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33"/>
  </p:notesMasterIdLst>
  <p:handoutMasterIdLst>
    <p:handoutMasterId r:id="rId34"/>
  </p:handoutMasterIdLst>
  <p:sldIdLst>
    <p:sldId id="256" r:id="rId2"/>
    <p:sldId id="338" r:id="rId3"/>
    <p:sldId id="365" r:id="rId4"/>
    <p:sldId id="376" r:id="rId5"/>
    <p:sldId id="318" r:id="rId6"/>
    <p:sldId id="371" r:id="rId7"/>
    <p:sldId id="370" r:id="rId8"/>
    <p:sldId id="368" r:id="rId9"/>
    <p:sldId id="374" r:id="rId10"/>
    <p:sldId id="377" r:id="rId11"/>
    <p:sldId id="340" r:id="rId12"/>
    <p:sldId id="375" r:id="rId13"/>
    <p:sldId id="350" r:id="rId14"/>
    <p:sldId id="345" r:id="rId15"/>
    <p:sldId id="346" r:id="rId16"/>
    <p:sldId id="373" r:id="rId17"/>
    <p:sldId id="364" r:id="rId18"/>
    <p:sldId id="348" r:id="rId19"/>
    <p:sldId id="324" r:id="rId20"/>
    <p:sldId id="329" r:id="rId21"/>
    <p:sldId id="378" r:id="rId22"/>
    <p:sldId id="331" r:id="rId23"/>
    <p:sldId id="333" r:id="rId24"/>
    <p:sldId id="349" r:id="rId25"/>
    <p:sldId id="351" r:id="rId26"/>
    <p:sldId id="359" r:id="rId27"/>
    <p:sldId id="298" r:id="rId28"/>
    <p:sldId id="332" r:id="rId29"/>
    <p:sldId id="314" r:id="rId30"/>
    <p:sldId id="369" r:id="rId31"/>
    <p:sldId id="379" r:id="rId3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FFCC"/>
    <a:srgbClr val="FF0000"/>
    <a:srgbClr val="FF3300"/>
    <a:srgbClr val="6600FF"/>
    <a:srgbClr val="FFFF00"/>
    <a:srgbClr val="CC3300"/>
    <a:srgbClr val="008000"/>
    <a:srgbClr val="FF99FF"/>
    <a:srgbClr val="00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58" autoAdjust="0"/>
    <p:restoredTop sz="94713" autoAdjust="0"/>
  </p:normalViewPr>
  <p:slideViewPr>
    <p:cSldViewPr snapToGrid="0">
      <p:cViewPr>
        <p:scale>
          <a:sx n="50" d="100"/>
          <a:sy n="50" d="100"/>
        </p:scale>
        <p:origin x="-900" y="-246"/>
      </p:cViewPr>
      <p:guideLst>
        <p:guide orient="horz" pos="1412"/>
        <p:guide/>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9" d="100"/>
          <a:sy n="59" d="100"/>
        </p:scale>
        <p:origin x="-2508"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GB"/>
          </a:p>
        </p:txBody>
      </p:sp>
      <p:sp>
        <p:nvSpPr>
          <p:cNvPr id="2007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GB"/>
          </a:p>
        </p:txBody>
      </p:sp>
      <p:sp>
        <p:nvSpPr>
          <p:cNvPr id="2007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GB"/>
          </a:p>
        </p:txBody>
      </p:sp>
      <p:sp>
        <p:nvSpPr>
          <p:cNvPr id="2007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77E6E324-07D5-406C-B441-B13EBBB404AA}" type="slidenum">
              <a:rPr lang="en-GB"/>
              <a:pPr>
                <a:defRPr/>
              </a:pPr>
              <a:t>‹#›</a:t>
            </a:fld>
            <a:endParaRPr lang="en-GB"/>
          </a:p>
        </p:txBody>
      </p:sp>
    </p:spTree>
    <p:extLst>
      <p:ext uri="{BB962C8B-B14F-4D97-AF65-F5344CB8AC3E}">
        <p14:creationId xmlns:p14="http://schemas.microsoft.com/office/powerpoint/2010/main" xmlns="" val="322173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GB"/>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GB"/>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GB"/>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36230E3E-E2EC-44D1-89AB-45A05FC007FA}" type="slidenum">
              <a:rPr lang="en-GB"/>
              <a:pPr>
                <a:defRPr/>
              </a:pPr>
              <a:t>‹#›</a:t>
            </a:fld>
            <a:endParaRPr lang="en-GB"/>
          </a:p>
        </p:txBody>
      </p:sp>
    </p:spTree>
    <p:extLst>
      <p:ext uri="{BB962C8B-B14F-4D97-AF65-F5344CB8AC3E}">
        <p14:creationId xmlns:p14="http://schemas.microsoft.com/office/powerpoint/2010/main" xmlns="" val="27815336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www.ncbi.nlm.nih.gov/pubmed?term=%22Grimminger%20F%22%5bAuthor%5d&amp;itool=EntrezSystem2.PEntrez.Pubmed.Pubmed_ResultsPanel.Pubmed_RVAbstract" TargetMode="External"/><Relationship Id="rId3" Type="http://schemas.openxmlformats.org/officeDocument/2006/relationships/hyperlink" Target="http://www.ncbi.nlm.nih.gov/pubmed?term=%22Rosseau%20S%22%5bAuthor%5d&amp;itool=EntrezSystem2.PEntrez.Pubmed.Pubmed_ResultsPanel.Pubmed_RVAbstract" TargetMode="External"/><Relationship Id="rId7" Type="http://schemas.openxmlformats.org/officeDocument/2006/relationships/hyperlink" Target="http://www.ncbi.nlm.nih.gov/pubmed?term=%22Sch%C3%BCtte%20H%22%5bAuthor%5d&amp;itool=EntrezSystem2.PEntrez.Pubmed.Pubmed_ResultsPanel.Pubmed_RVAbstract"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ncbi.nlm.nih.gov/pubmed?term=%22Walmrath%20HD%22%5bAuthor%5d&amp;itool=EntrezSystem2.PEntrez.Pubmed.Pubmed_ResultsPanel.Pubmed_RVAbstract" TargetMode="External"/><Relationship Id="rId5" Type="http://schemas.openxmlformats.org/officeDocument/2006/relationships/hyperlink" Target="http://www.ncbi.nlm.nih.gov/pubmed?term=%22Maus%20U%22%5bAuthor%5d&amp;itool=EntrezSystem2.PEntrez.Pubmed.Pubmed_ResultsPanel.Pubmed_RVAbstract" TargetMode="External"/><Relationship Id="rId10" Type="http://schemas.openxmlformats.org/officeDocument/2006/relationships/hyperlink" Target="http://www.ncbi.nlm.nih.gov/pubmed?term=%22Lohmeyer%20J%22%5bAuthor%5d&amp;itool=EntrezSystem2.PEntrez.Pubmed.Pubmed_ResultsPanel.Pubmed_RVAbstract" TargetMode="External"/><Relationship Id="rId4" Type="http://schemas.openxmlformats.org/officeDocument/2006/relationships/hyperlink" Target="http://www.ncbi.nlm.nih.gov/pubmed?term=%22Hammerl%20P%22%5bAuthor%5d&amp;itool=EntrezSystem2.PEntrez.Pubmed.Pubmed_ResultsPanel.Pubmed_RVAbstract" TargetMode="External"/><Relationship Id="rId9" Type="http://schemas.openxmlformats.org/officeDocument/2006/relationships/hyperlink" Target="http://www.ncbi.nlm.nih.gov/pubmed?term=%22Seeger%20W%22%5bAuthor%5d&amp;itool=EntrezSystem2.PEntrez.Pubmed.Pubmed_ResultsPanel.Pubmed_RVAbstrac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459047E-C2C3-4355-A6CA-6D6DC6350733}" type="slidenum">
              <a:rPr lang="en-GB" smtClean="0">
                <a:latin typeface="Arial" charset="0"/>
                <a:cs typeface="Arial" charset="0"/>
              </a:rPr>
              <a:pPr/>
              <a:t>1</a:t>
            </a:fld>
            <a:endParaRPr lang="en-GB" smtClean="0">
              <a:latin typeface="Arial" charset="0"/>
              <a:cs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GB" sz="1000" smtClean="0">
                <a:latin typeface="Arial" charset="0"/>
                <a:cs typeface="Arial" charset="0"/>
              </a:rPr>
              <a:t>Macrophages</a:t>
            </a:r>
          </a:p>
          <a:p>
            <a:pPr eaLnBrk="1" hangingPunct="1"/>
            <a:endParaRPr lang="en-GB" sz="1000" smtClean="0">
              <a:latin typeface="Arial" charset="0"/>
              <a:cs typeface="Arial" charset="0"/>
            </a:endParaRPr>
          </a:p>
          <a:p>
            <a:pPr eaLnBrk="1" hangingPunct="1"/>
            <a:r>
              <a:rPr lang="en-GB" sz="1000" smtClean="0">
                <a:latin typeface="Arial" charset="0"/>
                <a:cs typeface="Arial" charset="0"/>
              </a:rPr>
              <a:t>Macrophages are long-lived sentinel cells who’s job it is to take up (or phagocytose) any foreign invader for destruction. They differentiate from blood-derived monocytes and reside in especially large numbers within connective tissue at the body’s main surfaces and in the liver and spleen (which act to filter the blood for microbes).</a:t>
            </a:r>
          </a:p>
          <a:p>
            <a:pPr eaLnBrk="1" hangingPunct="1"/>
            <a:endParaRPr lang="en-GB" sz="1000" smtClean="0">
              <a:latin typeface="Arial" charset="0"/>
              <a:cs typeface="Arial" charset="0"/>
            </a:endParaRPr>
          </a:p>
          <a:p>
            <a:pPr eaLnBrk="1" hangingPunct="1"/>
            <a:r>
              <a:rPr lang="en-GB" sz="1000" smtClean="0">
                <a:latin typeface="Arial" charset="0"/>
                <a:cs typeface="Arial" charset="0"/>
              </a:rPr>
              <a:t>Macrophages recognise microbes by the deployment of a number of different PRR’s [See Fig2 opposite]. The major ones are called Toll-like receptors (TLR’s) and human macrophages express at least 10 different TLR’s that recognise different microbial components. For example TLR4 recognises lipopolysaccharide a common constituent of the cell wall of Gram –ve bacteria and TLR2 recognises peptidogylcan a common constituent of Gram+ve cell walls.  Deployment of these 10 receptors allows the macrophage to recognise most microbes that it may encounter as dangerous invaders and to respond to them in an appropriate manner. Macrophages also express other PRR’s including: CD14 which also recognises LPS; the leukocyte integrin CD11a/CD18 which binds carbohydrate structures found on many microbes, mannose receptors which bind mannose residues which are accessible on many bacteria but are covered by other sugar groups in the carbohydrates of vertebrate cells (Fig 2). Engagement of these receptors causes the macrophage to release various SOS messages (cytokines and chemokines) that act to promote an inflammatory response and recruit cell reinforcements from the blood.</a:t>
            </a:r>
          </a:p>
          <a:p>
            <a:pPr eaLnBrk="1" hangingPunct="1"/>
            <a:endParaRPr lang="en-GB" sz="1000"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230E3E-E2EC-44D1-89AB-45A05FC007FA}" type="slidenum">
              <a:rPr lang="en-GB" smtClean="0"/>
              <a:pPr>
                <a:defRPr/>
              </a:pPr>
              <a:t>18</a:t>
            </a:fld>
            <a:endParaRPr lang="en-GB"/>
          </a:p>
        </p:txBody>
      </p:sp>
    </p:spTree>
    <p:extLst>
      <p:ext uri="{BB962C8B-B14F-4D97-AF65-F5344CB8AC3E}">
        <p14:creationId xmlns:p14="http://schemas.microsoft.com/office/powerpoint/2010/main" xmlns="" val="1098722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6E0B850-C751-422D-88E5-F319DBA58E84}" type="slidenum">
              <a:rPr lang="en-GB" smtClean="0">
                <a:latin typeface="Arial" charset="0"/>
                <a:cs typeface="Arial" charset="0"/>
              </a:rPr>
              <a:pPr/>
              <a:t>19</a:t>
            </a:fld>
            <a:endParaRPr lang="en-GB" smtClean="0">
              <a:latin typeface="Arial" charset="0"/>
              <a:cs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3A797A8-07E2-4940-9285-5629780B79D7}" type="slidenum">
              <a:rPr lang="en-GB" smtClean="0">
                <a:latin typeface="Arial" charset="0"/>
                <a:cs typeface="Arial" charset="0"/>
              </a:rPr>
              <a:pPr/>
              <a:t>20</a:t>
            </a:fld>
            <a:endParaRPr lang="en-GB" smtClean="0">
              <a:latin typeface="Arial" charset="0"/>
              <a:cs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230E3E-E2EC-44D1-89AB-45A05FC007FA}" type="slidenum">
              <a:rPr lang="en-GB" smtClean="0"/>
              <a:pPr>
                <a:defRPr/>
              </a:pPr>
              <a:t>21</a:t>
            </a:fld>
            <a:endParaRPr lang="en-GB"/>
          </a:p>
        </p:txBody>
      </p:sp>
    </p:spTree>
    <p:extLst>
      <p:ext uri="{BB962C8B-B14F-4D97-AF65-F5344CB8AC3E}">
        <p14:creationId xmlns:p14="http://schemas.microsoft.com/office/powerpoint/2010/main" xmlns="" val="2760848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230E3E-E2EC-44D1-89AB-45A05FC007FA}" type="slidenum">
              <a:rPr lang="en-GB" smtClean="0"/>
              <a:pPr>
                <a:defRPr/>
              </a:pPr>
              <a:t>22</a:t>
            </a:fld>
            <a:endParaRPr lang="en-GB"/>
          </a:p>
        </p:txBody>
      </p:sp>
    </p:spTree>
    <p:extLst>
      <p:ext uri="{BB962C8B-B14F-4D97-AF65-F5344CB8AC3E}">
        <p14:creationId xmlns:p14="http://schemas.microsoft.com/office/powerpoint/2010/main" xmlns="" val="2612549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230E3E-E2EC-44D1-89AB-45A05FC007FA}" type="slidenum">
              <a:rPr lang="en-GB" smtClean="0"/>
              <a:pPr>
                <a:defRPr/>
              </a:pPr>
              <a:t>23</a:t>
            </a:fld>
            <a:endParaRPr lang="en-GB"/>
          </a:p>
        </p:txBody>
      </p:sp>
    </p:spTree>
    <p:extLst>
      <p:ext uri="{BB962C8B-B14F-4D97-AF65-F5344CB8AC3E}">
        <p14:creationId xmlns:p14="http://schemas.microsoft.com/office/powerpoint/2010/main" xmlns="" val="2555247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230E3E-E2EC-44D1-89AB-45A05FC007FA}" type="slidenum">
              <a:rPr lang="en-GB" smtClean="0"/>
              <a:pPr>
                <a:defRPr/>
              </a:pPr>
              <a:t>24</a:t>
            </a:fld>
            <a:endParaRPr lang="en-GB"/>
          </a:p>
        </p:txBody>
      </p:sp>
    </p:spTree>
    <p:extLst>
      <p:ext uri="{BB962C8B-B14F-4D97-AF65-F5344CB8AC3E}">
        <p14:creationId xmlns:p14="http://schemas.microsoft.com/office/powerpoint/2010/main" xmlns="" val="2491546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230E3E-E2EC-44D1-89AB-45A05FC007FA}" type="slidenum">
              <a:rPr lang="en-GB" smtClean="0"/>
              <a:pPr>
                <a:defRPr/>
              </a:pPr>
              <a:t>25</a:t>
            </a:fld>
            <a:endParaRPr lang="en-GB"/>
          </a:p>
        </p:txBody>
      </p:sp>
    </p:spTree>
    <p:extLst>
      <p:ext uri="{BB962C8B-B14F-4D97-AF65-F5344CB8AC3E}">
        <p14:creationId xmlns:p14="http://schemas.microsoft.com/office/powerpoint/2010/main" xmlns="" val="758020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230E3E-E2EC-44D1-89AB-45A05FC007FA}" type="slidenum">
              <a:rPr lang="en-GB" smtClean="0"/>
              <a:pPr>
                <a:defRPr/>
              </a:pPr>
              <a:t>26</a:t>
            </a:fld>
            <a:endParaRPr lang="en-GB"/>
          </a:p>
        </p:txBody>
      </p:sp>
    </p:spTree>
    <p:extLst>
      <p:ext uri="{BB962C8B-B14F-4D97-AF65-F5344CB8AC3E}">
        <p14:creationId xmlns:p14="http://schemas.microsoft.com/office/powerpoint/2010/main" xmlns="" val="108308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7484651-359D-49BD-A66C-C3184B84C1EF}" type="slidenum">
              <a:rPr lang="en-GB" smtClean="0">
                <a:latin typeface="Arial" charset="0"/>
                <a:cs typeface="Arial" charset="0"/>
              </a:rPr>
              <a:pPr/>
              <a:t>27</a:t>
            </a:fld>
            <a:endParaRPr lang="en-GB" smtClean="0">
              <a:latin typeface="Arial" charset="0"/>
              <a:cs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7FD3BB7-82AE-4F23-9AE0-2C674EA714FC}" type="slidenum">
              <a:rPr lang="en-GB" smtClean="0">
                <a:latin typeface="Arial" charset="0"/>
                <a:cs typeface="Arial" charset="0"/>
              </a:rPr>
              <a:pPr/>
              <a:t>2</a:t>
            </a:fld>
            <a:endParaRPr lang="en-GB" smtClean="0">
              <a:latin typeface="Arial" charset="0"/>
              <a:cs typeface="Arial" charset="0"/>
            </a:endParaRPr>
          </a:p>
        </p:txBody>
      </p:sp>
      <p:sp>
        <p:nvSpPr>
          <p:cNvPr id="34819" name="Rectangle 2"/>
          <p:cNvSpPr>
            <a:spLocks noGrp="1" noRot="1" noChangeAspect="1" noChangeArrowheads="1" noTextEdit="1"/>
          </p:cNvSpPr>
          <p:nvPr>
            <p:ph type="sldImg"/>
          </p:nvPr>
        </p:nvSpPr>
        <p:spPr>
          <a:ln/>
        </p:spPr>
      </p:sp>
      <p:pic>
        <p:nvPicPr>
          <p:cNvPr id="34820" name="Picture 4" descr="Geissmann cartoon"/>
          <p:cNvPicPr>
            <a:picLocks noGrp="1" noChangeAspect="1" noChangeArrowheads="1"/>
          </p:cNvPicPr>
          <p:nvPr>
            <p:ph type="body" idx="1"/>
          </p:nvPr>
        </p:nvPicPr>
        <p:blipFill>
          <a:blip r:embed="rId3"/>
          <a:srcRect/>
          <a:stretch>
            <a:fillRect/>
          </a:stretch>
        </p:blipFill>
        <p:spPr>
          <a:xfrm>
            <a:off x="1443038" y="5308600"/>
            <a:ext cx="3971925" cy="2897188"/>
          </a:xfrm>
          <a:noFill/>
        </p:spPr>
      </p:pic>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0513B9A-FA6C-49CC-8FAA-6F4397D049D2}" type="slidenum">
              <a:rPr lang="en-GB" smtClean="0">
                <a:latin typeface="Arial" charset="0"/>
                <a:cs typeface="Arial" charset="0"/>
              </a:rPr>
              <a:pPr/>
              <a:t>29</a:t>
            </a:fld>
            <a:endParaRPr lang="en-GB" smtClean="0">
              <a:latin typeface="Arial" charset="0"/>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pitchFamily="34" charset="0"/>
                <a:ea typeface="+mn-ea"/>
                <a:cs typeface="Arial" pitchFamily="34" charset="0"/>
              </a:rPr>
              <a:t>Strategy: induce margination of monocytes with sub-clinical </a:t>
            </a:r>
            <a:r>
              <a:rPr lang="en-GB" sz="1200" kern="1200" dirty="0" err="1" smtClean="0">
                <a:solidFill>
                  <a:schemeClr val="tx1"/>
                </a:solidFill>
                <a:latin typeface="Arial" pitchFamily="34" charset="0"/>
                <a:ea typeface="+mn-ea"/>
                <a:cs typeface="Arial" pitchFamily="34" charset="0"/>
              </a:rPr>
              <a:t>endotoxaemia</a:t>
            </a:r>
            <a:r>
              <a:rPr lang="en-GB" sz="1200" kern="1200" dirty="0" smtClean="0">
                <a:solidFill>
                  <a:schemeClr val="tx1"/>
                </a:solidFill>
                <a:latin typeface="Arial" pitchFamily="34" charset="0"/>
                <a:ea typeface="+mn-ea"/>
                <a:cs typeface="Arial" pitchFamily="34" charset="0"/>
              </a:rPr>
              <a:t> and re-challenge with a clinical insult (2-hit model)</a:t>
            </a:r>
          </a:p>
          <a:p>
            <a:endParaRPr lang="en-GB" dirty="0"/>
          </a:p>
        </p:txBody>
      </p:sp>
      <p:sp>
        <p:nvSpPr>
          <p:cNvPr id="4" name="Slide Number Placeholder 3"/>
          <p:cNvSpPr>
            <a:spLocks noGrp="1"/>
          </p:cNvSpPr>
          <p:nvPr>
            <p:ph type="sldNum" sz="quarter" idx="10"/>
          </p:nvPr>
        </p:nvSpPr>
        <p:spPr/>
        <p:txBody>
          <a:bodyPr/>
          <a:lstStyle/>
          <a:p>
            <a:pPr>
              <a:defRPr/>
            </a:pPr>
            <a:fld id="{36230E3E-E2EC-44D1-89AB-45A05FC007FA}" type="slidenum">
              <a:rPr lang="en-GB" smtClean="0"/>
              <a:pPr>
                <a:defRPr/>
              </a:pPr>
              <a:t>31</a:t>
            </a:fld>
            <a:endParaRPr lang="en-GB"/>
          </a:p>
        </p:txBody>
      </p:sp>
    </p:spTree>
    <p:extLst>
      <p:ext uri="{BB962C8B-B14F-4D97-AF65-F5344CB8AC3E}">
        <p14:creationId xmlns:p14="http://schemas.microsoft.com/office/powerpoint/2010/main" xmlns="" val="1043586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ED37277-E98D-44C3-9C82-3D252E4E3797}" type="slidenum">
              <a:rPr lang="en-GB" smtClean="0">
                <a:latin typeface="Arial" charset="0"/>
                <a:cs typeface="Arial" charset="0"/>
              </a:rPr>
              <a:pPr/>
              <a:t>5</a:t>
            </a:fld>
            <a:endParaRPr lang="en-GB" smtClean="0">
              <a:latin typeface="Arial" charset="0"/>
              <a:cs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453578B-3375-434C-933C-29208A21292E}" type="slidenum">
              <a:rPr lang="en-GB" smtClean="0"/>
              <a:pPr eaLnBrk="1" hangingPunct="1"/>
              <a:t>6</a:t>
            </a:fld>
            <a:endParaRPr lang="en-GB"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8635F2B-80ED-43D3-8253-18869326DABE}" type="slidenum">
              <a:rPr lang="en-GB" smtClean="0"/>
              <a:pPr eaLnBrk="1" hangingPunct="1"/>
              <a:t>7</a:t>
            </a:fld>
            <a:endParaRPr lang="en-GB" smtClean="0"/>
          </a:p>
        </p:txBody>
      </p:sp>
      <p:sp>
        <p:nvSpPr>
          <p:cNvPr id="41987" name="Rectangle 2"/>
          <p:cNvSpPr>
            <a:spLocks noGrp="1" noRot="1" noChangeAspect="1" noChangeArrowheads="1" noTextEdit="1"/>
          </p:cNvSpPr>
          <p:nvPr>
            <p:ph type="sldImg"/>
          </p:nvPr>
        </p:nvSpPr>
        <p:spPr>
          <a:xfrm>
            <a:off x="533400" y="533400"/>
            <a:ext cx="5791200" cy="4343400"/>
          </a:xfrm>
          <a:ln/>
        </p:spPr>
      </p:sp>
      <p:sp>
        <p:nvSpPr>
          <p:cNvPr id="41988" name="Rectangle 3"/>
          <p:cNvSpPr>
            <a:spLocks noGrp="1" noChangeArrowheads="1"/>
          </p:cNvSpPr>
          <p:nvPr>
            <p:ph type="body" idx="1"/>
          </p:nvPr>
        </p:nvSpPr>
        <p:spPr>
          <a:xfrm>
            <a:off x="914400" y="5029200"/>
            <a:ext cx="4808538" cy="32893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eaLnBrk="1" hangingPunct="1"/>
            <a:r>
              <a:rPr lang="en-GB" b="1" dirty="0" smtClean="0"/>
              <a:t>Relative time course of inflammatory cell recruitment to sites of tissue damage.</a:t>
            </a:r>
            <a:r>
              <a:rPr lang="en-GB" dirty="0" smtClean="0"/>
              <a:t> Graphs indicate the approximate time course of influx and dispersal of neutrophils, macrophages, T lymphocytes, and mast cells in a typical murine wound response, superimposed on the three classically considered and overlapping phases of tissue repair (inflammation, proliferation/migration, and maturation/</a:t>
            </a:r>
            <a:r>
              <a:rPr lang="en-GB" dirty="0" err="1" smtClean="0"/>
              <a:t>remodeling</a:t>
            </a:r>
            <a:r>
              <a:rPr lang="en-GB" dirty="0" smtClean="0"/>
              <a:t>). The insets show neutrophil and macrophage immunohistochemistry at the wound site at times of peak numbers of these two cell types and mast cells revealed by toluidine blue </a:t>
            </a:r>
            <a:r>
              <a:rPr lang="en-GB" dirty="0" err="1" smtClean="0"/>
              <a:t>histochemistry</a:t>
            </a:r>
            <a:r>
              <a:rPr lang="en-GB" dirty="0" smtClean="0"/>
              <a:t>. </a:t>
            </a:r>
          </a:p>
          <a:p>
            <a:pPr eaLnBrk="1" hangingPunct="1"/>
            <a:r>
              <a:rPr lang="en-GB" i="1" dirty="0" smtClean="0"/>
              <a:t>Journal of Investigative Dermatology</a:t>
            </a:r>
            <a:r>
              <a:rPr lang="en-GB" dirty="0" smtClean="0"/>
              <a:t> (2007) </a:t>
            </a:r>
            <a:r>
              <a:rPr lang="en-GB" b="1" dirty="0" smtClean="0"/>
              <a:t>127,</a:t>
            </a:r>
            <a:r>
              <a:rPr lang="en-GB" dirty="0" smtClean="0"/>
              <a:t> 1009–1017. doi:10.1038/sj.jid.5700811</a:t>
            </a:r>
            <a:endParaRPr lang="en-GB" b="1" dirty="0" smtClean="0"/>
          </a:p>
          <a:p>
            <a:pPr eaLnBrk="1" hangingPunct="1"/>
            <a:r>
              <a:rPr lang="en-GB" b="1" dirty="0" smtClean="0"/>
              <a:t>The Inflammation–Fibrosis Link? A Jekyll and Hyde Role for Blood Cells during Wound Repair</a:t>
            </a:r>
          </a:p>
          <a:p>
            <a:pPr eaLnBrk="1" hangingPunct="1"/>
            <a:r>
              <a:rPr lang="en-GB" dirty="0" smtClean="0"/>
              <a:t>Brian M Stramer</a:t>
            </a:r>
            <a:r>
              <a:rPr lang="en-GB" dirty="0" smtClean="0">
                <a:hlinkClick r:id="" action="ppaction://noaction"/>
              </a:rPr>
              <a:t>1</a:t>
            </a:r>
            <a:r>
              <a:rPr lang="en-GB" dirty="0" smtClean="0"/>
              <a:t>, Ryoichi Mori</a:t>
            </a:r>
            <a:r>
              <a:rPr lang="en-GB" dirty="0" smtClean="0">
                <a:hlinkClick r:id="" action="ppaction://noaction"/>
              </a:rPr>
              <a:t>1</a:t>
            </a:r>
            <a:r>
              <a:rPr lang="en-GB" dirty="0" smtClean="0"/>
              <a:t> and Paul Martin</a:t>
            </a:r>
            <a:r>
              <a:rPr lang="en-GB" dirty="0" smtClean="0">
                <a:hlinkClick r:id="" action="ppaction://noaction"/>
              </a:rPr>
              <a:t>1</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4D9CFE0F-3C86-4A59-8801-E5442A9D90C2}" type="slidenum">
              <a:rPr lang="en-GB" smtClean="0">
                <a:latin typeface="Arial" charset="0"/>
                <a:cs typeface="Arial" charset="0"/>
              </a:rPr>
              <a:pPr/>
              <a:t>14</a:t>
            </a:fld>
            <a:endParaRPr lang="en-GB" smtClean="0">
              <a:latin typeface="Arial" charset="0"/>
              <a:cs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GB" sz="1000" dirty="0" smtClean="0">
                <a:latin typeface="Arial" charset="0"/>
                <a:cs typeface="Arial" charset="0"/>
              </a:rPr>
              <a:t>.</a:t>
            </a:r>
          </a:p>
          <a:p>
            <a:pPr eaLnBrk="1" hangingPunct="1"/>
            <a:endParaRPr lang="en-GB" sz="1000" dirty="0"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440928A-2F3F-4127-8A93-6AF6B38CA4AC}" type="slidenum">
              <a:rPr lang="en-GB" smtClean="0">
                <a:latin typeface="Arial" charset="0"/>
                <a:cs typeface="Arial" charset="0"/>
              </a:rPr>
              <a:pPr/>
              <a:t>15</a:t>
            </a:fld>
            <a:endParaRPr lang="en-GB" smtClean="0">
              <a:latin typeface="Arial" charset="0"/>
              <a:cs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GB" sz="1000" smtClean="0">
                <a:latin typeface="Arial" charset="0"/>
                <a:cs typeface="Arial" charset="0"/>
              </a:rPr>
              <a:t>Am J Physiol Lung Cell Mol Physiol. 2000 Jul;279(1):L25-35.</a:t>
            </a:r>
            <a:endParaRPr lang="en-GB" sz="1000" b="1" smtClean="0">
              <a:latin typeface="Arial" charset="0"/>
              <a:cs typeface="Arial" charset="0"/>
            </a:endParaRPr>
          </a:p>
          <a:p>
            <a:pPr eaLnBrk="1" hangingPunct="1"/>
            <a:r>
              <a:rPr lang="en-GB" sz="1000" b="1" smtClean="0">
                <a:latin typeface="Arial" charset="0"/>
                <a:cs typeface="Arial" charset="0"/>
              </a:rPr>
              <a:t>Phenotypic characterization of alveolar monocyte recruitment in acute respiratory distress syndrome.</a:t>
            </a:r>
          </a:p>
          <a:p>
            <a:pPr eaLnBrk="1" hangingPunct="1"/>
            <a:r>
              <a:rPr lang="en-GB" sz="1000" smtClean="0">
                <a:latin typeface="Arial" charset="0"/>
                <a:cs typeface="Arial" charset="0"/>
                <a:hlinkClick r:id="rId3"/>
              </a:rPr>
              <a:t>Rosseau S</a:t>
            </a:r>
            <a:r>
              <a:rPr lang="en-GB" sz="1000" smtClean="0">
                <a:latin typeface="Arial" charset="0"/>
                <a:cs typeface="Arial" charset="0"/>
              </a:rPr>
              <a:t>, </a:t>
            </a:r>
            <a:r>
              <a:rPr lang="en-GB" sz="1000" smtClean="0">
                <a:latin typeface="Arial" charset="0"/>
                <a:cs typeface="Arial" charset="0"/>
                <a:hlinkClick r:id="rId4"/>
              </a:rPr>
              <a:t>Hammerl P</a:t>
            </a:r>
            <a:r>
              <a:rPr lang="en-GB" sz="1000" smtClean="0">
                <a:latin typeface="Arial" charset="0"/>
                <a:cs typeface="Arial" charset="0"/>
              </a:rPr>
              <a:t>, </a:t>
            </a:r>
            <a:r>
              <a:rPr lang="en-GB" sz="1000" smtClean="0">
                <a:latin typeface="Arial" charset="0"/>
                <a:cs typeface="Arial" charset="0"/>
                <a:hlinkClick r:id="rId5"/>
              </a:rPr>
              <a:t>Maus U</a:t>
            </a:r>
            <a:r>
              <a:rPr lang="en-GB" sz="1000" smtClean="0">
                <a:latin typeface="Arial" charset="0"/>
                <a:cs typeface="Arial" charset="0"/>
              </a:rPr>
              <a:t>, </a:t>
            </a:r>
            <a:r>
              <a:rPr lang="en-GB" sz="1000" smtClean="0">
                <a:latin typeface="Arial" charset="0"/>
                <a:cs typeface="Arial" charset="0"/>
                <a:hlinkClick r:id="rId6"/>
              </a:rPr>
              <a:t>Walmrath HD</a:t>
            </a:r>
            <a:r>
              <a:rPr lang="en-GB" sz="1000" smtClean="0">
                <a:latin typeface="Arial" charset="0"/>
                <a:cs typeface="Arial" charset="0"/>
              </a:rPr>
              <a:t>, </a:t>
            </a:r>
            <a:r>
              <a:rPr lang="en-GB" sz="1000" smtClean="0">
                <a:latin typeface="Arial" charset="0"/>
                <a:cs typeface="Arial" charset="0"/>
                <a:hlinkClick r:id="rId7"/>
              </a:rPr>
              <a:t>Schütte H</a:t>
            </a:r>
            <a:r>
              <a:rPr lang="en-GB" sz="1000" smtClean="0">
                <a:latin typeface="Arial" charset="0"/>
                <a:cs typeface="Arial" charset="0"/>
              </a:rPr>
              <a:t>, </a:t>
            </a:r>
            <a:r>
              <a:rPr lang="en-GB" sz="1000" smtClean="0">
                <a:latin typeface="Arial" charset="0"/>
                <a:cs typeface="Arial" charset="0"/>
                <a:hlinkClick r:id="rId8"/>
              </a:rPr>
              <a:t>Grimminger F</a:t>
            </a:r>
            <a:r>
              <a:rPr lang="en-GB" sz="1000" smtClean="0">
                <a:latin typeface="Arial" charset="0"/>
                <a:cs typeface="Arial" charset="0"/>
              </a:rPr>
              <a:t>, </a:t>
            </a:r>
            <a:r>
              <a:rPr lang="en-GB" sz="1000" smtClean="0">
                <a:latin typeface="Arial" charset="0"/>
                <a:cs typeface="Arial" charset="0"/>
                <a:hlinkClick r:id="rId9"/>
              </a:rPr>
              <a:t>Seeger W</a:t>
            </a:r>
            <a:r>
              <a:rPr lang="en-GB" sz="1000" smtClean="0">
                <a:latin typeface="Arial" charset="0"/>
                <a:cs typeface="Arial" charset="0"/>
              </a:rPr>
              <a:t>, </a:t>
            </a:r>
            <a:r>
              <a:rPr lang="en-GB" sz="1000" smtClean="0">
                <a:latin typeface="Arial" charset="0"/>
                <a:cs typeface="Arial" charset="0"/>
                <a:hlinkClick r:id="rId10"/>
              </a:rPr>
              <a:t>Lohmeyer J</a:t>
            </a:r>
            <a:r>
              <a:rPr lang="en-GB" sz="1000" smtClean="0">
                <a:latin typeface="Arial" charset="0"/>
                <a:cs typeface="Arial" charset="0"/>
              </a:rPr>
              <a:t>.</a:t>
            </a:r>
          </a:p>
          <a:p>
            <a:pPr eaLnBrk="1" hangingPunct="1"/>
            <a:r>
              <a:rPr lang="en-GB" sz="1000" smtClean="0">
                <a:latin typeface="Arial" charset="0"/>
                <a:cs typeface="Arial" charset="0"/>
              </a:rPr>
              <a:t>Department of Internal Medicine, Justus-Liebig-University, 35385 Giessen, Germany. simone.rosseau@charite.de</a:t>
            </a:r>
          </a:p>
          <a:p>
            <a:pPr eaLnBrk="1" hangingPunct="1"/>
            <a:r>
              <a:rPr lang="en-GB" sz="1000" smtClean="0">
                <a:latin typeface="Arial" charset="0"/>
                <a:cs typeface="Arial" charset="0"/>
              </a:rPr>
              <a:t>In 49 acute respiratory distress syndrome (ARDS) patients, the phenotype of alveolar macrophages (AMs) was analyzed by flow cytometry. Bronchoalveolar lavage (BAL) was performed within 24 h after intubation and on days 3-5, 9-12, and 18-21 of mechanical ventilation. The 27E10(high)/CD11b(high)/CD71(low)/ 25F9(low)/HLA DR(low)/RM3/1(low) AM population in the first BAL indicated extensive monocyte influx into the alveolar compartment. There was no evidence of increased local AM proliferation as assessed by nuclear Ki67 staining. Sequential BAL revealed two distinct patient groups. In one, a decrease in 27E10 and CD11b and an increase in CD71, 25F9, HLA DR, and RM3/1 suggested a reduction in monocyte influx and maturation of recruited cells into AMs, whereas the second group displayed sustained monocyte recruitment. In the first BAL from all patients, monocyte chemoattractant protein (MCP)-1 was increased, and AMs displayed elevated MCP-1 gene expression. In sequential BALs, a decrease in MCP-1 coincided with the disappearance of monocyte-like AMs, whereas persistent upregulation of MCP-1 paralleled ongoing monocyte influx. A highly significant correlation between BAL fluid MCP-1 concentration, the predominance of monocyte-like AMs, and the severity of respiratory failure was noted.</a:t>
            </a:r>
          </a:p>
          <a:p>
            <a:pPr eaLnBrk="1" hangingPunct="1"/>
            <a:r>
              <a:rPr lang="en-GB" sz="1000" smtClean="0">
                <a:latin typeface="Arial" charset="0"/>
                <a:cs typeface="Arial" charset="0"/>
              </a:rPr>
              <a:t>cardiogenic lung edema (CLE)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230E3E-E2EC-44D1-89AB-45A05FC007FA}" type="slidenum">
              <a:rPr lang="en-GB" smtClean="0"/>
              <a:pPr>
                <a:defRPr/>
              </a:pPr>
              <a:t>16</a:t>
            </a:fld>
            <a:endParaRPr lang="en-GB"/>
          </a:p>
        </p:txBody>
      </p:sp>
    </p:spTree>
    <p:extLst>
      <p:ext uri="{BB962C8B-B14F-4D97-AF65-F5344CB8AC3E}">
        <p14:creationId xmlns:p14="http://schemas.microsoft.com/office/powerpoint/2010/main" xmlns="" val="1578159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230E3E-E2EC-44D1-89AB-45A05FC007FA}" type="slidenum">
              <a:rPr lang="en-GB" smtClean="0"/>
              <a:pPr>
                <a:defRPr/>
              </a:pPr>
              <a:t>17</a:t>
            </a:fld>
            <a:endParaRPr lang="en-GB"/>
          </a:p>
        </p:txBody>
      </p:sp>
    </p:spTree>
    <p:extLst>
      <p:ext uri="{BB962C8B-B14F-4D97-AF65-F5344CB8AC3E}">
        <p14:creationId xmlns:p14="http://schemas.microsoft.com/office/powerpoint/2010/main" xmlns="" val="712819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cs typeface="Arial" pitchFamily="34"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a:latin typeface="Times New Roman" pitchFamily="18" charset="0"/>
                <a:cs typeface="Arial" pitchFamily="34"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cs typeface="Arial" pitchFamily="34"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cs typeface="Arial" pitchFamily="34"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cs typeface="Arial" pitchFamily="34"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a:latin typeface="Times New Roman" pitchFamily="18" charset="0"/>
                  <a:cs typeface="Arial" pitchFamily="34"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cs typeface="Arial" pitchFamily="34"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cs typeface="Arial" pitchFamily="34"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US" sz="2400">
                  <a:latin typeface="Times New Roman" pitchFamily="18" charset="0"/>
                  <a:cs typeface="Arial" pitchFamily="34"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cs typeface="Arial" pitchFamily="34"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cs typeface="Arial" pitchFamily="34"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cs typeface="Arial" pitchFamily="34" charset="0"/>
                </a:endParaRPr>
              </a:p>
            </p:txBody>
          </p:sp>
        </p:grpSp>
      </p:grpSp>
      <p:sp>
        <p:nvSpPr>
          <p:cNvPr id="12187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GB"/>
              <a:t>Click to edit Master title style</a:t>
            </a:r>
          </a:p>
        </p:txBody>
      </p:sp>
      <p:sp>
        <p:nvSpPr>
          <p:cNvPr id="12187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GB"/>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GB"/>
          </a:p>
        </p:txBody>
      </p:sp>
      <p:sp>
        <p:nvSpPr>
          <p:cNvPr id="19" name="Rectangle 17"/>
          <p:cNvSpPr>
            <a:spLocks noGrp="1" noChangeArrowheads="1"/>
          </p:cNvSpPr>
          <p:nvPr>
            <p:ph type="ftr" sz="quarter" idx="11"/>
          </p:nvPr>
        </p:nvSpPr>
        <p:spPr/>
        <p:txBody>
          <a:bodyPr/>
          <a:lstStyle>
            <a:lvl1pPr>
              <a:defRPr/>
            </a:lvl1pPr>
          </a:lstStyle>
          <a:p>
            <a:pPr>
              <a:defRPr/>
            </a:pPr>
            <a:endParaRPr lang="en-GB"/>
          </a:p>
        </p:txBody>
      </p:sp>
      <p:sp>
        <p:nvSpPr>
          <p:cNvPr id="20" name="Rectangle 18"/>
          <p:cNvSpPr>
            <a:spLocks noGrp="1" noChangeArrowheads="1"/>
          </p:cNvSpPr>
          <p:nvPr>
            <p:ph type="sldNum" sz="quarter" idx="12"/>
          </p:nvPr>
        </p:nvSpPr>
        <p:spPr/>
        <p:txBody>
          <a:bodyPr/>
          <a:lstStyle>
            <a:lvl1pPr>
              <a:defRPr/>
            </a:lvl1pPr>
          </a:lstStyle>
          <a:p>
            <a:pPr>
              <a:defRPr/>
            </a:pPr>
            <a:fld id="{553D686C-147D-482D-81DF-49BDCAABAD0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a:ln/>
        </p:spPr>
        <p:txBody>
          <a:bodyPr/>
          <a:lstStyle>
            <a:lvl1pPr>
              <a:defRPr/>
            </a:lvl1pPr>
          </a:lstStyle>
          <a:p>
            <a:pPr>
              <a:defRPr/>
            </a:pPr>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54E47F4D-19BF-4BE3-8318-34733C2ABE23}" type="slidenum">
              <a:rPr lang="en-GB"/>
              <a:pPr>
                <a:defRPr/>
              </a:pPr>
              <a:t>‹#›</a:t>
            </a:fld>
            <a:endParaRPr lang="en-GB"/>
          </a:p>
        </p:txBody>
      </p:sp>
      <p:sp>
        <p:nvSpPr>
          <p:cNvPr id="6" name="Rectangle 16"/>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a:ln/>
        </p:spPr>
        <p:txBody>
          <a:bodyPr/>
          <a:lstStyle>
            <a:lvl1pPr>
              <a:defRPr/>
            </a:lvl1pPr>
          </a:lstStyle>
          <a:p>
            <a:pPr>
              <a:defRPr/>
            </a:pPr>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E1DA6626-3CF3-47AE-AEFA-AE82D65A4371}" type="slidenum">
              <a:rPr lang="en-GB"/>
              <a:pPr>
                <a:defRPr/>
              </a:pPr>
              <a:t>‹#›</a:t>
            </a:fld>
            <a:endParaRPr lang="en-GB"/>
          </a:p>
        </p:txBody>
      </p:sp>
      <p:sp>
        <p:nvSpPr>
          <p:cNvPr id="6" name="Rectangle 16"/>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2"/>
          <p:cNvSpPr>
            <a:spLocks noGrp="1" noChangeArrowheads="1"/>
          </p:cNvSpPr>
          <p:nvPr>
            <p:ph type="ftr" sz="quarter" idx="10"/>
          </p:nvPr>
        </p:nvSpPr>
        <p:spPr>
          <a:ln/>
        </p:spPr>
        <p:txBody>
          <a:bodyPr/>
          <a:lstStyle>
            <a:lvl1pPr>
              <a:defRPr/>
            </a:lvl1pPr>
          </a:lstStyle>
          <a:p>
            <a:pPr>
              <a:defRPr/>
            </a:pPr>
            <a:endParaRPr lang="en-GB"/>
          </a:p>
        </p:txBody>
      </p:sp>
      <p:sp>
        <p:nvSpPr>
          <p:cNvPr id="7" name="Rectangle 3"/>
          <p:cNvSpPr>
            <a:spLocks noGrp="1" noChangeArrowheads="1"/>
          </p:cNvSpPr>
          <p:nvPr>
            <p:ph type="sldNum" sz="quarter" idx="11"/>
          </p:nvPr>
        </p:nvSpPr>
        <p:spPr>
          <a:ln/>
        </p:spPr>
        <p:txBody>
          <a:bodyPr/>
          <a:lstStyle>
            <a:lvl1pPr>
              <a:defRPr/>
            </a:lvl1pPr>
          </a:lstStyle>
          <a:p>
            <a:pPr>
              <a:defRPr/>
            </a:pPr>
            <a:fld id="{02011B73-9942-492F-AF7C-B052023D81B1}" type="slidenum">
              <a:rPr lang="en-GB"/>
              <a:pPr>
                <a:defRPr/>
              </a:pPr>
              <a:t>‹#›</a:t>
            </a:fld>
            <a:endParaRPr lang="en-GB"/>
          </a:p>
        </p:txBody>
      </p:sp>
      <p:sp>
        <p:nvSpPr>
          <p:cNvPr id="8" name="Rectangle 16"/>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ftr" sz="quarter" idx="10"/>
          </p:nvPr>
        </p:nvSpPr>
        <p:spPr>
          <a:ln/>
        </p:spPr>
        <p:txBody>
          <a:bodyPr/>
          <a:lstStyle>
            <a:lvl1pPr>
              <a:defRPr/>
            </a:lvl1pPr>
          </a:lstStyle>
          <a:p>
            <a:pPr>
              <a:defRPr/>
            </a:pPr>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97C196D2-0683-4E43-B510-5223A9FE6C02}" type="slidenum">
              <a:rPr lang="en-GB"/>
              <a:pPr>
                <a:defRPr/>
              </a:pPr>
              <a:t>‹#›</a:t>
            </a:fld>
            <a:endParaRPr lang="en-GB"/>
          </a:p>
        </p:txBody>
      </p:sp>
      <p:sp>
        <p:nvSpPr>
          <p:cNvPr id="6" name="Rectangle 16"/>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973CE9F1-F493-4383-BB9D-751127BB0E0D}" type="slidenum">
              <a:rPr lang="en-GB"/>
              <a:pPr>
                <a:defRPr/>
              </a:pPr>
              <a:t>‹#›</a:t>
            </a:fld>
            <a:endParaRPr lang="en-GB"/>
          </a:p>
        </p:txBody>
      </p:sp>
      <p:sp>
        <p:nvSpPr>
          <p:cNvPr id="6" name="Rectangle 16"/>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ftr" sz="quarter" idx="10"/>
          </p:nvPr>
        </p:nvSpPr>
        <p:spPr>
          <a:ln/>
        </p:spPr>
        <p:txBody>
          <a:bodyPr/>
          <a:lstStyle>
            <a:lvl1pPr>
              <a:defRPr/>
            </a:lvl1pPr>
          </a:lstStyle>
          <a:p>
            <a:pPr>
              <a:defRPr/>
            </a:pPr>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79B6B376-681A-4C83-BC59-7C35D3656D87}" type="slidenum">
              <a:rPr lang="en-GB"/>
              <a:pPr>
                <a:defRPr/>
              </a:pPr>
              <a:t>‹#›</a:t>
            </a:fld>
            <a:endParaRPr lang="en-GB"/>
          </a:p>
        </p:txBody>
      </p:sp>
      <p:sp>
        <p:nvSpPr>
          <p:cNvPr id="7" name="Rectangle 16"/>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ftr" sz="quarter" idx="10"/>
          </p:nvPr>
        </p:nvSpPr>
        <p:spPr>
          <a:ln/>
        </p:spPr>
        <p:txBody>
          <a:bodyPr/>
          <a:lstStyle>
            <a:lvl1pPr>
              <a:defRPr/>
            </a:lvl1pPr>
          </a:lstStyle>
          <a:p>
            <a:pPr>
              <a:defRPr/>
            </a:pPr>
            <a:endParaRPr lang="en-GB"/>
          </a:p>
        </p:txBody>
      </p:sp>
      <p:sp>
        <p:nvSpPr>
          <p:cNvPr id="8" name="Rectangle 3"/>
          <p:cNvSpPr>
            <a:spLocks noGrp="1" noChangeArrowheads="1"/>
          </p:cNvSpPr>
          <p:nvPr>
            <p:ph type="sldNum" sz="quarter" idx="11"/>
          </p:nvPr>
        </p:nvSpPr>
        <p:spPr>
          <a:ln/>
        </p:spPr>
        <p:txBody>
          <a:bodyPr/>
          <a:lstStyle>
            <a:lvl1pPr>
              <a:defRPr/>
            </a:lvl1pPr>
          </a:lstStyle>
          <a:p>
            <a:pPr>
              <a:defRPr/>
            </a:pPr>
            <a:fld id="{6681152F-899D-4556-A529-A152D0DB7CA5}" type="slidenum">
              <a:rPr lang="en-GB"/>
              <a:pPr>
                <a:defRPr/>
              </a:pPr>
              <a:t>‹#›</a:t>
            </a:fld>
            <a:endParaRPr lang="en-GB"/>
          </a:p>
        </p:txBody>
      </p:sp>
      <p:sp>
        <p:nvSpPr>
          <p:cNvPr id="9" name="Rectangle 16"/>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ftr" sz="quarter" idx="10"/>
          </p:nvPr>
        </p:nvSpPr>
        <p:spPr>
          <a:ln/>
        </p:spPr>
        <p:txBody>
          <a:bodyPr/>
          <a:lstStyle>
            <a:lvl1pPr>
              <a:defRPr/>
            </a:lvl1pPr>
          </a:lstStyle>
          <a:p>
            <a:pPr>
              <a:defRPr/>
            </a:pPr>
            <a:endParaRPr lang="en-GB"/>
          </a:p>
        </p:txBody>
      </p:sp>
      <p:sp>
        <p:nvSpPr>
          <p:cNvPr id="4" name="Rectangle 3"/>
          <p:cNvSpPr>
            <a:spLocks noGrp="1" noChangeArrowheads="1"/>
          </p:cNvSpPr>
          <p:nvPr>
            <p:ph type="sldNum" sz="quarter" idx="11"/>
          </p:nvPr>
        </p:nvSpPr>
        <p:spPr>
          <a:ln/>
        </p:spPr>
        <p:txBody>
          <a:bodyPr/>
          <a:lstStyle>
            <a:lvl1pPr>
              <a:defRPr/>
            </a:lvl1pPr>
          </a:lstStyle>
          <a:p>
            <a:pPr>
              <a:defRPr/>
            </a:pPr>
            <a:fld id="{A44E9797-B8FD-41B6-BF80-6CBAB302A888}" type="slidenum">
              <a:rPr lang="en-GB"/>
              <a:pPr>
                <a:defRPr/>
              </a:pPr>
              <a:t>‹#›</a:t>
            </a:fld>
            <a:endParaRPr lang="en-GB"/>
          </a:p>
        </p:txBody>
      </p:sp>
      <p:sp>
        <p:nvSpPr>
          <p:cNvPr id="5" name="Rectangle 16"/>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GB"/>
          </a:p>
        </p:txBody>
      </p:sp>
      <p:sp>
        <p:nvSpPr>
          <p:cNvPr id="3" name="Rectangle 3"/>
          <p:cNvSpPr>
            <a:spLocks noGrp="1" noChangeArrowheads="1"/>
          </p:cNvSpPr>
          <p:nvPr>
            <p:ph type="sldNum" sz="quarter" idx="11"/>
          </p:nvPr>
        </p:nvSpPr>
        <p:spPr>
          <a:ln/>
        </p:spPr>
        <p:txBody>
          <a:bodyPr/>
          <a:lstStyle>
            <a:lvl1pPr>
              <a:defRPr/>
            </a:lvl1pPr>
          </a:lstStyle>
          <a:p>
            <a:pPr>
              <a:defRPr/>
            </a:pPr>
            <a:fld id="{0E3411AA-159C-47BC-A06B-51C3FA1A177B}" type="slidenum">
              <a:rPr lang="en-GB"/>
              <a:pPr>
                <a:defRPr/>
              </a:pPr>
              <a:t>‹#›</a:t>
            </a:fld>
            <a:endParaRPr lang="en-GB"/>
          </a:p>
        </p:txBody>
      </p:sp>
      <p:sp>
        <p:nvSpPr>
          <p:cNvPr id="4" name="Rectangle 16"/>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3FDE5E59-DD5F-4D9D-814D-08752AA2E119}" type="slidenum">
              <a:rPr lang="en-GB"/>
              <a:pPr>
                <a:defRPr/>
              </a:pPr>
              <a:t>‹#›</a:t>
            </a:fld>
            <a:endParaRPr lang="en-GB"/>
          </a:p>
        </p:txBody>
      </p:sp>
      <p:sp>
        <p:nvSpPr>
          <p:cNvPr id="7" name="Rectangle 16"/>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F00CEAE5-D20E-4E05-9C19-68AAE0270F82}" type="slidenum">
              <a:rPr lang="en-GB"/>
              <a:pPr>
                <a:defRPr/>
              </a:pPr>
              <a:t>‹#›</a:t>
            </a:fld>
            <a:endParaRPr lang="en-GB"/>
          </a:p>
        </p:txBody>
      </p:sp>
      <p:sp>
        <p:nvSpPr>
          <p:cNvPr id="7" name="Rectangle 16"/>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pitchFamily="34" charset="0"/>
                <a:cs typeface="Arial" pitchFamily="34" charset="0"/>
              </a:defRPr>
            </a:lvl1pPr>
          </a:lstStyle>
          <a:p>
            <a:pPr>
              <a:defRPr/>
            </a:pPr>
            <a:endParaRPr lang="en-GB"/>
          </a:p>
        </p:txBody>
      </p:sp>
      <p:sp>
        <p:nvSpPr>
          <p:cNvPr id="12083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Arial" pitchFamily="34" charset="0"/>
              </a:defRPr>
            </a:lvl1pPr>
          </a:lstStyle>
          <a:p>
            <a:pPr>
              <a:defRPr/>
            </a:pPr>
            <a:fld id="{03928D49-44ED-4155-A4FF-C90AF4E712C9}" type="slidenum">
              <a:rPr lang="en-GB"/>
              <a:pPr>
                <a:defRPr/>
              </a:pPr>
              <a:t>‹#›</a:t>
            </a:fld>
            <a:endParaRPr lang="en-GB"/>
          </a:p>
        </p:txBody>
      </p:sp>
      <p:grpSp>
        <p:nvGrpSpPr>
          <p:cNvPr id="1028" name="Group 4"/>
          <p:cNvGrpSpPr>
            <a:grpSpLocks/>
          </p:cNvGrpSpPr>
          <p:nvPr/>
        </p:nvGrpSpPr>
        <p:grpSpPr bwMode="auto">
          <a:xfrm>
            <a:off x="0" y="0"/>
            <a:ext cx="9144000" cy="546100"/>
            <a:chOff x="0" y="0"/>
            <a:chExt cx="5760" cy="344"/>
          </a:xfrm>
        </p:grpSpPr>
        <p:sp>
          <p:nvSpPr>
            <p:cNvPr id="12083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cs typeface="Arial" pitchFamily="34" charset="0"/>
              </a:endParaRPr>
            </a:p>
          </p:txBody>
        </p:sp>
        <p:sp>
          <p:nvSpPr>
            <p:cNvPr id="12083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a:latin typeface="Times New Roman" pitchFamily="18" charset="0"/>
                <a:cs typeface="Arial" pitchFamily="34" charset="0"/>
              </a:endParaRPr>
            </a:p>
          </p:txBody>
        </p:sp>
        <p:sp>
          <p:nvSpPr>
            <p:cNvPr id="12083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a:solidFill>
                  <a:schemeClr val="hlink"/>
                </a:solidFill>
                <a:latin typeface="Arial" pitchFamily="34" charset="0"/>
                <a:cs typeface="Arial" pitchFamily="34" charset="0"/>
              </a:endParaRPr>
            </a:p>
          </p:txBody>
        </p:sp>
        <p:sp>
          <p:nvSpPr>
            <p:cNvPr id="12084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a:solidFill>
                  <a:schemeClr val="hlink"/>
                </a:solidFill>
                <a:latin typeface="Arial" pitchFamily="34" charset="0"/>
                <a:cs typeface="Arial" pitchFamily="34" charset="0"/>
              </a:endParaRPr>
            </a:p>
          </p:txBody>
        </p:sp>
        <p:sp>
          <p:nvSpPr>
            <p:cNvPr id="12084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a:solidFill>
                  <a:schemeClr val="accent2"/>
                </a:solidFill>
                <a:latin typeface="Arial" pitchFamily="34" charset="0"/>
                <a:cs typeface="Arial" pitchFamily="34" charset="0"/>
              </a:endParaRPr>
            </a:p>
          </p:txBody>
        </p:sp>
        <p:sp>
          <p:nvSpPr>
            <p:cNvPr id="12084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a:solidFill>
                  <a:schemeClr val="hlink"/>
                </a:solidFill>
                <a:latin typeface="Arial" pitchFamily="34" charset="0"/>
                <a:cs typeface="Arial" pitchFamily="34" charset="0"/>
              </a:endParaRPr>
            </a:p>
          </p:txBody>
        </p:sp>
        <p:sp>
          <p:nvSpPr>
            <p:cNvPr id="12084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latin typeface="Times New Roman" pitchFamily="18" charset="0"/>
                <a:cs typeface="Arial" pitchFamily="34" charset="0"/>
              </a:endParaRPr>
            </a:p>
          </p:txBody>
        </p:sp>
        <p:sp>
          <p:nvSpPr>
            <p:cNvPr id="12084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a:solidFill>
                  <a:schemeClr val="accent2"/>
                </a:solidFill>
                <a:latin typeface="Arial" pitchFamily="34" charset="0"/>
                <a:cs typeface="Arial" pitchFamily="34" charset="0"/>
              </a:endParaRPr>
            </a:p>
          </p:txBody>
        </p:sp>
        <p:sp>
          <p:nvSpPr>
            <p:cNvPr id="12084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a:solidFill>
                  <a:schemeClr val="accent2"/>
                </a:solidFill>
                <a:latin typeface="Arial" pitchFamily="34" charset="0"/>
                <a:cs typeface="Arial" pitchFamily="34"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2084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3726"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cs typeface="Arial" pitchFamily="34" charset="0"/>
        </a:defRPr>
      </a:lvl2pPr>
      <a:lvl3pPr algn="l" rtl="0" eaLnBrk="0" fontAlgn="base" hangingPunct="0">
        <a:spcBef>
          <a:spcPct val="0"/>
        </a:spcBef>
        <a:spcAft>
          <a:spcPct val="0"/>
        </a:spcAft>
        <a:defRPr sz="4400">
          <a:solidFill>
            <a:schemeClr val="tx1"/>
          </a:solidFill>
          <a:latin typeface="Arial" pitchFamily="34" charset="0"/>
          <a:cs typeface="Arial" pitchFamily="34" charset="0"/>
        </a:defRPr>
      </a:lvl3pPr>
      <a:lvl4pPr algn="l" rtl="0" eaLnBrk="0" fontAlgn="base" hangingPunct="0">
        <a:spcBef>
          <a:spcPct val="0"/>
        </a:spcBef>
        <a:spcAft>
          <a:spcPct val="0"/>
        </a:spcAft>
        <a:defRPr sz="4400">
          <a:solidFill>
            <a:schemeClr val="tx1"/>
          </a:solidFill>
          <a:latin typeface="Arial" pitchFamily="34" charset="0"/>
          <a:cs typeface="Arial" pitchFamily="34" charset="0"/>
        </a:defRPr>
      </a:lvl4pPr>
      <a:lvl5pPr algn="l" rtl="0" eaLnBrk="0" fontAlgn="base" hangingPunct="0">
        <a:spcBef>
          <a:spcPct val="0"/>
        </a:spcBef>
        <a:spcAft>
          <a:spcPct val="0"/>
        </a:spcAft>
        <a:defRPr sz="4400">
          <a:solidFill>
            <a:schemeClr val="tx1"/>
          </a:solidFill>
          <a:latin typeface="Arial" pitchFamily="34" charset="0"/>
          <a:cs typeface="Arial" pitchFamily="34" charset="0"/>
        </a:defRPr>
      </a:lvl5pPr>
      <a:lvl6pPr marL="457200" algn="l" rtl="0" fontAlgn="base">
        <a:spcBef>
          <a:spcPct val="0"/>
        </a:spcBef>
        <a:spcAft>
          <a:spcPct val="0"/>
        </a:spcAft>
        <a:defRPr sz="4400">
          <a:solidFill>
            <a:schemeClr val="tx1"/>
          </a:solidFill>
          <a:latin typeface="Arial" pitchFamily="34" charset="0"/>
          <a:cs typeface="Arial" pitchFamily="34" charset="0"/>
        </a:defRPr>
      </a:lvl6pPr>
      <a:lvl7pPr marL="914400" algn="l" rtl="0" fontAlgn="base">
        <a:spcBef>
          <a:spcPct val="0"/>
        </a:spcBef>
        <a:spcAft>
          <a:spcPct val="0"/>
        </a:spcAft>
        <a:defRPr sz="4400">
          <a:solidFill>
            <a:schemeClr val="tx1"/>
          </a:solidFill>
          <a:latin typeface="Arial" pitchFamily="34" charset="0"/>
          <a:cs typeface="Arial" pitchFamily="34" charset="0"/>
        </a:defRPr>
      </a:lvl7pPr>
      <a:lvl8pPr marL="1371600" algn="l" rtl="0" fontAlgn="base">
        <a:spcBef>
          <a:spcPct val="0"/>
        </a:spcBef>
        <a:spcAft>
          <a:spcPct val="0"/>
        </a:spcAft>
        <a:defRPr sz="4400">
          <a:solidFill>
            <a:schemeClr val="tx1"/>
          </a:solidFill>
          <a:latin typeface="Arial" pitchFamily="34" charset="0"/>
          <a:cs typeface="Arial" pitchFamily="34" charset="0"/>
        </a:defRPr>
      </a:lvl8pPr>
      <a:lvl9pPr marL="1828800" algn="l" rtl="0"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1142883s6.avi" TargetMode="External"/><Relationship Id="rId3" Type="http://schemas.openxmlformats.org/officeDocument/2006/relationships/image" Target="../media/image15.jpeg"/><Relationship Id="rId7" Type="http://schemas.openxmlformats.org/officeDocument/2006/relationships/hyperlink" Target="Videos/mov/1142883s2.mov"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1142883s2.avi" TargetMode="External"/><Relationship Id="rId5" Type="http://schemas.openxmlformats.org/officeDocument/2006/relationships/hyperlink" Target="Videos/mov/1142883s1.mov" TargetMode="External"/><Relationship Id="rId4" Type="http://schemas.openxmlformats.org/officeDocument/2006/relationships/hyperlink" Target="1142883s1.avi" TargetMode="External"/><Relationship Id="rId9" Type="http://schemas.openxmlformats.org/officeDocument/2006/relationships/hyperlink" Target="Videos/mov/1142883s6.mo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Videos/mov/mmc2.mov" TargetMode="External"/><Relationship Id="rId2" Type="http://schemas.openxmlformats.org/officeDocument/2006/relationships/hyperlink" Target="mmc2.av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emf"/><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en.wikipedia.org/wiki/File:Neutrophil.png" TargetMode="External"/><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upload.wikimedia.org/wikipedia/commons/4/41/Neutrophilic_band.png" TargetMode="External"/><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hyperlink" Target="//upload.wikimedia.org/wikipedia/commons/b/b2/Myeloblast.pn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8500" y="1962150"/>
            <a:ext cx="6019800" cy="1847850"/>
          </a:xfrm>
        </p:spPr>
        <p:txBody>
          <a:bodyPr/>
          <a:lstStyle/>
          <a:p>
            <a:pPr eaLnBrk="1" hangingPunct="1"/>
            <a:r>
              <a:rPr lang="en-GB" sz="5400" dirty="0" err="1" smtClean="0">
                <a:latin typeface="Arial" pitchFamily="34" charset="0"/>
                <a:cs typeface="Arial" pitchFamily="34" charset="0"/>
              </a:rPr>
              <a:t>Monocytes</a:t>
            </a:r>
            <a:r>
              <a:rPr lang="en-GB" sz="5400" dirty="0" smtClean="0">
                <a:latin typeface="Arial" pitchFamily="34" charset="0"/>
                <a:cs typeface="Arial" pitchFamily="34" charset="0"/>
              </a:rPr>
              <a:t> in </a:t>
            </a:r>
            <a:r>
              <a:rPr lang="en-GB" sz="5400" dirty="0" smtClean="0">
                <a:latin typeface="Arial" pitchFamily="34" charset="0"/>
                <a:cs typeface="Arial" pitchFamily="34" charset="0"/>
              </a:rPr>
              <a:t>inflammation</a:t>
            </a:r>
            <a:endParaRPr lang="en-GB" sz="5400" dirty="0" smtClean="0">
              <a:latin typeface="Arial" pitchFamily="34" charset="0"/>
              <a:cs typeface="Arial" pitchFamily="34" charset="0"/>
            </a:endParaRPr>
          </a:p>
        </p:txBody>
      </p:sp>
      <p:sp>
        <p:nvSpPr>
          <p:cNvPr id="3075" name="Rectangle 3"/>
          <p:cNvSpPr>
            <a:spLocks noGrp="1" noChangeArrowheads="1"/>
          </p:cNvSpPr>
          <p:nvPr>
            <p:ph type="subTitle" idx="1"/>
          </p:nvPr>
        </p:nvSpPr>
        <p:spPr>
          <a:xfrm>
            <a:off x="1562100" y="4813300"/>
            <a:ext cx="7116763" cy="1752600"/>
          </a:xfrm>
        </p:spPr>
        <p:txBody>
          <a:bodyPr/>
          <a:lstStyle/>
          <a:p>
            <a:pPr eaLnBrk="1" hangingPunct="1"/>
            <a:r>
              <a:rPr lang="en-GB" sz="2800" dirty="0" smtClean="0">
                <a:latin typeface="Arial" pitchFamily="34" charset="0"/>
                <a:cs typeface="Arial" pitchFamily="34" charset="0"/>
              </a:rPr>
              <a:t>Kieran O’Dea PhD</a:t>
            </a:r>
          </a:p>
          <a:p>
            <a:pPr eaLnBrk="1" hangingPunct="1"/>
            <a:r>
              <a:rPr lang="en-GB" sz="2400" i="1" dirty="0" smtClean="0">
                <a:latin typeface="Arial" pitchFamily="34" charset="0"/>
                <a:cs typeface="Arial" pitchFamily="34" charset="0"/>
              </a:rPr>
              <a:t>Critical Care Research Group</a:t>
            </a:r>
          </a:p>
          <a:p>
            <a:pPr eaLnBrk="1" hangingPunct="1"/>
            <a:r>
              <a:rPr lang="en-GB" sz="2400" i="1" dirty="0" smtClean="0">
                <a:latin typeface="Arial" pitchFamily="34" charset="0"/>
                <a:cs typeface="Arial" pitchFamily="34" charset="0"/>
              </a:rPr>
              <a:t>Anaesthetics</a:t>
            </a:r>
            <a:r>
              <a:rPr lang="en-GB" sz="2400" i="1" dirty="0" smtClean="0">
                <a:latin typeface="Arial" pitchFamily="34" charset="0"/>
                <a:cs typeface="Arial" pitchFamily="34" charset="0"/>
              </a:rPr>
              <a:t>, Pain Medicine and Intensive Care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46" y="324035"/>
            <a:ext cx="8229600" cy="1025371"/>
          </a:xfrm>
        </p:spPr>
        <p:txBody>
          <a:bodyPr/>
          <a:lstStyle/>
          <a:p>
            <a:r>
              <a:rPr lang="en-GB" sz="3200" dirty="0" smtClean="0"/>
              <a:t>Coordination of tissue inflammation and repair by monocyte subsets </a:t>
            </a:r>
            <a:endParaRPr lang="en-GB" sz="32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8694" y="1811178"/>
            <a:ext cx="7186612" cy="465833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5" name="TextBox 4"/>
          <p:cNvSpPr txBox="1"/>
          <p:nvPr/>
        </p:nvSpPr>
        <p:spPr>
          <a:xfrm>
            <a:off x="978693" y="4516139"/>
            <a:ext cx="3764131" cy="1953371"/>
          </a:xfrm>
          <a:prstGeom prst="rect">
            <a:avLst/>
          </a:prstGeom>
          <a:solidFill>
            <a:schemeClr val="bg1"/>
          </a:solidFill>
        </p:spPr>
        <p:txBody>
          <a:bodyPr wrap="square" rtlCol="0">
            <a:normAutofit/>
          </a:bodyPr>
          <a:lstStyle/>
          <a:p>
            <a:pPr marL="342900" indent="-342900">
              <a:buFont typeface="+mj-lt"/>
              <a:buAutoNum type="arabicPeriod"/>
            </a:pPr>
            <a:r>
              <a:rPr lang="en-GB" sz="1400" dirty="0" smtClean="0"/>
              <a:t>CCR2 dependent recruitment</a:t>
            </a:r>
          </a:p>
          <a:p>
            <a:pPr marL="342900" indent="-342900">
              <a:buFont typeface="+mj-lt"/>
              <a:buAutoNum type="arabicPeriod"/>
            </a:pPr>
            <a:r>
              <a:rPr lang="en-GB" sz="1400" dirty="0" smtClean="0"/>
              <a:t>Pro-inflammatory cytokines (TNF…)</a:t>
            </a:r>
          </a:p>
          <a:p>
            <a:pPr marL="342900" indent="-342900">
              <a:buFont typeface="+mj-lt"/>
              <a:buAutoNum type="arabicPeriod"/>
            </a:pPr>
            <a:r>
              <a:rPr lang="en-GB" sz="1400" dirty="0" smtClean="0"/>
              <a:t>Proteolysis (matrix </a:t>
            </a:r>
            <a:r>
              <a:rPr lang="en-GB" sz="1400" dirty="0" err="1" smtClean="0"/>
              <a:t>metalloproteases</a:t>
            </a:r>
            <a:r>
              <a:rPr lang="en-GB" sz="1400" dirty="0" smtClean="0"/>
              <a:t>, </a:t>
            </a:r>
            <a:r>
              <a:rPr lang="en-GB" sz="1400" dirty="0" err="1" smtClean="0"/>
              <a:t>cathepsins</a:t>
            </a:r>
            <a:r>
              <a:rPr lang="en-GB" sz="1400" dirty="0" smtClean="0"/>
              <a:t>)</a:t>
            </a:r>
          </a:p>
          <a:p>
            <a:pPr marL="342900" indent="-342900">
              <a:buFont typeface="+mj-lt"/>
              <a:buAutoNum type="arabicPeriod"/>
            </a:pPr>
            <a:r>
              <a:rPr lang="en-GB" sz="1400" dirty="0" smtClean="0"/>
              <a:t>Phagocytosis</a:t>
            </a:r>
            <a:endParaRPr lang="en-GB" sz="1400" dirty="0"/>
          </a:p>
        </p:txBody>
      </p:sp>
      <p:sp>
        <p:nvSpPr>
          <p:cNvPr id="6" name="TextBox 5"/>
          <p:cNvSpPr txBox="1"/>
          <p:nvPr/>
        </p:nvSpPr>
        <p:spPr>
          <a:xfrm>
            <a:off x="4572000" y="4516140"/>
            <a:ext cx="3593306" cy="1953371"/>
          </a:xfrm>
          <a:prstGeom prst="rect">
            <a:avLst/>
          </a:prstGeom>
          <a:solidFill>
            <a:schemeClr val="bg1"/>
          </a:solidFill>
        </p:spPr>
        <p:txBody>
          <a:bodyPr wrap="square" rtlCol="0">
            <a:noAutofit/>
          </a:bodyPr>
          <a:lstStyle/>
          <a:p>
            <a:pPr marL="342900" indent="-342900">
              <a:buAutoNum type="arabicPeriod"/>
            </a:pPr>
            <a:r>
              <a:rPr lang="en-GB" sz="1400" dirty="0" smtClean="0"/>
              <a:t>CX3CR1-dependent recruitment</a:t>
            </a:r>
          </a:p>
          <a:p>
            <a:pPr marL="342900" indent="-342900">
              <a:buAutoNum type="arabicPeriod"/>
            </a:pPr>
            <a:r>
              <a:rPr lang="en-GB" sz="1400" dirty="0" smtClean="0"/>
              <a:t>Anti-inflammatory cytokines</a:t>
            </a:r>
          </a:p>
          <a:p>
            <a:pPr marL="342900" indent="-342900">
              <a:buAutoNum type="arabicPeriod"/>
            </a:pPr>
            <a:r>
              <a:rPr lang="en-GB" sz="1400" dirty="0" smtClean="0"/>
              <a:t>Angiogenesis (VEGF)</a:t>
            </a:r>
          </a:p>
          <a:p>
            <a:pPr marL="342900" indent="-342900">
              <a:buAutoNum type="arabicPeriod"/>
            </a:pPr>
            <a:r>
              <a:rPr lang="en-GB" sz="1400" dirty="0" smtClean="0"/>
              <a:t>Extra-cellular matrix remodelling (via TGF-beta)</a:t>
            </a:r>
            <a:endParaRPr lang="en-GB" sz="1400" dirty="0"/>
          </a:p>
        </p:txBody>
      </p:sp>
      <p:sp>
        <p:nvSpPr>
          <p:cNvPr id="7" name="Rectangle 6"/>
          <p:cNvSpPr/>
          <p:nvPr/>
        </p:nvSpPr>
        <p:spPr>
          <a:xfrm>
            <a:off x="350667" y="6457890"/>
            <a:ext cx="8163018" cy="461665"/>
          </a:xfrm>
          <a:prstGeom prst="rect">
            <a:avLst/>
          </a:prstGeom>
        </p:spPr>
        <p:txBody>
          <a:bodyPr wrap="square">
            <a:spAutoFit/>
          </a:bodyPr>
          <a:lstStyle/>
          <a:p>
            <a:r>
              <a:rPr lang="en-GB" sz="1200" dirty="0"/>
              <a:t>The healing myocardium sequentially mobilizes two monocyte subsets with divergent and complimentary functions.</a:t>
            </a:r>
            <a:br>
              <a:rPr lang="en-GB" sz="1200" dirty="0"/>
            </a:br>
            <a:r>
              <a:rPr lang="en-GB" sz="1200" i="1" dirty="0" err="1"/>
              <a:t>Nahrendorf</a:t>
            </a:r>
            <a:r>
              <a:rPr lang="en-GB" sz="1200" i="1" dirty="0"/>
              <a:t> M. et al. 2007. J. Exp. Med. Vol. 204, No. 12, 3037-3047</a:t>
            </a:r>
            <a:endParaRPr lang="en-GB" sz="1200" dirty="0"/>
          </a:p>
        </p:txBody>
      </p:sp>
      <p:sp>
        <p:nvSpPr>
          <p:cNvPr id="3" name="TextBox 2"/>
          <p:cNvSpPr txBox="1"/>
          <p:nvPr/>
        </p:nvSpPr>
        <p:spPr>
          <a:xfrm>
            <a:off x="2716568" y="1406203"/>
            <a:ext cx="3108543" cy="369332"/>
          </a:xfrm>
          <a:prstGeom prst="rect">
            <a:avLst/>
          </a:prstGeom>
          <a:noFill/>
        </p:spPr>
        <p:txBody>
          <a:bodyPr wrap="none" rtlCol="0">
            <a:spAutoFit/>
          </a:bodyPr>
          <a:lstStyle/>
          <a:p>
            <a:r>
              <a:rPr lang="en-GB" i="1" dirty="0" smtClean="0">
                <a:solidFill>
                  <a:srgbClr val="FF0000"/>
                </a:solidFill>
              </a:rPr>
              <a:t>Days after myocardial infarct</a:t>
            </a:r>
            <a:endParaRPr lang="en-GB" i="1" dirty="0">
              <a:solidFill>
                <a:srgbClr val="FF0000"/>
              </a:solidFill>
            </a:endParaRPr>
          </a:p>
        </p:txBody>
      </p:sp>
    </p:spTree>
    <p:extLst>
      <p:ext uri="{BB962C8B-B14F-4D97-AF65-F5344CB8AC3E}">
        <p14:creationId xmlns:p14="http://schemas.microsoft.com/office/powerpoint/2010/main" xmlns="" val="2487090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0"/>
          <p:cNvGrpSpPr>
            <a:grpSpLocks/>
          </p:cNvGrpSpPr>
          <p:nvPr/>
        </p:nvGrpSpPr>
        <p:grpSpPr bwMode="auto">
          <a:xfrm>
            <a:off x="9273770" y="3958523"/>
            <a:ext cx="3049776" cy="2073967"/>
            <a:chOff x="402" y="961"/>
            <a:chExt cx="4610" cy="3256"/>
          </a:xfrm>
        </p:grpSpPr>
        <p:pic>
          <p:nvPicPr>
            <p:cNvPr id="13320" name="Picture 4"/>
            <p:cNvPicPr>
              <a:picLocks noChangeAspect="1" noChangeArrowheads="1"/>
            </p:cNvPicPr>
            <p:nvPr/>
          </p:nvPicPr>
          <p:blipFill>
            <a:blip r:embed="rId2" cstate="print"/>
            <a:srcRect/>
            <a:stretch>
              <a:fillRect/>
            </a:stretch>
          </p:blipFill>
          <p:spPr bwMode="auto">
            <a:xfrm>
              <a:off x="402" y="1673"/>
              <a:ext cx="4150" cy="2496"/>
            </a:xfrm>
            <a:prstGeom prst="rect">
              <a:avLst/>
            </a:prstGeom>
            <a:noFill/>
            <a:ln w="9525">
              <a:noFill/>
              <a:miter lim="800000"/>
              <a:headEnd/>
              <a:tailEnd/>
            </a:ln>
          </p:spPr>
        </p:pic>
        <p:sp>
          <p:nvSpPr>
            <p:cNvPr id="13321" name="Rectangle 5"/>
            <p:cNvSpPr>
              <a:spLocks noChangeArrowheads="1"/>
            </p:cNvSpPr>
            <p:nvPr/>
          </p:nvSpPr>
          <p:spPr bwMode="auto">
            <a:xfrm>
              <a:off x="2772" y="961"/>
              <a:ext cx="2240" cy="3256"/>
            </a:xfrm>
            <a:prstGeom prst="rect">
              <a:avLst/>
            </a:prstGeom>
            <a:solidFill>
              <a:schemeClr val="bg1"/>
            </a:solidFill>
            <a:ln w="9525">
              <a:solidFill>
                <a:schemeClr val="bg1"/>
              </a:solidFill>
              <a:miter lim="800000"/>
              <a:headEnd/>
              <a:tailEnd/>
            </a:ln>
          </p:spPr>
          <p:txBody>
            <a:bodyPr wrap="none" anchor="ctr"/>
            <a:lstStyle/>
            <a:p>
              <a:endParaRPr lang="en-US"/>
            </a:p>
          </p:txBody>
        </p:sp>
      </p:grpSp>
      <p:sp>
        <p:nvSpPr>
          <p:cNvPr id="13315" name="Rectangle 9"/>
          <p:cNvSpPr>
            <a:spLocks noChangeArrowheads="1"/>
          </p:cNvSpPr>
          <p:nvPr/>
        </p:nvSpPr>
        <p:spPr bwMode="auto">
          <a:xfrm>
            <a:off x="600075" y="1601788"/>
            <a:ext cx="7092950" cy="366712"/>
          </a:xfrm>
          <a:prstGeom prst="rect">
            <a:avLst/>
          </a:prstGeom>
          <a:noFill/>
          <a:ln w="9525">
            <a:noFill/>
            <a:miter lim="800000"/>
            <a:headEnd/>
            <a:tailEnd/>
          </a:ln>
        </p:spPr>
        <p:txBody>
          <a:bodyPr wrap="none">
            <a:spAutoFit/>
          </a:bodyPr>
          <a:lstStyle/>
          <a:p>
            <a:r>
              <a:rPr lang="en-GB" i="1" dirty="0"/>
              <a:t>Cedric </a:t>
            </a:r>
            <a:r>
              <a:rPr lang="en-GB" i="1" dirty="0" err="1"/>
              <a:t>Auffray</a:t>
            </a:r>
            <a:r>
              <a:rPr lang="en-GB" i="1" dirty="0"/>
              <a:t> et al. Science 2007: Vol. 317. no. 5838, pp. 666 - 670</a:t>
            </a:r>
          </a:p>
        </p:txBody>
      </p:sp>
      <p:sp>
        <p:nvSpPr>
          <p:cNvPr id="13316" name="Rectangle 2"/>
          <p:cNvSpPr>
            <a:spLocks noGrp="1" noChangeArrowheads="1"/>
          </p:cNvSpPr>
          <p:nvPr>
            <p:ph type="title"/>
          </p:nvPr>
        </p:nvSpPr>
        <p:spPr>
          <a:xfrm>
            <a:off x="601663" y="452438"/>
            <a:ext cx="8175625" cy="1371600"/>
          </a:xfrm>
        </p:spPr>
        <p:txBody>
          <a:bodyPr/>
          <a:lstStyle/>
          <a:p>
            <a:pPr eaLnBrk="1" hangingPunct="1"/>
            <a:r>
              <a:rPr lang="en-GB" sz="2400" dirty="0" smtClean="0"/>
              <a:t>Monitoring of Blood Vessels and Tissues by a Population of Monocytes with Patrolling Behaviour</a:t>
            </a:r>
          </a:p>
        </p:txBody>
      </p:sp>
      <p:sp>
        <p:nvSpPr>
          <p:cNvPr id="13319" name="Text Box 16"/>
          <p:cNvSpPr txBox="1">
            <a:spLocks noChangeArrowheads="1"/>
          </p:cNvSpPr>
          <p:nvPr/>
        </p:nvSpPr>
        <p:spPr bwMode="auto">
          <a:xfrm>
            <a:off x="3711984" y="2565384"/>
            <a:ext cx="4925022" cy="3693319"/>
          </a:xfrm>
          <a:prstGeom prst="rect">
            <a:avLst/>
          </a:prstGeom>
          <a:gradFill rotWithShape="1">
            <a:gsLst>
              <a:gs pos="0">
                <a:schemeClr val="folHlink"/>
              </a:gs>
              <a:gs pos="100000">
                <a:srgbClr val="FFFFFF"/>
              </a:gs>
            </a:gsLst>
            <a:lin ang="5400000" scaled="1"/>
          </a:gradFill>
          <a:ln w="9525">
            <a:solidFill>
              <a:schemeClr val="tx1"/>
            </a:solidFill>
            <a:miter lim="800000"/>
            <a:headEnd/>
            <a:tailEnd/>
          </a:ln>
        </p:spPr>
        <p:txBody>
          <a:bodyPr wrap="square">
            <a:spAutoFit/>
          </a:bodyPr>
          <a:lstStyle/>
          <a:p>
            <a:r>
              <a:rPr lang="en-GB" dirty="0" smtClean="0"/>
              <a:t>Summary</a:t>
            </a:r>
          </a:p>
          <a:p>
            <a:pPr>
              <a:buFontTx/>
              <a:buChar char="•"/>
            </a:pPr>
            <a:endParaRPr lang="en-GB" dirty="0" smtClean="0"/>
          </a:p>
          <a:p>
            <a:pPr>
              <a:buFontTx/>
              <a:buChar char="•"/>
            </a:pPr>
            <a:r>
              <a:rPr lang="en-GB" dirty="0" smtClean="0"/>
              <a:t>Gr-1</a:t>
            </a:r>
            <a:r>
              <a:rPr lang="en-GB" baseline="30000" dirty="0" smtClean="0"/>
              <a:t>low</a:t>
            </a:r>
            <a:r>
              <a:rPr lang="en-GB" dirty="0" smtClean="0"/>
              <a:t> </a:t>
            </a:r>
            <a:r>
              <a:rPr lang="en-GB" dirty="0"/>
              <a:t>monocytes ‘patrol’ post-capillary </a:t>
            </a:r>
            <a:r>
              <a:rPr lang="en-GB" dirty="0" err="1"/>
              <a:t>venules</a:t>
            </a:r>
            <a:endParaRPr lang="en-GB" dirty="0"/>
          </a:p>
          <a:p>
            <a:pPr>
              <a:buFontTx/>
              <a:buChar char="•"/>
            </a:pPr>
            <a:endParaRPr lang="en-GB" dirty="0"/>
          </a:p>
          <a:p>
            <a:pPr>
              <a:buFontTx/>
              <a:buChar char="•"/>
            </a:pPr>
            <a:r>
              <a:rPr lang="en-GB" dirty="0" err="1"/>
              <a:t>Extravasate</a:t>
            </a:r>
            <a:r>
              <a:rPr lang="en-GB" dirty="0"/>
              <a:t> </a:t>
            </a:r>
            <a:r>
              <a:rPr lang="en-GB" dirty="0" smtClean="0"/>
              <a:t>rapidly in </a:t>
            </a:r>
            <a:r>
              <a:rPr lang="en-GB" dirty="0"/>
              <a:t>response to local irritant or infection</a:t>
            </a:r>
          </a:p>
          <a:p>
            <a:pPr>
              <a:buFontTx/>
              <a:buChar char="•"/>
            </a:pPr>
            <a:endParaRPr lang="en-GB" dirty="0"/>
          </a:p>
          <a:p>
            <a:pPr>
              <a:buFontTx/>
              <a:buChar char="•"/>
            </a:pPr>
            <a:r>
              <a:rPr lang="en-GB" dirty="0" smtClean="0"/>
              <a:t>Express </a:t>
            </a:r>
            <a:r>
              <a:rPr lang="en-GB" dirty="0" err="1" smtClean="0"/>
              <a:t>chemokines</a:t>
            </a:r>
            <a:r>
              <a:rPr lang="en-GB" dirty="0" smtClean="0"/>
              <a:t>  for neutrophil recruitment </a:t>
            </a:r>
          </a:p>
          <a:p>
            <a:pPr>
              <a:buFontTx/>
              <a:buChar char="•"/>
            </a:pPr>
            <a:endParaRPr lang="en-GB" dirty="0"/>
          </a:p>
          <a:p>
            <a:pPr>
              <a:buFontTx/>
              <a:buChar char="•"/>
            </a:pPr>
            <a:r>
              <a:rPr lang="en-GB" dirty="0" smtClean="0"/>
              <a:t>Express key molecules involved in tissue repair</a:t>
            </a:r>
            <a:endParaRPr lang="en-GB" dirty="0"/>
          </a:p>
        </p:txBody>
      </p:sp>
      <p:pic>
        <p:nvPicPr>
          <p:cNvPr id="1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73770" y="1968500"/>
            <a:ext cx="2795131" cy="1823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493543" y="3326784"/>
            <a:ext cx="2805399" cy="1754326"/>
          </a:xfrm>
          <a:prstGeom prst="rect">
            <a:avLst/>
          </a:prstGeom>
          <a:noFill/>
        </p:spPr>
        <p:txBody>
          <a:bodyPr wrap="square" rtlCol="0">
            <a:spAutoFit/>
          </a:bodyPr>
          <a:lstStyle/>
          <a:p>
            <a:pPr marL="342900" indent="-342900">
              <a:buAutoNum type="arabicPeriod"/>
            </a:pPr>
            <a:r>
              <a:rPr lang="en-GB" sz="1200" dirty="0" smtClean="0"/>
              <a:t>Movement</a:t>
            </a:r>
          </a:p>
          <a:p>
            <a:pPr marL="342900" indent="-342900">
              <a:buAutoNum type="arabicPeriod"/>
            </a:pPr>
            <a:r>
              <a:rPr lang="en-GB" sz="1200" dirty="0" smtClean="0">
                <a:hlinkClick r:id="rId4" action="ppaction://hlinkfile"/>
              </a:rPr>
              <a:t>1142883s1.avi</a:t>
            </a:r>
            <a:endParaRPr lang="en-GB" sz="1200" dirty="0" smtClean="0"/>
          </a:p>
          <a:p>
            <a:pPr marL="342900" indent="-342900">
              <a:buAutoNum type="arabicPeriod"/>
            </a:pPr>
            <a:r>
              <a:rPr lang="en-GB" sz="1200" dirty="0" smtClean="0">
                <a:hlinkClick r:id="rId5" action="ppaction://hlinkfile"/>
              </a:rPr>
              <a:t>Videos\</a:t>
            </a:r>
            <a:r>
              <a:rPr lang="en-GB" sz="1200" dirty="0" err="1" smtClean="0">
                <a:hlinkClick r:id="rId5" action="ppaction://hlinkfile"/>
              </a:rPr>
              <a:t>mov</a:t>
            </a:r>
            <a:r>
              <a:rPr lang="en-GB" sz="1200" dirty="0" smtClean="0">
                <a:hlinkClick r:id="rId5" action="ppaction://hlinkfile"/>
              </a:rPr>
              <a:t>\1142883s1.mov</a:t>
            </a:r>
            <a:endParaRPr lang="en-GB" sz="1200" dirty="0" smtClean="0"/>
          </a:p>
          <a:p>
            <a:pPr marL="342900" indent="-342900">
              <a:buAutoNum type="arabicPeriod"/>
            </a:pPr>
            <a:r>
              <a:rPr lang="en-GB" sz="1200" dirty="0" smtClean="0"/>
              <a:t>Sampling</a:t>
            </a:r>
          </a:p>
          <a:p>
            <a:pPr marL="342900" indent="-342900">
              <a:buAutoNum type="arabicPeriod"/>
            </a:pPr>
            <a:r>
              <a:rPr lang="en-GB" sz="1200" dirty="0" smtClean="0">
                <a:hlinkClick r:id="rId6" action="ppaction://hlinkfile"/>
              </a:rPr>
              <a:t>1142883s2.avi</a:t>
            </a:r>
            <a:endParaRPr lang="en-GB" sz="1200" dirty="0" smtClean="0"/>
          </a:p>
          <a:p>
            <a:pPr marL="342900" indent="-342900">
              <a:buAutoNum type="arabicPeriod"/>
            </a:pPr>
            <a:r>
              <a:rPr lang="en-GB" sz="1200" dirty="0" smtClean="0">
                <a:hlinkClick r:id="rId7" action="ppaction://hlinkfile"/>
              </a:rPr>
              <a:t>Videos\</a:t>
            </a:r>
            <a:r>
              <a:rPr lang="en-GB" sz="1200" dirty="0" err="1" smtClean="0">
                <a:hlinkClick r:id="rId7" action="ppaction://hlinkfile"/>
              </a:rPr>
              <a:t>mov</a:t>
            </a:r>
            <a:r>
              <a:rPr lang="en-GB" sz="1200" dirty="0" smtClean="0">
                <a:hlinkClick r:id="rId7" action="ppaction://hlinkfile"/>
              </a:rPr>
              <a:t>\1142883s2.mov</a:t>
            </a:r>
            <a:endParaRPr lang="en-GB" sz="1200" dirty="0" smtClean="0"/>
          </a:p>
          <a:p>
            <a:pPr marL="342900" indent="-342900">
              <a:buAutoNum type="arabicPeriod"/>
            </a:pPr>
            <a:r>
              <a:rPr lang="en-GB" sz="1200" dirty="0" smtClean="0"/>
              <a:t>CD11a/CD18 (LFA-1)</a:t>
            </a:r>
          </a:p>
          <a:p>
            <a:pPr marL="342900" indent="-342900">
              <a:buAutoNum type="arabicPeriod"/>
            </a:pPr>
            <a:r>
              <a:rPr lang="en-GB" sz="1200" dirty="0" smtClean="0">
                <a:hlinkClick r:id="rId8" action="ppaction://hlinkfile"/>
              </a:rPr>
              <a:t>1142883s6.avi</a:t>
            </a:r>
            <a:endParaRPr lang="en-GB" sz="1200" dirty="0" smtClean="0"/>
          </a:p>
          <a:p>
            <a:pPr marL="342900" indent="-342900">
              <a:buAutoNum type="arabicPeriod"/>
            </a:pPr>
            <a:r>
              <a:rPr lang="en-GB" sz="1200" dirty="0" smtClean="0">
                <a:hlinkClick r:id="rId9" action="ppaction://hlinkfile"/>
              </a:rPr>
              <a:t>Videos\</a:t>
            </a:r>
            <a:r>
              <a:rPr lang="en-GB" sz="1200" dirty="0" err="1" smtClean="0">
                <a:hlinkClick r:id="rId9" action="ppaction://hlinkfile"/>
              </a:rPr>
              <a:t>mov</a:t>
            </a:r>
            <a:r>
              <a:rPr lang="en-GB" sz="1200" dirty="0" smtClean="0">
                <a:hlinkClick r:id="rId9" action="ppaction://hlinkfile"/>
              </a:rPr>
              <a:t>\1142883s6.mov</a:t>
            </a:r>
            <a:endParaRPr lang="en-GB" sz="1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fade">
                                      <p:cBhvr>
                                        <p:cTn id="7"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Is this relevant to human monocyte subset behaviour?</a:t>
            </a:r>
            <a:endParaRPr lang="en-GB" sz="3200" dirty="0"/>
          </a:p>
        </p:txBody>
      </p:sp>
      <p:sp>
        <p:nvSpPr>
          <p:cNvPr id="3" name="Content Placeholder 2"/>
          <p:cNvSpPr>
            <a:spLocks noGrp="1"/>
          </p:cNvSpPr>
          <p:nvPr>
            <p:ph idx="1"/>
          </p:nvPr>
        </p:nvSpPr>
        <p:spPr/>
        <p:txBody>
          <a:bodyPr/>
          <a:lstStyle/>
          <a:p>
            <a:pPr marL="342900" lvl="1" indent="-342900">
              <a:buClr>
                <a:schemeClr val="bg2"/>
              </a:buClr>
              <a:buSzPct val="75000"/>
              <a:buFont typeface="Wingdings" pitchFamily="2" charset="2"/>
              <a:buChar char="n"/>
            </a:pPr>
            <a:r>
              <a:rPr lang="en-GB" dirty="0" smtClean="0"/>
              <a:t>Human CD14</a:t>
            </a:r>
            <a:r>
              <a:rPr lang="en-GB" baseline="30000" dirty="0" smtClean="0"/>
              <a:t>high</a:t>
            </a:r>
            <a:r>
              <a:rPr lang="en-GB" dirty="0" smtClean="0"/>
              <a:t> subset = mouse Gr1</a:t>
            </a:r>
            <a:r>
              <a:rPr lang="en-GB" baseline="30000" dirty="0" smtClean="0"/>
              <a:t>high</a:t>
            </a:r>
          </a:p>
          <a:p>
            <a:pPr marL="742950" lvl="2" indent="-342900">
              <a:buSzPct val="75000"/>
            </a:pPr>
            <a:r>
              <a:rPr lang="en-GB" dirty="0" smtClean="0">
                <a:sym typeface="Symbol"/>
              </a:rPr>
              <a:t>Migratory phenotype: CCR2, L-</a:t>
            </a:r>
            <a:r>
              <a:rPr lang="en-GB" dirty="0" err="1" smtClean="0">
                <a:sym typeface="Symbol"/>
              </a:rPr>
              <a:t>selectin</a:t>
            </a:r>
            <a:r>
              <a:rPr lang="en-GB" dirty="0" smtClean="0">
                <a:sym typeface="Symbol"/>
              </a:rPr>
              <a:t> expression</a:t>
            </a:r>
          </a:p>
          <a:p>
            <a:pPr marL="742950" lvl="2" indent="-342900">
              <a:buSzPct val="75000"/>
            </a:pPr>
            <a:r>
              <a:rPr lang="en-GB" dirty="0" smtClean="0">
                <a:sym typeface="Symbol"/>
              </a:rPr>
              <a:t>Pro-inflammatory cytokines:  TNF, IL-1, IL-6 </a:t>
            </a:r>
          </a:p>
          <a:p>
            <a:pPr marL="742950" lvl="2" indent="-342900">
              <a:buSzPct val="75000"/>
            </a:pPr>
            <a:r>
              <a:rPr lang="en-GB" dirty="0">
                <a:sym typeface="Symbol"/>
              </a:rPr>
              <a:t> </a:t>
            </a:r>
            <a:r>
              <a:rPr lang="en-GB" dirty="0" smtClean="0">
                <a:sym typeface="Symbol"/>
              </a:rPr>
              <a:t>ROS (</a:t>
            </a:r>
            <a:r>
              <a:rPr lang="en-GB" dirty="0">
                <a:sym typeface="Symbol"/>
              </a:rPr>
              <a:t> </a:t>
            </a:r>
            <a:r>
              <a:rPr lang="en-GB" dirty="0" smtClean="0">
                <a:sym typeface="Symbol"/>
              </a:rPr>
              <a:t>MPO)</a:t>
            </a:r>
          </a:p>
          <a:p>
            <a:pPr marL="742950" lvl="2" indent="-342900">
              <a:buSzPct val="75000"/>
            </a:pPr>
            <a:r>
              <a:rPr lang="en-GB" dirty="0" smtClean="0">
                <a:sym typeface="Symbol"/>
              </a:rPr>
              <a:t>Considerable overlap in differential gene expression (130) and surface markers</a:t>
            </a:r>
            <a:endParaRPr lang="en-GB" dirty="0" smtClean="0"/>
          </a:p>
          <a:p>
            <a:endParaRPr lang="en-GB" dirty="0" smtClean="0"/>
          </a:p>
          <a:p>
            <a:r>
              <a:rPr lang="en-GB" sz="2800" dirty="0" smtClean="0"/>
              <a:t>Human CD14</a:t>
            </a:r>
            <a:r>
              <a:rPr lang="en-GB" sz="2800" baseline="30000" dirty="0" smtClean="0"/>
              <a:t>low </a:t>
            </a:r>
            <a:r>
              <a:rPr lang="en-GB" sz="2800" dirty="0" smtClean="0"/>
              <a:t>monocytes patrol like Gr-1</a:t>
            </a:r>
            <a:r>
              <a:rPr lang="en-GB" sz="2800" baseline="30000" dirty="0" smtClean="0"/>
              <a:t>low</a:t>
            </a:r>
            <a:r>
              <a:rPr lang="en-GB" sz="2800" dirty="0" smtClean="0"/>
              <a:t> monocytes </a:t>
            </a:r>
            <a:r>
              <a:rPr lang="en-GB" sz="2000" dirty="0" smtClean="0">
                <a:hlinkClick r:id="rId2" action="ppaction://hlinkfile"/>
              </a:rPr>
              <a:t>mmc2.avi</a:t>
            </a:r>
            <a:r>
              <a:rPr lang="en-GB" sz="2000" dirty="0"/>
              <a:t> </a:t>
            </a:r>
            <a:r>
              <a:rPr lang="en-GB" sz="2000" dirty="0" smtClean="0">
                <a:hlinkClick r:id="rId3" action="ppaction://hlinkfile"/>
              </a:rPr>
              <a:t>Videos\</a:t>
            </a:r>
            <a:r>
              <a:rPr lang="en-GB" sz="2000" dirty="0" err="1" smtClean="0">
                <a:hlinkClick r:id="rId3" action="ppaction://hlinkfile"/>
              </a:rPr>
              <a:t>mov</a:t>
            </a:r>
            <a:r>
              <a:rPr lang="en-GB" sz="2000" dirty="0" smtClean="0">
                <a:hlinkClick r:id="rId3" action="ppaction://hlinkfile"/>
              </a:rPr>
              <a:t>\mmc2.mov</a:t>
            </a:r>
            <a:endParaRPr lang="en-GB" sz="2000" dirty="0"/>
          </a:p>
          <a:p>
            <a:endParaRPr lang="en-GB" dirty="0"/>
          </a:p>
          <a:p>
            <a:endParaRPr lang="en-GB" dirty="0" smtClean="0"/>
          </a:p>
        </p:txBody>
      </p:sp>
    </p:spTree>
    <p:extLst>
      <p:ext uri="{BB962C8B-B14F-4D97-AF65-F5344CB8AC3E}">
        <p14:creationId xmlns:p14="http://schemas.microsoft.com/office/powerpoint/2010/main" xmlns="" val="1610328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23782" y="261891"/>
            <a:ext cx="8229600" cy="1371600"/>
          </a:xfrm>
        </p:spPr>
        <p:txBody>
          <a:bodyPr/>
          <a:lstStyle/>
          <a:p>
            <a:pPr algn="ctr" eaLnBrk="1" hangingPunct="1"/>
            <a:r>
              <a:rPr lang="en-GB" sz="2800" dirty="0" smtClean="0"/>
              <a:t>What monocytes do in local inflammation</a:t>
            </a:r>
          </a:p>
        </p:txBody>
      </p:sp>
      <p:sp>
        <p:nvSpPr>
          <p:cNvPr id="5" name="Content Placeholder 2"/>
          <p:cNvSpPr txBox="1">
            <a:spLocks/>
          </p:cNvSpPr>
          <p:nvPr/>
        </p:nvSpPr>
        <p:spPr bwMode="auto">
          <a:xfrm>
            <a:off x="946209" y="1555072"/>
            <a:ext cx="7807173" cy="5418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marL="0" indent="0" algn="ctr">
              <a:buFont typeface="Wingdings" pitchFamily="2" charset="2"/>
              <a:buNone/>
            </a:pPr>
            <a:endParaRPr lang="en-GB" sz="2200" dirty="0" smtClean="0"/>
          </a:p>
          <a:p>
            <a:pPr marL="0" indent="0">
              <a:buNone/>
            </a:pPr>
            <a:r>
              <a:rPr lang="en-GB" sz="2200" dirty="0" smtClean="0"/>
              <a:t>1: Tissue macrophages and patrolling Gr-1</a:t>
            </a:r>
            <a:r>
              <a:rPr lang="en-GB" sz="2200" baseline="30000" dirty="0" smtClean="0"/>
              <a:t>low </a:t>
            </a:r>
            <a:r>
              <a:rPr lang="en-GB" sz="2200" dirty="0" smtClean="0"/>
              <a:t>monocytes  sense danger</a:t>
            </a:r>
          </a:p>
          <a:p>
            <a:pPr marL="0" indent="0">
              <a:buNone/>
            </a:pPr>
            <a:endParaRPr lang="en-GB" sz="2200" dirty="0" smtClean="0"/>
          </a:p>
          <a:p>
            <a:pPr marL="0" indent="0">
              <a:buNone/>
            </a:pPr>
            <a:r>
              <a:rPr lang="en-GB" sz="2200" dirty="0" smtClean="0"/>
              <a:t>2: Gr1</a:t>
            </a:r>
            <a:r>
              <a:rPr lang="en-GB" sz="2200" baseline="30000" dirty="0" smtClean="0"/>
              <a:t>low </a:t>
            </a:r>
            <a:r>
              <a:rPr lang="en-GB" sz="2200" dirty="0" smtClean="0"/>
              <a:t>monocytes enter tissue immediately</a:t>
            </a:r>
          </a:p>
          <a:p>
            <a:pPr marL="0" indent="0">
              <a:buNone/>
            </a:pPr>
            <a:endParaRPr lang="en-GB" sz="2200" dirty="0" smtClean="0"/>
          </a:p>
          <a:p>
            <a:pPr marL="0" indent="0">
              <a:buNone/>
            </a:pPr>
            <a:r>
              <a:rPr lang="en-GB" sz="2200" dirty="0" smtClean="0"/>
              <a:t>3: Neutrophils enter tissue, then Gr1</a:t>
            </a:r>
            <a:r>
              <a:rPr lang="en-GB" sz="2200" baseline="30000" dirty="0" smtClean="0"/>
              <a:t>high</a:t>
            </a:r>
            <a:r>
              <a:rPr lang="en-GB" sz="2200" dirty="0" smtClean="0"/>
              <a:t> monocytes</a:t>
            </a:r>
          </a:p>
          <a:p>
            <a:pPr marL="0" indent="0">
              <a:buNone/>
            </a:pPr>
            <a:endParaRPr lang="en-GB" sz="2200" dirty="0" smtClean="0"/>
          </a:p>
          <a:p>
            <a:pPr marL="0" indent="0">
              <a:buNone/>
            </a:pPr>
            <a:r>
              <a:rPr lang="en-GB" sz="2200" dirty="0" smtClean="0"/>
              <a:t>4: Gr-1</a:t>
            </a:r>
            <a:r>
              <a:rPr lang="en-GB" sz="2200" baseline="30000" dirty="0" smtClean="0"/>
              <a:t>high</a:t>
            </a:r>
            <a:r>
              <a:rPr lang="en-GB" sz="2200" dirty="0" smtClean="0"/>
              <a:t> monocytes and neutrophils remove dead cells and kill pathogens</a:t>
            </a:r>
            <a:r>
              <a:rPr lang="en-GB" sz="2200" dirty="0"/>
              <a:t>. Gr-1</a:t>
            </a:r>
            <a:r>
              <a:rPr lang="en-GB" sz="2200" baseline="30000" dirty="0"/>
              <a:t>high</a:t>
            </a:r>
            <a:r>
              <a:rPr lang="en-GB" sz="2200" dirty="0"/>
              <a:t> monocytes </a:t>
            </a:r>
            <a:r>
              <a:rPr lang="en-GB" sz="2200" dirty="0" smtClean="0"/>
              <a:t> remove dead neutrophils.</a:t>
            </a:r>
          </a:p>
          <a:p>
            <a:pPr marL="0" indent="0">
              <a:buNone/>
            </a:pPr>
            <a:endParaRPr lang="en-GB" sz="2200" dirty="0" smtClean="0"/>
          </a:p>
          <a:p>
            <a:pPr marL="0" indent="0">
              <a:buNone/>
            </a:pPr>
            <a:r>
              <a:rPr lang="en-GB" sz="2200" dirty="0" smtClean="0"/>
              <a:t>5: Gr-1</a:t>
            </a:r>
            <a:r>
              <a:rPr lang="en-GB" sz="2200" baseline="30000" dirty="0" smtClean="0"/>
              <a:t>low </a:t>
            </a:r>
            <a:r>
              <a:rPr lang="en-GB" sz="2200" dirty="0" smtClean="0"/>
              <a:t>monocytes remodel tissue and restore homeostasis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ctrTitle"/>
          </p:nvPr>
        </p:nvSpPr>
        <p:spPr>
          <a:xfrm>
            <a:off x="3124200" y="1689100"/>
            <a:ext cx="6019800" cy="2209800"/>
          </a:xfrm>
        </p:spPr>
        <p:txBody>
          <a:bodyPr/>
          <a:lstStyle/>
          <a:p>
            <a:pPr eaLnBrk="1" hangingPunct="1"/>
            <a:r>
              <a:rPr lang="en-GB" sz="4600" b="1" smtClean="0"/>
              <a:t/>
            </a:r>
            <a:br>
              <a:rPr lang="en-GB" sz="4600" b="1" smtClean="0"/>
            </a:br>
            <a:r>
              <a:rPr lang="en-GB" sz="4600" smtClean="0"/>
              <a:t>Monocytes in acute lung injury</a:t>
            </a:r>
          </a:p>
        </p:txBody>
      </p:sp>
      <p:sp>
        <p:nvSpPr>
          <p:cNvPr id="16386" name="Rectangle 4"/>
          <p:cNvSpPr>
            <a:spLocks noGrp="1" noChangeArrowheads="1"/>
          </p:cNvSpPr>
          <p:nvPr>
            <p:ph type="subTitle" idx="1"/>
          </p:nvPr>
        </p:nvSpPr>
        <p:spPr>
          <a:xfrm>
            <a:off x="3929063" y="5192713"/>
            <a:ext cx="1943100" cy="827087"/>
          </a:xfrm>
        </p:spPr>
        <p:txBody>
          <a:bodyPr/>
          <a:lstStyle/>
          <a:p>
            <a:pPr eaLnBrk="1" hangingPunct="1"/>
            <a:r>
              <a:rPr lang="en-GB" b="1" smtClean="0"/>
              <a:t>Part 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457200"/>
            <a:ext cx="8543925" cy="1085850"/>
          </a:xfrm>
        </p:spPr>
        <p:txBody>
          <a:bodyPr/>
          <a:lstStyle/>
          <a:p>
            <a:pPr algn="ctr" eaLnBrk="1" hangingPunct="1"/>
            <a:r>
              <a:rPr lang="en-GB" sz="2400" dirty="0" smtClean="0"/>
              <a:t>Phenotypic characterization of alveolar monocyte recruitment in acute respiratory distress syndrome.</a:t>
            </a:r>
            <a:r>
              <a:rPr lang="en-GB" sz="4000" dirty="0" smtClean="0"/>
              <a:t/>
            </a:r>
            <a:br>
              <a:rPr lang="en-GB" sz="4000" dirty="0" smtClean="0"/>
            </a:br>
            <a:r>
              <a:rPr lang="en-GB" sz="1800" dirty="0" err="1" smtClean="0"/>
              <a:t>Rosseau</a:t>
            </a:r>
            <a:r>
              <a:rPr lang="en-GB" sz="1800" dirty="0" smtClean="0"/>
              <a:t> et al. 2000. 279: L25-L35. Am J </a:t>
            </a:r>
            <a:r>
              <a:rPr lang="en-GB" sz="1800" dirty="0" err="1" smtClean="0"/>
              <a:t>Physiol</a:t>
            </a:r>
            <a:r>
              <a:rPr lang="en-GB" sz="1800" dirty="0" smtClean="0"/>
              <a:t> Lung Cell </a:t>
            </a:r>
            <a:r>
              <a:rPr lang="en-GB" sz="1800" dirty="0" err="1" smtClean="0"/>
              <a:t>Mol</a:t>
            </a:r>
            <a:r>
              <a:rPr lang="en-GB" sz="1800" dirty="0" smtClean="0"/>
              <a:t> Physiol.</a:t>
            </a:r>
          </a:p>
        </p:txBody>
      </p:sp>
      <p:pic>
        <p:nvPicPr>
          <p:cNvPr id="18435" name="Picture 380"/>
          <p:cNvPicPr>
            <a:picLocks noChangeAspect="1" noChangeArrowheads="1"/>
          </p:cNvPicPr>
          <p:nvPr/>
        </p:nvPicPr>
        <p:blipFill>
          <a:blip r:embed="rId3" cstate="print"/>
          <a:srcRect/>
          <a:stretch>
            <a:fillRect/>
          </a:stretch>
        </p:blipFill>
        <p:spPr bwMode="auto">
          <a:xfrm>
            <a:off x="327576" y="4112021"/>
            <a:ext cx="3639221" cy="2529721"/>
          </a:xfrm>
          <a:prstGeom prst="rect">
            <a:avLst/>
          </a:prstGeom>
          <a:noFill/>
          <a:ln w="9525">
            <a:noFill/>
            <a:miter lim="800000"/>
            <a:headEnd/>
            <a:tailEnd/>
          </a:ln>
        </p:spPr>
      </p:pic>
      <p:sp>
        <p:nvSpPr>
          <p:cNvPr id="18436" name="Rectangle 383"/>
          <p:cNvSpPr>
            <a:spLocks noChangeArrowheads="1"/>
          </p:cNvSpPr>
          <p:nvPr/>
        </p:nvSpPr>
        <p:spPr bwMode="auto">
          <a:xfrm>
            <a:off x="-2466975" y="458788"/>
            <a:ext cx="9144000" cy="1587"/>
          </a:xfrm>
          <a:prstGeom prst="rect">
            <a:avLst/>
          </a:prstGeom>
          <a:noFill/>
          <a:ln w="9525">
            <a:noFill/>
            <a:miter lim="800000"/>
            <a:headEnd/>
            <a:tailEnd/>
          </a:ln>
        </p:spPr>
        <p:txBody>
          <a:bodyPr anchor="ctr">
            <a:spAutoFit/>
          </a:bodyPr>
          <a:lstStyle/>
          <a:p>
            <a:endParaRPr lang="en-US"/>
          </a:p>
        </p:txBody>
      </p:sp>
      <p:sp>
        <p:nvSpPr>
          <p:cNvPr id="18437" name="Rectangle 508"/>
          <p:cNvSpPr>
            <a:spLocks noChangeArrowheads="1"/>
          </p:cNvSpPr>
          <p:nvPr/>
        </p:nvSpPr>
        <p:spPr bwMode="auto">
          <a:xfrm>
            <a:off x="8891588" y="3540125"/>
            <a:ext cx="109537" cy="223838"/>
          </a:xfrm>
          <a:prstGeom prst="rect">
            <a:avLst/>
          </a:prstGeom>
          <a:noFill/>
          <a:ln w="9525">
            <a:noFill/>
            <a:miter lim="800000"/>
            <a:headEnd/>
            <a:tailEnd/>
          </a:ln>
        </p:spPr>
        <p:txBody>
          <a:bodyPr/>
          <a:lstStyle/>
          <a:p>
            <a:pPr>
              <a:spcBef>
                <a:spcPct val="20000"/>
              </a:spcBef>
              <a:buClr>
                <a:schemeClr val="bg2"/>
              </a:buClr>
              <a:buSzPct val="75000"/>
              <a:buFont typeface="Wingdings" pitchFamily="2" charset="2"/>
              <a:buNone/>
            </a:pPr>
            <a:endParaRPr lang="en-US" sz="800"/>
          </a:p>
        </p:txBody>
      </p:sp>
      <p:sp>
        <p:nvSpPr>
          <p:cNvPr id="18438" name="Rectangle 501"/>
          <p:cNvSpPr>
            <a:spLocks noChangeArrowheads="1"/>
          </p:cNvSpPr>
          <p:nvPr/>
        </p:nvSpPr>
        <p:spPr bwMode="auto">
          <a:xfrm>
            <a:off x="504825" y="3540125"/>
            <a:ext cx="8386763" cy="223838"/>
          </a:xfrm>
          <a:prstGeom prst="rect">
            <a:avLst/>
          </a:prstGeom>
          <a:noFill/>
          <a:ln w="9525">
            <a:noFill/>
            <a:miter lim="800000"/>
            <a:headEnd/>
            <a:tailEnd/>
          </a:ln>
        </p:spPr>
        <p:txBody>
          <a:bodyPr anchor="ctr"/>
          <a:lstStyle/>
          <a:p>
            <a:r>
              <a:rPr lang="en-GB" sz="800"/>
              <a:t>Values are means ± SE; </a:t>
            </a:r>
            <a:r>
              <a:rPr lang="en-GB" sz="800" i="1"/>
              <a:t>n</a:t>
            </a:r>
            <a:r>
              <a:rPr lang="en-GB" sz="800"/>
              <a:t>, no. of subjects. BAL, bronchoalveolar lavage; AM, alveolar macrophage. </a:t>
            </a:r>
            <a:r>
              <a:rPr lang="en-GB" sz="800" baseline="30000"/>
              <a:t>*</a:t>
            </a:r>
            <a:r>
              <a:rPr lang="en-GB" sz="800"/>
              <a:t> </a:t>
            </a:r>
            <a:r>
              <a:rPr lang="en-GB" sz="800" i="1"/>
              <a:t>P</a:t>
            </a:r>
            <a:r>
              <a:rPr lang="en-GB" sz="800"/>
              <a:t> &lt; 0.01 compared with control group. </a:t>
            </a:r>
          </a:p>
        </p:txBody>
      </p:sp>
      <p:sp>
        <p:nvSpPr>
          <p:cNvPr id="18439" name="Rectangle 500"/>
          <p:cNvSpPr>
            <a:spLocks noChangeArrowheads="1"/>
          </p:cNvSpPr>
          <p:nvPr/>
        </p:nvSpPr>
        <p:spPr bwMode="auto">
          <a:xfrm>
            <a:off x="8891588" y="3359150"/>
            <a:ext cx="109537" cy="180975"/>
          </a:xfrm>
          <a:prstGeom prst="rect">
            <a:avLst/>
          </a:prstGeom>
          <a:noFill/>
          <a:ln w="9525">
            <a:noFill/>
            <a:miter lim="800000"/>
            <a:headEnd/>
            <a:tailEnd/>
          </a:ln>
        </p:spPr>
        <p:txBody>
          <a:bodyPr/>
          <a:lstStyle/>
          <a:p>
            <a:pPr>
              <a:spcBef>
                <a:spcPct val="20000"/>
              </a:spcBef>
              <a:buClr>
                <a:schemeClr val="bg2"/>
              </a:buClr>
              <a:buSzPct val="75000"/>
              <a:buFont typeface="Wingdings" pitchFamily="2" charset="2"/>
              <a:buNone/>
            </a:pPr>
            <a:endParaRPr lang="en-US" sz="800"/>
          </a:p>
        </p:txBody>
      </p:sp>
      <p:sp>
        <p:nvSpPr>
          <p:cNvPr id="18440" name="Rectangle 493"/>
          <p:cNvSpPr>
            <a:spLocks noChangeArrowheads="1"/>
          </p:cNvSpPr>
          <p:nvPr/>
        </p:nvSpPr>
        <p:spPr bwMode="auto">
          <a:xfrm>
            <a:off x="504825" y="3359150"/>
            <a:ext cx="8386763" cy="180975"/>
          </a:xfrm>
          <a:prstGeom prst="rect">
            <a:avLst/>
          </a:prstGeom>
          <a:noFill/>
          <a:ln w="9525">
            <a:noFill/>
            <a:miter lim="800000"/>
            <a:headEnd/>
            <a:tailEnd/>
          </a:ln>
        </p:spPr>
        <p:txBody>
          <a:bodyPr anchor="ctr"/>
          <a:lstStyle/>
          <a:p>
            <a:pPr>
              <a:spcBef>
                <a:spcPct val="20000"/>
              </a:spcBef>
              <a:buClr>
                <a:schemeClr val="bg2"/>
              </a:buClr>
              <a:buSzPct val="75000"/>
              <a:buFont typeface="Wingdings" pitchFamily="2" charset="2"/>
              <a:buNone/>
            </a:pPr>
            <a:endParaRPr lang="en-US" sz="800"/>
          </a:p>
        </p:txBody>
      </p:sp>
      <p:sp>
        <p:nvSpPr>
          <p:cNvPr id="18441" name="Rectangle 492"/>
          <p:cNvSpPr>
            <a:spLocks noChangeArrowheads="1"/>
          </p:cNvSpPr>
          <p:nvPr/>
        </p:nvSpPr>
        <p:spPr bwMode="auto">
          <a:xfrm>
            <a:off x="8891588" y="3133725"/>
            <a:ext cx="109537" cy="225425"/>
          </a:xfrm>
          <a:prstGeom prst="rect">
            <a:avLst/>
          </a:prstGeom>
          <a:noFill/>
          <a:ln w="9525">
            <a:noFill/>
            <a:miter lim="800000"/>
            <a:headEnd/>
            <a:tailEnd/>
          </a:ln>
        </p:spPr>
        <p:txBody>
          <a:bodyPr/>
          <a:lstStyle/>
          <a:p>
            <a:pPr>
              <a:spcBef>
                <a:spcPct val="20000"/>
              </a:spcBef>
              <a:buClr>
                <a:schemeClr val="bg2"/>
              </a:buClr>
              <a:buSzPct val="75000"/>
              <a:buFont typeface="Wingdings" pitchFamily="2" charset="2"/>
              <a:buNone/>
            </a:pPr>
            <a:endParaRPr lang="en-US" sz="800"/>
          </a:p>
        </p:txBody>
      </p:sp>
      <p:sp>
        <p:nvSpPr>
          <p:cNvPr id="18442" name="Rectangle 491"/>
          <p:cNvSpPr>
            <a:spLocks noChangeArrowheads="1"/>
          </p:cNvSpPr>
          <p:nvPr/>
        </p:nvSpPr>
        <p:spPr bwMode="auto">
          <a:xfrm>
            <a:off x="7491413" y="3133725"/>
            <a:ext cx="1400175" cy="225425"/>
          </a:xfrm>
          <a:prstGeom prst="rect">
            <a:avLst/>
          </a:prstGeom>
          <a:noFill/>
          <a:ln w="9525">
            <a:noFill/>
            <a:miter lim="800000"/>
            <a:headEnd/>
            <a:tailEnd/>
          </a:ln>
        </p:spPr>
        <p:txBody>
          <a:bodyPr anchor="b"/>
          <a:lstStyle/>
          <a:p>
            <a:pPr algn="ctr"/>
            <a:r>
              <a:rPr lang="en-GB" sz="800"/>
              <a:t>0.3 ± 0.12</a:t>
            </a:r>
            <a:r>
              <a:rPr lang="en-GB" sz="800" i="1" baseline="30000">
                <a:hlinkClick r:id="" action="ppaction://noaction"/>
              </a:rPr>
              <a:t>*</a:t>
            </a:r>
            <a:endParaRPr lang="en-GB" sz="800"/>
          </a:p>
        </p:txBody>
      </p:sp>
      <p:sp>
        <p:nvSpPr>
          <p:cNvPr id="18443" name="Rectangle 490"/>
          <p:cNvSpPr>
            <a:spLocks noChangeArrowheads="1"/>
          </p:cNvSpPr>
          <p:nvPr/>
        </p:nvSpPr>
        <p:spPr bwMode="auto">
          <a:xfrm>
            <a:off x="6022975" y="3133725"/>
            <a:ext cx="1468438" cy="225425"/>
          </a:xfrm>
          <a:prstGeom prst="rect">
            <a:avLst/>
          </a:prstGeom>
          <a:noFill/>
          <a:ln w="9525">
            <a:noFill/>
            <a:miter lim="800000"/>
            <a:headEnd/>
            <a:tailEnd/>
          </a:ln>
        </p:spPr>
        <p:txBody>
          <a:bodyPr anchor="b"/>
          <a:lstStyle/>
          <a:p>
            <a:pPr algn="ctr"/>
            <a:r>
              <a:rPr lang="en-GB" sz="800"/>
              <a:t>2.5 ± 0.2</a:t>
            </a:r>
            <a:r>
              <a:rPr lang="en-GB" sz="800" i="1" baseline="30000">
                <a:hlinkClick r:id="" action="ppaction://noaction"/>
              </a:rPr>
              <a:t>*</a:t>
            </a:r>
            <a:endParaRPr lang="en-GB" sz="800"/>
          </a:p>
        </p:txBody>
      </p:sp>
      <p:sp>
        <p:nvSpPr>
          <p:cNvPr id="18444" name="Rectangle 489"/>
          <p:cNvSpPr>
            <a:spLocks noChangeArrowheads="1"/>
          </p:cNvSpPr>
          <p:nvPr/>
        </p:nvSpPr>
        <p:spPr bwMode="auto">
          <a:xfrm>
            <a:off x="5091113" y="3133725"/>
            <a:ext cx="931862" cy="225425"/>
          </a:xfrm>
          <a:prstGeom prst="rect">
            <a:avLst/>
          </a:prstGeom>
          <a:noFill/>
          <a:ln w="9525">
            <a:noFill/>
            <a:miter lim="800000"/>
            <a:headEnd/>
            <a:tailEnd/>
          </a:ln>
        </p:spPr>
        <p:txBody>
          <a:bodyPr anchor="b"/>
          <a:lstStyle/>
          <a:p>
            <a:pPr algn="ctr"/>
            <a:r>
              <a:rPr lang="en-GB" sz="800" b="1" dirty="0"/>
              <a:t>17.2 ± 1.7</a:t>
            </a:r>
            <a:r>
              <a:rPr lang="en-GB" sz="800" i="1" baseline="30000" dirty="0">
                <a:hlinkClick r:id="" action="ppaction://noaction"/>
              </a:rPr>
              <a:t>*</a:t>
            </a:r>
            <a:endParaRPr lang="en-GB" sz="800" dirty="0"/>
          </a:p>
        </p:txBody>
      </p:sp>
      <p:sp>
        <p:nvSpPr>
          <p:cNvPr id="18445" name="Rectangle 488"/>
          <p:cNvSpPr>
            <a:spLocks noChangeArrowheads="1"/>
          </p:cNvSpPr>
          <p:nvPr/>
        </p:nvSpPr>
        <p:spPr bwMode="auto">
          <a:xfrm>
            <a:off x="3735388" y="3133725"/>
            <a:ext cx="1355725" cy="225425"/>
          </a:xfrm>
          <a:prstGeom prst="rect">
            <a:avLst/>
          </a:prstGeom>
          <a:noFill/>
          <a:ln w="9525">
            <a:noFill/>
            <a:miter lim="800000"/>
            <a:headEnd/>
            <a:tailEnd/>
          </a:ln>
        </p:spPr>
        <p:txBody>
          <a:bodyPr anchor="b"/>
          <a:lstStyle/>
          <a:p>
            <a:pPr algn="ctr"/>
            <a:r>
              <a:rPr lang="en-GB" sz="800" b="1"/>
              <a:t>14.3 ± 2.4</a:t>
            </a:r>
            <a:r>
              <a:rPr lang="en-GB" sz="800" b="1" i="1" baseline="30000">
                <a:hlinkClick r:id="" action="ppaction://noaction"/>
              </a:rPr>
              <a:t>*</a:t>
            </a:r>
            <a:endParaRPr lang="en-GB" sz="800" b="1"/>
          </a:p>
        </p:txBody>
      </p:sp>
      <p:sp>
        <p:nvSpPr>
          <p:cNvPr id="18446" name="Rectangle 487"/>
          <p:cNvSpPr>
            <a:spLocks noChangeArrowheads="1"/>
          </p:cNvSpPr>
          <p:nvPr/>
        </p:nvSpPr>
        <p:spPr bwMode="auto">
          <a:xfrm>
            <a:off x="2138363" y="3133725"/>
            <a:ext cx="1597025" cy="225425"/>
          </a:xfrm>
          <a:prstGeom prst="rect">
            <a:avLst/>
          </a:prstGeom>
          <a:noFill/>
          <a:ln w="9525">
            <a:noFill/>
            <a:miter lim="800000"/>
            <a:headEnd/>
            <a:tailEnd/>
          </a:ln>
        </p:spPr>
        <p:txBody>
          <a:bodyPr anchor="b"/>
          <a:lstStyle/>
          <a:p>
            <a:pPr algn="ctr"/>
            <a:r>
              <a:rPr lang="en-GB" sz="800"/>
              <a:t>34.3 ± 3.2</a:t>
            </a:r>
            <a:r>
              <a:rPr lang="en-GB" sz="800" i="1" baseline="30000">
                <a:hlinkClick r:id="" action="ppaction://noaction"/>
              </a:rPr>
              <a:t>*</a:t>
            </a:r>
            <a:endParaRPr lang="en-GB" sz="800"/>
          </a:p>
        </p:txBody>
      </p:sp>
      <p:sp>
        <p:nvSpPr>
          <p:cNvPr id="18447" name="Rectangle 486"/>
          <p:cNvSpPr>
            <a:spLocks noChangeArrowheads="1"/>
          </p:cNvSpPr>
          <p:nvPr/>
        </p:nvSpPr>
        <p:spPr bwMode="auto">
          <a:xfrm>
            <a:off x="1873250" y="3133725"/>
            <a:ext cx="265113" cy="225425"/>
          </a:xfrm>
          <a:prstGeom prst="rect">
            <a:avLst/>
          </a:prstGeom>
          <a:noFill/>
          <a:ln w="9525">
            <a:noFill/>
            <a:miter lim="800000"/>
            <a:headEnd/>
            <a:tailEnd/>
          </a:ln>
        </p:spPr>
        <p:txBody>
          <a:bodyPr anchor="b"/>
          <a:lstStyle/>
          <a:p>
            <a:pPr algn="ctr"/>
            <a:r>
              <a:rPr lang="en-GB" sz="800"/>
              <a:t>33</a:t>
            </a:r>
          </a:p>
        </p:txBody>
      </p:sp>
      <p:sp>
        <p:nvSpPr>
          <p:cNvPr id="18448" name="Rectangle 485"/>
          <p:cNvSpPr>
            <a:spLocks noChangeArrowheads="1"/>
          </p:cNvSpPr>
          <p:nvPr/>
        </p:nvSpPr>
        <p:spPr bwMode="auto">
          <a:xfrm>
            <a:off x="504825" y="3133725"/>
            <a:ext cx="1368425" cy="225425"/>
          </a:xfrm>
          <a:prstGeom prst="rect">
            <a:avLst/>
          </a:prstGeom>
          <a:noFill/>
          <a:ln w="9525">
            <a:noFill/>
            <a:miter lim="800000"/>
            <a:headEnd/>
            <a:tailEnd/>
          </a:ln>
        </p:spPr>
        <p:txBody>
          <a:bodyPr anchor="b"/>
          <a:lstStyle/>
          <a:p>
            <a:r>
              <a:rPr lang="en-GB" sz="800"/>
              <a:t>ARDS/PNEUMONIA</a:t>
            </a:r>
          </a:p>
        </p:txBody>
      </p:sp>
      <p:sp>
        <p:nvSpPr>
          <p:cNvPr id="18449" name="Rectangle 484"/>
          <p:cNvSpPr>
            <a:spLocks noChangeArrowheads="1"/>
          </p:cNvSpPr>
          <p:nvPr/>
        </p:nvSpPr>
        <p:spPr bwMode="auto">
          <a:xfrm>
            <a:off x="8891588" y="2952750"/>
            <a:ext cx="109537" cy="180975"/>
          </a:xfrm>
          <a:prstGeom prst="rect">
            <a:avLst/>
          </a:prstGeom>
          <a:noFill/>
          <a:ln w="9525">
            <a:noFill/>
            <a:miter lim="800000"/>
            <a:headEnd/>
            <a:tailEnd/>
          </a:ln>
        </p:spPr>
        <p:txBody>
          <a:bodyPr/>
          <a:lstStyle/>
          <a:p>
            <a:pPr>
              <a:spcBef>
                <a:spcPct val="20000"/>
              </a:spcBef>
              <a:buClr>
                <a:schemeClr val="bg2"/>
              </a:buClr>
              <a:buSzPct val="75000"/>
              <a:buFont typeface="Wingdings" pitchFamily="2" charset="2"/>
              <a:buNone/>
            </a:pPr>
            <a:endParaRPr lang="en-US" sz="800"/>
          </a:p>
        </p:txBody>
      </p:sp>
      <p:sp>
        <p:nvSpPr>
          <p:cNvPr id="18450" name="Rectangle 483"/>
          <p:cNvSpPr>
            <a:spLocks noChangeArrowheads="1"/>
          </p:cNvSpPr>
          <p:nvPr/>
        </p:nvSpPr>
        <p:spPr bwMode="auto">
          <a:xfrm>
            <a:off x="7491413" y="2952750"/>
            <a:ext cx="1400175" cy="180975"/>
          </a:xfrm>
          <a:prstGeom prst="rect">
            <a:avLst/>
          </a:prstGeom>
          <a:noFill/>
          <a:ln w="9525">
            <a:noFill/>
            <a:miter lim="800000"/>
            <a:headEnd/>
            <a:tailEnd/>
          </a:ln>
        </p:spPr>
        <p:txBody>
          <a:bodyPr anchor="b"/>
          <a:lstStyle/>
          <a:p>
            <a:pPr algn="ctr"/>
            <a:r>
              <a:rPr lang="en-GB" sz="800"/>
              <a:t>0.03 ± 0.006 </a:t>
            </a:r>
          </a:p>
        </p:txBody>
      </p:sp>
      <p:sp>
        <p:nvSpPr>
          <p:cNvPr id="18451" name="Rectangle 482"/>
          <p:cNvSpPr>
            <a:spLocks noChangeArrowheads="1"/>
          </p:cNvSpPr>
          <p:nvPr/>
        </p:nvSpPr>
        <p:spPr bwMode="auto">
          <a:xfrm>
            <a:off x="6022975" y="2952750"/>
            <a:ext cx="1468438" cy="180975"/>
          </a:xfrm>
          <a:prstGeom prst="rect">
            <a:avLst/>
          </a:prstGeom>
          <a:noFill/>
          <a:ln w="9525">
            <a:noFill/>
            <a:miter lim="800000"/>
            <a:headEnd/>
            <a:tailEnd/>
          </a:ln>
        </p:spPr>
        <p:txBody>
          <a:bodyPr anchor="b"/>
          <a:lstStyle/>
          <a:p>
            <a:pPr algn="ctr"/>
            <a:r>
              <a:rPr lang="en-GB" sz="800"/>
              <a:t>0.9 ± 0.1</a:t>
            </a:r>
          </a:p>
        </p:txBody>
      </p:sp>
      <p:sp>
        <p:nvSpPr>
          <p:cNvPr id="18452" name="Rectangle 481"/>
          <p:cNvSpPr>
            <a:spLocks noChangeArrowheads="1"/>
          </p:cNvSpPr>
          <p:nvPr/>
        </p:nvSpPr>
        <p:spPr bwMode="auto">
          <a:xfrm>
            <a:off x="5076825" y="2980966"/>
            <a:ext cx="931862" cy="180975"/>
          </a:xfrm>
          <a:prstGeom prst="rect">
            <a:avLst/>
          </a:prstGeom>
          <a:noFill/>
          <a:ln w="9525">
            <a:noFill/>
            <a:miter lim="800000"/>
            <a:headEnd/>
            <a:tailEnd/>
          </a:ln>
        </p:spPr>
        <p:txBody>
          <a:bodyPr anchor="b"/>
          <a:lstStyle/>
          <a:p>
            <a:pPr algn="ctr"/>
            <a:r>
              <a:rPr lang="en-GB" sz="1000" b="1" dirty="0"/>
              <a:t>14.3 ± 3.1</a:t>
            </a:r>
            <a:r>
              <a:rPr lang="en-GB" sz="800" b="1" i="1" baseline="30000" dirty="0">
                <a:hlinkClick r:id="" action="ppaction://noaction"/>
              </a:rPr>
              <a:t>*</a:t>
            </a:r>
            <a:endParaRPr lang="en-GB" sz="800" b="1" dirty="0"/>
          </a:p>
        </p:txBody>
      </p:sp>
      <p:sp>
        <p:nvSpPr>
          <p:cNvPr id="18453" name="Rectangle 480"/>
          <p:cNvSpPr>
            <a:spLocks noChangeArrowheads="1"/>
          </p:cNvSpPr>
          <p:nvPr/>
        </p:nvSpPr>
        <p:spPr bwMode="auto">
          <a:xfrm>
            <a:off x="3721100" y="2980966"/>
            <a:ext cx="1355725" cy="180975"/>
          </a:xfrm>
          <a:prstGeom prst="rect">
            <a:avLst/>
          </a:prstGeom>
          <a:noFill/>
          <a:ln w="9525">
            <a:noFill/>
            <a:miter lim="800000"/>
            <a:headEnd/>
            <a:tailEnd/>
          </a:ln>
        </p:spPr>
        <p:txBody>
          <a:bodyPr anchor="b"/>
          <a:lstStyle/>
          <a:p>
            <a:pPr algn="ctr"/>
            <a:r>
              <a:rPr lang="en-GB" sz="1000" b="1" dirty="0"/>
              <a:t>9.7 ± 2.6</a:t>
            </a:r>
            <a:r>
              <a:rPr lang="en-GB" sz="800" b="1" i="1" baseline="30000" dirty="0">
                <a:hlinkClick r:id="" action="ppaction://noaction"/>
              </a:rPr>
              <a:t>*</a:t>
            </a:r>
            <a:endParaRPr lang="en-GB" sz="800" b="1" dirty="0"/>
          </a:p>
        </p:txBody>
      </p:sp>
      <p:sp>
        <p:nvSpPr>
          <p:cNvPr id="18454" name="Rectangle 479"/>
          <p:cNvSpPr>
            <a:spLocks noChangeArrowheads="1"/>
          </p:cNvSpPr>
          <p:nvPr/>
        </p:nvSpPr>
        <p:spPr bwMode="auto">
          <a:xfrm>
            <a:off x="2138363" y="2952750"/>
            <a:ext cx="1597025" cy="180975"/>
          </a:xfrm>
          <a:prstGeom prst="rect">
            <a:avLst/>
          </a:prstGeom>
          <a:noFill/>
          <a:ln w="9525">
            <a:noFill/>
            <a:miter lim="800000"/>
            <a:headEnd/>
            <a:tailEnd/>
          </a:ln>
        </p:spPr>
        <p:txBody>
          <a:bodyPr anchor="b"/>
          <a:lstStyle/>
          <a:p>
            <a:pPr algn="ctr"/>
            <a:r>
              <a:rPr lang="en-GB" sz="800"/>
              <a:t>24.9 ± 4.6</a:t>
            </a:r>
            <a:r>
              <a:rPr lang="en-GB" sz="800" i="1" baseline="30000">
                <a:hlinkClick r:id="" action="ppaction://noaction"/>
              </a:rPr>
              <a:t>*</a:t>
            </a:r>
            <a:endParaRPr lang="en-GB" sz="800"/>
          </a:p>
        </p:txBody>
      </p:sp>
      <p:sp>
        <p:nvSpPr>
          <p:cNvPr id="18455" name="Rectangle 478"/>
          <p:cNvSpPr>
            <a:spLocks noChangeArrowheads="1"/>
          </p:cNvSpPr>
          <p:nvPr/>
        </p:nvSpPr>
        <p:spPr bwMode="auto">
          <a:xfrm>
            <a:off x="1873250" y="2952750"/>
            <a:ext cx="265113" cy="180975"/>
          </a:xfrm>
          <a:prstGeom prst="rect">
            <a:avLst/>
          </a:prstGeom>
          <a:noFill/>
          <a:ln w="9525">
            <a:noFill/>
            <a:miter lim="800000"/>
            <a:headEnd/>
            <a:tailEnd/>
          </a:ln>
        </p:spPr>
        <p:txBody>
          <a:bodyPr anchor="b"/>
          <a:lstStyle/>
          <a:p>
            <a:pPr algn="ctr"/>
            <a:r>
              <a:rPr lang="en-GB" sz="800"/>
              <a:t>16</a:t>
            </a:r>
          </a:p>
        </p:txBody>
      </p:sp>
      <p:sp>
        <p:nvSpPr>
          <p:cNvPr id="18456" name="Rectangle 477"/>
          <p:cNvSpPr>
            <a:spLocks noChangeArrowheads="1"/>
          </p:cNvSpPr>
          <p:nvPr/>
        </p:nvSpPr>
        <p:spPr bwMode="auto">
          <a:xfrm>
            <a:off x="504825" y="2952750"/>
            <a:ext cx="1368425" cy="180975"/>
          </a:xfrm>
          <a:prstGeom prst="rect">
            <a:avLst/>
          </a:prstGeom>
          <a:noFill/>
          <a:ln w="9525">
            <a:noFill/>
            <a:miter lim="800000"/>
            <a:headEnd/>
            <a:tailEnd/>
          </a:ln>
        </p:spPr>
        <p:txBody>
          <a:bodyPr anchor="b"/>
          <a:lstStyle/>
          <a:p>
            <a:r>
              <a:rPr lang="en-GB" sz="800"/>
              <a:t>ARDS</a:t>
            </a:r>
          </a:p>
        </p:txBody>
      </p:sp>
      <p:sp>
        <p:nvSpPr>
          <p:cNvPr id="18457" name="Rectangle 476"/>
          <p:cNvSpPr>
            <a:spLocks noChangeArrowheads="1"/>
          </p:cNvSpPr>
          <p:nvPr/>
        </p:nvSpPr>
        <p:spPr bwMode="auto">
          <a:xfrm>
            <a:off x="8891588" y="2771775"/>
            <a:ext cx="109537" cy="180975"/>
          </a:xfrm>
          <a:prstGeom prst="rect">
            <a:avLst/>
          </a:prstGeom>
          <a:noFill/>
          <a:ln w="9525">
            <a:noFill/>
            <a:miter lim="800000"/>
            <a:headEnd/>
            <a:tailEnd/>
          </a:ln>
        </p:spPr>
        <p:txBody>
          <a:bodyPr/>
          <a:lstStyle/>
          <a:p>
            <a:pPr>
              <a:spcBef>
                <a:spcPct val="20000"/>
              </a:spcBef>
              <a:buClr>
                <a:schemeClr val="bg2"/>
              </a:buClr>
              <a:buSzPct val="75000"/>
              <a:buFont typeface="Wingdings" pitchFamily="2" charset="2"/>
              <a:buNone/>
            </a:pPr>
            <a:endParaRPr lang="en-US" sz="800"/>
          </a:p>
        </p:txBody>
      </p:sp>
      <p:sp>
        <p:nvSpPr>
          <p:cNvPr id="18458" name="Rectangle 475"/>
          <p:cNvSpPr>
            <a:spLocks noChangeArrowheads="1"/>
          </p:cNvSpPr>
          <p:nvPr/>
        </p:nvSpPr>
        <p:spPr bwMode="auto">
          <a:xfrm>
            <a:off x="7491413" y="2771775"/>
            <a:ext cx="1400175" cy="180975"/>
          </a:xfrm>
          <a:prstGeom prst="rect">
            <a:avLst/>
          </a:prstGeom>
          <a:noFill/>
          <a:ln w="9525">
            <a:noFill/>
            <a:miter lim="800000"/>
            <a:headEnd/>
            <a:tailEnd/>
          </a:ln>
        </p:spPr>
        <p:txBody>
          <a:bodyPr anchor="b"/>
          <a:lstStyle/>
          <a:p>
            <a:pPr algn="ctr"/>
            <a:r>
              <a:rPr lang="en-GB" sz="800"/>
              <a:t>0.01 ± 0.05 </a:t>
            </a:r>
          </a:p>
        </p:txBody>
      </p:sp>
      <p:sp>
        <p:nvSpPr>
          <p:cNvPr id="18459" name="Rectangle 474"/>
          <p:cNvSpPr>
            <a:spLocks noChangeArrowheads="1"/>
          </p:cNvSpPr>
          <p:nvPr/>
        </p:nvSpPr>
        <p:spPr bwMode="auto">
          <a:xfrm>
            <a:off x="6022975" y="2771775"/>
            <a:ext cx="1468438" cy="180975"/>
          </a:xfrm>
          <a:prstGeom prst="rect">
            <a:avLst/>
          </a:prstGeom>
          <a:noFill/>
          <a:ln w="9525">
            <a:noFill/>
            <a:miter lim="800000"/>
            <a:headEnd/>
            <a:tailEnd/>
          </a:ln>
        </p:spPr>
        <p:txBody>
          <a:bodyPr anchor="b"/>
          <a:lstStyle/>
          <a:p>
            <a:pPr algn="ctr"/>
            <a:r>
              <a:rPr lang="en-GB" sz="800"/>
              <a:t>0.6 ± 0.05</a:t>
            </a:r>
          </a:p>
        </p:txBody>
      </p:sp>
      <p:sp>
        <p:nvSpPr>
          <p:cNvPr id="18460" name="Rectangle 473"/>
          <p:cNvSpPr>
            <a:spLocks noChangeArrowheads="1"/>
          </p:cNvSpPr>
          <p:nvPr/>
        </p:nvSpPr>
        <p:spPr bwMode="auto">
          <a:xfrm>
            <a:off x="5091113" y="2771775"/>
            <a:ext cx="931862" cy="180975"/>
          </a:xfrm>
          <a:prstGeom prst="rect">
            <a:avLst/>
          </a:prstGeom>
          <a:noFill/>
          <a:ln w="9525">
            <a:noFill/>
            <a:miter lim="800000"/>
            <a:headEnd/>
            <a:tailEnd/>
          </a:ln>
        </p:spPr>
        <p:txBody>
          <a:bodyPr anchor="b"/>
          <a:lstStyle/>
          <a:p>
            <a:pPr algn="ctr"/>
            <a:r>
              <a:rPr lang="en-GB" sz="800" b="1" dirty="0"/>
              <a:t>8.2 ± 3.3</a:t>
            </a:r>
          </a:p>
        </p:txBody>
      </p:sp>
      <p:sp>
        <p:nvSpPr>
          <p:cNvPr id="18461" name="Rectangle 472"/>
          <p:cNvSpPr>
            <a:spLocks noChangeArrowheads="1"/>
          </p:cNvSpPr>
          <p:nvPr/>
        </p:nvSpPr>
        <p:spPr bwMode="auto">
          <a:xfrm>
            <a:off x="3735388" y="2784475"/>
            <a:ext cx="1355725" cy="180975"/>
          </a:xfrm>
          <a:prstGeom prst="rect">
            <a:avLst/>
          </a:prstGeom>
          <a:noFill/>
          <a:ln w="9525">
            <a:noFill/>
            <a:miter lim="800000"/>
            <a:headEnd/>
            <a:tailEnd/>
          </a:ln>
        </p:spPr>
        <p:txBody>
          <a:bodyPr anchor="b"/>
          <a:lstStyle/>
          <a:p>
            <a:pPr algn="ctr"/>
            <a:r>
              <a:rPr lang="en-GB" sz="800" b="1"/>
              <a:t>0.2 ± 0.04</a:t>
            </a:r>
            <a:r>
              <a:rPr lang="en-GB" sz="800" b="1" i="1" baseline="30000">
                <a:hlinkClick r:id="" action="ppaction://noaction"/>
              </a:rPr>
              <a:t>*</a:t>
            </a:r>
            <a:endParaRPr lang="en-GB" sz="800" b="1"/>
          </a:p>
        </p:txBody>
      </p:sp>
      <p:sp>
        <p:nvSpPr>
          <p:cNvPr id="18462" name="Rectangle 471"/>
          <p:cNvSpPr>
            <a:spLocks noChangeArrowheads="1"/>
          </p:cNvSpPr>
          <p:nvPr/>
        </p:nvSpPr>
        <p:spPr bwMode="auto">
          <a:xfrm>
            <a:off x="2138363" y="2771775"/>
            <a:ext cx="1597025" cy="180975"/>
          </a:xfrm>
          <a:prstGeom prst="rect">
            <a:avLst/>
          </a:prstGeom>
          <a:noFill/>
          <a:ln w="9525">
            <a:noFill/>
            <a:miter lim="800000"/>
            <a:headEnd/>
            <a:tailEnd/>
          </a:ln>
        </p:spPr>
        <p:txBody>
          <a:bodyPr anchor="b"/>
          <a:lstStyle/>
          <a:p>
            <a:pPr algn="ctr"/>
            <a:r>
              <a:rPr lang="en-GB" sz="800"/>
              <a:t>9.1 ± 3.4</a:t>
            </a:r>
          </a:p>
        </p:txBody>
      </p:sp>
      <p:sp>
        <p:nvSpPr>
          <p:cNvPr id="18463" name="Rectangle 470"/>
          <p:cNvSpPr>
            <a:spLocks noChangeArrowheads="1"/>
          </p:cNvSpPr>
          <p:nvPr/>
        </p:nvSpPr>
        <p:spPr bwMode="auto">
          <a:xfrm>
            <a:off x="1873250" y="2771775"/>
            <a:ext cx="265113" cy="180975"/>
          </a:xfrm>
          <a:prstGeom prst="rect">
            <a:avLst/>
          </a:prstGeom>
          <a:noFill/>
          <a:ln w="9525">
            <a:noFill/>
            <a:miter lim="800000"/>
            <a:headEnd/>
            <a:tailEnd/>
          </a:ln>
        </p:spPr>
        <p:txBody>
          <a:bodyPr anchor="b"/>
          <a:lstStyle/>
          <a:p>
            <a:pPr algn="ctr"/>
            <a:r>
              <a:rPr lang="en-GB" sz="800"/>
              <a:t>8</a:t>
            </a:r>
          </a:p>
        </p:txBody>
      </p:sp>
      <p:sp>
        <p:nvSpPr>
          <p:cNvPr id="18464" name="Rectangle 469"/>
          <p:cNvSpPr>
            <a:spLocks noChangeArrowheads="1"/>
          </p:cNvSpPr>
          <p:nvPr/>
        </p:nvSpPr>
        <p:spPr bwMode="auto">
          <a:xfrm>
            <a:off x="504825" y="2771775"/>
            <a:ext cx="1368425" cy="180975"/>
          </a:xfrm>
          <a:prstGeom prst="rect">
            <a:avLst/>
          </a:prstGeom>
          <a:noFill/>
          <a:ln w="9525">
            <a:noFill/>
            <a:miter lim="800000"/>
            <a:headEnd/>
            <a:tailEnd/>
          </a:ln>
        </p:spPr>
        <p:txBody>
          <a:bodyPr anchor="b"/>
          <a:lstStyle/>
          <a:p>
            <a:r>
              <a:rPr lang="en-GB" sz="800"/>
              <a:t>CLE</a:t>
            </a:r>
          </a:p>
        </p:txBody>
      </p:sp>
      <p:sp>
        <p:nvSpPr>
          <p:cNvPr id="18465" name="Rectangle 468"/>
          <p:cNvSpPr>
            <a:spLocks noChangeArrowheads="1"/>
          </p:cNvSpPr>
          <p:nvPr/>
        </p:nvSpPr>
        <p:spPr bwMode="auto">
          <a:xfrm>
            <a:off x="8891588" y="2590800"/>
            <a:ext cx="109537" cy="180975"/>
          </a:xfrm>
          <a:prstGeom prst="rect">
            <a:avLst/>
          </a:prstGeom>
          <a:noFill/>
          <a:ln w="9525">
            <a:noFill/>
            <a:miter lim="800000"/>
            <a:headEnd/>
            <a:tailEnd/>
          </a:ln>
        </p:spPr>
        <p:txBody>
          <a:bodyPr/>
          <a:lstStyle/>
          <a:p>
            <a:pPr>
              <a:spcBef>
                <a:spcPct val="20000"/>
              </a:spcBef>
              <a:buClr>
                <a:schemeClr val="bg2"/>
              </a:buClr>
              <a:buSzPct val="75000"/>
              <a:buFont typeface="Wingdings" pitchFamily="2" charset="2"/>
              <a:buNone/>
            </a:pPr>
            <a:endParaRPr lang="en-US" sz="800"/>
          </a:p>
        </p:txBody>
      </p:sp>
      <p:sp>
        <p:nvSpPr>
          <p:cNvPr id="18466" name="Rectangle 467"/>
          <p:cNvSpPr>
            <a:spLocks noChangeArrowheads="1"/>
          </p:cNvSpPr>
          <p:nvPr/>
        </p:nvSpPr>
        <p:spPr bwMode="auto">
          <a:xfrm>
            <a:off x="7491413" y="2590800"/>
            <a:ext cx="1400175" cy="180975"/>
          </a:xfrm>
          <a:prstGeom prst="rect">
            <a:avLst/>
          </a:prstGeom>
          <a:noFill/>
          <a:ln w="9525">
            <a:noFill/>
            <a:miter lim="800000"/>
            <a:headEnd/>
            <a:tailEnd/>
          </a:ln>
        </p:spPr>
        <p:txBody>
          <a:bodyPr anchor="b"/>
          <a:lstStyle/>
          <a:p>
            <a:pPr algn="ctr"/>
            <a:r>
              <a:rPr lang="en-GB" sz="800"/>
              <a:t>0.01 ± 0.003 </a:t>
            </a:r>
          </a:p>
        </p:txBody>
      </p:sp>
      <p:sp>
        <p:nvSpPr>
          <p:cNvPr id="18467" name="Rectangle 466"/>
          <p:cNvSpPr>
            <a:spLocks noChangeArrowheads="1"/>
          </p:cNvSpPr>
          <p:nvPr/>
        </p:nvSpPr>
        <p:spPr bwMode="auto">
          <a:xfrm>
            <a:off x="6022975" y="2590800"/>
            <a:ext cx="1468438" cy="180975"/>
          </a:xfrm>
          <a:prstGeom prst="rect">
            <a:avLst/>
          </a:prstGeom>
          <a:noFill/>
          <a:ln w="9525">
            <a:noFill/>
            <a:miter lim="800000"/>
            <a:headEnd/>
            <a:tailEnd/>
          </a:ln>
        </p:spPr>
        <p:txBody>
          <a:bodyPr anchor="b"/>
          <a:lstStyle/>
          <a:p>
            <a:pPr algn="ctr"/>
            <a:r>
              <a:rPr lang="en-GB" sz="800"/>
              <a:t>0.8 ± 0.1</a:t>
            </a:r>
          </a:p>
        </p:txBody>
      </p:sp>
      <p:sp>
        <p:nvSpPr>
          <p:cNvPr id="18468" name="Rectangle 465"/>
          <p:cNvSpPr>
            <a:spLocks noChangeArrowheads="1"/>
          </p:cNvSpPr>
          <p:nvPr/>
        </p:nvSpPr>
        <p:spPr bwMode="auto">
          <a:xfrm>
            <a:off x="5091113" y="2590800"/>
            <a:ext cx="931862" cy="180975"/>
          </a:xfrm>
          <a:prstGeom prst="rect">
            <a:avLst/>
          </a:prstGeom>
          <a:noFill/>
          <a:ln w="9525">
            <a:noFill/>
            <a:miter lim="800000"/>
            <a:headEnd/>
            <a:tailEnd/>
          </a:ln>
        </p:spPr>
        <p:txBody>
          <a:bodyPr anchor="b"/>
          <a:lstStyle/>
          <a:p>
            <a:pPr algn="ctr"/>
            <a:r>
              <a:rPr lang="en-GB" sz="1000" b="1" dirty="0"/>
              <a:t>6.6 ± 1.4</a:t>
            </a:r>
          </a:p>
        </p:txBody>
      </p:sp>
      <p:sp>
        <p:nvSpPr>
          <p:cNvPr id="18469" name="Rectangle 464"/>
          <p:cNvSpPr>
            <a:spLocks noChangeArrowheads="1"/>
          </p:cNvSpPr>
          <p:nvPr/>
        </p:nvSpPr>
        <p:spPr bwMode="auto">
          <a:xfrm>
            <a:off x="3735388" y="2590800"/>
            <a:ext cx="1355725" cy="180975"/>
          </a:xfrm>
          <a:prstGeom prst="rect">
            <a:avLst/>
          </a:prstGeom>
          <a:noFill/>
          <a:ln w="9525">
            <a:noFill/>
            <a:miter lim="800000"/>
            <a:headEnd/>
            <a:tailEnd/>
          </a:ln>
        </p:spPr>
        <p:txBody>
          <a:bodyPr anchor="b"/>
          <a:lstStyle/>
          <a:p>
            <a:pPr algn="ctr"/>
            <a:r>
              <a:rPr lang="en-GB" sz="800" b="1" dirty="0"/>
              <a:t>0.01 ± 0.002 </a:t>
            </a:r>
          </a:p>
        </p:txBody>
      </p:sp>
      <p:sp>
        <p:nvSpPr>
          <p:cNvPr id="18470" name="Rectangle 463"/>
          <p:cNvSpPr>
            <a:spLocks noChangeArrowheads="1"/>
          </p:cNvSpPr>
          <p:nvPr/>
        </p:nvSpPr>
        <p:spPr bwMode="auto">
          <a:xfrm>
            <a:off x="2138363" y="2590800"/>
            <a:ext cx="1597025" cy="180975"/>
          </a:xfrm>
          <a:prstGeom prst="rect">
            <a:avLst/>
          </a:prstGeom>
          <a:noFill/>
          <a:ln w="9525">
            <a:noFill/>
            <a:miter lim="800000"/>
            <a:headEnd/>
            <a:tailEnd/>
          </a:ln>
        </p:spPr>
        <p:txBody>
          <a:bodyPr anchor="b"/>
          <a:lstStyle/>
          <a:p>
            <a:pPr algn="ctr"/>
            <a:r>
              <a:rPr lang="en-GB" sz="800"/>
              <a:t>7.5 ± 1.8</a:t>
            </a:r>
          </a:p>
        </p:txBody>
      </p:sp>
      <p:sp>
        <p:nvSpPr>
          <p:cNvPr id="18471" name="Rectangle 462"/>
          <p:cNvSpPr>
            <a:spLocks noChangeArrowheads="1"/>
          </p:cNvSpPr>
          <p:nvPr/>
        </p:nvSpPr>
        <p:spPr bwMode="auto">
          <a:xfrm>
            <a:off x="1873250" y="2590800"/>
            <a:ext cx="265113" cy="180975"/>
          </a:xfrm>
          <a:prstGeom prst="rect">
            <a:avLst/>
          </a:prstGeom>
          <a:noFill/>
          <a:ln w="9525">
            <a:noFill/>
            <a:miter lim="800000"/>
            <a:headEnd/>
            <a:tailEnd/>
          </a:ln>
        </p:spPr>
        <p:txBody>
          <a:bodyPr anchor="b"/>
          <a:lstStyle/>
          <a:p>
            <a:pPr algn="ctr"/>
            <a:r>
              <a:rPr lang="en-GB" sz="800"/>
              <a:t>15</a:t>
            </a:r>
          </a:p>
        </p:txBody>
      </p:sp>
      <p:sp>
        <p:nvSpPr>
          <p:cNvPr id="18472" name="Rectangle 461"/>
          <p:cNvSpPr>
            <a:spLocks noChangeArrowheads="1"/>
          </p:cNvSpPr>
          <p:nvPr/>
        </p:nvSpPr>
        <p:spPr bwMode="auto">
          <a:xfrm>
            <a:off x="504825" y="2590800"/>
            <a:ext cx="1368425" cy="180975"/>
          </a:xfrm>
          <a:prstGeom prst="rect">
            <a:avLst/>
          </a:prstGeom>
          <a:noFill/>
          <a:ln w="9525">
            <a:noFill/>
            <a:miter lim="800000"/>
            <a:headEnd/>
            <a:tailEnd/>
          </a:ln>
        </p:spPr>
        <p:txBody>
          <a:bodyPr anchor="b"/>
          <a:lstStyle/>
          <a:p>
            <a:r>
              <a:rPr lang="en-GB" sz="800"/>
              <a:t>Control</a:t>
            </a:r>
          </a:p>
        </p:txBody>
      </p:sp>
      <p:sp>
        <p:nvSpPr>
          <p:cNvPr id="18473" name="Rectangle 460"/>
          <p:cNvSpPr>
            <a:spLocks noChangeArrowheads="1"/>
          </p:cNvSpPr>
          <p:nvPr/>
        </p:nvSpPr>
        <p:spPr bwMode="auto">
          <a:xfrm>
            <a:off x="8891588" y="2409825"/>
            <a:ext cx="109537" cy="180975"/>
          </a:xfrm>
          <a:prstGeom prst="rect">
            <a:avLst/>
          </a:prstGeom>
          <a:noFill/>
          <a:ln w="9525">
            <a:noFill/>
            <a:miter lim="800000"/>
            <a:headEnd/>
            <a:tailEnd/>
          </a:ln>
        </p:spPr>
        <p:txBody>
          <a:bodyPr/>
          <a:lstStyle/>
          <a:p>
            <a:pPr>
              <a:spcBef>
                <a:spcPct val="20000"/>
              </a:spcBef>
              <a:buClr>
                <a:schemeClr val="bg2"/>
              </a:buClr>
              <a:buSzPct val="75000"/>
              <a:buFont typeface="Wingdings" pitchFamily="2" charset="2"/>
              <a:buNone/>
            </a:pPr>
            <a:endParaRPr lang="en-US" sz="800"/>
          </a:p>
        </p:txBody>
      </p:sp>
      <p:sp>
        <p:nvSpPr>
          <p:cNvPr id="18474" name="Rectangle 453"/>
          <p:cNvSpPr>
            <a:spLocks noChangeArrowheads="1"/>
          </p:cNvSpPr>
          <p:nvPr/>
        </p:nvSpPr>
        <p:spPr bwMode="auto">
          <a:xfrm>
            <a:off x="504825" y="2409825"/>
            <a:ext cx="8386763" cy="180975"/>
          </a:xfrm>
          <a:prstGeom prst="rect">
            <a:avLst/>
          </a:prstGeom>
          <a:noFill/>
          <a:ln w="9525">
            <a:noFill/>
            <a:miter lim="800000"/>
            <a:headEnd/>
            <a:tailEnd/>
          </a:ln>
        </p:spPr>
        <p:txBody>
          <a:bodyPr anchor="ctr"/>
          <a:lstStyle/>
          <a:p>
            <a:pPr>
              <a:spcBef>
                <a:spcPct val="20000"/>
              </a:spcBef>
              <a:buClr>
                <a:schemeClr val="bg2"/>
              </a:buClr>
              <a:buSzPct val="75000"/>
              <a:buFont typeface="Wingdings" pitchFamily="2" charset="2"/>
              <a:buNone/>
            </a:pPr>
            <a:endParaRPr lang="en-US" sz="800"/>
          </a:p>
        </p:txBody>
      </p:sp>
      <p:sp>
        <p:nvSpPr>
          <p:cNvPr id="18475" name="Rectangle 452"/>
          <p:cNvSpPr>
            <a:spLocks noChangeArrowheads="1"/>
          </p:cNvSpPr>
          <p:nvPr/>
        </p:nvSpPr>
        <p:spPr bwMode="auto">
          <a:xfrm>
            <a:off x="8891588" y="2184400"/>
            <a:ext cx="109537" cy="225425"/>
          </a:xfrm>
          <a:prstGeom prst="rect">
            <a:avLst/>
          </a:prstGeom>
          <a:noFill/>
          <a:ln w="9525">
            <a:noFill/>
            <a:miter lim="800000"/>
            <a:headEnd/>
            <a:tailEnd/>
          </a:ln>
        </p:spPr>
        <p:txBody>
          <a:bodyPr/>
          <a:lstStyle/>
          <a:p>
            <a:pPr>
              <a:spcBef>
                <a:spcPct val="20000"/>
              </a:spcBef>
              <a:buClr>
                <a:schemeClr val="bg2"/>
              </a:buClr>
              <a:buSzPct val="75000"/>
              <a:buFont typeface="Wingdings" pitchFamily="2" charset="2"/>
              <a:buNone/>
            </a:pPr>
            <a:endParaRPr lang="en-US" sz="800"/>
          </a:p>
        </p:txBody>
      </p:sp>
      <p:sp>
        <p:nvSpPr>
          <p:cNvPr id="18476" name="Rectangle 451"/>
          <p:cNvSpPr>
            <a:spLocks noChangeArrowheads="1"/>
          </p:cNvSpPr>
          <p:nvPr/>
        </p:nvSpPr>
        <p:spPr bwMode="auto">
          <a:xfrm>
            <a:off x="7491413" y="2184400"/>
            <a:ext cx="1400175" cy="225425"/>
          </a:xfrm>
          <a:prstGeom prst="rect">
            <a:avLst/>
          </a:prstGeom>
          <a:noFill/>
          <a:ln w="9525">
            <a:noFill/>
            <a:miter lim="800000"/>
            <a:headEnd/>
            <a:tailEnd/>
          </a:ln>
        </p:spPr>
        <p:txBody>
          <a:bodyPr anchor="ctr"/>
          <a:lstStyle/>
          <a:p>
            <a:pPr algn="ctr"/>
            <a:r>
              <a:rPr lang="en-GB" sz="800"/>
              <a:t>Eosinophils, ×10</a:t>
            </a:r>
            <a:r>
              <a:rPr lang="en-GB" sz="800" baseline="30000"/>
              <a:t>4</a:t>
            </a:r>
            <a:r>
              <a:rPr lang="en-GB" sz="800"/>
              <a:t>/ml </a:t>
            </a:r>
          </a:p>
        </p:txBody>
      </p:sp>
      <p:sp>
        <p:nvSpPr>
          <p:cNvPr id="18477" name="Rectangle 450"/>
          <p:cNvSpPr>
            <a:spLocks noChangeArrowheads="1"/>
          </p:cNvSpPr>
          <p:nvPr/>
        </p:nvSpPr>
        <p:spPr bwMode="auto">
          <a:xfrm>
            <a:off x="6022975" y="2184400"/>
            <a:ext cx="1468438" cy="225425"/>
          </a:xfrm>
          <a:prstGeom prst="rect">
            <a:avLst/>
          </a:prstGeom>
          <a:noFill/>
          <a:ln w="9525">
            <a:noFill/>
            <a:miter lim="800000"/>
            <a:headEnd/>
            <a:tailEnd/>
          </a:ln>
        </p:spPr>
        <p:txBody>
          <a:bodyPr anchor="ctr"/>
          <a:lstStyle/>
          <a:p>
            <a:pPr algn="ctr"/>
            <a:r>
              <a:rPr lang="en-GB" sz="800"/>
              <a:t>Lymphocytes, ×10</a:t>
            </a:r>
            <a:r>
              <a:rPr lang="en-GB" sz="800" baseline="30000"/>
              <a:t>4</a:t>
            </a:r>
            <a:r>
              <a:rPr lang="en-GB" sz="800"/>
              <a:t>/ml</a:t>
            </a:r>
          </a:p>
        </p:txBody>
      </p:sp>
      <p:sp>
        <p:nvSpPr>
          <p:cNvPr id="18478" name="Rectangle 449"/>
          <p:cNvSpPr>
            <a:spLocks noChangeArrowheads="1"/>
          </p:cNvSpPr>
          <p:nvPr/>
        </p:nvSpPr>
        <p:spPr bwMode="auto">
          <a:xfrm>
            <a:off x="5091113" y="2184400"/>
            <a:ext cx="931862" cy="225425"/>
          </a:xfrm>
          <a:prstGeom prst="rect">
            <a:avLst/>
          </a:prstGeom>
          <a:noFill/>
          <a:ln w="9525">
            <a:noFill/>
            <a:miter lim="800000"/>
            <a:headEnd/>
            <a:tailEnd/>
          </a:ln>
        </p:spPr>
        <p:txBody>
          <a:bodyPr anchor="ctr"/>
          <a:lstStyle/>
          <a:p>
            <a:pPr algn="ctr"/>
            <a:r>
              <a:rPr lang="en-GB" sz="800" b="1"/>
              <a:t>AMs, ×10</a:t>
            </a:r>
            <a:r>
              <a:rPr lang="en-GB" sz="800" b="1" baseline="30000"/>
              <a:t>4</a:t>
            </a:r>
            <a:r>
              <a:rPr lang="en-GB" sz="800" b="1"/>
              <a:t>/ml</a:t>
            </a:r>
          </a:p>
        </p:txBody>
      </p:sp>
      <p:sp>
        <p:nvSpPr>
          <p:cNvPr id="18479" name="Rectangle 448"/>
          <p:cNvSpPr>
            <a:spLocks noChangeArrowheads="1"/>
          </p:cNvSpPr>
          <p:nvPr/>
        </p:nvSpPr>
        <p:spPr bwMode="auto">
          <a:xfrm>
            <a:off x="3735388" y="2184400"/>
            <a:ext cx="1355725" cy="225425"/>
          </a:xfrm>
          <a:prstGeom prst="rect">
            <a:avLst/>
          </a:prstGeom>
          <a:noFill/>
          <a:ln w="9525">
            <a:noFill/>
            <a:miter lim="800000"/>
            <a:headEnd/>
            <a:tailEnd/>
          </a:ln>
        </p:spPr>
        <p:txBody>
          <a:bodyPr anchor="ctr"/>
          <a:lstStyle/>
          <a:p>
            <a:pPr algn="ctr"/>
            <a:r>
              <a:rPr lang="en-GB" sz="800" b="1"/>
              <a:t>Neutrophils, ×10</a:t>
            </a:r>
            <a:r>
              <a:rPr lang="en-GB" sz="800" b="1" baseline="30000"/>
              <a:t>4</a:t>
            </a:r>
            <a:r>
              <a:rPr lang="en-GB" sz="800" b="1"/>
              <a:t>/ml</a:t>
            </a:r>
          </a:p>
        </p:txBody>
      </p:sp>
      <p:sp>
        <p:nvSpPr>
          <p:cNvPr id="18480" name="Rectangle 447"/>
          <p:cNvSpPr>
            <a:spLocks noChangeArrowheads="1"/>
          </p:cNvSpPr>
          <p:nvPr/>
        </p:nvSpPr>
        <p:spPr bwMode="auto">
          <a:xfrm>
            <a:off x="2138363" y="2184400"/>
            <a:ext cx="1597025" cy="225425"/>
          </a:xfrm>
          <a:prstGeom prst="rect">
            <a:avLst/>
          </a:prstGeom>
          <a:noFill/>
          <a:ln w="9525">
            <a:noFill/>
            <a:miter lim="800000"/>
            <a:headEnd/>
            <a:tailEnd/>
          </a:ln>
        </p:spPr>
        <p:txBody>
          <a:bodyPr anchor="ctr"/>
          <a:lstStyle/>
          <a:p>
            <a:pPr algn="ctr"/>
            <a:r>
              <a:rPr lang="en-GB" sz="800"/>
              <a:t>BAL Fluid Cells, ×10</a:t>
            </a:r>
            <a:r>
              <a:rPr lang="en-GB" sz="800" baseline="30000"/>
              <a:t>4</a:t>
            </a:r>
            <a:r>
              <a:rPr lang="en-GB" sz="800"/>
              <a:t>/ml</a:t>
            </a:r>
          </a:p>
        </p:txBody>
      </p:sp>
      <p:sp>
        <p:nvSpPr>
          <p:cNvPr id="18481" name="Rectangle 446"/>
          <p:cNvSpPr>
            <a:spLocks noChangeArrowheads="1"/>
          </p:cNvSpPr>
          <p:nvPr/>
        </p:nvSpPr>
        <p:spPr bwMode="auto">
          <a:xfrm>
            <a:off x="1873250" y="2184400"/>
            <a:ext cx="265113" cy="225425"/>
          </a:xfrm>
          <a:prstGeom prst="rect">
            <a:avLst/>
          </a:prstGeom>
          <a:noFill/>
          <a:ln w="9525">
            <a:noFill/>
            <a:miter lim="800000"/>
            <a:headEnd/>
            <a:tailEnd/>
          </a:ln>
        </p:spPr>
        <p:txBody>
          <a:bodyPr anchor="ctr"/>
          <a:lstStyle/>
          <a:p>
            <a:pPr algn="ctr"/>
            <a:r>
              <a:rPr lang="en-GB" sz="800" i="1"/>
              <a:t>n</a:t>
            </a:r>
            <a:endParaRPr lang="en-GB" sz="800"/>
          </a:p>
        </p:txBody>
      </p:sp>
      <p:sp>
        <p:nvSpPr>
          <p:cNvPr id="18482" name="Rectangle 445"/>
          <p:cNvSpPr>
            <a:spLocks noChangeArrowheads="1"/>
          </p:cNvSpPr>
          <p:nvPr/>
        </p:nvSpPr>
        <p:spPr bwMode="auto">
          <a:xfrm>
            <a:off x="504825" y="2184400"/>
            <a:ext cx="1368425" cy="225425"/>
          </a:xfrm>
          <a:prstGeom prst="rect">
            <a:avLst/>
          </a:prstGeom>
          <a:noFill/>
          <a:ln w="9525">
            <a:noFill/>
            <a:miter lim="800000"/>
            <a:headEnd/>
            <a:tailEnd/>
          </a:ln>
        </p:spPr>
        <p:txBody>
          <a:bodyPr anchor="ctr"/>
          <a:lstStyle/>
          <a:p>
            <a:pPr>
              <a:spcBef>
                <a:spcPct val="20000"/>
              </a:spcBef>
              <a:buClr>
                <a:schemeClr val="bg2"/>
              </a:buClr>
              <a:buSzPct val="75000"/>
              <a:buFont typeface="Wingdings" pitchFamily="2" charset="2"/>
              <a:buNone/>
            </a:pPr>
            <a:endParaRPr lang="en-US" sz="800"/>
          </a:p>
        </p:txBody>
      </p:sp>
      <p:sp>
        <p:nvSpPr>
          <p:cNvPr id="18483" name="Rectangle 444"/>
          <p:cNvSpPr>
            <a:spLocks noChangeArrowheads="1"/>
          </p:cNvSpPr>
          <p:nvPr/>
        </p:nvSpPr>
        <p:spPr bwMode="auto">
          <a:xfrm>
            <a:off x="8891588" y="2003425"/>
            <a:ext cx="109537" cy="180975"/>
          </a:xfrm>
          <a:prstGeom prst="rect">
            <a:avLst/>
          </a:prstGeom>
          <a:noFill/>
          <a:ln w="9525">
            <a:noFill/>
            <a:miter lim="800000"/>
            <a:headEnd/>
            <a:tailEnd/>
          </a:ln>
        </p:spPr>
        <p:txBody>
          <a:bodyPr/>
          <a:lstStyle/>
          <a:p>
            <a:pPr>
              <a:spcBef>
                <a:spcPct val="20000"/>
              </a:spcBef>
              <a:buClr>
                <a:schemeClr val="bg2"/>
              </a:buClr>
              <a:buSzPct val="75000"/>
              <a:buFont typeface="Wingdings" pitchFamily="2" charset="2"/>
              <a:buNone/>
            </a:pPr>
            <a:endParaRPr lang="en-US" sz="800"/>
          </a:p>
        </p:txBody>
      </p:sp>
      <p:sp>
        <p:nvSpPr>
          <p:cNvPr id="18484" name="Rectangle 430"/>
          <p:cNvSpPr>
            <a:spLocks noChangeArrowheads="1"/>
          </p:cNvSpPr>
          <p:nvPr/>
        </p:nvSpPr>
        <p:spPr bwMode="auto">
          <a:xfrm>
            <a:off x="654050" y="1793875"/>
            <a:ext cx="7127875" cy="180975"/>
          </a:xfrm>
          <a:prstGeom prst="rect">
            <a:avLst/>
          </a:prstGeom>
          <a:noFill/>
          <a:ln w="9525">
            <a:noFill/>
            <a:miter lim="800000"/>
            <a:headEnd/>
            <a:tailEnd/>
          </a:ln>
        </p:spPr>
        <p:txBody>
          <a:bodyPr anchor="b"/>
          <a:lstStyle/>
          <a:p>
            <a:r>
              <a:rPr lang="en-GB" sz="800" b="1"/>
              <a:t>Table  2.</a:t>
            </a:r>
            <a:r>
              <a:rPr lang="en-GB" sz="800"/>
              <a:t>   Cell counts in first BAL </a:t>
            </a:r>
          </a:p>
        </p:txBody>
      </p:sp>
      <p:sp>
        <p:nvSpPr>
          <p:cNvPr id="18485" name="Rectangle 429"/>
          <p:cNvSpPr>
            <a:spLocks noChangeArrowheads="1"/>
          </p:cNvSpPr>
          <p:nvPr/>
        </p:nvSpPr>
        <p:spPr bwMode="auto">
          <a:xfrm>
            <a:off x="504825" y="1822450"/>
            <a:ext cx="1368425" cy="180975"/>
          </a:xfrm>
          <a:prstGeom prst="rect">
            <a:avLst/>
          </a:prstGeom>
          <a:noFill/>
          <a:ln w="9525">
            <a:noFill/>
            <a:miter lim="800000"/>
            <a:headEnd/>
            <a:tailEnd/>
          </a:ln>
        </p:spPr>
        <p:txBody>
          <a:bodyPr anchor="ctr"/>
          <a:lstStyle/>
          <a:p>
            <a:pPr>
              <a:spcBef>
                <a:spcPct val="20000"/>
              </a:spcBef>
              <a:buClr>
                <a:schemeClr val="bg2"/>
              </a:buClr>
              <a:buSzPct val="75000"/>
              <a:buFont typeface="Wingdings" pitchFamily="2" charset="2"/>
              <a:buNone/>
            </a:pPr>
            <a:endParaRPr lang="en-US" sz="800"/>
          </a:p>
        </p:txBody>
      </p:sp>
      <p:sp>
        <p:nvSpPr>
          <p:cNvPr id="18486" name="Line 510"/>
          <p:cNvSpPr>
            <a:spLocks noChangeShapeType="1"/>
          </p:cNvSpPr>
          <p:nvPr/>
        </p:nvSpPr>
        <p:spPr bwMode="auto">
          <a:xfrm>
            <a:off x="504825" y="3763963"/>
            <a:ext cx="8386763" cy="0"/>
          </a:xfrm>
          <a:prstGeom prst="line">
            <a:avLst/>
          </a:prstGeom>
          <a:noFill/>
          <a:ln w="9525" cap="rnd">
            <a:solidFill>
              <a:srgbClr val="000000"/>
            </a:solidFill>
            <a:round/>
            <a:headEnd/>
            <a:tailEnd/>
          </a:ln>
        </p:spPr>
        <p:txBody>
          <a:bodyPr/>
          <a:lstStyle/>
          <a:p>
            <a:endParaRPr lang="en-GB"/>
          </a:p>
        </p:txBody>
      </p:sp>
      <p:sp>
        <p:nvSpPr>
          <p:cNvPr id="18487" name="Line 511"/>
          <p:cNvSpPr>
            <a:spLocks noChangeShapeType="1"/>
          </p:cNvSpPr>
          <p:nvPr/>
        </p:nvSpPr>
        <p:spPr bwMode="auto">
          <a:xfrm>
            <a:off x="504825" y="1822450"/>
            <a:ext cx="0" cy="1941513"/>
          </a:xfrm>
          <a:prstGeom prst="line">
            <a:avLst/>
          </a:prstGeom>
          <a:noFill/>
          <a:ln w="9525" cap="rnd">
            <a:solidFill>
              <a:srgbClr val="000000"/>
            </a:solidFill>
            <a:round/>
            <a:headEnd/>
            <a:tailEnd/>
          </a:ln>
        </p:spPr>
        <p:txBody>
          <a:bodyPr/>
          <a:lstStyle/>
          <a:p>
            <a:endParaRPr lang="en-GB"/>
          </a:p>
        </p:txBody>
      </p:sp>
      <p:sp>
        <p:nvSpPr>
          <p:cNvPr id="18488" name="Line 512"/>
          <p:cNvSpPr>
            <a:spLocks noChangeShapeType="1"/>
          </p:cNvSpPr>
          <p:nvPr/>
        </p:nvSpPr>
        <p:spPr bwMode="auto">
          <a:xfrm>
            <a:off x="9001125" y="1822450"/>
            <a:ext cx="0" cy="180975"/>
          </a:xfrm>
          <a:prstGeom prst="line">
            <a:avLst/>
          </a:prstGeom>
          <a:noFill/>
          <a:ln w="9525" cap="rnd">
            <a:solidFill>
              <a:srgbClr val="000000"/>
            </a:solidFill>
            <a:round/>
            <a:headEnd/>
            <a:tailEnd/>
          </a:ln>
        </p:spPr>
        <p:txBody>
          <a:bodyPr/>
          <a:lstStyle/>
          <a:p>
            <a:endParaRPr lang="en-GB"/>
          </a:p>
        </p:txBody>
      </p:sp>
      <p:sp>
        <p:nvSpPr>
          <p:cNvPr id="18489" name="Line 515"/>
          <p:cNvSpPr>
            <a:spLocks noChangeShapeType="1"/>
          </p:cNvSpPr>
          <p:nvPr/>
        </p:nvSpPr>
        <p:spPr bwMode="auto">
          <a:xfrm>
            <a:off x="504825" y="2003425"/>
            <a:ext cx="8496300" cy="0"/>
          </a:xfrm>
          <a:prstGeom prst="line">
            <a:avLst/>
          </a:prstGeom>
          <a:noFill/>
          <a:ln w="9525" cap="rnd">
            <a:solidFill>
              <a:srgbClr val="000000"/>
            </a:solidFill>
            <a:round/>
            <a:headEnd/>
            <a:tailEnd/>
          </a:ln>
        </p:spPr>
        <p:txBody>
          <a:bodyPr/>
          <a:lstStyle/>
          <a:p>
            <a:endParaRPr lang="en-GB"/>
          </a:p>
        </p:txBody>
      </p:sp>
      <p:sp>
        <p:nvSpPr>
          <p:cNvPr id="18490" name="Line 531"/>
          <p:cNvSpPr>
            <a:spLocks noChangeShapeType="1"/>
          </p:cNvSpPr>
          <p:nvPr/>
        </p:nvSpPr>
        <p:spPr bwMode="auto">
          <a:xfrm>
            <a:off x="9001125" y="2003425"/>
            <a:ext cx="0" cy="1760538"/>
          </a:xfrm>
          <a:prstGeom prst="line">
            <a:avLst/>
          </a:prstGeom>
          <a:noFill/>
          <a:ln w="9525">
            <a:noFill/>
            <a:round/>
            <a:headEnd/>
            <a:tailEnd/>
          </a:ln>
        </p:spPr>
        <p:txBody>
          <a:bodyPr/>
          <a:lstStyle/>
          <a:p>
            <a:endParaRPr lang="en-GB"/>
          </a:p>
        </p:txBody>
      </p:sp>
      <p:sp>
        <p:nvSpPr>
          <p:cNvPr id="18491" name="Line 533"/>
          <p:cNvSpPr>
            <a:spLocks noChangeShapeType="1"/>
          </p:cNvSpPr>
          <p:nvPr/>
        </p:nvSpPr>
        <p:spPr bwMode="auto">
          <a:xfrm>
            <a:off x="504825" y="2184400"/>
            <a:ext cx="8386763" cy="0"/>
          </a:xfrm>
          <a:prstGeom prst="line">
            <a:avLst/>
          </a:prstGeom>
          <a:noFill/>
          <a:ln w="9525" cap="rnd">
            <a:solidFill>
              <a:srgbClr val="000000"/>
            </a:solidFill>
            <a:round/>
            <a:headEnd/>
            <a:tailEnd/>
          </a:ln>
        </p:spPr>
        <p:txBody>
          <a:bodyPr/>
          <a:lstStyle/>
          <a:p>
            <a:endParaRPr lang="en-GB"/>
          </a:p>
        </p:txBody>
      </p:sp>
      <p:sp>
        <p:nvSpPr>
          <p:cNvPr id="18492" name="Line 553"/>
          <p:cNvSpPr>
            <a:spLocks noChangeShapeType="1"/>
          </p:cNvSpPr>
          <p:nvPr/>
        </p:nvSpPr>
        <p:spPr bwMode="auto">
          <a:xfrm>
            <a:off x="8891588" y="2003425"/>
            <a:ext cx="0" cy="1760538"/>
          </a:xfrm>
          <a:prstGeom prst="line">
            <a:avLst/>
          </a:prstGeom>
          <a:noFill/>
          <a:ln w="9525" cap="rnd">
            <a:solidFill>
              <a:srgbClr val="000000"/>
            </a:solidFill>
            <a:round/>
            <a:headEnd/>
            <a:tailEnd/>
          </a:ln>
        </p:spPr>
        <p:txBody>
          <a:bodyPr/>
          <a:lstStyle/>
          <a:p>
            <a:endParaRPr lang="en-GB"/>
          </a:p>
        </p:txBody>
      </p:sp>
      <p:sp>
        <p:nvSpPr>
          <p:cNvPr id="18493" name="Line 555"/>
          <p:cNvSpPr>
            <a:spLocks noChangeShapeType="1"/>
          </p:cNvSpPr>
          <p:nvPr/>
        </p:nvSpPr>
        <p:spPr bwMode="auto">
          <a:xfrm>
            <a:off x="504825" y="2409825"/>
            <a:ext cx="8386763" cy="0"/>
          </a:xfrm>
          <a:prstGeom prst="line">
            <a:avLst/>
          </a:prstGeom>
          <a:noFill/>
          <a:ln w="9525" cap="rnd">
            <a:solidFill>
              <a:srgbClr val="000000"/>
            </a:solidFill>
            <a:round/>
            <a:headEnd/>
            <a:tailEnd/>
          </a:ln>
        </p:spPr>
        <p:txBody>
          <a:bodyPr/>
          <a:lstStyle/>
          <a:p>
            <a:endParaRPr lang="en-GB"/>
          </a:p>
        </p:txBody>
      </p:sp>
      <p:sp>
        <p:nvSpPr>
          <p:cNvPr id="18494" name="Line 557"/>
          <p:cNvSpPr>
            <a:spLocks noChangeShapeType="1"/>
          </p:cNvSpPr>
          <p:nvPr/>
        </p:nvSpPr>
        <p:spPr bwMode="auto">
          <a:xfrm>
            <a:off x="1873250" y="2184400"/>
            <a:ext cx="0" cy="225425"/>
          </a:xfrm>
          <a:prstGeom prst="line">
            <a:avLst/>
          </a:prstGeom>
          <a:noFill/>
          <a:ln w="9525" cap="rnd">
            <a:solidFill>
              <a:srgbClr val="000000"/>
            </a:solidFill>
            <a:round/>
            <a:headEnd/>
            <a:tailEnd/>
          </a:ln>
        </p:spPr>
        <p:txBody>
          <a:bodyPr/>
          <a:lstStyle/>
          <a:p>
            <a:endParaRPr lang="en-GB"/>
          </a:p>
        </p:txBody>
      </p:sp>
      <p:sp>
        <p:nvSpPr>
          <p:cNvPr id="18495" name="Line 561"/>
          <p:cNvSpPr>
            <a:spLocks noChangeShapeType="1"/>
          </p:cNvSpPr>
          <p:nvPr/>
        </p:nvSpPr>
        <p:spPr bwMode="auto">
          <a:xfrm>
            <a:off x="2138363" y="2184400"/>
            <a:ext cx="0" cy="225425"/>
          </a:xfrm>
          <a:prstGeom prst="line">
            <a:avLst/>
          </a:prstGeom>
          <a:noFill/>
          <a:ln w="9525" cap="rnd">
            <a:solidFill>
              <a:srgbClr val="000000"/>
            </a:solidFill>
            <a:round/>
            <a:headEnd/>
            <a:tailEnd/>
          </a:ln>
        </p:spPr>
        <p:txBody>
          <a:bodyPr/>
          <a:lstStyle/>
          <a:p>
            <a:endParaRPr lang="en-GB"/>
          </a:p>
        </p:txBody>
      </p:sp>
      <p:sp>
        <p:nvSpPr>
          <p:cNvPr id="18496" name="Line 565"/>
          <p:cNvSpPr>
            <a:spLocks noChangeShapeType="1"/>
          </p:cNvSpPr>
          <p:nvPr/>
        </p:nvSpPr>
        <p:spPr bwMode="auto">
          <a:xfrm>
            <a:off x="3735388" y="2184400"/>
            <a:ext cx="0" cy="225425"/>
          </a:xfrm>
          <a:prstGeom prst="line">
            <a:avLst/>
          </a:prstGeom>
          <a:noFill/>
          <a:ln w="9525" cap="rnd">
            <a:solidFill>
              <a:srgbClr val="000000"/>
            </a:solidFill>
            <a:round/>
            <a:headEnd/>
            <a:tailEnd/>
          </a:ln>
        </p:spPr>
        <p:txBody>
          <a:bodyPr/>
          <a:lstStyle/>
          <a:p>
            <a:endParaRPr lang="en-GB"/>
          </a:p>
        </p:txBody>
      </p:sp>
      <p:sp>
        <p:nvSpPr>
          <p:cNvPr id="18497" name="Line 569"/>
          <p:cNvSpPr>
            <a:spLocks noChangeShapeType="1"/>
          </p:cNvSpPr>
          <p:nvPr/>
        </p:nvSpPr>
        <p:spPr bwMode="auto">
          <a:xfrm>
            <a:off x="5091113" y="2184400"/>
            <a:ext cx="0" cy="225425"/>
          </a:xfrm>
          <a:prstGeom prst="line">
            <a:avLst/>
          </a:prstGeom>
          <a:noFill/>
          <a:ln w="9525" cap="rnd">
            <a:solidFill>
              <a:srgbClr val="000000"/>
            </a:solidFill>
            <a:round/>
            <a:headEnd/>
            <a:tailEnd/>
          </a:ln>
        </p:spPr>
        <p:txBody>
          <a:bodyPr/>
          <a:lstStyle/>
          <a:p>
            <a:endParaRPr lang="en-GB"/>
          </a:p>
        </p:txBody>
      </p:sp>
      <p:sp>
        <p:nvSpPr>
          <p:cNvPr id="18498" name="Line 573"/>
          <p:cNvSpPr>
            <a:spLocks noChangeShapeType="1"/>
          </p:cNvSpPr>
          <p:nvPr/>
        </p:nvSpPr>
        <p:spPr bwMode="auto">
          <a:xfrm>
            <a:off x="6022975" y="2184400"/>
            <a:ext cx="0" cy="225425"/>
          </a:xfrm>
          <a:prstGeom prst="line">
            <a:avLst/>
          </a:prstGeom>
          <a:noFill/>
          <a:ln w="9525" cap="rnd">
            <a:solidFill>
              <a:srgbClr val="000000"/>
            </a:solidFill>
            <a:round/>
            <a:headEnd/>
            <a:tailEnd/>
          </a:ln>
        </p:spPr>
        <p:txBody>
          <a:bodyPr/>
          <a:lstStyle/>
          <a:p>
            <a:endParaRPr lang="en-GB"/>
          </a:p>
        </p:txBody>
      </p:sp>
      <p:sp>
        <p:nvSpPr>
          <p:cNvPr id="18499" name="Line 577"/>
          <p:cNvSpPr>
            <a:spLocks noChangeShapeType="1"/>
          </p:cNvSpPr>
          <p:nvPr/>
        </p:nvSpPr>
        <p:spPr bwMode="auto">
          <a:xfrm>
            <a:off x="7491413" y="2184400"/>
            <a:ext cx="0" cy="225425"/>
          </a:xfrm>
          <a:prstGeom prst="line">
            <a:avLst/>
          </a:prstGeom>
          <a:noFill/>
          <a:ln w="9525" cap="rnd">
            <a:solidFill>
              <a:srgbClr val="000000"/>
            </a:solidFill>
            <a:round/>
            <a:headEnd/>
            <a:tailEnd/>
          </a:ln>
        </p:spPr>
        <p:txBody>
          <a:bodyPr/>
          <a:lstStyle/>
          <a:p>
            <a:endParaRPr lang="en-GB"/>
          </a:p>
        </p:txBody>
      </p:sp>
      <p:sp>
        <p:nvSpPr>
          <p:cNvPr id="18500" name="Line 582"/>
          <p:cNvSpPr>
            <a:spLocks noChangeShapeType="1"/>
          </p:cNvSpPr>
          <p:nvPr/>
        </p:nvSpPr>
        <p:spPr bwMode="auto">
          <a:xfrm>
            <a:off x="504825" y="2590800"/>
            <a:ext cx="8386763" cy="0"/>
          </a:xfrm>
          <a:prstGeom prst="line">
            <a:avLst/>
          </a:prstGeom>
          <a:noFill/>
          <a:ln w="9525" cap="rnd">
            <a:solidFill>
              <a:srgbClr val="000000"/>
            </a:solidFill>
            <a:round/>
            <a:headEnd/>
            <a:tailEnd/>
          </a:ln>
        </p:spPr>
        <p:txBody>
          <a:bodyPr/>
          <a:lstStyle/>
          <a:p>
            <a:endParaRPr lang="en-GB"/>
          </a:p>
        </p:txBody>
      </p:sp>
      <p:sp>
        <p:nvSpPr>
          <p:cNvPr id="18501" name="Line 603"/>
          <p:cNvSpPr>
            <a:spLocks noChangeShapeType="1"/>
          </p:cNvSpPr>
          <p:nvPr/>
        </p:nvSpPr>
        <p:spPr bwMode="auto">
          <a:xfrm>
            <a:off x="504825" y="2771775"/>
            <a:ext cx="8386763" cy="0"/>
          </a:xfrm>
          <a:prstGeom prst="line">
            <a:avLst/>
          </a:prstGeom>
          <a:noFill/>
          <a:ln w="9525" cap="rnd">
            <a:solidFill>
              <a:srgbClr val="000000"/>
            </a:solidFill>
            <a:round/>
            <a:headEnd/>
            <a:tailEnd/>
          </a:ln>
        </p:spPr>
        <p:txBody>
          <a:bodyPr/>
          <a:lstStyle/>
          <a:p>
            <a:endParaRPr lang="en-GB"/>
          </a:p>
        </p:txBody>
      </p:sp>
      <p:sp>
        <p:nvSpPr>
          <p:cNvPr id="18502" name="Line 605"/>
          <p:cNvSpPr>
            <a:spLocks noChangeShapeType="1"/>
          </p:cNvSpPr>
          <p:nvPr/>
        </p:nvSpPr>
        <p:spPr bwMode="auto">
          <a:xfrm>
            <a:off x="1873250" y="2590800"/>
            <a:ext cx="0" cy="768350"/>
          </a:xfrm>
          <a:prstGeom prst="line">
            <a:avLst/>
          </a:prstGeom>
          <a:noFill/>
          <a:ln w="9525" cap="rnd">
            <a:solidFill>
              <a:srgbClr val="000000"/>
            </a:solidFill>
            <a:round/>
            <a:headEnd/>
            <a:tailEnd/>
          </a:ln>
        </p:spPr>
        <p:txBody>
          <a:bodyPr/>
          <a:lstStyle/>
          <a:p>
            <a:endParaRPr lang="en-GB"/>
          </a:p>
        </p:txBody>
      </p:sp>
      <p:sp>
        <p:nvSpPr>
          <p:cNvPr id="18503" name="Line 609"/>
          <p:cNvSpPr>
            <a:spLocks noChangeShapeType="1"/>
          </p:cNvSpPr>
          <p:nvPr/>
        </p:nvSpPr>
        <p:spPr bwMode="auto">
          <a:xfrm>
            <a:off x="2138363" y="2590800"/>
            <a:ext cx="0" cy="768350"/>
          </a:xfrm>
          <a:prstGeom prst="line">
            <a:avLst/>
          </a:prstGeom>
          <a:noFill/>
          <a:ln w="9525" cap="rnd">
            <a:solidFill>
              <a:srgbClr val="000000"/>
            </a:solidFill>
            <a:round/>
            <a:headEnd/>
            <a:tailEnd/>
          </a:ln>
        </p:spPr>
        <p:txBody>
          <a:bodyPr/>
          <a:lstStyle/>
          <a:p>
            <a:endParaRPr lang="en-GB"/>
          </a:p>
        </p:txBody>
      </p:sp>
      <p:sp>
        <p:nvSpPr>
          <p:cNvPr id="18504" name="Line 613"/>
          <p:cNvSpPr>
            <a:spLocks noChangeShapeType="1"/>
          </p:cNvSpPr>
          <p:nvPr/>
        </p:nvSpPr>
        <p:spPr bwMode="auto">
          <a:xfrm>
            <a:off x="3735388" y="2590800"/>
            <a:ext cx="0" cy="768350"/>
          </a:xfrm>
          <a:prstGeom prst="line">
            <a:avLst/>
          </a:prstGeom>
          <a:noFill/>
          <a:ln w="9525" cap="rnd">
            <a:solidFill>
              <a:srgbClr val="000000"/>
            </a:solidFill>
            <a:round/>
            <a:headEnd/>
            <a:tailEnd/>
          </a:ln>
        </p:spPr>
        <p:txBody>
          <a:bodyPr/>
          <a:lstStyle/>
          <a:p>
            <a:endParaRPr lang="en-GB"/>
          </a:p>
        </p:txBody>
      </p:sp>
      <p:sp>
        <p:nvSpPr>
          <p:cNvPr id="18505" name="Line 617"/>
          <p:cNvSpPr>
            <a:spLocks noChangeShapeType="1"/>
          </p:cNvSpPr>
          <p:nvPr/>
        </p:nvSpPr>
        <p:spPr bwMode="auto">
          <a:xfrm>
            <a:off x="5091113" y="2590800"/>
            <a:ext cx="0" cy="768350"/>
          </a:xfrm>
          <a:prstGeom prst="line">
            <a:avLst/>
          </a:prstGeom>
          <a:noFill/>
          <a:ln w="9525" cap="rnd">
            <a:solidFill>
              <a:srgbClr val="000000"/>
            </a:solidFill>
            <a:round/>
            <a:headEnd/>
            <a:tailEnd/>
          </a:ln>
        </p:spPr>
        <p:txBody>
          <a:bodyPr/>
          <a:lstStyle/>
          <a:p>
            <a:endParaRPr lang="en-GB"/>
          </a:p>
        </p:txBody>
      </p:sp>
      <p:sp>
        <p:nvSpPr>
          <p:cNvPr id="18506" name="Line 621"/>
          <p:cNvSpPr>
            <a:spLocks noChangeShapeType="1"/>
          </p:cNvSpPr>
          <p:nvPr/>
        </p:nvSpPr>
        <p:spPr bwMode="auto">
          <a:xfrm>
            <a:off x="6022975" y="2590800"/>
            <a:ext cx="0" cy="768350"/>
          </a:xfrm>
          <a:prstGeom prst="line">
            <a:avLst/>
          </a:prstGeom>
          <a:noFill/>
          <a:ln w="9525" cap="rnd">
            <a:solidFill>
              <a:srgbClr val="000000"/>
            </a:solidFill>
            <a:round/>
            <a:headEnd/>
            <a:tailEnd/>
          </a:ln>
        </p:spPr>
        <p:txBody>
          <a:bodyPr/>
          <a:lstStyle/>
          <a:p>
            <a:endParaRPr lang="en-GB"/>
          </a:p>
        </p:txBody>
      </p:sp>
      <p:sp>
        <p:nvSpPr>
          <p:cNvPr id="18507" name="Line 625"/>
          <p:cNvSpPr>
            <a:spLocks noChangeShapeType="1"/>
          </p:cNvSpPr>
          <p:nvPr/>
        </p:nvSpPr>
        <p:spPr bwMode="auto">
          <a:xfrm>
            <a:off x="7491413" y="2590800"/>
            <a:ext cx="0" cy="768350"/>
          </a:xfrm>
          <a:prstGeom prst="line">
            <a:avLst/>
          </a:prstGeom>
          <a:noFill/>
          <a:ln w="9525" cap="rnd">
            <a:solidFill>
              <a:srgbClr val="000000"/>
            </a:solidFill>
            <a:round/>
            <a:headEnd/>
            <a:tailEnd/>
          </a:ln>
        </p:spPr>
        <p:txBody>
          <a:bodyPr/>
          <a:lstStyle/>
          <a:p>
            <a:endParaRPr lang="en-GB"/>
          </a:p>
        </p:txBody>
      </p:sp>
      <p:sp>
        <p:nvSpPr>
          <p:cNvPr id="18508" name="Line 630"/>
          <p:cNvSpPr>
            <a:spLocks noChangeShapeType="1"/>
          </p:cNvSpPr>
          <p:nvPr/>
        </p:nvSpPr>
        <p:spPr bwMode="auto">
          <a:xfrm>
            <a:off x="504825" y="2952750"/>
            <a:ext cx="8386763" cy="0"/>
          </a:xfrm>
          <a:prstGeom prst="line">
            <a:avLst/>
          </a:prstGeom>
          <a:noFill/>
          <a:ln w="9525" cap="rnd">
            <a:solidFill>
              <a:srgbClr val="000000"/>
            </a:solidFill>
            <a:round/>
            <a:headEnd/>
            <a:tailEnd/>
          </a:ln>
        </p:spPr>
        <p:txBody>
          <a:bodyPr/>
          <a:lstStyle/>
          <a:p>
            <a:endParaRPr lang="en-GB"/>
          </a:p>
        </p:txBody>
      </p:sp>
      <p:sp>
        <p:nvSpPr>
          <p:cNvPr id="18509" name="Line 663"/>
          <p:cNvSpPr>
            <a:spLocks noChangeShapeType="1"/>
          </p:cNvSpPr>
          <p:nvPr/>
        </p:nvSpPr>
        <p:spPr bwMode="auto">
          <a:xfrm>
            <a:off x="504825" y="3133725"/>
            <a:ext cx="8386763" cy="0"/>
          </a:xfrm>
          <a:prstGeom prst="line">
            <a:avLst/>
          </a:prstGeom>
          <a:noFill/>
          <a:ln w="9525" cap="rnd">
            <a:solidFill>
              <a:srgbClr val="000000"/>
            </a:solidFill>
            <a:round/>
            <a:headEnd/>
            <a:tailEnd/>
          </a:ln>
        </p:spPr>
        <p:txBody>
          <a:bodyPr/>
          <a:lstStyle/>
          <a:p>
            <a:endParaRPr lang="en-GB"/>
          </a:p>
        </p:txBody>
      </p:sp>
      <p:sp>
        <p:nvSpPr>
          <p:cNvPr id="18510" name="Line 696"/>
          <p:cNvSpPr>
            <a:spLocks noChangeShapeType="1"/>
          </p:cNvSpPr>
          <p:nvPr/>
        </p:nvSpPr>
        <p:spPr bwMode="auto">
          <a:xfrm>
            <a:off x="504825" y="3359150"/>
            <a:ext cx="8386763" cy="0"/>
          </a:xfrm>
          <a:prstGeom prst="line">
            <a:avLst/>
          </a:prstGeom>
          <a:noFill/>
          <a:ln w="9525" cap="rnd">
            <a:solidFill>
              <a:srgbClr val="000000"/>
            </a:solidFill>
            <a:round/>
            <a:headEnd/>
            <a:tailEnd/>
          </a:ln>
        </p:spPr>
        <p:txBody>
          <a:bodyPr/>
          <a:lstStyle/>
          <a:p>
            <a:endParaRPr lang="en-GB"/>
          </a:p>
        </p:txBody>
      </p:sp>
      <p:sp>
        <p:nvSpPr>
          <p:cNvPr id="18511" name="Line 729"/>
          <p:cNvSpPr>
            <a:spLocks noChangeShapeType="1"/>
          </p:cNvSpPr>
          <p:nvPr/>
        </p:nvSpPr>
        <p:spPr bwMode="auto">
          <a:xfrm>
            <a:off x="504825" y="3540125"/>
            <a:ext cx="8386763" cy="0"/>
          </a:xfrm>
          <a:prstGeom prst="line">
            <a:avLst/>
          </a:prstGeom>
          <a:noFill/>
          <a:ln w="9525" cap="rnd">
            <a:solidFill>
              <a:srgbClr val="000000"/>
            </a:solidFill>
            <a:round/>
            <a:headEnd/>
            <a:tailEnd/>
          </a:ln>
        </p:spPr>
        <p:txBody>
          <a:bodyPr/>
          <a:lstStyle/>
          <a:p>
            <a:endParaRPr lang="en-GB"/>
          </a:p>
        </p:txBody>
      </p:sp>
      <p:sp>
        <p:nvSpPr>
          <p:cNvPr id="18512" name="Line 743"/>
          <p:cNvSpPr>
            <a:spLocks noChangeShapeType="1"/>
          </p:cNvSpPr>
          <p:nvPr/>
        </p:nvSpPr>
        <p:spPr bwMode="auto">
          <a:xfrm>
            <a:off x="8891588" y="3763963"/>
            <a:ext cx="109537" cy="0"/>
          </a:xfrm>
          <a:prstGeom prst="line">
            <a:avLst/>
          </a:prstGeom>
          <a:noFill/>
          <a:ln w="9525">
            <a:noFill/>
            <a:round/>
            <a:headEnd/>
            <a:tailEnd/>
          </a:ln>
        </p:spPr>
        <p:txBody>
          <a:bodyPr/>
          <a:lstStyle/>
          <a:p>
            <a:endParaRPr lang="en-GB"/>
          </a:p>
        </p:txBody>
      </p:sp>
      <p:sp>
        <p:nvSpPr>
          <p:cNvPr id="18513" name="Rectangle 762"/>
          <p:cNvSpPr>
            <a:spLocks noChangeArrowheads="1"/>
          </p:cNvSpPr>
          <p:nvPr/>
        </p:nvSpPr>
        <p:spPr bwMode="auto">
          <a:xfrm>
            <a:off x="3752850" y="2103438"/>
            <a:ext cx="1323975" cy="1381125"/>
          </a:xfrm>
          <a:prstGeom prst="rect">
            <a:avLst/>
          </a:prstGeom>
          <a:noFill/>
          <a:ln w="9525">
            <a:solidFill>
              <a:srgbClr val="FF3300"/>
            </a:solidFill>
            <a:miter lim="800000"/>
            <a:headEnd/>
            <a:tailEnd/>
          </a:ln>
        </p:spPr>
        <p:txBody>
          <a:bodyPr wrap="none" anchor="ctr"/>
          <a:lstStyle/>
          <a:p>
            <a:endParaRPr lang="en-US"/>
          </a:p>
        </p:txBody>
      </p:sp>
      <p:sp>
        <p:nvSpPr>
          <p:cNvPr id="18514" name="Rectangle 763"/>
          <p:cNvSpPr>
            <a:spLocks noChangeArrowheads="1"/>
          </p:cNvSpPr>
          <p:nvPr/>
        </p:nvSpPr>
        <p:spPr bwMode="auto">
          <a:xfrm>
            <a:off x="5114925" y="2105025"/>
            <a:ext cx="895350" cy="1362075"/>
          </a:xfrm>
          <a:prstGeom prst="rect">
            <a:avLst/>
          </a:prstGeom>
          <a:noFill/>
          <a:ln w="9525">
            <a:solidFill>
              <a:srgbClr val="FF3300"/>
            </a:solidFill>
            <a:miter lim="800000"/>
            <a:headEnd/>
            <a:tailEnd/>
          </a:ln>
        </p:spPr>
        <p:txBody>
          <a:bodyPr wrap="none" anchor="ctr"/>
          <a:lstStyle/>
          <a:p>
            <a:endParaRPr lang="en-US"/>
          </a:p>
        </p:txBody>
      </p:sp>
      <p:sp>
        <p:nvSpPr>
          <p:cNvPr id="18515" name="Rectangle 764"/>
          <p:cNvSpPr>
            <a:spLocks noChangeArrowheads="1"/>
          </p:cNvSpPr>
          <p:nvPr/>
        </p:nvSpPr>
        <p:spPr bwMode="auto">
          <a:xfrm>
            <a:off x="1655350" y="4700789"/>
            <a:ext cx="421705" cy="2042909"/>
          </a:xfrm>
          <a:prstGeom prst="rect">
            <a:avLst/>
          </a:prstGeom>
          <a:noFill/>
          <a:ln w="28575">
            <a:solidFill>
              <a:srgbClr val="FF3300"/>
            </a:solidFill>
            <a:miter lim="800000"/>
            <a:headEnd/>
            <a:tailEnd/>
          </a:ln>
        </p:spPr>
        <p:txBody>
          <a:bodyPr wrap="none" anchor="ctr"/>
          <a:lstStyle/>
          <a:p>
            <a:endParaRPr lang="en-US"/>
          </a:p>
        </p:txBody>
      </p:sp>
      <p:sp>
        <p:nvSpPr>
          <p:cNvPr id="2" name="Rectangle 1"/>
          <p:cNvSpPr/>
          <p:nvPr/>
        </p:nvSpPr>
        <p:spPr>
          <a:xfrm>
            <a:off x="4471194" y="4799303"/>
            <a:ext cx="4572000" cy="1477328"/>
          </a:xfrm>
          <a:prstGeom prst="rect">
            <a:avLst/>
          </a:prstGeom>
        </p:spPr>
        <p:txBody>
          <a:bodyPr>
            <a:spAutoFit/>
          </a:bodyPr>
          <a:lstStyle/>
          <a:p>
            <a:r>
              <a:rPr lang="en-US" dirty="0" smtClean="0"/>
              <a:t>‘A </a:t>
            </a:r>
            <a:r>
              <a:rPr lang="en-US" dirty="0"/>
              <a:t>highly significant correlation between BAL fluid MCP-1 concentration, the predominance of monocyte-like AMs, and the severity of respiratory failure was </a:t>
            </a:r>
            <a:r>
              <a:rPr lang="en-US" dirty="0" smtClean="0"/>
              <a:t>noted’</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567" y="2809783"/>
            <a:ext cx="8229600" cy="1371600"/>
          </a:xfrm>
        </p:spPr>
        <p:txBody>
          <a:bodyPr/>
          <a:lstStyle/>
          <a:p>
            <a:pPr algn="ctr"/>
            <a:r>
              <a:rPr lang="en-GB" dirty="0" smtClean="0"/>
              <a:t>Could intravascular monocytes play a significant role in ALI?</a:t>
            </a:r>
            <a:endParaRPr lang="en-GB" dirty="0"/>
          </a:p>
        </p:txBody>
      </p:sp>
    </p:spTree>
    <p:extLst>
      <p:ext uri="{BB962C8B-B14F-4D97-AF65-F5344CB8AC3E}">
        <p14:creationId xmlns:p14="http://schemas.microsoft.com/office/powerpoint/2010/main" xmlns="" val="863786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52450"/>
            <a:ext cx="8229600" cy="1371600"/>
          </a:xfrm>
        </p:spPr>
        <p:txBody>
          <a:bodyPr/>
          <a:lstStyle/>
          <a:p>
            <a:pPr algn="ctr"/>
            <a:r>
              <a:rPr lang="en-GB" sz="3600" dirty="0" smtClean="0"/>
              <a:t>Livestock animals have pulmonary intravascular macrophages</a:t>
            </a:r>
            <a:endParaRPr lang="en-GB" sz="3600" i="1" dirty="0" smtClean="0"/>
          </a:p>
        </p:txBody>
      </p:sp>
      <p:pic>
        <p:nvPicPr>
          <p:cNvPr id="19460" name="Picture 6"/>
          <p:cNvPicPr>
            <a:picLocks noChangeAspect="1" noChangeArrowheads="1"/>
          </p:cNvPicPr>
          <p:nvPr/>
        </p:nvPicPr>
        <p:blipFill>
          <a:blip r:embed="rId3" cstate="print"/>
          <a:srcRect/>
          <a:stretch>
            <a:fillRect/>
          </a:stretch>
        </p:blipFill>
        <p:spPr bwMode="auto">
          <a:xfrm>
            <a:off x="260350" y="2398201"/>
            <a:ext cx="4622265" cy="3224603"/>
          </a:xfrm>
          <a:prstGeom prst="rect">
            <a:avLst/>
          </a:prstGeom>
          <a:noFill/>
          <a:ln w="9525">
            <a:noFill/>
            <a:miter lim="800000"/>
            <a:headEnd/>
            <a:tailEnd/>
          </a:ln>
        </p:spPr>
      </p:pic>
      <p:sp>
        <p:nvSpPr>
          <p:cNvPr id="19461" name="Text Box 6"/>
          <p:cNvSpPr txBox="1">
            <a:spLocks noChangeArrowheads="1"/>
          </p:cNvSpPr>
          <p:nvPr/>
        </p:nvSpPr>
        <p:spPr bwMode="auto">
          <a:xfrm>
            <a:off x="5557838" y="6399213"/>
            <a:ext cx="3317875" cy="458787"/>
          </a:xfrm>
          <a:prstGeom prst="rect">
            <a:avLst/>
          </a:prstGeom>
          <a:noFill/>
          <a:ln w="9525">
            <a:noFill/>
            <a:miter lim="800000"/>
            <a:headEnd/>
            <a:tailEnd/>
          </a:ln>
        </p:spPr>
        <p:txBody>
          <a:bodyPr wrap="none">
            <a:spAutoFit/>
          </a:bodyPr>
          <a:lstStyle/>
          <a:p>
            <a:r>
              <a:rPr lang="en-GB" sz="800" dirty="0"/>
              <a:t>Morphologic characteristics of pulmonary macrophages in cetaceans:</a:t>
            </a:r>
          </a:p>
          <a:p>
            <a:r>
              <a:rPr lang="en-GB" sz="800" dirty="0"/>
              <a:t>Kawashima et al. Vet </a:t>
            </a:r>
            <a:r>
              <a:rPr lang="en-GB" sz="800" dirty="0" err="1"/>
              <a:t>Pathol</a:t>
            </a:r>
            <a:r>
              <a:rPr lang="en-GB" sz="800" dirty="0"/>
              <a:t>. 2004 Nov;41(6):682-6.</a:t>
            </a:r>
          </a:p>
          <a:p>
            <a:endParaRPr lang="en-GB" sz="800" dirty="0"/>
          </a:p>
        </p:txBody>
      </p:sp>
      <p:sp>
        <p:nvSpPr>
          <p:cNvPr id="19462" name="Text Box 8"/>
          <p:cNvSpPr txBox="1">
            <a:spLocks noChangeArrowheads="1"/>
          </p:cNvSpPr>
          <p:nvPr/>
        </p:nvSpPr>
        <p:spPr bwMode="auto">
          <a:xfrm>
            <a:off x="260350" y="6389688"/>
            <a:ext cx="3198813" cy="611187"/>
          </a:xfrm>
          <a:prstGeom prst="rect">
            <a:avLst/>
          </a:prstGeom>
          <a:noFill/>
          <a:ln w="9525">
            <a:noFill/>
            <a:miter lim="800000"/>
            <a:headEnd/>
            <a:tailEnd/>
          </a:ln>
        </p:spPr>
        <p:txBody>
          <a:bodyPr wrap="none">
            <a:spAutoFit/>
          </a:bodyPr>
          <a:lstStyle/>
          <a:p>
            <a:r>
              <a:rPr lang="en-GB" sz="800"/>
              <a:t>The comparative biology of pulmonary intravascular macrophages.</a:t>
            </a:r>
          </a:p>
          <a:p>
            <a:r>
              <a:rPr lang="en-GB" sz="800"/>
              <a:t>Longworth KE. Front Biosci. 1997 Jun 1;2:d232-41</a:t>
            </a:r>
          </a:p>
          <a:p>
            <a:endParaRPr lang="en-GB"/>
          </a:p>
        </p:txBody>
      </p:sp>
      <p:sp>
        <p:nvSpPr>
          <p:cNvPr id="3" name="TextBox 2"/>
          <p:cNvSpPr txBox="1"/>
          <p:nvPr/>
        </p:nvSpPr>
        <p:spPr>
          <a:xfrm>
            <a:off x="5287756" y="3133817"/>
            <a:ext cx="3685624" cy="1754326"/>
          </a:xfrm>
          <a:prstGeom prst="rect">
            <a:avLst/>
          </a:prstGeom>
          <a:noFill/>
        </p:spPr>
        <p:txBody>
          <a:bodyPr wrap="none" rtlCol="0">
            <a:spAutoFit/>
          </a:bodyPr>
          <a:lstStyle/>
          <a:p>
            <a:r>
              <a:rPr lang="en-GB" dirty="0" smtClean="0"/>
              <a:t>Clearance of systemic microbes</a:t>
            </a:r>
          </a:p>
          <a:p>
            <a:r>
              <a:rPr lang="en-GB" dirty="0" smtClean="0"/>
              <a:t>and particles</a:t>
            </a:r>
          </a:p>
          <a:p>
            <a:endParaRPr lang="en-GB" dirty="0"/>
          </a:p>
          <a:p>
            <a:r>
              <a:rPr lang="en-GB" dirty="0" smtClean="0"/>
              <a:t>Extremely sensitive to intravenous</a:t>
            </a:r>
          </a:p>
          <a:p>
            <a:r>
              <a:rPr lang="en-GB" dirty="0"/>
              <a:t>e</a:t>
            </a:r>
            <a:r>
              <a:rPr lang="en-GB" dirty="0" smtClean="0"/>
              <a:t>ndotoxin and used as a model of</a:t>
            </a:r>
          </a:p>
          <a:p>
            <a:r>
              <a:rPr lang="en-GB" dirty="0"/>
              <a:t>e</a:t>
            </a:r>
            <a:r>
              <a:rPr lang="en-GB" dirty="0" smtClean="0"/>
              <a:t>xtra-pulmonary ALI</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85775" y="588963"/>
            <a:ext cx="8229600" cy="1371600"/>
          </a:xfrm>
        </p:spPr>
        <p:txBody>
          <a:bodyPr/>
          <a:lstStyle/>
          <a:p>
            <a:pPr algn="ctr" eaLnBrk="1" hangingPunct="1"/>
            <a:r>
              <a:rPr lang="en-GB" sz="3200" smtClean="0"/>
              <a:t>Role of monocytes in acute lung injury: experimental criteria</a:t>
            </a:r>
          </a:p>
        </p:txBody>
      </p:sp>
      <p:sp>
        <p:nvSpPr>
          <p:cNvPr id="17411" name="Rectangle 3"/>
          <p:cNvSpPr>
            <a:spLocks noGrp="1" noChangeArrowheads="1"/>
          </p:cNvSpPr>
          <p:nvPr>
            <p:ph idx="1"/>
          </p:nvPr>
        </p:nvSpPr>
        <p:spPr>
          <a:xfrm>
            <a:off x="366713" y="2125663"/>
            <a:ext cx="8567737" cy="3886200"/>
          </a:xfrm>
        </p:spPr>
        <p:txBody>
          <a:bodyPr/>
          <a:lstStyle/>
          <a:p>
            <a:pPr marL="609600" indent="-609600" eaLnBrk="1" hangingPunct="1">
              <a:lnSpc>
                <a:spcPct val="90000"/>
              </a:lnSpc>
              <a:buFont typeface="Wingdings" pitchFamily="2" charset="2"/>
              <a:buAutoNum type="arabicPeriod"/>
            </a:pPr>
            <a:r>
              <a:rPr lang="en-GB" sz="2800" dirty="0" smtClean="0"/>
              <a:t>Presence in alveolar and/or pulmonary vascular space</a:t>
            </a:r>
          </a:p>
          <a:p>
            <a:pPr marL="609600" indent="-609600" eaLnBrk="1" hangingPunct="1">
              <a:lnSpc>
                <a:spcPct val="90000"/>
              </a:lnSpc>
              <a:buFont typeface="Wingdings" pitchFamily="2" charset="2"/>
              <a:buAutoNum type="arabicPeriod"/>
            </a:pPr>
            <a:endParaRPr lang="en-GB" sz="2800" dirty="0" smtClean="0"/>
          </a:p>
          <a:p>
            <a:pPr marL="609600" indent="-609600" eaLnBrk="1" hangingPunct="1">
              <a:lnSpc>
                <a:spcPct val="90000"/>
              </a:lnSpc>
              <a:buFont typeface="Wingdings" pitchFamily="2" charset="2"/>
              <a:buAutoNum type="arabicPeriod"/>
            </a:pPr>
            <a:r>
              <a:rPr lang="en-GB" sz="2800" dirty="0" smtClean="0"/>
              <a:t>Activation </a:t>
            </a:r>
            <a:r>
              <a:rPr lang="en-GB" sz="2800" i="1" dirty="0" smtClean="0"/>
              <a:t>in situ </a:t>
            </a:r>
            <a:r>
              <a:rPr lang="en-GB" sz="2800" dirty="0" smtClean="0"/>
              <a:t>and induction of injury</a:t>
            </a:r>
          </a:p>
          <a:p>
            <a:pPr marL="609600" indent="-609600" eaLnBrk="1" hangingPunct="1">
              <a:lnSpc>
                <a:spcPct val="90000"/>
              </a:lnSpc>
              <a:buFont typeface="Wingdings" pitchFamily="2" charset="2"/>
              <a:buAutoNum type="arabicPeriod"/>
            </a:pPr>
            <a:endParaRPr lang="en-GB" sz="2800" i="1" dirty="0" smtClean="0"/>
          </a:p>
          <a:p>
            <a:pPr marL="609600" indent="-609600" eaLnBrk="1" hangingPunct="1">
              <a:lnSpc>
                <a:spcPct val="90000"/>
              </a:lnSpc>
              <a:buFont typeface="Wingdings" pitchFamily="2" charset="2"/>
              <a:buAutoNum type="arabicPeriod"/>
            </a:pPr>
            <a:r>
              <a:rPr lang="en-GB" sz="2800" dirty="0" smtClean="0"/>
              <a:t>Attenuation of injury by depletion </a:t>
            </a:r>
          </a:p>
          <a:p>
            <a:pPr marL="609600" indent="-609600" eaLnBrk="1" hangingPunct="1">
              <a:lnSpc>
                <a:spcPct val="90000"/>
              </a:lnSpc>
              <a:buFont typeface="Wingdings" pitchFamily="2" charset="2"/>
              <a:buAutoNum type="arabicPeriod"/>
            </a:pPr>
            <a:endParaRPr lang="en-GB" sz="2800" dirty="0" smtClean="0"/>
          </a:p>
          <a:p>
            <a:pPr marL="609600" indent="-609600" eaLnBrk="1" hangingPunct="1">
              <a:lnSpc>
                <a:spcPct val="90000"/>
              </a:lnSpc>
              <a:buFont typeface="Wingdings" pitchFamily="2" charset="2"/>
              <a:buAutoNum type="arabicPeriod"/>
            </a:pPr>
            <a:r>
              <a:rPr lang="en-GB" sz="2800" dirty="0" smtClean="0"/>
              <a:t>Restoration of injury by repletion</a:t>
            </a:r>
          </a:p>
          <a:p>
            <a:pPr marL="609600" indent="-609600" eaLnBrk="1" hangingPunct="1">
              <a:lnSpc>
                <a:spcPct val="90000"/>
              </a:lnSpc>
            </a:pPr>
            <a:endParaRPr lang="en-GB"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en-GB" sz="2800" dirty="0" smtClean="0"/>
              <a:t>Pulmonary capillary margination of Gr-1</a:t>
            </a:r>
            <a:r>
              <a:rPr lang="en-GB" sz="2800" baseline="30000" dirty="0" smtClean="0"/>
              <a:t>high</a:t>
            </a:r>
            <a:r>
              <a:rPr lang="en-GB" sz="2800" dirty="0" smtClean="0"/>
              <a:t> cells in mice during </a:t>
            </a:r>
            <a:r>
              <a:rPr lang="en-GB" sz="2800" u="sng" dirty="0" smtClean="0"/>
              <a:t>sub-clinical</a:t>
            </a:r>
            <a:r>
              <a:rPr lang="en-GB" sz="2800" dirty="0" smtClean="0"/>
              <a:t> </a:t>
            </a:r>
            <a:r>
              <a:rPr lang="en-GB" sz="2800" dirty="0" err="1" smtClean="0"/>
              <a:t>endotoxaemia</a:t>
            </a:r>
            <a:endParaRPr lang="en-GB" sz="2800" dirty="0" smtClean="0"/>
          </a:p>
        </p:txBody>
      </p:sp>
      <p:sp>
        <p:nvSpPr>
          <p:cNvPr id="20483" name="Text Box 100"/>
          <p:cNvSpPr txBox="1">
            <a:spLocks noChangeArrowheads="1"/>
          </p:cNvSpPr>
          <p:nvPr/>
        </p:nvSpPr>
        <p:spPr bwMode="auto">
          <a:xfrm>
            <a:off x="1838325" y="2587625"/>
            <a:ext cx="679450" cy="366713"/>
          </a:xfrm>
          <a:prstGeom prst="rect">
            <a:avLst/>
          </a:prstGeom>
          <a:noFill/>
          <a:ln w="9525">
            <a:noFill/>
            <a:miter lim="800000"/>
            <a:headEnd/>
            <a:tailEnd/>
          </a:ln>
        </p:spPr>
        <p:txBody>
          <a:bodyPr wrap="none">
            <a:spAutoFit/>
          </a:bodyPr>
          <a:lstStyle/>
          <a:p>
            <a:r>
              <a:rPr lang="en-GB"/>
              <a:t>x200</a:t>
            </a:r>
          </a:p>
        </p:txBody>
      </p:sp>
      <p:sp>
        <p:nvSpPr>
          <p:cNvPr id="20484" name="Text Box 101"/>
          <p:cNvSpPr txBox="1">
            <a:spLocks noChangeArrowheads="1"/>
          </p:cNvSpPr>
          <p:nvPr/>
        </p:nvSpPr>
        <p:spPr bwMode="auto">
          <a:xfrm>
            <a:off x="3430588" y="2559050"/>
            <a:ext cx="806450" cy="366713"/>
          </a:xfrm>
          <a:prstGeom prst="rect">
            <a:avLst/>
          </a:prstGeom>
          <a:noFill/>
          <a:ln w="9525">
            <a:noFill/>
            <a:miter lim="800000"/>
            <a:headEnd/>
            <a:tailEnd/>
          </a:ln>
        </p:spPr>
        <p:txBody>
          <a:bodyPr wrap="none">
            <a:spAutoFit/>
          </a:bodyPr>
          <a:lstStyle/>
          <a:p>
            <a:r>
              <a:rPr lang="en-GB"/>
              <a:t>x1000</a:t>
            </a:r>
          </a:p>
        </p:txBody>
      </p:sp>
      <p:sp>
        <p:nvSpPr>
          <p:cNvPr id="20485" name="Text Box 102"/>
          <p:cNvSpPr txBox="1">
            <a:spLocks noChangeArrowheads="1"/>
          </p:cNvSpPr>
          <p:nvPr/>
        </p:nvSpPr>
        <p:spPr bwMode="auto">
          <a:xfrm>
            <a:off x="171450" y="3419475"/>
            <a:ext cx="1149350" cy="366713"/>
          </a:xfrm>
          <a:prstGeom prst="rect">
            <a:avLst/>
          </a:prstGeom>
          <a:noFill/>
          <a:ln w="9525">
            <a:noFill/>
            <a:miter lim="800000"/>
            <a:headEnd/>
            <a:tailEnd/>
          </a:ln>
        </p:spPr>
        <p:txBody>
          <a:bodyPr wrap="none">
            <a:spAutoFit/>
          </a:bodyPr>
          <a:lstStyle/>
          <a:p>
            <a:r>
              <a:rPr lang="en-GB"/>
              <a:t>untreated</a:t>
            </a:r>
          </a:p>
        </p:txBody>
      </p:sp>
      <p:sp>
        <p:nvSpPr>
          <p:cNvPr id="20486" name="Text Box 103"/>
          <p:cNvSpPr txBox="1">
            <a:spLocks noChangeArrowheads="1"/>
          </p:cNvSpPr>
          <p:nvPr/>
        </p:nvSpPr>
        <p:spPr bwMode="auto">
          <a:xfrm>
            <a:off x="0" y="5140325"/>
            <a:ext cx="1517650" cy="641350"/>
          </a:xfrm>
          <a:prstGeom prst="rect">
            <a:avLst/>
          </a:prstGeom>
          <a:noFill/>
          <a:ln w="9525">
            <a:noFill/>
            <a:miter lim="800000"/>
            <a:headEnd/>
            <a:tailEnd/>
          </a:ln>
        </p:spPr>
        <p:txBody>
          <a:bodyPr wrap="none">
            <a:spAutoFit/>
          </a:bodyPr>
          <a:lstStyle/>
          <a:p>
            <a:r>
              <a:rPr lang="en-GB"/>
              <a:t>Endotoxemia</a:t>
            </a:r>
          </a:p>
          <a:p>
            <a:r>
              <a:rPr lang="en-GB"/>
              <a:t>(sub-clinical)</a:t>
            </a:r>
          </a:p>
        </p:txBody>
      </p:sp>
      <p:sp>
        <p:nvSpPr>
          <p:cNvPr id="20487" name="Text Box 106"/>
          <p:cNvSpPr txBox="1">
            <a:spLocks noChangeArrowheads="1"/>
          </p:cNvSpPr>
          <p:nvPr/>
        </p:nvSpPr>
        <p:spPr bwMode="auto">
          <a:xfrm>
            <a:off x="1803400" y="2057400"/>
            <a:ext cx="2470150" cy="366713"/>
          </a:xfrm>
          <a:prstGeom prst="rect">
            <a:avLst/>
          </a:prstGeom>
          <a:noFill/>
          <a:ln w="9525">
            <a:noFill/>
            <a:miter lim="800000"/>
            <a:headEnd/>
            <a:tailEnd/>
          </a:ln>
        </p:spPr>
        <p:txBody>
          <a:bodyPr wrap="none">
            <a:spAutoFit/>
          </a:bodyPr>
          <a:lstStyle/>
          <a:p>
            <a:r>
              <a:rPr lang="en-GB"/>
              <a:t>Immunohistochemistry</a:t>
            </a:r>
          </a:p>
        </p:txBody>
      </p:sp>
      <p:grpSp>
        <p:nvGrpSpPr>
          <p:cNvPr id="2" name="Group 116"/>
          <p:cNvGrpSpPr>
            <a:grpSpLocks/>
          </p:cNvGrpSpPr>
          <p:nvPr/>
        </p:nvGrpSpPr>
        <p:grpSpPr bwMode="auto">
          <a:xfrm>
            <a:off x="4889502" y="2057400"/>
            <a:ext cx="4146551" cy="4921250"/>
            <a:chOff x="3080" y="1296"/>
            <a:chExt cx="2612" cy="3100"/>
          </a:xfrm>
        </p:grpSpPr>
        <p:pic>
          <p:nvPicPr>
            <p:cNvPr id="20495" name="Picture 98"/>
            <p:cNvPicPr>
              <a:picLocks noChangeAspect="1" noChangeArrowheads="1"/>
            </p:cNvPicPr>
            <p:nvPr/>
          </p:nvPicPr>
          <p:blipFill>
            <a:blip r:embed="rId3" cstate="print"/>
            <a:srcRect/>
            <a:stretch>
              <a:fillRect/>
            </a:stretch>
          </p:blipFill>
          <p:spPr bwMode="auto">
            <a:xfrm>
              <a:off x="3139" y="1513"/>
              <a:ext cx="1604" cy="1610"/>
            </a:xfrm>
            <a:prstGeom prst="rect">
              <a:avLst/>
            </a:prstGeom>
            <a:noFill/>
            <a:ln w="9525">
              <a:noFill/>
              <a:miter lim="800000"/>
              <a:headEnd/>
              <a:tailEnd/>
            </a:ln>
          </p:spPr>
        </p:pic>
        <p:pic>
          <p:nvPicPr>
            <p:cNvPr id="20496" name="Picture 99"/>
            <p:cNvPicPr>
              <a:picLocks noChangeAspect="1" noChangeArrowheads="1"/>
            </p:cNvPicPr>
            <p:nvPr/>
          </p:nvPicPr>
          <p:blipFill>
            <a:blip r:embed="rId4" cstate="print"/>
            <a:srcRect/>
            <a:stretch>
              <a:fillRect/>
            </a:stretch>
          </p:blipFill>
          <p:spPr bwMode="auto">
            <a:xfrm>
              <a:off x="3134" y="2896"/>
              <a:ext cx="1580" cy="1500"/>
            </a:xfrm>
            <a:prstGeom prst="rect">
              <a:avLst/>
            </a:prstGeom>
            <a:noFill/>
            <a:ln w="9525">
              <a:noFill/>
              <a:miter lim="800000"/>
              <a:headEnd/>
              <a:tailEnd/>
            </a:ln>
          </p:spPr>
        </p:pic>
        <p:sp>
          <p:nvSpPr>
            <p:cNvPr id="20497" name="Text Box 104"/>
            <p:cNvSpPr txBox="1">
              <a:spLocks noChangeArrowheads="1"/>
            </p:cNvSpPr>
            <p:nvPr/>
          </p:nvSpPr>
          <p:spPr bwMode="auto">
            <a:xfrm rot="-5400000">
              <a:off x="2994" y="2118"/>
              <a:ext cx="404" cy="231"/>
            </a:xfrm>
            <a:prstGeom prst="rect">
              <a:avLst/>
            </a:prstGeom>
            <a:noFill/>
            <a:ln w="9525">
              <a:noFill/>
              <a:miter lim="800000"/>
              <a:headEnd/>
              <a:tailEnd/>
            </a:ln>
          </p:spPr>
          <p:txBody>
            <a:bodyPr wrap="none">
              <a:spAutoFit/>
            </a:bodyPr>
            <a:lstStyle/>
            <a:p>
              <a:r>
                <a:rPr lang="en-GB"/>
                <a:t>Gr-1</a:t>
              </a:r>
            </a:p>
          </p:txBody>
        </p:sp>
        <p:sp>
          <p:nvSpPr>
            <p:cNvPr id="20498" name="Text Box 105"/>
            <p:cNvSpPr txBox="1">
              <a:spLocks noChangeArrowheads="1"/>
            </p:cNvSpPr>
            <p:nvPr/>
          </p:nvSpPr>
          <p:spPr bwMode="auto">
            <a:xfrm rot="-5400000">
              <a:off x="3074" y="3541"/>
              <a:ext cx="404" cy="231"/>
            </a:xfrm>
            <a:prstGeom prst="rect">
              <a:avLst/>
            </a:prstGeom>
            <a:noFill/>
            <a:ln w="9525">
              <a:noFill/>
              <a:miter lim="800000"/>
              <a:headEnd/>
              <a:tailEnd/>
            </a:ln>
          </p:spPr>
          <p:txBody>
            <a:bodyPr wrap="none">
              <a:spAutoFit/>
            </a:bodyPr>
            <a:lstStyle/>
            <a:p>
              <a:r>
                <a:rPr lang="en-GB"/>
                <a:t>Gr-1</a:t>
              </a:r>
            </a:p>
          </p:txBody>
        </p:sp>
        <p:sp>
          <p:nvSpPr>
            <p:cNvPr id="20499" name="Text Box 107"/>
            <p:cNvSpPr txBox="1">
              <a:spLocks noChangeArrowheads="1"/>
            </p:cNvSpPr>
            <p:nvPr/>
          </p:nvSpPr>
          <p:spPr bwMode="auto">
            <a:xfrm>
              <a:off x="3488" y="1296"/>
              <a:ext cx="1084" cy="231"/>
            </a:xfrm>
            <a:prstGeom prst="rect">
              <a:avLst/>
            </a:prstGeom>
            <a:noFill/>
            <a:ln w="9525">
              <a:noFill/>
              <a:miter lim="800000"/>
              <a:headEnd/>
              <a:tailEnd/>
            </a:ln>
          </p:spPr>
          <p:txBody>
            <a:bodyPr wrap="none">
              <a:spAutoFit/>
            </a:bodyPr>
            <a:lstStyle/>
            <a:p>
              <a:r>
                <a:rPr lang="en-GB"/>
                <a:t>Flow cytometry</a:t>
              </a:r>
            </a:p>
          </p:txBody>
        </p:sp>
        <p:sp>
          <p:nvSpPr>
            <p:cNvPr id="20500" name="Text Box 108"/>
            <p:cNvSpPr txBox="1">
              <a:spLocks noChangeArrowheads="1"/>
            </p:cNvSpPr>
            <p:nvPr/>
          </p:nvSpPr>
          <p:spPr bwMode="auto">
            <a:xfrm>
              <a:off x="4626" y="2560"/>
              <a:ext cx="1066" cy="583"/>
            </a:xfrm>
            <a:prstGeom prst="rect">
              <a:avLst/>
            </a:prstGeom>
            <a:noFill/>
            <a:ln w="9525">
              <a:solidFill>
                <a:srgbClr val="FF3300"/>
              </a:solidFill>
              <a:miter lim="800000"/>
              <a:headEnd/>
              <a:tailEnd/>
            </a:ln>
          </p:spPr>
          <p:txBody>
            <a:bodyPr wrap="none">
              <a:spAutoFit/>
            </a:bodyPr>
            <a:lstStyle/>
            <a:p>
              <a:pPr marL="342900" indent="-342900">
                <a:buFontTx/>
                <a:buAutoNum type="arabicPeriod"/>
              </a:pPr>
              <a:r>
                <a:rPr lang="en-GB" dirty="0" smtClean="0"/>
                <a:t>Neutrophils</a:t>
              </a:r>
            </a:p>
            <a:p>
              <a:pPr marL="342900" indent="-342900">
                <a:buFontTx/>
                <a:buAutoNum type="arabicPeriod"/>
              </a:pPr>
              <a:r>
                <a:rPr lang="en-GB" dirty="0" smtClean="0"/>
                <a:t>Gr1</a:t>
              </a:r>
              <a:r>
                <a:rPr lang="en-GB" baseline="30000" dirty="0" smtClean="0"/>
                <a:t>high</a:t>
              </a:r>
              <a:r>
                <a:rPr lang="en-GB" dirty="0" smtClean="0"/>
                <a:t> </a:t>
              </a:r>
              <a:r>
                <a:rPr lang="en-GB" dirty="0"/>
                <a:t>Mo</a:t>
              </a:r>
            </a:p>
            <a:p>
              <a:pPr marL="342900" indent="-342900">
                <a:buFontTx/>
                <a:buAutoNum type="arabicPeriod"/>
              </a:pPr>
              <a:r>
                <a:rPr lang="en-GB" dirty="0"/>
                <a:t>Gr1</a:t>
              </a:r>
              <a:r>
                <a:rPr lang="en-GB" baseline="30000" dirty="0"/>
                <a:t>low </a:t>
              </a:r>
              <a:r>
                <a:rPr lang="en-GB" dirty="0"/>
                <a:t> Mo</a:t>
              </a:r>
            </a:p>
          </p:txBody>
        </p:sp>
        <p:sp>
          <p:nvSpPr>
            <p:cNvPr id="20501" name="Text Box 109"/>
            <p:cNvSpPr txBox="1">
              <a:spLocks noChangeArrowheads="1"/>
            </p:cNvSpPr>
            <p:nvPr/>
          </p:nvSpPr>
          <p:spPr bwMode="auto">
            <a:xfrm>
              <a:off x="3614" y="1763"/>
              <a:ext cx="196" cy="231"/>
            </a:xfrm>
            <a:prstGeom prst="rect">
              <a:avLst/>
            </a:prstGeom>
            <a:noFill/>
            <a:ln w="9525">
              <a:noFill/>
              <a:miter lim="800000"/>
              <a:headEnd/>
              <a:tailEnd/>
            </a:ln>
          </p:spPr>
          <p:txBody>
            <a:bodyPr wrap="none">
              <a:spAutoFit/>
            </a:bodyPr>
            <a:lstStyle/>
            <a:p>
              <a:r>
                <a:rPr lang="en-GB"/>
                <a:t>1</a:t>
              </a:r>
            </a:p>
          </p:txBody>
        </p:sp>
        <p:sp>
          <p:nvSpPr>
            <p:cNvPr id="20502" name="Text Box 110"/>
            <p:cNvSpPr txBox="1">
              <a:spLocks noChangeArrowheads="1"/>
            </p:cNvSpPr>
            <p:nvPr/>
          </p:nvSpPr>
          <p:spPr bwMode="auto">
            <a:xfrm>
              <a:off x="3886" y="1965"/>
              <a:ext cx="196" cy="231"/>
            </a:xfrm>
            <a:prstGeom prst="rect">
              <a:avLst/>
            </a:prstGeom>
            <a:noFill/>
            <a:ln w="9525">
              <a:noFill/>
              <a:miter lim="800000"/>
              <a:headEnd/>
              <a:tailEnd/>
            </a:ln>
          </p:spPr>
          <p:txBody>
            <a:bodyPr wrap="none">
              <a:spAutoFit/>
            </a:bodyPr>
            <a:lstStyle/>
            <a:p>
              <a:r>
                <a:rPr lang="en-GB"/>
                <a:t>2</a:t>
              </a:r>
            </a:p>
          </p:txBody>
        </p:sp>
        <p:sp>
          <p:nvSpPr>
            <p:cNvPr id="20503" name="Text Box 111"/>
            <p:cNvSpPr txBox="1">
              <a:spLocks noChangeArrowheads="1"/>
            </p:cNvSpPr>
            <p:nvPr/>
          </p:nvSpPr>
          <p:spPr bwMode="auto">
            <a:xfrm>
              <a:off x="3882" y="2351"/>
              <a:ext cx="196" cy="231"/>
            </a:xfrm>
            <a:prstGeom prst="rect">
              <a:avLst/>
            </a:prstGeom>
            <a:noFill/>
            <a:ln w="9525">
              <a:noFill/>
              <a:miter lim="800000"/>
              <a:headEnd/>
              <a:tailEnd/>
            </a:ln>
          </p:spPr>
          <p:txBody>
            <a:bodyPr wrap="none">
              <a:spAutoFit/>
            </a:bodyPr>
            <a:lstStyle/>
            <a:p>
              <a:r>
                <a:rPr lang="en-GB"/>
                <a:t>3</a:t>
              </a:r>
            </a:p>
          </p:txBody>
        </p:sp>
        <p:sp>
          <p:nvSpPr>
            <p:cNvPr id="20504" name="Text Box 112"/>
            <p:cNvSpPr txBox="1">
              <a:spLocks noChangeArrowheads="1"/>
            </p:cNvSpPr>
            <p:nvPr/>
          </p:nvSpPr>
          <p:spPr bwMode="auto">
            <a:xfrm>
              <a:off x="3894" y="3677"/>
              <a:ext cx="196" cy="231"/>
            </a:xfrm>
            <a:prstGeom prst="rect">
              <a:avLst/>
            </a:prstGeom>
            <a:noFill/>
            <a:ln w="9525">
              <a:noFill/>
              <a:miter lim="800000"/>
              <a:headEnd/>
              <a:tailEnd/>
            </a:ln>
          </p:spPr>
          <p:txBody>
            <a:bodyPr wrap="none">
              <a:spAutoFit/>
            </a:bodyPr>
            <a:lstStyle/>
            <a:p>
              <a:r>
                <a:rPr lang="en-GB"/>
                <a:t>3</a:t>
              </a:r>
            </a:p>
          </p:txBody>
        </p:sp>
        <p:sp>
          <p:nvSpPr>
            <p:cNvPr id="20505" name="Text Box 113"/>
            <p:cNvSpPr txBox="1">
              <a:spLocks noChangeArrowheads="1"/>
            </p:cNvSpPr>
            <p:nvPr/>
          </p:nvSpPr>
          <p:spPr bwMode="auto">
            <a:xfrm>
              <a:off x="3896" y="3269"/>
              <a:ext cx="196" cy="231"/>
            </a:xfrm>
            <a:prstGeom prst="rect">
              <a:avLst/>
            </a:prstGeom>
            <a:noFill/>
            <a:ln w="9525">
              <a:noFill/>
              <a:miter lim="800000"/>
              <a:headEnd/>
              <a:tailEnd/>
            </a:ln>
          </p:spPr>
          <p:txBody>
            <a:bodyPr wrap="none">
              <a:spAutoFit/>
            </a:bodyPr>
            <a:lstStyle/>
            <a:p>
              <a:r>
                <a:rPr lang="en-GB"/>
                <a:t>2</a:t>
              </a:r>
            </a:p>
          </p:txBody>
        </p:sp>
        <p:sp>
          <p:nvSpPr>
            <p:cNvPr id="20506" name="Text Box 114"/>
            <p:cNvSpPr txBox="1">
              <a:spLocks noChangeArrowheads="1"/>
            </p:cNvSpPr>
            <p:nvPr/>
          </p:nvSpPr>
          <p:spPr bwMode="auto">
            <a:xfrm>
              <a:off x="3554" y="3095"/>
              <a:ext cx="196" cy="231"/>
            </a:xfrm>
            <a:prstGeom prst="rect">
              <a:avLst/>
            </a:prstGeom>
            <a:noFill/>
            <a:ln w="9525">
              <a:noFill/>
              <a:miter lim="800000"/>
              <a:headEnd/>
              <a:tailEnd/>
            </a:ln>
          </p:spPr>
          <p:txBody>
            <a:bodyPr wrap="none">
              <a:spAutoFit/>
            </a:bodyPr>
            <a:lstStyle/>
            <a:p>
              <a:r>
                <a:rPr lang="en-GB"/>
                <a:t>1</a:t>
              </a:r>
            </a:p>
          </p:txBody>
        </p:sp>
      </p:grpSp>
      <p:pic>
        <p:nvPicPr>
          <p:cNvPr id="20489" name="Picture 118" descr="Control GR1 x20 #2 colour"/>
          <p:cNvPicPr>
            <a:picLocks noChangeAspect="1" noChangeArrowheads="1"/>
          </p:cNvPicPr>
          <p:nvPr/>
        </p:nvPicPr>
        <p:blipFill>
          <a:blip r:embed="rId5" cstate="print"/>
          <a:srcRect/>
          <a:stretch>
            <a:fillRect/>
          </a:stretch>
        </p:blipFill>
        <p:spPr bwMode="auto">
          <a:xfrm>
            <a:off x="1490663" y="3138488"/>
            <a:ext cx="1438275" cy="1285875"/>
          </a:xfrm>
          <a:prstGeom prst="rect">
            <a:avLst/>
          </a:prstGeom>
          <a:noFill/>
          <a:ln w="9525">
            <a:noFill/>
            <a:miter lim="800000"/>
            <a:headEnd/>
            <a:tailEnd/>
          </a:ln>
        </p:spPr>
      </p:pic>
      <p:pic>
        <p:nvPicPr>
          <p:cNvPr id="20490" name="Picture 119" descr="LPS Gr1 x20 colour"/>
          <p:cNvPicPr>
            <a:picLocks noChangeAspect="1" noChangeArrowheads="1"/>
          </p:cNvPicPr>
          <p:nvPr/>
        </p:nvPicPr>
        <p:blipFill>
          <a:blip r:embed="rId6" cstate="print"/>
          <a:srcRect/>
          <a:stretch>
            <a:fillRect/>
          </a:stretch>
        </p:blipFill>
        <p:spPr bwMode="auto">
          <a:xfrm>
            <a:off x="1490663" y="4503738"/>
            <a:ext cx="1438275" cy="1316037"/>
          </a:xfrm>
          <a:prstGeom prst="rect">
            <a:avLst/>
          </a:prstGeom>
          <a:noFill/>
          <a:ln w="9525">
            <a:noFill/>
            <a:miter lim="800000"/>
            <a:headEnd/>
            <a:tailEnd/>
          </a:ln>
        </p:spPr>
      </p:pic>
      <p:pic>
        <p:nvPicPr>
          <p:cNvPr id="20491" name="Picture 120" descr="Control Gr1 x100 colour"/>
          <p:cNvPicPr>
            <a:picLocks noChangeAspect="1" noChangeArrowheads="1"/>
          </p:cNvPicPr>
          <p:nvPr/>
        </p:nvPicPr>
        <p:blipFill>
          <a:blip r:embed="rId7" cstate="print"/>
          <a:srcRect/>
          <a:stretch>
            <a:fillRect/>
          </a:stretch>
        </p:blipFill>
        <p:spPr bwMode="auto">
          <a:xfrm>
            <a:off x="2986088" y="3154363"/>
            <a:ext cx="1438275" cy="1290637"/>
          </a:xfrm>
          <a:prstGeom prst="rect">
            <a:avLst/>
          </a:prstGeom>
          <a:noFill/>
          <a:ln w="9525">
            <a:noFill/>
            <a:miter lim="800000"/>
            <a:headEnd/>
            <a:tailEnd/>
          </a:ln>
        </p:spPr>
      </p:pic>
      <p:pic>
        <p:nvPicPr>
          <p:cNvPr id="20492" name="Picture 121" descr="LPS Gr1 x100 colour 2"/>
          <p:cNvPicPr>
            <a:picLocks noChangeAspect="1" noChangeArrowheads="1"/>
          </p:cNvPicPr>
          <p:nvPr/>
        </p:nvPicPr>
        <p:blipFill>
          <a:blip r:embed="rId8" cstate="print"/>
          <a:srcRect/>
          <a:stretch>
            <a:fillRect/>
          </a:stretch>
        </p:blipFill>
        <p:spPr bwMode="auto">
          <a:xfrm>
            <a:off x="2986088" y="4510088"/>
            <a:ext cx="1438275" cy="1304925"/>
          </a:xfrm>
          <a:prstGeom prst="rect">
            <a:avLst/>
          </a:prstGeom>
          <a:noFill/>
          <a:ln w="9525">
            <a:noFill/>
            <a:miter lim="800000"/>
            <a:headEnd/>
            <a:tailEnd/>
          </a:ln>
        </p:spPr>
      </p:pic>
      <p:sp>
        <p:nvSpPr>
          <p:cNvPr id="20493" name="TextBox 24"/>
          <p:cNvSpPr txBox="1">
            <a:spLocks noChangeArrowheads="1"/>
          </p:cNvSpPr>
          <p:nvPr/>
        </p:nvSpPr>
        <p:spPr bwMode="auto">
          <a:xfrm>
            <a:off x="7283450" y="3373438"/>
            <a:ext cx="1198563" cy="369887"/>
          </a:xfrm>
          <a:prstGeom prst="rect">
            <a:avLst/>
          </a:prstGeom>
          <a:noFill/>
          <a:ln w="9525">
            <a:noFill/>
            <a:miter lim="800000"/>
            <a:headEnd/>
            <a:tailEnd/>
          </a:ln>
        </p:spPr>
        <p:txBody>
          <a:bodyPr wrap="none">
            <a:spAutoFit/>
          </a:bodyPr>
          <a:lstStyle/>
          <a:p>
            <a:r>
              <a:rPr lang="en-GB"/>
              <a:t>Untreated</a:t>
            </a:r>
          </a:p>
        </p:txBody>
      </p:sp>
      <p:sp>
        <p:nvSpPr>
          <p:cNvPr id="20494" name="Text Box 103"/>
          <p:cNvSpPr txBox="1">
            <a:spLocks noChangeArrowheads="1"/>
          </p:cNvSpPr>
          <p:nvPr/>
        </p:nvSpPr>
        <p:spPr bwMode="auto">
          <a:xfrm>
            <a:off x="7231063" y="5372100"/>
            <a:ext cx="1517650" cy="641350"/>
          </a:xfrm>
          <a:prstGeom prst="rect">
            <a:avLst/>
          </a:prstGeom>
          <a:noFill/>
          <a:ln w="9525">
            <a:noFill/>
            <a:miter lim="800000"/>
            <a:headEnd/>
            <a:tailEnd/>
          </a:ln>
        </p:spPr>
        <p:txBody>
          <a:bodyPr wrap="none">
            <a:spAutoFit/>
          </a:bodyPr>
          <a:lstStyle/>
          <a:p>
            <a:r>
              <a:rPr lang="en-GB"/>
              <a:t>Endotoxemia</a:t>
            </a:r>
          </a:p>
          <a:p>
            <a:r>
              <a:rPr lang="en-GB"/>
              <a:t>(sub-clinical)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GB" sz="3200" b="1" dirty="0" smtClean="0"/>
              <a:t>Monocytes are an intermediate stage of the mononuclear phagocyte system (MPS)</a:t>
            </a:r>
          </a:p>
        </p:txBody>
      </p:sp>
      <p:sp>
        <p:nvSpPr>
          <p:cNvPr id="183301" name="AutoShape 5"/>
          <p:cNvSpPr>
            <a:spLocks noChangeArrowheads="1"/>
          </p:cNvSpPr>
          <p:nvPr/>
        </p:nvSpPr>
        <p:spPr bwMode="auto">
          <a:xfrm rot="9604465">
            <a:off x="3501993" y="2633703"/>
            <a:ext cx="889000" cy="3524250"/>
          </a:xfrm>
          <a:prstGeom prst="can">
            <a:avLst>
              <a:gd name="adj" fmla="val 99107"/>
            </a:avLst>
          </a:prstGeom>
          <a:gradFill flip="none" rotWithShape="1">
            <a:gsLst>
              <a:gs pos="0">
                <a:srgbClr val="FF9999"/>
              </a:gs>
              <a:gs pos="50000">
                <a:schemeClr val="bg1"/>
              </a:gs>
              <a:gs pos="100000">
                <a:srgbClr val="FF9999"/>
              </a:gs>
            </a:gsLst>
            <a:path path="circle">
              <a:fillToRect l="100000" t="100000"/>
            </a:path>
            <a:tileRect r="-100000" b="-100000"/>
          </a:gradFill>
          <a:ln w="9525">
            <a:solidFill>
              <a:srgbClr val="FF5050"/>
            </a:solidFill>
            <a:round/>
            <a:headEnd/>
            <a:tailEnd/>
          </a:ln>
          <a:effectLst/>
        </p:spPr>
        <p:txBody>
          <a:bodyPr wrap="none" anchor="ctr"/>
          <a:lstStyle/>
          <a:p>
            <a:pPr>
              <a:defRPr/>
            </a:pPr>
            <a:endParaRPr lang="en-GB">
              <a:latin typeface="Arial" pitchFamily="34" charset="0"/>
              <a:cs typeface="Arial" pitchFamily="34" charset="0"/>
            </a:endParaRPr>
          </a:p>
        </p:txBody>
      </p:sp>
      <p:sp>
        <p:nvSpPr>
          <p:cNvPr id="5125" name="Oval 8"/>
          <p:cNvSpPr>
            <a:spLocks noChangeArrowheads="1"/>
          </p:cNvSpPr>
          <p:nvPr/>
        </p:nvSpPr>
        <p:spPr bwMode="auto">
          <a:xfrm>
            <a:off x="5461000" y="4381500"/>
            <a:ext cx="2070100" cy="2032000"/>
          </a:xfrm>
          <a:prstGeom prst="ellipse">
            <a:avLst/>
          </a:prstGeom>
          <a:solidFill>
            <a:schemeClr val="bg1"/>
          </a:solidFill>
          <a:ln w="28575">
            <a:solidFill>
              <a:schemeClr val="accent1"/>
            </a:solidFill>
            <a:prstDash val="dash"/>
            <a:round/>
            <a:headEnd/>
            <a:tailEnd/>
          </a:ln>
        </p:spPr>
        <p:txBody>
          <a:bodyPr wrap="none" anchor="ctr"/>
          <a:lstStyle/>
          <a:p>
            <a:pPr algn="ctr"/>
            <a:endParaRPr lang="en-US"/>
          </a:p>
        </p:txBody>
      </p:sp>
      <p:pic>
        <p:nvPicPr>
          <p:cNvPr id="5127" name="Picture 10" descr="Promonocyte"/>
          <p:cNvPicPr>
            <a:picLocks noChangeAspect="1" noChangeArrowheads="1"/>
          </p:cNvPicPr>
          <p:nvPr/>
        </p:nvPicPr>
        <p:blipFill>
          <a:blip r:embed="rId3" cstate="print"/>
          <a:srcRect/>
          <a:stretch>
            <a:fillRect/>
          </a:stretch>
        </p:blipFill>
        <p:spPr bwMode="auto">
          <a:xfrm>
            <a:off x="3438610" y="3730487"/>
            <a:ext cx="580855" cy="542856"/>
          </a:xfrm>
          <a:prstGeom prst="rect">
            <a:avLst/>
          </a:prstGeom>
          <a:solidFill>
            <a:srgbClr val="FF7C80"/>
          </a:solidFill>
          <a:ln w="9525">
            <a:noFill/>
            <a:miter lim="800000"/>
            <a:headEnd/>
            <a:tailEnd/>
          </a:ln>
        </p:spPr>
      </p:pic>
      <p:pic>
        <p:nvPicPr>
          <p:cNvPr id="5128" name="Picture 11" descr="Monoblast"/>
          <p:cNvPicPr>
            <a:picLocks noChangeAspect="1" noChangeArrowheads="1"/>
          </p:cNvPicPr>
          <p:nvPr/>
        </p:nvPicPr>
        <p:blipFill>
          <a:blip r:embed="rId4" cstate="print"/>
          <a:srcRect/>
          <a:stretch>
            <a:fillRect/>
          </a:stretch>
        </p:blipFill>
        <p:spPr bwMode="auto">
          <a:xfrm>
            <a:off x="1888475" y="3761776"/>
            <a:ext cx="537780" cy="487363"/>
          </a:xfrm>
          <a:prstGeom prst="rect">
            <a:avLst/>
          </a:prstGeom>
          <a:noFill/>
          <a:ln w="9525">
            <a:noFill/>
            <a:miter lim="800000"/>
            <a:headEnd/>
            <a:tailEnd/>
          </a:ln>
        </p:spPr>
      </p:pic>
      <p:pic>
        <p:nvPicPr>
          <p:cNvPr id="5129" name="Picture 12" descr="DC"/>
          <p:cNvPicPr>
            <a:picLocks noChangeAspect="1" noChangeArrowheads="1"/>
          </p:cNvPicPr>
          <p:nvPr/>
        </p:nvPicPr>
        <p:blipFill>
          <a:blip r:embed="rId5" cstate="print"/>
          <a:srcRect/>
          <a:stretch>
            <a:fillRect/>
          </a:stretch>
        </p:blipFill>
        <p:spPr bwMode="auto">
          <a:xfrm>
            <a:off x="6011863" y="5340350"/>
            <a:ext cx="889000" cy="863600"/>
          </a:xfrm>
          <a:prstGeom prst="rect">
            <a:avLst/>
          </a:prstGeom>
          <a:noFill/>
          <a:ln w="9525">
            <a:noFill/>
            <a:miter lim="800000"/>
            <a:headEnd/>
            <a:tailEnd/>
          </a:ln>
        </p:spPr>
      </p:pic>
      <p:pic>
        <p:nvPicPr>
          <p:cNvPr id="5130" name="Picture 13" descr="Promonocyte"/>
          <p:cNvPicPr>
            <a:picLocks noChangeAspect="1" noChangeArrowheads="1"/>
          </p:cNvPicPr>
          <p:nvPr/>
        </p:nvPicPr>
        <p:blipFill>
          <a:blip r:embed="rId3" cstate="print"/>
          <a:srcRect/>
          <a:stretch>
            <a:fillRect/>
          </a:stretch>
        </p:blipFill>
        <p:spPr bwMode="auto">
          <a:xfrm>
            <a:off x="5713413" y="4957763"/>
            <a:ext cx="509587" cy="476250"/>
          </a:xfrm>
          <a:prstGeom prst="rect">
            <a:avLst/>
          </a:prstGeom>
          <a:solidFill>
            <a:srgbClr val="FF7C80"/>
          </a:solidFill>
          <a:ln w="9525">
            <a:noFill/>
            <a:miter lim="800000"/>
            <a:headEnd/>
            <a:tailEnd/>
          </a:ln>
        </p:spPr>
      </p:pic>
      <p:pic>
        <p:nvPicPr>
          <p:cNvPr id="5131" name="Picture 14" descr="Macrophage"/>
          <p:cNvPicPr>
            <a:picLocks noChangeAspect="1" noChangeArrowheads="1"/>
          </p:cNvPicPr>
          <p:nvPr/>
        </p:nvPicPr>
        <p:blipFill>
          <a:blip r:embed="rId6" cstate="print"/>
          <a:srcRect/>
          <a:stretch>
            <a:fillRect/>
          </a:stretch>
        </p:blipFill>
        <p:spPr bwMode="auto">
          <a:xfrm>
            <a:off x="5089834" y="2508019"/>
            <a:ext cx="957262" cy="820737"/>
          </a:xfrm>
          <a:prstGeom prst="rect">
            <a:avLst/>
          </a:prstGeom>
          <a:noFill/>
          <a:ln w="9525">
            <a:noFill/>
            <a:miter lim="800000"/>
            <a:headEnd/>
            <a:tailEnd/>
          </a:ln>
        </p:spPr>
      </p:pic>
      <p:sp>
        <p:nvSpPr>
          <p:cNvPr id="5132" name="Line 15"/>
          <p:cNvSpPr>
            <a:spLocks noChangeShapeType="1"/>
          </p:cNvSpPr>
          <p:nvPr/>
        </p:nvSpPr>
        <p:spPr bwMode="auto">
          <a:xfrm flipV="1">
            <a:off x="4025900" y="3162300"/>
            <a:ext cx="927100" cy="762000"/>
          </a:xfrm>
          <a:prstGeom prst="line">
            <a:avLst/>
          </a:prstGeom>
          <a:noFill/>
          <a:ln w="9525">
            <a:solidFill>
              <a:schemeClr val="tx1"/>
            </a:solidFill>
            <a:round/>
            <a:headEnd/>
            <a:tailEnd type="triangle" w="med" len="med"/>
          </a:ln>
        </p:spPr>
        <p:txBody>
          <a:bodyPr/>
          <a:lstStyle/>
          <a:p>
            <a:endParaRPr lang="en-GB"/>
          </a:p>
        </p:txBody>
      </p:sp>
      <p:pic>
        <p:nvPicPr>
          <p:cNvPr id="5133" name="Picture 16" descr="Promonocyte"/>
          <p:cNvPicPr>
            <a:picLocks noChangeAspect="1" noChangeArrowheads="1"/>
          </p:cNvPicPr>
          <p:nvPr/>
        </p:nvPicPr>
        <p:blipFill>
          <a:blip r:embed="rId3" cstate="print"/>
          <a:srcRect/>
          <a:stretch>
            <a:fillRect/>
          </a:stretch>
        </p:blipFill>
        <p:spPr bwMode="auto">
          <a:xfrm>
            <a:off x="5451651" y="3446463"/>
            <a:ext cx="555449" cy="519112"/>
          </a:xfrm>
          <a:prstGeom prst="rect">
            <a:avLst/>
          </a:prstGeom>
          <a:solidFill>
            <a:srgbClr val="FF5050"/>
          </a:solidFill>
          <a:ln w="9525">
            <a:solidFill>
              <a:schemeClr val="bg1"/>
            </a:solidFill>
            <a:miter lim="800000"/>
            <a:headEnd/>
            <a:tailEnd/>
          </a:ln>
        </p:spPr>
      </p:pic>
      <p:sp>
        <p:nvSpPr>
          <p:cNvPr id="5134" name="Line 17"/>
          <p:cNvSpPr>
            <a:spLocks noChangeShapeType="1"/>
          </p:cNvSpPr>
          <p:nvPr/>
        </p:nvSpPr>
        <p:spPr bwMode="auto">
          <a:xfrm flipV="1">
            <a:off x="4039093" y="3736975"/>
            <a:ext cx="1148063" cy="228600"/>
          </a:xfrm>
          <a:prstGeom prst="line">
            <a:avLst/>
          </a:prstGeom>
          <a:noFill/>
          <a:ln w="9525">
            <a:solidFill>
              <a:schemeClr val="tx1"/>
            </a:solidFill>
            <a:round/>
            <a:headEnd/>
            <a:tailEnd type="triangle" w="med" len="med"/>
          </a:ln>
        </p:spPr>
        <p:txBody>
          <a:bodyPr/>
          <a:lstStyle/>
          <a:p>
            <a:endParaRPr lang="en-GB"/>
          </a:p>
        </p:txBody>
      </p:sp>
      <p:sp>
        <p:nvSpPr>
          <p:cNvPr id="5136" name="Line 19"/>
          <p:cNvSpPr>
            <a:spLocks noChangeShapeType="1"/>
          </p:cNvSpPr>
          <p:nvPr/>
        </p:nvSpPr>
        <p:spPr bwMode="auto">
          <a:xfrm>
            <a:off x="5930900" y="3987800"/>
            <a:ext cx="482600" cy="876300"/>
          </a:xfrm>
          <a:prstGeom prst="line">
            <a:avLst/>
          </a:prstGeom>
          <a:noFill/>
          <a:ln w="9525">
            <a:solidFill>
              <a:schemeClr val="tx1"/>
            </a:solidFill>
            <a:round/>
            <a:headEnd/>
            <a:tailEnd type="triangle" w="med" len="med"/>
          </a:ln>
        </p:spPr>
        <p:txBody>
          <a:bodyPr/>
          <a:lstStyle/>
          <a:p>
            <a:endParaRPr lang="en-GB"/>
          </a:p>
        </p:txBody>
      </p:sp>
      <p:sp>
        <p:nvSpPr>
          <p:cNvPr id="5139" name="Rectangle 27"/>
          <p:cNvSpPr>
            <a:spLocks noChangeArrowheads="1"/>
          </p:cNvSpPr>
          <p:nvPr/>
        </p:nvSpPr>
        <p:spPr bwMode="auto">
          <a:xfrm>
            <a:off x="6646741" y="2152650"/>
            <a:ext cx="911468" cy="369332"/>
          </a:xfrm>
          <a:prstGeom prst="rect">
            <a:avLst/>
          </a:prstGeom>
          <a:noFill/>
          <a:ln w="9525">
            <a:noFill/>
            <a:miter lim="800000"/>
            <a:headEnd/>
            <a:tailEnd/>
          </a:ln>
        </p:spPr>
        <p:txBody>
          <a:bodyPr wrap="none">
            <a:spAutoFit/>
          </a:bodyPr>
          <a:lstStyle/>
          <a:p>
            <a:pPr algn="ctr"/>
            <a:r>
              <a:rPr lang="en-GB" b="1" dirty="0" smtClean="0">
                <a:solidFill>
                  <a:srgbClr val="FF3300"/>
                </a:solidFill>
              </a:rPr>
              <a:t>Tissue</a:t>
            </a:r>
            <a:endParaRPr lang="en-GB" b="1" dirty="0">
              <a:solidFill>
                <a:srgbClr val="FF3300"/>
              </a:solidFill>
            </a:endParaRPr>
          </a:p>
        </p:txBody>
      </p:sp>
      <p:sp>
        <p:nvSpPr>
          <p:cNvPr id="5141" name="Line 29"/>
          <p:cNvSpPr>
            <a:spLocks noChangeShapeType="1"/>
          </p:cNvSpPr>
          <p:nvPr/>
        </p:nvSpPr>
        <p:spPr bwMode="auto">
          <a:xfrm>
            <a:off x="4025900" y="3987801"/>
            <a:ext cx="1663700" cy="1104900"/>
          </a:xfrm>
          <a:prstGeom prst="line">
            <a:avLst/>
          </a:prstGeom>
          <a:noFill/>
          <a:ln w="9525">
            <a:solidFill>
              <a:schemeClr val="tx1"/>
            </a:solidFill>
            <a:round/>
            <a:headEnd/>
            <a:tailEnd type="triangle" w="med" len="med"/>
          </a:ln>
        </p:spPr>
        <p:txBody>
          <a:bodyPr/>
          <a:lstStyle/>
          <a:p>
            <a:endParaRPr lang="en-GB"/>
          </a:p>
        </p:txBody>
      </p:sp>
      <p:sp>
        <p:nvSpPr>
          <p:cNvPr id="5142" name="Text Box 30"/>
          <p:cNvSpPr txBox="1">
            <a:spLocks noChangeArrowheads="1"/>
          </p:cNvSpPr>
          <p:nvPr/>
        </p:nvSpPr>
        <p:spPr bwMode="auto">
          <a:xfrm>
            <a:off x="6042025" y="5992813"/>
            <a:ext cx="1289050" cy="304800"/>
          </a:xfrm>
          <a:prstGeom prst="rect">
            <a:avLst/>
          </a:prstGeom>
          <a:noFill/>
          <a:ln w="9525">
            <a:noFill/>
            <a:miter lim="800000"/>
            <a:headEnd/>
            <a:tailEnd/>
          </a:ln>
        </p:spPr>
        <p:txBody>
          <a:bodyPr wrap="none">
            <a:spAutoFit/>
          </a:bodyPr>
          <a:lstStyle/>
          <a:p>
            <a:r>
              <a:rPr lang="en-GB" sz="1400"/>
              <a:t>Dendritic cells</a:t>
            </a:r>
          </a:p>
        </p:txBody>
      </p:sp>
      <p:sp>
        <p:nvSpPr>
          <p:cNvPr id="5143" name="Text Box 32"/>
          <p:cNvSpPr txBox="1">
            <a:spLocks noChangeArrowheads="1"/>
          </p:cNvSpPr>
          <p:nvPr/>
        </p:nvSpPr>
        <p:spPr bwMode="auto">
          <a:xfrm>
            <a:off x="3225978" y="2177278"/>
            <a:ext cx="831850" cy="366713"/>
          </a:xfrm>
          <a:prstGeom prst="rect">
            <a:avLst/>
          </a:prstGeom>
          <a:noFill/>
          <a:ln w="9525">
            <a:noFill/>
            <a:miter lim="800000"/>
            <a:headEnd/>
            <a:tailEnd/>
          </a:ln>
        </p:spPr>
        <p:txBody>
          <a:bodyPr wrap="none">
            <a:spAutoFit/>
          </a:bodyPr>
          <a:lstStyle/>
          <a:p>
            <a:r>
              <a:rPr lang="en-GB" b="1" dirty="0">
                <a:solidFill>
                  <a:srgbClr val="FF3300"/>
                </a:solidFill>
              </a:rPr>
              <a:t>Blood</a:t>
            </a:r>
          </a:p>
        </p:txBody>
      </p:sp>
      <p:sp>
        <p:nvSpPr>
          <p:cNvPr id="5144" name="Text Box 34"/>
          <p:cNvSpPr txBox="1">
            <a:spLocks noChangeArrowheads="1"/>
          </p:cNvSpPr>
          <p:nvPr/>
        </p:nvSpPr>
        <p:spPr bwMode="auto">
          <a:xfrm>
            <a:off x="6532563" y="4608513"/>
            <a:ext cx="1276350" cy="641350"/>
          </a:xfrm>
          <a:prstGeom prst="rect">
            <a:avLst/>
          </a:prstGeom>
          <a:noFill/>
          <a:ln w="9525">
            <a:noFill/>
            <a:miter lim="800000"/>
            <a:headEnd/>
            <a:tailEnd/>
          </a:ln>
        </p:spPr>
        <p:txBody>
          <a:bodyPr wrap="none">
            <a:spAutoFit/>
          </a:bodyPr>
          <a:lstStyle/>
          <a:p>
            <a:r>
              <a:rPr lang="en-GB" b="1">
                <a:solidFill>
                  <a:srgbClr val="FF3300"/>
                </a:solidFill>
              </a:rPr>
              <a:t>Lymphoid</a:t>
            </a:r>
          </a:p>
          <a:p>
            <a:r>
              <a:rPr lang="en-GB" b="1">
                <a:solidFill>
                  <a:srgbClr val="FF3300"/>
                </a:solidFill>
              </a:rPr>
              <a:t>organs</a:t>
            </a:r>
          </a:p>
        </p:txBody>
      </p:sp>
      <p:sp>
        <p:nvSpPr>
          <p:cNvPr id="5145" name="Text Box 35"/>
          <p:cNvSpPr txBox="1">
            <a:spLocks noChangeArrowheads="1"/>
          </p:cNvSpPr>
          <p:nvPr/>
        </p:nvSpPr>
        <p:spPr bwMode="auto">
          <a:xfrm>
            <a:off x="1624814" y="3212962"/>
            <a:ext cx="952500" cy="517525"/>
          </a:xfrm>
          <a:prstGeom prst="rect">
            <a:avLst/>
          </a:prstGeom>
          <a:noFill/>
          <a:ln w="9525">
            <a:noFill/>
            <a:miter lim="800000"/>
            <a:headEnd/>
            <a:tailEnd/>
          </a:ln>
        </p:spPr>
        <p:txBody>
          <a:bodyPr wrap="none">
            <a:spAutoFit/>
          </a:bodyPr>
          <a:lstStyle/>
          <a:p>
            <a:r>
              <a:rPr lang="en-GB" sz="1400" dirty="0"/>
              <a:t>Monocyte</a:t>
            </a:r>
          </a:p>
          <a:p>
            <a:r>
              <a:rPr lang="en-GB" sz="1400" dirty="0"/>
              <a:t>precursor</a:t>
            </a:r>
          </a:p>
        </p:txBody>
      </p:sp>
      <p:sp>
        <p:nvSpPr>
          <p:cNvPr id="5146" name="Text Box 36"/>
          <p:cNvSpPr txBox="1">
            <a:spLocks noChangeArrowheads="1"/>
          </p:cNvSpPr>
          <p:nvPr/>
        </p:nvSpPr>
        <p:spPr bwMode="auto">
          <a:xfrm>
            <a:off x="479425" y="2152650"/>
            <a:ext cx="1644650" cy="366713"/>
          </a:xfrm>
          <a:prstGeom prst="rect">
            <a:avLst/>
          </a:prstGeom>
          <a:noFill/>
          <a:ln w="9525">
            <a:noFill/>
            <a:miter lim="800000"/>
            <a:headEnd/>
            <a:tailEnd/>
          </a:ln>
        </p:spPr>
        <p:txBody>
          <a:bodyPr wrap="none">
            <a:spAutoFit/>
          </a:bodyPr>
          <a:lstStyle/>
          <a:p>
            <a:r>
              <a:rPr lang="en-GB" b="1">
                <a:solidFill>
                  <a:srgbClr val="FF3300"/>
                </a:solidFill>
              </a:rPr>
              <a:t>Bone marrow</a:t>
            </a:r>
          </a:p>
        </p:txBody>
      </p:sp>
      <p:sp>
        <p:nvSpPr>
          <p:cNvPr id="5148" name="Text Box 38"/>
          <p:cNvSpPr txBox="1">
            <a:spLocks noChangeArrowheads="1"/>
          </p:cNvSpPr>
          <p:nvPr/>
        </p:nvSpPr>
        <p:spPr bwMode="auto">
          <a:xfrm>
            <a:off x="3077238" y="3294063"/>
            <a:ext cx="960519" cy="307777"/>
          </a:xfrm>
          <a:prstGeom prst="rect">
            <a:avLst/>
          </a:prstGeom>
          <a:noFill/>
          <a:ln w="9525">
            <a:noFill/>
            <a:miter lim="800000"/>
            <a:headEnd/>
            <a:tailEnd/>
          </a:ln>
        </p:spPr>
        <p:txBody>
          <a:bodyPr wrap="none">
            <a:spAutoFit/>
          </a:bodyPr>
          <a:lstStyle/>
          <a:p>
            <a:r>
              <a:rPr lang="en-GB" sz="1400" dirty="0" smtClean="0"/>
              <a:t>Monocyte</a:t>
            </a:r>
            <a:endParaRPr lang="en-GB" sz="1400" dirty="0"/>
          </a:p>
        </p:txBody>
      </p:sp>
      <p:sp>
        <p:nvSpPr>
          <p:cNvPr id="5149" name="Text Box 39"/>
          <p:cNvSpPr txBox="1">
            <a:spLocks noChangeArrowheads="1"/>
          </p:cNvSpPr>
          <p:nvPr/>
        </p:nvSpPr>
        <p:spPr bwMode="auto">
          <a:xfrm>
            <a:off x="4924425" y="2068513"/>
            <a:ext cx="1257300" cy="304800"/>
          </a:xfrm>
          <a:prstGeom prst="rect">
            <a:avLst/>
          </a:prstGeom>
          <a:noFill/>
          <a:ln w="9525">
            <a:noFill/>
            <a:miter lim="800000"/>
            <a:headEnd/>
            <a:tailEnd/>
          </a:ln>
        </p:spPr>
        <p:txBody>
          <a:bodyPr wrap="none">
            <a:spAutoFit/>
          </a:bodyPr>
          <a:lstStyle/>
          <a:p>
            <a:r>
              <a:rPr lang="en-GB" sz="1400" dirty="0"/>
              <a:t>Macrophages</a:t>
            </a:r>
          </a:p>
        </p:txBody>
      </p:sp>
      <p:sp>
        <p:nvSpPr>
          <p:cNvPr id="30" name="Text Box 35"/>
          <p:cNvSpPr txBox="1">
            <a:spLocks noChangeArrowheads="1"/>
          </p:cNvSpPr>
          <p:nvPr/>
        </p:nvSpPr>
        <p:spPr bwMode="auto">
          <a:xfrm>
            <a:off x="1932781" y="5249863"/>
            <a:ext cx="1040670" cy="738664"/>
          </a:xfrm>
          <a:prstGeom prst="rect">
            <a:avLst/>
          </a:prstGeom>
          <a:noFill/>
          <a:ln w="9525">
            <a:noFill/>
            <a:miter lim="800000"/>
            <a:headEnd/>
            <a:tailEnd/>
          </a:ln>
        </p:spPr>
        <p:txBody>
          <a:bodyPr wrap="none">
            <a:spAutoFit/>
          </a:bodyPr>
          <a:lstStyle/>
          <a:p>
            <a:r>
              <a:rPr lang="en-GB" sz="1400" dirty="0" smtClean="0"/>
              <a:t>Neutrophil</a:t>
            </a:r>
            <a:endParaRPr lang="en-GB" sz="1400" dirty="0"/>
          </a:p>
          <a:p>
            <a:r>
              <a:rPr lang="en-GB" sz="1400" dirty="0" smtClean="0"/>
              <a:t>Precursor</a:t>
            </a:r>
          </a:p>
          <a:p>
            <a:r>
              <a:rPr lang="en-GB" sz="1400" dirty="0" smtClean="0"/>
              <a:t>(Band cell)</a:t>
            </a:r>
            <a:endParaRPr lang="en-GB" sz="1400" dirty="0"/>
          </a:p>
        </p:txBody>
      </p:sp>
      <p:pic>
        <p:nvPicPr>
          <p:cNvPr id="1028" name="Picture 4" descr="http://upload.wikimedia.org/wikipedia/commons/3/3d/Neutrophil.png">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818851" y="4525178"/>
            <a:ext cx="622139" cy="614363"/>
          </a:xfrm>
          <a:prstGeom prst="rect">
            <a:avLst/>
          </a:prstGeom>
          <a:solidFill>
            <a:srgbClr val="FFCCCC"/>
          </a:solidFill>
        </p:spPr>
      </p:pic>
      <p:pic>
        <p:nvPicPr>
          <p:cNvPr id="1030" name="Picture 6" descr="File:Myeloblast.png">
            <a:hlinkClick r:id="rId9"/>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79425" y="4151742"/>
            <a:ext cx="656138" cy="54841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
          <p:cNvGrpSpPr/>
          <p:nvPr/>
        </p:nvGrpSpPr>
        <p:grpSpPr>
          <a:xfrm>
            <a:off x="2101064" y="4581017"/>
            <a:ext cx="1193831" cy="631347"/>
            <a:chOff x="1109515" y="4929187"/>
            <a:chExt cx="1391402" cy="659923"/>
          </a:xfrm>
        </p:grpSpPr>
        <p:pic>
          <p:nvPicPr>
            <p:cNvPr id="1032" name="Picture 8" descr="File:Neutrophilic band.png">
              <a:hlinkClick r:id="rId11"/>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109515" y="4929187"/>
              <a:ext cx="1391402" cy="65992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805216" y="4957763"/>
              <a:ext cx="695701" cy="6313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Line 22"/>
          <p:cNvSpPr>
            <a:spLocks noChangeShapeType="1"/>
          </p:cNvSpPr>
          <p:nvPr/>
        </p:nvSpPr>
        <p:spPr bwMode="auto">
          <a:xfrm>
            <a:off x="2505200" y="4001915"/>
            <a:ext cx="845741" cy="3543"/>
          </a:xfrm>
          <a:prstGeom prst="line">
            <a:avLst/>
          </a:prstGeom>
          <a:noFill/>
          <a:ln w="9525">
            <a:solidFill>
              <a:schemeClr val="tx1"/>
            </a:solidFill>
            <a:round/>
            <a:headEnd/>
            <a:tailEnd type="triangle" w="med" len="med"/>
          </a:ln>
        </p:spPr>
        <p:txBody>
          <a:bodyPr/>
          <a:lstStyle/>
          <a:p>
            <a:endParaRPr lang="en-GB"/>
          </a:p>
        </p:txBody>
      </p:sp>
      <p:sp>
        <p:nvSpPr>
          <p:cNvPr id="33" name="Line 22"/>
          <p:cNvSpPr>
            <a:spLocks noChangeShapeType="1"/>
          </p:cNvSpPr>
          <p:nvPr/>
        </p:nvSpPr>
        <p:spPr bwMode="auto">
          <a:xfrm flipV="1">
            <a:off x="2774772" y="4864100"/>
            <a:ext cx="867131" cy="0"/>
          </a:xfrm>
          <a:prstGeom prst="line">
            <a:avLst/>
          </a:prstGeom>
          <a:noFill/>
          <a:ln w="9525">
            <a:solidFill>
              <a:schemeClr val="tx1"/>
            </a:solidFill>
            <a:round/>
            <a:headEnd/>
            <a:tailEnd type="triangle" w="med" len="med"/>
          </a:ln>
        </p:spPr>
        <p:txBody>
          <a:bodyPr/>
          <a:lstStyle/>
          <a:p>
            <a:endParaRPr lang="en-GB"/>
          </a:p>
        </p:txBody>
      </p:sp>
      <p:sp>
        <p:nvSpPr>
          <p:cNvPr id="39" name="Text Box 38"/>
          <p:cNvSpPr txBox="1">
            <a:spLocks noChangeArrowheads="1"/>
          </p:cNvSpPr>
          <p:nvPr/>
        </p:nvSpPr>
        <p:spPr bwMode="auto">
          <a:xfrm>
            <a:off x="3629622" y="5186380"/>
            <a:ext cx="1000595" cy="307777"/>
          </a:xfrm>
          <a:prstGeom prst="rect">
            <a:avLst/>
          </a:prstGeom>
          <a:noFill/>
          <a:ln w="9525">
            <a:noFill/>
            <a:miter lim="800000"/>
            <a:headEnd/>
            <a:tailEnd/>
          </a:ln>
        </p:spPr>
        <p:txBody>
          <a:bodyPr wrap="none">
            <a:spAutoFit/>
          </a:bodyPr>
          <a:lstStyle/>
          <a:p>
            <a:r>
              <a:rPr lang="en-GB" sz="1400" dirty="0" smtClean="0"/>
              <a:t>Neutrophil</a:t>
            </a:r>
            <a:endParaRPr lang="en-GB" sz="1400" dirty="0"/>
          </a:p>
        </p:txBody>
      </p:sp>
      <p:sp>
        <p:nvSpPr>
          <p:cNvPr id="40" name="Text Box 35"/>
          <p:cNvSpPr txBox="1">
            <a:spLocks noChangeArrowheads="1"/>
          </p:cNvSpPr>
          <p:nvPr/>
        </p:nvSpPr>
        <p:spPr bwMode="auto">
          <a:xfrm>
            <a:off x="156258" y="4710211"/>
            <a:ext cx="1040670" cy="307777"/>
          </a:xfrm>
          <a:prstGeom prst="rect">
            <a:avLst/>
          </a:prstGeom>
          <a:noFill/>
          <a:ln w="9525">
            <a:noFill/>
            <a:miter lim="800000"/>
            <a:headEnd/>
            <a:tailEnd/>
          </a:ln>
        </p:spPr>
        <p:txBody>
          <a:bodyPr wrap="none">
            <a:spAutoFit/>
          </a:bodyPr>
          <a:lstStyle/>
          <a:p>
            <a:r>
              <a:rPr lang="en-GB" sz="1400" dirty="0" err="1" smtClean="0"/>
              <a:t>Myeloblast</a:t>
            </a:r>
            <a:endParaRPr lang="en-GB" sz="1400" dirty="0"/>
          </a:p>
        </p:txBody>
      </p:sp>
      <p:sp>
        <p:nvSpPr>
          <p:cNvPr id="41" name="Line 22"/>
          <p:cNvSpPr>
            <a:spLocks noChangeShapeType="1"/>
          </p:cNvSpPr>
          <p:nvPr/>
        </p:nvSpPr>
        <p:spPr bwMode="auto">
          <a:xfrm flipV="1">
            <a:off x="1099556" y="4066885"/>
            <a:ext cx="735853" cy="169711"/>
          </a:xfrm>
          <a:prstGeom prst="line">
            <a:avLst/>
          </a:prstGeom>
          <a:noFill/>
          <a:ln w="9525">
            <a:solidFill>
              <a:schemeClr val="tx1"/>
            </a:solidFill>
            <a:prstDash val="dash"/>
            <a:round/>
            <a:headEnd/>
            <a:tailEnd type="triangle" w="med" len="med"/>
          </a:ln>
        </p:spPr>
        <p:txBody>
          <a:bodyPr/>
          <a:lstStyle/>
          <a:p>
            <a:endParaRPr lang="en-GB"/>
          </a:p>
        </p:txBody>
      </p:sp>
      <p:sp>
        <p:nvSpPr>
          <p:cNvPr id="42" name="Line 22"/>
          <p:cNvSpPr>
            <a:spLocks noChangeShapeType="1"/>
          </p:cNvSpPr>
          <p:nvPr/>
        </p:nvSpPr>
        <p:spPr bwMode="auto">
          <a:xfrm>
            <a:off x="1126190" y="4521198"/>
            <a:ext cx="709220" cy="311161"/>
          </a:xfrm>
          <a:prstGeom prst="line">
            <a:avLst/>
          </a:prstGeom>
          <a:noFill/>
          <a:ln w="9525">
            <a:solidFill>
              <a:schemeClr val="tx1"/>
            </a:solidFill>
            <a:prstDash val="dash"/>
            <a:round/>
            <a:headEnd/>
            <a:tailEnd type="triangle" w="med" len="me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1028"/>
                                        </p:tgtEl>
                                      </p:cBhvr>
                                    </p:animEffect>
                                    <p:anim calcmode="lin" valueType="num">
                                      <p:cBhvr>
                                        <p:cTn id="7" dur="2000"/>
                                        <p:tgtEl>
                                          <p:spTgt spid="102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1028"/>
                                        </p:tgtEl>
                                        <p:attrNameLst>
                                          <p:attrName>ppt_h</p:attrName>
                                        </p:attrNameLst>
                                      </p:cBhvr>
                                      <p:tavLst>
                                        <p:tav tm="0">
                                          <p:val>
                                            <p:strVal val="ppt_h"/>
                                          </p:val>
                                        </p:tav>
                                        <p:tav tm="100000">
                                          <p:val>
                                            <p:strVal val="ppt_h"/>
                                          </p:val>
                                        </p:tav>
                                      </p:tavLst>
                                    </p:anim>
                                    <p:set>
                                      <p:cBhvr>
                                        <p:cTn id="9" dur="1" fill="hold">
                                          <p:stCondLst>
                                            <p:cond delay="19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142" name="Rectangle 110"/>
          <p:cNvSpPr>
            <a:spLocks noChangeArrowheads="1"/>
          </p:cNvSpPr>
          <p:nvPr/>
        </p:nvSpPr>
        <p:spPr bwMode="auto">
          <a:xfrm>
            <a:off x="8229600" y="4397375"/>
            <a:ext cx="444500" cy="1870075"/>
          </a:xfrm>
          <a:prstGeom prst="rect">
            <a:avLst/>
          </a:prstGeom>
          <a:solidFill>
            <a:srgbClr val="CCCCFF"/>
          </a:solidFill>
          <a:ln w="9525">
            <a:solidFill>
              <a:srgbClr val="CCCCFF"/>
            </a:solidFill>
            <a:miter lim="800000"/>
            <a:headEnd/>
            <a:tailEnd/>
          </a:ln>
        </p:spPr>
        <p:txBody>
          <a:bodyPr wrap="none" anchor="ctr"/>
          <a:lstStyle/>
          <a:p>
            <a:endParaRPr lang="en-US"/>
          </a:p>
        </p:txBody>
      </p:sp>
      <p:sp>
        <p:nvSpPr>
          <p:cNvPr id="21507" name="Rectangle 2"/>
          <p:cNvSpPr>
            <a:spLocks noGrp="1" noChangeArrowheads="1"/>
          </p:cNvSpPr>
          <p:nvPr>
            <p:ph type="title"/>
          </p:nvPr>
        </p:nvSpPr>
        <p:spPr/>
        <p:txBody>
          <a:bodyPr/>
          <a:lstStyle/>
          <a:p>
            <a:pPr algn="ctr" eaLnBrk="1" hangingPunct="1"/>
            <a:r>
              <a:rPr lang="en-GB" sz="2800" dirty="0" smtClean="0"/>
              <a:t>Monocytes marginate to the lungs for prolonged periods during sub-clinical </a:t>
            </a:r>
            <a:r>
              <a:rPr lang="en-GB" sz="2800" dirty="0" err="1" smtClean="0"/>
              <a:t>endotoxaemia</a:t>
            </a:r>
            <a:endParaRPr lang="en-GB" sz="2800" dirty="0" smtClean="0"/>
          </a:p>
        </p:txBody>
      </p:sp>
      <p:sp>
        <p:nvSpPr>
          <p:cNvPr id="172036" name="Rectangle 4"/>
          <p:cNvSpPr>
            <a:spLocks noChangeArrowheads="1"/>
          </p:cNvSpPr>
          <p:nvPr/>
        </p:nvSpPr>
        <p:spPr bwMode="auto">
          <a:xfrm>
            <a:off x="2247900" y="2374900"/>
            <a:ext cx="444500" cy="3644900"/>
          </a:xfrm>
          <a:prstGeom prst="rect">
            <a:avLst/>
          </a:prstGeom>
          <a:solidFill>
            <a:srgbClr val="CCCCFF"/>
          </a:solidFill>
          <a:ln w="9525">
            <a:solidFill>
              <a:srgbClr val="CCCCFF"/>
            </a:solidFill>
            <a:miter lim="800000"/>
            <a:headEnd/>
            <a:tailEnd/>
          </a:ln>
        </p:spPr>
        <p:txBody>
          <a:bodyPr wrap="none" anchor="ctr"/>
          <a:lstStyle/>
          <a:p>
            <a:endParaRPr lang="en-US"/>
          </a:p>
        </p:txBody>
      </p:sp>
      <p:sp>
        <p:nvSpPr>
          <p:cNvPr id="21509" name="Line 5"/>
          <p:cNvSpPr>
            <a:spLocks noChangeShapeType="1"/>
          </p:cNvSpPr>
          <p:nvPr/>
        </p:nvSpPr>
        <p:spPr bwMode="auto">
          <a:xfrm>
            <a:off x="1716088" y="2392363"/>
            <a:ext cx="0" cy="3176587"/>
          </a:xfrm>
          <a:prstGeom prst="line">
            <a:avLst/>
          </a:prstGeom>
          <a:noFill/>
          <a:ln w="0">
            <a:solidFill>
              <a:srgbClr val="000000"/>
            </a:solidFill>
            <a:round/>
            <a:headEnd/>
            <a:tailEnd/>
          </a:ln>
        </p:spPr>
        <p:txBody>
          <a:bodyPr/>
          <a:lstStyle/>
          <a:p>
            <a:endParaRPr lang="en-GB"/>
          </a:p>
        </p:txBody>
      </p:sp>
      <p:sp>
        <p:nvSpPr>
          <p:cNvPr id="21510" name="Line 6"/>
          <p:cNvSpPr>
            <a:spLocks noChangeShapeType="1"/>
          </p:cNvSpPr>
          <p:nvPr/>
        </p:nvSpPr>
        <p:spPr bwMode="auto">
          <a:xfrm>
            <a:off x="1670050" y="5568950"/>
            <a:ext cx="46038" cy="0"/>
          </a:xfrm>
          <a:prstGeom prst="line">
            <a:avLst/>
          </a:prstGeom>
          <a:noFill/>
          <a:ln w="0">
            <a:solidFill>
              <a:srgbClr val="000000"/>
            </a:solidFill>
            <a:round/>
            <a:headEnd/>
            <a:tailEnd/>
          </a:ln>
        </p:spPr>
        <p:txBody>
          <a:bodyPr/>
          <a:lstStyle/>
          <a:p>
            <a:endParaRPr lang="en-GB"/>
          </a:p>
        </p:txBody>
      </p:sp>
      <p:sp>
        <p:nvSpPr>
          <p:cNvPr id="21511" name="Line 7"/>
          <p:cNvSpPr>
            <a:spLocks noChangeShapeType="1"/>
          </p:cNvSpPr>
          <p:nvPr/>
        </p:nvSpPr>
        <p:spPr bwMode="auto">
          <a:xfrm>
            <a:off x="1670050" y="4933950"/>
            <a:ext cx="46038" cy="9525"/>
          </a:xfrm>
          <a:prstGeom prst="line">
            <a:avLst/>
          </a:prstGeom>
          <a:noFill/>
          <a:ln w="0">
            <a:solidFill>
              <a:srgbClr val="000000"/>
            </a:solidFill>
            <a:round/>
            <a:headEnd/>
            <a:tailEnd/>
          </a:ln>
        </p:spPr>
        <p:txBody>
          <a:bodyPr/>
          <a:lstStyle/>
          <a:p>
            <a:endParaRPr lang="en-GB"/>
          </a:p>
        </p:txBody>
      </p:sp>
      <p:sp>
        <p:nvSpPr>
          <p:cNvPr id="21512" name="Line 8"/>
          <p:cNvSpPr>
            <a:spLocks noChangeShapeType="1"/>
          </p:cNvSpPr>
          <p:nvPr/>
        </p:nvSpPr>
        <p:spPr bwMode="auto">
          <a:xfrm>
            <a:off x="1670050" y="4298950"/>
            <a:ext cx="46038" cy="0"/>
          </a:xfrm>
          <a:prstGeom prst="line">
            <a:avLst/>
          </a:prstGeom>
          <a:noFill/>
          <a:ln w="0">
            <a:solidFill>
              <a:srgbClr val="000000"/>
            </a:solidFill>
            <a:round/>
            <a:headEnd/>
            <a:tailEnd/>
          </a:ln>
        </p:spPr>
        <p:txBody>
          <a:bodyPr/>
          <a:lstStyle/>
          <a:p>
            <a:endParaRPr lang="en-GB"/>
          </a:p>
        </p:txBody>
      </p:sp>
      <p:sp>
        <p:nvSpPr>
          <p:cNvPr id="21513" name="Line 9"/>
          <p:cNvSpPr>
            <a:spLocks noChangeShapeType="1"/>
          </p:cNvSpPr>
          <p:nvPr/>
        </p:nvSpPr>
        <p:spPr bwMode="auto">
          <a:xfrm>
            <a:off x="1670050" y="3663950"/>
            <a:ext cx="46038" cy="7938"/>
          </a:xfrm>
          <a:prstGeom prst="line">
            <a:avLst/>
          </a:prstGeom>
          <a:noFill/>
          <a:ln w="0">
            <a:solidFill>
              <a:srgbClr val="000000"/>
            </a:solidFill>
            <a:round/>
            <a:headEnd/>
            <a:tailEnd/>
          </a:ln>
        </p:spPr>
        <p:txBody>
          <a:bodyPr/>
          <a:lstStyle/>
          <a:p>
            <a:endParaRPr lang="en-GB"/>
          </a:p>
        </p:txBody>
      </p:sp>
      <p:sp>
        <p:nvSpPr>
          <p:cNvPr id="21514" name="Line 10"/>
          <p:cNvSpPr>
            <a:spLocks noChangeShapeType="1"/>
          </p:cNvSpPr>
          <p:nvPr/>
        </p:nvSpPr>
        <p:spPr bwMode="auto">
          <a:xfrm>
            <a:off x="1670050" y="3019425"/>
            <a:ext cx="46038" cy="9525"/>
          </a:xfrm>
          <a:prstGeom prst="line">
            <a:avLst/>
          </a:prstGeom>
          <a:noFill/>
          <a:ln w="0">
            <a:solidFill>
              <a:srgbClr val="000000"/>
            </a:solidFill>
            <a:round/>
            <a:headEnd/>
            <a:tailEnd/>
          </a:ln>
        </p:spPr>
        <p:txBody>
          <a:bodyPr/>
          <a:lstStyle/>
          <a:p>
            <a:endParaRPr lang="en-GB"/>
          </a:p>
        </p:txBody>
      </p:sp>
      <p:sp>
        <p:nvSpPr>
          <p:cNvPr id="21515" name="Line 11"/>
          <p:cNvSpPr>
            <a:spLocks noChangeShapeType="1"/>
          </p:cNvSpPr>
          <p:nvPr/>
        </p:nvSpPr>
        <p:spPr bwMode="auto">
          <a:xfrm>
            <a:off x="1670050" y="2392363"/>
            <a:ext cx="46038" cy="0"/>
          </a:xfrm>
          <a:prstGeom prst="line">
            <a:avLst/>
          </a:prstGeom>
          <a:noFill/>
          <a:ln w="0">
            <a:solidFill>
              <a:srgbClr val="000000"/>
            </a:solidFill>
            <a:round/>
            <a:headEnd/>
            <a:tailEnd/>
          </a:ln>
        </p:spPr>
        <p:txBody>
          <a:bodyPr/>
          <a:lstStyle/>
          <a:p>
            <a:endParaRPr lang="en-GB"/>
          </a:p>
        </p:txBody>
      </p:sp>
      <p:sp>
        <p:nvSpPr>
          <p:cNvPr id="21516" name="Line 12"/>
          <p:cNvSpPr>
            <a:spLocks noChangeShapeType="1"/>
          </p:cNvSpPr>
          <p:nvPr/>
        </p:nvSpPr>
        <p:spPr bwMode="auto">
          <a:xfrm>
            <a:off x="1716088" y="5568950"/>
            <a:ext cx="6737350" cy="0"/>
          </a:xfrm>
          <a:prstGeom prst="line">
            <a:avLst/>
          </a:prstGeom>
          <a:noFill/>
          <a:ln w="0">
            <a:solidFill>
              <a:srgbClr val="000000"/>
            </a:solidFill>
            <a:round/>
            <a:headEnd/>
            <a:tailEnd/>
          </a:ln>
        </p:spPr>
        <p:txBody>
          <a:bodyPr/>
          <a:lstStyle/>
          <a:p>
            <a:endParaRPr lang="en-GB"/>
          </a:p>
        </p:txBody>
      </p:sp>
      <p:sp>
        <p:nvSpPr>
          <p:cNvPr id="21517" name="Line 13"/>
          <p:cNvSpPr>
            <a:spLocks noChangeShapeType="1"/>
          </p:cNvSpPr>
          <p:nvPr/>
        </p:nvSpPr>
        <p:spPr bwMode="auto">
          <a:xfrm flipV="1">
            <a:off x="1716088" y="5568950"/>
            <a:ext cx="0" cy="55563"/>
          </a:xfrm>
          <a:prstGeom prst="line">
            <a:avLst/>
          </a:prstGeom>
          <a:noFill/>
          <a:ln w="0">
            <a:solidFill>
              <a:srgbClr val="000000"/>
            </a:solidFill>
            <a:round/>
            <a:headEnd/>
            <a:tailEnd/>
          </a:ln>
        </p:spPr>
        <p:txBody>
          <a:bodyPr/>
          <a:lstStyle/>
          <a:p>
            <a:endParaRPr lang="en-GB"/>
          </a:p>
        </p:txBody>
      </p:sp>
      <p:sp>
        <p:nvSpPr>
          <p:cNvPr id="21518" name="Line 14"/>
          <p:cNvSpPr>
            <a:spLocks noChangeShapeType="1"/>
          </p:cNvSpPr>
          <p:nvPr/>
        </p:nvSpPr>
        <p:spPr bwMode="auto">
          <a:xfrm flipV="1">
            <a:off x="2463800" y="5568950"/>
            <a:ext cx="0" cy="55563"/>
          </a:xfrm>
          <a:prstGeom prst="line">
            <a:avLst/>
          </a:prstGeom>
          <a:noFill/>
          <a:ln w="0">
            <a:solidFill>
              <a:srgbClr val="000000"/>
            </a:solidFill>
            <a:round/>
            <a:headEnd/>
            <a:tailEnd/>
          </a:ln>
        </p:spPr>
        <p:txBody>
          <a:bodyPr/>
          <a:lstStyle/>
          <a:p>
            <a:endParaRPr lang="en-GB"/>
          </a:p>
        </p:txBody>
      </p:sp>
      <p:sp>
        <p:nvSpPr>
          <p:cNvPr id="21519" name="Line 15"/>
          <p:cNvSpPr>
            <a:spLocks noChangeShapeType="1"/>
          </p:cNvSpPr>
          <p:nvPr/>
        </p:nvSpPr>
        <p:spPr bwMode="auto">
          <a:xfrm flipV="1">
            <a:off x="3209925" y="5568950"/>
            <a:ext cx="0" cy="55563"/>
          </a:xfrm>
          <a:prstGeom prst="line">
            <a:avLst/>
          </a:prstGeom>
          <a:noFill/>
          <a:ln w="0">
            <a:solidFill>
              <a:srgbClr val="000000"/>
            </a:solidFill>
            <a:round/>
            <a:headEnd/>
            <a:tailEnd/>
          </a:ln>
        </p:spPr>
        <p:txBody>
          <a:bodyPr/>
          <a:lstStyle/>
          <a:p>
            <a:endParaRPr lang="en-GB"/>
          </a:p>
        </p:txBody>
      </p:sp>
      <p:sp>
        <p:nvSpPr>
          <p:cNvPr id="21520" name="Line 16"/>
          <p:cNvSpPr>
            <a:spLocks noChangeShapeType="1"/>
          </p:cNvSpPr>
          <p:nvPr/>
        </p:nvSpPr>
        <p:spPr bwMode="auto">
          <a:xfrm flipV="1">
            <a:off x="3959225" y="5568950"/>
            <a:ext cx="0" cy="55563"/>
          </a:xfrm>
          <a:prstGeom prst="line">
            <a:avLst/>
          </a:prstGeom>
          <a:noFill/>
          <a:ln w="0">
            <a:solidFill>
              <a:srgbClr val="000000"/>
            </a:solidFill>
            <a:round/>
            <a:headEnd/>
            <a:tailEnd/>
          </a:ln>
        </p:spPr>
        <p:txBody>
          <a:bodyPr/>
          <a:lstStyle/>
          <a:p>
            <a:endParaRPr lang="en-GB"/>
          </a:p>
        </p:txBody>
      </p:sp>
      <p:sp>
        <p:nvSpPr>
          <p:cNvPr id="21521" name="Line 17"/>
          <p:cNvSpPr>
            <a:spLocks noChangeShapeType="1"/>
          </p:cNvSpPr>
          <p:nvPr/>
        </p:nvSpPr>
        <p:spPr bwMode="auto">
          <a:xfrm flipV="1">
            <a:off x="4706938" y="5568950"/>
            <a:ext cx="11112" cy="55563"/>
          </a:xfrm>
          <a:prstGeom prst="line">
            <a:avLst/>
          </a:prstGeom>
          <a:noFill/>
          <a:ln w="0">
            <a:solidFill>
              <a:srgbClr val="000000"/>
            </a:solidFill>
            <a:round/>
            <a:headEnd/>
            <a:tailEnd/>
          </a:ln>
        </p:spPr>
        <p:txBody>
          <a:bodyPr/>
          <a:lstStyle/>
          <a:p>
            <a:endParaRPr lang="en-GB"/>
          </a:p>
        </p:txBody>
      </p:sp>
      <p:sp>
        <p:nvSpPr>
          <p:cNvPr id="21522" name="Line 18"/>
          <p:cNvSpPr>
            <a:spLocks noChangeShapeType="1"/>
          </p:cNvSpPr>
          <p:nvPr/>
        </p:nvSpPr>
        <p:spPr bwMode="auto">
          <a:xfrm flipV="1">
            <a:off x="5453063" y="5568950"/>
            <a:ext cx="0" cy="55563"/>
          </a:xfrm>
          <a:prstGeom prst="line">
            <a:avLst/>
          </a:prstGeom>
          <a:noFill/>
          <a:ln w="0">
            <a:solidFill>
              <a:srgbClr val="000000"/>
            </a:solidFill>
            <a:round/>
            <a:headEnd/>
            <a:tailEnd/>
          </a:ln>
        </p:spPr>
        <p:txBody>
          <a:bodyPr/>
          <a:lstStyle/>
          <a:p>
            <a:endParaRPr lang="en-GB"/>
          </a:p>
        </p:txBody>
      </p:sp>
      <p:sp>
        <p:nvSpPr>
          <p:cNvPr id="21523" name="Line 19"/>
          <p:cNvSpPr>
            <a:spLocks noChangeShapeType="1"/>
          </p:cNvSpPr>
          <p:nvPr/>
        </p:nvSpPr>
        <p:spPr bwMode="auto">
          <a:xfrm flipV="1">
            <a:off x="6199188" y="5568950"/>
            <a:ext cx="11112" cy="55563"/>
          </a:xfrm>
          <a:prstGeom prst="line">
            <a:avLst/>
          </a:prstGeom>
          <a:noFill/>
          <a:ln w="0">
            <a:solidFill>
              <a:srgbClr val="000000"/>
            </a:solidFill>
            <a:round/>
            <a:headEnd/>
            <a:tailEnd/>
          </a:ln>
        </p:spPr>
        <p:txBody>
          <a:bodyPr/>
          <a:lstStyle/>
          <a:p>
            <a:endParaRPr lang="en-GB"/>
          </a:p>
        </p:txBody>
      </p:sp>
      <p:sp>
        <p:nvSpPr>
          <p:cNvPr id="21524" name="Line 20"/>
          <p:cNvSpPr>
            <a:spLocks noChangeShapeType="1"/>
          </p:cNvSpPr>
          <p:nvPr/>
        </p:nvSpPr>
        <p:spPr bwMode="auto">
          <a:xfrm flipV="1">
            <a:off x="6961188" y="5568950"/>
            <a:ext cx="0" cy="55563"/>
          </a:xfrm>
          <a:prstGeom prst="line">
            <a:avLst/>
          </a:prstGeom>
          <a:noFill/>
          <a:ln w="0">
            <a:solidFill>
              <a:srgbClr val="000000"/>
            </a:solidFill>
            <a:round/>
            <a:headEnd/>
            <a:tailEnd/>
          </a:ln>
        </p:spPr>
        <p:txBody>
          <a:bodyPr/>
          <a:lstStyle/>
          <a:p>
            <a:endParaRPr lang="en-GB"/>
          </a:p>
        </p:txBody>
      </p:sp>
      <p:sp>
        <p:nvSpPr>
          <p:cNvPr id="21525" name="Line 21"/>
          <p:cNvSpPr>
            <a:spLocks noChangeShapeType="1"/>
          </p:cNvSpPr>
          <p:nvPr/>
        </p:nvSpPr>
        <p:spPr bwMode="auto">
          <a:xfrm flipV="1">
            <a:off x="7707313" y="5568950"/>
            <a:ext cx="0" cy="55563"/>
          </a:xfrm>
          <a:prstGeom prst="line">
            <a:avLst/>
          </a:prstGeom>
          <a:noFill/>
          <a:ln w="0">
            <a:solidFill>
              <a:srgbClr val="000000"/>
            </a:solidFill>
            <a:round/>
            <a:headEnd/>
            <a:tailEnd/>
          </a:ln>
        </p:spPr>
        <p:txBody>
          <a:bodyPr/>
          <a:lstStyle/>
          <a:p>
            <a:endParaRPr lang="en-GB"/>
          </a:p>
        </p:txBody>
      </p:sp>
      <p:sp>
        <p:nvSpPr>
          <p:cNvPr id="21526" name="Line 22"/>
          <p:cNvSpPr>
            <a:spLocks noChangeShapeType="1"/>
          </p:cNvSpPr>
          <p:nvPr/>
        </p:nvSpPr>
        <p:spPr bwMode="auto">
          <a:xfrm flipV="1">
            <a:off x="8453438" y="5568950"/>
            <a:ext cx="0" cy="55563"/>
          </a:xfrm>
          <a:prstGeom prst="line">
            <a:avLst/>
          </a:prstGeom>
          <a:noFill/>
          <a:ln w="0">
            <a:solidFill>
              <a:srgbClr val="000000"/>
            </a:solidFill>
            <a:round/>
            <a:headEnd/>
            <a:tailEnd/>
          </a:ln>
        </p:spPr>
        <p:txBody>
          <a:bodyPr/>
          <a:lstStyle/>
          <a:p>
            <a:endParaRPr lang="en-GB"/>
          </a:p>
        </p:txBody>
      </p:sp>
      <p:sp>
        <p:nvSpPr>
          <p:cNvPr id="21527" name="Line 23"/>
          <p:cNvSpPr>
            <a:spLocks noChangeShapeType="1"/>
          </p:cNvSpPr>
          <p:nvPr/>
        </p:nvSpPr>
        <p:spPr bwMode="auto">
          <a:xfrm flipV="1">
            <a:off x="1716088" y="5453063"/>
            <a:ext cx="0" cy="19050"/>
          </a:xfrm>
          <a:prstGeom prst="line">
            <a:avLst/>
          </a:prstGeom>
          <a:noFill/>
          <a:ln w="3175">
            <a:solidFill>
              <a:srgbClr val="000000"/>
            </a:solidFill>
            <a:round/>
            <a:headEnd/>
            <a:tailEnd/>
          </a:ln>
        </p:spPr>
        <p:txBody>
          <a:bodyPr/>
          <a:lstStyle/>
          <a:p>
            <a:endParaRPr lang="en-GB"/>
          </a:p>
        </p:txBody>
      </p:sp>
      <p:sp>
        <p:nvSpPr>
          <p:cNvPr id="21528" name="Line 24"/>
          <p:cNvSpPr>
            <a:spLocks noChangeShapeType="1"/>
          </p:cNvSpPr>
          <p:nvPr/>
        </p:nvSpPr>
        <p:spPr bwMode="auto">
          <a:xfrm flipV="1">
            <a:off x="1716088" y="5254625"/>
            <a:ext cx="0" cy="58738"/>
          </a:xfrm>
          <a:prstGeom prst="line">
            <a:avLst/>
          </a:prstGeom>
          <a:noFill/>
          <a:ln w="3175">
            <a:solidFill>
              <a:srgbClr val="000000"/>
            </a:solidFill>
            <a:round/>
            <a:headEnd/>
            <a:tailEnd/>
          </a:ln>
        </p:spPr>
        <p:txBody>
          <a:bodyPr/>
          <a:lstStyle/>
          <a:p>
            <a:endParaRPr lang="en-GB"/>
          </a:p>
        </p:txBody>
      </p:sp>
      <p:sp>
        <p:nvSpPr>
          <p:cNvPr id="21529" name="Line 25"/>
          <p:cNvSpPr>
            <a:spLocks noChangeShapeType="1"/>
          </p:cNvSpPr>
          <p:nvPr/>
        </p:nvSpPr>
        <p:spPr bwMode="auto">
          <a:xfrm flipV="1">
            <a:off x="1716088" y="5359400"/>
            <a:ext cx="0" cy="57150"/>
          </a:xfrm>
          <a:prstGeom prst="line">
            <a:avLst/>
          </a:prstGeom>
          <a:noFill/>
          <a:ln w="3175">
            <a:solidFill>
              <a:srgbClr val="000000"/>
            </a:solidFill>
            <a:round/>
            <a:headEnd/>
            <a:tailEnd/>
          </a:ln>
        </p:spPr>
        <p:txBody>
          <a:bodyPr/>
          <a:lstStyle/>
          <a:p>
            <a:endParaRPr lang="en-GB"/>
          </a:p>
        </p:txBody>
      </p:sp>
      <p:sp>
        <p:nvSpPr>
          <p:cNvPr id="21530" name="Rectangle 26"/>
          <p:cNvSpPr>
            <a:spLocks noChangeArrowheads="1"/>
          </p:cNvSpPr>
          <p:nvPr/>
        </p:nvSpPr>
        <p:spPr bwMode="auto">
          <a:xfrm>
            <a:off x="1419225" y="5432425"/>
            <a:ext cx="146050" cy="274638"/>
          </a:xfrm>
          <a:prstGeom prst="rect">
            <a:avLst/>
          </a:prstGeom>
          <a:noFill/>
          <a:ln w="9525">
            <a:noFill/>
            <a:miter lim="800000"/>
            <a:headEnd/>
            <a:tailEnd/>
          </a:ln>
        </p:spPr>
        <p:txBody>
          <a:bodyPr wrap="none" lIns="0" tIns="0" rIns="0" bIns="0">
            <a:spAutoFit/>
          </a:bodyPr>
          <a:lstStyle/>
          <a:p>
            <a:pPr defTabSz="957263"/>
            <a:r>
              <a:rPr lang="en-GB">
                <a:solidFill>
                  <a:srgbClr val="000000"/>
                </a:solidFill>
                <a:latin typeface="Verdana" pitchFamily="34" charset="0"/>
              </a:rPr>
              <a:t>0</a:t>
            </a:r>
            <a:endParaRPr lang="en-GB" b="1">
              <a:latin typeface="Verdana" pitchFamily="34" charset="0"/>
            </a:endParaRPr>
          </a:p>
        </p:txBody>
      </p:sp>
      <p:sp>
        <p:nvSpPr>
          <p:cNvPr id="21531" name="Rectangle 27"/>
          <p:cNvSpPr>
            <a:spLocks noChangeArrowheads="1"/>
          </p:cNvSpPr>
          <p:nvPr/>
        </p:nvSpPr>
        <p:spPr bwMode="auto">
          <a:xfrm>
            <a:off x="1285875" y="4797425"/>
            <a:ext cx="374650" cy="274638"/>
          </a:xfrm>
          <a:prstGeom prst="rect">
            <a:avLst/>
          </a:prstGeom>
          <a:noFill/>
          <a:ln w="9525">
            <a:noFill/>
            <a:miter lim="800000"/>
            <a:headEnd/>
            <a:tailEnd/>
          </a:ln>
        </p:spPr>
        <p:txBody>
          <a:bodyPr wrap="none" lIns="0" tIns="0" rIns="0" bIns="0">
            <a:spAutoFit/>
          </a:bodyPr>
          <a:lstStyle/>
          <a:p>
            <a:pPr defTabSz="957263"/>
            <a:r>
              <a:rPr lang="en-GB">
                <a:solidFill>
                  <a:srgbClr val="000000"/>
                </a:solidFill>
                <a:latin typeface="Verdana" pitchFamily="34" charset="0"/>
              </a:rPr>
              <a:t>0.5</a:t>
            </a:r>
            <a:endParaRPr lang="en-GB" b="1">
              <a:latin typeface="Verdana" pitchFamily="34" charset="0"/>
            </a:endParaRPr>
          </a:p>
        </p:txBody>
      </p:sp>
      <p:sp>
        <p:nvSpPr>
          <p:cNvPr id="21532" name="Rectangle 28"/>
          <p:cNvSpPr>
            <a:spLocks noChangeArrowheads="1"/>
          </p:cNvSpPr>
          <p:nvPr/>
        </p:nvSpPr>
        <p:spPr bwMode="auto">
          <a:xfrm>
            <a:off x="1285875" y="4162425"/>
            <a:ext cx="374650" cy="274638"/>
          </a:xfrm>
          <a:prstGeom prst="rect">
            <a:avLst/>
          </a:prstGeom>
          <a:noFill/>
          <a:ln w="9525">
            <a:noFill/>
            <a:miter lim="800000"/>
            <a:headEnd/>
            <a:tailEnd/>
          </a:ln>
        </p:spPr>
        <p:txBody>
          <a:bodyPr wrap="none" lIns="0" tIns="0" rIns="0" bIns="0">
            <a:spAutoFit/>
          </a:bodyPr>
          <a:lstStyle/>
          <a:p>
            <a:pPr defTabSz="957263"/>
            <a:r>
              <a:rPr lang="en-GB">
                <a:solidFill>
                  <a:srgbClr val="000000"/>
                </a:solidFill>
                <a:latin typeface="Verdana" pitchFamily="34" charset="0"/>
              </a:rPr>
              <a:t>1.0</a:t>
            </a:r>
            <a:endParaRPr lang="en-GB" b="1">
              <a:latin typeface="Verdana" pitchFamily="34" charset="0"/>
            </a:endParaRPr>
          </a:p>
        </p:txBody>
      </p:sp>
      <p:sp>
        <p:nvSpPr>
          <p:cNvPr id="21533" name="Rectangle 29"/>
          <p:cNvSpPr>
            <a:spLocks noChangeArrowheads="1"/>
          </p:cNvSpPr>
          <p:nvPr/>
        </p:nvSpPr>
        <p:spPr bwMode="auto">
          <a:xfrm>
            <a:off x="1285875" y="3527425"/>
            <a:ext cx="374650" cy="274638"/>
          </a:xfrm>
          <a:prstGeom prst="rect">
            <a:avLst/>
          </a:prstGeom>
          <a:noFill/>
          <a:ln w="9525">
            <a:noFill/>
            <a:miter lim="800000"/>
            <a:headEnd/>
            <a:tailEnd/>
          </a:ln>
        </p:spPr>
        <p:txBody>
          <a:bodyPr wrap="none" lIns="0" tIns="0" rIns="0" bIns="0">
            <a:spAutoFit/>
          </a:bodyPr>
          <a:lstStyle/>
          <a:p>
            <a:pPr defTabSz="957263"/>
            <a:r>
              <a:rPr lang="en-GB">
                <a:solidFill>
                  <a:srgbClr val="000000"/>
                </a:solidFill>
                <a:latin typeface="Verdana" pitchFamily="34" charset="0"/>
              </a:rPr>
              <a:t>1.5</a:t>
            </a:r>
            <a:endParaRPr lang="en-GB" b="1">
              <a:latin typeface="Verdana" pitchFamily="34" charset="0"/>
            </a:endParaRPr>
          </a:p>
        </p:txBody>
      </p:sp>
      <p:sp>
        <p:nvSpPr>
          <p:cNvPr id="21534" name="Rectangle 30"/>
          <p:cNvSpPr>
            <a:spLocks noChangeArrowheads="1"/>
          </p:cNvSpPr>
          <p:nvPr/>
        </p:nvSpPr>
        <p:spPr bwMode="auto">
          <a:xfrm>
            <a:off x="1285875" y="2882900"/>
            <a:ext cx="374650" cy="274638"/>
          </a:xfrm>
          <a:prstGeom prst="rect">
            <a:avLst/>
          </a:prstGeom>
          <a:noFill/>
          <a:ln w="9525">
            <a:noFill/>
            <a:miter lim="800000"/>
            <a:headEnd/>
            <a:tailEnd/>
          </a:ln>
        </p:spPr>
        <p:txBody>
          <a:bodyPr wrap="none" lIns="0" tIns="0" rIns="0" bIns="0">
            <a:spAutoFit/>
          </a:bodyPr>
          <a:lstStyle/>
          <a:p>
            <a:pPr defTabSz="957263"/>
            <a:r>
              <a:rPr lang="en-GB">
                <a:solidFill>
                  <a:srgbClr val="000000"/>
                </a:solidFill>
                <a:latin typeface="Verdana" pitchFamily="34" charset="0"/>
              </a:rPr>
              <a:t>2.0</a:t>
            </a:r>
            <a:endParaRPr lang="en-GB" b="1">
              <a:latin typeface="Verdana" pitchFamily="34" charset="0"/>
            </a:endParaRPr>
          </a:p>
        </p:txBody>
      </p:sp>
      <p:sp>
        <p:nvSpPr>
          <p:cNvPr id="21535" name="Rectangle 31"/>
          <p:cNvSpPr>
            <a:spLocks noChangeArrowheads="1"/>
          </p:cNvSpPr>
          <p:nvPr/>
        </p:nvSpPr>
        <p:spPr bwMode="auto">
          <a:xfrm>
            <a:off x="1285875" y="2251075"/>
            <a:ext cx="374650" cy="274638"/>
          </a:xfrm>
          <a:prstGeom prst="rect">
            <a:avLst/>
          </a:prstGeom>
          <a:noFill/>
          <a:ln w="9525">
            <a:noFill/>
            <a:miter lim="800000"/>
            <a:headEnd/>
            <a:tailEnd/>
          </a:ln>
        </p:spPr>
        <p:txBody>
          <a:bodyPr wrap="none" lIns="0" tIns="0" rIns="0" bIns="0">
            <a:spAutoFit/>
          </a:bodyPr>
          <a:lstStyle/>
          <a:p>
            <a:pPr defTabSz="957263"/>
            <a:r>
              <a:rPr lang="en-GB">
                <a:solidFill>
                  <a:srgbClr val="000000"/>
                </a:solidFill>
                <a:latin typeface="Verdana" pitchFamily="34" charset="0"/>
              </a:rPr>
              <a:t>2.5</a:t>
            </a:r>
            <a:endParaRPr lang="en-US" b="1">
              <a:latin typeface="Verdana" pitchFamily="34" charset="0"/>
              <a:cs typeface="Times New Roman" pitchFamily="18" charset="0"/>
            </a:endParaRPr>
          </a:p>
        </p:txBody>
      </p:sp>
      <p:sp>
        <p:nvSpPr>
          <p:cNvPr id="21536" name="Rectangle 32"/>
          <p:cNvSpPr>
            <a:spLocks noChangeArrowheads="1"/>
          </p:cNvSpPr>
          <p:nvPr/>
        </p:nvSpPr>
        <p:spPr bwMode="auto">
          <a:xfrm>
            <a:off x="1643063" y="5653088"/>
            <a:ext cx="146050" cy="274637"/>
          </a:xfrm>
          <a:prstGeom prst="rect">
            <a:avLst/>
          </a:prstGeom>
          <a:noFill/>
          <a:ln w="9525">
            <a:noFill/>
            <a:miter lim="800000"/>
            <a:headEnd/>
            <a:tailEnd/>
          </a:ln>
        </p:spPr>
        <p:txBody>
          <a:bodyPr wrap="none" lIns="0" tIns="0" rIns="0" bIns="0">
            <a:spAutoFit/>
          </a:bodyPr>
          <a:lstStyle/>
          <a:p>
            <a:pPr defTabSz="957263"/>
            <a:r>
              <a:rPr lang="en-GB">
                <a:solidFill>
                  <a:srgbClr val="000000"/>
                </a:solidFill>
                <a:latin typeface="Verdana" pitchFamily="34" charset="0"/>
              </a:rPr>
              <a:t>0</a:t>
            </a:r>
            <a:endParaRPr lang="en-GB" b="1">
              <a:latin typeface="Verdana" pitchFamily="34" charset="0"/>
            </a:endParaRPr>
          </a:p>
        </p:txBody>
      </p:sp>
      <p:sp>
        <p:nvSpPr>
          <p:cNvPr id="21537" name="Rectangle 33"/>
          <p:cNvSpPr>
            <a:spLocks noChangeArrowheads="1"/>
          </p:cNvSpPr>
          <p:nvPr/>
        </p:nvSpPr>
        <p:spPr bwMode="auto">
          <a:xfrm>
            <a:off x="2405063" y="5653088"/>
            <a:ext cx="146050" cy="274637"/>
          </a:xfrm>
          <a:prstGeom prst="rect">
            <a:avLst/>
          </a:prstGeom>
          <a:noFill/>
          <a:ln w="9525">
            <a:noFill/>
            <a:miter lim="800000"/>
            <a:headEnd/>
            <a:tailEnd/>
          </a:ln>
        </p:spPr>
        <p:txBody>
          <a:bodyPr wrap="none" lIns="0" tIns="0" rIns="0" bIns="0">
            <a:spAutoFit/>
          </a:bodyPr>
          <a:lstStyle/>
          <a:p>
            <a:pPr defTabSz="957263"/>
            <a:r>
              <a:rPr lang="en-GB">
                <a:solidFill>
                  <a:srgbClr val="000000"/>
                </a:solidFill>
                <a:latin typeface="Verdana" pitchFamily="34" charset="0"/>
              </a:rPr>
              <a:t>2</a:t>
            </a:r>
            <a:endParaRPr lang="en-GB" b="1">
              <a:latin typeface="Verdana" pitchFamily="34" charset="0"/>
            </a:endParaRPr>
          </a:p>
        </p:txBody>
      </p:sp>
      <p:sp>
        <p:nvSpPr>
          <p:cNvPr id="21538" name="Rectangle 34"/>
          <p:cNvSpPr>
            <a:spLocks noChangeArrowheads="1"/>
          </p:cNvSpPr>
          <p:nvPr/>
        </p:nvSpPr>
        <p:spPr bwMode="auto">
          <a:xfrm>
            <a:off x="3138488" y="5653088"/>
            <a:ext cx="146050" cy="274637"/>
          </a:xfrm>
          <a:prstGeom prst="rect">
            <a:avLst/>
          </a:prstGeom>
          <a:noFill/>
          <a:ln w="9525">
            <a:noFill/>
            <a:miter lim="800000"/>
            <a:headEnd/>
            <a:tailEnd/>
          </a:ln>
        </p:spPr>
        <p:txBody>
          <a:bodyPr wrap="none" lIns="0" tIns="0" rIns="0" bIns="0">
            <a:spAutoFit/>
          </a:bodyPr>
          <a:lstStyle/>
          <a:p>
            <a:pPr defTabSz="957263"/>
            <a:r>
              <a:rPr lang="en-GB">
                <a:solidFill>
                  <a:srgbClr val="000000"/>
                </a:solidFill>
                <a:latin typeface="Verdana" pitchFamily="34" charset="0"/>
              </a:rPr>
              <a:t>4</a:t>
            </a:r>
            <a:endParaRPr lang="en-GB" b="1">
              <a:latin typeface="Verdana" pitchFamily="34" charset="0"/>
            </a:endParaRPr>
          </a:p>
        </p:txBody>
      </p:sp>
      <p:sp>
        <p:nvSpPr>
          <p:cNvPr id="21539" name="Rectangle 35"/>
          <p:cNvSpPr>
            <a:spLocks noChangeArrowheads="1"/>
          </p:cNvSpPr>
          <p:nvPr/>
        </p:nvSpPr>
        <p:spPr bwMode="auto">
          <a:xfrm>
            <a:off x="3898900" y="5653088"/>
            <a:ext cx="146050" cy="274637"/>
          </a:xfrm>
          <a:prstGeom prst="rect">
            <a:avLst/>
          </a:prstGeom>
          <a:noFill/>
          <a:ln w="9525">
            <a:noFill/>
            <a:miter lim="800000"/>
            <a:headEnd/>
            <a:tailEnd/>
          </a:ln>
        </p:spPr>
        <p:txBody>
          <a:bodyPr wrap="none" lIns="0" tIns="0" rIns="0" bIns="0">
            <a:spAutoFit/>
          </a:bodyPr>
          <a:lstStyle/>
          <a:p>
            <a:pPr defTabSz="957263"/>
            <a:r>
              <a:rPr lang="en-GB">
                <a:solidFill>
                  <a:srgbClr val="000000"/>
                </a:solidFill>
                <a:latin typeface="Verdana" pitchFamily="34" charset="0"/>
              </a:rPr>
              <a:t>6</a:t>
            </a:r>
            <a:endParaRPr lang="en-GB" b="1">
              <a:latin typeface="Verdana" pitchFamily="34" charset="0"/>
            </a:endParaRPr>
          </a:p>
        </p:txBody>
      </p:sp>
      <p:sp>
        <p:nvSpPr>
          <p:cNvPr id="21540" name="Rectangle 36"/>
          <p:cNvSpPr>
            <a:spLocks noChangeArrowheads="1"/>
          </p:cNvSpPr>
          <p:nvPr/>
        </p:nvSpPr>
        <p:spPr bwMode="auto">
          <a:xfrm>
            <a:off x="4645025" y="5653088"/>
            <a:ext cx="146050" cy="274637"/>
          </a:xfrm>
          <a:prstGeom prst="rect">
            <a:avLst/>
          </a:prstGeom>
          <a:noFill/>
          <a:ln w="9525">
            <a:noFill/>
            <a:miter lim="800000"/>
            <a:headEnd/>
            <a:tailEnd/>
          </a:ln>
        </p:spPr>
        <p:txBody>
          <a:bodyPr wrap="none" lIns="0" tIns="0" rIns="0" bIns="0">
            <a:spAutoFit/>
          </a:bodyPr>
          <a:lstStyle/>
          <a:p>
            <a:pPr defTabSz="957263"/>
            <a:r>
              <a:rPr lang="en-GB">
                <a:solidFill>
                  <a:srgbClr val="000000"/>
                </a:solidFill>
                <a:latin typeface="Verdana" pitchFamily="34" charset="0"/>
              </a:rPr>
              <a:t>8</a:t>
            </a:r>
            <a:endParaRPr lang="en-GB" b="1">
              <a:latin typeface="Verdana" pitchFamily="34" charset="0"/>
            </a:endParaRPr>
          </a:p>
        </p:txBody>
      </p:sp>
      <p:sp>
        <p:nvSpPr>
          <p:cNvPr id="21541" name="Rectangle 37"/>
          <p:cNvSpPr>
            <a:spLocks noChangeArrowheads="1"/>
          </p:cNvSpPr>
          <p:nvPr/>
        </p:nvSpPr>
        <p:spPr bwMode="auto">
          <a:xfrm>
            <a:off x="8320088" y="5653088"/>
            <a:ext cx="292100" cy="274637"/>
          </a:xfrm>
          <a:prstGeom prst="rect">
            <a:avLst/>
          </a:prstGeom>
          <a:noFill/>
          <a:ln w="9525">
            <a:noFill/>
            <a:miter lim="800000"/>
            <a:headEnd/>
            <a:tailEnd/>
          </a:ln>
        </p:spPr>
        <p:txBody>
          <a:bodyPr wrap="none" lIns="0" tIns="0" rIns="0" bIns="0">
            <a:spAutoFit/>
          </a:bodyPr>
          <a:lstStyle/>
          <a:p>
            <a:pPr defTabSz="957263"/>
            <a:r>
              <a:rPr lang="en-GB">
                <a:solidFill>
                  <a:srgbClr val="000000"/>
                </a:solidFill>
                <a:latin typeface="Verdana" pitchFamily="34" charset="0"/>
              </a:rPr>
              <a:t>18</a:t>
            </a:r>
            <a:endParaRPr lang="en-GB" b="1">
              <a:latin typeface="Verdana" pitchFamily="34" charset="0"/>
            </a:endParaRPr>
          </a:p>
        </p:txBody>
      </p:sp>
      <p:sp>
        <p:nvSpPr>
          <p:cNvPr id="21542" name="Rectangle 38"/>
          <p:cNvSpPr>
            <a:spLocks noChangeArrowheads="1"/>
          </p:cNvSpPr>
          <p:nvPr/>
        </p:nvSpPr>
        <p:spPr bwMode="auto">
          <a:xfrm rot="-5400000">
            <a:off x="-262732" y="3656807"/>
            <a:ext cx="2271713" cy="304800"/>
          </a:xfrm>
          <a:prstGeom prst="rect">
            <a:avLst/>
          </a:prstGeom>
          <a:noFill/>
          <a:ln w="9525">
            <a:noFill/>
            <a:miter lim="800000"/>
            <a:headEnd/>
            <a:tailEnd/>
          </a:ln>
        </p:spPr>
        <p:txBody>
          <a:bodyPr lIns="0" tIns="0" rIns="0" bIns="0">
            <a:spAutoFit/>
          </a:bodyPr>
          <a:lstStyle/>
          <a:p>
            <a:pPr algn="ctr" defTabSz="957263"/>
            <a:r>
              <a:rPr lang="en-GB" sz="2000">
                <a:solidFill>
                  <a:srgbClr val="000000"/>
                </a:solidFill>
                <a:latin typeface="Verdana" pitchFamily="34" charset="0"/>
              </a:rPr>
              <a:t>Cells</a:t>
            </a:r>
            <a:r>
              <a:rPr lang="en-US" sz="2000">
                <a:solidFill>
                  <a:srgbClr val="000000"/>
                </a:solidFill>
                <a:latin typeface="Verdana" pitchFamily="34" charset="0"/>
                <a:cs typeface="Times New Roman" pitchFamily="18" charset="0"/>
              </a:rPr>
              <a:t>×10</a:t>
            </a:r>
            <a:r>
              <a:rPr lang="en-US" sz="2000" baseline="30000">
                <a:solidFill>
                  <a:srgbClr val="000000"/>
                </a:solidFill>
                <a:latin typeface="Verdana" pitchFamily="34" charset="0"/>
                <a:cs typeface="Times New Roman" pitchFamily="18" charset="0"/>
              </a:rPr>
              <a:t>6</a:t>
            </a:r>
            <a:r>
              <a:rPr lang="en-GB" sz="2000">
                <a:solidFill>
                  <a:srgbClr val="000000"/>
                </a:solidFill>
                <a:latin typeface="Verdana" pitchFamily="34" charset="0"/>
              </a:rPr>
              <a:t>/lungs</a:t>
            </a:r>
            <a:endParaRPr lang="en-GB" sz="2000">
              <a:latin typeface="Verdana" pitchFamily="34" charset="0"/>
            </a:endParaRPr>
          </a:p>
        </p:txBody>
      </p:sp>
      <p:grpSp>
        <p:nvGrpSpPr>
          <p:cNvPr id="21543" name="Group 39"/>
          <p:cNvGrpSpPr>
            <a:grpSpLocks/>
          </p:cNvGrpSpPr>
          <p:nvPr/>
        </p:nvGrpSpPr>
        <p:grpSpPr bwMode="auto">
          <a:xfrm>
            <a:off x="1662113" y="2298700"/>
            <a:ext cx="6834187" cy="3187700"/>
            <a:chOff x="1047" y="1448"/>
            <a:chExt cx="4305" cy="2008"/>
          </a:xfrm>
        </p:grpSpPr>
        <p:grpSp>
          <p:nvGrpSpPr>
            <p:cNvPr id="21589" name="Group 40"/>
            <p:cNvGrpSpPr>
              <a:grpSpLocks/>
            </p:cNvGrpSpPr>
            <p:nvPr/>
          </p:nvGrpSpPr>
          <p:grpSpPr bwMode="auto">
            <a:xfrm>
              <a:off x="1047" y="1701"/>
              <a:ext cx="4305" cy="1755"/>
              <a:chOff x="1042" y="1729"/>
              <a:chExt cx="4305" cy="1755"/>
            </a:xfrm>
          </p:grpSpPr>
          <p:sp>
            <p:nvSpPr>
              <p:cNvPr id="21593" name="Freeform 41"/>
              <p:cNvSpPr>
                <a:spLocks/>
              </p:cNvSpPr>
              <p:nvPr/>
            </p:nvSpPr>
            <p:spPr bwMode="auto">
              <a:xfrm>
                <a:off x="1081" y="2243"/>
                <a:ext cx="4244" cy="1204"/>
              </a:xfrm>
              <a:custGeom>
                <a:avLst/>
                <a:gdLst>
                  <a:gd name="T0" fmla="*/ 0 w 969"/>
                  <a:gd name="T1" fmla="*/ 7248 h 200"/>
                  <a:gd name="T2" fmla="*/ 1038 w 969"/>
                  <a:gd name="T3" fmla="*/ 7067 h 200"/>
                  <a:gd name="T4" fmla="*/ 2072 w 969"/>
                  <a:gd name="T5" fmla="*/ 0 h 200"/>
                  <a:gd name="T6" fmla="*/ 4126 w 969"/>
                  <a:gd name="T7" fmla="*/ 4419 h 200"/>
                  <a:gd name="T8" fmla="*/ 6197 w 969"/>
                  <a:gd name="T9" fmla="*/ 4130 h 200"/>
                  <a:gd name="T10" fmla="*/ 8269 w 969"/>
                  <a:gd name="T11" fmla="*/ 3407 h 200"/>
                  <a:gd name="T12" fmla="*/ 18588 w 969"/>
                  <a:gd name="T13" fmla="*/ 5075 h 200"/>
                  <a:gd name="T14" fmla="*/ 0 60000 65536"/>
                  <a:gd name="T15" fmla="*/ 0 60000 65536"/>
                  <a:gd name="T16" fmla="*/ 0 60000 65536"/>
                  <a:gd name="T17" fmla="*/ 0 60000 65536"/>
                  <a:gd name="T18" fmla="*/ 0 60000 65536"/>
                  <a:gd name="T19" fmla="*/ 0 60000 65536"/>
                  <a:gd name="T20" fmla="*/ 0 60000 65536"/>
                  <a:gd name="T21" fmla="*/ 0 w 969"/>
                  <a:gd name="T22" fmla="*/ 0 h 200"/>
                  <a:gd name="T23" fmla="*/ 969 w 969"/>
                  <a:gd name="T24" fmla="*/ 200 h 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9" h="200">
                    <a:moveTo>
                      <a:pt x="0" y="200"/>
                    </a:moveTo>
                    <a:lnTo>
                      <a:pt x="54" y="195"/>
                    </a:lnTo>
                    <a:lnTo>
                      <a:pt x="108" y="0"/>
                    </a:lnTo>
                    <a:lnTo>
                      <a:pt x="215" y="122"/>
                    </a:lnTo>
                    <a:lnTo>
                      <a:pt x="323" y="114"/>
                    </a:lnTo>
                    <a:lnTo>
                      <a:pt x="431" y="94"/>
                    </a:lnTo>
                    <a:lnTo>
                      <a:pt x="969" y="140"/>
                    </a:lnTo>
                  </a:path>
                </a:pathLst>
              </a:custGeom>
              <a:noFill/>
              <a:ln w="9525">
                <a:solidFill>
                  <a:srgbClr val="FF0000"/>
                </a:solidFill>
                <a:prstDash val="solid"/>
                <a:round/>
                <a:headEnd/>
                <a:tailEnd/>
              </a:ln>
            </p:spPr>
            <p:txBody>
              <a:bodyPr/>
              <a:lstStyle/>
              <a:p>
                <a:endParaRPr lang="en-GB"/>
              </a:p>
            </p:txBody>
          </p:sp>
          <p:sp>
            <p:nvSpPr>
              <p:cNvPr id="21594" name="Line 42"/>
              <p:cNvSpPr>
                <a:spLocks noChangeShapeType="1"/>
              </p:cNvSpPr>
              <p:nvPr/>
            </p:nvSpPr>
            <p:spPr bwMode="auto">
              <a:xfrm flipV="1">
                <a:off x="1552" y="1729"/>
                <a:ext cx="0" cy="514"/>
              </a:xfrm>
              <a:prstGeom prst="line">
                <a:avLst/>
              </a:prstGeom>
              <a:noFill/>
              <a:ln w="3175">
                <a:solidFill>
                  <a:srgbClr val="000000"/>
                </a:solidFill>
                <a:round/>
                <a:headEnd/>
                <a:tailEnd/>
              </a:ln>
            </p:spPr>
            <p:txBody>
              <a:bodyPr/>
              <a:lstStyle/>
              <a:p>
                <a:endParaRPr lang="en-GB"/>
              </a:p>
            </p:txBody>
          </p:sp>
          <p:sp>
            <p:nvSpPr>
              <p:cNvPr id="21595" name="Line 43"/>
              <p:cNvSpPr>
                <a:spLocks noChangeShapeType="1"/>
              </p:cNvSpPr>
              <p:nvPr/>
            </p:nvSpPr>
            <p:spPr bwMode="auto">
              <a:xfrm>
                <a:off x="1537" y="1729"/>
                <a:ext cx="30" cy="6"/>
              </a:xfrm>
              <a:prstGeom prst="line">
                <a:avLst/>
              </a:prstGeom>
              <a:noFill/>
              <a:ln w="3175">
                <a:solidFill>
                  <a:srgbClr val="000000"/>
                </a:solidFill>
                <a:round/>
                <a:headEnd/>
                <a:tailEnd/>
              </a:ln>
            </p:spPr>
            <p:txBody>
              <a:bodyPr/>
              <a:lstStyle/>
              <a:p>
                <a:endParaRPr lang="en-GB"/>
              </a:p>
            </p:txBody>
          </p:sp>
          <p:sp>
            <p:nvSpPr>
              <p:cNvPr id="21596" name="Line 44"/>
              <p:cNvSpPr>
                <a:spLocks noChangeShapeType="1"/>
              </p:cNvSpPr>
              <p:nvPr/>
            </p:nvSpPr>
            <p:spPr bwMode="auto">
              <a:xfrm flipV="1">
                <a:off x="2022" y="2649"/>
                <a:ext cx="0" cy="327"/>
              </a:xfrm>
              <a:prstGeom prst="line">
                <a:avLst/>
              </a:prstGeom>
              <a:noFill/>
              <a:ln w="3175">
                <a:solidFill>
                  <a:srgbClr val="000000"/>
                </a:solidFill>
                <a:round/>
                <a:headEnd/>
                <a:tailEnd/>
              </a:ln>
            </p:spPr>
            <p:txBody>
              <a:bodyPr/>
              <a:lstStyle/>
              <a:p>
                <a:endParaRPr lang="en-GB"/>
              </a:p>
            </p:txBody>
          </p:sp>
          <p:sp>
            <p:nvSpPr>
              <p:cNvPr id="21597" name="Line 45"/>
              <p:cNvSpPr>
                <a:spLocks noChangeShapeType="1"/>
              </p:cNvSpPr>
              <p:nvPr/>
            </p:nvSpPr>
            <p:spPr bwMode="auto">
              <a:xfrm>
                <a:off x="2007" y="2649"/>
                <a:ext cx="31" cy="0"/>
              </a:xfrm>
              <a:prstGeom prst="line">
                <a:avLst/>
              </a:prstGeom>
              <a:noFill/>
              <a:ln w="3175">
                <a:solidFill>
                  <a:srgbClr val="000000"/>
                </a:solidFill>
                <a:round/>
                <a:headEnd/>
                <a:tailEnd/>
              </a:ln>
            </p:spPr>
            <p:txBody>
              <a:bodyPr/>
              <a:lstStyle/>
              <a:p>
                <a:endParaRPr lang="en-GB"/>
              </a:p>
            </p:txBody>
          </p:sp>
          <p:sp>
            <p:nvSpPr>
              <p:cNvPr id="21598" name="Line 46"/>
              <p:cNvSpPr>
                <a:spLocks noChangeShapeType="1"/>
              </p:cNvSpPr>
              <p:nvPr/>
            </p:nvSpPr>
            <p:spPr bwMode="auto">
              <a:xfrm flipV="1">
                <a:off x="2494" y="2714"/>
                <a:ext cx="0" cy="215"/>
              </a:xfrm>
              <a:prstGeom prst="line">
                <a:avLst/>
              </a:prstGeom>
              <a:noFill/>
              <a:ln w="3175">
                <a:solidFill>
                  <a:srgbClr val="000000"/>
                </a:solidFill>
                <a:round/>
                <a:headEnd/>
                <a:tailEnd/>
              </a:ln>
            </p:spPr>
            <p:txBody>
              <a:bodyPr/>
              <a:lstStyle/>
              <a:p>
                <a:endParaRPr lang="en-GB"/>
              </a:p>
            </p:txBody>
          </p:sp>
          <p:sp>
            <p:nvSpPr>
              <p:cNvPr id="21599" name="Line 47"/>
              <p:cNvSpPr>
                <a:spLocks noChangeShapeType="1"/>
              </p:cNvSpPr>
              <p:nvPr/>
            </p:nvSpPr>
            <p:spPr bwMode="auto">
              <a:xfrm>
                <a:off x="2477" y="2714"/>
                <a:ext cx="31" cy="0"/>
              </a:xfrm>
              <a:prstGeom prst="line">
                <a:avLst/>
              </a:prstGeom>
              <a:noFill/>
              <a:ln w="3175">
                <a:solidFill>
                  <a:srgbClr val="000000"/>
                </a:solidFill>
                <a:round/>
                <a:headEnd/>
                <a:tailEnd/>
              </a:ln>
            </p:spPr>
            <p:txBody>
              <a:bodyPr/>
              <a:lstStyle/>
              <a:p>
                <a:endParaRPr lang="en-GB"/>
              </a:p>
            </p:txBody>
          </p:sp>
          <p:sp>
            <p:nvSpPr>
              <p:cNvPr id="21600" name="Line 48"/>
              <p:cNvSpPr>
                <a:spLocks noChangeShapeType="1"/>
              </p:cNvSpPr>
              <p:nvPr/>
            </p:nvSpPr>
            <p:spPr bwMode="auto">
              <a:xfrm flipV="1">
                <a:off x="2965" y="2468"/>
                <a:ext cx="7" cy="342"/>
              </a:xfrm>
              <a:prstGeom prst="line">
                <a:avLst/>
              </a:prstGeom>
              <a:noFill/>
              <a:ln w="3175">
                <a:solidFill>
                  <a:srgbClr val="000000"/>
                </a:solidFill>
                <a:round/>
                <a:headEnd/>
                <a:tailEnd/>
              </a:ln>
            </p:spPr>
            <p:txBody>
              <a:bodyPr/>
              <a:lstStyle/>
              <a:p>
                <a:endParaRPr lang="en-GB"/>
              </a:p>
            </p:txBody>
          </p:sp>
          <p:sp>
            <p:nvSpPr>
              <p:cNvPr id="21601" name="Line 49"/>
              <p:cNvSpPr>
                <a:spLocks noChangeShapeType="1"/>
              </p:cNvSpPr>
              <p:nvPr/>
            </p:nvSpPr>
            <p:spPr bwMode="auto">
              <a:xfrm>
                <a:off x="2957" y="2468"/>
                <a:ext cx="29" cy="6"/>
              </a:xfrm>
              <a:prstGeom prst="line">
                <a:avLst/>
              </a:prstGeom>
              <a:noFill/>
              <a:ln w="3175">
                <a:solidFill>
                  <a:srgbClr val="000000"/>
                </a:solidFill>
                <a:round/>
                <a:headEnd/>
                <a:tailEnd/>
              </a:ln>
            </p:spPr>
            <p:txBody>
              <a:bodyPr/>
              <a:lstStyle/>
              <a:p>
                <a:endParaRPr lang="en-GB"/>
              </a:p>
            </p:txBody>
          </p:sp>
          <p:sp>
            <p:nvSpPr>
              <p:cNvPr id="21602" name="Line 50"/>
              <p:cNvSpPr>
                <a:spLocks noChangeShapeType="1"/>
              </p:cNvSpPr>
              <p:nvPr/>
            </p:nvSpPr>
            <p:spPr bwMode="auto">
              <a:xfrm flipV="1">
                <a:off x="5325" y="3000"/>
                <a:ext cx="0" cy="90"/>
              </a:xfrm>
              <a:prstGeom prst="line">
                <a:avLst/>
              </a:prstGeom>
              <a:noFill/>
              <a:ln w="3175">
                <a:solidFill>
                  <a:srgbClr val="000000"/>
                </a:solidFill>
                <a:round/>
                <a:headEnd/>
                <a:tailEnd/>
              </a:ln>
            </p:spPr>
            <p:txBody>
              <a:bodyPr/>
              <a:lstStyle/>
              <a:p>
                <a:endParaRPr lang="en-GB"/>
              </a:p>
            </p:txBody>
          </p:sp>
          <p:sp>
            <p:nvSpPr>
              <p:cNvPr id="21603" name="Line 51"/>
              <p:cNvSpPr>
                <a:spLocks noChangeShapeType="1"/>
              </p:cNvSpPr>
              <p:nvPr/>
            </p:nvSpPr>
            <p:spPr bwMode="auto">
              <a:xfrm>
                <a:off x="5311" y="3000"/>
                <a:ext cx="29" cy="6"/>
              </a:xfrm>
              <a:prstGeom prst="line">
                <a:avLst/>
              </a:prstGeom>
              <a:noFill/>
              <a:ln w="3175">
                <a:solidFill>
                  <a:srgbClr val="000000"/>
                </a:solidFill>
                <a:round/>
                <a:headEnd/>
                <a:tailEnd/>
              </a:ln>
            </p:spPr>
            <p:txBody>
              <a:bodyPr/>
              <a:lstStyle/>
              <a:p>
                <a:endParaRPr lang="en-GB"/>
              </a:p>
            </p:txBody>
          </p:sp>
          <p:sp>
            <p:nvSpPr>
              <p:cNvPr id="21604" name="Line 52"/>
              <p:cNvSpPr>
                <a:spLocks noChangeShapeType="1"/>
              </p:cNvSpPr>
              <p:nvPr/>
            </p:nvSpPr>
            <p:spPr bwMode="auto">
              <a:xfrm flipV="1">
                <a:off x="1316" y="3233"/>
                <a:ext cx="0" cy="161"/>
              </a:xfrm>
              <a:prstGeom prst="line">
                <a:avLst/>
              </a:prstGeom>
              <a:noFill/>
              <a:ln w="3175">
                <a:solidFill>
                  <a:srgbClr val="000000"/>
                </a:solidFill>
                <a:round/>
                <a:headEnd/>
                <a:tailEnd/>
              </a:ln>
            </p:spPr>
            <p:txBody>
              <a:bodyPr/>
              <a:lstStyle/>
              <a:p>
                <a:endParaRPr lang="en-GB"/>
              </a:p>
            </p:txBody>
          </p:sp>
          <p:sp>
            <p:nvSpPr>
              <p:cNvPr id="21605" name="Line 53"/>
              <p:cNvSpPr>
                <a:spLocks noChangeShapeType="1"/>
              </p:cNvSpPr>
              <p:nvPr/>
            </p:nvSpPr>
            <p:spPr bwMode="auto">
              <a:xfrm>
                <a:off x="1301" y="3233"/>
                <a:ext cx="30" cy="0"/>
              </a:xfrm>
              <a:prstGeom prst="line">
                <a:avLst/>
              </a:prstGeom>
              <a:noFill/>
              <a:ln w="3175">
                <a:solidFill>
                  <a:srgbClr val="000000"/>
                </a:solidFill>
                <a:round/>
                <a:headEnd/>
                <a:tailEnd/>
              </a:ln>
            </p:spPr>
            <p:txBody>
              <a:bodyPr/>
              <a:lstStyle/>
              <a:p>
                <a:endParaRPr lang="en-GB"/>
              </a:p>
            </p:txBody>
          </p:sp>
          <p:sp>
            <p:nvSpPr>
              <p:cNvPr id="21606" name="Oval 54"/>
              <p:cNvSpPr>
                <a:spLocks noChangeArrowheads="1"/>
              </p:cNvSpPr>
              <p:nvPr/>
            </p:nvSpPr>
            <p:spPr bwMode="auto">
              <a:xfrm>
                <a:off x="1042" y="3406"/>
                <a:ext cx="61" cy="78"/>
              </a:xfrm>
              <a:prstGeom prst="ellipse">
                <a:avLst/>
              </a:prstGeom>
              <a:solidFill>
                <a:srgbClr val="FF0000"/>
              </a:solidFill>
              <a:ln w="3175">
                <a:solidFill>
                  <a:srgbClr val="FF0000"/>
                </a:solidFill>
                <a:round/>
                <a:headEnd/>
                <a:tailEnd/>
              </a:ln>
            </p:spPr>
            <p:txBody>
              <a:bodyPr/>
              <a:lstStyle/>
              <a:p>
                <a:endParaRPr lang="en-US"/>
              </a:p>
            </p:txBody>
          </p:sp>
          <p:sp>
            <p:nvSpPr>
              <p:cNvPr id="21607" name="Oval 55"/>
              <p:cNvSpPr>
                <a:spLocks noChangeArrowheads="1"/>
              </p:cNvSpPr>
              <p:nvPr/>
            </p:nvSpPr>
            <p:spPr bwMode="auto">
              <a:xfrm>
                <a:off x="1286" y="3376"/>
                <a:ext cx="54" cy="77"/>
              </a:xfrm>
              <a:prstGeom prst="ellipse">
                <a:avLst/>
              </a:prstGeom>
              <a:solidFill>
                <a:srgbClr val="FF0000"/>
              </a:solidFill>
              <a:ln w="3175">
                <a:solidFill>
                  <a:srgbClr val="FF0000"/>
                </a:solidFill>
                <a:round/>
                <a:headEnd/>
                <a:tailEnd/>
              </a:ln>
            </p:spPr>
            <p:txBody>
              <a:bodyPr/>
              <a:lstStyle/>
              <a:p>
                <a:endParaRPr lang="en-US"/>
              </a:p>
            </p:txBody>
          </p:sp>
          <p:sp>
            <p:nvSpPr>
              <p:cNvPr id="21608" name="Oval 56"/>
              <p:cNvSpPr>
                <a:spLocks noChangeArrowheads="1"/>
              </p:cNvSpPr>
              <p:nvPr/>
            </p:nvSpPr>
            <p:spPr bwMode="auto">
              <a:xfrm>
                <a:off x="1522" y="2200"/>
                <a:ext cx="53" cy="78"/>
              </a:xfrm>
              <a:prstGeom prst="ellipse">
                <a:avLst/>
              </a:prstGeom>
              <a:solidFill>
                <a:srgbClr val="FF0000"/>
              </a:solidFill>
              <a:ln w="3175">
                <a:solidFill>
                  <a:srgbClr val="FF0000"/>
                </a:solidFill>
                <a:round/>
                <a:headEnd/>
                <a:tailEnd/>
              </a:ln>
            </p:spPr>
            <p:txBody>
              <a:bodyPr/>
              <a:lstStyle/>
              <a:p>
                <a:endParaRPr lang="en-US"/>
              </a:p>
            </p:txBody>
          </p:sp>
          <p:sp>
            <p:nvSpPr>
              <p:cNvPr id="21609" name="Oval 57"/>
              <p:cNvSpPr>
                <a:spLocks noChangeArrowheads="1"/>
              </p:cNvSpPr>
              <p:nvPr/>
            </p:nvSpPr>
            <p:spPr bwMode="auto">
              <a:xfrm>
                <a:off x="1992" y="2935"/>
                <a:ext cx="54" cy="77"/>
              </a:xfrm>
              <a:prstGeom prst="ellipse">
                <a:avLst/>
              </a:prstGeom>
              <a:solidFill>
                <a:srgbClr val="FF0000"/>
              </a:solidFill>
              <a:ln w="3175">
                <a:solidFill>
                  <a:srgbClr val="FF0000"/>
                </a:solidFill>
                <a:round/>
                <a:headEnd/>
                <a:tailEnd/>
              </a:ln>
            </p:spPr>
            <p:txBody>
              <a:bodyPr/>
              <a:lstStyle/>
              <a:p>
                <a:endParaRPr lang="en-US"/>
              </a:p>
            </p:txBody>
          </p:sp>
          <p:sp>
            <p:nvSpPr>
              <p:cNvPr id="21610" name="Oval 58"/>
              <p:cNvSpPr>
                <a:spLocks noChangeArrowheads="1"/>
              </p:cNvSpPr>
              <p:nvPr/>
            </p:nvSpPr>
            <p:spPr bwMode="auto">
              <a:xfrm>
                <a:off x="2463" y="2886"/>
                <a:ext cx="60" cy="79"/>
              </a:xfrm>
              <a:prstGeom prst="ellipse">
                <a:avLst/>
              </a:prstGeom>
              <a:solidFill>
                <a:srgbClr val="FF0000"/>
              </a:solidFill>
              <a:ln w="3175">
                <a:solidFill>
                  <a:srgbClr val="FF0000"/>
                </a:solidFill>
                <a:round/>
                <a:headEnd/>
                <a:tailEnd/>
              </a:ln>
            </p:spPr>
            <p:txBody>
              <a:bodyPr/>
              <a:lstStyle/>
              <a:p>
                <a:endParaRPr lang="en-US"/>
              </a:p>
            </p:txBody>
          </p:sp>
          <p:sp>
            <p:nvSpPr>
              <p:cNvPr id="21611" name="Oval 59"/>
              <p:cNvSpPr>
                <a:spLocks noChangeArrowheads="1"/>
              </p:cNvSpPr>
              <p:nvPr/>
            </p:nvSpPr>
            <p:spPr bwMode="auto">
              <a:xfrm>
                <a:off x="2933" y="2766"/>
                <a:ext cx="60" cy="79"/>
              </a:xfrm>
              <a:prstGeom prst="ellipse">
                <a:avLst/>
              </a:prstGeom>
              <a:solidFill>
                <a:srgbClr val="FF0000"/>
              </a:solidFill>
              <a:ln w="3175">
                <a:solidFill>
                  <a:srgbClr val="FF0000"/>
                </a:solidFill>
                <a:round/>
                <a:headEnd/>
                <a:tailEnd/>
              </a:ln>
            </p:spPr>
            <p:txBody>
              <a:bodyPr/>
              <a:lstStyle/>
              <a:p>
                <a:endParaRPr lang="en-US"/>
              </a:p>
            </p:txBody>
          </p:sp>
          <p:sp>
            <p:nvSpPr>
              <p:cNvPr id="21612" name="Oval 60"/>
              <p:cNvSpPr>
                <a:spLocks noChangeArrowheads="1"/>
              </p:cNvSpPr>
              <p:nvPr/>
            </p:nvSpPr>
            <p:spPr bwMode="auto">
              <a:xfrm>
                <a:off x="5294" y="3041"/>
                <a:ext cx="53" cy="84"/>
              </a:xfrm>
              <a:prstGeom prst="ellipse">
                <a:avLst/>
              </a:prstGeom>
              <a:solidFill>
                <a:srgbClr val="FF0000"/>
              </a:solidFill>
              <a:ln w="3175">
                <a:solidFill>
                  <a:srgbClr val="FF0000"/>
                </a:solidFill>
                <a:round/>
                <a:headEnd/>
                <a:tailEnd/>
              </a:ln>
            </p:spPr>
            <p:txBody>
              <a:bodyPr/>
              <a:lstStyle/>
              <a:p>
                <a:endParaRPr lang="en-US"/>
              </a:p>
            </p:txBody>
          </p:sp>
        </p:grpSp>
        <p:sp>
          <p:nvSpPr>
            <p:cNvPr id="21590" name="Line 61"/>
            <p:cNvSpPr>
              <a:spLocks noChangeShapeType="1"/>
            </p:cNvSpPr>
            <p:nvPr/>
          </p:nvSpPr>
          <p:spPr bwMode="auto">
            <a:xfrm>
              <a:off x="2231" y="1545"/>
              <a:ext cx="146" cy="2"/>
            </a:xfrm>
            <a:prstGeom prst="line">
              <a:avLst/>
            </a:prstGeom>
            <a:noFill/>
            <a:ln w="9525">
              <a:solidFill>
                <a:srgbClr val="FF0000"/>
              </a:solidFill>
              <a:round/>
              <a:headEnd/>
              <a:tailEnd/>
            </a:ln>
          </p:spPr>
          <p:txBody>
            <a:bodyPr/>
            <a:lstStyle/>
            <a:p>
              <a:endParaRPr lang="en-GB"/>
            </a:p>
          </p:txBody>
        </p:sp>
        <p:sp>
          <p:nvSpPr>
            <p:cNvPr id="21591" name="Oval 62"/>
            <p:cNvSpPr>
              <a:spLocks noChangeArrowheads="1"/>
            </p:cNvSpPr>
            <p:nvPr/>
          </p:nvSpPr>
          <p:spPr bwMode="auto">
            <a:xfrm>
              <a:off x="2277" y="1508"/>
              <a:ext cx="59" cy="80"/>
            </a:xfrm>
            <a:prstGeom prst="ellipse">
              <a:avLst/>
            </a:prstGeom>
            <a:solidFill>
              <a:srgbClr val="FF0000"/>
            </a:solidFill>
            <a:ln w="3175">
              <a:solidFill>
                <a:srgbClr val="FF0000"/>
              </a:solidFill>
              <a:round/>
              <a:headEnd/>
              <a:tailEnd/>
            </a:ln>
          </p:spPr>
          <p:txBody>
            <a:bodyPr/>
            <a:lstStyle/>
            <a:p>
              <a:endParaRPr lang="en-US"/>
            </a:p>
          </p:txBody>
        </p:sp>
        <p:sp>
          <p:nvSpPr>
            <p:cNvPr id="21592" name="Rectangle 63"/>
            <p:cNvSpPr>
              <a:spLocks noChangeArrowheads="1"/>
            </p:cNvSpPr>
            <p:nvPr/>
          </p:nvSpPr>
          <p:spPr bwMode="auto">
            <a:xfrm>
              <a:off x="2435" y="1448"/>
              <a:ext cx="1550" cy="192"/>
            </a:xfrm>
            <a:prstGeom prst="rect">
              <a:avLst/>
            </a:prstGeom>
            <a:noFill/>
            <a:ln w="9525">
              <a:noFill/>
              <a:miter lim="800000"/>
              <a:headEnd/>
              <a:tailEnd/>
            </a:ln>
          </p:spPr>
          <p:txBody>
            <a:bodyPr wrap="none" lIns="0" tIns="0" rIns="0" bIns="0">
              <a:spAutoFit/>
            </a:bodyPr>
            <a:lstStyle/>
            <a:p>
              <a:pPr defTabSz="957263"/>
              <a:r>
                <a:rPr lang="en-GB" sz="2000">
                  <a:solidFill>
                    <a:srgbClr val="000000"/>
                  </a:solidFill>
                  <a:latin typeface="Verdana" pitchFamily="34" charset="0"/>
                </a:rPr>
                <a:t>Gr-1</a:t>
              </a:r>
              <a:r>
                <a:rPr lang="en-GB" sz="2000" b="1" baseline="30000">
                  <a:solidFill>
                    <a:srgbClr val="000000"/>
                  </a:solidFill>
                  <a:latin typeface="Verdana" pitchFamily="34" charset="0"/>
                </a:rPr>
                <a:t>high</a:t>
              </a:r>
              <a:r>
                <a:rPr lang="en-GB" sz="2000">
                  <a:solidFill>
                    <a:srgbClr val="000000"/>
                  </a:solidFill>
                  <a:latin typeface="Verdana" pitchFamily="34" charset="0"/>
                </a:rPr>
                <a:t> monocytes</a:t>
              </a:r>
              <a:endParaRPr lang="en-GB" sz="2000">
                <a:latin typeface="Verdana" pitchFamily="34" charset="0"/>
              </a:endParaRPr>
            </a:p>
          </p:txBody>
        </p:sp>
      </p:grpSp>
      <p:grpSp>
        <p:nvGrpSpPr>
          <p:cNvPr id="4" name="Group 64"/>
          <p:cNvGrpSpPr>
            <a:grpSpLocks/>
          </p:cNvGrpSpPr>
          <p:nvPr/>
        </p:nvGrpSpPr>
        <p:grpSpPr bwMode="auto">
          <a:xfrm>
            <a:off x="1662113" y="2638425"/>
            <a:ext cx="6846887" cy="2770188"/>
            <a:chOff x="1047" y="1662"/>
            <a:chExt cx="4313" cy="1745"/>
          </a:xfrm>
        </p:grpSpPr>
        <p:grpSp>
          <p:nvGrpSpPr>
            <p:cNvPr id="21572" name="Group 65"/>
            <p:cNvGrpSpPr>
              <a:grpSpLocks/>
            </p:cNvGrpSpPr>
            <p:nvPr/>
          </p:nvGrpSpPr>
          <p:grpSpPr bwMode="auto">
            <a:xfrm>
              <a:off x="1047" y="2858"/>
              <a:ext cx="4313" cy="549"/>
              <a:chOff x="1042" y="2886"/>
              <a:chExt cx="4313" cy="549"/>
            </a:xfrm>
          </p:grpSpPr>
          <p:sp>
            <p:nvSpPr>
              <p:cNvPr id="21576" name="Freeform 66"/>
              <p:cNvSpPr>
                <a:spLocks/>
              </p:cNvSpPr>
              <p:nvPr/>
            </p:nvSpPr>
            <p:spPr bwMode="auto">
              <a:xfrm>
                <a:off x="1081" y="3023"/>
                <a:ext cx="4244" cy="371"/>
              </a:xfrm>
              <a:custGeom>
                <a:avLst/>
                <a:gdLst>
                  <a:gd name="T0" fmla="*/ 0 w 969"/>
                  <a:gd name="T1" fmla="*/ 1933 h 62"/>
                  <a:gd name="T2" fmla="*/ 1038 w 969"/>
                  <a:gd name="T3" fmla="*/ 2220 h 62"/>
                  <a:gd name="T4" fmla="*/ 2072 w 969"/>
                  <a:gd name="T5" fmla="*/ 1610 h 62"/>
                  <a:gd name="T6" fmla="*/ 4126 w 969"/>
                  <a:gd name="T7" fmla="*/ 1753 h 62"/>
                  <a:gd name="T8" fmla="*/ 6197 w 969"/>
                  <a:gd name="T9" fmla="*/ 1215 h 62"/>
                  <a:gd name="T10" fmla="*/ 8269 w 969"/>
                  <a:gd name="T11" fmla="*/ 0 h 62"/>
                  <a:gd name="T12" fmla="*/ 18588 w 969"/>
                  <a:gd name="T13" fmla="*/ 359 h 62"/>
                  <a:gd name="T14" fmla="*/ 0 60000 65536"/>
                  <a:gd name="T15" fmla="*/ 0 60000 65536"/>
                  <a:gd name="T16" fmla="*/ 0 60000 65536"/>
                  <a:gd name="T17" fmla="*/ 0 60000 65536"/>
                  <a:gd name="T18" fmla="*/ 0 60000 65536"/>
                  <a:gd name="T19" fmla="*/ 0 60000 65536"/>
                  <a:gd name="T20" fmla="*/ 0 60000 65536"/>
                  <a:gd name="T21" fmla="*/ 0 w 969"/>
                  <a:gd name="T22" fmla="*/ 0 h 62"/>
                  <a:gd name="T23" fmla="*/ 969 w 969"/>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9" h="62">
                    <a:moveTo>
                      <a:pt x="0" y="54"/>
                    </a:moveTo>
                    <a:lnTo>
                      <a:pt x="54" y="62"/>
                    </a:lnTo>
                    <a:lnTo>
                      <a:pt x="108" y="45"/>
                    </a:lnTo>
                    <a:lnTo>
                      <a:pt x="215" y="49"/>
                    </a:lnTo>
                    <a:lnTo>
                      <a:pt x="323" y="34"/>
                    </a:lnTo>
                    <a:lnTo>
                      <a:pt x="431" y="0"/>
                    </a:lnTo>
                    <a:lnTo>
                      <a:pt x="969" y="10"/>
                    </a:lnTo>
                  </a:path>
                </a:pathLst>
              </a:custGeom>
              <a:noFill/>
              <a:ln w="9525">
                <a:solidFill>
                  <a:srgbClr val="339966"/>
                </a:solidFill>
                <a:prstDash val="solid"/>
                <a:round/>
                <a:headEnd/>
                <a:tailEnd/>
              </a:ln>
            </p:spPr>
            <p:txBody>
              <a:bodyPr/>
              <a:lstStyle/>
              <a:p>
                <a:endParaRPr lang="en-GB"/>
              </a:p>
            </p:txBody>
          </p:sp>
          <p:sp>
            <p:nvSpPr>
              <p:cNvPr id="21577" name="Line 67"/>
              <p:cNvSpPr>
                <a:spLocks noChangeShapeType="1"/>
              </p:cNvSpPr>
              <p:nvPr/>
            </p:nvSpPr>
            <p:spPr bwMode="auto">
              <a:xfrm flipV="1">
                <a:off x="1552" y="3078"/>
                <a:ext cx="0" cy="214"/>
              </a:xfrm>
              <a:prstGeom prst="line">
                <a:avLst/>
              </a:prstGeom>
              <a:noFill/>
              <a:ln w="3175">
                <a:solidFill>
                  <a:srgbClr val="000000"/>
                </a:solidFill>
                <a:round/>
                <a:headEnd/>
                <a:tailEnd/>
              </a:ln>
            </p:spPr>
            <p:txBody>
              <a:bodyPr/>
              <a:lstStyle/>
              <a:p>
                <a:endParaRPr lang="en-GB"/>
              </a:p>
            </p:txBody>
          </p:sp>
          <p:sp>
            <p:nvSpPr>
              <p:cNvPr id="21578" name="Line 68"/>
              <p:cNvSpPr>
                <a:spLocks noChangeShapeType="1"/>
              </p:cNvSpPr>
              <p:nvPr/>
            </p:nvSpPr>
            <p:spPr bwMode="auto">
              <a:xfrm>
                <a:off x="1537" y="3078"/>
                <a:ext cx="30" cy="6"/>
              </a:xfrm>
              <a:prstGeom prst="line">
                <a:avLst/>
              </a:prstGeom>
              <a:noFill/>
              <a:ln w="3175">
                <a:solidFill>
                  <a:srgbClr val="000000"/>
                </a:solidFill>
                <a:round/>
                <a:headEnd/>
                <a:tailEnd/>
              </a:ln>
            </p:spPr>
            <p:txBody>
              <a:bodyPr/>
              <a:lstStyle/>
              <a:p>
                <a:endParaRPr lang="en-GB"/>
              </a:p>
            </p:txBody>
          </p:sp>
          <p:sp>
            <p:nvSpPr>
              <p:cNvPr id="21579" name="Line 69"/>
              <p:cNvSpPr>
                <a:spLocks noChangeShapeType="1"/>
              </p:cNvSpPr>
              <p:nvPr/>
            </p:nvSpPr>
            <p:spPr bwMode="auto">
              <a:xfrm flipV="1">
                <a:off x="2022" y="3143"/>
                <a:ext cx="0" cy="173"/>
              </a:xfrm>
              <a:prstGeom prst="line">
                <a:avLst/>
              </a:prstGeom>
              <a:noFill/>
              <a:ln w="3175">
                <a:solidFill>
                  <a:srgbClr val="000000"/>
                </a:solidFill>
                <a:round/>
                <a:headEnd/>
                <a:tailEnd/>
              </a:ln>
            </p:spPr>
            <p:txBody>
              <a:bodyPr/>
              <a:lstStyle/>
              <a:p>
                <a:endParaRPr lang="en-GB"/>
              </a:p>
            </p:txBody>
          </p:sp>
          <p:sp>
            <p:nvSpPr>
              <p:cNvPr id="21580" name="Line 70"/>
              <p:cNvSpPr>
                <a:spLocks noChangeShapeType="1"/>
              </p:cNvSpPr>
              <p:nvPr/>
            </p:nvSpPr>
            <p:spPr bwMode="auto">
              <a:xfrm flipV="1">
                <a:off x="2965" y="2886"/>
                <a:ext cx="7" cy="137"/>
              </a:xfrm>
              <a:prstGeom prst="line">
                <a:avLst/>
              </a:prstGeom>
              <a:noFill/>
              <a:ln w="3175">
                <a:solidFill>
                  <a:srgbClr val="000000"/>
                </a:solidFill>
                <a:round/>
                <a:headEnd/>
                <a:tailEnd/>
              </a:ln>
            </p:spPr>
            <p:txBody>
              <a:bodyPr/>
              <a:lstStyle/>
              <a:p>
                <a:endParaRPr lang="en-GB"/>
              </a:p>
            </p:txBody>
          </p:sp>
          <p:sp>
            <p:nvSpPr>
              <p:cNvPr id="21581" name="Line 71"/>
              <p:cNvSpPr>
                <a:spLocks noChangeShapeType="1"/>
              </p:cNvSpPr>
              <p:nvPr/>
            </p:nvSpPr>
            <p:spPr bwMode="auto">
              <a:xfrm>
                <a:off x="2957" y="2886"/>
                <a:ext cx="29" cy="0"/>
              </a:xfrm>
              <a:prstGeom prst="line">
                <a:avLst/>
              </a:prstGeom>
              <a:noFill/>
              <a:ln w="3175">
                <a:solidFill>
                  <a:srgbClr val="000000"/>
                </a:solidFill>
                <a:round/>
                <a:headEnd/>
                <a:tailEnd/>
              </a:ln>
            </p:spPr>
            <p:txBody>
              <a:bodyPr/>
              <a:lstStyle/>
              <a:p>
                <a:endParaRPr lang="en-GB"/>
              </a:p>
            </p:txBody>
          </p:sp>
          <p:sp>
            <p:nvSpPr>
              <p:cNvPr id="21582" name="Freeform 72"/>
              <p:cNvSpPr>
                <a:spLocks/>
              </p:cNvSpPr>
              <p:nvPr/>
            </p:nvSpPr>
            <p:spPr bwMode="auto">
              <a:xfrm>
                <a:off x="1042" y="3304"/>
                <a:ext cx="70" cy="84"/>
              </a:xfrm>
              <a:custGeom>
                <a:avLst/>
                <a:gdLst>
                  <a:gd name="T0" fmla="*/ 93 w 27"/>
                  <a:gd name="T1" fmla="*/ 0 h 37"/>
                  <a:gd name="T2" fmla="*/ 181 w 27"/>
                  <a:gd name="T3" fmla="*/ 191 h 37"/>
                  <a:gd name="T4" fmla="*/ 0 w 27"/>
                  <a:gd name="T5" fmla="*/ 191 h 37"/>
                  <a:gd name="T6" fmla="*/ 93 w 27"/>
                  <a:gd name="T7" fmla="*/ 0 h 37"/>
                  <a:gd name="T8" fmla="*/ 0 60000 65536"/>
                  <a:gd name="T9" fmla="*/ 0 60000 65536"/>
                  <a:gd name="T10" fmla="*/ 0 60000 65536"/>
                  <a:gd name="T11" fmla="*/ 0 60000 65536"/>
                  <a:gd name="T12" fmla="*/ 0 w 27"/>
                  <a:gd name="T13" fmla="*/ 0 h 37"/>
                  <a:gd name="T14" fmla="*/ 27 w 27"/>
                  <a:gd name="T15" fmla="*/ 37 h 37"/>
                </a:gdLst>
                <a:ahLst/>
                <a:cxnLst>
                  <a:cxn ang="T8">
                    <a:pos x="T0" y="T1"/>
                  </a:cxn>
                  <a:cxn ang="T9">
                    <a:pos x="T2" y="T3"/>
                  </a:cxn>
                  <a:cxn ang="T10">
                    <a:pos x="T4" y="T5"/>
                  </a:cxn>
                  <a:cxn ang="T11">
                    <a:pos x="T6" y="T7"/>
                  </a:cxn>
                </a:cxnLst>
                <a:rect l="T12" t="T13" r="T14" b="T15"/>
                <a:pathLst>
                  <a:path w="27" h="37">
                    <a:moveTo>
                      <a:pt x="14" y="0"/>
                    </a:moveTo>
                    <a:lnTo>
                      <a:pt x="27" y="37"/>
                    </a:lnTo>
                    <a:lnTo>
                      <a:pt x="0" y="37"/>
                    </a:lnTo>
                    <a:lnTo>
                      <a:pt x="14" y="0"/>
                    </a:lnTo>
                    <a:close/>
                  </a:path>
                </a:pathLst>
              </a:custGeom>
              <a:solidFill>
                <a:srgbClr val="339966"/>
              </a:solidFill>
              <a:ln w="3175">
                <a:solidFill>
                  <a:srgbClr val="339966"/>
                </a:solidFill>
                <a:prstDash val="solid"/>
                <a:round/>
                <a:headEnd/>
                <a:tailEnd/>
              </a:ln>
            </p:spPr>
            <p:txBody>
              <a:bodyPr/>
              <a:lstStyle/>
              <a:p>
                <a:endParaRPr lang="en-GB"/>
              </a:p>
            </p:txBody>
          </p:sp>
          <p:sp>
            <p:nvSpPr>
              <p:cNvPr id="21583" name="Freeform 73"/>
              <p:cNvSpPr>
                <a:spLocks/>
              </p:cNvSpPr>
              <p:nvPr/>
            </p:nvSpPr>
            <p:spPr bwMode="auto">
              <a:xfrm>
                <a:off x="1286" y="3353"/>
                <a:ext cx="62" cy="82"/>
              </a:xfrm>
              <a:custGeom>
                <a:avLst/>
                <a:gdLst>
                  <a:gd name="T0" fmla="*/ 73 w 27"/>
                  <a:gd name="T1" fmla="*/ 0 h 37"/>
                  <a:gd name="T2" fmla="*/ 142 w 27"/>
                  <a:gd name="T3" fmla="*/ 182 h 37"/>
                  <a:gd name="T4" fmla="*/ 0 w 27"/>
                  <a:gd name="T5" fmla="*/ 182 h 37"/>
                  <a:gd name="T6" fmla="*/ 73 w 27"/>
                  <a:gd name="T7" fmla="*/ 0 h 37"/>
                  <a:gd name="T8" fmla="*/ 0 60000 65536"/>
                  <a:gd name="T9" fmla="*/ 0 60000 65536"/>
                  <a:gd name="T10" fmla="*/ 0 60000 65536"/>
                  <a:gd name="T11" fmla="*/ 0 60000 65536"/>
                  <a:gd name="T12" fmla="*/ 0 w 27"/>
                  <a:gd name="T13" fmla="*/ 0 h 37"/>
                  <a:gd name="T14" fmla="*/ 27 w 27"/>
                  <a:gd name="T15" fmla="*/ 37 h 37"/>
                </a:gdLst>
                <a:ahLst/>
                <a:cxnLst>
                  <a:cxn ang="T8">
                    <a:pos x="T0" y="T1"/>
                  </a:cxn>
                  <a:cxn ang="T9">
                    <a:pos x="T2" y="T3"/>
                  </a:cxn>
                  <a:cxn ang="T10">
                    <a:pos x="T4" y="T5"/>
                  </a:cxn>
                  <a:cxn ang="T11">
                    <a:pos x="T6" y="T7"/>
                  </a:cxn>
                </a:cxnLst>
                <a:rect l="T12" t="T13" r="T14" b="T15"/>
                <a:pathLst>
                  <a:path w="27" h="37">
                    <a:moveTo>
                      <a:pt x="14" y="0"/>
                    </a:moveTo>
                    <a:lnTo>
                      <a:pt x="27" y="37"/>
                    </a:lnTo>
                    <a:lnTo>
                      <a:pt x="0" y="37"/>
                    </a:lnTo>
                    <a:lnTo>
                      <a:pt x="14" y="0"/>
                    </a:lnTo>
                    <a:close/>
                  </a:path>
                </a:pathLst>
              </a:custGeom>
              <a:solidFill>
                <a:srgbClr val="339966"/>
              </a:solidFill>
              <a:ln w="3175">
                <a:solidFill>
                  <a:srgbClr val="339966"/>
                </a:solidFill>
                <a:prstDash val="solid"/>
                <a:round/>
                <a:headEnd/>
                <a:tailEnd/>
              </a:ln>
            </p:spPr>
            <p:txBody>
              <a:bodyPr/>
              <a:lstStyle/>
              <a:p>
                <a:endParaRPr lang="en-GB"/>
              </a:p>
            </p:txBody>
          </p:sp>
          <p:sp>
            <p:nvSpPr>
              <p:cNvPr id="21584" name="Freeform 74"/>
              <p:cNvSpPr>
                <a:spLocks/>
              </p:cNvSpPr>
              <p:nvPr/>
            </p:nvSpPr>
            <p:spPr bwMode="auto">
              <a:xfrm>
                <a:off x="1522" y="3251"/>
                <a:ext cx="60" cy="84"/>
              </a:xfrm>
              <a:custGeom>
                <a:avLst/>
                <a:gdLst>
                  <a:gd name="T0" fmla="*/ 69 w 27"/>
                  <a:gd name="T1" fmla="*/ 0 h 37"/>
                  <a:gd name="T2" fmla="*/ 133 w 27"/>
                  <a:gd name="T3" fmla="*/ 191 h 37"/>
                  <a:gd name="T4" fmla="*/ 0 w 27"/>
                  <a:gd name="T5" fmla="*/ 191 h 37"/>
                  <a:gd name="T6" fmla="*/ 69 w 27"/>
                  <a:gd name="T7" fmla="*/ 0 h 37"/>
                  <a:gd name="T8" fmla="*/ 0 60000 65536"/>
                  <a:gd name="T9" fmla="*/ 0 60000 65536"/>
                  <a:gd name="T10" fmla="*/ 0 60000 65536"/>
                  <a:gd name="T11" fmla="*/ 0 60000 65536"/>
                  <a:gd name="T12" fmla="*/ 0 w 27"/>
                  <a:gd name="T13" fmla="*/ 0 h 37"/>
                  <a:gd name="T14" fmla="*/ 27 w 27"/>
                  <a:gd name="T15" fmla="*/ 37 h 37"/>
                </a:gdLst>
                <a:ahLst/>
                <a:cxnLst>
                  <a:cxn ang="T8">
                    <a:pos x="T0" y="T1"/>
                  </a:cxn>
                  <a:cxn ang="T9">
                    <a:pos x="T2" y="T3"/>
                  </a:cxn>
                  <a:cxn ang="T10">
                    <a:pos x="T4" y="T5"/>
                  </a:cxn>
                  <a:cxn ang="T11">
                    <a:pos x="T6" y="T7"/>
                  </a:cxn>
                </a:cxnLst>
                <a:rect l="T12" t="T13" r="T14" b="T15"/>
                <a:pathLst>
                  <a:path w="27" h="37">
                    <a:moveTo>
                      <a:pt x="14" y="0"/>
                    </a:moveTo>
                    <a:lnTo>
                      <a:pt x="27" y="37"/>
                    </a:lnTo>
                    <a:lnTo>
                      <a:pt x="0" y="37"/>
                    </a:lnTo>
                    <a:lnTo>
                      <a:pt x="14" y="0"/>
                    </a:lnTo>
                    <a:close/>
                  </a:path>
                </a:pathLst>
              </a:custGeom>
              <a:solidFill>
                <a:srgbClr val="339966"/>
              </a:solidFill>
              <a:ln w="3175">
                <a:solidFill>
                  <a:srgbClr val="339966"/>
                </a:solidFill>
                <a:prstDash val="solid"/>
                <a:round/>
                <a:headEnd/>
                <a:tailEnd/>
              </a:ln>
            </p:spPr>
            <p:txBody>
              <a:bodyPr/>
              <a:lstStyle/>
              <a:p>
                <a:endParaRPr lang="en-GB"/>
              </a:p>
            </p:txBody>
          </p:sp>
          <p:sp>
            <p:nvSpPr>
              <p:cNvPr id="21585" name="Freeform 75"/>
              <p:cNvSpPr>
                <a:spLocks/>
              </p:cNvSpPr>
              <p:nvPr/>
            </p:nvSpPr>
            <p:spPr bwMode="auto">
              <a:xfrm>
                <a:off x="1992" y="3274"/>
                <a:ext cx="61" cy="85"/>
              </a:xfrm>
              <a:custGeom>
                <a:avLst/>
                <a:gdLst>
                  <a:gd name="T0" fmla="*/ 72 w 27"/>
                  <a:gd name="T1" fmla="*/ 0 h 37"/>
                  <a:gd name="T2" fmla="*/ 138 w 27"/>
                  <a:gd name="T3" fmla="*/ 195 h 37"/>
                  <a:gd name="T4" fmla="*/ 0 w 27"/>
                  <a:gd name="T5" fmla="*/ 195 h 37"/>
                  <a:gd name="T6" fmla="*/ 72 w 27"/>
                  <a:gd name="T7" fmla="*/ 0 h 37"/>
                  <a:gd name="T8" fmla="*/ 0 60000 65536"/>
                  <a:gd name="T9" fmla="*/ 0 60000 65536"/>
                  <a:gd name="T10" fmla="*/ 0 60000 65536"/>
                  <a:gd name="T11" fmla="*/ 0 60000 65536"/>
                  <a:gd name="T12" fmla="*/ 0 w 27"/>
                  <a:gd name="T13" fmla="*/ 0 h 37"/>
                  <a:gd name="T14" fmla="*/ 27 w 27"/>
                  <a:gd name="T15" fmla="*/ 37 h 37"/>
                </a:gdLst>
                <a:ahLst/>
                <a:cxnLst>
                  <a:cxn ang="T8">
                    <a:pos x="T0" y="T1"/>
                  </a:cxn>
                  <a:cxn ang="T9">
                    <a:pos x="T2" y="T3"/>
                  </a:cxn>
                  <a:cxn ang="T10">
                    <a:pos x="T4" y="T5"/>
                  </a:cxn>
                  <a:cxn ang="T11">
                    <a:pos x="T6" y="T7"/>
                  </a:cxn>
                </a:cxnLst>
                <a:rect l="T12" t="T13" r="T14" b="T15"/>
                <a:pathLst>
                  <a:path w="27" h="37">
                    <a:moveTo>
                      <a:pt x="14" y="0"/>
                    </a:moveTo>
                    <a:lnTo>
                      <a:pt x="27" y="37"/>
                    </a:lnTo>
                    <a:lnTo>
                      <a:pt x="0" y="37"/>
                    </a:lnTo>
                    <a:lnTo>
                      <a:pt x="14" y="0"/>
                    </a:lnTo>
                    <a:close/>
                  </a:path>
                </a:pathLst>
              </a:custGeom>
              <a:solidFill>
                <a:srgbClr val="339966"/>
              </a:solidFill>
              <a:ln w="3175">
                <a:solidFill>
                  <a:srgbClr val="339966"/>
                </a:solidFill>
                <a:prstDash val="solid"/>
                <a:round/>
                <a:headEnd/>
                <a:tailEnd/>
              </a:ln>
            </p:spPr>
            <p:txBody>
              <a:bodyPr/>
              <a:lstStyle/>
              <a:p>
                <a:endParaRPr lang="en-GB"/>
              </a:p>
            </p:txBody>
          </p:sp>
          <p:sp>
            <p:nvSpPr>
              <p:cNvPr id="21586" name="Freeform 76"/>
              <p:cNvSpPr>
                <a:spLocks/>
              </p:cNvSpPr>
              <p:nvPr/>
            </p:nvSpPr>
            <p:spPr bwMode="auto">
              <a:xfrm>
                <a:off x="2463" y="3184"/>
                <a:ext cx="60" cy="84"/>
              </a:xfrm>
              <a:custGeom>
                <a:avLst/>
                <a:gdLst>
                  <a:gd name="T0" fmla="*/ 64 w 27"/>
                  <a:gd name="T1" fmla="*/ 0 h 37"/>
                  <a:gd name="T2" fmla="*/ 133 w 27"/>
                  <a:gd name="T3" fmla="*/ 191 h 37"/>
                  <a:gd name="T4" fmla="*/ 0 w 27"/>
                  <a:gd name="T5" fmla="*/ 191 h 37"/>
                  <a:gd name="T6" fmla="*/ 64 w 27"/>
                  <a:gd name="T7" fmla="*/ 0 h 37"/>
                  <a:gd name="T8" fmla="*/ 0 60000 65536"/>
                  <a:gd name="T9" fmla="*/ 0 60000 65536"/>
                  <a:gd name="T10" fmla="*/ 0 60000 65536"/>
                  <a:gd name="T11" fmla="*/ 0 60000 65536"/>
                  <a:gd name="T12" fmla="*/ 0 w 27"/>
                  <a:gd name="T13" fmla="*/ 0 h 37"/>
                  <a:gd name="T14" fmla="*/ 27 w 27"/>
                  <a:gd name="T15" fmla="*/ 37 h 37"/>
                </a:gdLst>
                <a:ahLst/>
                <a:cxnLst>
                  <a:cxn ang="T8">
                    <a:pos x="T0" y="T1"/>
                  </a:cxn>
                  <a:cxn ang="T9">
                    <a:pos x="T2" y="T3"/>
                  </a:cxn>
                  <a:cxn ang="T10">
                    <a:pos x="T4" y="T5"/>
                  </a:cxn>
                  <a:cxn ang="T11">
                    <a:pos x="T6" y="T7"/>
                  </a:cxn>
                </a:cxnLst>
                <a:rect l="T12" t="T13" r="T14" b="T15"/>
                <a:pathLst>
                  <a:path w="27" h="37">
                    <a:moveTo>
                      <a:pt x="13" y="0"/>
                    </a:moveTo>
                    <a:lnTo>
                      <a:pt x="27" y="37"/>
                    </a:lnTo>
                    <a:lnTo>
                      <a:pt x="0" y="37"/>
                    </a:lnTo>
                    <a:lnTo>
                      <a:pt x="13" y="0"/>
                    </a:lnTo>
                    <a:close/>
                  </a:path>
                </a:pathLst>
              </a:custGeom>
              <a:solidFill>
                <a:srgbClr val="339966"/>
              </a:solidFill>
              <a:ln w="3175">
                <a:solidFill>
                  <a:srgbClr val="339966"/>
                </a:solidFill>
                <a:prstDash val="solid"/>
                <a:round/>
                <a:headEnd/>
                <a:tailEnd/>
              </a:ln>
            </p:spPr>
            <p:txBody>
              <a:bodyPr/>
              <a:lstStyle/>
              <a:p>
                <a:endParaRPr lang="en-GB"/>
              </a:p>
            </p:txBody>
          </p:sp>
          <p:sp>
            <p:nvSpPr>
              <p:cNvPr id="21587" name="Freeform 77"/>
              <p:cNvSpPr>
                <a:spLocks/>
              </p:cNvSpPr>
              <p:nvPr/>
            </p:nvSpPr>
            <p:spPr bwMode="auto">
              <a:xfrm>
                <a:off x="2933" y="2976"/>
                <a:ext cx="60" cy="85"/>
              </a:xfrm>
              <a:custGeom>
                <a:avLst/>
                <a:gdLst>
                  <a:gd name="T0" fmla="*/ 69 w 26"/>
                  <a:gd name="T1" fmla="*/ 0 h 37"/>
                  <a:gd name="T2" fmla="*/ 138 w 26"/>
                  <a:gd name="T3" fmla="*/ 195 h 37"/>
                  <a:gd name="T4" fmla="*/ 0 w 26"/>
                  <a:gd name="T5" fmla="*/ 195 h 37"/>
                  <a:gd name="T6" fmla="*/ 69 w 26"/>
                  <a:gd name="T7" fmla="*/ 0 h 37"/>
                  <a:gd name="T8" fmla="*/ 0 60000 65536"/>
                  <a:gd name="T9" fmla="*/ 0 60000 65536"/>
                  <a:gd name="T10" fmla="*/ 0 60000 65536"/>
                  <a:gd name="T11" fmla="*/ 0 60000 65536"/>
                  <a:gd name="T12" fmla="*/ 0 w 26"/>
                  <a:gd name="T13" fmla="*/ 0 h 37"/>
                  <a:gd name="T14" fmla="*/ 26 w 26"/>
                  <a:gd name="T15" fmla="*/ 37 h 37"/>
                </a:gdLst>
                <a:ahLst/>
                <a:cxnLst>
                  <a:cxn ang="T8">
                    <a:pos x="T0" y="T1"/>
                  </a:cxn>
                  <a:cxn ang="T9">
                    <a:pos x="T2" y="T3"/>
                  </a:cxn>
                  <a:cxn ang="T10">
                    <a:pos x="T4" y="T5"/>
                  </a:cxn>
                  <a:cxn ang="T11">
                    <a:pos x="T6" y="T7"/>
                  </a:cxn>
                </a:cxnLst>
                <a:rect l="T12" t="T13" r="T14" b="T15"/>
                <a:pathLst>
                  <a:path w="26" h="37">
                    <a:moveTo>
                      <a:pt x="13" y="0"/>
                    </a:moveTo>
                    <a:lnTo>
                      <a:pt x="26" y="37"/>
                    </a:lnTo>
                    <a:lnTo>
                      <a:pt x="0" y="37"/>
                    </a:lnTo>
                    <a:lnTo>
                      <a:pt x="13" y="0"/>
                    </a:lnTo>
                    <a:close/>
                  </a:path>
                </a:pathLst>
              </a:custGeom>
              <a:solidFill>
                <a:srgbClr val="339966"/>
              </a:solidFill>
              <a:ln w="3175">
                <a:solidFill>
                  <a:srgbClr val="339966"/>
                </a:solidFill>
                <a:prstDash val="solid"/>
                <a:round/>
                <a:headEnd/>
                <a:tailEnd/>
              </a:ln>
            </p:spPr>
            <p:txBody>
              <a:bodyPr/>
              <a:lstStyle/>
              <a:p>
                <a:endParaRPr lang="en-GB"/>
              </a:p>
            </p:txBody>
          </p:sp>
          <p:sp>
            <p:nvSpPr>
              <p:cNvPr id="21588" name="Freeform 78"/>
              <p:cNvSpPr>
                <a:spLocks/>
              </p:cNvSpPr>
              <p:nvPr/>
            </p:nvSpPr>
            <p:spPr bwMode="auto">
              <a:xfrm>
                <a:off x="5294" y="3041"/>
                <a:ext cx="61" cy="84"/>
              </a:xfrm>
              <a:custGeom>
                <a:avLst/>
                <a:gdLst>
                  <a:gd name="T0" fmla="*/ 73 w 26"/>
                  <a:gd name="T1" fmla="*/ 0 h 37"/>
                  <a:gd name="T2" fmla="*/ 143 w 26"/>
                  <a:gd name="T3" fmla="*/ 191 h 37"/>
                  <a:gd name="T4" fmla="*/ 0 w 26"/>
                  <a:gd name="T5" fmla="*/ 191 h 37"/>
                  <a:gd name="T6" fmla="*/ 73 w 26"/>
                  <a:gd name="T7" fmla="*/ 0 h 37"/>
                  <a:gd name="T8" fmla="*/ 0 60000 65536"/>
                  <a:gd name="T9" fmla="*/ 0 60000 65536"/>
                  <a:gd name="T10" fmla="*/ 0 60000 65536"/>
                  <a:gd name="T11" fmla="*/ 0 60000 65536"/>
                  <a:gd name="T12" fmla="*/ 0 w 26"/>
                  <a:gd name="T13" fmla="*/ 0 h 37"/>
                  <a:gd name="T14" fmla="*/ 26 w 26"/>
                  <a:gd name="T15" fmla="*/ 37 h 37"/>
                </a:gdLst>
                <a:ahLst/>
                <a:cxnLst>
                  <a:cxn ang="T8">
                    <a:pos x="T0" y="T1"/>
                  </a:cxn>
                  <a:cxn ang="T9">
                    <a:pos x="T2" y="T3"/>
                  </a:cxn>
                  <a:cxn ang="T10">
                    <a:pos x="T4" y="T5"/>
                  </a:cxn>
                  <a:cxn ang="T11">
                    <a:pos x="T6" y="T7"/>
                  </a:cxn>
                </a:cxnLst>
                <a:rect l="T12" t="T13" r="T14" b="T15"/>
                <a:pathLst>
                  <a:path w="26" h="37">
                    <a:moveTo>
                      <a:pt x="13" y="0"/>
                    </a:moveTo>
                    <a:lnTo>
                      <a:pt x="26" y="37"/>
                    </a:lnTo>
                    <a:lnTo>
                      <a:pt x="0" y="37"/>
                    </a:lnTo>
                    <a:lnTo>
                      <a:pt x="13" y="0"/>
                    </a:lnTo>
                    <a:close/>
                  </a:path>
                </a:pathLst>
              </a:custGeom>
              <a:solidFill>
                <a:srgbClr val="339966"/>
              </a:solidFill>
              <a:ln w="3175">
                <a:solidFill>
                  <a:srgbClr val="339966"/>
                </a:solidFill>
                <a:prstDash val="solid"/>
                <a:round/>
                <a:headEnd/>
                <a:tailEnd/>
              </a:ln>
            </p:spPr>
            <p:txBody>
              <a:bodyPr/>
              <a:lstStyle/>
              <a:p>
                <a:endParaRPr lang="en-GB"/>
              </a:p>
            </p:txBody>
          </p:sp>
        </p:grpSp>
        <p:sp>
          <p:nvSpPr>
            <p:cNvPr id="21573" name="Line 79"/>
            <p:cNvSpPr>
              <a:spLocks noChangeShapeType="1"/>
            </p:cNvSpPr>
            <p:nvPr/>
          </p:nvSpPr>
          <p:spPr bwMode="auto">
            <a:xfrm>
              <a:off x="2238" y="1761"/>
              <a:ext cx="146" cy="3"/>
            </a:xfrm>
            <a:prstGeom prst="line">
              <a:avLst/>
            </a:prstGeom>
            <a:noFill/>
            <a:ln w="9525">
              <a:solidFill>
                <a:srgbClr val="339966"/>
              </a:solidFill>
              <a:round/>
              <a:headEnd/>
              <a:tailEnd/>
            </a:ln>
          </p:spPr>
          <p:txBody>
            <a:bodyPr/>
            <a:lstStyle/>
            <a:p>
              <a:endParaRPr lang="en-GB"/>
            </a:p>
          </p:txBody>
        </p:sp>
        <p:sp>
          <p:nvSpPr>
            <p:cNvPr id="21574" name="Freeform 80"/>
            <p:cNvSpPr>
              <a:spLocks/>
            </p:cNvSpPr>
            <p:nvPr/>
          </p:nvSpPr>
          <p:spPr bwMode="auto">
            <a:xfrm>
              <a:off x="2277" y="1720"/>
              <a:ext cx="63" cy="85"/>
            </a:xfrm>
            <a:custGeom>
              <a:avLst/>
              <a:gdLst>
                <a:gd name="T0" fmla="*/ 70 w 27"/>
                <a:gd name="T1" fmla="*/ 0 h 37"/>
                <a:gd name="T2" fmla="*/ 147 w 27"/>
                <a:gd name="T3" fmla="*/ 195 h 37"/>
                <a:gd name="T4" fmla="*/ 0 w 27"/>
                <a:gd name="T5" fmla="*/ 195 h 37"/>
                <a:gd name="T6" fmla="*/ 70 w 27"/>
                <a:gd name="T7" fmla="*/ 0 h 37"/>
                <a:gd name="T8" fmla="*/ 0 60000 65536"/>
                <a:gd name="T9" fmla="*/ 0 60000 65536"/>
                <a:gd name="T10" fmla="*/ 0 60000 65536"/>
                <a:gd name="T11" fmla="*/ 0 60000 65536"/>
                <a:gd name="T12" fmla="*/ 0 w 27"/>
                <a:gd name="T13" fmla="*/ 0 h 37"/>
                <a:gd name="T14" fmla="*/ 27 w 27"/>
                <a:gd name="T15" fmla="*/ 37 h 37"/>
              </a:gdLst>
              <a:ahLst/>
              <a:cxnLst>
                <a:cxn ang="T8">
                  <a:pos x="T0" y="T1"/>
                </a:cxn>
                <a:cxn ang="T9">
                  <a:pos x="T2" y="T3"/>
                </a:cxn>
                <a:cxn ang="T10">
                  <a:pos x="T4" y="T5"/>
                </a:cxn>
                <a:cxn ang="T11">
                  <a:pos x="T6" y="T7"/>
                </a:cxn>
              </a:cxnLst>
              <a:rect l="T12" t="T13" r="T14" b="T15"/>
              <a:pathLst>
                <a:path w="27" h="37">
                  <a:moveTo>
                    <a:pt x="13" y="0"/>
                  </a:moveTo>
                  <a:lnTo>
                    <a:pt x="27" y="37"/>
                  </a:lnTo>
                  <a:lnTo>
                    <a:pt x="0" y="37"/>
                  </a:lnTo>
                  <a:lnTo>
                    <a:pt x="13" y="0"/>
                  </a:lnTo>
                  <a:close/>
                </a:path>
              </a:pathLst>
            </a:custGeom>
            <a:solidFill>
              <a:srgbClr val="339966"/>
            </a:solidFill>
            <a:ln w="3175">
              <a:solidFill>
                <a:srgbClr val="339966"/>
              </a:solidFill>
              <a:prstDash val="solid"/>
              <a:round/>
              <a:headEnd/>
              <a:tailEnd/>
            </a:ln>
          </p:spPr>
          <p:txBody>
            <a:bodyPr/>
            <a:lstStyle/>
            <a:p>
              <a:endParaRPr lang="en-GB"/>
            </a:p>
          </p:txBody>
        </p:sp>
        <p:sp>
          <p:nvSpPr>
            <p:cNvPr id="21575" name="Rectangle 81"/>
            <p:cNvSpPr>
              <a:spLocks noChangeArrowheads="1"/>
            </p:cNvSpPr>
            <p:nvPr/>
          </p:nvSpPr>
          <p:spPr bwMode="auto">
            <a:xfrm>
              <a:off x="2434" y="1662"/>
              <a:ext cx="1483" cy="192"/>
            </a:xfrm>
            <a:prstGeom prst="rect">
              <a:avLst/>
            </a:prstGeom>
            <a:noFill/>
            <a:ln w="9525">
              <a:noFill/>
              <a:miter lim="800000"/>
              <a:headEnd/>
              <a:tailEnd/>
            </a:ln>
          </p:spPr>
          <p:txBody>
            <a:bodyPr wrap="none" lIns="0" tIns="0" rIns="0" bIns="0">
              <a:spAutoFit/>
            </a:bodyPr>
            <a:lstStyle/>
            <a:p>
              <a:pPr defTabSz="957263"/>
              <a:r>
                <a:rPr lang="en-GB" sz="2000">
                  <a:solidFill>
                    <a:srgbClr val="000000"/>
                  </a:solidFill>
                  <a:latin typeface="Verdana" pitchFamily="34" charset="0"/>
                </a:rPr>
                <a:t>Gr-1</a:t>
              </a:r>
              <a:r>
                <a:rPr lang="en-GB" sz="2000" b="1" baseline="30000">
                  <a:solidFill>
                    <a:srgbClr val="000000"/>
                  </a:solidFill>
                  <a:latin typeface="Verdana" pitchFamily="34" charset="0"/>
                </a:rPr>
                <a:t>low</a:t>
              </a:r>
              <a:r>
                <a:rPr lang="en-GB" sz="2000" baseline="30000">
                  <a:solidFill>
                    <a:srgbClr val="000000"/>
                  </a:solidFill>
                  <a:latin typeface="Verdana" pitchFamily="34" charset="0"/>
                </a:rPr>
                <a:t> </a:t>
              </a:r>
              <a:r>
                <a:rPr lang="en-GB" sz="2000">
                  <a:solidFill>
                    <a:srgbClr val="000000"/>
                  </a:solidFill>
                  <a:latin typeface="Verdana" pitchFamily="34" charset="0"/>
                </a:rPr>
                <a:t>monocytes</a:t>
              </a:r>
              <a:endParaRPr lang="en-GB" sz="2000" baseline="30000">
                <a:solidFill>
                  <a:srgbClr val="000000"/>
                </a:solidFill>
                <a:latin typeface="Verdana" pitchFamily="34" charset="0"/>
              </a:endParaRPr>
            </a:p>
          </p:txBody>
        </p:sp>
      </p:grpSp>
      <p:grpSp>
        <p:nvGrpSpPr>
          <p:cNvPr id="6" name="Group 82"/>
          <p:cNvGrpSpPr>
            <a:grpSpLocks/>
          </p:cNvGrpSpPr>
          <p:nvPr/>
        </p:nvGrpSpPr>
        <p:grpSpPr bwMode="auto">
          <a:xfrm>
            <a:off x="1662113" y="2970213"/>
            <a:ext cx="6834187" cy="2506662"/>
            <a:chOff x="1047" y="1871"/>
            <a:chExt cx="4305" cy="1579"/>
          </a:xfrm>
        </p:grpSpPr>
        <p:grpSp>
          <p:nvGrpSpPr>
            <p:cNvPr id="21547" name="Group 83"/>
            <p:cNvGrpSpPr>
              <a:grpSpLocks/>
            </p:cNvGrpSpPr>
            <p:nvPr/>
          </p:nvGrpSpPr>
          <p:grpSpPr bwMode="auto">
            <a:xfrm>
              <a:off x="1047" y="2627"/>
              <a:ext cx="4305" cy="823"/>
              <a:chOff x="1042" y="2655"/>
              <a:chExt cx="4305" cy="823"/>
            </a:xfrm>
          </p:grpSpPr>
          <p:sp>
            <p:nvSpPr>
              <p:cNvPr id="21551" name="Line 84"/>
              <p:cNvSpPr>
                <a:spLocks noChangeShapeType="1"/>
              </p:cNvSpPr>
              <p:nvPr/>
            </p:nvSpPr>
            <p:spPr bwMode="auto">
              <a:xfrm flipV="1">
                <a:off x="5325" y="3423"/>
                <a:ext cx="0" cy="18"/>
              </a:xfrm>
              <a:prstGeom prst="line">
                <a:avLst/>
              </a:prstGeom>
              <a:noFill/>
              <a:ln w="3175">
                <a:solidFill>
                  <a:srgbClr val="000000"/>
                </a:solidFill>
                <a:round/>
                <a:headEnd/>
                <a:tailEnd/>
              </a:ln>
            </p:spPr>
            <p:txBody>
              <a:bodyPr/>
              <a:lstStyle/>
              <a:p>
                <a:endParaRPr lang="en-GB"/>
              </a:p>
            </p:txBody>
          </p:sp>
          <p:sp>
            <p:nvSpPr>
              <p:cNvPr id="21552" name="Line 85"/>
              <p:cNvSpPr>
                <a:spLocks noChangeShapeType="1"/>
              </p:cNvSpPr>
              <p:nvPr/>
            </p:nvSpPr>
            <p:spPr bwMode="auto">
              <a:xfrm>
                <a:off x="5311" y="3423"/>
                <a:ext cx="29" cy="0"/>
              </a:xfrm>
              <a:prstGeom prst="line">
                <a:avLst/>
              </a:prstGeom>
              <a:noFill/>
              <a:ln w="3175">
                <a:solidFill>
                  <a:srgbClr val="000000"/>
                </a:solidFill>
                <a:round/>
                <a:headEnd/>
                <a:tailEnd/>
              </a:ln>
            </p:spPr>
            <p:txBody>
              <a:bodyPr/>
              <a:lstStyle/>
              <a:p>
                <a:endParaRPr lang="en-GB"/>
              </a:p>
            </p:txBody>
          </p:sp>
          <p:grpSp>
            <p:nvGrpSpPr>
              <p:cNvPr id="21553" name="Group 86"/>
              <p:cNvGrpSpPr>
                <a:grpSpLocks/>
              </p:cNvGrpSpPr>
              <p:nvPr/>
            </p:nvGrpSpPr>
            <p:grpSpPr bwMode="auto">
              <a:xfrm>
                <a:off x="1042" y="2655"/>
                <a:ext cx="4305" cy="823"/>
                <a:chOff x="1042" y="2655"/>
                <a:chExt cx="4305" cy="823"/>
              </a:xfrm>
            </p:grpSpPr>
            <p:sp>
              <p:nvSpPr>
                <p:cNvPr id="21554" name="Rectangle 87"/>
                <p:cNvSpPr>
                  <a:spLocks noChangeArrowheads="1"/>
                </p:cNvSpPr>
                <p:nvPr/>
              </p:nvSpPr>
              <p:spPr bwMode="auto">
                <a:xfrm>
                  <a:off x="1522" y="2821"/>
                  <a:ext cx="53" cy="77"/>
                </a:xfrm>
                <a:prstGeom prst="rect">
                  <a:avLst/>
                </a:prstGeom>
                <a:solidFill>
                  <a:srgbClr val="0000FF"/>
                </a:solidFill>
                <a:ln w="3175">
                  <a:solidFill>
                    <a:srgbClr val="0000FF"/>
                  </a:solidFill>
                  <a:miter lim="800000"/>
                  <a:headEnd/>
                  <a:tailEnd/>
                </a:ln>
              </p:spPr>
              <p:txBody>
                <a:bodyPr/>
                <a:lstStyle/>
                <a:p>
                  <a:endParaRPr lang="en-US"/>
                </a:p>
              </p:txBody>
            </p:sp>
            <p:grpSp>
              <p:nvGrpSpPr>
                <p:cNvPr id="21555" name="Group 88"/>
                <p:cNvGrpSpPr>
                  <a:grpSpLocks/>
                </p:cNvGrpSpPr>
                <p:nvPr/>
              </p:nvGrpSpPr>
              <p:grpSpPr bwMode="auto">
                <a:xfrm>
                  <a:off x="1042" y="2655"/>
                  <a:ext cx="4305" cy="823"/>
                  <a:chOff x="1042" y="2655"/>
                  <a:chExt cx="4305" cy="823"/>
                </a:xfrm>
              </p:grpSpPr>
              <p:grpSp>
                <p:nvGrpSpPr>
                  <p:cNvPr id="21556" name="Group 89"/>
                  <p:cNvGrpSpPr>
                    <a:grpSpLocks/>
                  </p:cNvGrpSpPr>
                  <p:nvPr/>
                </p:nvGrpSpPr>
                <p:grpSpPr bwMode="auto">
                  <a:xfrm>
                    <a:off x="1042" y="2655"/>
                    <a:ext cx="4283" cy="792"/>
                    <a:chOff x="1042" y="2655"/>
                    <a:chExt cx="4283" cy="792"/>
                  </a:xfrm>
                </p:grpSpPr>
                <p:sp>
                  <p:nvSpPr>
                    <p:cNvPr id="21558" name="Line 90"/>
                    <p:cNvSpPr>
                      <a:spLocks noChangeShapeType="1"/>
                    </p:cNvSpPr>
                    <p:nvPr/>
                  </p:nvSpPr>
                  <p:spPr bwMode="auto">
                    <a:xfrm>
                      <a:off x="1066" y="3310"/>
                      <a:ext cx="30" cy="0"/>
                    </a:xfrm>
                    <a:prstGeom prst="line">
                      <a:avLst/>
                    </a:prstGeom>
                    <a:noFill/>
                    <a:ln w="3175">
                      <a:solidFill>
                        <a:srgbClr val="000000"/>
                      </a:solidFill>
                      <a:round/>
                      <a:headEnd/>
                      <a:tailEnd/>
                    </a:ln>
                  </p:spPr>
                  <p:txBody>
                    <a:bodyPr/>
                    <a:lstStyle/>
                    <a:p>
                      <a:endParaRPr lang="en-GB"/>
                    </a:p>
                  </p:txBody>
                </p:sp>
                <p:sp>
                  <p:nvSpPr>
                    <p:cNvPr id="21559" name="Freeform 91"/>
                    <p:cNvSpPr>
                      <a:spLocks/>
                    </p:cNvSpPr>
                    <p:nvPr/>
                  </p:nvSpPr>
                  <p:spPr bwMode="auto">
                    <a:xfrm>
                      <a:off x="1081" y="2863"/>
                      <a:ext cx="4244" cy="578"/>
                    </a:xfrm>
                    <a:custGeom>
                      <a:avLst/>
                      <a:gdLst>
                        <a:gd name="T0" fmla="*/ 0 w 969"/>
                        <a:gd name="T1" fmla="*/ 3299 h 96"/>
                        <a:gd name="T2" fmla="*/ 1038 w 969"/>
                        <a:gd name="T3" fmla="*/ 1234 h 96"/>
                        <a:gd name="T4" fmla="*/ 2072 w 969"/>
                        <a:gd name="T5" fmla="*/ 0 h 96"/>
                        <a:gd name="T6" fmla="*/ 4126 w 969"/>
                        <a:gd name="T7" fmla="*/ 1848 h 96"/>
                        <a:gd name="T8" fmla="*/ 6197 w 969"/>
                        <a:gd name="T9" fmla="*/ 2426 h 96"/>
                        <a:gd name="T10" fmla="*/ 8269 w 969"/>
                        <a:gd name="T11" fmla="*/ 2499 h 96"/>
                        <a:gd name="T12" fmla="*/ 18588 w 969"/>
                        <a:gd name="T13" fmla="*/ 3480 h 96"/>
                        <a:gd name="T14" fmla="*/ 0 60000 65536"/>
                        <a:gd name="T15" fmla="*/ 0 60000 65536"/>
                        <a:gd name="T16" fmla="*/ 0 60000 65536"/>
                        <a:gd name="T17" fmla="*/ 0 60000 65536"/>
                        <a:gd name="T18" fmla="*/ 0 60000 65536"/>
                        <a:gd name="T19" fmla="*/ 0 60000 65536"/>
                        <a:gd name="T20" fmla="*/ 0 60000 65536"/>
                        <a:gd name="T21" fmla="*/ 0 w 969"/>
                        <a:gd name="T22" fmla="*/ 0 h 96"/>
                        <a:gd name="T23" fmla="*/ 969 w 96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9" h="96">
                          <a:moveTo>
                            <a:pt x="0" y="91"/>
                          </a:moveTo>
                          <a:lnTo>
                            <a:pt x="54" y="34"/>
                          </a:lnTo>
                          <a:lnTo>
                            <a:pt x="108" y="0"/>
                          </a:lnTo>
                          <a:lnTo>
                            <a:pt x="215" y="51"/>
                          </a:lnTo>
                          <a:lnTo>
                            <a:pt x="323" y="67"/>
                          </a:lnTo>
                          <a:lnTo>
                            <a:pt x="431" y="69"/>
                          </a:lnTo>
                          <a:lnTo>
                            <a:pt x="969" y="96"/>
                          </a:lnTo>
                        </a:path>
                      </a:pathLst>
                    </a:custGeom>
                    <a:noFill/>
                    <a:ln w="9525">
                      <a:solidFill>
                        <a:srgbClr val="0000FF"/>
                      </a:solidFill>
                      <a:prstDash val="solid"/>
                      <a:round/>
                      <a:headEnd/>
                      <a:tailEnd/>
                    </a:ln>
                  </p:spPr>
                  <p:txBody>
                    <a:bodyPr/>
                    <a:lstStyle/>
                    <a:p>
                      <a:endParaRPr lang="en-GB"/>
                    </a:p>
                  </p:txBody>
                </p:sp>
                <p:sp>
                  <p:nvSpPr>
                    <p:cNvPr id="21560" name="Line 92"/>
                    <p:cNvSpPr>
                      <a:spLocks noChangeShapeType="1"/>
                    </p:cNvSpPr>
                    <p:nvPr/>
                  </p:nvSpPr>
                  <p:spPr bwMode="auto">
                    <a:xfrm flipV="1">
                      <a:off x="1316" y="2904"/>
                      <a:ext cx="0" cy="168"/>
                    </a:xfrm>
                    <a:prstGeom prst="line">
                      <a:avLst/>
                    </a:prstGeom>
                    <a:noFill/>
                    <a:ln w="3175">
                      <a:solidFill>
                        <a:srgbClr val="000000"/>
                      </a:solidFill>
                      <a:round/>
                      <a:headEnd/>
                      <a:tailEnd/>
                    </a:ln>
                  </p:spPr>
                  <p:txBody>
                    <a:bodyPr/>
                    <a:lstStyle/>
                    <a:p>
                      <a:endParaRPr lang="en-GB"/>
                    </a:p>
                  </p:txBody>
                </p:sp>
                <p:sp>
                  <p:nvSpPr>
                    <p:cNvPr id="21561" name="Line 93"/>
                    <p:cNvSpPr>
                      <a:spLocks noChangeShapeType="1"/>
                    </p:cNvSpPr>
                    <p:nvPr/>
                  </p:nvSpPr>
                  <p:spPr bwMode="auto">
                    <a:xfrm>
                      <a:off x="1301" y="2904"/>
                      <a:ext cx="30" cy="0"/>
                    </a:xfrm>
                    <a:prstGeom prst="line">
                      <a:avLst/>
                    </a:prstGeom>
                    <a:noFill/>
                    <a:ln w="3175">
                      <a:solidFill>
                        <a:srgbClr val="000000"/>
                      </a:solidFill>
                      <a:round/>
                      <a:headEnd/>
                      <a:tailEnd/>
                    </a:ln>
                  </p:spPr>
                  <p:txBody>
                    <a:bodyPr/>
                    <a:lstStyle/>
                    <a:p>
                      <a:endParaRPr lang="en-GB"/>
                    </a:p>
                  </p:txBody>
                </p:sp>
                <p:sp>
                  <p:nvSpPr>
                    <p:cNvPr id="21562" name="Line 94"/>
                    <p:cNvSpPr>
                      <a:spLocks noChangeShapeType="1"/>
                    </p:cNvSpPr>
                    <p:nvPr/>
                  </p:nvSpPr>
                  <p:spPr bwMode="auto">
                    <a:xfrm flipV="1">
                      <a:off x="1552" y="2655"/>
                      <a:ext cx="0" cy="208"/>
                    </a:xfrm>
                    <a:prstGeom prst="line">
                      <a:avLst/>
                    </a:prstGeom>
                    <a:noFill/>
                    <a:ln w="3175">
                      <a:solidFill>
                        <a:srgbClr val="000000"/>
                      </a:solidFill>
                      <a:round/>
                      <a:headEnd/>
                      <a:tailEnd/>
                    </a:ln>
                  </p:spPr>
                  <p:txBody>
                    <a:bodyPr/>
                    <a:lstStyle/>
                    <a:p>
                      <a:endParaRPr lang="en-GB"/>
                    </a:p>
                  </p:txBody>
                </p:sp>
                <p:sp>
                  <p:nvSpPr>
                    <p:cNvPr id="21563" name="Line 95"/>
                    <p:cNvSpPr>
                      <a:spLocks noChangeShapeType="1"/>
                    </p:cNvSpPr>
                    <p:nvPr/>
                  </p:nvSpPr>
                  <p:spPr bwMode="auto">
                    <a:xfrm>
                      <a:off x="1537" y="2655"/>
                      <a:ext cx="30" cy="0"/>
                    </a:xfrm>
                    <a:prstGeom prst="line">
                      <a:avLst/>
                    </a:prstGeom>
                    <a:noFill/>
                    <a:ln w="3175">
                      <a:solidFill>
                        <a:srgbClr val="000000"/>
                      </a:solidFill>
                      <a:round/>
                      <a:headEnd/>
                      <a:tailEnd/>
                    </a:ln>
                  </p:spPr>
                  <p:txBody>
                    <a:bodyPr/>
                    <a:lstStyle/>
                    <a:p>
                      <a:endParaRPr lang="en-GB"/>
                    </a:p>
                  </p:txBody>
                </p:sp>
                <p:sp>
                  <p:nvSpPr>
                    <p:cNvPr id="21564" name="Line 96"/>
                    <p:cNvSpPr>
                      <a:spLocks noChangeShapeType="1"/>
                    </p:cNvSpPr>
                    <p:nvPr/>
                  </p:nvSpPr>
                  <p:spPr bwMode="auto">
                    <a:xfrm flipV="1">
                      <a:off x="2022" y="2988"/>
                      <a:ext cx="0" cy="184"/>
                    </a:xfrm>
                    <a:prstGeom prst="line">
                      <a:avLst/>
                    </a:prstGeom>
                    <a:noFill/>
                    <a:ln w="3175">
                      <a:solidFill>
                        <a:srgbClr val="000000"/>
                      </a:solidFill>
                      <a:round/>
                      <a:headEnd/>
                      <a:tailEnd/>
                    </a:ln>
                  </p:spPr>
                  <p:txBody>
                    <a:bodyPr/>
                    <a:lstStyle/>
                    <a:p>
                      <a:endParaRPr lang="en-GB"/>
                    </a:p>
                  </p:txBody>
                </p:sp>
                <p:sp>
                  <p:nvSpPr>
                    <p:cNvPr id="21565" name="Line 97"/>
                    <p:cNvSpPr>
                      <a:spLocks noChangeShapeType="1"/>
                    </p:cNvSpPr>
                    <p:nvPr/>
                  </p:nvSpPr>
                  <p:spPr bwMode="auto">
                    <a:xfrm flipV="1">
                      <a:off x="2965" y="3155"/>
                      <a:ext cx="7" cy="125"/>
                    </a:xfrm>
                    <a:prstGeom prst="line">
                      <a:avLst/>
                    </a:prstGeom>
                    <a:noFill/>
                    <a:ln w="3175">
                      <a:solidFill>
                        <a:srgbClr val="000000"/>
                      </a:solidFill>
                      <a:round/>
                      <a:headEnd/>
                      <a:tailEnd/>
                    </a:ln>
                  </p:spPr>
                  <p:txBody>
                    <a:bodyPr/>
                    <a:lstStyle/>
                    <a:p>
                      <a:endParaRPr lang="en-GB"/>
                    </a:p>
                  </p:txBody>
                </p:sp>
                <p:sp>
                  <p:nvSpPr>
                    <p:cNvPr id="21566" name="Line 98"/>
                    <p:cNvSpPr>
                      <a:spLocks noChangeShapeType="1"/>
                    </p:cNvSpPr>
                    <p:nvPr/>
                  </p:nvSpPr>
                  <p:spPr bwMode="auto">
                    <a:xfrm>
                      <a:off x="2957" y="3155"/>
                      <a:ext cx="29" cy="0"/>
                    </a:xfrm>
                    <a:prstGeom prst="line">
                      <a:avLst/>
                    </a:prstGeom>
                    <a:noFill/>
                    <a:ln w="3175">
                      <a:solidFill>
                        <a:srgbClr val="000000"/>
                      </a:solidFill>
                      <a:round/>
                      <a:headEnd/>
                      <a:tailEnd/>
                    </a:ln>
                  </p:spPr>
                  <p:txBody>
                    <a:bodyPr/>
                    <a:lstStyle/>
                    <a:p>
                      <a:endParaRPr lang="en-GB"/>
                    </a:p>
                  </p:txBody>
                </p:sp>
                <p:sp>
                  <p:nvSpPr>
                    <p:cNvPr id="21567" name="Rectangle 99"/>
                    <p:cNvSpPr>
                      <a:spLocks noChangeArrowheads="1"/>
                    </p:cNvSpPr>
                    <p:nvPr/>
                  </p:nvSpPr>
                  <p:spPr bwMode="auto">
                    <a:xfrm>
                      <a:off x="1042" y="3370"/>
                      <a:ext cx="61" cy="77"/>
                    </a:xfrm>
                    <a:prstGeom prst="rect">
                      <a:avLst/>
                    </a:prstGeom>
                    <a:solidFill>
                      <a:srgbClr val="0000FF"/>
                    </a:solidFill>
                    <a:ln w="3175">
                      <a:solidFill>
                        <a:srgbClr val="0000FF"/>
                      </a:solidFill>
                      <a:miter lim="800000"/>
                      <a:headEnd/>
                      <a:tailEnd/>
                    </a:ln>
                  </p:spPr>
                  <p:txBody>
                    <a:bodyPr/>
                    <a:lstStyle/>
                    <a:p>
                      <a:endParaRPr lang="en-US"/>
                    </a:p>
                  </p:txBody>
                </p:sp>
                <p:sp>
                  <p:nvSpPr>
                    <p:cNvPr id="21568" name="Rectangle 100"/>
                    <p:cNvSpPr>
                      <a:spLocks noChangeArrowheads="1"/>
                    </p:cNvSpPr>
                    <p:nvPr/>
                  </p:nvSpPr>
                  <p:spPr bwMode="auto">
                    <a:xfrm>
                      <a:off x="1286" y="3023"/>
                      <a:ext cx="54" cy="85"/>
                    </a:xfrm>
                    <a:prstGeom prst="rect">
                      <a:avLst/>
                    </a:prstGeom>
                    <a:solidFill>
                      <a:srgbClr val="0000FF"/>
                    </a:solidFill>
                    <a:ln w="3175">
                      <a:solidFill>
                        <a:srgbClr val="0000FF"/>
                      </a:solidFill>
                      <a:miter lim="800000"/>
                      <a:headEnd/>
                      <a:tailEnd/>
                    </a:ln>
                  </p:spPr>
                  <p:txBody>
                    <a:bodyPr/>
                    <a:lstStyle/>
                    <a:p>
                      <a:endParaRPr lang="en-US"/>
                    </a:p>
                  </p:txBody>
                </p:sp>
                <p:sp>
                  <p:nvSpPr>
                    <p:cNvPr id="21569" name="Rectangle 101"/>
                    <p:cNvSpPr>
                      <a:spLocks noChangeArrowheads="1"/>
                    </p:cNvSpPr>
                    <p:nvPr/>
                  </p:nvSpPr>
                  <p:spPr bwMode="auto">
                    <a:xfrm>
                      <a:off x="1992" y="3125"/>
                      <a:ext cx="54" cy="85"/>
                    </a:xfrm>
                    <a:prstGeom prst="rect">
                      <a:avLst/>
                    </a:prstGeom>
                    <a:solidFill>
                      <a:srgbClr val="0000FF"/>
                    </a:solidFill>
                    <a:ln w="3175">
                      <a:solidFill>
                        <a:srgbClr val="0000FF"/>
                      </a:solidFill>
                      <a:miter lim="800000"/>
                      <a:headEnd/>
                      <a:tailEnd/>
                    </a:ln>
                  </p:spPr>
                  <p:txBody>
                    <a:bodyPr/>
                    <a:lstStyle/>
                    <a:p>
                      <a:endParaRPr lang="en-US"/>
                    </a:p>
                  </p:txBody>
                </p:sp>
                <p:sp>
                  <p:nvSpPr>
                    <p:cNvPr id="21570" name="Rectangle 102"/>
                    <p:cNvSpPr>
                      <a:spLocks noChangeArrowheads="1"/>
                    </p:cNvSpPr>
                    <p:nvPr/>
                  </p:nvSpPr>
                  <p:spPr bwMode="auto">
                    <a:xfrm>
                      <a:off x="2463" y="3227"/>
                      <a:ext cx="60" cy="77"/>
                    </a:xfrm>
                    <a:prstGeom prst="rect">
                      <a:avLst/>
                    </a:prstGeom>
                    <a:solidFill>
                      <a:srgbClr val="0000FF"/>
                    </a:solidFill>
                    <a:ln w="3175">
                      <a:solidFill>
                        <a:srgbClr val="0000FF"/>
                      </a:solidFill>
                      <a:miter lim="800000"/>
                      <a:headEnd/>
                      <a:tailEnd/>
                    </a:ln>
                  </p:spPr>
                  <p:txBody>
                    <a:bodyPr/>
                    <a:lstStyle/>
                    <a:p>
                      <a:endParaRPr lang="en-US"/>
                    </a:p>
                  </p:txBody>
                </p:sp>
                <p:sp>
                  <p:nvSpPr>
                    <p:cNvPr id="21571" name="Rectangle 103"/>
                    <p:cNvSpPr>
                      <a:spLocks noChangeArrowheads="1"/>
                    </p:cNvSpPr>
                    <p:nvPr/>
                  </p:nvSpPr>
                  <p:spPr bwMode="auto">
                    <a:xfrm>
                      <a:off x="2933" y="3239"/>
                      <a:ext cx="60" cy="77"/>
                    </a:xfrm>
                    <a:prstGeom prst="rect">
                      <a:avLst/>
                    </a:prstGeom>
                    <a:solidFill>
                      <a:srgbClr val="0000FF"/>
                    </a:solidFill>
                    <a:ln w="3175">
                      <a:solidFill>
                        <a:srgbClr val="0000FF"/>
                      </a:solidFill>
                      <a:miter lim="800000"/>
                      <a:headEnd/>
                      <a:tailEnd/>
                    </a:ln>
                  </p:spPr>
                  <p:txBody>
                    <a:bodyPr/>
                    <a:lstStyle/>
                    <a:p>
                      <a:endParaRPr lang="en-US"/>
                    </a:p>
                  </p:txBody>
                </p:sp>
              </p:grpSp>
              <p:sp>
                <p:nvSpPr>
                  <p:cNvPr id="21557" name="Rectangle 104"/>
                  <p:cNvSpPr>
                    <a:spLocks noChangeArrowheads="1"/>
                  </p:cNvSpPr>
                  <p:nvPr/>
                </p:nvSpPr>
                <p:spPr bwMode="auto">
                  <a:xfrm>
                    <a:off x="5294" y="3400"/>
                    <a:ext cx="53" cy="78"/>
                  </a:xfrm>
                  <a:prstGeom prst="rect">
                    <a:avLst/>
                  </a:prstGeom>
                  <a:solidFill>
                    <a:srgbClr val="0000FF"/>
                  </a:solidFill>
                  <a:ln w="3175">
                    <a:solidFill>
                      <a:srgbClr val="0000FF"/>
                    </a:solidFill>
                    <a:miter lim="800000"/>
                    <a:headEnd/>
                    <a:tailEnd/>
                  </a:ln>
                </p:spPr>
                <p:txBody>
                  <a:bodyPr/>
                  <a:lstStyle/>
                  <a:p>
                    <a:endParaRPr lang="en-US"/>
                  </a:p>
                </p:txBody>
              </p:sp>
            </p:grpSp>
          </p:grpSp>
        </p:grpSp>
        <p:sp>
          <p:nvSpPr>
            <p:cNvPr id="21548" name="Line 105"/>
            <p:cNvSpPr>
              <a:spLocks noChangeShapeType="1"/>
            </p:cNvSpPr>
            <p:nvPr/>
          </p:nvSpPr>
          <p:spPr bwMode="auto">
            <a:xfrm>
              <a:off x="2231" y="1967"/>
              <a:ext cx="146" cy="2"/>
            </a:xfrm>
            <a:prstGeom prst="line">
              <a:avLst/>
            </a:prstGeom>
            <a:noFill/>
            <a:ln w="9525">
              <a:solidFill>
                <a:srgbClr val="0000FF"/>
              </a:solidFill>
              <a:round/>
              <a:headEnd/>
              <a:tailEnd/>
            </a:ln>
          </p:spPr>
          <p:txBody>
            <a:bodyPr/>
            <a:lstStyle/>
            <a:p>
              <a:endParaRPr lang="en-GB"/>
            </a:p>
          </p:txBody>
        </p:sp>
        <p:sp>
          <p:nvSpPr>
            <p:cNvPr id="21549" name="Rectangle 106"/>
            <p:cNvSpPr>
              <a:spLocks noChangeArrowheads="1"/>
            </p:cNvSpPr>
            <p:nvPr/>
          </p:nvSpPr>
          <p:spPr bwMode="auto">
            <a:xfrm>
              <a:off x="2277" y="1932"/>
              <a:ext cx="59" cy="78"/>
            </a:xfrm>
            <a:prstGeom prst="rect">
              <a:avLst/>
            </a:prstGeom>
            <a:solidFill>
              <a:srgbClr val="0000FF"/>
            </a:solidFill>
            <a:ln w="3175">
              <a:solidFill>
                <a:srgbClr val="0000FF"/>
              </a:solidFill>
              <a:miter lim="800000"/>
              <a:headEnd/>
              <a:tailEnd/>
            </a:ln>
          </p:spPr>
          <p:txBody>
            <a:bodyPr/>
            <a:lstStyle/>
            <a:p>
              <a:endParaRPr lang="en-US"/>
            </a:p>
          </p:txBody>
        </p:sp>
        <p:sp>
          <p:nvSpPr>
            <p:cNvPr id="21550" name="Rectangle 107"/>
            <p:cNvSpPr>
              <a:spLocks noChangeArrowheads="1"/>
            </p:cNvSpPr>
            <p:nvPr/>
          </p:nvSpPr>
          <p:spPr bwMode="auto">
            <a:xfrm>
              <a:off x="2449" y="1871"/>
              <a:ext cx="916" cy="192"/>
            </a:xfrm>
            <a:prstGeom prst="rect">
              <a:avLst/>
            </a:prstGeom>
            <a:noFill/>
            <a:ln w="9525">
              <a:noFill/>
              <a:miter lim="800000"/>
              <a:headEnd/>
              <a:tailEnd/>
            </a:ln>
          </p:spPr>
          <p:txBody>
            <a:bodyPr wrap="none" lIns="0" tIns="0" rIns="0" bIns="0">
              <a:spAutoFit/>
            </a:bodyPr>
            <a:lstStyle/>
            <a:p>
              <a:pPr defTabSz="957263"/>
              <a:r>
                <a:rPr lang="en-GB" sz="2000">
                  <a:solidFill>
                    <a:srgbClr val="000000"/>
                  </a:solidFill>
                  <a:latin typeface="Verdana" pitchFamily="34" charset="0"/>
                </a:rPr>
                <a:t>Neutrophils</a:t>
              </a:r>
              <a:endParaRPr lang="en-GB" sz="2000">
                <a:latin typeface="Verdana" pitchFamily="34" charset="0"/>
              </a:endParaRPr>
            </a:p>
          </p:txBody>
        </p:sp>
      </p:grpSp>
      <p:sp>
        <p:nvSpPr>
          <p:cNvPr id="21546" name="Text Box 109"/>
          <p:cNvSpPr txBox="1">
            <a:spLocks noChangeArrowheads="1"/>
          </p:cNvSpPr>
          <p:nvPr/>
        </p:nvSpPr>
        <p:spPr bwMode="auto">
          <a:xfrm>
            <a:off x="2679700" y="6083300"/>
            <a:ext cx="3963988" cy="396875"/>
          </a:xfrm>
          <a:prstGeom prst="rect">
            <a:avLst/>
          </a:prstGeom>
          <a:noFill/>
          <a:ln w="9525">
            <a:noFill/>
            <a:miter lim="800000"/>
            <a:headEnd/>
            <a:tailEnd/>
          </a:ln>
        </p:spPr>
        <p:txBody>
          <a:bodyPr wrap="none">
            <a:spAutoFit/>
          </a:bodyPr>
          <a:lstStyle/>
          <a:p>
            <a:r>
              <a:rPr lang="en-GB" sz="2000">
                <a:latin typeface="Verdana" pitchFamily="34" charset="0"/>
              </a:rPr>
              <a:t>Time (h) post-LPS (20ng i.v.)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72036"/>
                                        </p:tgtEl>
                                        <p:attrNameLst>
                                          <p:attrName>style.visibility</p:attrName>
                                        </p:attrNameLst>
                                      </p:cBhvr>
                                      <p:to>
                                        <p:strVal val="visible"/>
                                      </p:to>
                                    </p:set>
                                    <p:animEffect transition="in" filter="checkerboard(across)">
                                      <p:cBhvr>
                                        <p:cTn id="15" dur="500"/>
                                        <p:tgtEl>
                                          <p:spTgt spid="17203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72142"/>
                                        </p:tgtEl>
                                        <p:attrNameLst>
                                          <p:attrName>style.visibility</p:attrName>
                                        </p:attrNameLst>
                                      </p:cBhvr>
                                      <p:to>
                                        <p:strVal val="visible"/>
                                      </p:to>
                                    </p:set>
                                    <p:animEffect transition="in" filter="checkerboard(across)">
                                      <p:cBhvr>
                                        <p:cTn id="20" dur="500"/>
                                        <p:tgtEl>
                                          <p:spTgt spid="172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142" grpId="0" animBg="1"/>
      <p:bldP spid="1720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Pre-marginated Gr1</a:t>
            </a:r>
            <a:r>
              <a:rPr lang="en-GB" sz="3200" baseline="30000" dirty="0" smtClean="0"/>
              <a:t>high</a:t>
            </a:r>
            <a:r>
              <a:rPr lang="en-GB" sz="3200" dirty="0" smtClean="0"/>
              <a:t> monocytes express  high levels of TNF in situ after </a:t>
            </a:r>
            <a:r>
              <a:rPr lang="en-GB" sz="3200" u="sng" dirty="0" smtClean="0"/>
              <a:t>secondary</a:t>
            </a:r>
            <a:r>
              <a:rPr lang="en-GB" sz="3200" dirty="0" smtClean="0"/>
              <a:t> LPS challenge</a:t>
            </a:r>
            <a:endParaRPr lang="en-GB" sz="3200" dirty="0"/>
          </a:p>
        </p:txBody>
      </p:sp>
      <p:grpSp>
        <p:nvGrpSpPr>
          <p:cNvPr id="137" name="Group 136"/>
          <p:cNvGrpSpPr/>
          <p:nvPr/>
        </p:nvGrpSpPr>
        <p:grpSpPr>
          <a:xfrm>
            <a:off x="1209132" y="2644587"/>
            <a:ext cx="7124237" cy="3487387"/>
            <a:chOff x="142912" y="3450661"/>
            <a:chExt cx="5250011" cy="2126254"/>
          </a:xfrm>
        </p:grpSpPr>
        <p:sp>
          <p:nvSpPr>
            <p:cNvPr id="138" name="Rectangle 56"/>
            <p:cNvSpPr>
              <a:spLocks noChangeArrowheads="1"/>
            </p:cNvSpPr>
            <p:nvPr/>
          </p:nvSpPr>
          <p:spPr bwMode="auto">
            <a:xfrm>
              <a:off x="3380304" y="4944160"/>
              <a:ext cx="163449" cy="1238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57"/>
            <p:cNvSpPr>
              <a:spLocks noEditPoints="1"/>
            </p:cNvSpPr>
            <p:nvPr/>
          </p:nvSpPr>
          <p:spPr bwMode="auto">
            <a:xfrm>
              <a:off x="3377510" y="4940985"/>
              <a:ext cx="169037" cy="130175"/>
            </a:xfrm>
            <a:custGeom>
              <a:avLst/>
              <a:gdLst>
                <a:gd name="T0" fmla="*/ 0 w 4048"/>
                <a:gd name="T1" fmla="*/ 64 h 2736"/>
                <a:gd name="T2" fmla="*/ 64 w 4048"/>
                <a:gd name="T3" fmla="*/ 0 h 2736"/>
                <a:gd name="T4" fmla="*/ 3984 w 4048"/>
                <a:gd name="T5" fmla="*/ 0 h 2736"/>
                <a:gd name="T6" fmla="*/ 4048 w 4048"/>
                <a:gd name="T7" fmla="*/ 64 h 2736"/>
                <a:gd name="T8" fmla="*/ 4048 w 4048"/>
                <a:gd name="T9" fmla="*/ 2672 h 2736"/>
                <a:gd name="T10" fmla="*/ 3984 w 4048"/>
                <a:gd name="T11" fmla="*/ 2736 h 2736"/>
                <a:gd name="T12" fmla="*/ 64 w 4048"/>
                <a:gd name="T13" fmla="*/ 2736 h 2736"/>
                <a:gd name="T14" fmla="*/ 0 w 4048"/>
                <a:gd name="T15" fmla="*/ 2672 h 2736"/>
                <a:gd name="T16" fmla="*/ 0 w 4048"/>
                <a:gd name="T17" fmla="*/ 64 h 2736"/>
                <a:gd name="T18" fmla="*/ 128 w 4048"/>
                <a:gd name="T19" fmla="*/ 2672 h 2736"/>
                <a:gd name="T20" fmla="*/ 64 w 4048"/>
                <a:gd name="T21" fmla="*/ 2608 h 2736"/>
                <a:gd name="T22" fmla="*/ 3984 w 4048"/>
                <a:gd name="T23" fmla="*/ 2608 h 2736"/>
                <a:gd name="T24" fmla="*/ 3920 w 4048"/>
                <a:gd name="T25" fmla="*/ 2672 h 2736"/>
                <a:gd name="T26" fmla="*/ 3920 w 4048"/>
                <a:gd name="T27" fmla="*/ 64 h 2736"/>
                <a:gd name="T28" fmla="*/ 3984 w 4048"/>
                <a:gd name="T29" fmla="*/ 128 h 2736"/>
                <a:gd name="T30" fmla="*/ 64 w 4048"/>
                <a:gd name="T31" fmla="*/ 128 h 2736"/>
                <a:gd name="T32" fmla="*/ 128 w 4048"/>
                <a:gd name="T33" fmla="*/ 64 h 2736"/>
                <a:gd name="T34" fmla="*/ 128 w 4048"/>
                <a:gd name="T35" fmla="*/ 2672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48" h="2736">
                  <a:moveTo>
                    <a:pt x="0" y="64"/>
                  </a:moveTo>
                  <a:cubicBezTo>
                    <a:pt x="0" y="29"/>
                    <a:pt x="29" y="0"/>
                    <a:pt x="64" y="0"/>
                  </a:cubicBezTo>
                  <a:lnTo>
                    <a:pt x="3984" y="0"/>
                  </a:lnTo>
                  <a:cubicBezTo>
                    <a:pt x="4020" y="0"/>
                    <a:pt x="4048" y="29"/>
                    <a:pt x="4048" y="64"/>
                  </a:cubicBezTo>
                  <a:lnTo>
                    <a:pt x="4048" y="2672"/>
                  </a:lnTo>
                  <a:cubicBezTo>
                    <a:pt x="4048" y="2708"/>
                    <a:pt x="4020" y="2736"/>
                    <a:pt x="3984" y="2736"/>
                  </a:cubicBezTo>
                  <a:lnTo>
                    <a:pt x="64" y="2736"/>
                  </a:lnTo>
                  <a:cubicBezTo>
                    <a:pt x="29" y="2736"/>
                    <a:pt x="0" y="2708"/>
                    <a:pt x="0" y="2672"/>
                  </a:cubicBezTo>
                  <a:lnTo>
                    <a:pt x="0" y="64"/>
                  </a:lnTo>
                  <a:close/>
                  <a:moveTo>
                    <a:pt x="128" y="2672"/>
                  </a:moveTo>
                  <a:lnTo>
                    <a:pt x="64" y="2608"/>
                  </a:lnTo>
                  <a:lnTo>
                    <a:pt x="3984" y="2608"/>
                  </a:lnTo>
                  <a:lnTo>
                    <a:pt x="3920" y="2672"/>
                  </a:lnTo>
                  <a:lnTo>
                    <a:pt x="3920" y="64"/>
                  </a:lnTo>
                  <a:lnTo>
                    <a:pt x="3984" y="128"/>
                  </a:lnTo>
                  <a:lnTo>
                    <a:pt x="64" y="128"/>
                  </a:lnTo>
                  <a:lnTo>
                    <a:pt x="128" y="64"/>
                  </a:lnTo>
                  <a:lnTo>
                    <a:pt x="128" y="2672"/>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0" name="Rectangle 58"/>
            <p:cNvSpPr>
              <a:spLocks noChangeArrowheads="1"/>
            </p:cNvSpPr>
            <p:nvPr/>
          </p:nvSpPr>
          <p:spPr bwMode="auto">
            <a:xfrm>
              <a:off x="4117920" y="4702860"/>
              <a:ext cx="163449" cy="3651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59"/>
            <p:cNvSpPr>
              <a:spLocks noEditPoints="1"/>
            </p:cNvSpPr>
            <p:nvPr/>
          </p:nvSpPr>
          <p:spPr bwMode="auto">
            <a:xfrm>
              <a:off x="4115126" y="4699685"/>
              <a:ext cx="169037" cy="371475"/>
            </a:xfrm>
            <a:custGeom>
              <a:avLst/>
              <a:gdLst>
                <a:gd name="T0" fmla="*/ 0 w 4048"/>
                <a:gd name="T1" fmla="*/ 64 h 7808"/>
                <a:gd name="T2" fmla="*/ 64 w 4048"/>
                <a:gd name="T3" fmla="*/ 0 h 7808"/>
                <a:gd name="T4" fmla="*/ 3984 w 4048"/>
                <a:gd name="T5" fmla="*/ 0 h 7808"/>
                <a:gd name="T6" fmla="*/ 4048 w 4048"/>
                <a:gd name="T7" fmla="*/ 64 h 7808"/>
                <a:gd name="T8" fmla="*/ 4048 w 4048"/>
                <a:gd name="T9" fmla="*/ 7744 h 7808"/>
                <a:gd name="T10" fmla="*/ 3984 w 4048"/>
                <a:gd name="T11" fmla="*/ 7808 h 7808"/>
                <a:gd name="T12" fmla="*/ 64 w 4048"/>
                <a:gd name="T13" fmla="*/ 7808 h 7808"/>
                <a:gd name="T14" fmla="*/ 0 w 4048"/>
                <a:gd name="T15" fmla="*/ 7744 h 7808"/>
                <a:gd name="T16" fmla="*/ 0 w 4048"/>
                <a:gd name="T17" fmla="*/ 64 h 7808"/>
                <a:gd name="T18" fmla="*/ 128 w 4048"/>
                <a:gd name="T19" fmla="*/ 7744 h 7808"/>
                <a:gd name="T20" fmla="*/ 64 w 4048"/>
                <a:gd name="T21" fmla="*/ 7680 h 7808"/>
                <a:gd name="T22" fmla="*/ 3984 w 4048"/>
                <a:gd name="T23" fmla="*/ 7680 h 7808"/>
                <a:gd name="T24" fmla="*/ 3920 w 4048"/>
                <a:gd name="T25" fmla="*/ 7744 h 7808"/>
                <a:gd name="T26" fmla="*/ 3920 w 4048"/>
                <a:gd name="T27" fmla="*/ 64 h 7808"/>
                <a:gd name="T28" fmla="*/ 3984 w 4048"/>
                <a:gd name="T29" fmla="*/ 128 h 7808"/>
                <a:gd name="T30" fmla="*/ 64 w 4048"/>
                <a:gd name="T31" fmla="*/ 128 h 7808"/>
                <a:gd name="T32" fmla="*/ 128 w 4048"/>
                <a:gd name="T33" fmla="*/ 64 h 7808"/>
                <a:gd name="T34" fmla="*/ 128 w 4048"/>
                <a:gd name="T35" fmla="*/ 7744 h 7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48" h="7808">
                  <a:moveTo>
                    <a:pt x="0" y="64"/>
                  </a:moveTo>
                  <a:cubicBezTo>
                    <a:pt x="0" y="29"/>
                    <a:pt x="29" y="0"/>
                    <a:pt x="64" y="0"/>
                  </a:cubicBezTo>
                  <a:lnTo>
                    <a:pt x="3984" y="0"/>
                  </a:lnTo>
                  <a:cubicBezTo>
                    <a:pt x="4020" y="0"/>
                    <a:pt x="4048" y="29"/>
                    <a:pt x="4048" y="64"/>
                  </a:cubicBezTo>
                  <a:lnTo>
                    <a:pt x="4048" y="7744"/>
                  </a:lnTo>
                  <a:cubicBezTo>
                    <a:pt x="4048" y="7780"/>
                    <a:pt x="4020" y="7808"/>
                    <a:pt x="3984" y="7808"/>
                  </a:cubicBezTo>
                  <a:lnTo>
                    <a:pt x="64" y="7808"/>
                  </a:lnTo>
                  <a:cubicBezTo>
                    <a:pt x="29" y="7808"/>
                    <a:pt x="0" y="7780"/>
                    <a:pt x="0" y="7744"/>
                  </a:cubicBezTo>
                  <a:lnTo>
                    <a:pt x="0" y="64"/>
                  </a:lnTo>
                  <a:close/>
                  <a:moveTo>
                    <a:pt x="128" y="7744"/>
                  </a:moveTo>
                  <a:lnTo>
                    <a:pt x="64" y="7680"/>
                  </a:lnTo>
                  <a:lnTo>
                    <a:pt x="3984" y="7680"/>
                  </a:lnTo>
                  <a:lnTo>
                    <a:pt x="3920" y="7744"/>
                  </a:lnTo>
                  <a:lnTo>
                    <a:pt x="3920" y="64"/>
                  </a:lnTo>
                  <a:lnTo>
                    <a:pt x="3984" y="128"/>
                  </a:lnTo>
                  <a:lnTo>
                    <a:pt x="64" y="128"/>
                  </a:lnTo>
                  <a:lnTo>
                    <a:pt x="128" y="64"/>
                  </a:lnTo>
                  <a:lnTo>
                    <a:pt x="128" y="7744"/>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2" name="Rectangle 60"/>
            <p:cNvSpPr>
              <a:spLocks noChangeArrowheads="1"/>
            </p:cNvSpPr>
            <p:nvPr/>
          </p:nvSpPr>
          <p:spPr bwMode="auto">
            <a:xfrm>
              <a:off x="3543754" y="4820335"/>
              <a:ext cx="164846" cy="2476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61"/>
            <p:cNvSpPr>
              <a:spLocks noEditPoints="1"/>
            </p:cNvSpPr>
            <p:nvPr/>
          </p:nvSpPr>
          <p:spPr bwMode="auto">
            <a:xfrm>
              <a:off x="3540960" y="4817160"/>
              <a:ext cx="169037" cy="254000"/>
            </a:xfrm>
            <a:custGeom>
              <a:avLst/>
              <a:gdLst>
                <a:gd name="T0" fmla="*/ 0 w 4032"/>
                <a:gd name="T1" fmla="*/ 64 h 5344"/>
                <a:gd name="T2" fmla="*/ 64 w 4032"/>
                <a:gd name="T3" fmla="*/ 0 h 5344"/>
                <a:gd name="T4" fmla="*/ 3968 w 4032"/>
                <a:gd name="T5" fmla="*/ 0 h 5344"/>
                <a:gd name="T6" fmla="*/ 4032 w 4032"/>
                <a:gd name="T7" fmla="*/ 64 h 5344"/>
                <a:gd name="T8" fmla="*/ 4032 w 4032"/>
                <a:gd name="T9" fmla="*/ 5280 h 5344"/>
                <a:gd name="T10" fmla="*/ 3968 w 4032"/>
                <a:gd name="T11" fmla="*/ 5344 h 5344"/>
                <a:gd name="T12" fmla="*/ 64 w 4032"/>
                <a:gd name="T13" fmla="*/ 5344 h 5344"/>
                <a:gd name="T14" fmla="*/ 0 w 4032"/>
                <a:gd name="T15" fmla="*/ 5280 h 5344"/>
                <a:gd name="T16" fmla="*/ 0 w 4032"/>
                <a:gd name="T17" fmla="*/ 64 h 5344"/>
                <a:gd name="T18" fmla="*/ 128 w 4032"/>
                <a:gd name="T19" fmla="*/ 5280 h 5344"/>
                <a:gd name="T20" fmla="*/ 64 w 4032"/>
                <a:gd name="T21" fmla="*/ 5216 h 5344"/>
                <a:gd name="T22" fmla="*/ 3968 w 4032"/>
                <a:gd name="T23" fmla="*/ 5216 h 5344"/>
                <a:gd name="T24" fmla="*/ 3904 w 4032"/>
                <a:gd name="T25" fmla="*/ 5280 h 5344"/>
                <a:gd name="T26" fmla="*/ 3904 w 4032"/>
                <a:gd name="T27" fmla="*/ 64 h 5344"/>
                <a:gd name="T28" fmla="*/ 3968 w 4032"/>
                <a:gd name="T29" fmla="*/ 128 h 5344"/>
                <a:gd name="T30" fmla="*/ 64 w 4032"/>
                <a:gd name="T31" fmla="*/ 128 h 5344"/>
                <a:gd name="T32" fmla="*/ 128 w 4032"/>
                <a:gd name="T33" fmla="*/ 64 h 5344"/>
                <a:gd name="T34" fmla="*/ 128 w 4032"/>
                <a:gd name="T35" fmla="*/ 5280 h 5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2" h="5344">
                  <a:moveTo>
                    <a:pt x="0" y="64"/>
                  </a:moveTo>
                  <a:cubicBezTo>
                    <a:pt x="0" y="29"/>
                    <a:pt x="29" y="0"/>
                    <a:pt x="64" y="0"/>
                  </a:cubicBezTo>
                  <a:lnTo>
                    <a:pt x="3968" y="0"/>
                  </a:lnTo>
                  <a:cubicBezTo>
                    <a:pt x="4004" y="0"/>
                    <a:pt x="4032" y="29"/>
                    <a:pt x="4032" y="64"/>
                  </a:cubicBezTo>
                  <a:lnTo>
                    <a:pt x="4032" y="5280"/>
                  </a:lnTo>
                  <a:cubicBezTo>
                    <a:pt x="4032" y="5316"/>
                    <a:pt x="4004" y="5344"/>
                    <a:pt x="3968" y="5344"/>
                  </a:cubicBezTo>
                  <a:lnTo>
                    <a:pt x="64" y="5344"/>
                  </a:lnTo>
                  <a:cubicBezTo>
                    <a:pt x="29" y="5344"/>
                    <a:pt x="0" y="5316"/>
                    <a:pt x="0" y="5280"/>
                  </a:cubicBezTo>
                  <a:lnTo>
                    <a:pt x="0" y="64"/>
                  </a:lnTo>
                  <a:close/>
                  <a:moveTo>
                    <a:pt x="128" y="5280"/>
                  </a:moveTo>
                  <a:lnTo>
                    <a:pt x="64" y="5216"/>
                  </a:lnTo>
                  <a:lnTo>
                    <a:pt x="3968" y="5216"/>
                  </a:lnTo>
                  <a:lnTo>
                    <a:pt x="3904" y="5280"/>
                  </a:lnTo>
                  <a:lnTo>
                    <a:pt x="3904" y="64"/>
                  </a:lnTo>
                  <a:lnTo>
                    <a:pt x="3968" y="128"/>
                  </a:lnTo>
                  <a:lnTo>
                    <a:pt x="64" y="128"/>
                  </a:lnTo>
                  <a:lnTo>
                    <a:pt x="128" y="64"/>
                  </a:lnTo>
                  <a:lnTo>
                    <a:pt x="128" y="5280"/>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4" name="Rectangle 62"/>
            <p:cNvSpPr>
              <a:spLocks noChangeArrowheads="1"/>
            </p:cNvSpPr>
            <p:nvPr/>
          </p:nvSpPr>
          <p:spPr bwMode="auto">
            <a:xfrm>
              <a:off x="4281369" y="4242485"/>
              <a:ext cx="164846" cy="8255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63"/>
            <p:cNvSpPr>
              <a:spLocks noEditPoints="1"/>
            </p:cNvSpPr>
            <p:nvPr/>
          </p:nvSpPr>
          <p:spPr bwMode="auto">
            <a:xfrm>
              <a:off x="4279972" y="4239310"/>
              <a:ext cx="169037" cy="831850"/>
            </a:xfrm>
            <a:custGeom>
              <a:avLst/>
              <a:gdLst>
                <a:gd name="T0" fmla="*/ 0 w 4032"/>
                <a:gd name="T1" fmla="*/ 64 h 17456"/>
                <a:gd name="T2" fmla="*/ 64 w 4032"/>
                <a:gd name="T3" fmla="*/ 0 h 17456"/>
                <a:gd name="T4" fmla="*/ 3968 w 4032"/>
                <a:gd name="T5" fmla="*/ 0 h 17456"/>
                <a:gd name="T6" fmla="*/ 4032 w 4032"/>
                <a:gd name="T7" fmla="*/ 64 h 17456"/>
                <a:gd name="T8" fmla="*/ 4032 w 4032"/>
                <a:gd name="T9" fmla="*/ 17392 h 17456"/>
                <a:gd name="T10" fmla="*/ 3968 w 4032"/>
                <a:gd name="T11" fmla="*/ 17456 h 17456"/>
                <a:gd name="T12" fmla="*/ 64 w 4032"/>
                <a:gd name="T13" fmla="*/ 17456 h 17456"/>
                <a:gd name="T14" fmla="*/ 0 w 4032"/>
                <a:gd name="T15" fmla="*/ 17392 h 17456"/>
                <a:gd name="T16" fmla="*/ 0 w 4032"/>
                <a:gd name="T17" fmla="*/ 64 h 17456"/>
                <a:gd name="T18" fmla="*/ 128 w 4032"/>
                <a:gd name="T19" fmla="*/ 17392 h 17456"/>
                <a:gd name="T20" fmla="*/ 64 w 4032"/>
                <a:gd name="T21" fmla="*/ 17328 h 17456"/>
                <a:gd name="T22" fmla="*/ 3968 w 4032"/>
                <a:gd name="T23" fmla="*/ 17328 h 17456"/>
                <a:gd name="T24" fmla="*/ 3904 w 4032"/>
                <a:gd name="T25" fmla="*/ 17392 h 17456"/>
                <a:gd name="T26" fmla="*/ 3904 w 4032"/>
                <a:gd name="T27" fmla="*/ 64 h 17456"/>
                <a:gd name="T28" fmla="*/ 3968 w 4032"/>
                <a:gd name="T29" fmla="*/ 128 h 17456"/>
                <a:gd name="T30" fmla="*/ 64 w 4032"/>
                <a:gd name="T31" fmla="*/ 128 h 17456"/>
                <a:gd name="T32" fmla="*/ 128 w 4032"/>
                <a:gd name="T33" fmla="*/ 64 h 17456"/>
                <a:gd name="T34" fmla="*/ 128 w 4032"/>
                <a:gd name="T35" fmla="*/ 17392 h 17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2" h="17456">
                  <a:moveTo>
                    <a:pt x="0" y="64"/>
                  </a:moveTo>
                  <a:cubicBezTo>
                    <a:pt x="0" y="29"/>
                    <a:pt x="29" y="0"/>
                    <a:pt x="64" y="0"/>
                  </a:cubicBezTo>
                  <a:lnTo>
                    <a:pt x="3968" y="0"/>
                  </a:lnTo>
                  <a:cubicBezTo>
                    <a:pt x="4004" y="0"/>
                    <a:pt x="4032" y="29"/>
                    <a:pt x="4032" y="64"/>
                  </a:cubicBezTo>
                  <a:lnTo>
                    <a:pt x="4032" y="17392"/>
                  </a:lnTo>
                  <a:cubicBezTo>
                    <a:pt x="4032" y="17428"/>
                    <a:pt x="4004" y="17456"/>
                    <a:pt x="3968" y="17456"/>
                  </a:cubicBezTo>
                  <a:lnTo>
                    <a:pt x="64" y="17456"/>
                  </a:lnTo>
                  <a:cubicBezTo>
                    <a:pt x="29" y="17456"/>
                    <a:pt x="0" y="17428"/>
                    <a:pt x="0" y="17392"/>
                  </a:cubicBezTo>
                  <a:lnTo>
                    <a:pt x="0" y="64"/>
                  </a:lnTo>
                  <a:close/>
                  <a:moveTo>
                    <a:pt x="128" y="17392"/>
                  </a:moveTo>
                  <a:lnTo>
                    <a:pt x="64" y="17328"/>
                  </a:lnTo>
                  <a:lnTo>
                    <a:pt x="3968" y="17328"/>
                  </a:lnTo>
                  <a:lnTo>
                    <a:pt x="3904" y="17392"/>
                  </a:lnTo>
                  <a:lnTo>
                    <a:pt x="3904" y="64"/>
                  </a:lnTo>
                  <a:lnTo>
                    <a:pt x="3968" y="128"/>
                  </a:lnTo>
                  <a:lnTo>
                    <a:pt x="64" y="128"/>
                  </a:lnTo>
                  <a:lnTo>
                    <a:pt x="128" y="64"/>
                  </a:lnTo>
                  <a:lnTo>
                    <a:pt x="128" y="17392"/>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6" name="Rectangle 64"/>
            <p:cNvSpPr>
              <a:spLocks noChangeArrowheads="1"/>
            </p:cNvSpPr>
            <p:nvPr/>
          </p:nvSpPr>
          <p:spPr bwMode="auto">
            <a:xfrm>
              <a:off x="3708600" y="5028298"/>
              <a:ext cx="163449" cy="39687"/>
            </a:xfrm>
            <a:prstGeom prst="rect">
              <a:avLst/>
            </a:prstGeom>
            <a:solidFill>
              <a:srgbClr val="A6A6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65"/>
            <p:cNvSpPr>
              <a:spLocks noEditPoints="1"/>
            </p:cNvSpPr>
            <p:nvPr/>
          </p:nvSpPr>
          <p:spPr bwMode="auto">
            <a:xfrm>
              <a:off x="3705806" y="5026710"/>
              <a:ext cx="169037" cy="44450"/>
            </a:xfrm>
            <a:custGeom>
              <a:avLst/>
              <a:gdLst>
                <a:gd name="T0" fmla="*/ 0 w 4048"/>
                <a:gd name="T1" fmla="*/ 64 h 960"/>
                <a:gd name="T2" fmla="*/ 64 w 4048"/>
                <a:gd name="T3" fmla="*/ 0 h 960"/>
                <a:gd name="T4" fmla="*/ 3984 w 4048"/>
                <a:gd name="T5" fmla="*/ 0 h 960"/>
                <a:gd name="T6" fmla="*/ 4048 w 4048"/>
                <a:gd name="T7" fmla="*/ 64 h 960"/>
                <a:gd name="T8" fmla="*/ 4048 w 4048"/>
                <a:gd name="T9" fmla="*/ 896 h 960"/>
                <a:gd name="T10" fmla="*/ 3984 w 4048"/>
                <a:gd name="T11" fmla="*/ 960 h 960"/>
                <a:gd name="T12" fmla="*/ 64 w 4048"/>
                <a:gd name="T13" fmla="*/ 960 h 960"/>
                <a:gd name="T14" fmla="*/ 0 w 4048"/>
                <a:gd name="T15" fmla="*/ 896 h 960"/>
                <a:gd name="T16" fmla="*/ 0 w 4048"/>
                <a:gd name="T17" fmla="*/ 64 h 960"/>
                <a:gd name="T18" fmla="*/ 128 w 4048"/>
                <a:gd name="T19" fmla="*/ 896 h 960"/>
                <a:gd name="T20" fmla="*/ 64 w 4048"/>
                <a:gd name="T21" fmla="*/ 832 h 960"/>
                <a:gd name="T22" fmla="*/ 3984 w 4048"/>
                <a:gd name="T23" fmla="*/ 832 h 960"/>
                <a:gd name="T24" fmla="*/ 3920 w 4048"/>
                <a:gd name="T25" fmla="*/ 896 h 960"/>
                <a:gd name="T26" fmla="*/ 3920 w 4048"/>
                <a:gd name="T27" fmla="*/ 64 h 960"/>
                <a:gd name="T28" fmla="*/ 3984 w 4048"/>
                <a:gd name="T29" fmla="*/ 128 h 960"/>
                <a:gd name="T30" fmla="*/ 64 w 4048"/>
                <a:gd name="T31" fmla="*/ 128 h 960"/>
                <a:gd name="T32" fmla="*/ 128 w 4048"/>
                <a:gd name="T33" fmla="*/ 64 h 960"/>
                <a:gd name="T34" fmla="*/ 128 w 4048"/>
                <a:gd name="T35" fmla="*/ 896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48" h="960">
                  <a:moveTo>
                    <a:pt x="0" y="64"/>
                  </a:moveTo>
                  <a:cubicBezTo>
                    <a:pt x="0" y="29"/>
                    <a:pt x="29" y="0"/>
                    <a:pt x="64" y="0"/>
                  </a:cubicBezTo>
                  <a:lnTo>
                    <a:pt x="3984" y="0"/>
                  </a:lnTo>
                  <a:cubicBezTo>
                    <a:pt x="4020" y="0"/>
                    <a:pt x="4048" y="29"/>
                    <a:pt x="4048" y="64"/>
                  </a:cubicBezTo>
                  <a:lnTo>
                    <a:pt x="4048" y="896"/>
                  </a:lnTo>
                  <a:cubicBezTo>
                    <a:pt x="4048" y="932"/>
                    <a:pt x="4020" y="960"/>
                    <a:pt x="3984" y="960"/>
                  </a:cubicBezTo>
                  <a:lnTo>
                    <a:pt x="64" y="960"/>
                  </a:lnTo>
                  <a:cubicBezTo>
                    <a:pt x="29" y="960"/>
                    <a:pt x="0" y="932"/>
                    <a:pt x="0" y="896"/>
                  </a:cubicBezTo>
                  <a:lnTo>
                    <a:pt x="0" y="64"/>
                  </a:lnTo>
                  <a:close/>
                  <a:moveTo>
                    <a:pt x="128" y="896"/>
                  </a:moveTo>
                  <a:lnTo>
                    <a:pt x="64" y="832"/>
                  </a:lnTo>
                  <a:lnTo>
                    <a:pt x="3984" y="832"/>
                  </a:lnTo>
                  <a:lnTo>
                    <a:pt x="3920" y="896"/>
                  </a:lnTo>
                  <a:lnTo>
                    <a:pt x="3920" y="64"/>
                  </a:lnTo>
                  <a:lnTo>
                    <a:pt x="3984" y="128"/>
                  </a:lnTo>
                  <a:lnTo>
                    <a:pt x="64" y="128"/>
                  </a:lnTo>
                  <a:lnTo>
                    <a:pt x="128" y="64"/>
                  </a:lnTo>
                  <a:lnTo>
                    <a:pt x="128" y="896"/>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48" name="Rectangle 66"/>
            <p:cNvSpPr>
              <a:spLocks noChangeArrowheads="1"/>
            </p:cNvSpPr>
            <p:nvPr/>
          </p:nvSpPr>
          <p:spPr bwMode="auto">
            <a:xfrm>
              <a:off x="4446215" y="4952098"/>
              <a:ext cx="163449" cy="115887"/>
            </a:xfrm>
            <a:prstGeom prst="rect">
              <a:avLst/>
            </a:prstGeom>
            <a:solidFill>
              <a:srgbClr val="A6A6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67"/>
            <p:cNvSpPr>
              <a:spLocks noEditPoints="1"/>
            </p:cNvSpPr>
            <p:nvPr/>
          </p:nvSpPr>
          <p:spPr bwMode="auto">
            <a:xfrm>
              <a:off x="4443421" y="4948923"/>
              <a:ext cx="169037" cy="122237"/>
            </a:xfrm>
            <a:custGeom>
              <a:avLst/>
              <a:gdLst>
                <a:gd name="T0" fmla="*/ 0 w 2024"/>
                <a:gd name="T1" fmla="*/ 32 h 1280"/>
                <a:gd name="T2" fmla="*/ 32 w 2024"/>
                <a:gd name="T3" fmla="*/ 0 h 1280"/>
                <a:gd name="T4" fmla="*/ 1992 w 2024"/>
                <a:gd name="T5" fmla="*/ 0 h 1280"/>
                <a:gd name="T6" fmla="*/ 2024 w 2024"/>
                <a:gd name="T7" fmla="*/ 32 h 1280"/>
                <a:gd name="T8" fmla="*/ 2024 w 2024"/>
                <a:gd name="T9" fmla="*/ 1248 h 1280"/>
                <a:gd name="T10" fmla="*/ 1992 w 2024"/>
                <a:gd name="T11" fmla="*/ 1280 h 1280"/>
                <a:gd name="T12" fmla="*/ 32 w 2024"/>
                <a:gd name="T13" fmla="*/ 1280 h 1280"/>
                <a:gd name="T14" fmla="*/ 0 w 2024"/>
                <a:gd name="T15" fmla="*/ 1248 h 1280"/>
                <a:gd name="T16" fmla="*/ 0 w 2024"/>
                <a:gd name="T17" fmla="*/ 32 h 1280"/>
                <a:gd name="T18" fmla="*/ 64 w 2024"/>
                <a:gd name="T19" fmla="*/ 1248 h 1280"/>
                <a:gd name="T20" fmla="*/ 32 w 2024"/>
                <a:gd name="T21" fmla="*/ 1216 h 1280"/>
                <a:gd name="T22" fmla="*/ 1992 w 2024"/>
                <a:gd name="T23" fmla="*/ 1216 h 1280"/>
                <a:gd name="T24" fmla="*/ 1960 w 2024"/>
                <a:gd name="T25" fmla="*/ 1248 h 1280"/>
                <a:gd name="T26" fmla="*/ 1960 w 2024"/>
                <a:gd name="T27" fmla="*/ 32 h 1280"/>
                <a:gd name="T28" fmla="*/ 1992 w 2024"/>
                <a:gd name="T29" fmla="*/ 64 h 1280"/>
                <a:gd name="T30" fmla="*/ 32 w 2024"/>
                <a:gd name="T31" fmla="*/ 64 h 1280"/>
                <a:gd name="T32" fmla="*/ 64 w 2024"/>
                <a:gd name="T33" fmla="*/ 32 h 1280"/>
                <a:gd name="T34" fmla="*/ 64 w 2024"/>
                <a:gd name="T35" fmla="*/ 1248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24" h="1280">
                  <a:moveTo>
                    <a:pt x="0" y="32"/>
                  </a:moveTo>
                  <a:cubicBezTo>
                    <a:pt x="0" y="15"/>
                    <a:pt x="15" y="0"/>
                    <a:pt x="32" y="0"/>
                  </a:cubicBezTo>
                  <a:lnTo>
                    <a:pt x="1992" y="0"/>
                  </a:lnTo>
                  <a:cubicBezTo>
                    <a:pt x="2010" y="0"/>
                    <a:pt x="2024" y="15"/>
                    <a:pt x="2024" y="32"/>
                  </a:cubicBezTo>
                  <a:lnTo>
                    <a:pt x="2024" y="1248"/>
                  </a:lnTo>
                  <a:cubicBezTo>
                    <a:pt x="2024" y="1266"/>
                    <a:pt x="2010" y="1280"/>
                    <a:pt x="1992" y="1280"/>
                  </a:cubicBezTo>
                  <a:lnTo>
                    <a:pt x="32" y="1280"/>
                  </a:lnTo>
                  <a:cubicBezTo>
                    <a:pt x="15" y="1280"/>
                    <a:pt x="0" y="1266"/>
                    <a:pt x="0" y="1248"/>
                  </a:cubicBezTo>
                  <a:lnTo>
                    <a:pt x="0" y="32"/>
                  </a:lnTo>
                  <a:close/>
                  <a:moveTo>
                    <a:pt x="64" y="1248"/>
                  </a:moveTo>
                  <a:lnTo>
                    <a:pt x="32" y="1216"/>
                  </a:lnTo>
                  <a:lnTo>
                    <a:pt x="1992" y="1216"/>
                  </a:lnTo>
                  <a:lnTo>
                    <a:pt x="1960" y="1248"/>
                  </a:lnTo>
                  <a:lnTo>
                    <a:pt x="1960" y="32"/>
                  </a:lnTo>
                  <a:lnTo>
                    <a:pt x="1992" y="64"/>
                  </a:lnTo>
                  <a:lnTo>
                    <a:pt x="32" y="64"/>
                  </a:lnTo>
                  <a:lnTo>
                    <a:pt x="64" y="32"/>
                  </a:lnTo>
                  <a:lnTo>
                    <a:pt x="64" y="1248"/>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68"/>
            <p:cNvSpPr>
              <a:spLocks noEditPoints="1"/>
            </p:cNvSpPr>
            <p:nvPr/>
          </p:nvSpPr>
          <p:spPr bwMode="auto">
            <a:xfrm>
              <a:off x="3450154" y="4887010"/>
              <a:ext cx="23749" cy="57150"/>
            </a:xfrm>
            <a:custGeom>
              <a:avLst/>
              <a:gdLst>
                <a:gd name="T0" fmla="*/ 7 w 17"/>
                <a:gd name="T1" fmla="*/ 36 h 36"/>
                <a:gd name="T2" fmla="*/ 7 w 17"/>
                <a:gd name="T3" fmla="*/ 2 h 36"/>
                <a:gd name="T4" fmla="*/ 11 w 17"/>
                <a:gd name="T5" fmla="*/ 2 h 36"/>
                <a:gd name="T6" fmla="*/ 11 w 17"/>
                <a:gd name="T7" fmla="*/ 36 h 36"/>
                <a:gd name="T8" fmla="*/ 7 w 17"/>
                <a:gd name="T9" fmla="*/ 36 h 36"/>
                <a:gd name="T10" fmla="*/ 0 w 17"/>
                <a:gd name="T11" fmla="*/ 0 h 36"/>
                <a:gd name="T12" fmla="*/ 17 w 17"/>
                <a:gd name="T13" fmla="*/ 0 h 36"/>
                <a:gd name="T14" fmla="*/ 17 w 17"/>
                <a:gd name="T15" fmla="*/ 4 h 36"/>
                <a:gd name="T16" fmla="*/ 0 w 17"/>
                <a:gd name="T17" fmla="*/ 4 h 36"/>
                <a:gd name="T18" fmla="*/ 0 w 1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36">
                  <a:moveTo>
                    <a:pt x="7" y="36"/>
                  </a:moveTo>
                  <a:lnTo>
                    <a:pt x="7" y="2"/>
                  </a:lnTo>
                  <a:lnTo>
                    <a:pt x="11" y="2"/>
                  </a:lnTo>
                  <a:lnTo>
                    <a:pt x="11" y="36"/>
                  </a:lnTo>
                  <a:lnTo>
                    <a:pt x="7" y="36"/>
                  </a:lnTo>
                  <a:close/>
                  <a:moveTo>
                    <a:pt x="0" y="0"/>
                  </a:moveTo>
                  <a:lnTo>
                    <a:pt x="17" y="0"/>
                  </a:lnTo>
                  <a:lnTo>
                    <a:pt x="17" y="4"/>
                  </a:lnTo>
                  <a:lnTo>
                    <a:pt x="0" y="4"/>
                  </a:lnTo>
                  <a:lnTo>
                    <a:pt x="0" y="0"/>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51" name="Freeform 69"/>
            <p:cNvSpPr>
              <a:spLocks noEditPoints="1"/>
            </p:cNvSpPr>
            <p:nvPr/>
          </p:nvSpPr>
          <p:spPr bwMode="auto">
            <a:xfrm>
              <a:off x="4187770" y="4585385"/>
              <a:ext cx="25146" cy="117475"/>
            </a:xfrm>
            <a:custGeom>
              <a:avLst/>
              <a:gdLst>
                <a:gd name="T0" fmla="*/ 7 w 18"/>
                <a:gd name="T1" fmla="*/ 74 h 74"/>
                <a:gd name="T2" fmla="*/ 7 w 18"/>
                <a:gd name="T3" fmla="*/ 2 h 74"/>
                <a:gd name="T4" fmla="*/ 10 w 18"/>
                <a:gd name="T5" fmla="*/ 2 h 74"/>
                <a:gd name="T6" fmla="*/ 10 w 18"/>
                <a:gd name="T7" fmla="*/ 74 h 74"/>
                <a:gd name="T8" fmla="*/ 7 w 18"/>
                <a:gd name="T9" fmla="*/ 74 h 74"/>
                <a:gd name="T10" fmla="*/ 0 w 18"/>
                <a:gd name="T11" fmla="*/ 0 h 74"/>
                <a:gd name="T12" fmla="*/ 18 w 18"/>
                <a:gd name="T13" fmla="*/ 0 h 74"/>
                <a:gd name="T14" fmla="*/ 18 w 18"/>
                <a:gd name="T15" fmla="*/ 4 h 74"/>
                <a:gd name="T16" fmla="*/ 0 w 18"/>
                <a:gd name="T17" fmla="*/ 4 h 74"/>
                <a:gd name="T18" fmla="*/ 0 w 18"/>
                <a:gd name="T1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4">
                  <a:moveTo>
                    <a:pt x="7" y="74"/>
                  </a:moveTo>
                  <a:lnTo>
                    <a:pt x="7" y="2"/>
                  </a:lnTo>
                  <a:lnTo>
                    <a:pt x="10" y="2"/>
                  </a:lnTo>
                  <a:lnTo>
                    <a:pt x="10" y="74"/>
                  </a:lnTo>
                  <a:lnTo>
                    <a:pt x="7" y="74"/>
                  </a:lnTo>
                  <a:close/>
                  <a:moveTo>
                    <a:pt x="0" y="0"/>
                  </a:moveTo>
                  <a:lnTo>
                    <a:pt x="18" y="0"/>
                  </a:lnTo>
                  <a:lnTo>
                    <a:pt x="18" y="4"/>
                  </a:lnTo>
                  <a:lnTo>
                    <a:pt x="0" y="4"/>
                  </a:lnTo>
                  <a:lnTo>
                    <a:pt x="0" y="0"/>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52" name="Freeform 70"/>
            <p:cNvSpPr>
              <a:spLocks noEditPoints="1"/>
            </p:cNvSpPr>
            <p:nvPr/>
          </p:nvSpPr>
          <p:spPr bwMode="auto">
            <a:xfrm>
              <a:off x="3613604" y="4756835"/>
              <a:ext cx="25146" cy="63500"/>
            </a:xfrm>
            <a:custGeom>
              <a:avLst/>
              <a:gdLst>
                <a:gd name="T0" fmla="*/ 7 w 18"/>
                <a:gd name="T1" fmla="*/ 40 h 40"/>
                <a:gd name="T2" fmla="*/ 7 w 18"/>
                <a:gd name="T3" fmla="*/ 2 h 40"/>
                <a:gd name="T4" fmla="*/ 11 w 18"/>
                <a:gd name="T5" fmla="*/ 2 h 40"/>
                <a:gd name="T6" fmla="*/ 11 w 18"/>
                <a:gd name="T7" fmla="*/ 40 h 40"/>
                <a:gd name="T8" fmla="*/ 7 w 18"/>
                <a:gd name="T9" fmla="*/ 40 h 40"/>
                <a:gd name="T10" fmla="*/ 0 w 18"/>
                <a:gd name="T11" fmla="*/ 0 h 40"/>
                <a:gd name="T12" fmla="*/ 18 w 18"/>
                <a:gd name="T13" fmla="*/ 0 h 40"/>
                <a:gd name="T14" fmla="*/ 18 w 18"/>
                <a:gd name="T15" fmla="*/ 4 h 40"/>
                <a:gd name="T16" fmla="*/ 0 w 18"/>
                <a:gd name="T17" fmla="*/ 4 h 40"/>
                <a:gd name="T18" fmla="*/ 0 w 18"/>
                <a:gd name="T1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40">
                  <a:moveTo>
                    <a:pt x="7" y="40"/>
                  </a:moveTo>
                  <a:lnTo>
                    <a:pt x="7" y="2"/>
                  </a:lnTo>
                  <a:lnTo>
                    <a:pt x="11" y="2"/>
                  </a:lnTo>
                  <a:lnTo>
                    <a:pt x="11" y="40"/>
                  </a:lnTo>
                  <a:lnTo>
                    <a:pt x="7" y="40"/>
                  </a:lnTo>
                  <a:close/>
                  <a:moveTo>
                    <a:pt x="0" y="0"/>
                  </a:moveTo>
                  <a:lnTo>
                    <a:pt x="18" y="0"/>
                  </a:lnTo>
                  <a:lnTo>
                    <a:pt x="18" y="4"/>
                  </a:lnTo>
                  <a:lnTo>
                    <a:pt x="0" y="4"/>
                  </a:lnTo>
                  <a:lnTo>
                    <a:pt x="0" y="0"/>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71"/>
            <p:cNvSpPr>
              <a:spLocks noEditPoints="1"/>
            </p:cNvSpPr>
            <p:nvPr/>
          </p:nvSpPr>
          <p:spPr bwMode="auto">
            <a:xfrm>
              <a:off x="4351219" y="4026585"/>
              <a:ext cx="25146" cy="215900"/>
            </a:xfrm>
            <a:custGeom>
              <a:avLst/>
              <a:gdLst>
                <a:gd name="T0" fmla="*/ 7 w 18"/>
                <a:gd name="T1" fmla="*/ 136 h 136"/>
                <a:gd name="T2" fmla="*/ 7 w 18"/>
                <a:gd name="T3" fmla="*/ 2 h 136"/>
                <a:gd name="T4" fmla="*/ 11 w 18"/>
                <a:gd name="T5" fmla="*/ 2 h 136"/>
                <a:gd name="T6" fmla="*/ 11 w 18"/>
                <a:gd name="T7" fmla="*/ 136 h 136"/>
                <a:gd name="T8" fmla="*/ 7 w 18"/>
                <a:gd name="T9" fmla="*/ 136 h 136"/>
                <a:gd name="T10" fmla="*/ 0 w 18"/>
                <a:gd name="T11" fmla="*/ 0 h 136"/>
                <a:gd name="T12" fmla="*/ 18 w 18"/>
                <a:gd name="T13" fmla="*/ 0 h 136"/>
                <a:gd name="T14" fmla="*/ 18 w 18"/>
                <a:gd name="T15" fmla="*/ 4 h 136"/>
                <a:gd name="T16" fmla="*/ 0 w 18"/>
                <a:gd name="T17" fmla="*/ 4 h 136"/>
                <a:gd name="T18" fmla="*/ 0 w 18"/>
                <a:gd name="T19"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6">
                  <a:moveTo>
                    <a:pt x="7" y="136"/>
                  </a:moveTo>
                  <a:lnTo>
                    <a:pt x="7" y="2"/>
                  </a:lnTo>
                  <a:lnTo>
                    <a:pt x="11" y="2"/>
                  </a:lnTo>
                  <a:lnTo>
                    <a:pt x="11" y="136"/>
                  </a:lnTo>
                  <a:lnTo>
                    <a:pt x="7" y="136"/>
                  </a:lnTo>
                  <a:close/>
                  <a:moveTo>
                    <a:pt x="0" y="0"/>
                  </a:moveTo>
                  <a:lnTo>
                    <a:pt x="18" y="0"/>
                  </a:lnTo>
                  <a:lnTo>
                    <a:pt x="18" y="4"/>
                  </a:lnTo>
                  <a:lnTo>
                    <a:pt x="0" y="4"/>
                  </a:lnTo>
                  <a:lnTo>
                    <a:pt x="0" y="0"/>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54" name="Freeform 72"/>
            <p:cNvSpPr>
              <a:spLocks noEditPoints="1"/>
            </p:cNvSpPr>
            <p:nvPr/>
          </p:nvSpPr>
          <p:spPr bwMode="auto">
            <a:xfrm>
              <a:off x="3777052" y="4985435"/>
              <a:ext cx="25146" cy="42862"/>
            </a:xfrm>
            <a:custGeom>
              <a:avLst/>
              <a:gdLst>
                <a:gd name="T0" fmla="*/ 7 w 18"/>
                <a:gd name="T1" fmla="*/ 27 h 27"/>
                <a:gd name="T2" fmla="*/ 7 w 18"/>
                <a:gd name="T3" fmla="*/ 2 h 27"/>
                <a:gd name="T4" fmla="*/ 11 w 18"/>
                <a:gd name="T5" fmla="*/ 2 h 27"/>
                <a:gd name="T6" fmla="*/ 11 w 18"/>
                <a:gd name="T7" fmla="*/ 27 h 27"/>
                <a:gd name="T8" fmla="*/ 7 w 18"/>
                <a:gd name="T9" fmla="*/ 27 h 27"/>
                <a:gd name="T10" fmla="*/ 0 w 18"/>
                <a:gd name="T11" fmla="*/ 0 h 27"/>
                <a:gd name="T12" fmla="*/ 18 w 18"/>
                <a:gd name="T13" fmla="*/ 0 h 27"/>
                <a:gd name="T14" fmla="*/ 18 w 18"/>
                <a:gd name="T15" fmla="*/ 4 h 27"/>
                <a:gd name="T16" fmla="*/ 0 w 18"/>
                <a:gd name="T17" fmla="*/ 4 h 27"/>
                <a:gd name="T18" fmla="*/ 0 w 18"/>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7">
                  <a:moveTo>
                    <a:pt x="7" y="27"/>
                  </a:moveTo>
                  <a:lnTo>
                    <a:pt x="7" y="2"/>
                  </a:lnTo>
                  <a:lnTo>
                    <a:pt x="11" y="2"/>
                  </a:lnTo>
                  <a:lnTo>
                    <a:pt x="11" y="27"/>
                  </a:lnTo>
                  <a:lnTo>
                    <a:pt x="7" y="27"/>
                  </a:lnTo>
                  <a:close/>
                  <a:moveTo>
                    <a:pt x="0" y="0"/>
                  </a:moveTo>
                  <a:lnTo>
                    <a:pt x="18" y="0"/>
                  </a:lnTo>
                  <a:lnTo>
                    <a:pt x="18" y="4"/>
                  </a:lnTo>
                  <a:lnTo>
                    <a:pt x="0" y="4"/>
                  </a:lnTo>
                  <a:lnTo>
                    <a:pt x="0" y="0"/>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55" name="Freeform 73"/>
            <p:cNvSpPr>
              <a:spLocks noEditPoints="1"/>
            </p:cNvSpPr>
            <p:nvPr/>
          </p:nvSpPr>
          <p:spPr bwMode="auto">
            <a:xfrm>
              <a:off x="4516065" y="4913998"/>
              <a:ext cx="23749" cy="38100"/>
            </a:xfrm>
            <a:custGeom>
              <a:avLst/>
              <a:gdLst>
                <a:gd name="T0" fmla="*/ 6 w 17"/>
                <a:gd name="T1" fmla="*/ 24 h 24"/>
                <a:gd name="T2" fmla="*/ 6 w 17"/>
                <a:gd name="T3" fmla="*/ 2 h 24"/>
                <a:gd name="T4" fmla="*/ 10 w 17"/>
                <a:gd name="T5" fmla="*/ 2 h 24"/>
                <a:gd name="T6" fmla="*/ 10 w 17"/>
                <a:gd name="T7" fmla="*/ 24 h 24"/>
                <a:gd name="T8" fmla="*/ 6 w 17"/>
                <a:gd name="T9" fmla="*/ 24 h 24"/>
                <a:gd name="T10" fmla="*/ 0 w 17"/>
                <a:gd name="T11" fmla="*/ 0 h 24"/>
                <a:gd name="T12" fmla="*/ 17 w 17"/>
                <a:gd name="T13" fmla="*/ 0 h 24"/>
                <a:gd name="T14" fmla="*/ 17 w 17"/>
                <a:gd name="T15" fmla="*/ 4 h 24"/>
                <a:gd name="T16" fmla="*/ 0 w 17"/>
                <a:gd name="T17" fmla="*/ 4 h 24"/>
                <a:gd name="T18" fmla="*/ 0 w 17"/>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4">
                  <a:moveTo>
                    <a:pt x="6" y="24"/>
                  </a:moveTo>
                  <a:lnTo>
                    <a:pt x="6" y="2"/>
                  </a:lnTo>
                  <a:lnTo>
                    <a:pt x="10" y="2"/>
                  </a:lnTo>
                  <a:lnTo>
                    <a:pt x="10" y="24"/>
                  </a:lnTo>
                  <a:lnTo>
                    <a:pt x="6" y="24"/>
                  </a:lnTo>
                  <a:close/>
                  <a:moveTo>
                    <a:pt x="0" y="0"/>
                  </a:moveTo>
                  <a:lnTo>
                    <a:pt x="17" y="0"/>
                  </a:lnTo>
                  <a:lnTo>
                    <a:pt x="17" y="4"/>
                  </a:lnTo>
                  <a:lnTo>
                    <a:pt x="0" y="4"/>
                  </a:lnTo>
                  <a:lnTo>
                    <a:pt x="0" y="0"/>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56" name="Rectangle 74"/>
            <p:cNvSpPr>
              <a:spLocks noChangeArrowheads="1"/>
            </p:cNvSpPr>
            <p:nvPr/>
          </p:nvSpPr>
          <p:spPr bwMode="auto">
            <a:xfrm>
              <a:off x="3254574" y="3926573"/>
              <a:ext cx="5588" cy="1141412"/>
            </a:xfrm>
            <a:prstGeom prst="rect">
              <a:avLst/>
            </a:pr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57" name="Freeform 75"/>
            <p:cNvSpPr>
              <a:spLocks noEditPoints="1"/>
            </p:cNvSpPr>
            <p:nvPr/>
          </p:nvSpPr>
          <p:spPr bwMode="auto">
            <a:xfrm>
              <a:off x="3239208" y="3923398"/>
              <a:ext cx="18161" cy="1147762"/>
            </a:xfrm>
            <a:custGeom>
              <a:avLst/>
              <a:gdLst>
                <a:gd name="T0" fmla="*/ 0 w 13"/>
                <a:gd name="T1" fmla="*/ 720 h 723"/>
                <a:gd name="T2" fmla="*/ 13 w 13"/>
                <a:gd name="T3" fmla="*/ 720 h 723"/>
                <a:gd name="T4" fmla="*/ 13 w 13"/>
                <a:gd name="T5" fmla="*/ 723 h 723"/>
                <a:gd name="T6" fmla="*/ 0 w 13"/>
                <a:gd name="T7" fmla="*/ 723 h 723"/>
                <a:gd name="T8" fmla="*/ 0 w 13"/>
                <a:gd name="T9" fmla="*/ 720 h 723"/>
                <a:gd name="T10" fmla="*/ 0 w 13"/>
                <a:gd name="T11" fmla="*/ 617 h 723"/>
                <a:gd name="T12" fmla="*/ 13 w 13"/>
                <a:gd name="T13" fmla="*/ 617 h 723"/>
                <a:gd name="T14" fmla="*/ 13 w 13"/>
                <a:gd name="T15" fmla="*/ 621 h 723"/>
                <a:gd name="T16" fmla="*/ 0 w 13"/>
                <a:gd name="T17" fmla="*/ 621 h 723"/>
                <a:gd name="T18" fmla="*/ 0 w 13"/>
                <a:gd name="T19" fmla="*/ 617 h 723"/>
                <a:gd name="T20" fmla="*/ 0 w 13"/>
                <a:gd name="T21" fmla="*/ 514 h 723"/>
                <a:gd name="T22" fmla="*/ 13 w 13"/>
                <a:gd name="T23" fmla="*/ 514 h 723"/>
                <a:gd name="T24" fmla="*/ 13 w 13"/>
                <a:gd name="T25" fmla="*/ 518 h 723"/>
                <a:gd name="T26" fmla="*/ 0 w 13"/>
                <a:gd name="T27" fmla="*/ 518 h 723"/>
                <a:gd name="T28" fmla="*/ 0 w 13"/>
                <a:gd name="T29" fmla="*/ 514 h 723"/>
                <a:gd name="T30" fmla="*/ 0 w 13"/>
                <a:gd name="T31" fmla="*/ 411 h 723"/>
                <a:gd name="T32" fmla="*/ 13 w 13"/>
                <a:gd name="T33" fmla="*/ 411 h 723"/>
                <a:gd name="T34" fmla="*/ 13 w 13"/>
                <a:gd name="T35" fmla="*/ 415 h 723"/>
                <a:gd name="T36" fmla="*/ 0 w 13"/>
                <a:gd name="T37" fmla="*/ 415 h 723"/>
                <a:gd name="T38" fmla="*/ 0 w 13"/>
                <a:gd name="T39" fmla="*/ 411 h 723"/>
                <a:gd name="T40" fmla="*/ 0 w 13"/>
                <a:gd name="T41" fmla="*/ 308 h 723"/>
                <a:gd name="T42" fmla="*/ 13 w 13"/>
                <a:gd name="T43" fmla="*/ 308 h 723"/>
                <a:gd name="T44" fmla="*/ 13 w 13"/>
                <a:gd name="T45" fmla="*/ 312 h 723"/>
                <a:gd name="T46" fmla="*/ 0 w 13"/>
                <a:gd name="T47" fmla="*/ 312 h 723"/>
                <a:gd name="T48" fmla="*/ 0 w 13"/>
                <a:gd name="T49" fmla="*/ 308 h 723"/>
                <a:gd name="T50" fmla="*/ 0 w 13"/>
                <a:gd name="T51" fmla="*/ 206 h 723"/>
                <a:gd name="T52" fmla="*/ 13 w 13"/>
                <a:gd name="T53" fmla="*/ 206 h 723"/>
                <a:gd name="T54" fmla="*/ 13 w 13"/>
                <a:gd name="T55" fmla="*/ 209 h 723"/>
                <a:gd name="T56" fmla="*/ 0 w 13"/>
                <a:gd name="T57" fmla="*/ 209 h 723"/>
                <a:gd name="T58" fmla="*/ 0 w 13"/>
                <a:gd name="T59" fmla="*/ 206 h 723"/>
                <a:gd name="T60" fmla="*/ 0 w 13"/>
                <a:gd name="T61" fmla="*/ 103 h 723"/>
                <a:gd name="T62" fmla="*/ 13 w 13"/>
                <a:gd name="T63" fmla="*/ 103 h 723"/>
                <a:gd name="T64" fmla="*/ 13 w 13"/>
                <a:gd name="T65" fmla="*/ 107 h 723"/>
                <a:gd name="T66" fmla="*/ 0 w 13"/>
                <a:gd name="T67" fmla="*/ 107 h 723"/>
                <a:gd name="T68" fmla="*/ 0 w 13"/>
                <a:gd name="T69" fmla="*/ 103 h 723"/>
                <a:gd name="T70" fmla="*/ 0 w 13"/>
                <a:gd name="T71" fmla="*/ 0 h 723"/>
                <a:gd name="T72" fmla="*/ 13 w 13"/>
                <a:gd name="T73" fmla="*/ 0 h 723"/>
                <a:gd name="T74" fmla="*/ 13 w 13"/>
                <a:gd name="T75" fmla="*/ 4 h 723"/>
                <a:gd name="T76" fmla="*/ 0 w 13"/>
                <a:gd name="T77" fmla="*/ 4 h 723"/>
                <a:gd name="T78" fmla="*/ 0 w 13"/>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723">
                  <a:moveTo>
                    <a:pt x="0" y="720"/>
                  </a:moveTo>
                  <a:lnTo>
                    <a:pt x="13" y="720"/>
                  </a:lnTo>
                  <a:lnTo>
                    <a:pt x="13" y="723"/>
                  </a:lnTo>
                  <a:lnTo>
                    <a:pt x="0" y="723"/>
                  </a:lnTo>
                  <a:lnTo>
                    <a:pt x="0" y="720"/>
                  </a:lnTo>
                  <a:close/>
                  <a:moveTo>
                    <a:pt x="0" y="617"/>
                  </a:moveTo>
                  <a:lnTo>
                    <a:pt x="13" y="617"/>
                  </a:lnTo>
                  <a:lnTo>
                    <a:pt x="13" y="621"/>
                  </a:lnTo>
                  <a:lnTo>
                    <a:pt x="0" y="621"/>
                  </a:lnTo>
                  <a:lnTo>
                    <a:pt x="0" y="617"/>
                  </a:lnTo>
                  <a:close/>
                  <a:moveTo>
                    <a:pt x="0" y="514"/>
                  </a:moveTo>
                  <a:lnTo>
                    <a:pt x="13" y="514"/>
                  </a:lnTo>
                  <a:lnTo>
                    <a:pt x="13" y="518"/>
                  </a:lnTo>
                  <a:lnTo>
                    <a:pt x="0" y="518"/>
                  </a:lnTo>
                  <a:lnTo>
                    <a:pt x="0" y="514"/>
                  </a:lnTo>
                  <a:close/>
                  <a:moveTo>
                    <a:pt x="0" y="411"/>
                  </a:moveTo>
                  <a:lnTo>
                    <a:pt x="13" y="411"/>
                  </a:lnTo>
                  <a:lnTo>
                    <a:pt x="13" y="415"/>
                  </a:lnTo>
                  <a:lnTo>
                    <a:pt x="0" y="415"/>
                  </a:lnTo>
                  <a:lnTo>
                    <a:pt x="0" y="411"/>
                  </a:lnTo>
                  <a:close/>
                  <a:moveTo>
                    <a:pt x="0" y="308"/>
                  </a:moveTo>
                  <a:lnTo>
                    <a:pt x="13" y="308"/>
                  </a:lnTo>
                  <a:lnTo>
                    <a:pt x="13" y="312"/>
                  </a:lnTo>
                  <a:lnTo>
                    <a:pt x="0" y="312"/>
                  </a:lnTo>
                  <a:lnTo>
                    <a:pt x="0" y="308"/>
                  </a:lnTo>
                  <a:close/>
                  <a:moveTo>
                    <a:pt x="0" y="206"/>
                  </a:moveTo>
                  <a:lnTo>
                    <a:pt x="13" y="206"/>
                  </a:lnTo>
                  <a:lnTo>
                    <a:pt x="13" y="209"/>
                  </a:lnTo>
                  <a:lnTo>
                    <a:pt x="0" y="209"/>
                  </a:lnTo>
                  <a:lnTo>
                    <a:pt x="0" y="206"/>
                  </a:lnTo>
                  <a:close/>
                  <a:moveTo>
                    <a:pt x="0" y="103"/>
                  </a:moveTo>
                  <a:lnTo>
                    <a:pt x="13" y="103"/>
                  </a:lnTo>
                  <a:lnTo>
                    <a:pt x="13" y="107"/>
                  </a:lnTo>
                  <a:lnTo>
                    <a:pt x="0" y="107"/>
                  </a:lnTo>
                  <a:lnTo>
                    <a:pt x="0" y="103"/>
                  </a:lnTo>
                  <a:close/>
                  <a:moveTo>
                    <a:pt x="0" y="0"/>
                  </a:moveTo>
                  <a:lnTo>
                    <a:pt x="13" y="0"/>
                  </a:lnTo>
                  <a:lnTo>
                    <a:pt x="13" y="4"/>
                  </a:lnTo>
                  <a:lnTo>
                    <a:pt x="0" y="4"/>
                  </a:lnTo>
                  <a:lnTo>
                    <a:pt x="0" y="0"/>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58" name="Rectangle 76"/>
            <p:cNvSpPr>
              <a:spLocks noChangeArrowheads="1"/>
            </p:cNvSpPr>
            <p:nvPr/>
          </p:nvSpPr>
          <p:spPr bwMode="auto">
            <a:xfrm>
              <a:off x="3257368" y="5066398"/>
              <a:ext cx="1475232" cy="4762"/>
            </a:xfrm>
            <a:prstGeom prst="rect">
              <a:avLst/>
            </a:prstGeom>
            <a:solidFill>
              <a:srgbClr val="868686"/>
            </a:solidFill>
            <a:ln w="1" cap="flat">
              <a:solidFill>
                <a:schemeClr val="tx1"/>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59" name="Freeform 77"/>
            <p:cNvSpPr>
              <a:spLocks noEditPoints="1"/>
            </p:cNvSpPr>
            <p:nvPr/>
          </p:nvSpPr>
          <p:spPr bwMode="auto">
            <a:xfrm>
              <a:off x="3254574" y="5067985"/>
              <a:ext cx="1480820" cy="20637"/>
            </a:xfrm>
            <a:custGeom>
              <a:avLst/>
              <a:gdLst>
                <a:gd name="T0" fmla="*/ 3 w 1060"/>
                <a:gd name="T1" fmla="*/ 0 h 13"/>
                <a:gd name="T2" fmla="*/ 3 w 1060"/>
                <a:gd name="T3" fmla="*/ 13 h 13"/>
                <a:gd name="T4" fmla="*/ 0 w 1060"/>
                <a:gd name="T5" fmla="*/ 13 h 13"/>
                <a:gd name="T6" fmla="*/ 0 w 1060"/>
                <a:gd name="T7" fmla="*/ 0 h 13"/>
                <a:gd name="T8" fmla="*/ 3 w 1060"/>
                <a:gd name="T9" fmla="*/ 0 h 13"/>
                <a:gd name="T10" fmla="*/ 531 w 1060"/>
                <a:gd name="T11" fmla="*/ 0 h 13"/>
                <a:gd name="T12" fmla="*/ 531 w 1060"/>
                <a:gd name="T13" fmla="*/ 13 h 13"/>
                <a:gd name="T14" fmla="*/ 529 w 1060"/>
                <a:gd name="T15" fmla="*/ 13 h 13"/>
                <a:gd name="T16" fmla="*/ 529 w 1060"/>
                <a:gd name="T17" fmla="*/ 0 h 13"/>
                <a:gd name="T18" fmla="*/ 531 w 1060"/>
                <a:gd name="T19" fmla="*/ 0 h 13"/>
                <a:gd name="T20" fmla="*/ 1060 w 1060"/>
                <a:gd name="T21" fmla="*/ 0 h 13"/>
                <a:gd name="T22" fmla="*/ 1060 w 1060"/>
                <a:gd name="T23" fmla="*/ 13 h 13"/>
                <a:gd name="T24" fmla="*/ 1057 w 1060"/>
                <a:gd name="T25" fmla="*/ 13 h 13"/>
                <a:gd name="T26" fmla="*/ 1057 w 1060"/>
                <a:gd name="T27" fmla="*/ 0 h 13"/>
                <a:gd name="T28" fmla="*/ 1060 w 1060"/>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0" h="13">
                  <a:moveTo>
                    <a:pt x="3" y="0"/>
                  </a:moveTo>
                  <a:lnTo>
                    <a:pt x="3" y="13"/>
                  </a:lnTo>
                  <a:lnTo>
                    <a:pt x="0" y="13"/>
                  </a:lnTo>
                  <a:lnTo>
                    <a:pt x="0" y="0"/>
                  </a:lnTo>
                  <a:lnTo>
                    <a:pt x="3" y="0"/>
                  </a:lnTo>
                  <a:close/>
                  <a:moveTo>
                    <a:pt x="531" y="0"/>
                  </a:moveTo>
                  <a:lnTo>
                    <a:pt x="531" y="13"/>
                  </a:lnTo>
                  <a:lnTo>
                    <a:pt x="529" y="13"/>
                  </a:lnTo>
                  <a:lnTo>
                    <a:pt x="529" y="0"/>
                  </a:lnTo>
                  <a:lnTo>
                    <a:pt x="531" y="0"/>
                  </a:lnTo>
                  <a:close/>
                  <a:moveTo>
                    <a:pt x="1060" y="0"/>
                  </a:moveTo>
                  <a:lnTo>
                    <a:pt x="1060" y="13"/>
                  </a:lnTo>
                  <a:lnTo>
                    <a:pt x="1057" y="13"/>
                  </a:lnTo>
                  <a:lnTo>
                    <a:pt x="1057" y="0"/>
                  </a:lnTo>
                  <a:lnTo>
                    <a:pt x="1060" y="0"/>
                  </a:lnTo>
                  <a:close/>
                </a:path>
              </a:pathLst>
            </a:custGeom>
            <a:solidFill>
              <a:srgbClr val="868686"/>
            </a:solidFill>
            <a:ln w="1" cap="flat">
              <a:solidFill>
                <a:schemeClr val="tx1"/>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60" name="Rectangle 78"/>
            <p:cNvSpPr>
              <a:spLocks noChangeArrowheads="1"/>
            </p:cNvSpPr>
            <p:nvPr/>
          </p:nvSpPr>
          <p:spPr bwMode="auto">
            <a:xfrm>
              <a:off x="3172152" y="5021325"/>
              <a:ext cx="43731"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rPr>
                <a:t>0</a:t>
              </a:r>
              <a:endParaRPr kumimoji="0" lang="en-US" sz="700" b="0" i="0" u="none" strike="noStrike" cap="none" normalizeH="0" baseline="0" dirty="0" smtClean="0">
                <a:ln>
                  <a:noFill/>
                </a:ln>
                <a:solidFill>
                  <a:schemeClr val="tx1"/>
                </a:solidFill>
                <a:effectLst/>
              </a:endParaRPr>
            </a:p>
          </p:txBody>
        </p:sp>
        <p:sp>
          <p:nvSpPr>
            <p:cNvPr id="161" name="Rectangle 79"/>
            <p:cNvSpPr>
              <a:spLocks noChangeArrowheads="1"/>
            </p:cNvSpPr>
            <p:nvPr/>
          </p:nvSpPr>
          <p:spPr bwMode="auto">
            <a:xfrm>
              <a:off x="3120869" y="4859400"/>
              <a:ext cx="8746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rPr>
                <a:t>10</a:t>
              </a:r>
              <a:endParaRPr kumimoji="0" lang="en-US" sz="700" b="0" i="0" u="none" strike="noStrike" cap="none" normalizeH="0" baseline="0" smtClean="0">
                <a:ln>
                  <a:noFill/>
                </a:ln>
                <a:solidFill>
                  <a:schemeClr val="tx1"/>
                </a:solidFill>
                <a:effectLst/>
              </a:endParaRPr>
            </a:p>
          </p:txBody>
        </p:sp>
        <p:sp>
          <p:nvSpPr>
            <p:cNvPr id="162" name="Rectangle 80"/>
            <p:cNvSpPr>
              <a:spLocks noChangeArrowheads="1"/>
            </p:cNvSpPr>
            <p:nvPr/>
          </p:nvSpPr>
          <p:spPr bwMode="auto">
            <a:xfrm>
              <a:off x="3120869" y="4695888"/>
              <a:ext cx="8746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rPr>
                <a:t>20</a:t>
              </a:r>
              <a:endParaRPr kumimoji="0" lang="en-US" sz="700" b="0" i="0" u="none" strike="noStrike" cap="none" normalizeH="0" baseline="0" smtClean="0">
                <a:ln>
                  <a:noFill/>
                </a:ln>
                <a:solidFill>
                  <a:schemeClr val="tx1"/>
                </a:solidFill>
                <a:effectLst/>
              </a:endParaRPr>
            </a:p>
          </p:txBody>
        </p:sp>
        <p:sp>
          <p:nvSpPr>
            <p:cNvPr id="163" name="Rectangle 81"/>
            <p:cNvSpPr>
              <a:spLocks noChangeArrowheads="1"/>
            </p:cNvSpPr>
            <p:nvPr/>
          </p:nvSpPr>
          <p:spPr bwMode="auto">
            <a:xfrm>
              <a:off x="3120869" y="4532375"/>
              <a:ext cx="8746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rPr>
                <a:t>30</a:t>
              </a:r>
              <a:endParaRPr kumimoji="0" lang="en-US" sz="700" b="0" i="0" u="none" strike="noStrike" cap="none" normalizeH="0" baseline="0" smtClean="0">
                <a:ln>
                  <a:noFill/>
                </a:ln>
                <a:solidFill>
                  <a:schemeClr val="tx1"/>
                </a:solidFill>
                <a:effectLst/>
              </a:endParaRPr>
            </a:p>
          </p:txBody>
        </p:sp>
        <p:sp>
          <p:nvSpPr>
            <p:cNvPr id="164" name="Rectangle 82"/>
            <p:cNvSpPr>
              <a:spLocks noChangeArrowheads="1"/>
            </p:cNvSpPr>
            <p:nvPr/>
          </p:nvSpPr>
          <p:spPr bwMode="auto">
            <a:xfrm>
              <a:off x="3120869" y="4368863"/>
              <a:ext cx="8746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rPr>
                <a:t>40</a:t>
              </a:r>
              <a:endParaRPr kumimoji="0" lang="en-US" sz="700" b="0" i="0" u="none" strike="noStrike" cap="none" normalizeH="0" baseline="0" smtClean="0">
                <a:ln>
                  <a:noFill/>
                </a:ln>
                <a:solidFill>
                  <a:schemeClr val="tx1"/>
                </a:solidFill>
                <a:effectLst/>
              </a:endParaRPr>
            </a:p>
          </p:txBody>
        </p:sp>
        <p:sp>
          <p:nvSpPr>
            <p:cNvPr id="165" name="Rectangle 83"/>
            <p:cNvSpPr>
              <a:spLocks noChangeArrowheads="1"/>
            </p:cNvSpPr>
            <p:nvPr/>
          </p:nvSpPr>
          <p:spPr bwMode="auto">
            <a:xfrm>
              <a:off x="3120869" y="4205350"/>
              <a:ext cx="8746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rPr>
                <a:t>50</a:t>
              </a:r>
              <a:endParaRPr kumimoji="0" lang="en-US" sz="700" b="0" i="0" u="none" strike="noStrike" cap="none" normalizeH="0" baseline="0" smtClean="0">
                <a:ln>
                  <a:noFill/>
                </a:ln>
                <a:solidFill>
                  <a:schemeClr val="tx1"/>
                </a:solidFill>
                <a:effectLst/>
              </a:endParaRPr>
            </a:p>
          </p:txBody>
        </p:sp>
        <p:sp>
          <p:nvSpPr>
            <p:cNvPr id="166" name="Rectangle 84"/>
            <p:cNvSpPr>
              <a:spLocks noChangeArrowheads="1"/>
            </p:cNvSpPr>
            <p:nvPr/>
          </p:nvSpPr>
          <p:spPr bwMode="auto">
            <a:xfrm>
              <a:off x="3120869" y="4041838"/>
              <a:ext cx="8746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rPr>
                <a:t>60</a:t>
              </a:r>
              <a:endParaRPr kumimoji="0" lang="en-US" sz="700" b="0" i="0" u="none" strike="noStrike" cap="none" normalizeH="0" baseline="0" smtClean="0">
                <a:ln>
                  <a:noFill/>
                </a:ln>
                <a:solidFill>
                  <a:schemeClr val="tx1"/>
                </a:solidFill>
                <a:effectLst/>
              </a:endParaRPr>
            </a:p>
          </p:txBody>
        </p:sp>
        <p:sp>
          <p:nvSpPr>
            <p:cNvPr id="167" name="Rectangle 85"/>
            <p:cNvSpPr>
              <a:spLocks noChangeArrowheads="1"/>
            </p:cNvSpPr>
            <p:nvPr/>
          </p:nvSpPr>
          <p:spPr bwMode="auto">
            <a:xfrm>
              <a:off x="3120869" y="3878325"/>
              <a:ext cx="8746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rPr>
                <a:t>70</a:t>
              </a:r>
              <a:endParaRPr kumimoji="0" lang="en-US" sz="700" b="0" i="0" u="none" strike="noStrike" cap="none" normalizeH="0" baseline="0" dirty="0" smtClean="0">
                <a:ln>
                  <a:noFill/>
                </a:ln>
                <a:solidFill>
                  <a:schemeClr val="tx1"/>
                </a:solidFill>
                <a:effectLst/>
              </a:endParaRPr>
            </a:p>
          </p:txBody>
        </p:sp>
        <p:grpSp>
          <p:nvGrpSpPr>
            <p:cNvPr id="168" name="Group 409"/>
            <p:cNvGrpSpPr/>
            <p:nvPr/>
          </p:nvGrpSpPr>
          <p:grpSpPr>
            <a:xfrm>
              <a:off x="3343418" y="3672954"/>
              <a:ext cx="2049505" cy="187651"/>
              <a:chOff x="4818084" y="5128045"/>
              <a:chExt cx="2328984" cy="187651"/>
            </a:xfrm>
          </p:grpSpPr>
          <p:sp>
            <p:nvSpPr>
              <p:cNvPr id="265" name="Rectangle 259"/>
              <p:cNvSpPr>
                <a:spLocks noChangeArrowheads="1"/>
              </p:cNvSpPr>
              <p:nvPr/>
            </p:nvSpPr>
            <p:spPr bwMode="auto">
              <a:xfrm>
                <a:off x="4818084" y="5174476"/>
                <a:ext cx="76200" cy="71438"/>
              </a:xfrm>
              <a:prstGeom prst="rect">
                <a:avLst/>
              </a:prstGeom>
              <a:solidFill>
                <a:srgbClr val="FFFFFF"/>
              </a:solidFill>
              <a:ln w="9525">
                <a:solidFill>
                  <a:srgbClr val="000000"/>
                </a:solidFill>
                <a:miter lim="800000"/>
                <a:headEnd/>
                <a:tailEnd/>
              </a:ln>
            </p:spPr>
            <p:txBody>
              <a:bodyPr anchor="ctr"/>
              <a:lstStyle/>
              <a:p>
                <a:pPr algn="ctr"/>
                <a:endParaRPr lang="en-US" sz="700"/>
              </a:p>
            </p:txBody>
          </p:sp>
          <p:sp>
            <p:nvSpPr>
              <p:cNvPr id="266" name="Rectangle 260"/>
              <p:cNvSpPr>
                <a:spLocks noChangeArrowheads="1"/>
              </p:cNvSpPr>
              <p:nvPr/>
            </p:nvSpPr>
            <p:spPr bwMode="auto">
              <a:xfrm>
                <a:off x="4916507" y="5144517"/>
                <a:ext cx="461777" cy="131356"/>
              </a:xfrm>
              <a:prstGeom prst="rect">
                <a:avLst/>
              </a:prstGeom>
              <a:noFill/>
              <a:ln w="9525">
                <a:noFill/>
                <a:miter lim="800000"/>
                <a:headEnd/>
                <a:tailEnd/>
              </a:ln>
            </p:spPr>
            <p:txBody>
              <a:bodyPr wrap="none" lIns="0" tIns="0" rIns="0" bIns="0" anchor="ctr">
                <a:spAutoFit/>
              </a:bodyPr>
              <a:lstStyle/>
              <a:p>
                <a:r>
                  <a:rPr lang="en-GB" sz="1400" dirty="0" smtClean="0">
                    <a:solidFill>
                      <a:srgbClr val="000000"/>
                    </a:solidFill>
                  </a:rPr>
                  <a:t>Gr-1l</a:t>
                </a:r>
                <a:r>
                  <a:rPr lang="en-GB" sz="1400" baseline="30000" dirty="0" smtClean="0">
                    <a:solidFill>
                      <a:srgbClr val="000000"/>
                    </a:solidFill>
                  </a:rPr>
                  <a:t>ow</a:t>
                </a:r>
                <a:endParaRPr lang="en-GB" sz="1400" dirty="0"/>
              </a:p>
            </p:txBody>
          </p:sp>
          <p:sp>
            <p:nvSpPr>
              <p:cNvPr id="267" name="Rectangle 261"/>
              <p:cNvSpPr>
                <a:spLocks noChangeArrowheads="1"/>
              </p:cNvSpPr>
              <p:nvPr/>
            </p:nvSpPr>
            <p:spPr bwMode="auto">
              <a:xfrm>
                <a:off x="5453058" y="5174476"/>
                <a:ext cx="76200" cy="71438"/>
              </a:xfrm>
              <a:prstGeom prst="rect">
                <a:avLst/>
              </a:prstGeom>
              <a:solidFill>
                <a:srgbClr val="000000"/>
              </a:solidFill>
              <a:ln w="9525">
                <a:solidFill>
                  <a:srgbClr val="000000"/>
                </a:solidFill>
                <a:miter lim="800000"/>
                <a:headEnd/>
                <a:tailEnd/>
              </a:ln>
            </p:spPr>
            <p:txBody>
              <a:bodyPr anchor="ctr"/>
              <a:lstStyle/>
              <a:p>
                <a:pPr algn="ctr"/>
                <a:endParaRPr lang="en-US" sz="700"/>
              </a:p>
            </p:txBody>
          </p:sp>
          <p:sp>
            <p:nvSpPr>
              <p:cNvPr id="268" name="Rectangle 262"/>
              <p:cNvSpPr>
                <a:spLocks noChangeArrowheads="1"/>
              </p:cNvSpPr>
              <p:nvPr/>
            </p:nvSpPr>
            <p:spPr bwMode="auto">
              <a:xfrm>
                <a:off x="5550229" y="5156193"/>
                <a:ext cx="491309" cy="131356"/>
              </a:xfrm>
              <a:prstGeom prst="rect">
                <a:avLst/>
              </a:prstGeom>
              <a:noFill/>
              <a:ln w="9525">
                <a:noFill/>
                <a:miter lim="800000"/>
                <a:headEnd/>
                <a:tailEnd/>
              </a:ln>
            </p:spPr>
            <p:txBody>
              <a:bodyPr wrap="none" lIns="0" tIns="0" rIns="0" bIns="0" anchor="ctr">
                <a:spAutoFit/>
              </a:bodyPr>
              <a:lstStyle/>
              <a:p>
                <a:r>
                  <a:rPr lang="en-GB" sz="1400" dirty="0" smtClean="0">
                    <a:solidFill>
                      <a:srgbClr val="000000"/>
                    </a:solidFill>
                  </a:rPr>
                  <a:t>Gr-1</a:t>
                </a:r>
                <a:r>
                  <a:rPr lang="en-GB" sz="1400" baseline="30000" dirty="0" smtClean="0">
                    <a:solidFill>
                      <a:srgbClr val="000000"/>
                    </a:solidFill>
                  </a:rPr>
                  <a:t>high</a:t>
                </a:r>
                <a:endParaRPr lang="en-GB" sz="1400" dirty="0"/>
              </a:p>
            </p:txBody>
          </p:sp>
          <p:sp>
            <p:nvSpPr>
              <p:cNvPr id="269" name="Rectangle 261"/>
              <p:cNvSpPr>
                <a:spLocks noChangeArrowheads="1"/>
              </p:cNvSpPr>
              <p:nvPr/>
            </p:nvSpPr>
            <p:spPr bwMode="auto">
              <a:xfrm>
                <a:off x="6157784" y="5174476"/>
                <a:ext cx="76200" cy="71438"/>
              </a:xfrm>
              <a:prstGeom prst="rect">
                <a:avLst/>
              </a:prstGeom>
              <a:solidFill>
                <a:schemeClr val="bg1">
                  <a:lumMod val="65000"/>
                </a:schemeClr>
              </a:solidFill>
              <a:ln w="9525">
                <a:solidFill>
                  <a:srgbClr val="000000"/>
                </a:solidFill>
                <a:miter lim="800000"/>
                <a:headEnd/>
                <a:tailEnd/>
              </a:ln>
            </p:spPr>
            <p:txBody>
              <a:bodyPr anchor="ctr"/>
              <a:lstStyle/>
              <a:p>
                <a:pPr algn="ctr"/>
                <a:endParaRPr lang="en-US" sz="700"/>
              </a:p>
            </p:txBody>
          </p:sp>
          <p:sp>
            <p:nvSpPr>
              <p:cNvPr id="270" name="TextBox 269"/>
              <p:cNvSpPr txBox="1"/>
              <p:nvPr/>
            </p:nvSpPr>
            <p:spPr>
              <a:xfrm>
                <a:off x="6233985" y="5128045"/>
                <a:ext cx="913083" cy="187651"/>
              </a:xfrm>
              <a:prstGeom prst="rect">
                <a:avLst/>
              </a:prstGeom>
              <a:noFill/>
            </p:spPr>
            <p:txBody>
              <a:bodyPr wrap="none" rtlCol="0">
                <a:spAutoFit/>
              </a:bodyPr>
              <a:lstStyle/>
              <a:p>
                <a:r>
                  <a:rPr lang="en-GB" sz="1400" dirty="0" smtClean="0"/>
                  <a:t>Neutrophils</a:t>
                </a:r>
                <a:endParaRPr lang="en-GB" sz="1400" dirty="0"/>
              </a:p>
            </p:txBody>
          </p:sp>
        </p:grpSp>
        <p:sp>
          <p:nvSpPr>
            <p:cNvPr id="169" name="TextBox 7"/>
            <p:cNvSpPr txBox="1">
              <a:spLocks noChangeArrowheads="1"/>
            </p:cNvSpPr>
            <p:nvPr/>
          </p:nvSpPr>
          <p:spPr bwMode="auto">
            <a:xfrm>
              <a:off x="4239413" y="3815527"/>
              <a:ext cx="406526" cy="230832"/>
            </a:xfrm>
            <a:prstGeom prst="rect">
              <a:avLst/>
            </a:prstGeom>
            <a:noFill/>
            <a:ln w="9525">
              <a:noFill/>
              <a:miter lim="800000"/>
              <a:headEnd/>
              <a:tailEnd/>
            </a:ln>
          </p:spPr>
          <p:txBody>
            <a:bodyPr>
              <a:spAutoFit/>
            </a:bodyPr>
            <a:lstStyle/>
            <a:p>
              <a:r>
                <a:rPr lang="en-US" b="1" dirty="0"/>
                <a:t>  </a:t>
              </a:r>
              <a:r>
                <a:rPr lang="en-US" b="1" dirty="0" smtClean="0"/>
                <a:t>***</a:t>
              </a:r>
              <a:endParaRPr lang="en-US" b="1" dirty="0"/>
            </a:p>
          </p:txBody>
        </p:sp>
        <p:sp>
          <p:nvSpPr>
            <p:cNvPr id="170" name="TextBox 7"/>
            <p:cNvSpPr txBox="1">
              <a:spLocks noChangeArrowheads="1"/>
            </p:cNvSpPr>
            <p:nvPr/>
          </p:nvSpPr>
          <p:spPr bwMode="auto">
            <a:xfrm>
              <a:off x="3539053" y="4535198"/>
              <a:ext cx="396672" cy="230832"/>
            </a:xfrm>
            <a:prstGeom prst="rect">
              <a:avLst/>
            </a:prstGeom>
            <a:noFill/>
            <a:ln w="9525">
              <a:noFill/>
              <a:miter lim="800000"/>
              <a:headEnd/>
              <a:tailEnd/>
            </a:ln>
          </p:spPr>
          <p:txBody>
            <a:bodyPr wrap="square">
              <a:spAutoFit/>
            </a:bodyPr>
            <a:lstStyle/>
            <a:p>
              <a:r>
                <a:rPr lang="en-US" b="1" dirty="0"/>
                <a:t>  </a:t>
              </a:r>
              <a:r>
                <a:rPr lang="en-US" b="1" dirty="0" smtClean="0"/>
                <a:t>*</a:t>
              </a:r>
              <a:endParaRPr lang="en-US" b="1" dirty="0"/>
            </a:p>
          </p:txBody>
        </p:sp>
        <p:grpSp>
          <p:nvGrpSpPr>
            <p:cNvPr id="171" name="Group 428"/>
            <p:cNvGrpSpPr/>
            <p:nvPr/>
          </p:nvGrpSpPr>
          <p:grpSpPr>
            <a:xfrm>
              <a:off x="3637504" y="4669520"/>
              <a:ext cx="163417" cy="51336"/>
              <a:chOff x="1825352" y="4388880"/>
              <a:chExt cx="185701" cy="51336"/>
            </a:xfrm>
          </p:grpSpPr>
          <p:cxnSp>
            <p:nvCxnSpPr>
              <p:cNvPr id="262" name="Straight Connector 261"/>
              <p:cNvCxnSpPr/>
              <p:nvPr/>
            </p:nvCxnSpPr>
            <p:spPr bwMode="auto">
              <a:xfrm>
                <a:off x="1825352" y="4394436"/>
                <a:ext cx="18570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3" name="Straight Connector 262"/>
              <p:cNvCxnSpPr/>
              <p:nvPr/>
            </p:nvCxnSpPr>
            <p:spPr bwMode="auto">
              <a:xfrm>
                <a:off x="2007569" y="4389674"/>
                <a:ext cx="0" cy="5054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4" name="Straight Connector 263"/>
              <p:cNvCxnSpPr/>
              <p:nvPr/>
            </p:nvCxnSpPr>
            <p:spPr bwMode="auto">
              <a:xfrm>
                <a:off x="1825800" y="4388880"/>
                <a:ext cx="0" cy="5054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72" name="Group 432"/>
            <p:cNvGrpSpPr/>
            <p:nvPr/>
          </p:nvGrpSpPr>
          <p:grpSpPr>
            <a:xfrm>
              <a:off x="4376397" y="3950375"/>
              <a:ext cx="163417" cy="51336"/>
              <a:chOff x="1825352" y="4388880"/>
              <a:chExt cx="185701" cy="51336"/>
            </a:xfrm>
          </p:grpSpPr>
          <p:cxnSp>
            <p:nvCxnSpPr>
              <p:cNvPr id="259" name="Straight Connector 258"/>
              <p:cNvCxnSpPr/>
              <p:nvPr/>
            </p:nvCxnSpPr>
            <p:spPr bwMode="auto">
              <a:xfrm>
                <a:off x="1825352" y="4394436"/>
                <a:ext cx="18570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0" name="Straight Connector 259"/>
              <p:cNvCxnSpPr/>
              <p:nvPr/>
            </p:nvCxnSpPr>
            <p:spPr bwMode="auto">
              <a:xfrm>
                <a:off x="2007569" y="4389674"/>
                <a:ext cx="0" cy="5054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1" name="Straight Connector 260"/>
              <p:cNvCxnSpPr/>
              <p:nvPr/>
            </p:nvCxnSpPr>
            <p:spPr bwMode="auto">
              <a:xfrm>
                <a:off x="1825800" y="4388880"/>
                <a:ext cx="0" cy="5054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73" name="Group 436"/>
            <p:cNvGrpSpPr/>
            <p:nvPr/>
          </p:nvGrpSpPr>
          <p:grpSpPr>
            <a:xfrm>
              <a:off x="4187382" y="3950901"/>
              <a:ext cx="163417" cy="51336"/>
              <a:chOff x="1825352" y="4388880"/>
              <a:chExt cx="185701" cy="51336"/>
            </a:xfrm>
          </p:grpSpPr>
          <p:cxnSp>
            <p:nvCxnSpPr>
              <p:cNvPr id="256" name="Straight Connector 255"/>
              <p:cNvCxnSpPr/>
              <p:nvPr/>
            </p:nvCxnSpPr>
            <p:spPr bwMode="auto">
              <a:xfrm>
                <a:off x="1825352" y="4394436"/>
                <a:ext cx="18570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7" name="Straight Connector 256"/>
              <p:cNvCxnSpPr/>
              <p:nvPr/>
            </p:nvCxnSpPr>
            <p:spPr bwMode="auto">
              <a:xfrm>
                <a:off x="2007569" y="4389674"/>
                <a:ext cx="0" cy="5054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8" name="Straight Connector 257"/>
              <p:cNvCxnSpPr/>
              <p:nvPr/>
            </p:nvCxnSpPr>
            <p:spPr bwMode="auto">
              <a:xfrm>
                <a:off x="1825800" y="4388880"/>
                <a:ext cx="0" cy="5054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74" name="TextBox 7"/>
            <p:cNvSpPr txBox="1">
              <a:spLocks noChangeArrowheads="1"/>
            </p:cNvSpPr>
            <p:nvPr/>
          </p:nvSpPr>
          <p:spPr bwMode="auto">
            <a:xfrm>
              <a:off x="4043364" y="3816291"/>
              <a:ext cx="406526" cy="230832"/>
            </a:xfrm>
            <a:prstGeom prst="rect">
              <a:avLst/>
            </a:prstGeom>
            <a:noFill/>
            <a:ln w="9525">
              <a:noFill/>
              <a:miter lim="800000"/>
              <a:headEnd/>
              <a:tailEnd/>
            </a:ln>
          </p:spPr>
          <p:txBody>
            <a:bodyPr>
              <a:spAutoFit/>
            </a:bodyPr>
            <a:lstStyle/>
            <a:p>
              <a:r>
                <a:rPr lang="en-US" b="1" dirty="0"/>
                <a:t>  </a:t>
              </a:r>
              <a:r>
                <a:rPr lang="en-US" b="1" dirty="0" smtClean="0"/>
                <a:t>***</a:t>
              </a:r>
              <a:endParaRPr lang="en-US" b="1" dirty="0"/>
            </a:p>
          </p:txBody>
        </p:sp>
        <p:sp>
          <p:nvSpPr>
            <p:cNvPr id="175" name="Rectangle 224"/>
            <p:cNvSpPr>
              <a:spLocks noChangeArrowheads="1"/>
            </p:cNvSpPr>
            <p:nvPr/>
          </p:nvSpPr>
          <p:spPr bwMode="auto">
            <a:xfrm rot="16200000">
              <a:off x="2494179" y="4408297"/>
              <a:ext cx="1078015" cy="181446"/>
            </a:xfrm>
            <a:prstGeom prst="rect">
              <a:avLst/>
            </a:prstGeom>
            <a:noFill/>
            <a:ln w="9525">
              <a:noFill/>
              <a:miter lim="800000"/>
              <a:headEnd/>
              <a:tailEnd/>
            </a:ln>
          </p:spPr>
          <p:txBody>
            <a:bodyPr wrap="none" lIns="0" tIns="0" rIns="0" bIns="0">
              <a:spAutoFit/>
            </a:bodyPr>
            <a:lstStyle/>
            <a:p>
              <a:r>
                <a:rPr lang="en-GB" sz="1600" dirty="0">
                  <a:solidFill>
                    <a:srgbClr val="000000"/>
                  </a:solidFill>
                </a:rPr>
                <a:t>Phospho-p38 (MFI)</a:t>
              </a:r>
              <a:endParaRPr lang="en-GB" sz="1600" dirty="0"/>
            </a:p>
          </p:txBody>
        </p:sp>
        <p:sp>
          <p:nvSpPr>
            <p:cNvPr id="176" name="Rectangle 8"/>
            <p:cNvSpPr>
              <a:spLocks noChangeArrowheads="1"/>
            </p:cNvSpPr>
            <p:nvPr/>
          </p:nvSpPr>
          <p:spPr bwMode="auto">
            <a:xfrm>
              <a:off x="681038" y="5030725"/>
              <a:ext cx="174625" cy="285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77" name="Freeform 9"/>
            <p:cNvSpPr>
              <a:spLocks noEditPoints="1"/>
            </p:cNvSpPr>
            <p:nvPr/>
          </p:nvSpPr>
          <p:spPr bwMode="auto">
            <a:xfrm>
              <a:off x="676276" y="5027550"/>
              <a:ext cx="184150" cy="34925"/>
            </a:xfrm>
            <a:custGeom>
              <a:avLst/>
              <a:gdLst>
                <a:gd name="T0" fmla="*/ 0 w 2464"/>
                <a:gd name="T1" fmla="*/ 64 h 720"/>
                <a:gd name="T2" fmla="*/ 64 w 2464"/>
                <a:gd name="T3" fmla="*/ 0 h 720"/>
                <a:gd name="T4" fmla="*/ 2400 w 2464"/>
                <a:gd name="T5" fmla="*/ 0 h 720"/>
                <a:gd name="T6" fmla="*/ 2464 w 2464"/>
                <a:gd name="T7" fmla="*/ 64 h 720"/>
                <a:gd name="T8" fmla="*/ 2464 w 2464"/>
                <a:gd name="T9" fmla="*/ 656 h 720"/>
                <a:gd name="T10" fmla="*/ 2400 w 2464"/>
                <a:gd name="T11" fmla="*/ 720 h 720"/>
                <a:gd name="T12" fmla="*/ 64 w 2464"/>
                <a:gd name="T13" fmla="*/ 720 h 720"/>
                <a:gd name="T14" fmla="*/ 0 w 2464"/>
                <a:gd name="T15" fmla="*/ 656 h 720"/>
                <a:gd name="T16" fmla="*/ 0 w 2464"/>
                <a:gd name="T17" fmla="*/ 64 h 720"/>
                <a:gd name="T18" fmla="*/ 128 w 2464"/>
                <a:gd name="T19" fmla="*/ 656 h 720"/>
                <a:gd name="T20" fmla="*/ 64 w 2464"/>
                <a:gd name="T21" fmla="*/ 592 h 720"/>
                <a:gd name="T22" fmla="*/ 2400 w 2464"/>
                <a:gd name="T23" fmla="*/ 592 h 720"/>
                <a:gd name="T24" fmla="*/ 2336 w 2464"/>
                <a:gd name="T25" fmla="*/ 656 h 720"/>
                <a:gd name="T26" fmla="*/ 2336 w 2464"/>
                <a:gd name="T27" fmla="*/ 64 h 720"/>
                <a:gd name="T28" fmla="*/ 2400 w 2464"/>
                <a:gd name="T29" fmla="*/ 128 h 720"/>
                <a:gd name="T30" fmla="*/ 64 w 2464"/>
                <a:gd name="T31" fmla="*/ 128 h 720"/>
                <a:gd name="T32" fmla="*/ 128 w 2464"/>
                <a:gd name="T33" fmla="*/ 64 h 720"/>
                <a:gd name="T34" fmla="*/ 128 w 2464"/>
                <a:gd name="T35" fmla="*/ 6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4" h="720">
                  <a:moveTo>
                    <a:pt x="0" y="64"/>
                  </a:moveTo>
                  <a:cubicBezTo>
                    <a:pt x="0" y="29"/>
                    <a:pt x="29" y="0"/>
                    <a:pt x="64" y="0"/>
                  </a:cubicBezTo>
                  <a:lnTo>
                    <a:pt x="2400" y="0"/>
                  </a:lnTo>
                  <a:cubicBezTo>
                    <a:pt x="2436" y="0"/>
                    <a:pt x="2464" y="29"/>
                    <a:pt x="2464" y="64"/>
                  </a:cubicBezTo>
                  <a:lnTo>
                    <a:pt x="2464" y="656"/>
                  </a:lnTo>
                  <a:cubicBezTo>
                    <a:pt x="2464" y="692"/>
                    <a:pt x="2436" y="720"/>
                    <a:pt x="2400" y="720"/>
                  </a:cubicBezTo>
                  <a:lnTo>
                    <a:pt x="64" y="720"/>
                  </a:lnTo>
                  <a:cubicBezTo>
                    <a:pt x="29" y="720"/>
                    <a:pt x="0" y="692"/>
                    <a:pt x="0" y="656"/>
                  </a:cubicBezTo>
                  <a:lnTo>
                    <a:pt x="0" y="64"/>
                  </a:lnTo>
                  <a:close/>
                  <a:moveTo>
                    <a:pt x="128" y="656"/>
                  </a:moveTo>
                  <a:lnTo>
                    <a:pt x="64" y="592"/>
                  </a:lnTo>
                  <a:lnTo>
                    <a:pt x="2400" y="592"/>
                  </a:lnTo>
                  <a:lnTo>
                    <a:pt x="2336" y="656"/>
                  </a:lnTo>
                  <a:lnTo>
                    <a:pt x="2336" y="64"/>
                  </a:lnTo>
                  <a:lnTo>
                    <a:pt x="2400" y="128"/>
                  </a:lnTo>
                  <a:lnTo>
                    <a:pt x="64" y="128"/>
                  </a:lnTo>
                  <a:lnTo>
                    <a:pt x="128" y="64"/>
                  </a:lnTo>
                  <a:lnTo>
                    <a:pt x="128" y="656"/>
                  </a:lnTo>
                  <a:close/>
                </a:path>
              </a:pathLst>
            </a:custGeom>
            <a:solidFill>
              <a:srgbClr val="000000"/>
            </a:solidFill>
            <a:ln w="9525" cap="flat">
              <a:solidFill>
                <a:schemeClr val="tx1"/>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78" name="Rectangle 10"/>
            <p:cNvSpPr>
              <a:spLocks noChangeArrowheads="1"/>
            </p:cNvSpPr>
            <p:nvPr/>
          </p:nvSpPr>
          <p:spPr bwMode="auto">
            <a:xfrm>
              <a:off x="1468438" y="5003738"/>
              <a:ext cx="174625" cy="555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79" name="Freeform 11"/>
            <p:cNvSpPr>
              <a:spLocks noEditPoints="1"/>
            </p:cNvSpPr>
            <p:nvPr/>
          </p:nvSpPr>
          <p:spPr bwMode="auto">
            <a:xfrm>
              <a:off x="1463676" y="5000563"/>
              <a:ext cx="184150" cy="61913"/>
            </a:xfrm>
            <a:custGeom>
              <a:avLst/>
              <a:gdLst>
                <a:gd name="T0" fmla="*/ 0 w 2448"/>
                <a:gd name="T1" fmla="*/ 64 h 1264"/>
                <a:gd name="T2" fmla="*/ 64 w 2448"/>
                <a:gd name="T3" fmla="*/ 0 h 1264"/>
                <a:gd name="T4" fmla="*/ 2384 w 2448"/>
                <a:gd name="T5" fmla="*/ 0 h 1264"/>
                <a:gd name="T6" fmla="*/ 2448 w 2448"/>
                <a:gd name="T7" fmla="*/ 64 h 1264"/>
                <a:gd name="T8" fmla="*/ 2448 w 2448"/>
                <a:gd name="T9" fmla="*/ 1200 h 1264"/>
                <a:gd name="T10" fmla="*/ 2384 w 2448"/>
                <a:gd name="T11" fmla="*/ 1264 h 1264"/>
                <a:gd name="T12" fmla="*/ 64 w 2448"/>
                <a:gd name="T13" fmla="*/ 1264 h 1264"/>
                <a:gd name="T14" fmla="*/ 0 w 2448"/>
                <a:gd name="T15" fmla="*/ 1200 h 1264"/>
                <a:gd name="T16" fmla="*/ 0 w 2448"/>
                <a:gd name="T17" fmla="*/ 64 h 1264"/>
                <a:gd name="T18" fmla="*/ 128 w 2448"/>
                <a:gd name="T19" fmla="*/ 1200 h 1264"/>
                <a:gd name="T20" fmla="*/ 64 w 2448"/>
                <a:gd name="T21" fmla="*/ 1136 h 1264"/>
                <a:gd name="T22" fmla="*/ 2384 w 2448"/>
                <a:gd name="T23" fmla="*/ 1136 h 1264"/>
                <a:gd name="T24" fmla="*/ 2320 w 2448"/>
                <a:gd name="T25" fmla="*/ 1200 h 1264"/>
                <a:gd name="T26" fmla="*/ 2320 w 2448"/>
                <a:gd name="T27" fmla="*/ 64 h 1264"/>
                <a:gd name="T28" fmla="*/ 2384 w 2448"/>
                <a:gd name="T29" fmla="*/ 128 h 1264"/>
                <a:gd name="T30" fmla="*/ 64 w 2448"/>
                <a:gd name="T31" fmla="*/ 128 h 1264"/>
                <a:gd name="T32" fmla="*/ 128 w 2448"/>
                <a:gd name="T33" fmla="*/ 64 h 1264"/>
                <a:gd name="T34" fmla="*/ 128 w 2448"/>
                <a:gd name="T35" fmla="*/ 1200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8" h="1264">
                  <a:moveTo>
                    <a:pt x="0" y="64"/>
                  </a:moveTo>
                  <a:cubicBezTo>
                    <a:pt x="0" y="29"/>
                    <a:pt x="29" y="0"/>
                    <a:pt x="64" y="0"/>
                  </a:cubicBezTo>
                  <a:lnTo>
                    <a:pt x="2384" y="0"/>
                  </a:lnTo>
                  <a:cubicBezTo>
                    <a:pt x="2420" y="0"/>
                    <a:pt x="2448" y="29"/>
                    <a:pt x="2448" y="64"/>
                  </a:cubicBezTo>
                  <a:lnTo>
                    <a:pt x="2448" y="1200"/>
                  </a:lnTo>
                  <a:cubicBezTo>
                    <a:pt x="2448" y="1236"/>
                    <a:pt x="2420" y="1264"/>
                    <a:pt x="2384" y="1264"/>
                  </a:cubicBezTo>
                  <a:lnTo>
                    <a:pt x="64" y="1264"/>
                  </a:lnTo>
                  <a:cubicBezTo>
                    <a:pt x="29" y="1264"/>
                    <a:pt x="0" y="1236"/>
                    <a:pt x="0" y="1200"/>
                  </a:cubicBezTo>
                  <a:lnTo>
                    <a:pt x="0" y="64"/>
                  </a:lnTo>
                  <a:close/>
                  <a:moveTo>
                    <a:pt x="128" y="1200"/>
                  </a:moveTo>
                  <a:lnTo>
                    <a:pt x="64" y="1136"/>
                  </a:lnTo>
                  <a:lnTo>
                    <a:pt x="2384" y="1136"/>
                  </a:lnTo>
                  <a:lnTo>
                    <a:pt x="2320" y="1200"/>
                  </a:lnTo>
                  <a:lnTo>
                    <a:pt x="2320" y="64"/>
                  </a:lnTo>
                  <a:lnTo>
                    <a:pt x="2384" y="128"/>
                  </a:lnTo>
                  <a:lnTo>
                    <a:pt x="64" y="128"/>
                  </a:lnTo>
                  <a:lnTo>
                    <a:pt x="128" y="64"/>
                  </a:lnTo>
                  <a:lnTo>
                    <a:pt x="128" y="1200"/>
                  </a:lnTo>
                  <a:close/>
                </a:path>
              </a:pathLst>
            </a:custGeom>
            <a:solidFill>
              <a:srgbClr val="000000"/>
            </a:solidFill>
            <a:ln w="9525" cap="flat">
              <a:solidFill>
                <a:schemeClr val="tx1"/>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80" name="Rectangle 12"/>
            <p:cNvSpPr>
              <a:spLocks noChangeArrowheads="1"/>
            </p:cNvSpPr>
            <p:nvPr/>
          </p:nvSpPr>
          <p:spPr bwMode="auto">
            <a:xfrm>
              <a:off x="2255838" y="5022788"/>
              <a:ext cx="174625" cy="365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1" name="Freeform 13"/>
            <p:cNvSpPr>
              <a:spLocks noEditPoints="1"/>
            </p:cNvSpPr>
            <p:nvPr/>
          </p:nvSpPr>
          <p:spPr bwMode="auto">
            <a:xfrm>
              <a:off x="2251076" y="5019613"/>
              <a:ext cx="184150" cy="42863"/>
            </a:xfrm>
            <a:custGeom>
              <a:avLst/>
              <a:gdLst>
                <a:gd name="T0" fmla="*/ 0 w 2464"/>
                <a:gd name="T1" fmla="*/ 64 h 864"/>
                <a:gd name="T2" fmla="*/ 64 w 2464"/>
                <a:gd name="T3" fmla="*/ 0 h 864"/>
                <a:gd name="T4" fmla="*/ 2400 w 2464"/>
                <a:gd name="T5" fmla="*/ 0 h 864"/>
                <a:gd name="T6" fmla="*/ 2464 w 2464"/>
                <a:gd name="T7" fmla="*/ 64 h 864"/>
                <a:gd name="T8" fmla="*/ 2464 w 2464"/>
                <a:gd name="T9" fmla="*/ 800 h 864"/>
                <a:gd name="T10" fmla="*/ 2400 w 2464"/>
                <a:gd name="T11" fmla="*/ 864 h 864"/>
                <a:gd name="T12" fmla="*/ 64 w 2464"/>
                <a:gd name="T13" fmla="*/ 864 h 864"/>
                <a:gd name="T14" fmla="*/ 0 w 2464"/>
                <a:gd name="T15" fmla="*/ 800 h 864"/>
                <a:gd name="T16" fmla="*/ 0 w 2464"/>
                <a:gd name="T17" fmla="*/ 64 h 864"/>
                <a:gd name="T18" fmla="*/ 128 w 2464"/>
                <a:gd name="T19" fmla="*/ 800 h 864"/>
                <a:gd name="T20" fmla="*/ 64 w 2464"/>
                <a:gd name="T21" fmla="*/ 736 h 864"/>
                <a:gd name="T22" fmla="*/ 2400 w 2464"/>
                <a:gd name="T23" fmla="*/ 736 h 864"/>
                <a:gd name="T24" fmla="*/ 2336 w 2464"/>
                <a:gd name="T25" fmla="*/ 800 h 864"/>
                <a:gd name="T26" fmla="*/ 2336 w 2464"/>
                <a:gd name="T27" fmla="*/ 64 h 864"/>
                <a:gd name="T28" fmla="*/ 2400 w 2464"/>
                <a:gd name="T29" fmla="*/ 128 h 864"/>
                <a:gd name="T30" fmla="*/ 64 w 2464"/>
                <a:gd name="T31" fmla="*/ 128 h 864"/>
                <a:gd name="T32" fmla="*/ 128 w 2464"/>
                <a:gd name="T33" fmla="*/ 64 h 864"/>
                <a:gd name="T34" fmla="*/ 128 w 2464"/>
                <a:gd name="T35" fmla="*/ 80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4" h="864">
                  <a:moveTo>
                    <a:pt x="0" y="64"/>
                  </a:moveTo>
                  <a:cubicBezTo>
                    <a:pt x="0" y="29"/>
                    <a:pt x="29" y="0"/>
                    <a:pt x="64" y="0"/>
                  </a:cubicBezTo>
                  <a:lnTo>
                    <a:pt x="2400" y="0"/>
                  </a:lnTo>
                  <a:cubicBezTo>
                    <a:pt x="2436" y="0"/>
                    <a:pt x="2464" y="29"/>
                    <a:pt x="2464" y="64"/>
                  </a:cubicBezTo>
                  <a:lnTo>
                    <a:pt x="2464" y="800"/>
                  </a:lnTo>
                  <a:cubicBezTo>
                    <a:pt x="2464" y="836"/>
                    <a:pt x="2436" y="864"/>
                    <a:pt x="2400" y="864"/>
                  </a:cubicBezTo>
                  <a:lnTo>
                    <a:pt x="64" y="864"/>
                  </a:lnTo>
                  <a:cubicBezTo>
                    <a:pt x="29" y="864"/>
                    <a:pt x="0" y="836"/>
                    <a:pt x="0" y="800"/>
                  </a:cubicBezTo>
                  <a:lnTo>
                    <a:pt x="0" y="64"/>
                  </a:lnTo>
                  <a:close/>
                  <a:moveTo>
                    <a:pt x="128" y="800"/>
                  </a:moveTo>
                  <a:lnTo>
                    <a:pt x="64" y="736"/>
                  </a:lnTo>
                  <a:lnTo>
                    <a:pt x="2400" y="736"/>
                  </a:lnTo>
                  <a:lnTo>
                    <a:pt x="2336" y="800"/>
                  </a:lnTo>
                  <a:lnTo>
                    <a:pt x="2336" y="64"/>
                  </a:lnTo>
                  <a:lnTo>
                    <a:pt x="2400" y="128"/>
                  </a:lnTo>
                  <a:lnTo>
                    <a:pt x="64" y="128"/>
                  </a:lnTo>
                  <a:lnTo>
                    <a:pt x="128" y="64"/>
                  </a:lnTo>
                  <a:lnTo>
                    <a:pt x="128" y="800"/>
                  </a:lnTo>
                  <a:close/>
                </a:path>
              </a:pathLst>
            </a:custGeom>
            <a:solidFill>
              <a:srgbClr val="000000"/>
            </a:solidFill>
            <a:ln w="9525" cap="flat">
              <a:solidFill>
                <a:schemeClr val="tx1"/>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82" name="Rectangle 14"/>
            <p:cNvSpPr>
              <a:spLocks noChangeArrowheads="1"/>
            </p:cNvSpPr>
            <p:nvPr/>
          </p:nvSpPr>
          <p:spPr bwMode="auto">
            <a:xfrm>
              <a:off x="855663" y="4935475"/>
              <a:ext cx="176213" cy="123825"/>
            </a:xfrm>
            <a:prstGeom prst="rect">
              <a:avLst/>
            </a:prstGeom>
            <a:pattFill prst="pct70">
              <a:fgClr>
                <a:srgbClr val="000000"/>
              </a:fgClr>
              <a:bgClr>
                <a:schemeClr val="bg1"/>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3" name="Freeform 15"/>
            <p:cNvSpPr>
              <a:spLocks noEditPoints="1"/>
            </p:cNvSpPr>
            <p:nvPr/>
          </p:nvSpPr>
          <p:spPr bwMode="auto">
            <a:xfrm>
              <a:off x="850901" y="4932300"/>
              <a:ext cx="185738" cy="130175"/>
            </a:xfrm>
            <a:custGeom>
              <a:avLst/>
              <a:gdLst>
                <a:gd name="T0" fmla="*/ 0 w 2464"/>
                <a:gd name="T1" fmla="*/ 64 h 2640"/>
                <a:gd name="T2" fmla="*/ 64 w 2464"/>
                <a:gd name="T3" fmla="*/ 0 h 2640"/>
                <a:gd name="T4" fmla="*/ 2400 w 2464"/>
                <a:gd name="T5" fmla="*/ 0 h 2640"/>
                <a:gd name="T6" fmla="*/ 2464 w 2464"/>
                <a:gd name="T7" fmla="*/ 64 h 2640"/>
                <a:gd name="T8" fmla="*/ 2464 w 2464"/>
                <a:gd name="T9" fmla="*/ 2576 h 2640"/>
                <a:gd name="T10" fmla="*/ 2400 w 2464"/>
                <a:gd name="T11" fmla="*/ 2640 h 2640"/>
                <a:gd name="T12" fmla="*/ 64 w 2464"/>
                <a:gd name="T13" fmla="*/ 2640 h 2640"/>
                <a:gd name="T14" fmla="*/ 0 w 2464"/>
                <a:gd name="T15" fmla="*/ 2576 h 2640"/>
                <a:gd name="T16" fmla="*/ 0 w 2464"/>
                <a:gd name="T17" fmla="*/ 64 h 2640"/>
                <a:gd name="T18" fmla="*/ 128 w 2464"/>
                <a:gd name="T19" fmla="*/ 2576 h 2640"/>
                <a:gd name="T20" fmla="*/ 64 w 2464"/>
                <a:gd name="T21" fmla="*/ 2512 h 2640"/>
                <a:gd name="T22" fmla="*/ 2400 w 2464"/>
                <a:gd name="T23" fmla="*/ 2512 h 2640"/>
                <a:gd name="T24" fmla="*/ 2336 w 2464"/>
                <a:gd name="T25" fmla="*/ 2576 h 2640"/>
                <a:gd name="T26" fmla="*/ 2336 w 2464"/>
                <a:gd name="T27" fmla="*/ 64 h 2640"/>
                <a:gd name="T28" fmla="*/ 2400 w 2464"/>
                <a:gd name="T29" fmla="*/ 128 h 2640"/>
                <a:gd name="T30" fmla="*/ 64 w 2464"/>
                <a:gd name="T31" fmla="*/ 128 h 2640"/>
                <a:gd name="T32" fmla="*/ 128 w 2464"/>
                <a:gd name="T33" fmla="*/ 64 h 2640"/>
                <a:gd name="T34" fmla="*/ 128 w 2464"/>
                <a:gd name="T35" fmla="*/ 2576 h 2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4" h="2640">
                  <a:moveTo>
                    <a:pt x="0" y="64"/>
                  </a:moveTo>
                  <a:cubicBezTo>
                    <a:pt x="0" y="29"/>
                    <a:pt x="29" y="0"/>
                    <a:pt x="64" y="0"/>
                  </a:cubicBezTo>
                  <a:lnTo>
                    <a:pt x="2400" y="0"/>
                  </a:lnTo>
                  <a:cubicBezTo>
                    <a:pt x="2436" y="0"/>
                    <a:pt x="2464" y="29"/>
                    <a:pt x="2464" y="64"/>
                  </a:cubicBezTo>
                  <a:lnTo>
                    <a:pt x="2464" y="2576"/>
                  </a:lnTo>
                  <a:cubicBezTo>
                    <a:pt x="2464" y="2612"/>
                    <a:pt x="2436" y="2640"/>
                    <a:pt x="2400" y="2640"/>
                  </a:cubicBezTo>
                  <a:lnTo>
                    <a:pt x="64" y="2640"/>
                  </a:lnTo>
                  <a:cubicBezTo>
                    <a:pt x="29" y="2640"/>
                    <a:pt x="0" y="2612"/>
                    <a:pt x="0" y="2576"/>
                  </a:cubicBezTo>
                  <a:lnTo>
                    <a:pt x="0" y="64"/>
                  </a:lnTo>
                  <a:close/>
                  <a:moveTo>
                    <a:pt x="128" y="2576"/>
                  </a:moveTo>
                  <a:lnTo>
                    <a:pt x="64" y="2512"/>
                  </a:lnTo>
                  <a:lnTo>
                    <a:pt x="2400" y="2512"/>
                  </a:lnTo>
                  <a:lnTo>
                    <a:pt x="2336" y="2576"/>
                  </a:lnTo>
                  <a:lnTo>
                    <a:pt x="2336" y="64"/>
                  </a:lnTo>
                  <a:lnTo>
                    <a:pt x="2400" y="128"/>
                  </a:lnTo>
                  <a:lnTo>
                    <a:pt x="64" y="128"/>
                  </a:lnTo>
                  <a:lnTo>
                    <a:pt x="128" y="64"/>
                  </a:lnTo>
                  <a:lnTo>
                    <a:pt x="128" y="2576"/>
                  </a:lnTo>
                  <a:close/>
                </a:path>
              </a:pathLst>
            </a:custGeom>
            <a:solidFill>
              <a:srgbClr val="000000"/>
            </a:solidFill>
            <a:ln w="9525" cap="flat">
              <a:solidFill>
                <a:schemeClr val="tx1"/>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84" name="Rectangle 16"/>
            <p:cNvSpPr>
              <a:spLocks noChangeArrowheads="1"/>
            </p:cNvSpPr>
            <p:nvPr/>
          </p:nvSpPr>
          <p:spPr bwMode="auto">
            <a:xfrm>
              <a:off x="1643063" y="4195700"/>
              <a:ext cx="174625" cy="863600"/>
            </a:xfrm>
            <a:prstGeom prst="rect">
              <a:avLst/>
            </a:prstGeom>
            <a:pattFill prst="pct70">
              <a:fgClr>
                <a:srgbClr val="000000"/>
              </a:fgClr>
              <a:bgClr>
                <a:schemeClr val="bg1"/>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5" name="Freeform 17"/>
            <p:cNvSpPr>
              <a:spLocks noEditPoints="1"/>
            </p:cNvSpPr>
            <p:nvPr/>
          </p:nvSpPr>
          <p:spPr bwMode="auto">
            <a:xfrm>
              <a:off x="1638301" y="4192525"/>
              <a:ext cx="184150" cy="869950"/>
            </a:xfrm>
            <a:custGeom>
              <a:avLst/>
              <a:gdLst>
                <a:gd name="T0" fmla="*/ 0 w 2464"/>
                <a:gd name="T1" fmla="*/ 64 h 17776"/>
                <a:gd name="T2" fmla="*/ 64 w 2464"/>
                <a:gd name="T3" fmla="*/ 0 h 17776"/>
                <a:gd name="T4" fmla="*/ 2400 w 2464"/>
                <a:gd name="T5" fmla="*/ 0 h 17776"/>
                <a:gd name="T6" fmla="*/ 2464 w 2464"/>
                <a:gd name="T7" fmla="*/ 64 h 17776"/>
                <a:gd name="T8" fmla="*/ 2464 w 2464"/>
                <a:gd name="T9" fmla="*/ 17712 h 17776"/>
                <a:gd name="T10" fmla="*/ 2400 w 2464"/>
                <a:gd name="T11" fmla="*/ 17776 h 17776"/>
                <a:gd name="T12" fmla="*/ 64 w 2464"/>
                <a:gd name="T13" fmla="*/ 17776 h 17776"/>
                <a:gd name="T14" fmla="*/ 0 w 2464"/>
                <a:gd name="T15" fmla="*/ 17712 h 17776"/>
                <a:gd name="T16" fmla="*/ 0 w 2464"/>
                <a:gd name="T17" fmla="*/ 64 h 17776"/>
                <a:gd name="T18" fmla="*/ 128 w 2464"/>
                <a:gd name="T19" fmla="*/ 17712 h 17776"/>
                <a:gd name="T20" fmla="*/ 64 w 2464"/>
                <a:gd name="T21" fmla="*/ 17648 h 17776"/>
                <a:gd name="T22" fmla="*/ 2400 w 2464"/>
                <a:gd name="T23" fmla="*/ 17648 h 17776"/>
                <a:gd name="T24" fmla="*/ 2336 w 2464"/>
                <a:gd name="T25" fmla="*/ 17712 h 17776"/>
                <a:gd name="T26" fmla="*/ 2336 w 2464"/>
                <a:gd name="T27" fmla="*/ 64 h 17776"/>
                <a:gd name="T28" fmla="*/ 2400 w 2464"/>
                <a:gd name="T29" fmla="*/ 128 h 17776"/>
                <a:gd name="T30" fmla="*/ 64 w 2464"/>
                <a:gd name="T31" fmla="*/ 128 h 17776"/>
                <a:gd name="T32" fmla="*/ 128 w 2464"/>
                <a:gd name="T33" fmla="*/ 64 h 17776"/>
                <a:gd name="T34" fmla="*/ 128 w 2464"/>
                <a:gd name="T35" fmla="*/ 17712 h 17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4" h="17776">
                  <a:moveTo>
                    <a:pt x="0" y="64"/>
                  </a:moveTo>
                  <a:cubicBezTo>
                    <a:pt x="0" y="29"/>
                    <a:pt x="29" y="0"/>
                    <a:pt x="64" y="0"/>
                  </a:cubicBezTo>
                  <a:lnTo>
                    <a:pt x="2400" y="0"/>
                  </a:lnTo>
                  <a:cubicBezTo>
                    <a:pt x="2436" y="0"/>
                    <a:pt x="2464" y="29"/>
                    <a:pt x="2464" y="64"/>
                  </a:cubicBezTo>
                  <a:lnTo>
                    <a:pt x="2464" y="17712"/>
                  </a:lnTo>
                  <a:cubicBezTo>
                    <a:pt x="2464" y="17748"/>
                    <a:pt x="2436" y="17776"/>
                    <a:pt x="2400" y="17776"/>
                  </a:cubicBezTo>
                  <a:lnTo>
                    <a:pt x="64" y="17776"/>
                  </a:lnTo>
                  <a:cubicBezTo>
                    <a:pt x="29" y="17776"/>
                    <a:pt x="0" y="17748"/>
                    <a:pt x="0" y="17712"/>
                  </a:cubicBezTo>
                  <a:lnTo>
                    <a:pt x="0" y="64"/>
                  </a:lnTo>
                  <a:close/>
                  <a:moveTo>
                    <a:pt x="128" y="17712"/>
                  </a:moveTo>
                  <a:lnTo>
                    <a:pt x="64" y="17648"/>
                  </a:lnTo>
                  <a:lnTo>
                    <a:pt x="2400" y="17648"/>
                  </a:lnTo>
                  <a:lnTo>
                    <a:pt x="2336" y="17712"/>
                  </a:lnTo>
                  <a:lnTo>
                    <a:pt x="2336" y="64"/>
                  </a:lnTo>
                  <a:lnTo>
                    <a:pt x="2400" y="128"/>
                  </a:lnTo>
                  <a:lnTo>
                    <a:pt x="64" y="128"/>
                  </a:lnTo>
                  <a:lnTo>
                    <a:pt x="128" y="64"/>
                  </a:lnTo>
                  <a:lnTo>
                    <a:pt x="128" y="17712"/>
                  </a:lnTo>
                  <a:close/>
                </a:path>
              </a:pathLst>
            </a:custGeom>
            <a:solidFill>
              <a:srgbClr val="000000"/>
            </a:solidFill>
            <a:ln w="9525" cap="flat">
              <a:solidFill>
                <a:schemeClr val="tx1"/>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86" name="Rectangle 18"/>
            <p:cNvSpPr>
              <a:spLocks noChangeArrowheads="1"/>
            </p:cNvSpPr>
            <p:nvPr/>
          </p:nvSpPr>
          <p:spPr bwMode="auto">
            <a:xfrm>
              <a:off x="2430463" y="4979925"/>
              <a:ext cx="174625" cy="79375"/>
            </a:xfrm>
            <a:prstGeom prst="rect">
              <a:avLst/>
            </a:prstGeom>
            <a:pattFill prst="pct70">
              <a:fgClr>
                <a:srgbClr val="000000"/>
              </a:fgClr>
              <a:bgClr>
                <a:schemeClr val="bg1"/>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7" name="Freeform 19"/>
            <p:cNvSpPr>
              <a:spLocks noEditPoints="1"/>
            </p:cNvSpPr>
            <p:nvPr/>
          </p:nvSpPr>
          <p:spPr bwMode="auto">
            <a:xfrm>
              <a:off x="2425701" y="4976750"/>
              <a:ext cx="184150" cy="85725"/>
            </a:xfrm>
            <a:custGeom>
              <a:avLst/>
              <a:gdLst>
                <a:gd name="T0" fmla="*/ 0 w 2448"/>
                <a:gd name="T1" fmla="*/ 64 h 1728"/>
                <a:gd name="T2" fmla="*/ 64 w 2448"/>
                <a:gd name="T3" fmla="*/ 0 h 1728"/>
                <a:gd name="T4" fmla="*/ 2384 w 2448"/>
                <a:gd name="T5" fmla="*/ 0 h 1728"/>
                <a:gd name="T6" fmla="*/ 2448 w 2448"/>
                <a:gd name="T7" fmla="*/ 64 h 1728"/>
                <a:gd name="T8" fmla="*/ 2448 w 2448"/>
                <a:gd name="T9" fmla="*/ 1664 h 1728"/>
                <a:gd name="T10" fmla="*/ 2384 w 2448"/>
                <a:gd name="T11" fmla="*/ 1728 h 1728"/>
                <a:gd name="T12" fmla="*/ 64 w 2448"/>
                <a:gd name="T13" fmla="*/ 1728 h 1728"/>
                <a:gd name="T14" fmla="*/ 0 w 2448"/>
                <a:gd name="T15" fmla="*/ 1664 h 1728"/>
                <a:gd name="T16" fmla="*/ 0 w 2448"/>
                <a:gd name="T17" fmla="*/ 64 h 1728"/>
                <a:gd name="T18" fmla="*/ 128 w 2448"/>
                <a:gd name="T19" fmla="*/ 1664 h 1728"/>
                <a:gd name="T20" fmla="*/ 64 w 2448"/>
                <a:gd name="T21" fmla="*/ 1600 h 1728"/>
                <a:gd name="T22" fmla="*/ 2384 w 2448"/>
                <a:gd name="T23" fmla="*/ 1600 h 1728"/>
                <a:gd name="T24" fmla="*/ 2320 w 2448"/>
                <a:gd name="T25" fmla="*/ 1664 h 1728"/>
                <a:gd name="T26" fmla="*/ 2320 w 2448"/>
                <a:gd name="T27" fmla="*/ 64 h 1728"/>
                <a:gd name="T28" fmla="*/ 2384 w 2448"/>
                <a:gd name="T29" fmla="*/ 128 h 1728"/>
                <a:gd name="T30" fmla="*/ 64 w 2448"/>
                <a:gd name="T31" fmla="*/ 128 h 1728"/>
                <a:gd name="T32" fmla="*/ 128 w 2448"/>
                <a:gd name="T33" fmla="*/ 64 h 1728"/>
                <a:gd name="T34" fmla="*/ 128 w 2448"/>
                <a:gd name="T35" fmla="*/ 1664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8" h="1728">
                  <a:moveTo>
                    <a:pt x="0" y="64"/>
                  </a:moveTo>
                  <a:cubicBezTo>
                    <a:pt x="0" y="29"/>
                    <a:pt x="29" y="0"/>
                    <a:pt x="64" y="0"/>
                  </a:cubicBezTo>
                  <a:lnTo>
                    <a:pt x="2384" y="0"/>
                  </a:lnTo>
                  <a:cubicBezTo>
                    <a:pt x="2420" y="0"/>
                    <a:pt x="2448" y="29"/>
                    <a:pt x="2448" y="64"/>
                  </a:cubicBezTo>
                  <a:lnTo>
                    <a:pt x="2448" y="1664"/>
                  </a:lnTo>
                  <a:cubicBezTo>
                    <a:pt x="2448" y="1700"/>
                    <a:pt x="2420" y="1728"/>
                    <a:pt x="2384" y="1728"/>
                  </a:cubicBezTo>
                  <a:lnTo>
                    <a:pt x="64" y="1728"/>
                  </a:lnTo>
                  <a:cubicBezTo>
                    <a:pt x="29" y="1728"/>
                    <a:pt x="0" y="1700"/>
                    <a:pt x="0" y="1664"/>
                  </a:cubicBezTo>
                  <a:lnTo>
                    <a:pt x="0" y="64"/>
                  </a:lnTo>
                  <a:close/>
                  <a:moveTo>
                    <a:pt x="128" y="1664"/>
                  </a:moveTo>
                  <a:lnTo>
                    <a:pt x="64" y="1600"/>
                  </a:lnTo>
                  <a:lnTo>
                    <a:pt x="2384" y="1600"/>
                  </a:lnTo>
                  <a:lnTo>
                    <a:pt x="2320" y="1664"/>
                  </a:lnTo>
                  <a:lnTo>
                    <a:pt x="2320" y="64"/>
                  </a:lnTo>
                  <a:lnTo>
                    <a:pt x="2384" y="128"/>
                  </a:lnTo>
                  <a:lnTo>
                    <a:pt x="64" y="128"/>
                  </a:lnTo>
                  <a:lnTo>
                    <a:pt x="128" y="64"/>
                  </a:lnTo>
                  <a:lnTo>
                    <a:pt x="128" y="1664"/>
                  </a:lnTo>
                  <a:close/>
                </a:path>
              </a:pathLst>
            </a:custGeom>
            <a:solidFill>
              <a:srgbClr val="000000"/>
            </a:solidFill>
            <a:ln w="9525" cap="flat">
              <a:solidFill>
                <a:schemeClr val="tx1"/>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88" name="Rectangle 20"/>
            <p:cNvSpPr>
              <a:spLocks noChangeArrowheads="1"/>
            </p:cNvSpPr>
            <p:nvPr/>
          </p:nvSpPr>
          <p:spPr bwMode="auto">
            <a:xfrm>
              <a:off x="1031876" y="4973575"/>
              <a:ext cx="173038" cy="85725"/>
            </a:xfrm>
            <a:prstGeom prst="rect">
              <a:avLst/>
            </a:prstGeom>
            <a:pattFill prst="wdUpDiag">
              <a:fgClr>
                <a:schemeClr val="tx1"/>
              </a:fgClr>
              <a:bgClr>
                <a:schemeClr val="bg1"/>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9" name="Freeform 21"/>
            <p:cNvSpPr>
              <a:spLocks noEditPoints="1"/>
            </p:cNvSpPr>
            <p:nvPr/>
          </p:nvSpPr>
          <p:spPr bwMode="auto">
            <a:xfrm>
              <a:off x="1027113" y="4970400"/>
              <a:ext cx="182563" cy="92075"/>
            </a:xfrm>
            <a:custGeom>
              <a:avLst/>
              <a:gdLst>
                <a:gd name="T0" fmla="*/ 0 w 2448"/>
                <a:gd name="T1" fmla="*/ 64 h 1888"/>
                <a:gd name="T2" fmla="*/ 64 w 2448"/>
                <a:gd name="T3" fmla="*/ 0 h 1888"/>
                <a:gd name="T4" fmla="*/ 2384 w 2448"/>
                <a:gd name="T5" fmla="*/ 0 h 1888"/>
                <a:gd name="T6" fmla="*/ 2448 w 2448"/>
                <a:gd name="T7" fmla="*/ 64 h 1888"/>
                <a:gd name="T8" fmla="*/ 2448 w 2448"/>
                <a:gd name="T9" fmla="*/ 1824 h 1888"/>
                <a:gd name="T10" fmla="*/ 2384 w 2448"/>
                <a:gd name="T11" fmla="*/ 1888 h 1888"/>
                <a:gd name="T12" fmla="*/ 64 w 2448"/>
                <a:gd name="T13" fmla="*/ 1888 h 1888"/>
                <a:gd name="T14" fmla="*/ 0 w 2448"/>
                <a:gd name="T15" fmla="*/ 1824 h 1888"/>
                <a:gd name="T16" fmla="*/ 0 w 2448"/>
                <a:gd name="T17" fmla="*/ 64 h 1888"/>
                <a:gd name="T18" fmla="*/ 128 w 2448"/>
                <a:gd name="T19" fmla="*/ 1824 h 1888"/>
                <a:gd name="T20" fmla="*/ 64 w 2448"/>
                <a:gd name="T21" fmla="*/ 1760 h 1888"/>
                <a:gd name="T22" fmla="*/ 2384 w 2448"/>
                <a:gd name="T23" fmla="*/ 1760 h 1888"/>
                <a:gd name="T24" fmla="*/ 2320 w 2448"/>
                <a:gd name="T25" fmla="*/ 1824 h 1888"/>
                <a:gd name="T26" fmla="*/ 2320 w 2448"/>
                <a:gd name="T27" fmla="*/ 64 h 1888"/>
                <a:gd name="T28" fmla="*/ 2384 w 2448"/>
                <a:gd name="T29" fmla="*/ 128 h 1888"/>
                <a:gd name="T30" fmla="*/ 64 w 2448"/>
                <a:gd name="T31" fmla="*/ 128 h 1888"/>
                <a:gd name="T32" fmla="*/ 128 w 2448"/>
                <a:gd name="T33" fmla="*/ 64 h 1888"/>
                <a:gd name="T34" fmla="*/ 128 w 2448"/>
                <a:gd name="T35" fmla="*/ 1824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8" h="1888">
                  <a:moveTo>
                    <a:pt x="0" y="64"/>
                  </a:moveTo>
                  <a:cubicBezTo>
                    <a:pt x="0" y="29"/>
                    <a:pt x="29" y="0"/>
                    <a:pt x="64" y="0"/>
                  </a:cubicBezTo>
                  <a:lnTo>
                    <a:pt x="2384" y="0"/>
                  </a:lnTo>
                  <a:cubicBezTo>
                    <a:pt x="2420" y="0"/>
                    <a:pt x="2448" y="29"/>
                    <a:pt x="2448" y="64"/>
                  </a:cubicBezTo>
                  <a:lnTo>
                    <a:pt x="2448" y="1824"/>
                  </a:lnTo>
                  <a:cubicBezTo>
                    <a:pt x="2448" y="1860"/>
                    <a:pt x="2420" y="1888"/>
                    <a:pt x="2384" y="1888"/>
                  </a:cubicBezTo>
                  <a:lnTo>
                    <a:pt x="64" y="1888"/>
                  </a:lnTo>
                  <a:cubicBezTo>
                    <a:pt x="29" y="1888"/>
                    <a:pt x="0" y="1860"/>
                    <a:pt x="0" y="1824"/>
                  </a:cubicBezTo>
                  <a:lnTo>
                    <a:pt x="0" y="64"/>
                  </a:lnTo>
                  <a:close/>
                  <a:moveTo>
                    <a:pt x="128" y="1824"/>
                  </a:moveTo>
                  <a:lnTo>
                    <a:pt x="64" y="1760"/>
                  </a:lnTo>
                  <a:lnTo>
                    <a:pt x="2384" y="1760"/>
                  </a:lnTo>
                  <a:lnTo>
                    <a:pt x="2320" y="1824"/>
                  </a:lnTo>
                  <a:lnTo>
                    <a:pt x="2320" y="64"/>
                  </a:lnTo>
                  <a:lnTo>
                    <a:pt x="2384" y="128"/>
                  </a:lnTo>
                  <a:lnTo>
                    <a:pt x="64" y="128"/>
                  </a:lnTo>
                  <a:lnTo>
                    <a:pt x="128" y="64"/>
                  </a:lnTo>
                  <a:lnTo>
                    <a:pt x="128" y="1824"/>
                  </a:lnTo>
                  <a:close/>
                </a:path>
              </a:pathLst>
            </a:custGeom>
            <a:solidFill>
              <a:srgbClr val="000000"/>
            </a:solidFill>
            <a:ln w="9525" cap="flat">
              <a:solidFill>
                <a:schemeClr val="tx1"/>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90" name="Rectangle 22"/>
            <p:cNvSpPr>
              <a:spLocks noChangeArrowheads="1"/>
            </p:cNvSpPr>
            <p:nvPr/>
          </p:nvSpPr>
          <p:spPr bwMode="auto">
            <a:xfrm>
              <a:off x="1817688" y="4606863"/>
              <a:ext cx="176213" cy="452438"/>
            </a:xfrm>
            <a:prstGeom prst="rect">
              <a:avLst/>
            </a:prstGeom>
            <a:pattFill prst="wdUpDiag">
              <a:fgClr>
                <a:schemeClr val="tx1"/>
              </a:fgClr>
              <a:bgClr>
                <a:schemeClr val="bg1"/>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1" name="Freeform 23"/>
            <p:cNvSpPr>
              <a:spLocks noEditPoints="1"/>
            </p:cNvSpPr>
            <p:nvPr/>
          </p:nvSpPr>
          <p:spPr bwMode="auto">
            <a:xfrm>
              <a:off x="1812926" y="4603688"/>
              <a:ext cx="185738" cy="458788"/>
            </a:xfrm>
            <a:custGeom>
              <a:avLst/>
              <a:gdLst>
                <a:gd name="T0" fmla="*/ 0 w 2464"/>
                <a:gd name="T1" fmla="*/ 64 h 9360"/>
                <a:gd name="T2" fmla="*/ 64 w 2464"/>
                <a:gd name="T3" fmla="*/ 0 h 9360"/>
                <a:gd name="T4" fmla="*/ 2400 w 2464"/>
                <a:gd name="T5" fmla="*/ 0 h 9360"/>
                <a:gd name="T6" fmla="*/ 2464 w 2464"/>
                <a:gd name="T7" fmla="*/ 64 h 9360"/>
                <a:gd name="T8" fmla="*/ 2464 w 2464"/>
                <a:gd name="T9" fmla="*/ 9296 h 9360"/>
                <a:gd name="T10" fmla="*/ 2400 w 2464"/>
                <a:gd name="T11" fmla="*/ 9360 h 9360"/>
                <a:gd name="T12" fmla="*/ 64 w 2464"/>
                <a:gd name="T13" fmla="*/ 9360 h 9360"/>
                <a:gd name="T14" fmla="*/ 0 w 2464"/>
                <a:gd name="T15" fmla="*/ 9296 h 9360"/>
                <a:gd name="T16" fmla="*/ 0 w 2464"/>
                <a:gd name="T17" fmla="*/ 64 h 9360"/>
                <a:gd name="T18" fmla="*/ 128 w 2464"/>
                <a:gd name="T19" fmla="*/ 9296 h 9360"/>
                <a:gd name="T20" fmla="*/ 64 w 2464"/>
                <a:gd name="T21" fmla="*/ 9232 h 9360"/>
                <a:gd name="T22" fmla="*/ 2400 w 2464"/>
                <a:gd name="T23" fmla="*/ 9232 h 9360"/>
                <a:gd name="T24" fmla="*/ 2336 w 2464"/>
                <a:gd name="T25" fmla="*/ 9296 h 9360"/>
                <a:gd name="T26" fmla="*/ 2336 w 2464"/>
                <a:gd name="T27" fmla="*/ 64 h 9360"/>
                <a:gd name="T28" fmla="*/ 2400 w 2464"/>
                <a:gd name="T29" fmla="*/ 128 h 9360"/>
                <a:gd name="T30" fmla="*/ 64 w 2464"/>
                <a:gd name="T31" fmla="*/ 128 h 9360"/>
                <a:gd name="T32" fmla="*/ 128 w 2464"/>
                <a:gd name="T33" fmla="*/ 64 h 9360"/>
                <a:gd name="T34" fmla="*/ 128 w 2464"/>
                <a:gd name="T35" fmla="*/ 9296 h 9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4" h="9360">
                  <a:moveTo>
                    <a:pt x="0" y="64"/>
                  </a:moveTo>
                  <a:cubicBezTo>
                    <a:pt x="0" y="29"/>
                    <a:pt x="29" y="0"/>
                    <a:pt x="64" y="0"/>
                  </a:cubicBezTo>
                  <a:lnTo>
                    <a:pt x="2400" y="0"/>
                  </a:lnTo>
                  <a:cubicBezTo>
                    <a:pt x="2436" y="0"/>
                    <a:pt x="2464" y="29"/>
                    <a:pt x="2464" y="64"/>
                  </a:cubicBezTo>
                  <a:lnTo>
                    <a:pt x="2464" y="9296"/>
                  </a:lnTo>
                  <a:cubicBezTo>
                    <a:pt x="2464" y="9332"/>
                    <a:pt x="2436" y="9360"/>
                    <a:pt x="2400" y="9360"/>
                  </a:cubicBezTo>
                  <a:lnTo>
                    <a:pt x="64" y="9360"/>
                  </a:lnTo>
                  <a:cubicBezTo>
                    <a:pt x="29" y="9360"/>
                    <a:pt x="0" y="9332"/>
                    <a:pt x="0" y="9296"/>
                  </a:cubicBezTo>
                  <a:lnTo>
                    <a:pt x="0" y="64"/>
                  </a:lnTo>
                  <a:close/>
                  <a:moveTo>
                    <a:pt x="128" y="9296"/>
                  </a:moveTo>
                  <a:lnTo>
                    <a:pt x="64" y="9232"/>
                  </a:lnTo>
                  <a:lnTo>
                    <a:pt x="2400" y="9232"/>
                  </a:lnTo>
                  <a:lnTo>
                    <a:pt x="2336" y="9296"/>
                  </a:lnTo>
                  <a:lnTo>
                    <a:pt x="2336" y="64"/>
                  </a:lnTo>
                  <a:lnTo>
                    <a:pt x="2400" y="128"/>
                  </a:lnTo>
                  <a:lnTo>
                    <a:pt x="64" y="128"/>
                  </a:lnTo>
                  <a:lnTo>
                    <a:pt x="128" y="64"/>
                  </a:lnTo>
                  <a:lnTo>
                    <a:pt x="128" y="9296"/>
                  </a:lnTo>
                  <a:close/>
                </a:path>
              </a:pathLst>
            </a:custGeom>
            <a:solidFill>
              <a:srgbClr val="000000"/>
            </a:solidFill>
            <a:ln w="9525" cap="flat">
              <a:solidFill>
                <a:schemeClr val="tx1"/>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92" name="Rectangle 24"/>
            <p:cNvSpPr>
              <a:spLocks noChangeArrowheads="1"/>
            </p:cNvSpPr>
            <p:nvPr/>
          </p:nvSpPr>
          <p:spPr bwMode="auto">
            <a:xfrm>
              <a:off x="2605088" y="5022788"/>
              <a:ext cx="174625" cy="36513"/>
            </a:xfrm>
            <a:prstGeom prst="rect">
              <a:avLst/>
            </a:prstGeom>
            <a:pattFill prst="wdUpDiag">
              <a:fgClr>
                <a:schemeClr val="tx1"/>
              </a:fgClr>
              <a:bgClr>
                <a:schemeClr val="bg1"/>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3" name="Freeform 25"/>
            <p:cNvSpPr>
              <a:spLocks noEditPoints="1"/>
            </p:cNvSpPr>
            <p:nvPr/>
          </p:nvSpPr>
          <p:spPr bwMode="auto">
            <a:xfrm>
              <a:off x="2600326" y="5019613"/>
              <a:ext cx="184150" cy="42863"/>
            </a:xfrm>
            <a:custGeom>
              <a:avLst/>
              <a:gdLst>
                <a:gd name="T0" fmla="*/ 0 w 1232"/>
                <a:gd name="T1" fmla="*/ 32 h 432"/>
                <a:gd name="T2" fmla="*/ 32 w 1232"/>
                <a:gd name="T3" fmla="*/ 0 h 432"/>
                <a:gd name="T4" fmla="*/ 1200 w 1232"/>
                <a:gd name="T5" fmla="*/ 0 h 432"/>
                <a:gd name="T6" fmla="*/ 1232 w 1232"/>
                <a:gd name="T7" fmla="*/ 32 h 432"/>
                <a:gd name="T8" fmla="*/ 1232 w 1232"/>
                <a:gd name="T9" fmla="*/ 400 h 432"/>
                <a:gd name="T10" fmla="*/ 1200 w 1232"/>
                <a:gd name="T11" fmla="*/ 432 h 432"/>
                <a:gd name="T12" fmla="*/ 32 w 1232"/>
                <a:gd name="T13" fmla="*/ 432 h 432"/>
                <a:gd name="T14" fmla="*/ 0 w 1232"/>
                <a:gd name="T15" fmla="*/ 400 h 432"/>
                <a:gd name="T16" fmla="*/ 0 w 1232"/>
                <a:gd name="T17" fmla="*/ 32 h 432"/>
                <a:gd name="T18" fmla="*/ 64 w 1232"/>
                <a:gd name="T19" fmla="*/ 400 h 432"/>
                <a:gd name="T20" fmla="*/ 32 w 1232"/>
                <a:gd name="T21" fmla="*/ 368 h 432"/>
                <a:gd name="T22" fmla="*/ 1200 w 1232"/>
                <a:gd name="T23" fmla="*/ 368 h 432"/>
                <a:gd name="T24" fmla="*/ 1168 w 1232"/>
                <a:gd name="T25" fmla="*/ 400 h 432"/>
                <a:gd name="T26" fmla="*/ 1168 w 1232"/>
                <a:gd name="T27" fmla="*/ 32 h 432"/>
                <a:gd name="T28" fmla="*/ 1200 w 1232"/>
                <a:gd name="T29" fmla="*/ 64 h 432"/>
                <a:gd name="T30" fmla="*/ 32 w 1232"/>
                <a:gd name="T31" fmla="*/ 64 h 432"/>
                <a:gd name="T32" fmla="*/ 64 w 1232"/>
                <a:gd name="T33" fmla="*/ 32 h 432"/>
                <a:gd name="T34" fmla="*/ 64 w 1232"/>
                <a:gd name="T35" fmla="*/ 40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2" h="432">
                  <a:moveTo>
                    <a:pt x="0" y="32"/>
                  </a:moveTo>
                  <a:cubicBezTo>
                    <a:pt x="0" y="15"/>
                    <a:pt x="15" y="0"/>
                    <a:pt x="32" y="0"/>
                  </a:cubicBezTo>
                  <a:lnTo>
                    <a:pt x="1200" y="0"/>
                  </a:lnTo>
                  <a:cubicBezTo>
                    <a:pt x="1218" y="0"/>
                    <a:pt x="1232" y="15"/>
                    <a:pt x="1232" y="32"/>
                  </a:cubicBezTo>
                  <a:lnTo>
                    <a:pt x="1232" y="400"/>
                  </a:lnTo>
                  <a:cubicBezTo>
                    <a:pt x="1232" y="418"/>
                    <a:pt x="1218" y="432"/>
                    <a:pt x="1200" y="432"/>
                  </a:cubicBezTo>
                  <a:lnTo>
                    <a:pt x="32" y="432"/>
                  </a:lnTo>
                  <a:cubicBezTo>
                    <a:pt x="15" y="432"/>
                    <a:pt x="0" y="418"/>
                    <a:pt x="0" y="400"/>
                  </a:cubicBezTo>
                  <a:lnTo>
                    <a:pt x="0" y="32"/>
                  </a:lnTo>
                  <a:close/>
                  <a:moveTo>
                    <a:pt x="64" y="400"/>
                  </a:moveTo>
                  <a:lnTo>
                    <a:pt x="32" y="368"/>
                  </a:lnTo>
                  <a:lnTo>
                    <a:pt x="1200" y="368"/>
                  </a:lnTo>
                  <a:lnTo>
                    <a:pt x="1168" y="400"/>
                  </a:lnTo>
                  <a:lnTo>
                    <a:pt x="1168" y="32"/>
                  </a:lnTo>
                  <a:lnTo>
                    <a:pt x="1200" y="64"/>
                  </a:lnTo>
                  <a:lnTo>
                    <a:pt x="32" y="64"/>
                  </a:lnTo>
                  <a:lnTo>
                    <a:pt x="64" y="32"/>
                  </a:lnTo>
                  <a:lnTo>
                    <a:pt x="64" y="400"/>
                  </a:lnTo>
                  <a:close/>
                </a:path>
              </a:pathLst>
            </a:custGeom>
            <a:solidFill>
              <a:srgbClr val="000000"/>
            </a:solidFill>
            <a:ln w="9525" cap="flat">
              <a:solidFill>
                <a:schemeClr val="tx1"/>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94" name="Freeform 26"/>
            <p:cNvSpPr>
              <a:spLocks noEditPoints="1"/>
            </p:cNvSpPr>
            <p:nvPr/>
          </p:nvSpPr>
          <p:spPr bwMode="auto">
            <a:xfrm>
              <a:off x="746126" y="5021200"/>
              <a:ext cx="44450" cy="9525"/>
            </a:xfrm>
            <a:custGeom>
              <a:avLst/>
              <a:gdLst>
                <a:gd name="T0" fmla="*/ 12 w 28"/>
                <a:gd name="T1" fmla="*/ 6 h 6"/>
                <a:gd name="T2" fmla="*/ 12 w 28"/>
                <a:gd name="T3" fmla="*/ 1 h 6"/>
                <a:gd name="T4" fmla="*/ 16 w 28"/>
                <a:gd name="T5" fmla="*/ 1 h 6"/>
                <a:gd name="T6" fmla="*/ 16 w 28"/>
                <a:gd name="T7" fmla="*/ 6 h 6"/>
                <a:gd name="T8" fmla="*/ 12 w 28"/>
                <a:gd name="T9" fmla="*/ 6 h 6"/>
                <a:gd name="T10" fmla="*/ 0 w 28"/>
                <a:gd name="T11" fmla="*/ 0 h 6"/>
                <a:gd name="T12" fmla="*/ 28 w 28"/>
                <a:gd name="T13" fmla="*/ 0 h 6"/>
                <a:gd name="T14" fmla="*/ 28 w 28"/>
                <a:gd name="T15" fmla="*/ 3 h 6"/>
                <a:gd name="T16" fmla="*/ 0 w 28"/>
                <a:gd name="T17" fmla="*/ 3 h 6"/>
                <a:gd name="T18" fmla="*/ 0 w 28"/>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6">
                  <a:moveTo>
                    <a:pt x="12" y="6"/>
                  </a:moveTo>
                  <a:lnTo>
                    <a:pt x="12" y="1"/>
                  </a:lnTo>
                  <a:lnTo>
                    <a:pt x="16" y="1"/>
                  </a:lnTo>
                  <a:lnTo>
                    <a:pt x="16" y="6"/>
                  </a:lnTo>
                  <a:lnTo>
                    <a:pt x="12" y="6"/>
                  </a:lnTo>
                  <a:close/>
                  <a:moveTo>
                    <a:pt x="0" y="0"/>
                  </a:moveTo>
                  <a:lnTo>
                    <a:pt x="28" y="0"/>
                  </a:lnTo>
                  <a:lnTo>
                    <a:pt x="28" y="3"/>
                  </a:lnTo>
                  <a:lnTo>
                    <a:pt x="0" y="3"/>
                  </a:lnTo>
                  <a:lnTo>
                    <a:pt x="0" y="0"/>
                  </a:lnTo>
                  <a:close/>
                </a:path>
              </a:pathLst>
            </a:custGeom>
            <a:solidFill>
              <a:srgbClr val="000000"/>
            </a:solidFill>
            <a:ln w="9525" cap="flat">
              <a:solidFill>
                <a:schemeClr val="tx1"/>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95" name="Freeform 27"/>
            <p:cNvSpPr>
              <a:spLocks noEditPoints="1"/>
            </p:cNvSpPr>
            <p:nvPr/>
          </p:nvSpPr>
          <p:spPr bwMode="auto">
            <a:xfrm>
              <a:off x="1533526" y="4998975"/>
              <a:ext cx="44450" cy="4763"/>
            </a:xfrm>
            <a:custGeom>
              <a:avLst/>
              <a:gdLst>
                <a:gd name="T0" fmla="*/ 12 w 28"/>
                <a:gd name="T1" fmla="*/ 3 h 3"/>
                <a:gd name="T2" fmla="*/ 12 w 28"/>
                <a:gd name="T3" fmla="*/ 2 h 3"/>
                <a:gd name="T4" fmla="*/ 17 w 28"/>
                <a:gd name="T5" fmla="*/ 2 h 3"/>
                <a:gd name="T6" fmla="*/ 17 w 28"/>
                <a:gd name="T7" fmla="*/ 3 h 3"/>
                <a:gd name="T8" fmla="*/ 12 w 28"/>
                <a:gd name="T9" fmla="*/ 3 h 3"/>
                <a:gd name="T10" fmla="*/ 0 w 28"/>
                <a:gd name="T11" fmla="*/ 0 h 3"/>
                <a:gd name="T12" fmla="*/ 28 w 28"/>
                <a:gd name="T13" fmla="*/ 0 h 3"/>
                <a:gd name="T14" fmla="*/ 28 w 28"/>
                <a:gd name="T15" fmla="*/ 3 h 3"/>
                <a:gd name="T16" fmla="*/ 0 w 28"/>
                <a:gd name="T17" fmla="*/ 3 h 3"/>
                <a:gd name="T18" fmla="*/ 0 w 28"/>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
                  <a:moveTo>
                    <a:pt x="12" y="3"/>
                  </a:moveTo>
                  <a:lnTo>
                    <a:pt x="12" y="2"/>
                  </a:lnTo>
                  <a:lnTo>
                    <a:pt x="17" y="2"/>
                  </a:lnTo>
                  <a:lnTo>
                    <a:pt x="17" y="3"/>
                  </a:lnTo>
                  <a:lnTo>
                    <a:pt x="12" y="3"/>
                  </a:lnTo>
                  <a:close/>
                  <a:moveTo>
                    <a:pt x="0" y="0"/>
                  </a:moveTo>
                  <a:lnTo>
                    <a:pt x="28" y="0"/>
                  </a:lnTo>
                  <a:lnTo>
                    <a:pt x="28" y="3"/>
                  </a:lnTo>
                  <a:lnTo>
                    <a:pt x="0" y="3"/>
                  </a:lnTo>
                  <a:lnTo>
                    <a:pt x="0" y="0"/>
                  </a:lnTo>
                  <a:close/>
                </a:path>
              </a:pathLst>
            </a:custGeom>
            <a:solidFill>
              <a:srgbClr val="000000"/>
            </a:solidFill>
            <a:ln w="9525" cap="flat">
              <a:solidFill>
                <a:schemeClr val="tx1"/>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96" name="Freeform 28"/>
            <p:cNvSpPr>
              <a:spLocks noEditPoints="1"/>
            </p:cNvSpPr>
            <p:nvPr/>
          </p:nvSpPr>
          <p:spPr bwMode="auto">
            <a:xfrm>
              <a:off x="2320926" y="4983100"/>
              <a:ext cx="44450" cy="39688"/>
            </a:xfrm>
            <a:custGeom>
              <a:avLst/>
              <a:gdLst>
                <a:gd name="T0" fmla="*/ 12 w 28"/>
                <a:gd name="T1" fmla="*/ 25 h 25"/>
                <a:gd name="T2" fmla="*/ 12 w 28"/>
                <a:gd name="T3" fmla="*/ 2 h 25"/>
                <a:gd name="T4" fmla="*/ 16 w 28"/>
                <a:gd name="T5" fmla="*/ 2 h 25"/>
                <a:gd name="T6" fmla="*/ 16 w 28"/>
                <a:gd name="T7" fmla="*/ 25 h 25"/>
                <a:gd name="T8" fmla="*/ 12 w 28"/>
                <a:gd name="T9" fmla="*/ 25 h 25"/>
                <a:gd name="T10" fmla="*/ 0 w 28"/>
                <a:gd name="T11" fmla="*/ 0 h 25"/>
                <a:gd name="T12" fmla="*/ 28 w 28"/>
                <a:gd name="T13" fmla="*/ 0 h 25"/>
                <a:gd name="T14" fmla="*/ 28 w 28"/>
                <a:gd name="T15" fmla="*/ 3 h 25"/>
                <a:gd name="T16" fmla="*/ 0 w 28"/>
                <a:gd name="T17" fmla="*/ 3 h 25"/>
                <a:gd name="T18" fmla="*/ 0 w 28"/>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5">
                  <a:moveTo>
                    <a:pt x="12" y="25"/>
                  </a:moveTo>
                  <a:lnTo>
                    <a:pt x="12" y="2"/>
                  </a:lnTo>
                  <a:lnTo>
                    <a:pt x="16" y="2"/>
                  </a:lnTo>
                  <a:lnTo>
                    <a:pt x="16" y="25"/>
                  </a:lnTo>
                  <a:lnTo>
                    <a:pt x="12" y="25"/>
                  </a:lnTo>
                  <a:close/>
                  <a:moveTo>
                    <a:pt x="0" y="0"/>
                  </a:moveTo>
                  <a:lnTo>
                    <a:pt x="28" y="0"/>
                  </a:lnTo>
                  <a:lnTo>
                    <a:pt x="28" y="3"/>
                  </a:lnTo>
                  <a:lnTo>
                    <a:pt x="0" y="3"/>
                  </a:lnTo>
                  <a:lnTo>
                    <a:pt x="0" y="0"/>
                  </a:lnTo>
                  <a:close/>
                </a:path>
              </a:pathLst>
            </a:custGeom>
            <a:solidFill>
              <a:srgbClr val="000000"/>
            </a:solidFill>
            <a:ln w="9525" cap="flat">
              <a:solidFill>
                <a:schemeClr val="tx1"/>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97" name="Freeform 29"/>
            <p:cNvSpPr>
              <a:spLocks noEditPoints="1"/>
            </p:cNvSpPr>
            <p:nvPr/>
          </p:nvSpPr>
          <p:spPr bwMode="auto">
            <a:xfrm>
              <a:off x="920751" y="4892613"/>
              <a:ext cx="46038" cy="55563"/>
            </a:xfrm>
            <a:custGeom>
              <a:avLst/>
              <a:gdLst>
                <a:gd name="T0" fmla="*/ 12 w 29"/>
                <a:gd name="T1" fmla="*/ 34 h 35"/>
                <a:gd name="T2" fmla="*/ 12 w 29"/>
                <a:gd name="T3" fmla="*/ 27 h 35"/>
                <a:gd name="T4" fmla="*/ 12 w 29"/>
                <a:gd name="T5" fmla="*/ 1 h 35"/>
                <a:gd name="T6" fmla="*/ 17 w 29"/>
                <a:gd name="T7" fmla="*/ 1 h 35"/>
                <a:gd name="T8" fmla="*/ 17 w 29"/>
                <a:gd name="T9" fmla="*/ 27 h 35"/>
                <a:gd name="T10" fmla="*/ 17 w 29"/>
                <a:gd name="T11" fmla="*/ 34 h 35"/>
                <a:gd name="T12" fmla="*/ 12 w 29"/>
                <a:gd name="T13" fmla="*/ 34 h 35"/>
                <a:gd name="T14" fmla="*/ 0 w 29"/>
                <a:gd name="T15" fmla="*/ 32 h 35"/>
                <a:gd name="T16" fmla="*/ 29 w 29"/>
                <a:gd name="T17" fmla="*/ 32 h 35"/>
                <a:gd name="T18" fmla="*/ 29 w 29"/>
                <a:gd name="T19" fmla="*/ 35 h 35"/>
                <a:gd name="T20" fmla="*/ 0 w 29"/>
                <a:gd name="T21" fmla="*/ 35 h 35"/>
                <a:gd name="T22" fmla="*/ 0 w 29"/>
                <a:gd name="T23" fmla="*/ 32 h 35"/>
                <a:gd name="T24" fmla="*/ 0 w 29"/>
                <a:gd name="T25" fmla="*/ 0 h 35"/>
                <a:gd name="T26" fmla="*/ 29 w 29"/>
                <a:gd name="T27" fmla="*/ 0 h 35"/>
                <a:gd name="T28" fmla="*/ 29 w 29"/>
                <a:gd name="T29" fmla="*/ 3 h 35"/>
                <a:gd name="T30" fmla="*/ 0 w 29"/>
                <a:gd name="T31" fmla="*/ 3 h 35"/>
                <a:gd name="T32" fmla="*/ 0 w 29"/>
                <a:gd name="T3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5">
                  <a:moveTo>
                    <a:pt x="12" y="34"/>
                  </a:moveTo>
                  <a:lnTo>
                    <a:pt x="12" y="27"/>
                  </a:lnTo>
                  <a:lnTo>
                    <a:pt x="12" y="1"/>
                  </a:lnTo>
                  <a:lnTo>
                    <a:pt x="17" y="1"/>
                  </a:lnTo>
                  <a:lnTo>
                    <a:pt x="17" y="27"/>
                  </a:lnTo>
                  <a:lnTo>
                    <a:pt x="17" y="34"/>
                  </a:lnTo>
                  <a:lnTo>
                    <a:pt x="12" y="34"/>
                  </a:lnTo>
                  <a:close/>
                  <a:moveTo>
                    <a:pt x="0" y="32"/>
                  </a:moveTo>
                  <a:lnTo>
                    <a:pt x="29" y="32"/>
                  </a:lnTo>
                  <a:lnTo>
                    <a:pt x="29" y="35"/>
                  </a:lnTo>
                  <a:lnTo>
                    <a:pt x="0" y="35"/>
                  </a:lnTo>
                  <a:lnTo>
                    <a:pt x="0" y="32"/>
                  </a:lnTo>
                  <a:close/>
                  <a:moveTo>
                    <a:pt x="0" y="0"/>
                  </a:moveTo>
                  <a:lnTo>
                    <a:pt x="29" y="0"/>
                  </a:lnTo>
                  <a:lnTo>
                    <a:pt x="29" y="3"/>
                  </a:lnTo>
                  <a:lnTo>
                    <a:pt x="0" y="3"/>
                  </a:lnTo>
                  <a:lnTo>
                    <a:pt x="0" y="0"/>
                  </a:lnTo>
                  <a:close/>
                </a:path>
              </a:pathLst>
            </a:custGeom>
            <a:solidFill>
              <a:srgbClr val="000000"/>
            </a:solidFill>
            <a:ln w="9525" cap="flat">
              <a:solidFill>
                <a:schemeClr val="tx1"/>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98" name="Freeform 30"/>
            <p:cNvSpPr>
              <a:spLocks noEditPoints="1"/>
            </p:cNvSpPr>
            <p:nvPr/>
          </p:nvSpPr>
          <p:spPr bwMode="auto">
            <a:xfrm>
              <a:off x="1708151" y="3990913"/>
              <a:ext cx="44450" cy="217488"/>
            </a:xfrm>
            <a:custGeom>
              <a:avLst/>
              <a:gdLst>
                <a:gd name="T0" fmla="*/ 12 w 28"/>
                <a:gd name="T1" fmla="*/ 135 h 137"/>
                <a:gd name="T2" fmla="*/ 12 w 28"/>
                <a:gd name="T3" fmla="*/ 129 h 137"/>
                <a:gd name="T4" fmla="*/ 12 w 28"/>
                <a:gd name="T5" fmla="*/ 1 h 137"/>
                <a:gd name="T6" fmla="*/ 16 w 28"/>
                <a:gd name="T7" fmla="*/ 1 h 137"/>
                <a:gd name="T8" fmla="*/ 16 w 28"/>
                <a:gd name="T9" fmla="*/ 129 h 137"/>
                <a:gd name="T10" fmla="*/ 16 w 28"/>
                <a:gd name="T11" fmla="*/ 135 h 137"/>
                <a:gd name="T12" fmla="*/ 12 w 28"/>
                <a:gd name="T13" fmla="*/ 135 h 137"/>
                <a:gd name="T14" fmla="*/ 0 w 28"/>
                <a:gd name="T15" fmla="*/ 134 h 137"/>
                <a:gd name="T16" fmla="*/ 28 w 28"/>
                <a:gd name="T17" fmla="*/ 134 h 137"/>
                <a:gd name="T18" fmla="*/ 28 w 28"/>
                <a:gd name="T19" fmla="*/ 137 h 137"/>
                <a:gd name="T20" fmla="*/ 0 w 28"/>
                <a:gd name="T21" fmla="*/ 137 h 137"/>
                <a:gd name="T22" fmla="*/ 0 w 28"/>
                <a:gd name="T23" fmla="*/ 134 h 137"/>
                <a:gd name="T24" fmla="*/ 0 w 28"/>
                <a:gd name="T25" fmla="*/ 0 h 137"/>
                <a:gd name="T26" fmla="*/ 28 w 28"/>
                <a:gd name="T27" fmla="*/ 0 h 137"/>
                <a:gd name="T28" fmla="*/ 28 w 28"/>
                <a:gd name="T29" fmla="*/ 3 h 137"/>
                <a:gd name="T30" fmla="*/ 0 w 28"/>
                <a:gd name="T31" fmla="*/ 3 h 137"/>
                <a:gd name="T32" fmla="*/ 0 w 28"/>
                <a:gd name="T3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37">
                  <a:moveTo>
                    <a:pt x="12" y="135"/>
                  </a:moveTo>
                  <a:lnTo>
                    <a:pt x="12" y="129"/>
                  </a:lnTo>
                  <a:lnTo>
                    <a:pt x="12" y="1"/>
                  </a:lnTo>
                  <a:lnTo>
                    <a:pt x="16" y="1"/>
                  </a:lnTo>
                  <a:lnTo>
                    <a:pt x="16" y="129"/>
                  </a:lnTo>
                  <a:lnTo>
                    <a:pt x="16" y="135"/>
                  </a:lnTo>
                  <a:lnTo>
                    <a:pt x="12" y="135"/>
                  </a:lnTo>
                  <a:close/>
                  <a:moveTo>
                    <a:pt x="0" y="134"/>
                  </a:moveTo>
                  <a:lnTo>
                    <a:pt x="28" y="134"/>
                  </a:lnTo>
                  <a:lnTo>
                    <a:pt x="28" y="137"/>
                  </a:lnTo>
                  <a:lnTo>
                    <a:pt x="0" y="137"/>
                  </a:lnTo>
                  <a:lnTo>
                    <a:pt x="0" y="134"/>
                  </a:lnTo>
                  <a:close/>
                  <a:moveTo>
                    <a:pt x="0" y="0"/>
                  </a:moveTo>
                  <a:lnTo>
                    <a:pt x="28" y="0"/>
                  </a:lnTo>
                  <a:lnTo>
                    <a:pt x="28" y="3"/>
                  </a:lnTo>
                  <a:lnTo>
                    <a:pt x="0" y="3"/>
                  </a:lnTo>
                  <a:lnTo>
                    <a:pt x="0" y="0"/>
                  </a:lnTo>
                  <a:close/>
                </a:path>
              </a:pathLst>
            </a:custGeom>
            <a:solidFill>
              <a:srgbClr val="000000"/>
            </a:solidFill>
            <a:ln w="9525" cap="flat">
              <a:solidFill>
                <a:schemeClr val="tx1"/>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99" name="Freeform 31"/>
            <p:cNvSpPr>
              <a:spLocks noEditPoints="1"/>
            </p:cNvSpPr>
            <p:nvPr/>
          </p:nvSpPr>
          <p:spPr bwMode="auto">
            <a:xfrm>
              <a:off x="2495551" y="4938650"/>
              <a:ext cx="44450" cy="53975"/>
            </a:xfrm>
            <a:custGeom>
              <a:avLst/>
              <a:gdLst>
                <a:gd name="T0" fmla="*/ 11 w 28"/>
                <a:gd name="T1" fmla="*/ 32 h 34"/>
                <a:gd name="T2" fmla="*/ 11 w 28"/>
                <a:gd name="T3" fmla="*/ 26 h 34"/>
                <a:gd name="T4" fmla="*/ 11 w 28"/>
                <a:gd name="T5" fmla="*/ 1 h 34"/>
                <a:gd name="T6" fmla="*/ 16 w 28"/>
                <a:gd name="T7" fmla="*/ 1 h 34"/>
                <a:gd name="T8" fmla="*/ 16 w 28"/>
                <a:gd name="T9" fmla="*/ 26 h 34"/>
                <a:gd name="T10" fmla="*/ 16 w 28"/>
                <a:gd name="T11" fmla="*/ 32 h 34"/>
                <a:gd name="T12" fmla="*/ 11 w 28"/>
                <a:gd name="T13" fmla="*/ 32 h 34"/>
                <a:gd name="T14" fmla="*/ 0 w 28"/>
                <a:gd name="T15" fmla="*/ 31 h 34"/>
                <a:gd name="T16" fmla="*/ 28 w 28"/>
                <a:gd name="T17" fmla="*/ 31 h 34"/>
                <a:gd name="T18" fmla="*/ 28 w 28"/>
                <a:gd name="T19" fmla="*/ 34 h 34"/>
                <a:gd name="T20" fmla="*/ 0 w 28"/>
                <a:gd name="T21" fmla="*/ 34 h 34"/>
                <a:gd name="T22" fmla="*/ 0 w 28"/>
                <a:gd name="T23" fmla="*/ 31 h 34"/>
                <a:gd name="T24" fmla="*/ 0 w 28"/>
                <a:gd name="T25" fmla="*/ 0 h 34"/>
                <a:gd name="T26" fmla="*/ 28 w 28"/>
                <a:gd name="T27" fmla="*/ 0 h 34"/>
                <a:gd name="T28" fmla="*/ 28 w 28"/>
                <a:gd name="T29" fmla="*/ 3 h 34"/>
                <a:gd name="T30" fmla="*/ 0 w 28"/>
                <a:gd name="T31" fmla="*/ 3 h 34"/>
                <a:gd name="T32" fmla="*/ 0 w 28"/>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11" y="32"/>
                  </a:moveTo>
                  <a:lnTo>
                    <a:pt x="11" y="26"/>
                  </a:lnTo>
                  <a:lnTo>
                    <a:pt x="11" y="1"/>
                  </a:lnTo>
                  <a:lnTo>
                    <a:pt x="16" y="1"/>
                  </a:lnTo>
                  <a:lnTo>
                    <a:pt x="16" y="26"/>
                  </a:lnTo>
                  <a:lnTo>
                    <a:pt x="16" y="32"/>
                  </a:lnTo>
                  <a:lnTo>
                    <a:pt x="11" y="32"/>
                  </a:lnTo>
                  <a:close/>
                  <a:moveTo>
                    <a:pt x="0" y="31"/>
                  </a:moveTo>
                  <a:lnTo>
                    <a:pt x="28" y="31"/>
                  </a:lnTo>
                  <a:lnTo>
                    <a:pt x="28" y="34"/>
                  </a:lnTo>
                  <a:lnTo>
                    <a:pt x="0" y="34"/>
                  </a:lnTo>
                  <a:lnTo>
                    <a:pt x="0" y="31"/>
                  </a:lnTo>
                  <a:close/>
                  <a:moveTo>
                    <a:pt x="0" y="0"/>
                  </a:moveTo>
                  <a:lnTo>
                    <a:pt x="28" y="0"/>
                  </a:lnTo>
                  <a:lnTo>
                    <a:pt x="28" y="3"/>
                  </a:lnTo>
                  <a:lnTo>
                    <a:pt x="0" y="3"/>
                  </a:lnTo>
                  <a:lnTo>
                    <a:pt x="0" y="0"/>
                  </a:lnTo>
                  <a:close/>
                </a:path>
              </a:pathLst>
            </a:custGeom>
            <a:solidFill>
              <a:srgbClr val="000000"/>
            </a:solidFill>
            <a:ln w="9525" cap="flat">
              <a:solidFill>
                <a:schemeClr val="tx1"/>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00" name="Freeform 32"/>
            <p:cNvSpPr>
              <a:spLocks noEditPoints="1"/>
            </p:cNvSpPr>
            <p:nvPr/>
          </p:nvSpPr>
          <p:spPr bwMode="auto">
            <a:xfrm>
              <a:off x="1095376" y="4933888"/>
              <a:ext cx="44450" cy="39688"/>
            </a:xfrm>
            <a:custGeom>
              <a:avLst/>
              <a:gdLst>
                <a:gd name="T0" fmla="*/ 12 w 28"/>
                <a:gd name="T1" fmla="*/ 25 h 25"/>
                <a:gd name="T2" fmla="*/ 12 w 28"/>
                <a:gd name="T3" fmla="*/ 2 h 25"/>
                <a:gd name="T4" fmla="*/ 16 w 28"/>
                <a:gd name="T5" fmla="*/ 2 h 25"/>
                <a:gd name="T6" fmla="*/ 16 w 28"/>
                <a:gd name="T7" fmla="*/ 25 h 25"/>
                <a:gd name="T8" fmla="*/ 12 w 28"/>
                <a:gd name="T9" fmla="*/ 25 h 25"/>
                <a:gd name="T10" fmla="*/ 0 w 28"/>
                <a:gd name="T11" fmla="*/ 0 h 25"/>
                <a:gd name="T12" fmla="*/ 28 w 28"/>
                <a:gd name="T13" fmla="*/ 0 h 25"/>
                <a:gd name="T14" fmla="*/ 28 w 28"/>
                <a:gd name="T15" fmla="*/ 3 h 25"/>
                <a:gd name="T16" fmla="*/ 0 w 28"/>
                <a:gd name="T17" fmla="*/ 3 h 25"/>
                <a:gd name="T18" fmla="*/ 0 w 28"/>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5">
                  <a:moveTo>
                    <a:pt x="12" y="25"/>
                  </a:moveTo>
                  <a:lnTo>
                    <a:pt x="12" y="2"/>
                  </a:lnTo>
                  <a:lnTo>
                    <a:pt x="16" y="2"/>
                  </a:lnTo>
                  <a:lnTo>
                    <a:pt x="16" y="25"/>
                  </a:lnTo>
                  <a:lnTo>
                    <a:pt x="12" y="25"/>
                  </a:lnTo>
                  <a:close/>
                  <a:moveTo>
                    <a:pt x="0" y="0"/>
                  </a:moveTo>
                  <a:lnTo>
                    <a:pt x="28" y="0"/>
                  </a:lnTo>
                  <a:lnTo>
                    <a:pt x="28" y="3"/>
                  </a:lnTo>
                  <a:lnTo>
                    <a:pt x="0" y="3"/>
                  </a:lnTo>
                  <a:lnTo>
                    <a:pt x="0" y="0"/>
                  </a:lnTo>
                  <a:close/>
                </a:path>
              </a:pathLst>
            </a:custGeom>
            <a:solidFill>
              <a:srgbClr val="000000"/>
            </a:solidFill>
            <a:ln w="9525" cap="flat">
              <a:solidFill>
                <a:schemeClr val="tx1"/>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01" name="Freeform 33"/>
            <p:cNvSpPr>
              <a:spLocks noEditPoints="1"/>
            </p:cNvSpPr>
            <p:nvPr/>
          </p:nvSpPr>
          <p:spPr bwMode="auto">
            <a:xfrm>
              <a:off x="1882776" y="4487800"/>
              <a:ext cx="46038" cy="119063"/>
            </a:xfrm>
            <a:custGeom>
              <a:avLst/>
              <a:gdLst>
                <a:gd name="T0" fmla="*/ 12 w 29"/>
                <a:gd name="T1" fmla="*/ 75 h 75"/>
                <a:gd name="T2" fmla="*/ 12 w 29"/>
                <a:gd name="T3" fmla="*/ 1 h 75"/>
                <a:gd name="T4" fmla="*/ 17 w 29"/>
                <a:gd name="T5" fmla="*/ 1 h 75"/>
                <a:gd name="T6" fmla="*/ 17 w 29"/>
                <a:gd name="T7" fmla="*/ 75 h 75"/>
                <a:gd name="T8" fmla="*/ 12 w 29"/>
                <a:gd name="T9" fmla="*/ 75 h 75"/>
                <a:gd name="T10" fmla="*/ 0 w 29"/>
                <a:gd name="T11" fmla="*/ 0 h 75"/>
                <a:gd name="T12" fmla="*/ 29 w 29"/>
                <a:gd name="T13" fmla="*/ 0 h 75"/>
                <a:gd name="T14" fmla="*/ 29 w 29"/>
                <a:gd name="T15" fmla="*/ 3 h 75"/>
                <a:gd name="T16" fmla="*/ 0 w 29"/>
                <a:gd name="T17" fmla="*/ 3 h 75"/>
                <a:gd name="T18" fmla="*/ 0 w 29"/>
                <a:gd name="T1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75">
                  <a:moveTo>
                    <a:pt x="12" y="75"/>
                  </a:moveTo>
                  <a:lnTo>
                    <a:pt x="12" y="1"/>
                  </a:lnTo>
                  <a:lnTo>
                    <a:pt x="17" y="1"/>
                  </a:lnTo>
                  <a:lnTo>
                    <a:pt x="17" y="75"/>
                  </a:lnTo>
                  <a:lnTo>
                    <a:pt x="12" y="75"/>
                  </a:lnTo>
                  <a:close/>
                  <a:moveTo>
                    <a:pt x="0" y="0"/>
                  </a:moveTo>
                  <a:lnTo>
                    <a:pt x="29" y="0"/>
                  </a:lnTo>
                  <a:lnTo>
                    <a:pt x="29" y="3"/>
                  </a:lnTo>
                  <a:lnTo>
                    <a:pt x="0" y="3"/>
                  </a:lnTo>
                  <a:lnTo>
                    <a:pt x="0" y="0"/>
                  </a:lnTo>
                  <a:close/>
                </a:path>
              </a:pathLst>
            </a:custGeom>
            <a:solidFill>
              <a:srgbClr val="000000"/>
            </a:solidFill>
            <a:ln w="9525" cap="flat">
              <a:solidFill>
                <a:schemeClr val="tx1"/>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02" name="Freeform 34"/>
            <p:cNvSpPr>
              <a:spLocks noEditPoints="1"/>
            </p:cNvSpPr>
            <p:nvPr/>
          </p:nvSpPr>
          <p:spPr bwMode="auto">
            <a:xfrm>
              <a:off x="2670176" y="4997388"/>
              <a:ext cx="46038" cy="25400"/>
            </a:xfrm>
            <a:custGeom>
              <a:avLst/>
              <a:gdLst>
                <a:gd name="T0" fmla="*/ 12 w 29"/>
                <a:gd name="T1" fmla="*/ 16 h 16"/>
                <a:gd name="T2" fmla="*/ 12 w 29"/>
                <a:gd name="T3" fmla="*/ 1 h 16"/>
                <a:gd name="T4" fmla="*/ 16 w 29"/>
                <a:gd name="T5" fmla="*/ 1 h 16"/>
                <a:gd name="T6" fmla="*/ 16 w 29"/>
                <a:gd name="T7" fmla="*/ 16 h 16"/>
                <a:gd name="T8" fmla="*/ 12 w 29"/>
                <a:gd name="T9" fmla="*/ 16 h 16"/>
                <a:gd name="T10" fmla="*/ 0 w 29"/>
                <a:gd name="T11" fmla="*/ 0 h 16"/>
                <a:gd name="T12" fmla="*/ 29 w 29"/>
                <a:gd name="T13" fmla="*/ 0 h 16"/>
                <a:gd name="T14" fmla="*/ 29 w 29"/>
                <a:gd name="T15" fmla="*/ 3 h 16"/>
                <a:gd name="T16" fmla="*/ 0 w 29"/>
                <a:gd name="T17" fmla="*/ 3 h 16"/>
                <a:gd name="T18" fmla="*/ 0 w 29"/>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6">
                  <a:moveTo>
                    <a:pt x="12" y="16"/>
                  </a:moveTo>
                  <a:lnTo>
                    <a:pt x="12" y="1"/>
                  </a:lnTo>
                  <a:lnTo>
                    <a:pt x="16" y="1"/>
                  </a:lnTo>
                  <a:lnTo>
                    <a:pt x="16" y="16"/>
                  </a:lnTo>
                  <a:lnTo>
                    <a:pt x="12" y="16"/>
                  </a:lnTo>
                  <a:close/>
                  <a:moveTo>
                    <a:pt x="0" y="0"/>
                  </a:moveTo>
                  <a:lnTo>
                    <a:pt x="29" y="0"/>
                  </a:lnTo>
                  <a:lnTo>
                    <a:pt x="29" y="3"/>
                  </a:lnTo>
                  <a:lnTo>
                    <a:pt x="0" y="3"/>
                  </a:lnTo>
                  <a:lnTo>
                    <a:pt x="0" y="0"/>
                  </a:lnTo>
                  <a:close/>
                </a:path>
              </a:pathLst>
            </a:custGeom>
            <a:solidFill>
              <a:srgbClr val="000000"/>
            </a:solidFill>
            <a:ln w="9525" cap="flat">
              <a:solidFill>
                <a:schemeClr val="tx1"/>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03" name="Rectangle 35"/>
            <p:cNvSpPr>
              <a:spLocks noChangeArrowheads="1"/>
            </p:cNvSpPr>
            <p:nvPr/>
          </p:nvSpPr>
          <p:spPr bwMode="auto">
            <a:xfrm>
              <a:off x="546101" y="3886138"/>
              <a:ext cx="6350" cy="1173163"/>
            </a:xfrm>
            <a:prstGeom prst="rect">
              <a:avLst/>
            </a:prstGeom>
            <a:solidFill>
              <a:srgbClr val="868686"/>
            </a:solidFill>
            <a:ln w="9525" cap="flat">
              <a:solidFill>
                <a:schemeClr val="tx1"/>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04" name="Freeform 36"/>
            <p:cNvSpPr>
              <a:spLocks noEditPoints="1"/>
            </p:cNvSpPr>
            <p:nvPr/>
          </p:nvSpPr>
          <p:spPr bwMode="auto">
            <a:xfrm>
              <a:off x="517526" y="3884550"/>
              <a:ext cx="31750" cy="1176338"/>
            </a:xfrm>
            <a:custGeom>
              <a:avLst/>
              <a:gdLst>
                <a:gd name="T0" fmla="*/ 0 w 20"/>
                <a:gd name="T1" fmla="*/ 738 h 741"/>
                <a:gd name="T2" fmla="*/ 20 w 20"/>
                <a:gd name="T3" fmla="*/ 738 h 741"/>
                <a:gd name="T4" fmla="*/ 20 w 20"/>
                <a:gd name="T5" fmla="*/ 741 h 741"/>
                <a:gd name="T6" fmla="*/ 0 w 20"/>
                <a:gd name="T7" fmla="*/ 741 h 741"/>
                <a:gd name="T8" fmla="*/ 0 w 20"/>
                <a:gd name="T9" fmla="*/ 738 h 741"/>
                <a:gd name="T10" fmla="*/ 0 w 20"/>
                <a:gd name="T11" fmla="*/ 615 h 741"/>
                <a:gd name="T12" fmla="*/ 20 w 20"/>
                <a:gd name="T13" fmla="*/ 615 h 741"/>
                <a:gd name="T14" fmla="*/ 20 w 20"/>
                <a:gd name="T15" fmla="*/ 618 h 741"/>
                <a:gd name="T16" fmla="*/ 0 w 20"/>
                <a:gd name="T17" fmla="*/ 618 h 741"/>
                <a:gd name="T18" fmla="*/ 0 w 20"/>
                <a:gd name="T19" fmla="*/ 615 h 741"/>
                <a:gd name="T20" fmla="*/ 0 w 20"/>
                <a:gd name="T21" fmla="*/ 492 h 741"/>
                <a:gd name="T22" fmla="*/ 20 w 20"/>
                <a:gd name="T23" fmla="*/ 492 h 741"/>
                <a:gd name="T24" fmla="*/ 20 w 20"/>
                <a:gd name="T25" fmla="*/ 495 h 741"/>
                <a:gd name="T26" fmla="*/ 0 w 20"/>
                <a:gd name="T27" fmla="*/ 495 h 741"/>
                <a:gd name="T28" fmla="*/ 0 w 20"/>
                <a:gd name="T29" fmla="*/ 492 h 741"/>
                <a:gd name="T30" fmla="*/ 0 w 20"/>
                <a:gd name="T31" fmla="*/ 369 h 741"/>
                <a:gd name="T32" fmla="*/ 20 w 20"/>
                <a:gd name="T33" fmla="*/ 369 h 741"/>
                <a:gd name="T34" fmla="*/ 20 w 20"/>
                <a:gd name="T35" fmla="*/ 372 h 741"/>
                <a:gd name="T36" fmla="*/ 0 w 20"/>
                <a:gd name="T37" fmla="*/ 372 h 741"/>
                <a:gd name="T38" fmla="*/ 0 w 20"/>
                <a:gd name="T39" fmla="*/ 369 h 741"/>
                <a:gd name="T40" fmla="*/ 0 w 20"/>
                <a:gd name="T41" fmla="*/ 246 h 741"/>
                <a:gd name="T42" fmla="*/ 20 w 20"/>
                <a:gd name="T43" fmla="*/ 246 h 741"/>
                <a:gd name="T44" fmla="*/ 20 w 20"/>
                <a:gd name="T45" fmla="*/ 249 h 741"/>
                <a:gd name="T46" fmla="*/ 0 w 20"/>
                <a:gd name="T47" fmla="*/ 249 h 741"/>
                <a:gd name="T48" fmla="*/ 0 w 20"/>
                <a:gd name="T49" fmla="*/ 246 h 741"/>
                <a:gd name="T50" fmla="*/ 0 w 20"/>
                <a:gd name="T51" fmla="*/ 122 h 741"/>
                <a:gd name="T52" fmla="*/ 20 w 20"/>
                <a:gd name="T53" fmla="*/ 122 h 741"/>
                <a:gd name="T54" fmla="*/ 20 w 20"/>
                <a:gd name="T55" fmla="*/ 125 h 741"/>
                <a:gd name="T56" fmla="*/ 0 w 20"/>
                <a:gd name="T57" fmla="*/ 125 h 741"/>
                <a:gd name="T58" fmla="*/ 0 w 20"/>
                <a:gd name="T59" fmla="*/ 122 h 741"/>
                <a:gd name="T60" fmla="*/ 0 w 20"/>
                <a:gd name="T61" fmla="*/ 0 h 741"/>
                <a:gd name="T62" fmla="*/ 20 w 20"/>
                <a:gd name="T63" fmla="*/ 0 h 741"/>
                <a:gd name="T64" fmla="*/ 20 w 20"/>
                <a:gd name="T65" fmla="*/ 3 h 741"/>
                <a:gd name="T66" fmla="*/ 0 w 20"/>
                <a:gd name="T67" fmla="*/ 3 h 741"/>
                <a:gd name="T68" fmla="*/ 0 w 20"/>
                <a:gd name="T69" fmla="*/ 0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 h="741">
                  <a:moveTo>
                    <a:pt x="0" y="738"/>
                  </a:moveTo>
                  <a:lnTo>
                    <a:pt x="20" y="738"/>
                  </a:lnTo>
                  <a:lnTo>
                    <a:pt x="20" y="741"/>
                  </a:lnTo>
                  <a:lnTo>
                    <a:pt x="0" y="741"/>
                  </a:lnTo>
                  <a:lnTo>
                    <a:pt x="0" y="738"/>
                  </a:lnTo>
                  <a:close/>
                  <a:moveTo>
                    <a:pt x="0" y="615"/>
                  </a:moveTo>
                  <a:lnTo>
                    <a:pt x="20" y="615"/>
                  </a:lnTo>
                  <a:lnTo>
                    <a:pt x="20" y="618"/>
                  </a:lnTo>
                  <a:lnTo>
                    <a:pt x="0" y="618"/>
                  </a:lnTo>
                  <a:lnTo>
                    <a:pt x="0" y="615"/>
                  </a:lnTo>
                  <a:close/>
                  <a:moveTo>
                    <a:pt x="0" y="492"/>
                  </a:moveTo>
                  <a:lnTo>
                    <a:pt x="20" y="492"/>
                  </a:lnTo>
                  <a:lnTo>
                    <a:pt x="20" y="495"/>
                  </a:lnTo>
                  <a:lnTo>
                    <a:pt x="0" y="495"/>
                  </a:lnTo>
                  <a:lnTo>
                    <a:pt x="0" y="492"/>
                  </a:lnTo>
                  <a:close/>
                  <a:moveTo>
                    <a:pt x="0" y="369"/>
                  </a:moveTo>
                  <a:lnTo>
                    <a:pt x="20" y="369"/>
                  </a:lnTo>
                  <a:lnTo>
                    <a:pt x="20" y="372"/>
                  </a:lnTo>
                  <a:lnTo>
                    <a:pt x="0" y="372"/>
                  </a:lnTo>
                  <a:lnTo>
                    <a:pt x="0" y="369"/>
                  </a:lnTo>
                  <a:close/>
                  <a:moveTo>
                    <a:pt x="0" y="246"/>
                  </a:moveTo>
                  <a:lnTo>
                    <a:pt x="20" y="246"/>
                  </a:lnTo>
                  <a:lnTo>
                    <a:pt x="20" y="249"/>
                  </a:lnTo>
                  <a:lnTo>
                    <a:pt x="0" y="249"/>
                  </a:lnTo>
                  <a:lnTo>
                    <a:pt x="0" y="246"/>
                  </a:lnTo>
                  <a:close/>
                  <a:moveTo>
                    <a:pt x="0" y="122"/>
                  </a:moveTo>
                  <a:lnTo>
                    <a:pt x="20" y="122"/>
                  </a:lnTo>
                  <a:lnTo>
                    <a:pt x="20" y="125"/>
                  </a:lnTo>
                  <a:lnTo>
                    <a:pt x="0" y="125"/>
                  </a:lnTo>
                  <a:lnTo>
                    <a:pt x="0" y="122"/>
                  </a:lnTo>
                  <a:close/>
                  <a:moveTo>
                    <a:pt x="0" y="0"/>
                  </a:moveTo>
                  <a:lnTo>
                    <a:pt x="20" y="0"/>
                  </a:lnTo>
                  <a:lnTo>
                    <a:pt x="20" y="3"/>
                  </a:lnTo>
                  <a:lnTo>
                    <a:pt x="0" y="3"/>
                  </a:lnTo>
                  <a:lnTo>
                    <a:pt x="0" y="0"/>
                  </a:lnTo>
                  <a:close/>
                </a:path>
              </a:pathLst>
            </a:custGeom>
            <a:solidFill>
              <a:srgbClr val="868686"/>
            </a:solidFill>
            <a:ln w="9525" cap="flat">
              <a:solidFill>
                <a:schemeClr val="tx1"/>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05" name="Rectangle 37"/>
            <p:cNvSpPr>
              <a:spLocks noChangeArrowheads="1"/>
            </p:cNvSpPr>
            <p:nvPr/>
          </p:nvSpPr>
          <p:spPr bwMode="auto">
            <a:xfrm>
              <a:off x="549276" y="5056125"/>
              <a:ext cx="2362200" cy="4763"/>
            </a:xfrm>
            <a:prstGeom prst="rect">
              <a:avLst/>
            </a:prstGeom>
            <a:solidFill>
              <a:srgbClr val="868686"/>
            </a:solidFill>
            <a:ln w="9525" cap="flat">
              <a:solidFill>
                <a:schemeClr val="tx1"/>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06" name="Freeform 38"/>
            <p:cNvSpPr>
              <a:spLocks noEditPoints="1"/>
            </p:cNvSpPr>
            <p:nvPr/>
          </p:nvSpPr>
          <p:spPr bwMode="auto">
            <a:xfrm>
              <a:off x="546101" y="5059300"/>
              <a:ext cx="2368550" cy="20638"/>
            </a:xfrm>
            <a:custGeom>
              <a:avLst/>
              <a:gdLst>
                <a:gd name="T0" fmla="*/ 4 w 1492"/>
                <a:gd name="T1" fmla="*/ 0 h 13"/>
                <a:gd name="T2" fmla="*/ 4 w 1492"/>
                <a:gd name="T3" fmla="*/ 13 h 13"/>
                <a:gd name="T4" fmla="*/ 0 w 1492"/>
                <a:gd name="T5" fmla="*/ 13 h 13"/>
                <a:gd name="T6" fmla="*/ 0 w 1492"/>
                <a:gd name="T7" fmla="*/ 0 h 13"/>
                <a:gd name="T8" fmla="*/ 4 w 1492"/>
                <a:gd name="T9" fmla="*/ 0 h 13"/>
                <a:gd name="T10" fmla="*/ 501 w 1492"/>
                <a:gd name="T11" fmla="*/ 0 h 13"/>
                <a:gd name="T12" fmla="*/ 501 w 1492"/>
                <a:gd name="T13" fmla="*/ 13 h 13"/>
                <a:gd name="T14" fmla="*/ 496 w 1492"/>
                <a:gd name="T15" fmla="*/ 13 h 13"/>
                <a:gd name="T16" fmla="*/ 496 w 1492"/>
                <a:gd name="T17" fmla="*/ 0 h 13"/>
                <a:gd name="T18" fmla="*/ 501 w 1492"/>
                <a:gd name="T19" fmla="*/ 0 h 13"/>
                <a:gd name="T20" fmla="*/ 997 w 1492"/>
                <a:gd name="T21" fmla="*/ 0 h 13"/>
                <a:gd name="T22" fmla="*/ 997 w 1492"/>
                <a:gd name="T23" fmla="*/ 13 h 13"/>
                <a:gd name="T24" fmla="*/ 992 w 1492"/>
                <a:gd name="T25" fmla="*/ 13 h 13"/>
                <a:gd name="T26" fmla="*/ 992 w 1492"/>
                <a:gd name="T27" fmla="*/ 0 h 13"/>
                <a:gd name="T28" fmla="*/ 997 w 1492"/>
                <a:gd name="T29" fmla="*/ 0 h 13"/>
                <a:gd name="T30" fmla="*/ 1492 w 1492"/>
                <a:gd name="T31" fmla="*/ 0 h 13"/>
                <a:gd name="T32" fmla="*/ 1492 w 1492"/>
                <a:gd name="T33" fmla="*/ 13 h 13"/>
                <a:gd name="T34" fmla="*/ 1488 w 1492"/>
                <a:gd name="T35" fmla="*/ 13 h 13"/>
                <a:gd name="T36" fmla="*/ 1488 w 1492"/>
                <a:gd name="T37" fmla="*/ 0 h 13"/>
                <a:gd name="T38" fmla="*/ 1492 w 1492"/>
                <a:gd name="T3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2" h="13">
                  <a:moveTo>
                    <a:pt x="4" y="0"/>
                  </a:moveTo>
                  <a:lnTo>
                    <a:pt x="4" y="13"/>
                  </a:lnTo>
                  <a:lnTo>
                    <a:pt x="0" y="13"/>
                  </a:lnTo>
                  <a:lnTo>
                    <a:pt x="0" y="0"/>
                  </a:lnTo>
                  <a:lnTo>
                    <a:pt x="4" y="0"/>
                  </a:lnTo>
                  <a:close/>
                  <a:moveTo>
                    <a:pt x="501" y="0"/>
                  </a:moveTo>
                  <a:lnTo>
                    <a:pt x="501" y="13"/>
                  </a:lnTo>
                  <a:lnTo>
                    <a:pt x="496" y="13"/>
                  </a:lnTo>
                  <a:lnTo>
                    <a:pt x="496" y="0"/>
                  </a:lnTo>
                  <a:lnTo>
                    <a:pt x="501" y="0"/>
                  </a:lnTo>
                  <a:close/>
                  <a:moveTo>
                    <a:pt x="997" y="0"/>
                  </a:moveTo>
                  <a:lnTo>
                    <a:pt x="997" y="13"/>
                  </a:lnTo>
                  <a:lnTo>
                    <a:pt x="992" y="13"/>
                  </a:lnTo>
                  <a:lnTo>
                    <a:pt x="992" y="0"/>
                  </a:lnTo>
                  <a:lnTo>
                    <a:pt x="997" y="0"/>
                  </a:lnTo>
                  <a:close/>
                  <a:moveTo>
                    <a:pt x="1492" y="0"/>
                  </a:moveTo>
                  <a:lnTo>
                    <a:pt x="1492" y="13"/>
                  </a:lnTo>
                  <a:lnTo>
                    <a:pt x="1488" y="13"/>
                  </a:lnTo>
                  <a:lnTo>
                    <a:pt x="1488" y="0"/>
                  </a:lnTo>
                  <a:lnTo>
                    <a:pt x="1492" y="0"/>
                  </a:lnTo>
                  <a:close/>
                </a:path>
              </a:pathLst>
            </a:custGeom>
            <a:solidFill>
              <a:srgbClr val="868686"/>
            </a:solidFill>
            <a:ln w="9525" cap="flat">
              <a:solidFill>
                <a:schemeClr val="tx1"/>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207" name="Rectangle 39"/>
            <p:cNvSpPr>
              <a:spLocks noChangeArrowheads="1"/>
            </p:cNvSpPr>
            <p:nvPr/>
          </p:nvSpPr>
          <p:spPr bwMode="auto">
            <a:xfrm>
              <a:off x="435661" y="5016438"/>
              <a:ext cx="4969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rPr>
                <a:t>0</a:t>
              </a:r>
              <a:endParaRPr kumimoji="0" lang="en-US" sz="700" b="0" i="0" u="none" strike="noStrike" cap="none" normalizeH="0" baseline="0" smtClean="0">
                <a:ln>
                  <a:noFill/>
                </a:ln>
                <a:solidFill>
                  <a:schemeClr val="tx1"/>
                </a:solidFill>
                <a:effectLst/>
              </a:endParaRPr>
            </a:p>
          </p:txBody>
        </p:sp>
        <p:sp>
          <p:nvSpPr>
            <p:cNvPr id="208" name="Rectangle 40"/>
            <p:cNvSpPr>
              <a:spLocks noChangeArrowheads="1"/>
            </p:cNvSpPr>
            <p:nvPr/>
          </p:nvSpPr>
          <p:spPr bwMode="auto">
            <a:xfrm>
              <a:off x="384861" y="4821175"/>
              <a:ext cx="9938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rPr>
                <a:t>20</a:t>
              </a:r>
              <a:endParaRPr kumimoji="0" lang="en-US" sz="700" b="0" i="0" u="none" strike="noStrike" cap="none" normalizeH="0" baseline="0" smtClean="0">
                <a:ln>
                  <a:noFill/>
                </a:ln>
                <a:solidFill>
                  <a:schemeClr val="tx1"/>
                </a:solidFill>
                <a:effectLst/>
              </a:endParaRPr>
            </a:p>
          </p:txBody>
        </p:sp>
        <p:sp>
          <p:nvSpPr>
            <p:cNvPr id="209" name="Rectangle 41"/>
            <p:cNvSpPr>
              <a:spLocks noChangeArrowheads="1"/>
            </p:cNvSpPr>
            <p:nvPr/>
          </p:nvSpPr>
          <p:spPr bwMode="auto">
            <a:xfrm>
              <a:off x="384861" y="4625913"/>
              <a:ext cx="9938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rPr>
                <a:t>40</a:t>
              </a:r>
              <a:endParaRPr kumimoji="0" lang="en-US" sz="700" b="0" i="0" u="none" strike="noStrike" cap="none" normalizeH="0" baseline="0" smtClean="0">
                <a:ln>
                  <a:noFill/>
                </a:ln>
                <a:solidFill>
                  <a:schemeClr val="tx1"/>
                </a:solidFill>
                <a:effectLst/>
              </a:endParaRPr>
            </a:p>
          </p:txBody>
        </p:sp>
        <p:sp>
          <p:nvSpPr>
            <p:cNvPr id="210" name="Rectangle 42"/>
            <p:cNvSpPr>
              <a:spLocks noChangeArrowheads="1"/>
            </p:cNvSpPr>
            <p:nvPr/>
          </p:nvSpPr>
          <p:spPr bwMode="auto">
            <a:xfrm>
              <a:off x="384861" y="4429063"/>
              <a:ext cx="9938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rPr>
                <a:t>60</a:t>
              </a:r>
              <a:endParaRPr kumimoji="0" lang="en-US" sz="700" b="0" i="0" u="none" strike="noStrike" cap="none" normalizeH="0" baseline="0" smtClean="0">
                <a:ln>
                  <a:noFill/>
                </a:ln>
                <a:solidFill>
                  <a:schemeClr val="tx1"/>
                </a:solidFill>
                <a:effectLst/>
              </a:endParaRPr>
            </a:p>
          </p:txBody>
        </p:sp>
        <p:sp>
          <p:nvSpPr>
            <p:cNvPr id="211" name="Rectangle 43"/>
            <p:cNvSpPr>
              <a:spLocks noChangeArrowheads="1"/>
            </p:cNvSpPr>
            <p:nvPr/>
          </p:nvSpPr>
          <p:spPr bwMode="auto">
            <a:xfrm>
              <a:off x="384861" y="4233800"/>
              <a:ext cx="9938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rPr>
                <a:t>80</a:t>
              </a:r>
              <a:endParaRPr kumimoji="0" lang="en-US" sz="700" b="0" i="0" u="none" strike="noStrike" cap="none" normalizeH="0" baseline="0" smtClean="0">
                <a:ln>
                  <a:noFill/>
                </a:ln>
                <a:solidFill>
                  <a:schemeClr val="tx1"/>
                </a:solidFill>
                <a:effectLst/>
              </a:endParaRPr>
            </a:p>
          </p:txBody>
        </p:sp>
        <p:sp>
          <p:nvSpPr>
            <p:cNvPr id="212" name="Rectangle 44"/>
            <p:cNvSpPr>
              <a:spLocks noChangeArrowheads="1"/>
            </p:cNvSpPr>
            <p:nvPr/>
          </p:nvSpPr>
          <p:spPr bwMode="auto">
            <a:xfrm>
              <a:off x="334061" y="4038538"/>
              <a:ext cx="14908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rPr>
                <a:t>100</a:t>
              </a:r>
              <a:endParaRPr kumimoji="0" lang="en-US" sz="700" b="0" i="0" u="none" strike="noStrike" cap="none" normalizeH="0" baseline="0" smtClean="0">
                <a:ln>
                  <a:noFill/>
                </a:ln>
                <a:solidFill>
                  <a:schemeClr val="tx1"/>
                </a:solidFill>
                <a:effectLst/>
              </a:endParaRPr>
            </a:p>
          </p:txBody>
        </p:sp>
        <p:sp>
          <p:nvSpPr>
            <p:cNvPr id="213" name="Rectangle 45"/>
            <p:cNvSpPr>
              <a:spLocks noChangeArrowheads="1"/>
            </p:cNvSpPr>
            <p:nvPr/>
          </p:nvSpPr>
          <p:spPr bwMode="auto">
            <a:xfrm>
              <a:off x="334061" y="3843275"/>
              <a:ext cx="14908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rPr>
                <a:t>120</a:t>
              </a:r>
              <a:endParaRPr kumimoji="0" lang="en-US" sz="700" b="0" i="0" u="none" strike="noStrike" cap="none" normalizeH="0" baseline="0" dirty="0" smtClean="0">
                <a:ln>
                  <a:noFill/>
                </a:ln>
                <a:solidFill>
                  <a:schemeClr val="tx1"/>
                </a:solidFill>
                <a:effectLst/>
              </a:endParaRPr>
            </a:p>
          </p:txBody>
        </p:sp>
        <p:sp>
          <p:nvSpPr>
            <p:cNvPr id="214" name="Rectangle 5"/>
            <p:cNvSpPr>
              <a:spLocks noChangeArrowheads="1"/>
            </p:cNvSpPr>
            <p:nvPr/>
          </p:nvSpPr>
          <p:spPr bwMode="auto">
            <a:xfrm rot="16200000">
              <a:off x="-103837" y="4355132"/>
              <a:ext cx="720306" cy="226808"/>
            </a:xfrm>
            <a:prstGeom prst="rect">
              <a:avLst/>
            </a:prstGeom>
            <a:noFill/>
            <a:ln w="9525">
              <a:noFill/>
              <a:miter lim="800000"/>
              <a:headEnd/>
              <a:tailEnd/>
            </a:ln>
          </p:spPr>
          <p:txBody>
            <a:bodyPr wrap="none" lIns="0" tIns="0" rIns="0" bIns="0">
              <a:spAutoFit/>
            </a:bodyPr>
            <a:lstStyle/>
            <a:p>
              <a:r>
                <a:rPr lang="en-GB" sz="2000" dirty="0" smtClean="0">
                  <a:solidFill>
                    <a:srgbClr val="000000"/>
                  </a:solidFill>
                </a:rPr>
                <a:t>TNF </a:t>
              </a:r>
              <a:r>
                <a:rPr lang="en-GB" sz="2000" dirty="0">
                  <a:solidFill>
                    <a:srgbClr val="000000"/>
                  </a:solidFill>
                </a:rPr>
                <a:t>(MFI)</a:t>
              </a:r>
              <a:endParaRPr lang="en-GB" sz="2000" dirty="0"/>
            </a:p>
          </p:txBody>
        </p:sp>
        <p:grpSp>
          <p:nvGrpSpPr>
            <p:cNvPr id="215" name="Group 554"/>
            <p:cNvGrpSpPr/>
            <p:nvPr/>
          </p:nvGrpSpPr>
          <p:grpSpPr>
            <a:xfrm>
              <a:off x="1748262" y="3910902"/>
              <a:ext cx="185701" cy="51336"/>
              <a:chOff x="1825352" y="4388880"/>
              <a:chExt cx="185701" cy="51336"/>
            </a:xfrm>
          </p:grpSpPr>
          <p:cxnSp>
            <p:nvCxnSpPr>
              <p:cNvPr id="253" name="Straight Connector 252"/>
              <p:cNvCxnSpPr/>
              <p:nvPr/>
            </p:nvCxnSpPr>
            <p:spPr bwMode="auto">
              <a:xfrm>
                <a:off x="1825352" y="4394436"/>
                <a:ext cx="18570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4" name="Straight Connector 253"/>
              <p:cNvCxnSpPr/>
              <p:nvPr/>
            </p:nvCxnSpPr>
            <p:spPr bwMode="auto">
              <a:xfrm>
                <a:off x="2007569" y="4389674"/>
                <a:ext cx="0" cy="5054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5" name="Straight Connector 254"/>
              <p:cNvCxnSpPr/>
              <p:nvPr/>
            </p:nvCxnSpPr>
            <p:spPr bwMode="auto">
              <a:xfrm>
                <a:off x="1825800" y="4388880"/>
                <a:ext cx="0" cy="5054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16" name="Group 558"/>
            <p:cNvGrpSpPr/>
            <p:nvPr/>
          </p:nvGrpSpPr>
          <p:grpSpPr>
            <a:xfrm>
              <a:off x="1540322" y="3911696"/>
              <a:ext cx="185701" cy="52129"/>
              <a:chOff x="2100074" y="4175725"/>
              <a:chExt cx="185701" cy="52129"/>
            </a:xfrm>
          </p:grpSpPr>
          <p:cxnSp>
            <p:nvCxnSpPr>
              <p:cNvPr id="250" name="Straight Connector 249"/>
              <p:cNvCxnSpPr/>
              <p:nvPr/>
            </p:nvCxnSpPr>
            <p:spPr bwMode="auto">
              <a:xfrm>
                <a:off x="2100074" y="4180487"/>
                <a:ext cx="18570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1" name="Straight Connector 250"/>
              <p:cNvCxnSpPr/>
              <p:nvPr/>
            </p:nvCxnSpPr>
            <p:spPr bwMode="auto">
              <a:xfrm>
                <a:off x="2282291" y="4175725"/>
                <a:ext cx="0" cy="5054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2" name="Straight Connector 251"/>
              <p:cNvCxnSpPr/>
              <p:nvPr/>
            </p:nvCxnSpPr>
            <p:spPr bwMode="auto">
              <a:xfrm>
                <a:off x="2100522" y="4177312"/>
                <a:ext cx="0" cy="5054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17" name="Group 562"/>
            <p:cNvGrpSpPr/>
            <p:nvPr/>
          </p:nvGrpSpPr>
          <p:grpSpPr>
            <a:xfrm>
              <a:off x="757926" y="4789748"/>
              <a:ext cx="185701" cy="51336"/>
              <a:chOff x="1825352" y="4388880"/>
              <a:chExt cx="185701" cy="51336"/>
            </a:xfrm>
          </p:grpSpPr>
          <p:cxnSp>
            <p:nvCxnSpPr>
              <p:cNvPr id="247" name="Straight Connector 246"/>
              <p:cNvCxnSpPr/>
              <p:nvPr/>
            </p:nvCxnSpPr>
            <p:spPr bwMode="auto">
              <a:xfrm>
                <a:off x="1825352" y="4394436"/>
                <a:ext cx="18570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8" name="Straight Connector 247"/>
              <p:cNvCxnSpPr/>
              <p:nvPr/>
            </p:nvCxnSpPr>
            <p:spPr bwMode="auto">
              <a:xfrm>
                <a:off x="2007569" y="4389674"/>
                <a:ext cx="0" cy="5054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9" name="Straight Connector 248"/>
              <p:cNvCxnSpPr/>
              <p:nvPr/>
            </p:nvCxnSpPr>
            <p:spPr bwMode="auto">
              <a:xfrm>
                <a:off x="1825800" y="4388880"/>
                <a:ext cx="0" cy="5054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18" name="TextBox 7"/>
            <p:cNvSpPr txBox="1">
              <a:spLocks noChangeArrowheads="1"/>
            </p:cNvSpPr>
            <p:nvPr/>
          </p:nvSpPr>
          <p:spPr bwMode="auto">
            <a:xfrm>
              <a:off x="674485" y="4660634"/>
              <a:ext cx="450764" cy="230832"/>
            </a:xfrm>
            <a:prstGeom prst="rect">
              <a:avLst/>
            </a:prstGeom>
            <a:noFill/>
            <a:ln w="9525">
              <a:noFill/>
              <a:miter lim="800000"/>
              <a:headEnd/>
              <a:tailEnd/>
            </a:ln>
          </p:spPr>
          <p:txBody>
            <a:bodyPr wrap="square">
              <a:spAutoFit/>
            </a:bodyPr>
            <a:lstStyle/>
            <a:p>
              <a:r>
                <a:rPr lang="en-US" b="1" dirty="0"/>
                <a:t>  </a:t>
              </a:r>
              <a:r>
                <a:rPr lang="en-US" b="1" dirty="0" smtClean="0"/>
                <a:t>*</a:t>
              </a:r>
              <a:endParaRPr lang="en-US" b="1" dirty="0"/>
            </a:p>
          </p:txBody>
        </p:sp>
        <p:sp>
          <p:nvSpPr>
            <p:cNvPr id="219" name="TextBox 7"/>
            <p:cNvSpPr txBox="1">
              <a:spLocks noChangeArrowheads="1"/>
            </p:cNvSpPr>
            <p:nvPr/>
          </p:nvSpPr>
          <p:spPr bwMode="auto">
            <a:xfrm>
              <a:off x="1647784" y="3778699"/>
              <a:ext cx="461962" cy="230832"/>
            </a:xfrm>
            <a:prstGeom prst="rect">
              <a:avLst/>
            </a:prstGeom>
            <a:noFill/>
            <a:ln w="9525">
              <a:noFill/>
              <a:miter lim="800000"/>
              <a:headEnd/>
              <a:tailEnd/>
            </a:ln>
          </p:spPr>
          <p:txBody>
            <a:bodyPr>
              <a:spAutoFit/>
            </a:bodyPr>
            <a:lstStyle/>
            <a:p>
              <a:r>
                <a:rPr lang="en-US" b="1" dirty="0"/>
                <a:t>  </a:t>
              </a:r>
              <a:r>
                <a:rPr lang="en-US" b="1" dirty="0" smtClean="0"/>
                <a:t>**</a:t>
              </a:r>
              <a:endParaRPr lang="en-US" b="1" dirty="0"/>
            </a:p>
          </p:txBody>
        </p:sp>
        <p:sp>
          <p:nvSpPr>
            <p:cNvPr id="220" name="TextBox 7"/>
            <p:cNvSpPr txBox="1">
              <a:spLocks noChangeArrowheads="1"/>
            </p:cNvSpPr>
            <p:nvPr/>
          </p:nvSpPr>
          <p:spPr bwMode="auto">
            <a:xfrm>
              <a:off x="1418620" y="3780948"/>
              <a:ext cx="461962" cy="230832"/>
            </a:xfrm>
            <a:prstGeom prst="rect">
              <a:avLst/>
            </a:prstGeom>
            <a:noFill/>
            <a:ln w="9525">
              <a:noFill/>
              <a:miter lim="800000"/>
              <a:headEnd/>
              <a:tailEnd/>
            </a:ln>
          </p:spPr>
          <p:txBody>
            <a:bodyPr>
              <a:spAutoFit/>
            </a:bodyPr>
            <a:lstStyle/>
            <a:p>
              <a:r>
                <a:rPr lang="en-US" b="1" dirty="0"/>
                <a:t>  ***</a:t>
              </a:r>
            </a:p>
          </p:txBody>
        </p:sp>
        <p:sp>
          <p:nvSpPr>
            <p:cNvPr id="221" name="TextBox 7"/>
            <p:cNvSpPr txBox="1">
              <a:spLocks noChangeArrowheads="1"/>
            </p:cNvSpPr>
            <p:nvPr/>
          </p:nvSpPr>
          <p:spPr bwMode="auto">
            <a:xfrm>
              <a:off x="1087874" y="3596468"/>
              <a:ext cx="461962" cy="230832"/>
            </a:xfrm>
            <a:prstGeom prst="rect">
              <a:avLst/>
            </a:prstGeom>
            <a:noFill/>
            <a:ln w="9525">
              <a:noFill/>
              <a:miter lim="800000"/>
              <a:headEnd/>
              <a:tailEnd/>
            </a:ln>
          </p:spPr>
          <p:txBody>
            <a:bodyPr>
              <a:spAutoFit/>
            </a:bodyPr>
            <a:lstStyle/>
            <a:p>
              <a:r>
                <a:rPr lang="en-US" b="1" dirty="0"/>
                <a:t>  ***</a:t>
              </a:r>
            </a:p>
          </p:txBody>
        </p:sp>
        <p:grpSp>
          <p:nvGrpSpPr>
            <p:cNvPr id="222" name="Group 570"/>
            <p:cNvGrpSpPr/>
            <p:nvPr/>
          </p:nvGrpSpPr>
          <p:grpSpPr>
            <a:xfrm>
              <a:off x="1736870" y="3757503"/>
              <a:ext cx="786911" cy="58797"/>
              <a:chOff x="1751502" y="4205178"/>
              <a:chExt cx="786911" cy="58797"/>
            </a:xfrm>
          </p:grpSpPr>
          <p:cxnSp>
            <p:nvCxnSpPr>
              <p:cNvPr id="244" name="Straight Connector 243"/>
              <p:cNvCxnSpPr/>
              <p:nvPr/>
            </p:nvCxnSpPr>
            <p:spPr bwMode="auto">
              <a:xfrm>
                <a:off x="1751502" y="4209214"/>
                <a:ext cx="78691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5" name="Straight Connector 244"/>
              <p:cNvCxnSpPr/>
              <p:nvPr/>
            </p:nvCxnSpPr>
            <p:spPr bwMode="auto">
              <a:xfrm>
                <a:off x="2534162" y="4205604"/>
                <a:ext cx="0" cy="5837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6" name="Straight Connector 245"/>
              <p:cNvCxnSpPr/>
              <p:nvPr/>
            </p:nvCxnSpPr>
            <p:spPr bwMode="auto">
              <a:xfrm>
                <a:off x="1755903" y="4205178"/>
                <a:ext cx="0" cy="5837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23" name="TextBox 7"/>
            <p:cNvSpPr txBox="1">
              <a:spLocks noChangeArrowheads="1"/>
            </p:cNvSpPr>
            <p:nvPr/>
          </p:nvSpPr>
          <p:spPr bwMode="auto">
            <a:xfrm>
              <a:off x="1949829" y="3609883"/>
              <a:ext cx="461962" cy="230832"/>
            </a:xfrm>
            <a:prstGeom prst="rect">
              <a:avLst/>
            </a:prstGeom>
            <a:noFill/>
            <a:ln w="9525">
              <a:noFill/>
              <a:miter lim="800000"/>
              <a:headEnd/>
              <a:tailEnd/>
            </a:ln>
          </p:spPr>
          <p:txBody>
            <a:bodyPr>
              <a:spAutoFit/>
            </a:bodyPr>
            <a:lstStyle/>
            <a:p>
              <a:r>
                <a:rPr lang="en-US" b="1" dirty="0"/>
                <a:t>  ***</a:t>
              </a:r>
            </a:p>
          </p:txBody>
        </p:sp>
        <p:grpSp>
          <p:nvGrpSpPr>
            <p:cNvPr id="224" name="Group 575"/>
            <p:cNvGrpSpPr/>
            <p:nvPr/>
          </p:nvGrpSpPr>
          <p:grpSpPr>
            <a:xfrm>
              <a:off x="940756" y="3756376"/>
              <a:ext cx="786911" cy="58797"/>
              <a:chOff x="1751502" y="4205178"/>
              <a:chExt cx="786911" cy="58797"/>
            </a:xfrm>
          </p:grpSpPr>
          <p:cxnSp>
            <p:nvCxnSpPr>
              <p:cNvPr id="241" name="Straight Connector 240"/>
              <p:cNvCxnSpPr/>
              <p:nvPr/>
            </p:nvCxnSpPr>
            <p:spPr bwMode="auto">
              <a:xfrm>
                <a:off x="1751502" y="4209214"/>
                <a:ext cx="78691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2" name="Straight Connector 241"/>
              <p:cNvCxnSpPr/>
              <p:nvPr/>
            </p:nvCxnSpPr>
            <p:spPr bwMode="auto">
              <a:xfrm>
                <a:off x="2534162" y="4205604"/>
                <a:ext cx="0" cy="5837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3" name="Straight Connector 242"/>
              <p:cNvCxnSpPr/>
              <p:nvPr/>
            </p:nvCxnSpPr>
            <p:spPr bwMode="auto">
              <a:xfrm>
                <a:off x="1755903" y="4205178"/>
                <a:ext cx="0" cy="5837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25" name="Text Box 291"/>
            <p:cNvSpPr txBox="1">
              <a:spLocks noChangeArrowheads="1"/>
            </p:cNvSpPr>
            <p:nvPr/>
          </p:nvSpPr>
          <p:spPr bwMode="auto">
            <a:xfrm>
              <a:off x="359775" y="3450661"/>
              <a:ext cx="306388" cy="274638"/>
            </a:xfrm>
            <a:prstGeom prst="rect">
              <a:avLst/>
            </a:prstGeom>
            <a:noFill/>
            <a:ln w="9525">
              <a:noFill/>
              <a:miter lim="800000"/>
              <a:headEnd/>
              <a:tailEnd/>
            </a:ln>
          </p:spPr>
          <p:txBody>
            <a:bodyPr>
              <a:spAutoFit/>
            </a:bodyPr>
            <a:lstStyle/>
            <a:p>
              <a:pPr>
                <a:spcBef>
                  <a:spcPct val="50000"/>
                </a:spcBef>
              </a:pPr>
              <a:r>
                <a:rPr lang="en-GB" sz="1200" b="1" dirty="0"/>
                <a:t>B</a:t>
              </a:r>
            </a:p>
          </p:txBody>
        </p:sp>
        <p:sp>
          <p:nvSpPr>
            <p:cNvPr id="226" name="Text Box 292"/>
            <p:cNvSpPr txBox="1">
              <a:spLocks noChangeArrowheads="1"/>
            </p:cNvSpPr>
            <p:nvPr/>
          </p:nvSpPr>
          <p:spPr bwMode="auto">
            <a:xfrm>
              <a:off x="3072813" y="3450661"/>
              <a:ext cx="306387" cy="274638"/>
            </a:xfrm>
            <a:prstGeom prst="rect">
              <a:avLst/>
            </a:prstGeom>
            <a:noFill/>
            <a:ln w="9525">
              <a:noFill/>
              <a:miter lim="800000"/>
              <a:headEnd/>
              <a:tailEnd/>
            </a:ln>
          </p:spPr>
          <p:txBody>
            <a:bodyPr>
              <a:spAutoFit/>
            </a:bodyPr>
            <a:lstStyle/>
            <a:p>
              <a:pPr>
                <a:spcBef>
                  <a:spcPct val="50000"/>
                </a:spcBef>
              </a:pPr>
              <a:r>
                <a:rPr lang="en-GB" sz="1200" b="1" dirty="0"/>
                <a:t>C</a:t>
              </a:r>
            </a:p>
          </p:txBody>
        </p:sp>
        <p:sp>
          <p:nvSpPr>
            <p:cNvPr id="227" name="Rectangle 39"/>
            <p:cNvSpPr>
              <a:spLocks noChangeArrowheads="1"/>
            </p:cNvSpPr>
            <p:nvPr/>
          </p:nvSpPr>
          <p:spPr bwMode="auto">
            <a:xfrm>
              <a:off x="706699" y="5106435"/>
              <a:ext cx="396913" cy="131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rPr>
                <a:t>Gr-1</a:t>
              </a:r>
              <a:r>
                <a:rPr kumimoji="0" lang="en-US" sz="1400" b="0" i="0" u="none" strike="noStrike" cap="none" normalizeH="0" baseline="30000" dirty="0" smtClean="0">
                  <a:ln>
                    <a:noFill/>
                  </a:ln>
                  <a:solidFill>
                    <a:srgbClr val="000000"/>
                  </a:solidFill>
                  <a:effectLst/>
                </a:rPr>
                <a:t>low</a:t>
              </a:r>
              <a:endParaRPr kumimoji="0" lang="en-US" sz="1400" b="0" i="0" u="none" strike="noStrike" cap="none" normalizeH="0" baseline="30000" dirty="0" smtClean="0">
                <a:ln>
                  <a:noFill/>
                </a:ln>
                <a:solidFill>
                  <a:schemeClr val="tx1"/>
                </a:solidFill>
                <a:effectLst/>
              </a:endParaRPr>
            </a:p>
          </p:txBody>
        </p:sp>
        <p:sp>
          <p:nvSpPr>
            <p:cNvPr id="228" name="Rectangle 40"/>
            <p:cNvSpPr>
              <a:spLocks noChangeArrowheads="1"/>
            </p:cNvSpPr>
            <p:nvPr/>
          </p:nvSpPr>
          <p:spPr bwMode="auto">
            <a:xfrm>
              <a:off x="1487556" y="5106379"/>
              <a:ext cx="432352" cy="131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rPr>
                <a:t>Gr-1</a:t>
              </a:r>
              <a:r>
                <a:rPr kumimoji="0" lang="en-US" sz="1400" b="0" i="0" u="none" strike="noStrike" cap="none" normalizeH="0" baseline="30000" dirty="0" smtClean="0">
                  <a:ln>
                    <a:noFill/>
                  </a:ln>
                  <a:solidFill>
                    <a:srgbClr val="000000"/>
                  </a:solidFill>
                  <a:effectLst/>
                </a:rPr>
                <a:t>high</a:t>
              </a:r>
              <a:endParaRPr kumimoji="0" lang="en-US" sz="1400" b="0" i="0" u="none" strike="noStrike" cap="none" normalizeH="0" baseline="30000" dirty="0" smtClean="0">
                <a:ln>
                  <a:noFill/>
                </a:ln>
                <a:solidFill>
                  <a:schemeClr val="tx1"/>
                </a:solidFill>
                <a:effectLst/>
              </a:endParaRPr>
            </a:p>
          </p:txBody>
        </p:sp>
        <p:sp>
          <p:nvSpPr>
            <p:cNvPr id="229" name="TextBox 228"/>
            <p:cNvSpPr txBox="1"/>
            <p:nvPr/>
          </p:nvSpPr>
          <p:spPr>
            <a:xfrm>
              <a:off x="2170106" y="5072945"/>
              <a:ext cx="803513" cy="187651"/>
            </a:xfrm>
            <a:prstGeom prst="rect">
              <a:avLst/>
            </a:prstGeom>
            <a:noFill/>
          </p:spPr>
          <p:txBody>
            <a:bodyPr wrap="none" rtlCol="0">
              <a:spAutoFit/>
            </a:bodyPr>
            <a:lstStyle/>
            <a:p>
              <a:r>
                <a:rPr lang="en-GB" sz="1400" dirty="0" smtClean="0"/>
                <a:t>Neutrophils</a:t>
              </a:r>
              <a:endParaRPr lang="en-GB" sz="1400" dirty="0"/>
            </a:p>
          </p:txBody>
        </p:sp>
        <p:grpSp>
          <p:nvGrpSpPr>
            <p:cNvPr id="230" name="Group 3"/>
            <p:cNvGrpSpPr/>
            <p:nvPr/>
          </p:nvGrpSpPr>
          <p:grpSpPr>
            <a:xfrm>
              <a:off x="686318" y="4194706"/>
              <a:ext cx="963612" cy="444501"/>
              <a:chOff x="858838" y="3201988"/>
              <a:chExt cx="963612" cy="444501"/>
            </a:xfrm>
          </p:grpSpPr>
          <p:sp>
            <p:nvSpPr>
              <p:cNvPr id="235" name="Rectangle 199"/>
              <p:cNvSpPr>
                <a:spLocks noChangeArrowheads="1"/>
              </p:cNvSpPr>
              <p:nvPr/>
            </p:nvSpPr>
            <p:spPr bwMode="auto">
              <a:xfrm>
                <a:off x="858838" y="3205163"/>
                <a:ext cx="73025" cy="69850"/>
              </a:xfrm>
              <a:prstGeom prst="rect">
                <a:avLst/>
              </a:prstGeom>
              <a:solidFill>
                <a:srgbClr val="FFFFFF"/>
              </a:solidFill>
              <a:ln w="12700">
                <a:solidFill>
                  <a:srgbClr val="000000"/>
                </a:solidFill>
                <a:miter lim="800000"/>
                <a:headEnd/>
                <a:tailEnd/>
              </a:ln>
            </p:spPr>
            <p:txBody>
              <a:bodyPr/>
              <a:lstStyle/>
              <a:p>
                <a:pPr algn="ctr"/>
                <a:endParaRPr lang="en-US"/>
              </a:p>
            </p:txBody>
          </p:sp>
          <p:sp>
            <p:nvSpPr>
              <p:cNvPr id="236" name="Rectangle 200"/>
              <p:cNvSpPr>
                <a:spLocks noChangeArrowheads="1"/>
              </p:cNvSpPr>
              <p:nvPr/>
            </p:nvSpPr>
            <p:spPr bwMode="auto">
              <a:xfrm>
                <a:off x="963613" y="3201988"/>
                <a:ext cx="213200" cy="107722"/>
              </a:xfrm>
              <a:prstGeom prst="rect">
                <a:avLst/>
              </a:prstGeom>
              <a:noFill/>
              <a:ln w="9525">
                <a:noFill/>
                <a:miter lim="800000"/>
                <a:headEnd/>
                <a:tailEnd/>
              </a:ln>
            </p:spPr>
            <p:txBody>
              <a:bodyPr wrap="none" lIns="0" tIns="0" rIns="0" bIns="0">
                <a:spAutoFit/>
              </a:bodyPr>
              <a:lstStyle/>
              <a:p>
                <a:r>
                  <a:rPr lang="en-GB" sz="700" dirty="0" smtClean="0">
                    <a:solidFill>
                      <a:srgbClr val="000000"/>
                    </a:solidFill>
                  </a:rPr>
                  <a:t>None</a:t>
                </a:r>
              </a:p>
            </p:txBody>
          </p:sp>
          <p:sp>
            <p:nvSpPr>
              <p:cNvPr id="237" name="Rectangle 201"/>
              <p:cNvSpPr>
                <a:spLocks noChangeArrowheads="1"/>
              </p:cNvSpPr>
              <p:nvPr/>
            </p:nvSpPr>
            <p:spPr bwMode="auto">
              <a:xfrm>
                <a:off x="858838" y="3378201"/>
                <a:ext cx="73025" cy="69850"/>
              </a:xfrm>
              <a:prstGeom prst="rect">
                <a:avLst/>
              </a:prstGeom>
              <a:pattFill prst="pct70">
                <a:fgClr>
                  <a:srgbClr val="000000"/>
                </a:fgClr>
                <a:bgClr>
                  <a:schemeClr val="bg1"/>
                </a:bgClr>
              </a:pattFill>
              <a:ln w="12700">
                <a:solidFill>
                  <a:srgbClr val="000000"/>
                </a:solidFill>
                <a:miter lim="800000"/>
                <a:headEnd/>
                <a:tailEnd/>
              </a:ln>
            </p:spPr>
            <p:txBody>
              <a:bodyPr/>
              <a:lstStyle/>
              <a:p>
                <a:pPr algn="ctr"/>
                <a:endParaRPr lang="en-US"/>
              </a:p>
            </p:txBody>
          </p:sp>
          <p:sp>
            <p:nvSpPr>
              <p:cNvPr id="238" name="Rectangle 202"/>
              <p:cNvSpPr>
                <a:spLocks noChangeArrowheads="1"/>
              </p:cNvSpPr>
              <p:nvPr/>
            </p:nvSpPr>
            <p:spPr bwMode="auto">
              <a:xfrm>
                <a:off x="963613" y="3355976"/>
                <a:ext cx="858837" cy="107722"/>
              </a:xfrm>
              <a:prstGeom prst="rect">
                <a:avLst/>
              </a:prstGeom>
              <a:noFill/>
              <a:ln w="9525">
                <a:noFill/>
                <a:miter lim="800000"/>
                <a:headEnd/>
                <a:tailEnd/>
              </a:ln>
            </p:spPr>
            <p:txBody>
              <a:bodyPr lIns="0" tIns="0" rIns="0" bIns="0">
                <a:spAutoFit/>
              </a:bodyPr>
              <a:lstStyle/>
              <a:p>
                <a:r>
                  <a:rPr lang="en-GB" sz="700" dirty="0" smtClean="0">
                    <a:solidFill>
                      <a:srgbClr val="000000"/>
                    </a:solidFill>
                  </a:rPr>
                  <a:t>LPS</a:t>
                </a:r>
                <a:endParaRPr lang="en-GB" sz="700" dirty="0"/>
              </a:p>
            </p:txBody>
          </p:sp>
          <p:sp>
            <p:nvSpPr>
              <p:cNvPr id="239" name="Rectangle 203"/>
              <p:cNvSpPr>
                <a:spLocks noChangeArrowheads="1"/>
              </p:cNvSpPr>
              <p:nvPr/>
            </p:nvSpPr>
            <p:spPr bwMode="auto">
              <a:xfrm>
                <a:off x="858838" y="3557588"/>
                <a:ext cx="73025" cy="69850"/>
              </a:xfrm>
              <a:prstGeom prst="rect">
                <a:avLst/>
              </a:prstGeom>
              <a:pattFill prst="wdUpDiag">
                <a:fgClr>
                  <a:schemeClr val="tx1"/>
                </a:fgClr>
                <a:bgClr>
                  <a:schemeClr val="bg1"/>
                </a:bgClr>
              </a:pattFill>
              <a:ln w="12700">
                <a:solidFill>
                  <a:srgbClr val="000000"/>
                </a:solidFill>
                <a:miter lim="800000"/>
                <a:headEnd/>
                <a:tailEnd/>
              </a:ln>
            </p:spPr>
            <p:txBody>
              <a:bodyPr/>
              <a:lstStyle/>
              <a:p>
                <a:pPr algn="ctr"/>
                <a:endParaRPr lang="en-US"/>
              </a:p>
            </p:txBody>
          </p:sp>
          <p:sp>
            <p:nvSpPr>
              <p:cNvPr id="240" name="Rectangle 204"/>
              <p:cNvSpPr>
                <a:spLocks noChangeArrowheads="1"/>
              </p:cNvSpPr>
              <p:nvPr/>
            </p:nvSpPr>
            <p:spPr bwMode="auto">
              <a:xfrm>
                <a:off x="963613" y="3540126"/>
                <a:ext cx="682625" cy="106363"/>
              </a:xfrm>
              <a:prstGeom prst="rect">
                <a:avLst/>
              </a:prstGeom>
              <a:noFill/>
              <a:ln w="9525">
                <a:noFill/>
                <a:miter lim="800000"/>
                <a:headEnd/>
                <a:tailEnd/>
              </a:ln>
            </p:spPr>
            <p:txBody>
              <a:bodyPr wrap="none" lIns="0" tIns="0" rIns="0" bIns="0">
                <a:spAutoFit/>
              </a:bodyPr>
              <a:lstStyle/>
              <a:p>
                <a:r>
                  <a:rPr lang="en-GB" sz="700" dirty="0">
                    <a:solidFill>
                      <a:srgbClr val="000000"/>
                    </a:solidFill>
                  </a:rPr>
                  <a:t>LPS + SB203580</a:t>
                </a:r>
                <a:endParaRPr lang="en-GB" sz="700" dirty="0"/>
              </a:p>
            </p:txBody>
          </p:sp>
        </p:grpSp>
        <p:sp>
          <p:nvSpPr>
            <p:cNvPr id="231" name="TextBox 230"/>
            <p:cNvSpPr txBox="1"/>
            <p:nvPr/>
          </p:nvSpPr>
          <p:spPr>
            <a:xfrm>
              <a:off x="3409576" y="5070258"/>
              <a:ext cx="1185069" cy="506657"/>
            </a:xfrm>
            <a:prstGeom prst="rect">
              <a:avLst/>
            </a:prstGeom>
            <a:noFill/>
          </p:spPr>
          <p:txBody>
            <a:bodyPr wrap="none" rtlCol="0">
              <a:spAutoFit/>
            </a:bodyPr>
            <a:lstStyle/>
            <a:p>
              <a:pPr algn="ctr"/>
              <a:endParaRPr lang="en-GB" sz="1600" dirty="0" smtClean="0"/>
            </a:p>
            <a:p>
              <a:pPr algn="ctr"/>
              <a:r>
                <a:rPr lang="en-GB" sz="1600" dirty="0" smtClean="0"/>
                <a:t>Secondary LPS</a:t>
              </a:r>
            </a:p>
            <a:p>
              <a:pPr algn="ctr"/>
              <a:r>
                <a:rPr lang="en-GB" sz="1600" dirty="0" smtClean="0"/>
                <a:t>challenge</a:t>
              </a:r>
            </a:p>
          </p:txBody>
        </p:sp>
        <p:sp>
          <p:nvSpPr>
            <p:cNvPr id="232" name="TextBox 231"/>
            <p:cNvSpPr txBox="1"/>
            <p:nvPr/>
          </p:nvSpPr>
          <p:spPr>
            <a:xfrm>
              <a:off x="4239905" y="4995963"/>
              <a:ext cx="282450" cy="307777"/>
            </a:xfrm>
            <a:prstGeom prst="rect">
              <a:avLst/>
            </a:prstGeom>
            <a:noFill/>
          </p:spPr>
          <p:txBody>
            <a:bodyPr wrap="none" rtlCol="0">
              <a:spAutoFit/>
            </a:bodyPr>
            <a:lstStyle/>
            <a:p>
              <a:r>
                <a:rPr lang="en-GB" sz="1400" dirty="0" smtClean="0">
                  <a:sym typeface="Symbol"/>
                </a:rPr>
                <a:t></a:t>
              </a:r>
            </a:p>
          </p:txBody>
        </p:sp>
        <p:sp>
          <p:nvSpPr>
            <p:cNvPr id="233" name="TextBox 232"/>
            <p:cNvSpPr txBox="1"/>
            <p:nvPr/>
          </p:nvSpPr>
          <p:spPr>
            <a:xfrm>
              <a:off x="3486789" y="4991861"/>
              <a:ext cx="284052" cy="307777"/>
            </a:xfrm>
            <a:prstGeom prst="rect">
              <a:avLst/>
            </a:prstGeom>
            <a:noFill/>
          </p:spPr>
          <p:txBody>
            <a:bodyPr wrap="none" rtlCol="0">
              <a:spAutoFit/>
            </a:bodyPr>
            <a:lstStyle/>
            <a:p>
              <a:r>
                <a:rPr lang="en-GB" sz="1400" b="1" dirty="0" smtClean="0">
                  <a:sym typeface="Symbol"/>
                </a:rPr>
                <a:t></a:t>
              </a:r>
              <a:endParaRPr lang="en-GB" sz="1400" b="1" dirty="0"/>
            </a:p>
          </p:txBody>
        </p:sp>
        <p:sp>
          <p:nvSpPr>
            <p:cNvPr id="234" name="TextBox 233"/>
            <p:cNvSpPr txBox="1"/>
            <p:nvPr/>
          </p:nvSpPr>
          <p:spPr>
            <a:xfrm>
              <a:off x="594760" y="3895715"/>
              <a:ext cx="612668" cy="307777"/>
            </a:xfrm>
            <a:prstGeom prst="rect">
              <a:avLst/>
            </a:prstGeom>
            <a:noFill/>
          </p:spPr>
          <p:txBody>
            <a:bodyPr wrap="none" rtlCol="0">
              <a:spAutoFit/>
            </a:bodyPr>
            <a:lstStyle/>
            <a:p>
              <a:r>
                <a:rPr lang="en-GB" sz="700" dirty="0" smtClean="0"/>
                <a:t>Secondary</a:t>
              </a:r>
            </a:p>
            <a:p>
              <a:r>
                <a:rPr lang="en-GB" sz="700" dirty="0"/>
                <a:t>c</a:t>
              </a:r>
              <a:r>
                <a:rPr lang="en-GB" sz="700" dirty="0" smtClean="0"/>
                <a:t>hallenge:</a:t>
              </a:r>
              <a:endParaRPr lang="en-GB" sz="700" dirty="0"/>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2251075" y="4945063"/>
            <a:ext cx="328613" cy="212725"/>
          </a:xfrm>
          <a:prstGeom prst="rect">
            <a:avLst/>
          </a:prstGeom>
          <a:noFill/>
          <a:ln w="9525">
            <a:noFill/>
            <a:miter lim="800000"/>
            <a:headEnd/>
            <a:tailEnd/>
          </a:ln>
        </p:spPr>
        <p:txBody>
          <a:bodyPr wrap="none" lIns="0" tIns="0" rIns="0" bIns="0">
            <a:spAutoFit/>
          </a:bodyPr>
          <a:lstStyle/>
          <a:p>
            <a:r>
              <a:rPr lang="en-GB" sz="1400">
                <a:solidFill>
                  <a:srgbClr val="000000"/>
                </a:solidFill>
                <a:latin typeface="Verdana" pitchFamily="34" charset="0"/>
              </a:rPr>
              <a:t>LPS</a:t>
            </a:r>
            <a:endParaRPr lang="en-GB" sz="1400">
              <a:latin typeface="Verdana" pitchFamily="34" charset="0"/>
            </a:endParaRPr>
          </a:p>
        </p:txBody>
      </p:sp>
      <p:sp>
        <p:nvSpPr>
          <p:cNvPr id="24579" name="Text Box 5"/>
          <p:cNvSpPr txBox="1">
            <a:spLocks noChangeArrowheads="1"/>
          </p:cNvSpPr>
          <p:nvPr/>
        </p:nvSpPr>
        <p:spPr bwMode="auto">
          <a:xfrm rot="-5400000">
            <a:off x="970756" y="3445669"/>
            <a:ext cx="1951038" cy="336550"/>
          </a:xfrm>
          <a:prstGeom prst="rect">
            <a:avLst/>
          </a:prstGeom>
          <a:noFill/>
          <a:ln w="9525">
            <a:noFill/>
            <a:miter lim="800000"/>
            <a:headEnd/>
            <a:tailEnd/>
          </a:ln>
        </p:spPr>
        <p:txBody>
          <a:bodyPr>
            <a:spAutoFit/>
          </a:bodyPr>
          <a:lstStyle/>
          <a:p>
            <a:pPr algn="ctr"/>
            <a:r>
              <a:rPr lang="en-GB" sz="1600">
                <a:latin typeface="Verdana" pitchFamily="34" charset="0"/>
              </a:rPr>
              <a:t>Cells </a:t>
            </a:r>
            <a:r>
              <a:rPr lang="en-US" sz="1600">
                <a:latin typeface="Verdana" pitchFamily="34" charset="0"/>
                <a:cs typeface="Times New Roman" pitchFamily="18" charset="0"/>
              </a:rPr>
              <a:t>× </a:t>
            </a:r>
            <a:r>
              <a:rPr lang="en-GB" sz="1600">
                <a:latin typeface="Verdana" pitchFamily="34" charset="0"/>
              </a:rPr>
              <a:t>10</a:t>
            </a:r>
            <a:r>
              <a:rPr lang="en-GB" sz="1600" baseline="30000">
                <a:latin typeface="Verdana" pitchFamily="34" charset="0"/>
              </a:rPr>
              <a:t>6</a:t>
            </a:r>
            <a:r>
              <a:rPr lang="en-GB" sz="1600">
                <a:latin typeface="Verdana" pitchFamily="34" charset="0"/>
              </a:rPr>
              <a:t>/lungs</a:t>
            </a:r>
          </a:p>
        </p:txBody>
      </p:sp>
      <p:sp>
        <p:nvSpPr>
          <p:cNvPr id="24580" name="Text Box 6"/>
          <p:cNvSpPr txBox="1">
            <a:spLocks noChangeArrowheads="1"/>
          </p:cNvSpPr>
          <p:nvPr/>
        </p:nvSpPr>
        <p:spPr bwMode="auto">
          <a:xfrm>
            <a:off x="1211263" y="5200650"/>
            <a:ext cx="1454150" cy="517525"/>
          </a:xfrm>
          <a:prstGeom prst="rect">
            <a:avLst/>
          </a:prstGeom>
          <a:noFill/>
          <a:ln w="9525">
            <a:noFill/>
            <a:miter lim="800000"/>
            <a:headEnd/>
            <a:tailEnd/>
          </a:ln>
        </p:spPr>
        <p:txBody>
          <a:bodyPr wrap="none">
            <a:spAutoFit/>
          </a:bodyPr>
          <a:lstStyle/>
          <a:p>
            <a:pPr algn="r"/>
            <a:r>
              <a:rPr lang="en-GB" sz="1400">
                <a:latin typeface="Verdana" pitchFamily="34" charset="0"/>
              </a:rPr>
              <a:t>Clod-liposome</a:t>
            </a:r>
          </a:p>
          <a:p>
            <a:pPr algn="r"/>
            <a:r>
              <a:rPr lang="en-GB" sz="1400">
                <a:latin typeface="Verdana" pitchFamily="34" charset="0"/>
              </a:rPr>
              <a:t>Pre-treatment</a:t>
            </a:r>
          </a:p>
        </p:txBody>
      </p:sp>
      <p:sp>
        <p:nvSpPr>
          <p:cNvPr id="24581" name="Text Box 7"/>
          <p:cNvSpPr txBox="1">
            <a:spLocks noChangeArrowheads="1"/>
          </p:cNvSpPr>
          <p:nvPr/>
        </p:nvSpPr>
        <p:spPr bwMode="auto">
          <a:xfrm>
            <a:off x="692008" y="660400"/>
            <a:ext cx="7548862" cy="461665"/>
          </a:xfrm>
          <a:prstGeom prst="rect">
            <a:avLst/>
          </a:prstGeom>
          <a:noFill/>
          <a:ln w="9525">
            <a:noFill/>
            <a:miter lim="800000"/>
            <a:headEnd/>
            <a:tailEnd/>
          </a:ln>
        </p:spPr>
        <p:txBody>
          <a:bodyPr wrap="none">
            <a:spAutoFit/>
          </a:bodyPr>
          <a:lstStyle/>
          <a:p>
            <a:pPr algn="ctr"/>
            <a:r>
              <a:rPr lang="en-GB" sz="2400" dirty="0" smtClean="0">
                <a:latin typeface="Verdana" pitchFamily="34" charset="0"/>
              </a:rPr>
              <a:t>Depletion of lung-</a:t>
            </a:r>
            <a:r>
              <a:rPr lang="en-GB" sz="2400" dirty="0" err="1" smtClean="0">
                <a:latin typeface="Verdana" pitchFamily="34" charset="0"/>
              </a:rPr>
              <a:t>marginated</a:t>
            </a:r>
            <a:r>
              <a:rPr lang="en-GB" sz="2400" dirty="0" smtClean="0">
                <a:latin typeface="Verdana" pitchFamily="34" charset="0"/>
              </a:rPr>
              <a:t> </a:t>
            </a:r>
            <a:r>
              <a:rPr lang="en-GB" sz="2400" dirty="0"/>
              <a:t>Gr1</a:t>
            </a:r>
            <a:r>
              <a:rPr lang="en-GB" sz="2400" baseline="30000" dirty="0"/>
              <a:t>high </a:t>
            </a:r>
            <a:r>
              <a:rPr lang="en-GB" sz="2400" baseline="30000" dirty="0" smtClean="0"/>
              <a:t> </a:t>
            </a:r>
            <a:r>
              <a:rPr lang="en-GB" sz="2400" dirty="0" smtClean="0">
                <a:latin typeface="Verdana" pitchFamily="34" charset="0"/>
              </a:rPr>
              <a:t>monocytes</a:t>
            </a:r>
            <a:endParaRPr lang="en-GB" sz="2400" dirty="0">
              <a:latin typeface="Verdana" pitchFamily="34" charset="0"/>
            </a:endParaRPr>
          </a:p>
        </p:txBody>
      </p:sp>
      <p:sp>
        <p:nvSpPr>
          <p:cNvPr id="24582" name="Rectangle 8"/>
          <p:cNvSpPr>
            <a:spLocks noChangeArrowheads="1"/>
          </p:cNvSpPr>
          <p:nvPr/>
        </p:nvSpPr>
        <p:spPr bwMode="auto">
          <a:xfrm>
            <a:off x="2797175" y="4754563"/>
            <a:ext cx="238125" cy="55562"/>
          </a:xfrm>
          <a:prstGeom prst="rect">
            <a:avLst/>
          </a:prstGeom>
          <a:solidFill>
            <a:srgbClr val="00CC99"/>
          </a:solidFill>
          <a:ln w="3175">
            <a:noFill/>
            <a:miter lim="800000"/>
            <a:headEnd/>
            <a:tailEnd/>
          </a:ln>
        </p:spPr>
        <p:txBody>
          <a:bodyPr/>
          <a:lstStyle/>
          <a:p>
            <a:endParaRPr lang="en-US"/>
          </a:p>
        </p:txBody>
      </p:sp>
      <p:sp>
        <p:nvSpPr>
          <p:cNvPr id="24583" name="Rectangle 9"/>
          <p:cNvSpPr>
            <a:spLocks noChangeArrowheads="1"/>
          </p:cNvSpPr>
          <p:nvPr/>
        </p:nvSpPr>
        <p:spPr bwMode="auto">
          <a:xfrm>
            <a:off x="3397250" y="3333750"/>
            <a:ext cx="252413" cy="1476375"/>
          </a:xfrm>
          <a:prstGeom prst="rect">
            <a:avLst/>
          </a:prstGeom>
          <a:solidFill>
            <a:srgbClr val="6666FF"/>
          </a:solidFill>
          <a:ln w="3175">
            <a:noFill/>
            <a:miter lim="800000"/>
            <a:headEnd/>
            <a:tailEnd/>
          </a:ln>
        </p:spPr>
        <p:txBody>
          <a:bodyPr/>
          <a:lstStyle/>
          <a:p>
            <a:endParaRPr lang="en-US"/>
          </a:p>
        </p:txBody>
      </p:sp>
      <p:sp>
        <p:nvSpPr>
          <p:cNvPr id="24584" name="Rectangle 10"/>
          <p:cNvSpPr>
            <a:spLocks noChangeArrowheads="1"/>
          </p:cNvSpPr>
          <p:nvPr/>
        </p:nvSpPr>
        <p:spPr bwMode="auto">
          <a:xfrm>
            <a:off x="4000500" y="4754563"/>
            <a:ext cx="242888" cy="55562"/>
          </a:xfrm>
          <a:prstGeom prst="rect">
            <a:avLst/>
          </a:prstGeom>
          <a:solidFill>
            <a:srgbClr val="FF5050"/>
          </a:solidFill>
          <a:ln w="3175">
            <a:noFill/>
            <a:miter lim="800000"/>
            <a:headEnd/>
            <a:tailEnd/>
          </a:ln>
        </p:spPr>
        <p:txBody>
          <a:bodyPr/>
          <a:lstStyle/>
          <a:p>
            <a:endParaRPr lang="en-US"/>
          </a:p>
        </p:txBody>
      </p:sp>
      <p:sp>
        <p:nvSpPr>
          <p:cNvPr id="24585" name="Rectangle 11"/>
          <p:cNvSpPr>
            <a:spLocks noChangeArrowheads="1"/>
          </p:cNvSpPr>
          <p:nvPr/>
        </p:nvSpPr>
        <p:spPr bwMode="auto">
          <a:xfrm>
            <a:off x="4597400" y="3570288"/>
            <a:ext cx="244475" cy="1249362"/>
          </a:xfrm>
          <a:prstGeom prst="rect">
            <a:avLst/>
          </a:prstGeom>
          <a:solidFill>
            <a:srgbClr val="FF9900"/>
          </a:solidFill>
          <a:ln w="3175">
            <a:noFill/>
            <a:miter lim="800000"/>
            <a:headEnd/>
            <a:tailEnd/>
          </a:ln>
        </p:spPr>
        <p:txBody>
          <a:bodyPr/>
          <a:lstStyle/>
          <a:p>
            <a:endParaRPr lang="en-US"/>
          </a:p>
        </p:txBody>
      </p:sp>
      <p:sp>
        <p:nvSpPr>
          <p:cNvPr id="24586" name="Line 12"/>
          <p:cNvSpPr>
            <a:spLocks noChangeShapeType="1"/>
          </p:cNvSpPr>
          <p:nvPr/>
        </p:nvSpPr>
        <p:spPr bwMode="auto">
          <a:xfrm>
            <a:off x="2917825" y="4754563"/>
            <a:ext cx="3175" cy="4762"/>
          </a:xfrm>
          <a:prstGeom prst="line">
            <a:avLst/>
          </a:prstGeom>
          <a:noFill/>
          <a:ln w="3175">
            <a:solidFill>
              <a:srgbClr val="000000"/>
            </a:solidFill>
            <a:round/>
            <a:headEnd/>
            <a:tailEnd/>
          </a:ln>
        </p:spPr>
        <p:txBody>
          <a:bodyPr/>
          <a:lstStyle/>
          <a:p>
            <a:endParaRPr lang="en-GB"/>
          </a:p>
        </p:txBody>
      </p:sp>
      <p:sp>
        <p:nvSpPr>
          <p:cNvPr id="24587" name="Line 13"/>
          <p:cNvSpPr>
            <a:spLocks noChangeShapeType="1"/>
          </p:cNvSpPr>
          <p:nvPr/>
        </p:nvSpPr>
        <p:spPr bwMode="auto">
          <a:xfrm>
            <a:off x="2892425" y="4754563"/>
            <a:ext cx="58738" cy="4762"/>
          </a:xfrm>
          <a:prstGeom prst="line">
            <a:avLst/>
          </a:prstGeom>
          <a:noFill/>
          <a:ln w="3175">
            <a:solidFill>
              <a:srgbClr val="000000"/>
            </a:solidFill>
            <a:round/>
            <a:headEnd/>
            <a:tailEnd/>
          </a:ln>
        </p:spPr>
        <p:txBody>
          <a:bodyPr/>
          <a:lstStyle/>
          <a:p>
            <a:endParaRPr lang="en-GB"/>
          </a:p>
        </p:txBody>
      </p:sp>
      <p:sp>
        <p:nvSpPr>
          <p:cNvPr id="24588" name="Line 14"/>
          <p:cNvSpPr>
            <a:spLocks noChangeShapeType="1"/>
          </p:cNvSpPr>
          <p:nvPr/>
        </p:nvSpPr>
        <p:spPr bwMode="auto">
          <a:xfrm flipV="1">
            <a:off x="3513138" y="2782888"/>
            <a:ext cx="6350" cy="550862"/>
          </a:xfrm>
          <a:prstGeom prst="line">
            <a:avLst/>
          </a:prstGeom>
          <a:noFill/>
          <a:ln w="3175">
            <a:solidFill>
              <a:srgbClr val="000000"/>
            </a:solidFill>
            <a:round/>
            <a:headEnd/>
            <a:tailEnd/>
          </a:ln>
        </p:spPr>
        <p:txBody>
          <a:bodyPr/>
          <a:lstStyle/>
          <a:p>
            <a:endParaRPr lang="en-GB"/>
          </a:p>
        </p:txBody>
      </p:sp>
      <p:sp>
        <p:nvSpPr>
          <p:cNvPr id="24589" name="Line 15"/>
          <p:cNvSpPr>
            <a:spLocks noChangeShapeType="1"/>
          </p:cNvSpPr>
          <p:nvPr/>
        </p:nvSpPr>
        <p:spPr bwMode="auto">
          <a:xfrm>
            <a:off x="3487738" y="2782888"/>
            <a:ext cx="66675" cy="6350"/>
          </a:xfrm>
          <a:prstGeom prst="line">
            <a:avLst/>
          </a:prstGeom>
          <a:noFill/>
          <a:ln w="3175">
            <a:solidFill>
              <a:srgbClr val="000000"/>
            </a:solidFill>
            <a:round/>
            <a:headEnd/>
            <a:tailEnd/>
          </a:ln>
        </p:spPr>
        <p:txBody>
          <a:bodyPr/>
          <a:lstStyle/>
          <a:p>
            <a:endParaRPr lang="en-GB"/>
          </a:p>
        </p:txBody>
      </p:sp>
      <p:sp>
        <p:nvSpPr>
          <p:cNvPr id="24590" name="Line 16"/>
          <p:cNvSpPr>
            <a:spLocks noChangeShapeType="1"/>
          </p:cNvSpPr>
          <p:nvPr/>
        </p:nvSpPr>
        <p:spPr bwMode="auto">
          <a:xfrm flipV="1">
            <a:off x="4124325" y="4729163"/>
            <a:ext cx="6350" cy="25400"/>
          </a:xfrm>
          <a:prstGeom prst="line">
            <a:avLst/>
          </a:prstGeom>
          <a:noFill/>
          <a:ln w="3175">
            <a:solidFill>
              <a:srgbClr val="000000"/>
            </a:solidFill>
            <a:round/>
            <a:headEnd/>
            <a:tailEnd/>
          </a:ln>
        </p:spPr>
        <p:txBody>
          <a:bodyPr/>
          <a:lstStyle/>
          <a:p>
            <a:endParaRPr lang="en-GB"/>
          </a:p>
        </p:txBody>
      </p:sp>
      <p:sp>
        <p:nvSpPr>
          <p:cNvPr id="24591" name="Line 17"/>
          <p:cNvSpPr>
            <a:spLocks noChangeShapeType="1"/>
          </p:cNvSpPr>
          <p:nvPr/>
        </p:nvSpPr>
        <p:spPr bwMode="auto">
          <a:xfrm>
            <a:off x="4098925" y="4729163"/>
            <a:ext cx="63500" cy="4762"/>
          </a:xfrm>
          <a:prstGeom prst="line">
            <a:avLst/>
          </a:prstGeom>
          <a:noFill/>
          <a:ln w="3175">
            <a:solidFill>
              <a:srgbClr val="000000"/>
            </a:solidFill>
            <a:round/>
            <a:headEnd/>
            <a:tailEnd/>
          </a:ln>
        </p:spPr>
        <p:txBody>
          <a:bodyPr/>
          <a:lstStyle/>
          <a:p>
            <a:endParaRPr lang="en-GB"/>
          </a:p>
        </p:txBody>
      </p:sp>
      <p:sp>
        <p:nvSpPr>
          <p:cNvPr id="24592" name="Line 18"/>
          <p:cNvSpPr>
            <a:spLocks noChangeShapeType="1"/>
          </p:cNvSpPr>
          <p:nvPr/>
        </p:nvSpPr>
        <p:spPr bwMode="auto">
          <a:xfrm flipV="1">
            <a:off x="4718050" y="2989263"/>
            <a:ext cx="6350" cy="571500"/>
          </a:xfrm>
          <a:prstGeom prst="line">
            <a:avLst/>
          </a:prstGeom>
          <a:noFill/>
          <a:ln w="3175">
            <a:solidFill>
              <a:srgbClr val="000000"/>
            </a:solidFill>
            <a:round/>
            <a:headEnd/>
            <a:tailEnd/>
          </a:ln>
        </p:spPr>
        <p:txBody>
          <a:bodyPr/>
          <a:lstStyle/>
          <a:p>
            <a:endParaRPr lang="en-GB"/>
          </a:p>
        </p:txBody>
      </p:sp>
      <p:sp>
        <p:nvSpPr>
          <p:cNvPr id="24593" name="Line 19"/>
          <p:cNvSpPr>
            <a:spLocks noChangeShapeType="1"/>
          </p:cNvSpPr>
          <p:nvPr/>
        </p:nvSpPr>
        <p:spPr bwMode="auto">
          <a:xfrm>
            <a:off x="4692650" y="2989263"/>
            <a:ext cx="68263" cy="3175"/>
          </a:xfrm>
          <a:prstGeom prst="line">
            <a:avLst/>
          </a:prstGeom>
          <a:noFill/>
          <a:ln w="3175">
            <a:solidFill>
              <a:srgbClr val="000000"/>
            </a:solidFill>
            <a:round/>
            <a:headEnd/>
            <a:tailEnd/>
          </a:ln>
        </p:spPr>
        <p:txBody>
          <a:bodyPr/>
          <a:lstStyle/>
          <a:p>
            <a:endParaRPr lang="en-GB"/>
          </a:p>
        </p:txBody>
      </p:sp>
      <p:sp>
        <p:nvSpPr>
          <p:cNvPr id="24594" name="Line 20"/>
          <p:cNvSpPr>
            <a:spLocks noChangeShapeType="1"/>
          </p:cNvSpPr>
          <p:nvPr/>
        </p:nvSpPr>
        <p:spPr bwMode="auto">
          <a:xfrm>
            <a:off x="2617788" y="2587625"/>
            <a:ext cx="1587" cy="2222500"/>
          </a:xfrm>
          <a:prstGeom prst="line">
            <a:avLst/>
          </a:prstGeom>
          <a:noFill/>
          <a:ln w="0">
            <a:solidFill>
              <a:srgbClr val="000000"/>
            </a:solidFill>
            <a:round/>
            <a:headEnd/>
            <a:tailEnd/>
          </a:ln>
        </p:spPr>
        <p:txBody>
          <a:bodyPr/>
          <a:lstStyle/>
          <a:p>
            <a:endParaRPr lang="en-GB"/>
          </a:p>
        </p:txBody>
      </p:sp>
      <p:sp>
        <p:nvSpPr>
          <p:cNvPr id="24595" name="Line 21"/>
          <p:cNvSpPr>
            <a:spLocks noChangeShapeType="1"/>
          </p:cNvSpPr>
          <p:nvPr/>
        </p:nvSpPr>
        <p:spPr bwMode="auto">
          <a:xfrm>
            <a:off x="2598738" y="4810125"/>
            <a:ext cx="19050" cy="6350"/>
          </a:xfrm>
          <a:prstGeom prst="line">
            <a:avLst/>
          </a:prstGeom>
          <a:noFill/>
          <a:ln w="0">
            <a:solidFill>
              <a:srgbClr val="000000"/>
            </a:solidFill>
            <a:round/>
            <a:headEnd/>
            <a:tailEnd/>
          </a:ln>
        </p:spPr>
        <p:txBody>
          <a:bodyPr/>
          <a:lstStyle/>
          <a:p>
            <a:endParaRPr lang="en-GB"/>
          </a:p>
        </p:txBody>
      </p:sp>
      <p:sp>
        <p:nvSpPr>
          <p:cNvPr id="24596" name="Line 22"/>
          <p:cNvSpPr>
            <a:spLocks noChangeShapeType="1"/>
          </p:cNvSpPr>
          <p:nvPr/>
        </p:nvSpPr>
        <p:spPr bwMode="auto">
          <a:xfrm>
            <a:off x="2598738" y="4437063"/>
            <a:ext cx="19050" cy="3175"/>
          </a:xfrm>
          <a:prstGeom prst="line">
            <a:avLst/>
          </a:prstGeom>
          <a:noFill/>
          <a:ln w="0">
            <a:solidFill>
              <a:srgbClr val="000000"/>
            </a:solidFill>
            <a:round/>
            <a:headEnd/>
            <a:tailEnd/>
          </a:ln>
        </p:spPr>
        <p:txBody>
          <a:bodyPr/>
          <a:lstStyle/>
          <a:p>
            <a:endParaRPr lang="en-GB"/>
          </a:p>
        </p:txBody>
      </p:sp>
      <p:sp>
        <p:nvSpPr>
          <p:cNvPr id="24597" name="Line 23"/>
          <p:cNvSpPr>
            <a:spLocks noChangeShapeType="1"/>
          </p:cNvSpPr>
          <p:nvPr/>
        </p:nvSpPr>
        <p:spPr bwMode="auto">
          <a:xfrm>
            <a:off x="2598738" y="4068763"/>
            <a:ext cx="19050" cy="6350"/>
          </a:xfrm>
          <a:prstGeom prst="line">
            <a:avLst/>
          </a:prstGeom>
          <a:noFill/>
          <a:ln w="0">
            <a:solidFill>
              <a:srgbClr val="000000"/>
            </a:solidFill>
            <a:round/>
            <a:headEnd/>
            <a:tailEnd/>
          </a:ln>
        </p:spPr>
        <p:txBody>
          <a:bodyPr/>
          <a:lstStyle/>
          <a:p>
            <a:endParaRPr lang="en-GB"/>
          </a:p>
        </p:txBody>
      </p:sp>
      <p:sp>
        <p:nvSpPr>
          <p:cNvPr id="24598" name="Line 24"/>
          <p:cNvSpPr>
            <a:spLocks noChangeShapeType="1"/>
          </p:cNvSpPr>
          <p:nvPr/>
        </p:nvSpPr>
        <p:spPr bwMode="auto">
          <a:xfrm>
            <a:off x="2598738" y="3698875"/>
            <a:ext cx="19050" cy="7938"/>
          </a:xfrm>
          <a:prstGeom prst="line">
            <a:avLst/>
          </a:prstGeom>
          <a:noFill/>
          <a:ln w="0">
            <a:solidFill>
              <a:srgbClr val="000000"/>
            </a:solidFill>
            <a:round/>
            <a:headEnd/>
            <a:tailEnd/>
          </a:ln>
        </p:spPr>
        <p:txBody>
          <a:bodyPr/>
          <a:lstStyle/>
          <a:p>
            <a:endParaRPr lang="en-GB"/>
          </a:p>
        </p:txBody>
      </p:sp>
      <p:sp>
        <p:nvSpPr>
          <p:cNvPr id="24599" name="Line 25"/>
          <p:cNvSpPr>
            <a:spLocks noChangeShapeType="1"/>
          </p:cNvSpPr>
          <p:nvPr/>
        </p:nvSpPr>
        <p:spPr bwMode="auto">
          <a:xfrm>
            <a:off x="2598738" y="3322638"/>
            <a:ext cx="19050" cy="4762"/>
          </a:xfrm>
          <a:prstGeom prst="line">
            <a:avLst/>
          </a:prstGeom>
          <a:noFill/>
          <a:ln w="0">
            <a:solidFill>
              <a:srgbClr val="000000"/>
            </a:solidFill>
            <a:round/>
            <a:headEnd/>
            <a:tailEnd/>
          </a:ln>
        </p:spPr>
        <p:txBody>
          <a:bodyPr/>
          <a:lstStyle/>
          <a:p>
            <a:endParaRPr lang="en-GB"/>
          </a:p>
        </p:txBody>
      </p:sp>
      <p:sp>
        <p:nvSpPr>
          <p:cNvPr id="24600" name="Line 26"/>
          <p:cNvSpPr>
            <a:spLocks noChangeShapeType="1"/>
          </p:cNvSpPr>
          <p:nvPr/>
        </p:nvSpPr>
        <p:spPr bwMode="auto">
          <a:xfrm>
            <a:off x="2598738" y="2955925"/>
            <a:ext cx="19050" cy="6350"/>
          </a:xfrm>
          <a:prstGeom prst="line">
            <a:avLst/>
          </a:prstGeom>
          <a:noFill/>
          <a:ln w="0">
            <a:solidFill>
              <a:srgbClr val="000000"/>
            </a:solidFill>
            <a:round/>
            <a:headEnd/>
            <a:tailEnd/>
          </a:ln>
        </p:spPr>
        <p:txBody>
          <a:bodyPr/>
          <a:lstStyle/>
          <a:p>
            <a:endParaRPr lang="en-GB"/>
          </a:p>
        </p:txBody>
      </p:sp>
      <p:sp>
        <p:nvSpPr>
          <p:cNvPr id="24601" name="Line 27"/>
          <p:cNvSpPr>
            <a:spLocks noChangeShapeType="1"/>
          </p:cNvSpPr>
          <p:nvPr/>
        </p:nvSpPr>
        <p:spPr bwMode="auto">
          <a:xfrm>
            <a:off x="2598738" y="2587625"/>
            <a:ext cx="19050" cy="4763"/>
          </a:xfrm>
          <a:prstGeom prst="line">
            <a:avLst/>
          </a:prstGeom>
          <a:noFill/>
          <a:ln w="0">
            <a:solidFill>
              <a:srgbClr val="000000"/>
            </a:solidFill>
            <a:round/>
            <a:headEnd/>
            <a:tailEnd/>
          </a:ln>
        </p:spPr>
        <p:txBody>
          <a:bodyPr/>
          <a:lstStyle/>
          <a:p>
            <a:endParaRPr lang="en-GB"/>
          </a:p>
        </p:txBody>
      </p:sp>
      <p:sp>
        <p:nvSpPr>
          <p:cNvPr id="24602" name="Line 28"/>
          <p:cNvSpPr>
            <a:spLocks noChangeShapeType="1"/>
          </p:cNvSpPr>
          <p:nvPr/>
        </p:nvSpPr>
        <p:spPr bwMode="auto">
          <a:xfrm>
            <a:off x="2617788" y="4810125"/>
            <a:ext cx="2405062" cy="6350"/>
          </a:xfrm>
          <a:prstGeom prst="line">
            <a:avLst/>
          </a:prstGeom>
          <a:noFill/>
          <a:ln w="0">
            <a:solidFill>
              <a:srgbClr val="000000"/>
            </a:solidFill>
            <a:round/>
            <a:headEnd/>
            <a:tailEnd/>
          </a:ln>
        </p:spPr>
        <p:txBody>
          <a:bodyPr/>
          <a:lstStyle/>
          <a:p>
            <a:endParaRPr lang="en-GB"/>
          </a:p>
        </p:txBody>
      </p:sp>
      <p:sp>
        <p:nvSpPr>
          <p:cNvPr id="24603" name="Line 29"/>
          <p:cNvSpPr>
            <a:spLocks noChangeShapeType="1"/>
          </p:cNvSpPr>
          <p:nvPr/>
        </p:nvSpPr>
        <p:spPr bwMode="auto">
          <a:xfrm flipV="1">
            <a:off x="2617788" y="4810125"/>
            <a:ext cx="1587" cy="23813"/>
          </a:xfrm>
          <a:prstGeom prst="line">
            <a:avLst/>
          </a:prstGeom>
          <a:noFill/>
          <a:ln w="0">
            <a:solidFill>
              <a:srgbClr val="000000"/>
            </a:solidFill>
            <a:round/>
            <a:headEnd/>
            <a:tailEnd/>
          </a:ln>
        </p:spPr>
        <p:txBody>
          <a:bodyPr/>
          <a:lstStyle/>
          <a:p>
            <a:endParaRPr lang="en-GB"/>
          </a:p>
        </p:txBody>
      </p:sp>
      <p:sp>
        <p:nvSpPr>
          <p:cNvPr id="24604" name="Line 30"/>
          <p:cNvSpPr>
            <a:spLocks noChangeShapeType="1"/>
          </p:cNvSpPr>
          <p:nvPr/>
        </p:nvSpPr>
        <p:spPr bwMode="auto">
          <a:xfrm flipV="1">
            <a:off x="3214688" y="4810125"/>
            <a:ext cx="3175" cy="23813"/>
          </a:xfrm>
          <a:prstGeom prst="line">
            <a:avLst/>
          </a:prstGeom>
          <a:noFill/>
          <a:ln w="0">
            <a:solidFill>
              <a:srgbClr val="000000"/>
            </a:solidFill>
            <a:round/>
            <a:headEnd/>
            <a:tailEnd/>
          </a:ln>
        </p:spPr>
        <p:txBody>
          <a:bodyPr/>
          <a:lstStyle/>
          <a:p>
            <a:endParaRPr lang="en-GB"/>
          </a:p>
        </p:txBody>
      </p:sp>
      <p:sp>
        <p:nvSpPr>
          <p:cNvPr id="24605" name="Line 31"/>
          <p:cNvSpPr>
            <a:spLocks noChangeShapeType="1"/>
          </p:cNvSpPr>
          <p:nvPr/>
        </p:nvSpPr>
        <p:spPr bwMode="auto">
          <a:xfrm flipV="1">
            <a:off x="3824288" y="4810125"/>
            <a:ext cx="3175" cy="23813"/>
          </a:xfrm>
          <a:prstGeom prst="line">
            <a:avLst/>
          </a:prstGeom>
          <a:noFill/>
          <a:ln w="0">
            <a:solidFill>
              <a:srgbClr val="000000"/>
            </a:solidFill>
            <a:round/>
            <a:headEnd/>
            <a:tailEnd/>
          </a:ln>
        </p:spPr>
        <p:txBody>
          <a:bodyPr/>
          <a:lstStyle/>
          <a:p>
            <a:endParaRPr lang="en-GB"/>
          </a:p>
        </p:txBody>
      </p:sp>
      <p:sp>
        <p:nvSpPr>
          <p:cNvPr id="24606" name="Line 32"/>
          <p:cNvSpPr>
            <a:spLocks noChangeShapeType="1"/>
          </p:cNvSpPr>
          <p:nvPr/>
        </p:nvSpPr>
        <p:spPr bwMode="auto">
          <a:xfrm flipV="1">
            <a:off x="4424363" y="4810125"/>
            <a:ext cx="1587" cy="23813"/>
          </a:xfrm>
          <a:prstGeom prst="line">
            <a:avLst/>
          </a:prstGeom>
          <a:noFill/>
          <a:ln w="0">
            <a:solidFill>
              <a:srgbClr val="000000"/>
            </a:solidFill>
            <a:round/>
            <a:headEnd/>
            <a:tailEnd/>
          </a:ln>
        </p:spPr>
        <p:txBody>
          <a:bodyPr/>
          <a:lstStyle/>
          <a:p>
            <a:endParaRPr lang="en-GB"/>
          </a:p>
        </p:txBody>
      </p:sp>
      <p:sp>
        <p:nvSpPr>
          <p:cNvPr id="24607" name="Line 33"/>
          <p:cNvSpPr>
            <a:spLocks noChangeShapeType="1"/>
          </p:cNvSpPr>
          <p:nvPr/>
        </p:nvSpPr>
        <p:spPr bwMode="auto">
          <a:xfrm flipV="1">
            <a:off x="5022850" y="4810125"/>
            <a:ext cx="1588" cy="23813"/>
          </a:xfrm>
          <a:prstGeom prst="line">
            <a:avLst/>
          </a:prstGeom>
          <a:noFill/>
          <a:ln w="0">
            <a:solidFill>
              <a:srgbClr val="000000"/>
            </a:solidFill>
            <a:round/>
            <a:headEnd/>
            <a:tailEnd/>
          </a:ln>
        </p:spPr>
        <p:txBody>
          <a:bodyPr/>
          <a:lstStyle/>
          <a:p>
            <a:endParaRPr lang="en-GB"/>
          </a:p>
        </p:txBody>
      </p:sp>
      <p:sp>
        <p:nvSpPr>
          <p:cNvPr id="24608" name="Rectangle 34"/>
          <p:cNvSpPr>
            <a:spLocks noChangeArrowheads="1"/>
          </p:cNvSpPr>
          <p:nvPr/>
        </p:nvSpPr>
        <p:spPr bwMode="auto">
          <a:xfrm>
            <a:off x="2840038" y="2225675"/>
            <a:ext cx="2600325" cy="274638"/>
          </a:xfrm>
          <a:prstGeom prst="rect">
            <a:avLst/>
          </a:prstGeom>
          <a:noFill/>
          <a:ln w="9525">
            <a:noFill/>
            <a:miter lim="800000"/>
            <a:headEnd/>
            <a:tailEnd/>
          </a:ln>
        </p:spPr>
        <p:txBody>
          <a:bodyPr lIns="0" tIns="0" rIns="0" bIns="0">
            <a:spAutoFit/>
          </a:bodyPr>
          <a:lstStyle/>
          <a:p>
            <a:r>
              <a:rPr lang="en-GB">
                <a:latin typeface="Verdana" pitchFamily="34" charset="0"/>
              </a:rPr>
              <a:t>Gr-1</a:t>
            </a:r>
            <a:r>
              <a:rPr lang="en-GB" b="1" baseline="30000">
                <a:latin typeface="Verdana" pitchFamily="34" charset="0"/>
              </a:rPr>
              <a:t>high</a:t>
            </a:r>
            <a:r>
              <a:rPr lang="en-GB">
                <a:latin typeface="Verdana" pitchFamily="34" charset="0"/>
              </a:rPr>
              <a:t> monocytes</a:t>
            </a:r>
          </a:p>
        </p:txBody>
      </p:sp>
      <p:sp>
        <p:nvSpPr>
          <p:cNvPr id="24609" name="Rectangle 35"/>
          <p:cNvSpPr>
            <a:spLocks noChangeArrowheads="1"/>
          </p:cNvSpPr>
          <p:nvPr/>
        </p:nvSpPr>
        <p:spPr bwMode="auto">
          <a:xfrm>
            <a:off x="2470150" y="4700588"/>
            <a:ext cx="96838" cy="182562"/>
          </a:xfrm>
          <a:prstGeom prst="rect">
            <a:avLst/>
          </a:prstGeom>
          <a:noFill/>
          <a:ln w="9525">
            <a:noFill/>
            <a:miter lim="800000"/>
            <a:headEnd/>
            <a:tailEnd/>
          </a:ln>
        </p:spPr>
        <p:txBody>
          <a:bodyPr wrap="none" lIns="0" tIns="0" rIns="0" bIns="0">
            <a:spAutoFit/>
          </a:bodyPr>
          <a:lstStyle/>
          <a:p>
            <a:r>
              <a:rPr lang="en-GB" sz="1200">
                <a:solidFill>
                  <a:srgbClr val="000000"/>
                </a:solidFill>
                <a:latin typeface="Verdana" pitchFamily="34" charset="0"/>
              </a:rPr>
              <a:t>0</a:t>
            </a:r>
            <a:endParaRPr lang="en-GB" sz="1200">
              <a:latin typeface="Verdana" pitchFamily="34" charset="0"/>
            </a:endParaRPr>
          </a:p>
        </p:txBody>
      </p:sp>
      <p:sp>
        <p:nvSpPr>
          <p:cNvPr id="24610" name="Rectangle 36"/>
          <p:cNvSpPr>
            <a:spLocks noChangeArrowheads="1"/>
          </p:cNvSpPr>
          <p:nvPr/>
        </p:nvSpPr>
        <p:spPr bwMode="auto">
          <a:xfrm>
            <a:off x="2293938" y="4325938"/>
            <a:ext cx="249237" cy="182562"/>
          </a:xfrm>
          <a:prstGeom prst="rect">
            <a:avLst/>
          </a:prstGeom>
          <a:noFill/>
          <a:ln w="9525">
            <a:noFill/>
            <a:miter lim="800000"/>
            <a:headEnd/>
            <a:tailEnd/>
          </a:ln>
        </p:spPr>
        <p:txBody>
          <a:bodyPr wrap="none" lIns="0" tIns="0" rIns="0" bIns="0">
            <a:spAutoFit/>
          </a:bodyPr>
          <a:lstStyle/>
          <a:p>
            <a:r>
              <a:rPr lang="en-GB" sz="1200">
                <a:solidFill>
                  <a:srgbClr val="000000"/>
                </a:solidFill>
                <a:latin typeface="Verdana" pitchFamily="34" charset="0"/>
              </a:rPr>
              <a:t>0.5</a:t>
            </a:r>
            <a:endParaRPr lang="en-GB" sz="1200">
              <a:latin typeface="Verdana" pitchFamily="34" charset="0"/>
            </a:endParaRPr>
          </a:p>
        </p:txBody>
      </p:sp>
      <p:sp>
        <p:nvSpPr>
          <p:cNvPr id="24611" name="Rectangle 37"/>
          <p:cNvSpPr>
            <a:spLocks noChangeArrowheads="1"/>
          </p:cNvSpPr>
          <p:nvPr/>
        </p:nvSpPr>
        <p:spPr bwMode="auto">
          <a:xfrm>
            <a:off x="2293938" y="3959225"/>
            <a:ext cx="249237" cy="182563"/>
          </a:xfrm>
          <a:prstGeom prst="rect">
            <a:avLst/>
          </a:prstGeom>
          <a:noFill/>
          <a:ln w="9525">
            <a:noFill/>
            <a:miter lim="800000"/>
            <a:headEnd/>
            <a:tailEnd/>
          </a:ln>
        </p:spPr>
        <p:txBody>
          <a:bodyPr wrap="none" lIns="0" tIns="0" rIns="0" bIns="0">
            <a:spAutoFit/>
          </a:bodyPr>
          <a:lstStyle/>
          <a:p>
            <a:r>
              <a:rPr lang="en-GB" sz="1200">
                <a:solidFill>
                  <a:srgbClr val="000000"/>
                </a:solidFill>
                <a:latin typeface="Verdana" pitchFamily="34" charset="0"/>
              </a:rPr>
              <a:t>1.0</a:t>
            </a:r>
            <a:endParaRPr lang="en-GB" sz="1200">
              <a:latin typeface="Verdana" pitchFamily="34" charset="0"/>
            </a:endParaRPr>
          </a:p>
        </p:txBody>
      </p:sp>
      <p:sp>
        <p:nvSpPr>
          <p:cNvPr id="24612" name="Rectangle 38"/>
          <p:cNvSpPr>
            <a:spLocks noChangeArrowheads="1"/>
          </p:cNvSpPr>
          <p:nvPr/>
        </p:nvSpPr>
        <p:spPr bwMode="auto">
          <a:xfrm>
            <a:off x="2293938" y="3590925"/>
            <a:ext cx="249237" cy="182563"/>
          </a:xfrm>
          <a:prstGeom prst="rect">
            <a:avLst/>
          </a:prstGeom>
          <a:noFill/>
          <a:ln w="9525">
            <a:noFill/>
            <a:miter lim="800000"/>
            <a:headEnd/>
            <a:tailEnd/>
          </a:ln>
        </p:spPr>
        <p:txBody>
          <a:bodyPr wrap="none" lIns="0" tIns="0" rIns="0" bIns="0">
            <a:spAutoFit/>
          </a:bodyPr>
          <a:lstStyle/>
          <a:p>
            <a:r>
              <a:rPr lang="en-GB" sz="1200">
                <a:solidFill>
                  <a:srgbClr val="000000"/>
                </a:solidFill>
                <a:latin typeface="Verdana" pitchFamily="34" charset="0"/>
              </a:rPr>
              <a:t>1.5</a:t>
            </a:r>
            <a:endParaRPr lang="en-GB" sz="1200">
              <a:latin typeface="Verdana" pitchFamily="34" charset="0"/>
            </a:endParaRPr>
          </a:p>
        </p:txBody>
      </p:sp>
      <p:sp>
        <p:nvSpPr>
          <p:cNvPr id="24613" name="Rectangle 39"/>
          <p:cNvSpPr>
            <a:spLocks noChangeArrowheads="1"/>
          </p:cNvSpPr>
          <p:nvPr/>
        </p:nvSpPr>
        <p:spPr bwMode="auto">
          <a:xfrm>
            <a:off x="2293938" y="3222625"/>
            <a:ext cx="249237" cy="182563"/>
          </a:xfrm>
          <a:prstGeom prst="rect">
            <a:avLst/>
          </a:prstGeom>
          <a:noFill/>
          <a:ln w="9525">
            <a:noFill/>
            <a:miter lim="800000"/>
            <a:headEnd/>
            <a:tailEnd/>
          </a:ln>
        </p:spPr>
        <p:txBody>
          <a:bodyPr wrap="none" lIns="0" tIns="0" rIns="0" bIns="0">
            <a:spAutoFit/>
          </a:bodyPr>
          <a:lstStyle/>
          <a:p>
            <a:r>
              <a:rPr lang="en-GB" sz="1200">
                <a:solidFill>
                  <a:srgbClr val="000000"/>
                </a:solidFill>
                <a:latin typeface="Verdana" pitchFamily="34" charset="0"/>
              </a:rPr>
              <a:t>2.0</a:t>
            </a:r>
            <a:endParaRPr lang="en-GB" sz="1200">
              <a:latin typeface="Verdana" pitchFamily="34" charset="0"/>
            </a:endParaRPr>
          </a:p>
        </p:txBody>
      </p:sp>
      <p:sp>
        <p:nvSpPr>
          <p:cNvPr id="24614" name="Rectangle 40"/>
          <p:cNvSpPr>
            <a:spLocks noChangeArrowheads="1"/>
          </p:cNvSpPr>
          <p:nvPr/>
        </p:nvSpPr>
        <p:spPr bwMode="auto">
          <a:xfrm>
            <a:off x="2293938" y="2859088"/>
            <a:ext cx="249237" cy="182562"/>
          </a:xfrm>
          <a:prstGeom prst="rect">
            <a:avLst/>
          </a:prstGeom>
          <a:noFill/>
          <a:ln w="9525">
            <a:noFill/>
            <a:miter lim="800000"/>
            <a:headEnd/>
            <a:tailEnd/>
          </a:ln>
        </p:spPr>
        <p:txBody>
          <a:bodyPr wrap="none" lIns="0" tIns="0" rIns="0" bIns="0">
            <a:spAutoFit/>
          </a:bodyPr>
          <a:lstStyle/>
          <a:p>
            <a:r>
              <a:rPr lang="en-GB" sz="1200">
                <a:solidFill>
                  <a:srgbClr val="000000"/>
                </a:solidFill>
                <a:latin typeface="Verdana" pitchFamily="34" charset="0"/>
              </a:rPr>
              <a:t>2.5</a:t>
            </a:r>
            <a:endParaRPr lang="en-GB" sz="1200">
              <a:latin typeface="Verdana" pitchFamily="34" charset="0"/>
            </a:endParaRPr>
          </a:p>
        </p:txBody>
      </p:sp>
      <p:sp>
        <p:nvSpPr>
          <p:cNvPr id="24615" name="Rectangle 41"/>
          <p:cNvSpPr>
            <a:spLocks noChangeArrowheads="1"/>
          </p:cNvSpPr>
          <p:nvPr/>
        </p:nvSpPr>
        <p:spPr bwMode="auto">
          <a:xfrm>
            <a:off x="2293938" y="2481263"/>
            <a:ext cx="249237" cy="182562"/>
          </a:xfrm>
          <a:prstGeom prst="rect">
            <a:avLst/>
          </a:prstGeom>
          <a:noFill/>
          <a:ln w="9525">
            <a:noFill/>
            <a:miter lim="800000"/>
            <a:headEnd/>
            <a:tailEnd/>
          </a:ln>
        </p:spPr>
        <p:txBody>
          <a:bodyPr wrap="none" lIns="0" tIns="0" rIns="0" bIns="0">
            <a:spAutoFit/>
          </a:bodyPr>
          <a:lstStyle/>
          <a:p>
            <a:r>
              <a:rPr lang="en-GB" sz="1200">
                <a:solidFill>
                  <a:srgbClr val="000000"/>
                </a:solidFill>
                <a:latin typeface="Verdana" pitchFamily="34" charset="0"/>
              </a:rPr>
              <a:t>3.0</a:t>
            </a:r>
            <a:endParaRPr lang="en-GB" sz="1200">
              <a:latin typeface="Verdana" pitchFamily="34" charset="0"/>
            </a:endParaRPr>
          </a:p>
        </p:txBody>
      </p:sp>
      <p:sp>
        <p:nvSpPr>
          <p:cNvPr id="24616" name="Text Box 42"/>
          <p:cNvSpPr txBox="1">
            <a:spLocks noChangeArrowheads="1"/>
          </p:cNvSpPr>
          <p:nvPr/>
        </p:nvSpPr>
        <p:spPr bwMode="auto">
          <a:xfrm>
            <a:off x="3338513" y="4883150"/>
            <a:ext cx="350837" cy="336550"/>
          </a:xfrm>
          <a:prstGeom prst="rect">
            <a:avLst/>
          </a:prstGeom>
          <a:noFill/>
          <a:ln w="9525">
            <a:noFill/>
            <a:miter lim="800000"/>
            <a:headEnd/>
            <a:tailEnd/>
          </a:ln>
        </p:spPr>
        <p:txBody>
          <a:bodyPr wrap="none">
            <a:spAutoFit/>
          </a:bodyPr>
          <a:lstStyle/>
          <a:p>
            <a:r>
              <a:rPr lang="en-GB" sz="1600">
                <a:latin typeface="Verdana" pitchFamily="34" charset="0"/>
              </a:rPr>
              <a:t>+</a:t>
            </a:r>
          </a:p>
        </p:txBody>
      </p:sp>
      <p:sp>
        <p:nvSpPr>
          <p:cNvPr id="24617" name="Text Box 43"/>
          <p:cNvSpPr txBox="1">
            <a:spLocks noChangeArrowheads="1"/>
          </p:cNvSpPr>
          <p:nvPr/>
        </p:nvSpPr>
        <p:spPr bwMode="auto">
          <a:xfrm>
            <a:off x="4560888" y="4883150"/>
            <a:ext cx="350837" cy="336550"/>
          </a:xfrm>
          <a:prstGeom prst="rect">
            <a:avLst/>
          </a:prstGeom>
          <a:noFill/>
          <a:ln w="9525">
            <a:noFill/>
            <a:miter lim="800000"/>
            <a:headEnd/>
            <a:tailEnd/>
          </a:ln>
        </p:spPr>
        <p:txBody>
          <a:bodyPr wrap="none">
            <a:spAutoFit/>
          </a:bodyPr>
          <a:lstStyle/>
          <a:p>
            <a:r>
              <a:rPr lang="en-GB" sz="1600">
                <a:latin typeface="Verdana" pitchFamily="34" charset="0"/>
              </a:rPr>
              <a:t>+</a:t>
            </a:r>
          </a:p>
        </p:txBody>
      </p:sp>
      <p:sp>
        <p:nvSpPr>
          <p:cNvPr id="24618" name="Text Box 44"/>
          <p:cNvSpPr txBox="1">
            <a:spLocks noChangeArrowheads="1"/>
          </p:cNvSpPr>
          <p:nvPr/>
        </p:nvSpPr>
        <p:spPr bwMode="auto">
          <a:xfrm>
            <a:off x="3900488" y="5292725"/>
            <a:ext cx="569912" cy="336550"/>
          </a:xfrm>
          <a:prstGeom prst="rect">
            <a:avLst/>
          </a:prstGeom>
          <a:noFill/>
          <a:ln w="9525">
            <a:noFill/>
            <a:miter lim="800000"/>
            <a:headEnd/>
            <a:tailEnd/>
          </a:ln>
        </p:spPr>
        <p:txBody>
          <a:bodyPr wrap="none">
            <a:spAutoFit/>
          </a:bodyPr>
          <a:lstStyle/>
          <a:p>
            <a:r>
              <a:rPr lang="en-GB" sz="1600">
                <a:latin typeface="Verdana" pitchFamily="34" charset="0"/>
              </a:rPr>
              <a:t>18h</a:t>
            </a:r>
          </a:p>
        </p:txBody>
      </p:sp>
      <p:sp>
        <p:nvSpPr>
          <p:cNvPr id="24619" name="Text Box 45"/>
          <p:cNvSpPr txBox="1">
            <a:spLocks noChangeArrowheads="1"/>
          </p:cNvSpPr>
          <p:nvPr/>
        </p:nvSpPr>
        <p:spPr bwMode="auto">
          <a:xfrm>
            <a:off x="4497388" y="5292725"/>
            <a:ext cx="569912" cy="336550"/>
          </a:xfrm>
          <a:prstGeom prst="rect">
            <a:avLst/>
          </a:prstGeom>
          <a:noFill/>
          <a:ln w="9525">
            <a:noFill/>
            <a:miter lim="800000"/>
            <a:headEnd/>
            <a:tailEnd/>
          </a:ln>
        </p:spPr>
        <p:txBody>
          <a:bodyPr wrap="none">
            <a:spAutoFit/>
          </a:bodyPr>
          <a:lstStyle/>
          <a:p>
            <a:r>
              <a:rPr lang="en-GB" sz="1600">
                <a:latin typeface="Verdana" pitchFamily="34" charset="0"/>
              </a:rPr>
              <a:t>48h</a:t>
            </a:r>
          </a:p>
        </p:txBody>
      </p:sp>
      <p:sp>
        <p:nvSpPr>
          <p:cNvPr id="24620" name="Text Box 46"/>
          <p:cNvSpPr txBox="1">
            <a:spLocks noChangeArrowheads="1"/>
          </p:cNvSpPr>
          <p:nvPr/>
        </p:nvSpPr>
        <p:spPr bwMode="auto">
          <a:xfrm>
            <a:off x="3954463" y="4883150"/>
            <a:ext cx="350837" cy="336550"/>
          </a:xfrm>
          <a:prstGeom prst="rect">
            <a:avLst/>
          </a:prstGeom>
          <a:noFill/>
          <a:ln w="9525">
            <a:noFill/>
            <a:miter lim="800000"/>
            <a:headEnd/>
            <a:tailEnd/>
          </a:ln>
        </p:spPr>
        <p:txBody>
          <a:bodyPr wrap="none">
            <a:spAutoFit/>
          </a:bodyPr>
          <a:lstStyle/>
          <a:p>
            <a:r>
              <a:rPr lang="en-GB" sz="1600">
                <a:latin typeface="Verdana" pitchFamily="34" charset="0"/>
              </a:rPr>
              <a:t>+</a:t>
            </a:r>
          </a:p>
        </p:txBody>
      </p:sp>
      <p:grpSp>
        <p:nvGrpSpPr>
          <p:cNvPr id="2" name="Group 47"/>
          <p:cNvGrpSpPr>
            <a:grpSpLocks/>
          </p:cNvGrpSpPr>
          <p:nvPr/>
        </p:nvGrpSpPr>
        <p:grpSpPr bwMode="auto">
          <a:xfrm>
            <a:off x="5529263" y="2225675"/>
            <a:ext cx="2709862" cy="3403600"/>
            <a:chOff x="3483" y="1402"/>
            <a:chExt cx="1707" cy="2144"/>
          </a:xfrm>
        </p:grpSpPr>
        <p:sp>
          <p:nvSpPr>
            <p:cNvPr id="24626" name="Rectangle 48"/>
            <p:cNvSpPr>
              <a:spLocks noChangeArrowheads="1"/>
            </p:cNvSpPr>
            <p:nvPr/>
          </p:nvSpPr>
          <p:spPr bwMode="auto">
            <a:xfrm>
              <a:off x="3805" y="2965"/>
              <a:ext cx="149" cy="58"/>
            </a:xfrm>
            <a:prstGeom prst="rect">
              <a:avLst/>
            </a:prstGeom>
            <a:solidFill>
              <a:srgbClr val="00CC99"/>
            </a:solidFill>
            <a:ln w="3175">
              <a:noFill/>
              <a:miter lim="800000"/>
              <a:headEnd/>
              <a:tailEnd/>
            </a:ln>
          </p:spPr>
          <p:txBody>
            <a:bodyPr/>
            <a:lstStyle/>
            <a:p>
              <a:endParaRPr lang="en-US"/>
            </a:p>
          </p:txBody>
        </p:sp>
        <p:sp>
          <p:nvSpPr>
            <p:cNvPr id="24627" name="Rectangle 49"/>
            <p:cNvSpPr>
              <a:spLocks noChangeArrowheads="1"/>
            </p:cNvSpPr>
            <p:nvPr/>
          </p:nvSpPr>
          <p:spPr bwMode="auto">
            <a:xfrm>
              <a:off x="4178" y="2544"/>
              <a:ext cx="151" cy="479"/>
            </a:xfrm>
            <a:prstGeom prst="rect">
              <a:avLst/>
            </a:prstGeom>
            <a:solidFill>
              <a:srgbClr val="6666FF"/>
            </a:solidFill>
            <a:ln w="3175">
              <a:noFill/>
              <a:miter lim="800000"/>
              <a:headEnd/>
              <a:tailEnd/>
            </a:ln>
          </p:spPr>
          <p:txBody>
            <a:bodyPr/>
            <a:lstStyle/>
            <a:p>
              <a:endParaRPr lang="en-US"/>
            </a:p>
          </p:txBody>
        </p:sp>
        <p:sp>
          <p:nvSpPr>
            <p:cNvPr id="24628" name="Rectangle 50"/>
            <p:cNvSpPr>
              <a:spLocks noChangeArrowheads="1"/>
            </p:cNvSpPr>
            <p:nvPr/>
          </p:nvSpPr>
          <p:spPr bwMode="auto">
            <a:xfrm>
              <a:off x="4554" y="2658"/>
              <a:ext cx="148" cy="365"/>
            </a:xfrm>
            <a:prstGeom prst="rect">
              <a:avLst/>
            </a:prstGeom>
            <a:solidFill>
              <a:srgbClr val="FF5050"/>
            </a:solidFill>
            <a:ln w="3175">
              <a:noFill/>
              <a:miter lim="800000"/>
              <a:headEnd/>
              <a:tailEnd/>
            </a:ln>
          </p:spPr>
          <p:txBody>
            <a:bodyPr/>
            <a:lstStyle/>
            <a:p>
              <a:endParaRPr lang="en-US"/>
            </a:p>
          </p:txBody>
        </p:sp>
        <p:sp>
          <p:nvSpPr>
            <p:cNvPr id="24629" name="Rectangle 51"/>
            <p:cNvSpPr>
              <a:spLocks noChangeArrowheads="1"/>
            </p:cNvSpPr>
            <p:nvPr/>
          </p:nvSpPr>
          <p:spPr bwMode="auto">
            <a:xfrm>
              <a:off x="4928" y="2535"/>
              <a:ext cx="147" cy="488"/>
            </a:xfrm>
            <a:prstGeom prst="rect">
              <a:avLst/>
            </a:prstGeom>
            <a:solidFill>
              <a:srgbClr val="FF9900"/>
            </a:solidFill>
            <a:ln w="3175">
              <a:noFill/>
              <a:miter lim="800000"/>
              <a:headEnd/>
              <a:tailEnd/>
            </a:ln>
          </p:spPr>
          <p:txBody>
            <a:bodyPr/>
            <a:lstStyle/>
            <a:p>
              <a:endParaRPr lang="en-US"/>
            </a:p>
          </p:txBody>
        </p:sp>
        <p:sp>
          <p:nvSpPr>
            <p:cNvPr id="24630" name="Line 52"/>
            <p:cNvSpPr>
              <a:spLocks noChangeShapeType="1"/>
            </p:cNvSpPr>
            <p:nvPr/>
          </p:nvSpPr>
          <p:spPr bwMode="auto">
            <a:xfrm flipV="1">
              <a:off x="3876" y="2950"/>
              <a:ext cx="5" cy="15"/>
            </a:xfrm>
            <a:prstGeom prst="line">
              <a:avLst/>
            </a:prstGeom>
            <a:noFill/>
            <a:ln w="3175">
              <a:solidFill>
                <a:srgbClr val="000000"/>
              </a:solidFill>
              <a:round/>
              <a:headEnd/>
              <a:tailEnd/>
            </a:ln>
          </p:spPr>
          <p:txBody>
            <a:bodyPr/>
            <a:lstStyle/>
            <a:p>
              <a:endParaRPr lang="en-GB"/>
            </a:p>
          </p:txBody>
        </p:sp>
        <p:sp>
          <p:nvSpPr>
            <p:cNvPr id="24631" name="Line 53"/>
            <p:cNvSpPr>
              <a:spLocks noChangeShapeType="1"/>
            </p:cNvSpPr>
            <p:nvPr/>
          </p:nvSpPr>
          <p:spPr bwMode="auto">
            <a:xfrm>
              <a:off x="3858" y="2950"/>
              <a:ext cx="46" cy="3"/>
            </a:xfrm>
            <a:prstGeom prst="line">
              <a:avLst/>
            </a:prstGeom>
            <a:noFill/>
            <a:ln w="3175">
              <a:solidFill>
                <a:srgbClr val="000000"/>
              </a:solidFill>
              <a:round/>
              <a:headEnd/>
              <a:tailEnd/>
            </a:ln>
          </p:spPr>
          <p:txBody>
            <a:bodyPr/>
            <a:lstStyle/>
            <a:p>
              <a:endParaRPr lang="en-GB"/>
            </a:p>
          </p:txBody>
        </p:sp>
        <p:sp>
          <p:nvSpPr>
            <p:cNvPr id="24632" name="Line 54"/>
            <p:cNvSpPr>
              <a:spLocks noChangeShapeType="1"/>
            </p:cNvSpPr>
            <p:nvPr/>
          </p:nvSpPr>
          <p:spPr bwMode="auto">
            <a:xfrm flipV="1">
              <a:off x="4256" y="2509"/>
              <a:ext cx="1" cy="35"/>
            </a:xfrm>
            <a:prstGeom prst="line">
              <a:avLst/>
            </a:prstGeom>
            <a:noFill/>
            <a:ln w="3175">
              <a:solidFill>
                <a:srgbClr val="000000"/>
              </a:solidFill>
              <a:round/>
              <a:headEnd/>
              <a:tailEnd/>
            </a:ln>
          </p:spPr>
          <p:txBody>
            <a:bodyPr/>
            <a:lstStyle/>
            <a:p>
              <a:endParaRPr lang="en-GB"/>
            </a:p>
          </p:txBody>
        </p:sp>
        <p:sp>
          <p:nvSpPr>
            <p:cNvPr id="24633" name="Line 55"/>
            <p:cNvSpPr>
              <a:spLocks noChangeShapeType="1"/>
            </p:cNvSpPr>
            <p:nvPr/>
          </p:nvSpPr>
          <p:spPr bwMode="auto">
            <a:xfrm>
              <a:off x="4237" y="2509"/>
              <a:ext cx="41" cy="3"/>
            </a:xfrm>
            <a:prstGeom prst="line">
              <a:avLst/>
            </a:prstGeom>
            <a:noFill/>
            <a:ln w="3175">
              <a:solidFill>
                <a:srgbClr val="000000"/>
              </a:solidFill>
              <a:round/>
              <a:headEnd/>
              <a:tailEnd/>
            </a:ln>
          </p:spPr>
          <p:txBody>
            <a:bodyPr/>
            <a:lstStyle/>
            <a:p>
              <a:endParaRPr lang="en-GB"/>
            </a:p>
          </p:txBody>
        </p:sp>
        <p:sp>
          <p:nvSpPr>
            <p:cNvPr id="24634" name="Line 56"/>
            <p:cNvSpPr>
              <a:spLocks noChangeShapeType="1"/>
            </p:cNvSpPr>
            <p:nvPr/>
          </p:nvSpPr>
          <p:spPr bwMode="auto">
            <a:xfrm flipV="1">
              <a:off x="4625" y="2627"/>
              <a:ext cx="3" cy="31"/>
            </a:xfrm>
            <a:prstGeom prst="line">
              <a:avLst/>
            </a:prstGeom>
            <a:noFill/>
            <a:ln w="3175">
              <a:solidFill>
                <a:srgbClr val="000000"/>
              </a:solidFill>
              <a:round/>
              <a:headEnd/>
              <a:tailEnd/>
            </a:ln>
          </p:spPr>
          <p:txBody>
            <a:bodyPr/>
            <a:lstStyle/>
            <a:p>
              <a:endParaRPr lang="en-GB"/>
            </a:p>
          </p:txBody>
        </p:sp>
        <p:sp>
          <p:nvSpPr>
            <p:cNvPr id="24635" name="Line 57"/>
            <p:cNvSpPr>
              <a:spLocks noChangeShapeType="1"/>
            </p:cNvSpPr>
            <p:nvPr/>
          </p:nvSpPr>
          <p:spPr bwMode="auto">
            <a:xfrm>
              <a:off x="4610" y="2627"/>
              <a:ext cx="40" cy="4"/>
            </a:xfrm>
            <a:prstGeom prst="line">
              <a:avLst/>
            </a:prstGeom>
            <a:noFill/>
            <a:ln w="3175">
              <a:solidFill>
                <a:srgbClr val="000000"/>
              </a:solidFill>
              <a:round/>
              <a:headEnd/>
              <a:tailEnd/>
            </a:ln>
          </p:spPr>
          <p:txBody>
            <a:bodyPr/>
            <a:lstStyle/>
            <a:p>
              <a:endParaRPr lang="en-GB"/>
            </a:p>
          </p:txBody>
        </p:sp>
        <p:sp>
          <p:nvSpPr>
            <p:cNvPr id="24636" name="Line 58"/>
            <p:cNvSpPr>
              <a:spLocks noChangeShapeType="1"/>
            </p:cNvSpPr>
            <p:nvPr/>
          </p:nvSpPr>
          <p:spPr bwMode="auto">
            <a:xfrm flipV="1">
              <a:off x="4997" y="2452"/>
              <a:ext cx="2" cy="83"/>
            </a:xfrm>
            <a:prstGeom prst="line">
              <a:avLst/>
            </a:prstGeom>
            <a:noFill/>
            <a:ln w="3175">
              <a:solidFill>
                <a:srgbClr val="000000"/>
              </a:solidFill>
              <a:round/>
              <a:headEnd/>
              <a:tailEnd/>
            </a:ln>
          </p:spPr>
          <p:txBody>
            <a:bodyPr/>
            <a:lstStyle/>
            <a:p>
              <a:endParaRPr lang="en-GB"/>
            </a:p>
          </p:txBody>
        </p:sp>
        <p:sp>
          <p:nvSpPr>
            <p:cNvPr id="24637" name="Line 59"/>
            <p:cNvSpPr>
              <a:spLocks noChangeShapeType="1"/>
            </p:cNvSpPr>
            <p:nvPr/>
          </p:nvSpPr>
          <p:spPr bwMode="auto">
            <a:xfrm>
              <a:off x="4981" y="2452"/>
              <a:ext cx="38" cy="4"/>
            </a:xfrm>
            <a:prstGeom prst="line">
              <a:avLst/>
            </a:prstGeom>
            <a:noFill/>
            <a:ln w="3175">
              <a:solidFill>
                <a:srgbClr val="000000"/>
              </a:solidFill>
              <a:round/>
              <a:headEnd/>
              <a:tailEnd/>
            </a:ln>
          </p:spPr>
          <p:txBody>
            <a:bodyPr/>
            <a:lstStyle/>
            <a:p>
              <a:endParaRPr lang="en-GB"/>
            </a:p>
          </p:txBody>
        </p:sp>
        <p:sp>
          <p:nvSpPr>
            <p:cNvPr id="24638" name="Line 60"/>
            <p:cNvSpPr>
              <a:spLocks noChangeShapeType="1"/>
            </p:cNvSpPr>
            <p:nvPr/>
          </p:nvSpPr>
          <p:spPr bwMode="auto">
            <a:xfrm>
              <a:off x="3693" y="1630"/>
              <a:ext cx="2" cy="1393"/>
            </a:xfrm>
            <a:prstGeom prst="line">
              <a:avLst/>
            </a:prstGeom>
            <a:noFill/>
            <a:ln w="0">
              <a:solidFill>
                <a:srgbClr val="000000"/>
              </a:solidFill>
              <a:round/>
              <a:headEnd/>
              <a:tailEnd/>
            </a:ln>
          </p:spPr>
          <p:txBody>
            <a:bodyPr/>
            <a:lstStyle/>
            <a:p>
              <a:endParaRPr lang="en-GB"/>
            </a:p>
          </p:txBody>
        </p:sp>
        <p:sp>
          <p:nvSpPr>
            <p:cNvPr id="24639" name="Line 61"/>
            <p:cNvSpPr>
              <a:spLocks noChangeShapeType="1"/>
            </p:cNvSpPr>
            <p:nvPr/>
          </p:nvSpPr>
          <p:spPr bwMode="auto">
            <a:xfrm>
              <a:off x="3679" y="3023"/>
              <a:ext cx="14" cy="4"/>
            </a:xfrm>
            <a:prstGeom prst="line">
              <a:avLst/>
            </a:prstGeom>
            <a:noFill/>
            <a:ln w="0">
              <a:solidFill>
                <a:srgbClr val="000000"/>
              </a:solidFill>
              <a:round/>
              <a:headEnd/>
              <a:tailEnd/>
            </a:ln>
          </p:spPr>
          <p:txBody>
            <a:bodyPr/>
            <a:lstStyle/>
            <a:p>
              <a:endParaRPr lang="en-GB"/>
            </a:p>
          </p:txBody>
        </p:sp>
        <p:sp>
          <p:nvSpPr>
            <p:cNvPr id="24640" name="Line 62"/>
            <p:cNvSpPr>
              <a:spLocks noChangeShapeType="1"/>
            </p:cNvSpPr>
            <p:nvPr/>
          </p:nvSpPr>
          <p:spPr bwMode="auto">
            <a:xfrm>
              <a:off x="3679" y="2791"/>
              <a:ext cx="14" cy="4"/>
            </a:xfrm>
            <a:prstGeom prst="line">
              <a:avLst/>
            </a:prstGeom>
            <a:noFill/>
            <a:ln w="0">
              <a:solidFill>
                <a:srgbClr val="000000"/>
              </a:solidFill>
              <a:round/>
              <a:headEnd/>
              <a:tailEnd/>
            </a:ln>
          </p:spPr>
          <p:txBody>
            <a:bodyPr/>
            <a:lstStyle/>
            <a:p>
              <a:endParaRPr lang="en-GB"/>
            </a:p>
          </p:txBody>
        </p:sp>
        <p:sp>
          <p:nvSpPr>
            <p:cNvPr id="24641" name="Line 63"/>
            <p:cNvSpPr>
              <a:spLocks noChangeShapeType="1"/>
            </p:cNvSpPr>
            <p:nvPr/>
          </p:nvSpPr>
          <p:spPr bwMode="auto">
            <a:xfrm>
              <a:off x="3679" y="2561"/>
              <a:ext cx="14" cy="2"/>
            </a:xfrm>
            <a:prstGeom prst="line">
              <a:avLst/>
            </a:prstGeom>
            <a:noFill/>
            <a:ln w="0">
              <a:solidFill>
                <a:srgbClr val="000000"/>
              </a:solidFill>
              <a:round/>
              <a:headEnd/>
              <a:tailEnd/>
            </a:ln>
          </p:spPr>
          <p:txBody>
            <a:bodyPr/>
            <a:lstStyle/>
            <a:p>
              <a:endParaRPr lang="en-GB"/>
            </a:p>
          </p:txBody>
        </p:sp>
        <p:sp>
          <p:nvSpPr>
            <p:cNvPr id="24642" name="Line 64"/>
            <p:cNvSpPr>
              <a:spLocks noChangeShapeType="1"/>
            </p:cNvSpPr>
            <p:nvPr/>
          </p:nvSpPr>
          <p:spPr bwMode="auto">
            <a:xfrm>
              <a:off x="3679" y="2328"/>
              <a:ext cx="14" cy="2"/>
            </a:xfrm>
            <a:prstGeom prst="line">
              <a:avLst/>
            </a:prstGeom>
            <a:noFill/>
            <a:ln w="0">
              <a:solidFill>
                <a:srgbClr val="000000"/>
              </a:solidFill>
              <a:round/>
              <a:headEnd/>
              <a:tailEnd/>
            </a:ln>
          </p:spPr>
          <p:txBody>
            <a:bodyPr/>
            <a:lstStyle/>
            <a:p>
              <a:endParaRPr lang="en-GB"/>
            </a:p>
          </p:txBody>
        </p:sp>
        <p:sp>
          <p:nvSpPr>
            <p:cNvPr id="24643" name="Line 65"/>
            <p:cNvSpPr>
              <a:spLocks noChangeShapeType="1"/>
            </p:cNvSpPr>
            <p:nvPr/>
          </p:nvSpPr>
          <p:spPr bwMode="auto">
            <a:xfrm>
              <a:off x="3679" y="2096"/>
              <a:ext cx="14" cy="4"/>
            </a:xfrm>
            <a:prstGeom prst="line">
              <a:avLst/>
            </a:prstGeom>
            <a:noFill/>
            <a:ln w="0">
              <a:solidFill>
                <a:srgbClr val="000000"/>
              </a:solidFill>
              <a:round/>
              <a:headEnd/>
              <a:tailEnd/>
            </a:ln>
          </p:spPr>
          <p:txBody>
            <a:bodyPr/>
            <a:lstStyle/>
            <a:p>
              <a:endParaRPr lang="en-GB"/>
            </a:p>
          </p:txBody>
        </p:sp>
        <p:sp>
          <p:nvSpPr>
            <p:cNvPr id="24644" name="Line 66"/>
            <p:cNvSpPr>
              <a:spLocks noChangeShapeType="1"/>
            </p:cNvSpPr>
            <p:nvPr/>
          </p:nvSpPr>
          <p:spPr bwMode="auto">
            <a:xfrm>
              <a:off x="3679" y="1862"/>
              <a:ext cx="14" cy="4"/>
            </a:xfrm>
            <a:prstGeom prst="line">
              <a:avLst/>
            </a:prstGeom>
            <a:noFill/>
            <a:ln w="0">
              <a:solidFill>
                <a:srgbClr val="000000"/>
              </a:solidFill>
              <a:round/>
              <a:headEnd/>
              <a:tailEnd/>
            </a:ln>
          </p:spPr>
          <p:txBody>
            <a:bodyPr/>
            <a:lstStyle/>
            <a:p>
              <a:endParaRPr lang="en-GB"/>
            </a:p>
          </p:txBody>
        </p:sp>
        <p:sp>
          <p:nvSpPr>
            <p:cNvPr id="24645" name="Line 67"/>
            <p:cNvSpPr>
              <a:spLocks noChangeShapeType="1"/>
            </p:cNvSpPr>
            <p:nvPr/>
          </p:nvSpPr>
          <p:spPr bwMode="auto">
            <a:xfrm>
              <a:off x="3679" y="1630"/>
              <a:ext cx="14" cy="3"/>
            </a:xfrm>
            <a:prstGeom prst="line">
              <a:avLst/>
            </a:prstGeom>
            <a:noFill/>
            <a:ln w="0">
              <a:solidFill>
                <a:srgbClr val="000000"/>
              </a:solidFill>
              <a:round/>
              <a:headEnd/>
              <a:tailEnd/>
            </a:ln>
          </p:spPr>
          <p:txBody>
            <a:bodyPr/>
            <a:lstStyle/>
            <a:p>
              <a:endParaRPr lang="en-GB"/>
            </a:p>
          </p:txBody>
        </p:sp>
        <p:sp>
          <p:nvSpPr>
            <p:cNvPr id="24646" name="Line 68"/>
            <p:cNvSpPr>
              <a:spLocks noChangeShapeType="1"/>
            </p:cNvSpPr>
            <p:nvPr/>
          </p:nvSpPr>
          <p:spPr bwMode="auto">
            <a:xfrm>
              <a:off x="3693" y="3023"/>
              <a:ext cx="1493" cy="4"/>
            </a:xfrm>
            <a:prstGeom prst="line">
              <a:avLst/>
            </a:prstGeom>
            <a:noFill/>
            <a:ln w="0">
              <a:solidFill>
                <a:srgbClr val="000000"/>
              </a:solidFill>
              <a:round/>
              <a:headEnd/>
              <a:tailEnd/>
            </a:ln>
          </p:spPr>
          <p:txBody>
            <a:bodyPr/>
            <a:lstStyle/>
            <a:p>
              <a:endParaRPr lang="en-GB"/>
            </a:p>
          </p:txBody>
        </p:sp>
        <p:sp>
          <p:nvSpPr>
            <p:cNvPr id="24647" name="Line 69"/>
            <p:cNvSpPr>
              <a:spLocks noChangeShapeType="1"/>
            </p:cNvSpPr>
            <p:nvPr/>
          </p:nvSpPr>
          <p:spPr bwMode="auto">
            <a:xfrm flipV="1">
              <a:off x="3693" y="3023"/>
              <a:ext cx="2" cy="20"/>
            </a:xfrm>
            <a:prstGeom prst="line">
              <a:avLst/>
            </a:prstGeom>
            <a:noFill/>
            <a:ln w="0">
              <a:solidFill>
                <a:srgbClr val="000000"/>
              </a:solidFill>
              <a:round/>
              <a:headEnd/>
              <a:tailEnd/>
            </a:ln>
          </p:spPr>
          <p:txBody>
            <a:bodyPr/>
            <a:lstStyle/>
            <a:p>
              <a:endParaRPr lang="en-GB"/>
            </a:p>
          </p:txBody>
        </p:sp>
        <p:sp>
          <p:nvSpPr>
            <p:cNvPr id="24648" name="Line 70"/>
            <p:cNvSpPr>
              <a:spLocks noChangeShapeType="1"/>
            </p:cNvSpPr>
            <p:nvPr/>
          </p:nvSpPr>
          <p:spPr bwMode="auto">
            <a:xfrm flipV="1">
              <a:off x="4067" y="3023"/>
              <a:ext cx="2" cy="20"/>
            </a:xfrm>
            <a:prstGeom prst="line">
              <a:avLst/>
            </a:prstGeom>
            <a:noFill/>
            <a:ln w="0">
              <a:solidFill>
                <a:srgbClr val="000000"/>
              </a:solidFill>
              <a:round/>
              <a:headEnd/>
              <a:tailEnd/>
            </a:ln>
          </p:spPr>
          <p:txBody>
            <a:bodyPr/>
            <a:lstStyle/>
            <a:p>
              <a:endParaRPr lang="en-GB"/>
            </a:p>
          </p:txBody>
        </p:sp>
        <p:sp>
          <p:nvSpPr>
            <p:cNvPr id="24649" name="Line 71"/>
            <p:cNvSpPr>
              <a:spLocks noChangeShapeType="1"/>
            </p:cNvSpPr>
            <p:nvPr/>
          </p:nvSpPr>
          <p:spPr bwMode="auto">
            <a:xfrm flipV="1">
              <a:off x="4444" y="3023"/>
              <a:ext cx="1" cy="20"/>
            </a:xfrm>
            <a:prstGeom prst="line">
              <a:avLst/>
            </a:prstGeom>
            <a:noFill/>
            <a:ln w="0">
              <a:solidFill>
                <a:srgbClr val="000000"/>
              </a:solidFill>
              <a:round/>
              <a:headEnd/>
              <a:tailEnd/>
            </a:ln>
          </p:spPr>
          <p:txBody>
            <a:bodyPr/>
            <a:lstStyle/>
            <a:p>
              <a:endParaRPr lang="en-GB"/>
            </a:p>
          </p:txBody>
        </p:sp>
        <p:sp>
          <p:nvSpPr>
            <p:cNvPr id="24650" name="Line 72"/>
            <p:cNvSpPr>
              <a:spLocks noChangeShapeType="1"/>
            </p:cNvSpPr>
            <p:nvPr/>
          </p:nvSpPr>
          <p:spPr bwMode="auto">
            <a:xfrm flipV="1">
              <a:off x="4816" y="3023"/>
              <a:ext cx="2" cy="20"/>
            </a:xfrm>
            <a:prstGeom prst="line">
              <a:avLst/>
            </a:prstGeom>
            <a:noFill/>
            <a:ln w="0">
              <a:solidFill>
                <a:srgbClr val="000000"/>
              </a:solidFill>
              <a:round/>
              <a:headEnd/>
              <a:tailEnd/>
            </a:ln>
          </p:spPr>
          <p:txBody>
            <a:bodyPr/>
            <a:lstStyle/>
            <a:p>
              <a:endParaRPr lang="en-GB"/>
            </a:p>
          </p:txBody>
        </p:sp>
        <p:sp>
          <p:nvSpPr>
            <p:cNvPr id="24651" name="Line 73"/>
            <p:cNvSpPr>
              <a:spLocks noChangeShapeType="1"/>
            </p:cNvSpPr>
            <p:nvPr/>
          </p:nvSpPr>
          <p:spPr bwMode="auto">
            <a:xfrm flipV="1">
              <a:off x="5186" y="3023"/>
              <a:ext cx="4" cy="20"/>
            </a:xfrm>
            <a:prstGeom prst="line">
              <a:avLst/>
            </a:prstGeom>
            <a:noFill/>
            <a:ln w="0">
              <a:solidFill>
                <a:srgbClr val="000000"/>
              </a:solidFill>
              <a:round/>
              <a:headEnd/>
              <a:tailEnd/>
            </a:ln>
          </p:spPr>
          <p:txBody>
            <a:bodyPr/>
            <a:lstStyle/>
            <a:p>
              <a:endParaRPr lang="en-GB"/>
            </a:p>
          </p:txBody>
        </p:sp>
        <p:sp>
          <p:nvSpPr>
            <p:cNvPr id="24652" name="Rectangle 74"/>
            <p:cNvSpPr>
              <a:spLocks noChangeArrowheads="1"/>
            </p:cNvSpPr>
            <p:nvPr/>
          </p:nvSpPr>
          <p:spPr bwMode="auto">
            <a:xfrm>
              <a:off x="4050" y="1402"/>
              <a:ext cx="978" cy="173"/>
            </a:xfrm>
            <a:prstGeom prst="rect">
              <a:avLst/>
            </a:prstGeom>
            <a:noFill/>
            <a:ln w="9525">
              <a:noFill/>
              <a:miter lim="800000"/>
              <a:headEnd/>
              <a:tailEnd/>
            </a:ln>
          </p:spPr>
          <p:txBody>
            <a:bodyPr lIns="0" tIns="0" rIns="0" bIns="0">
              <a:spAutoFit/>
            </a:bodyPr>
            <a:lstStyle/>
            <a:p>
              <a:r>
                <a:rPr lang="en-GB">
                  <a:solidFill>
                    <a:srgbClr val="000000"/>
                  </a:solidFill>
                  <a:latin typeface="Verdana" pitchFamily="34" charset="0"/>
                </a:rPr>
                <a:t>Neutrophils</a:t>
              </a:r>
              <a:endParaRPr lang="en-GB">
                <a:latin typeface="Verdana" pitchFamily="34" charset="0"/>
              </a:endParaRPr>
            </a:p>
          </p:txBody>
        </p:sp>
        <p:sp>
          <p:nvSpPr>
            <p:cNvPr id="24653" name="Rectangle 75"/>
            <p:cNvSpPr>
              <a:spLocks noChangeArrowheads="1"/>
            </p:cNvSpPr>
            <p:nvPr/>
          </p:nvSpPr>
          <p:spPr bwMode="auto">
            <a:xfrm>
              <a:off x="3593" y="2971"/>
              <a:ext cx="61"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Verdana" pitchFamily="34" charset="0"/>
                </a:rPr>
                <a:t>0</a:t>
              </a:r>
              <a:endParaRPr lang="en-GB" sz="1200">
                <a:latin typeface="Verdana" pitchFamily="34" charset="0"/>
              </a:endParaRPr>
            </a:p>
          </p:txBody>
        </p:sp>
        <p:sp>
          <p:nvSpPr>
            <p:cNvPr id="24654" name="Rectangle 76"/>
            <p:cNvSpPr>
              <a:spLocks noChangeArrowheads="1"/>
            </p:cNvSpPr>
            <p:nvPr/>
          </p:nvSpPr>
          <p:spPr bwMode="auto">
            <a:xfrm>
              <a:off x="3483" y="2735"/>
              <a:ext cx="157"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Verdana" pitchFamily="34" charset="0"/>
                </a:rPr>
                <a:t>0.5</a:t>
              </a:r>
              <a:endParaRPr lang="en-GB" sz="1200">
                <a:latin typeface="Verdana" pitchFamily="34" charset="0"/>
              </a:endParaRPr>
            </a:p>
          </p:txBody>
        </p:sp>
        <p:sp>
          <p:nvSpPr>
            <p:cNvPr id="24655" name="Rectangle 77"/>
            <p:cNvSpPr>
              <a:spLocks noChangeArrowheads="1"/>
            </p:cNvSpPr>
            <p:nvPr/>
          </p:nvSpPr>
          <p:spPr bwMode="auto">
            <a:xfrm>
              <a:off x="3483" y="2503"/>
              <a:ext cx="157"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Verdana" pitchFamily="34" charset="0"/>
                </a:rPr>
                <a:t>1.0</a:t>
              </a:r>
              <a:endParaRPr lang="en-GB" sz="1200">
                <a:latin typeface="Verdana" pitchFamily="34" charset="0"/>
              </a:endParaRPr>
            </a:p>
          </p:txBody>
        </p:sp>
        <p:sp>
          <p:nvSpPr>
            <p:cNvPr id="24656" name="Rectangle 78"/>
            <p:cNvSpPr>
              <a:spLocks noChangeArrowheads="1"/>
            </p:cNvSpPr>
            <p:nvPr/>
          </p:nvSpPr>
          <p:spPr bwMode="auto">
            <a:xfrm>
              <a:off x="3483" y="2273"/>
              <a:ext cx="157"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Verdana" pitchFamily="34" charset="0"/>
                </a:rPr>
                <a:t>1.5</a:t>
              </a:r>
              <a:endParaRPr lang="en-GB" sz="1200">
                <a:latin typeface="Verdana" pitchFamily="34" charset="0"/>
              </a:endParaRPr>
            </a:p>
          </p:txBody>
        </p:sp>
        <p:sp>
          <p:nvSpPr>
            <p:cNvPr id="24657" name="Rectangle 79"/>
            <p:cNvSpPr>
              <a:spLocks noChangeArrowheads="1"/>
            </p:cNvSpPr>
            <p:nvPr/>
          </p:nvSpPr>
          <p:spPr bwMode="auto">
            <a:xfrm>
              <a:off x="3483" y="2041"/>
              <a:ext cx="157"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Verdana" pitchFamily="34" charset="0"/>
                </a:rPr>
                <a:t>2.0</a:t>
              </a:r>
              <a:endParaRPr lang="en-GB" sz="1200">
                <a:latin typeface="Verdana" pitchFamily="34" charset="0"/>
              </a:endParaRPr>
            </a:p>
          </p:txBody>
        </p:sp>
        <p:sp>
          <p:nvSpPr>
            <p:cNvPr id="24658" name="Rectangle 80"/>
            <p:cNvSpPr>
              <a:spLocks noChangeArrowheads="1"/>
            </p:cNvSpPr>
            <p:nvPr/>
          </p:nvSpPr>
          <p:spPr bwMode="auto">
            <a:xfrm>
              <a:off x="3483" y="1808"/>
              <a:ext cx="157"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Verdana" pitchFamily="34" charset="0"/>
                </a:rPr>
                <a:t>2.5</a:t>
              </a:r>
              <a:endParaRPr lang="en-GB" sz="1200">
                <a:latin typeface="Verdana" pitchFamily="34" charset="0"/>
              </a:endParaRPr>
            </a:p>
          </p:txBody>
        </p:sp>
        <p:sp>
          <p:nvSpPr>
            <p:cNvPr id="24659" name="Rectangle 81"/>
            <p:cNvSpPr>
              <a:spLocks noChangeArrowheads="1"/>
            </p:cNvSpPr>
            <p:nvPr/>
          </p:nvSpPr>
          <p:spPr bwMode="auto">
            <a:xfrm>
              <a:off x="3483" y="1574"/>
              <a:ext cx="157"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Verdana" pitchFamily="34" charset="0"/>
                </a:rPr>
                <a:t>3.0</a:t>
              </a:r>
              <a:endParaRPr lang="en-GB" sz="1200">
                <a:latin typeface="Verdana" pitchFamily="34" charset="0"/>
              </a:endParaRPr>
            </a:p>
          </p:txBody>
        </p:sp>
        <p:sp>
          <p:nvSpPr>
            <p:cNvPr id="24660" name="Text Box 82"/>
            <p:cNvSpPr txBox="1">
              <a:spLocks noChangeArrowheads="1"/>
            </p:cNvSpPr>
            <p:nvPr/>
          </p:nvSpPr>
          <p:spPr bwMode="auto">
            <a:xfrm>
              <a:off x="4171" y="3076"/>
              <a:ext cx="221" cy="212"/>
            </a:xfrm>
            <a:prstGeom prst="rect">
              <a:avLst/>
            </a:prstGeom>
            <a:noFill/>
            <a:ln w="9525">
              <a:noFill/>
              <a:miter lim="800000"/>
              <a:headEnd/>
              <a:tailEnd/>
            </a:ln>
          </p:spPr>
          <p:txBody>
            <a:bodyPr wrap="none">
              <a:spAutoFit/>
            </a:bodyPr>
            <a:lstStyle/>
            <a:p>
              <a:r>
                <a:rPr lang="en-GB" sz="1600">
                  <a:latin typeface="Verdana" pitchFamily="34" charset="0"/>
                </a:rPr>
                <a:t>+</a:t>
              </a:r>
            </a:p>
          </p:txBody>
        </p:sp>
        <p:sp>
          <p:nvSpPr>
            <p:cNvPr id="24661" name="Text Box 83"/>
            <p:cNvSpPr txBox="1">
              <a:spLocks noChangeArrowheads="1"/>
            </p:cNvSpPr>
            <p:nvPr/>
          </p:nvSpPr>
          <p:spPr bwMode="auto">
            <a:xfrm>
              <a:off x="4900" y="3076"/>
              <a:ext cx="221" cy="212"/>
            </a:xfrm>
            <a:prstGeom prst="rect">
              <a:avLst/>
            </a:prstGeom>
            <a:noFill/>
            <a:ln w="9525">
              <a:noFill/>
              <a:miter lim="800000"/>
              <a:headEnd/>
              <a:tailEnd/>
            </a:ln>
          </p:spPr>
          <p:txBody>
            <a:bodyPr wrap="none">
              <a:spAutoFit/>
            </a:bodyPr>
            <a:lstStyle/>
            <a:p>
              <a:r>
                <a:rPr lang="en-GB" sz="1600">
                  <a:latin typeface="Verdana" pitchFamily="34" charset="0"/>
                </a:rPr>
                <a:t>+</a:t>
              </a:r>
            </a:p>
          </p:txBody>
        </p:sp>
        <p:sp>
          <p:nvSpPr>
            <p:cNvPr id="24662" name="Text Box 84"/>
            <p:cNvSpPr txBox="1">
              <a:spLocks noChangeArrowheads="1"/>
            </p:cNvSpPr>
            <p:nvPr/>
          </p:nvSpPr>
          <p:spPr bwMode="auto">
            <a:xfrm>
              <a:off x="4454" y="3334"/>
              <a:ext cx="359" cy="212"/>
            </a:xfrm>
            <a:prstGeom prst="rect">
              <a:avLst/>
            </a:prstGeom>
            <a:noFill/>
            <a:ln w="9525">
              <a:noFill/>
              <a:miter lim="800000"/>
              <a:headEnd/>
              <a:tailEnd/>
            </a:ln>
          </p:spPr>
          <p:txBody>
            <a:bodyPr wrap="none">
              <a:spAutoFit/>
            </a:bodyPr>
            <a:lstStyle/>
            <a:p>
              <a:r>
                <a:rPr lang="en-GB" sz="1600">
                  <a:latin typeface="Verdana" pitchFamily="34" charset="0"/>
                </a:rPr>
                <a:t>18h</a:t>
              </a:r>
            </a:p>
          </p:txBody>
        </p:sp>
        <p:sp>
          <p:nvSpPr>
            <p:cNvPr id="24663" name="Text Box 85"/>
            <p:cNvSpPr txBox="1">
              <a:spLocks noChangeArrowheads="1"/>
            </p:cNvSpPr>
            <p:nvPr/>
          </p:nvSpPr>
          <p:spPr bwMode="auto">
            <a:xfrm>
              <a:off x="4828" y="3334"/>
              <a:ext cx="359" cy="212"/>
            </a:xfrm>
            <a:prstGeom prst="rect">
              <a:avLst/>
            </a:prstGeom>
            <a:noFill/>
            <a:ln w="9525">
              <a:noFill/>
              <a:miter lim="800000"/>
              <a:headEnd/>
              <a:tailEnd/>
            </a:ln>
          </p:spPr>
          <p:txBody>
            <a:bodyPr wrap="none">
              <a:spAutoFit/>
            </a:bodyPr>
            <a:lstStyle/>
            <a:p>
              <a:r>
                <a:rPr lang="en-GB" sz="1600">
                  <a:latin typeface="Verdana" pitchFamily="34" charset="0"/>
                </a:rPr>
                <a:t>48h</a:t>
              </a:r>
            </a:p>
          </p:txBody>
        </p:sp>
        <p:sp>
          <p:nvSpPr>
            <p:cNvPr id="24664" name="Text Box 86"/>
            <p:cNvSpPr txBox="1">
              <a:spLocks noChangeArrowheads="1"/>
            </p:cNvSpPr>
            <p:nvPr/>
          </p:nvSpPr>
          <p:spPr bwMode="auto">
            <a:xfrm>
              <a:off x="4523" y="3076"/>
              <a:ext cx="221" cy="212"/>
            </a:xfrm>
            <a:prstGeom prst="rect">
              <a:avLst/>
            </a:prstGeom>
            <a:noFill/>
            <a:ln w="9525">
              <a:noFill/>
              <a:miter lim="800000"/>
              <a:headEnd/>
              <a:tailEnd/>
            </a:ln>
          </p:spPr>
          <p:txBody>
            <a:bodyPr wrap="none">
              <a:spAutoFit/>
            </a:bodyPr>
            <a:lstStyle/>
            <a:p>
              <a:r>
                <a:rPr lang="en-GB" sz="1600">
                  <a:latin typeface="Verdana" pitchFamily="34" charset="0"/>
                </a:rPr>
                <a:t>+</a:t>
              </a:r>
            </a:p>
          </p:txBody>
        </p:sp>
      </p:grpSp>
      <p:sp>
        <p:nvSpPr>
          <p:cNvPr id="174167" name="AutoShape 87"/>
          <p:cNvSpPr>
            <a:spLocks noChangeArrowheads="1"/>
          </p:cNvSpPr>
          <p:nvPr/>
        </p:nvSpPr>
        <p:spPr bwMode="auto">
          <a:xfrm>
            <a:off x="4076700" y="5692775"/>
            <a:ext cx="161925" cy="409575"/>
          </a:xfrm>
          <a:prstGeom prst="upArrow">
            <a:avLst>
              <a:gd name="adj1" fmla="val 50000"/>
              <a:gd name="adj2" fmla="val 63235"/>
            </a:avLst>
          </a:prstGeom>
          <a:solidFill>
            <a:srgbClr val="FF5050"/>
          </a:solidFill>
          <a:ln w="9525">
            <a:solidFill>
              <a:srgbClr val="FF5050"/>
            </a:solidFill>
            <a:miter lim="800000"/>
            <a:headEnd/>
            <a:tailEnd/>
          </a:ln>
        </p:spPr>
        <p:txBody>
          <a:bodyPr vert="eaVert" wrap="none" anchor="ctr"/>
          <a:lstStyle/>
          <a:p>
            <a:endParaRPr lang="en-US"/>
          </a:p>
        </p:txBody>
      </p:sp>
      <p:sp>
        <p:nvSpPr>
          <p:cNvPr id="174168" name="AutoShape 88"/>
          <p:cNvSpPr>
            <a:spLocks noChangeArrowheads="1"/>
          </p:cNvSpPr>
          <p:nvPr/>
        </p:nvSpPr>
        <p:spPr bwMode="auto">
          <a:xfrm>
            <a:off x="4673600" y="5692775"/>
            <a:ext cx="161925" cy="409575"/>
          </a:xfrm>
          <a:prstGeom prst="upArrow">
            <a:avLst>
              <a:gd name="adj1" fmla="val 50000"/>
              <a:gd name="adj2" fmla="val 63235"/>
            </a:avLst>
          </a:prstGeom>
          <a:solidFill>
            <a:srgbClr val="FF9900"/>
          </a:solidFill>
          <a:ln w="9525">
            <a:solidFill>
              <a:srgbClr val="FF9900"/>
            </a:solidFill>
            <a:miter lim="800000"/>
            <a:headEnd/>
            <a:tailEnd/>
          </a:ln>
        </p:spPr>
        <p:txBody>
          <a:bodyPr vert="eaVert" wrap="none" anchor="ctr"/>
          <a:lstStyle/>
          <a:p>
            <a:endParaRPr lang="en-US"/>
          </a:p>
        </p:txBody>
      </p:sp>
      <p:sp>
        <p:nvSpPr>
          <p:cNvPr id="174169" name="AutoShape 89"/>
          <p:cNvSpPr>
            <a:spLocks noChangeArrowheads="1"/>
          </p:cNvSpPr>
          <p:nvPr/>
        </p:nvSpPr>
        <p:spPr bwMode="auto">
          <a:xfrm>
            <a:off x="3435350" y="5273675"/>
            <a:ext cx="161925" cy="409575"/>
          </a:xfrm>
          <a:prstGeom prst="upArrow">
            <a:avLst>
              <a:gd name="adj1" fmla="val 50000"/>
              <a:gd name="adj2" fmla="val 63235"/>
            </a:avLst>
          </a:prstGeom>
          <a:solidFill>
            <a:srgbClr val="6666FF"/>
          </a:solidFill>
          <a:ln w="9525">
            <a:noFill/>
            <a:miter lim="800000"/>
            <a:headEnd/>
            <a:tailEnd/>
          </a:ln>
        </p:spPr>
        <p:txBody>
          <a:bodyPr vert="eaVert" wrap="none" anchor="ctr"/>
          <a:lstStyle/>
          <a:p>
            <a:endParaRPr lang="en-US"/>
          </a:p>
        </p:txBody>
      </p:sp>
      <p:sp>
        <p:nvSpPr>
          <p:cNvPr id="174170" name="Rectangle 90"/>
          <p:cNvSpPr>
            <a:spLocks noChangeArrowheads="1"/>
          </p:cNvSpPr>
          <p:nvPr/>
        </p:nvSpPr>
        <p:spPr bwMode="auto">
          <a:xfrm>
            <a:off x="3109913" y="2632075"/>
            <a:ext cx="2133600" cy="3698875"/>
          </a:xfrm>
          <a:prstGeom prst="rect">
            <a:avLst/>
          </a:prstGeom>
          <a:noFill/>
          <a:ln w="19050">
            <a:solidFill>
              <a:srgbClr val="FF5050"/>
            </a:solidFill>
            <a:prstDash val="dash"/>
            <a:miter lim="800000"/>
            <a:headEnd/>
            <a:tailEnd/>
          </a:ln>
        </p:spPr>
        <p:txBody>
          <a:bodyPr wrap="none" anchor="ctr"/>
          <a:lstStyle/>
          <a:p>
            <a:pPr algn="ctr"/>
            <a:endParaRPr lang="en-US">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7" grpId="0" animBg="1"/>
      <p:bldP spid="174168" grpId="0" animBg="1"/>
      <p:bldP spid="174169" grpId="0" animBg="1"/>
      <p:bldP spid="1741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677740" y="703263"/>
            <a:ext cx="7832978" cy="830997"/>
          </a:xfrm>
          <a:prstGeom prst="rect">
            <a:avLst/>
          </a:prstGeom>
          <a:noFill/>
          <a:ln w="9525">
            <a:noFill/>
            <a:miter lim="800000"/>
            <a:headEnd/>
            <a:tailEnd/>
          </a:ln>
        </p:spPr>
        <p:txBody>
          <a:bodyPr wrap="none">
            <a:spAutoFit/>
          </a:bodyPr>
          <a:lstStyle/>
          <a:p>
            <a:pPr algn="ctr"/>
            <a:r>
              <a:rPr lang="en-GB" sz="2400" dirty="0"/>
              <a:t>Gr1</a:t>
            </a:r>
            <a:r>
              <a:rPr lang="en-GB" sz="2400" baseline="30000" dirty="0"/>
              <a:t>high  </a:t>
            </a:r>
            <a:r>
              <a:rPr lang="en-GB" sz="2400" dirty="0" smtClean="0"/>
              <a:t>mo</a:t>
            </a:r>
            <a:r>
              <a:rPr lang="en-GB" sz="2400" dirty="0" smtClean="0">
                <a:latin typeface="Verdana" pitchFamily="34" charset="0"/>
              </a:rPr>
              <a:t>nocytes induce pulmonary vascular leak</a:t>
            </a:r>
          </a:p>
          <a:p>
            <a:pPr algn="ctr"/>
            <a:r>
              <a:rPr lang="en-GB" sz="2400" dirty="0">
                <a:latin typeface="Verdana" pitchFamily="34" charset="0"/>
              </a:rPr>
              <a:t>a</a:t>
            </a:r>
            <a:r>
              <a:rPr lang="en-GB" sz="2400" dirty="0" smtClean="0">
                <a:latin typeface="Verdana" pitchFamily="34" charset="0"/>
              </a:rPr>
              <a:t>fter </a:t>
            </a:r>
            <a:r>
              <a:rPr lang="en-GB" sz="2400" u="sng" dirty="0" smtClean="0">
                <a:latin typeface="Verdana" pitchFamily="34" charset="0"/>
              </a:rPr>
              <a:t>secondary challenge </a:t>
            </a:r>
            <a:r>
              <a:rPr lang="en-GB" sz="2400" dirty="0" smtClean="0">
                <a:latin typeface="Verdana" pitchFamily="34" charset="0"/>
              </a:rPr>
              <a:t>with </a:t>
            </a:r>
            <a:r>
              <a:rPr lang="en-GB" sz="2400" dirty="0" err="1" smtClean="0">
                <a:latin typeface="Verdana" pitchFamily="34" charset="0"/>
              </a:rPr>
              <a:t>zymosan</a:t>
            </a:r>
            <a:endParaRPr lang="en-GB" sz="2400" dirty="0">
              <a:latin typeface="Verdana" pitchFamily="34" charset="0"/>
            </a:endParaRPr>
          </a:p>
        </p:txBody>
      </p:sp>
      <p:grpSp>
        <p:nvGrpSpPr>
          <p:cNvPr id="25603" name="Group 5"/>
          <p:cNvGrpSpPr>
            <a:grpSpLocks/>
          </p:cNvGrpSpPr>
          <p:nvPr/>
        </p:nvGrpSpPr>
        <p:grpSpPr bwMode="auto">
          <a:xfrm>
            <a:off x="2914589" y="3489325"/>
            <a:ext cx="466725" cy="1892300"/>
            <a:chOff x="2599" y="2189"/>
            <a:chExt cx="294" cy="1192"/>
          </a:xfrm>
        </p:grpSpPr>
        <p:sp>
          <p:nvSpPr>
            <p:cNvPr id="25657" name="Rectangle 6"/>
            <p:cNvSpPr>
              <a:spLocks noChangeArrowheads="1"/>
            </p:cNvSpPr>
            <p:nvPr/>
          </p:nvSpPr>
          <p:spPr bwMode="auto">
            <a:xfrm>
              <a:off x="2599" y="2189"/>
              <a:ext cx="294" cy="1192"/>
            </a:xfrm>
            <a:prstGeom prst="rect">
              <a:avLst/>
            </a:prstGeom>
            <a:solidFill>
              <a:srgbClr val="6666FF"/>
            </a:solidFill>
            <a:ln w="9525">
              <a:noFill/>
              <a:miter lim="800000"/>
              <a:headEnd/>
              <a:tailEnd/>
            </a:ln>
          </p:spPr>
          <p:txBody>
            <a:bodyPr/>
            <a:lstStyle/>
            <a:p>
              <a:endParaRPr lang="en-US"/>
            </a:p>
          </p:txBody>
        </p:sp>
        <p:sp>
          <p:nvSpPr>
            <p:cNvPr id="25658" name="Rectangle 7"/>
            <p:cNvSpPr>
              <a:spLocks noChangeArrowheads="1"/>
            </p:cNvSpPr>
            <p:nvPr/>
          </p:nvSpPr>
          <p:spPr bwMode="auto">
            <a:xfrm>
              <a:off x="2599" y="2189"/>
              <a:ext cx="294" cy="1192"/>
            </a:xfrm>
            <a:prstGeom prst="rect">
              <a:avLst/>
            </a:prstGeom>
            <a:solidFill>
              <a:srgbClr val="6666FF"/>
            </a:solidFill>
            <a:ln w="7938" cap="rnd">
              <a:noFill/>
              <a:miter lim="800000"/>
              <a:headEnd/>
              <a:tailEnd/>
            </a:ln>
          </p:spPr>
          <p:txBody>
            <a:bodyPr/>
            <a:lstStyle/>
            <a:p>
              <a:endParaRPr lang="en-US"/>
            </a:p>
          </p:txBody>
        </p:sp>
      </p:grpSp>
      <p:grpSp>
        <p:nvGrpSpPr>
          <p:cNvPr id="25604" name="Group 8"/>
          <p:cNvGrpSpPr>
            <a:grpSpLocks/>
          </p:cNvGrpSpPr>
          <p:nvPr/>
        </p:nvGrpSpPr>
        <p:grpSpPr bwMode="auto">
          <a:xfrm>
            <a:off x="4086164" y="4451350"/>
            <a:ext cx="511175" cy="930275"/>
            <a:chOff x="3336" y="2795"/>
            <a:chExt cx="322" cy="586"/>
          </a:xfrm>
        </p:grpSpPr>
        <p:sp>
          <p:nvSpPr>
            <p:cNvPr id="25655" name="Rectangle 9"/>
            <p:cNvSpPr>
              <a:spLocks noChangeArrowheads="1"/>
            </p:cNvSpPr>
            <p:nvPr/>
          </p:nvSpPr>
          <p:spPr bwMode="auto">
            <a:xfrm>
              <a:off x="3336" y="2795"/>
              <a:ext cx="322" cy="586"/>
            </a:xfrm>
            <a:prstGeom prst="rect">
              <a:avLst/>
            </a:prstGeom>
            <a:solidFill>
              <a:srgbClr val="FF5050"/>
            </a:solidFill>
            <a:ln w="9525">
              <a:noFill/>
              <a:miter lim="800000"/>
              <a:headEnd/>
              <a:tailEnd/>
            </a:ln>
          </p:spPr>
          <p:txBody>
            <a:bodyPr/>
            <a:lstStyle/>
            <a:p>
              <a:endParaRPr lang="en-US"/>
            </a:p>
          </p:txBody>
        </p:sp>
        <p:sp>
          <p:nvSpPr>
            <p:cNvPr id="25656" name="Rectangle 10"/>
            <p:cNvSpPr>
              <a:spLocks noChangeArrowheads="1"/>
            </p:cNvSpPr>
            <p:nvPr/>
          </p:nvSpPr>
          <p:spPr bwMode="auto">
            <a:xfrm>
              <a:off x="3336" y="2795"/>
              <a:ext cx="322" cy="586"/>
            </a:xfrm>
            <a:prstGeom prst="rect">
              <a:avLst/>
            </a:prstGeom>
            <a:solidFill>
              <a:srgbClr val="FF5050"/>
            </a:solidFill>
            <a:ln w="7938" cap="rnd">
              <a:noFill/>
              <a:miter lim="800000"/>
              <a:headEnd/>
              <a:tailEnd/>
            </a:ln>
          </p:spPr>
          <p:txBody>
            <a:bodyPr/>
            <a:lstStyle/>
            <a:p>
              <a:endParaRPr lang="en-US"/>
            </a:p>
          </p:txBody>
        </p:sp>
      </p:grpSp>
      <p:grpSp>
        <p:nvGrpSpPr>
          <p:cNvPr id="25605" name="Group 11"/>
          <p:cNvGrpSpPr>
            <a:grpSpLocks/>
          </p:cNvGrpSpPr>
          <p:nvPr/>
        </p:nvGrpSpPr>
        <p:grpSpPr bwMode="auto">
          <a:xfrm>
            <a:off x="5310127" y="3371850"/>
            <a:ext cx="469900" cy="2016125"/>
            <a:chOff x="4101" y="2109"/>
            <a:chExt cx="296" cy="1270"/>
          </a:xfrm>
        </p:grpSpPr>
        <p:sp>
          <p:nvSpPr>
            <p:cNvPr id="25653" name="Rectangle 12"/>
            <p:cNvSpPr>
              <a:spLocks noChangeArrowheads="1"/>
            </p:cNvSpPr>
            <p:nvPr/>
          </p:nvSpPr>
          <p:spPr bwMode="auto">
            <a:xfrm>
              <a:off x="4101" y="2109"/>
              <a:ext cx="296" cy="1270"/>
            </a:xfrm>
            <a:prstGeom prst="rect">
              <a:avLst/>
            </a:prstGeom>
            <a:solidFill>
              <a:srgbClr val="FF9900"/>
            </a:solidFill>
            <a:ln w="9525">
              <a:noFill/>
              <a:miter lim="800000"/>
              <a:headEnd/>
              <a:tailEnd/>
            </a:ln>
          </p:spPr>
          <p:txBody>
            <a:bodyPr/>
            <a:lstStyle/>
            <a:p>
              <a:endParaRPr lang="en-US"/>
            </a:p>
          </p:txBody>
        </p:sp>
        <p:sp>
          <p:nvSpPr>
            <p:cNvPr id="25654" name="Rectangle 13"/>
            <p:cNvSpPr>
              <a:spLocks noChangeArrowheads="1"/>
            </p:cNvSpPr>
            <p:nvPr/>
          </p:nvSpPr>
          <p:spPr bwMode="auto">
            <a:xfrm>
              <a:off x="4101" y="2109"/>
              <a:ext cx="296" cy="1270"/>
            </a:xfrm>
            <a:prstGeom prst="rect">
              <a:avLst/>
            </a:prstGeom>
            <a:solidFill>
              <a:srgbClr val="FF9900"/>
            </a:solidFill>
            <a:ln w="7938" cap="rnd">
              <a:noFill/>
              <a:miter lim="800000"/>
              <a:headEnd/>
              <a:tailEnd/>
            </a:ln>
          </p:spPr>
          <p:txBody>
            <a:bodyPr/>
            <a:lstStyle/>
            <a:p>
              <a:endParaRPr lang="en-US"/>
            </a:p>
          </p:txBody>
        </p:sp>
      </p:grpSp>
      <p:sp>
        <p:nvSpPr>
          <p:cNvPr id="25606" name="Line 14"/>
          <p:cNvSpPr>
            <a:spLocks noChangeShapeType="1"/>
          </p:cNvSpPr>
          <p:nvPr/>
        </p:nvSpPr>
        <p:spPr bwMode="auto">
          <a:xfrm flipV="1">
            <a:off x="3147952" y="2863850"/>
            <a:ext cx="3175" cy="625475"/>
          </a:xfrm>
          <a:prstGeom prst="line">
            <a:avLst/>
          </a:prstGeom>
          <a:noFill/>
          <a:ln w="15875" cap="rnd">
            <a:solidFill>
              <a:srgbClr val="000000"/>
            </a:solidFill>
            <a:round/>
            <a:headEnd/>
            <a:tailEnd/>
          </a:ln>
        </p:spPr>
        <p:txBody>
          <a:bodyPr/>
          <a:lstStyle/>
          <a:p>
            <a:endParaRPr lang="en-GB"/>
          </a:p>
        </p:txBody>
      </p:sp>
      <p:sp>
        <p:nvSpPr>
          <p:cNvPr id="25607" name="Line 15"/>
          <p:cNvSpPr>
            <a:spLocks noChangeShapeType="1"/>
          </p:cNvSpPr>
          <p:nvPr/>
        </p:nvSpPr>
        <p:spPr bwMode="auto">
          <a:xfrm flipV="1">
            <a:off x="4354452" y="4113212"/>
            <a:ext cx="3175" cy="338138"/>
          </a:xfrm>
          <a:prstGeom prst="line">
            <a:avLst/>
          </a:prstGeom>
          <a:noFill/>
          <a:ln w="15875" cap="rnd">
            <a:solidFill>
              <a:srgbClr val="000000"/>
            </a:solidFill>
            <a:round/>
            <a:headEnd/>
            <a:tailEnd/>
          </a:ln>
        </p:spPr>
        <p:txBody>
          <a:bodyPr/>
          <a:lstStyle/>
          <a:p>
            <a:endParaRPr lang="en-GB"/>
          </a:p>
        </p:txBody>
      </p:sp>
      <p:sp>
        <p:nvSpPr>
          <p:cNvPr id="25608" name="Line 16"/>
          <p:cNvSpPr>
            <a:spLocks noChangeShapeType="1"/>
          </p:cNvSpPr>
          <p:nvPr/>
        </p:nvSpPr>
        <p:spPr bwMode="auto">
          <a:xfrm flipV="1">
            <a:off x="5535552" y="3057525"/>
            <a:ext cx="4762" cy="304800"/>
          </a:xfrm>
          <a:prstGeom prst="line">
            <a:avLst/>
          </a:prstGeom>
          <a:noFill/>
          <a:ln w="15875" cap="rnd">
            <a:solidFill>
              <a:srgbClr val="000000"/>
            </a:solidFill>
            <a:round/>
            <a:headEnd/>
            <a:tailEnd/>
          </a:ln>
        </p:spPr>
        <p:txBody>
          <a:bodyPr/>
          <a:lstStyle/>
          <a:p>
            <a:endParaRPr lang="en-GB"/>
          </a:p>
        </p:txBody>
      </p:sp>
      <p:sp>
        <p:nvSpPr>
          <p:cNvPr id="25609" name="Line 17"/>
          <p:cNvSpPr>
            <a:spLocks noChangeShapeType="1"/>
          </p:cNvSpPr>
          <p:nvPr/>
        </p:nvSpPr>
        <p:spPr bwMode="auto">
          <a:xfrm>
            <a:off x="1909702" y="2432050"/>
            <a:ext cx="3175" cy="2949575"/>
          </a:xfrm>
          <a:prstGeom prst="line">
            <a:avLst/>
          </a:prstGeom>
          <a:noFill/>
          <a:ln w="4763" cap="rnd">
            <a:solidFill>
              <a:srgbClr val="000000"/>
            </a:solidFill>
            <a:round/>
            <a:headEnd/>
            <a:tailEnd/>
          </a:ln>
        </p:spPr>
        <p:txBody>
          <a:bodyPr/>
          <a:lstStyle/>
          <a:p>
            <a:endParaRPr lang="en-GB"/>
          </a:p>
        </p:txBody>
      </p:sp>
      <p:sp>
        <p:nvSpPr>
          <p:cNvPr id="25610" name="Line 18"/>
          <p:cNvSpPr>
            <a:spLocks noChangeShapeType="1"/>
          </p:cNvSpPr>
          <p:nvPr/>
        </p:nvSpPr>
        <p:spPr bwMode="auto">
          <a:xfrm>
            <a:off x="1868427" y="5381625"/>
            <a:ext cx="41275" cy="0"/>
          </a:xfrm>
          <a:prstGeom prst="line">
            <a:avLst/>
          </a:prstGeom>
          <a:noFill/>
          <a:ln w="4763" cap="rnd">
            <a:solidFill>
              <a:srgbClr val="000000"/>
            </a:solidFill>
            <a:round/>
            <a:headEnd/>
            <a:tailEnd/>
          </a:ln>
        </p:spPr>
        <p:txBody>
          <a:bodyPr/>
          <a:lstStyle/>
          <a:p>
            <a:endParaRPr lang="en-GB"/>
          </a:p>
        </p:txBody>
      </p:sp>
      <p:sp>
        <p:nvSpPr>
          <p:cNvPr id="25611" name="Line 19"/>
          <p:cNvSpPr>
            <a:spLocks noChangeShapeType="1"/>
          </p:cNvSpPr>
          <p:nvPr/>
        </p:nvSpPr>
        <p:spPr bwMode="auto">
          <a:xfrm>
            <a:off x="1868427" y="4883150"/>
            <a:ext cx="41275" cy="3175"/>
          </a:xfrm>
          <a:prstGeom prst="line">
            <a:avLst/>
          </a:prstGeom>
          <a:noFill/>
          <a:ln w="4763" cap="rnd">
            <a:solidFill>
              <a:srgbClr val="000000"/>
            </a:solidFill>
            <a:round/>
            <a:headEnd/>
            <a:tailEnd/>
          </a:ln>
        </p:spPr>
        <p:txBody>
          <a:bodyPr/>
          <a:lstStyle/>
          <a:p>
            <a:endParaRPr lang="en-GB"/>
          </a:p>
        </p:txBody>
      </p:sp>
      <p:sp>
        <p:nvSpPr>
          <p:cNvPr id="25612" name="Line 20"/>
          <p:cNvSpPr>
            <a:spLocks noChangeShapeType="1"/>
          </p:cNvSpPr>
          <p:nvPr/>
        </p:nvSpPr>
        <p:spPr bwMode="auto">
          <a:xfrm>
            <a:off x="1868427" y="4403725"/>
            <a:ext cx="41275" cy="3175"/>
          </a:xfrm>
          <a:prstGeom prst="line">
            <a:avLst/>
          </a:prstGeom>
          <a:noFill/>
          <a:ln w="4763" cap="rnd">
            <a:solidFill>
              <a:srgbClr val="000000"/>
            </a:solidFill>
            <a:round/>
            <a:headEnd/>
            <a:tailEnd/>
          </a:ln>
        </p:spPr>
        <p:txBody>
          <a:bodyPr/>
          <a:lstStyle/>
          <a:p>
            <a:endParaRPr lang="en-GB"/>
          </a:p>
        </p:txBody>
      </p:sp>
      <p:sp>
        <p:nvSpPr>
          <p:cNvPr id="25613" name="Line 21"/>
          <p:cNvSpPr>
            <a:spLocks noChangeShapeType="1"/>
          </p:cNvSpPr>
          <p:nvPr/>
        </p:nvSpPr>
        <p:spPr bwMode="auto">
          <a:xfrm>
            <a:off x="1868427" y="3908425"/>
            <a:ext cx="41275" cy="0"/>
          </a:xfrm>
          <a:prstGeom prst="line">
            <a:avLst/>
          </a:prstGeom>
          <a:noFill/>
          <a:ln w="4763" cap="rnd">
            <a:solidFill>
              <a:srgbClr val="000000"/>
            </a:solidFill>
            <a:round/>
            <a:headEnd/>
            <a:tailEnd/>
          </a:ln>
        </p:spPr>
        <p:txBody>
          <a:bodyPr/>
          <a:lstStyle/>
          <a:p>
            <a:endParaRPr lang="en-GB"/>
          </a:p>
        </p:txBody>
      </p:sp>
      <p:sp>
        <p:nvSpPr>
          <p:cNvPr id="25614" name="Line 22"/>
          <p:cNvSpPr>
            <a:spLocks noChangeShapeType="1"/>
          </p:cNvSpPr>
          <p:nvPr/>
        </p:nvSpPr>
        <p:spPr bwMode="auto">
          <a:xfrm>
            <a:off x="1868427" y="3409950"/>
            <a:ext cx="41275" cy="0"/>
          </a:xfrm>
          <a:prstGeom prst="line">
            <a:avLst/>
          </a:prstGeom>
          <a:noFill/>
          <a:ln w="4763" cap="rnd">
            <a:solidFill>
              <a:srgbClr val="000000"/>
            </a:solidFill>
            <a:round/>
            <a:headEnd/>
            <a:tailEnd/>
          </a:ln>
        </p:spPr>
        <p:txBody>
          <a:bodyPr/>
          <a:lstStyle/>
          <a:p>
            <a:endParaRPr lang="en-GB"/>
          </a:p>
        </p:txBody>
      </p:sp>
      <p:sp>
        <p:nvSpPr>
          <p:cNvPr id="25615" name="Line 23"/>
          <p:cNvSpPr>
            <a:spLocks noChangeShapeType="1"/>
          </p:cNvSpPr>
          <p:nvPr/>
        </p:nvSpPr>
        <p:spPr bwMode="auto">
          <a:xfrm>
            <a:off x="1868427" y="2927350"/>
            <a:ext cx="41275" cy="3175"/>
          </a:xfrm>
          <a:prstGeom prst="line">
            <a:avLst/>
          </a:prstGeom>
          <a:noFill/>
          <a:ln w="4763" cap="rnd">
            <a:solidFill>
              <a:srgbClr val="000000"/>
            </a:solidFill>
            <a:round/>
            <a:headEnd/>
            <a:tailEnd/>
          </a:ln>
        </p:spPr>
        <p:txBody>
          <a:bodyPr/>
          <a:lstStyle/>
          <a:p>
            <a:endParaRPr lang="en-GB"/>
          </a:p>
        </p:txBody>
      </p:sp>
      <p:sp>
        <p:nvSpPr>
          <p:cNvPr id="25616" name="Line 24"/>
          <p:cNvSpPr>
            <a:spLocks noChangeShapeType="1"/>
          </p:cNvSpPr>
          <p:nvPr/>
        </p:nvSpPr>
        <p:spPr bwMode="auto">
          <a:xfrm>
            <a:off x="1868427" y="2432050"/>
            <a:ext cx="41275" cy="3175"/>
          </a:xfrm>
          <a:prstGeom prst="line">
            <a:avLst/>
          </a:prstGeom>
          <a:noFill/>
          <a:ln w="4763" cap="rnd">
            <a:solidFill>
              <a:srgbClr val="000000"/>
            </a:solidFill>
            <a:round/>
            <a:headEnd/>
            <a:tailEnd/>
          </a:ln>
        </p:spPr>
        <p:txBody>
          <a:bodyPr/>
          <a:lstStyle/>
          <a:p>
            <a:endParaRPr lang="en-GB"/>
          </a:p>
        </p:txBody>
      </p:sp>
      <p:sp>
        <p:nvSpPr>
          <p:cNvPr id="25617" name="Line 25"/>
          <p:cNvSpPr>
            <a:spLocks noChangeShapeType="1"/>
          </p:cNvSpPr>
          <p:nvPr/>
        </p:nvSpPr>
        <p:spPr bwMode="auto">
          <a:xfrm>
            <a:off x="1909702" y="5381625"/>
            <a:ext cx="4235450" cy="0"/>
          </a:xfrm>
          <a:prstGeom prst="line">
            <a:avLst/>
          </a:prstGeom>
          <a:noFill/>
          <a:ln w="4763" cap="rnd">
            <a:solidFill>
              <a:srgbClr val="000000"/>
            </a:solidFill>
            <a:round/>
            <a:headEnd/>
            <a:tailEnd/>
          </a:ln>
        </p:spPr>
        <p:txBody>
          <a:bodyPr/>
          <a:lstStyle/>
          <a:p>
            <a:endParaRPr lang="en-GB"/>
          </a:p>
        </p:txBody>
      </p:sp>
      <p:sp>
        <p:nvSpPr>
          <p:cNvPr id="25618" name="Line 26"/>
          <p:cNvSpPr>
            <a:spLocks noChangeShapeType="1"/>
          </p:cNvSpPr>
          <p:nvPr/>
        </p:nvSpPr>
        <p:spPr bwMode="auto">
          <a:xfrm flipV="1">
            <a:off x="1909702" y="5381625"/>
            <a:ext cx="3175" cy="14287"/>
          </a:xfrm>
          <a:prstGeom prst="line">
            <a:avLst/>
          </a:prstGeom>
          <a:noFill/>
          <a:ln w="4763" cap="rnd">
            <a:solidFill>
              <a:srgbClr val="000000"/>
            </a:solidFill>
            <a:round/>
            <a:headEnd/>
            <a:tailEnd/>
          </a:ln>
        </p:spPr>
        <p:txBody>
          <a:bodyPr/>
          <a:lstStyle/>
          <a:p>
            <a:endParaRPr lang="en-GB"/>
          </a:p>
        </p:txBody>
      </p:sp>
      <p:sp>
        <p:nvSpPr>
          <p:cNvPr id="25619" name="Line 27"/>
          <p:cNvSpPr>
            <a:spLocks noChangeShapeType="1"/>
          </p:cNvSpPr>
          <p:nvPr/>
        </p:nvSpPr>
        <p:spPr bwMode="auto">
          <a:xfrm flipV="1">
            <a:off x="3736914" y="5381625"/>
            <a:ext cx="0" cy="14287"/>
          </a:xfrm>
          <a:prstGeom prst="line">
            <a:avLst/>
          </a:prstGeom>
          <a:noFill/>
          <a:ln w="4763" cap="rnd">
            <a:solidFill>
              <a:srgbClr val="000000"/>
            </a:solidFill>
            <a:round/>
            <a:headEnd/>
            <a:tailEnd/>
          </a:ln>
        </p:spPr>
        <p:txBody>
          <a:bodyPr/>
          <a:lstStyle/>
          <a:p>
            <a:endParaRPr lang="en-GB"/>
          </a:p>
        </p:txBody>
      </p:sp>
      <p:sp>
        <p:nvSpPr>
          <p:cNvPr id="25620" name="Line 28"/>
          <p:cNvSpPr>
            <a:spLocks noChangeShapeType="1"/>
          </p:cNvSpPr>
          <p:nvPr/>
        </p:nvSpPr>
        <p:spPr bwMode="auto">
          <a:xfrm flipV="1">
            <a:off x="4948177" y="5381625"/>
            <a:ext cx="3175" cy="14287"/>
          </a:xfrm>
          <a:prstGeom prst="line">
            <a:avLst/>
          </a:prstGeom>
          <a:noFill/>
          <a:ln w="4763" cap="rnd">
            <a:solidFill>
              <a:srgbClr val="000000"/>
            </a:solidFill>
            <a:round/>
            <a:headEnd/>
            <a:tailEnd/>
          </a:ln>
        </p:spPr>
        <p:txBody>
          <a:bodyPr/>
          <a:lstStyle/>
          <a:p>
            <a:endParaRPr lang="en-GB"/>
          </a:p>
        </p:txBody>
      </p:sp>
      <p:sp>
        <p:nvSpPr>
          <p:cNvPr id="25621" name="Line 29"/>
          <p:cNvSpPr>
            <a:spLocks noChangeShapeType="1"/>
          </p:cNvSpPr>
          <p:nvPr/>
        </p:nvSpPr>
        <p:spPr bwMode="auto">
          <a:xfrm flipV="1">
            <a:off x="6124514" y="5381625"/>
            <a:ext cx="0" cy="14287"/>
          </a:xfrm>
          <a:prstGeom prst="line">
            <a:avLst/>
          </a:prstGeom>
          <a:noFill/>
          <a:ln w="4763" cap="rnd">
            <a:solidFill>
              <a:srgbClr val="000000"/>
            </a:solidFill>
            <a:round/>
            <a:headEnd/>
            <a:tailEnd/>
          </a:ln>
        </p:spPr>
        <p:txBody>
          <a:bodyPr/>
          <a:lstStyle/>
          <a:p>
            <a:endParaRPr lang="en-GB"/>
          </a:p>
        </p:txBody>
      </p:sp>
      <p:sp>
        <p:nvSpPr>
          <p:cNvPr id="25622" name="Rectangle 30"/>
          <p:cNvSpPr>
            <a:spLocks noChangeArrowheads="1"/>
          </p:cNvSpPr>
          <p:nvPr/>
        </p:nvSpPr>
        <p:spPr bwMode="auto">
          <a:xfrm>
            <a:off x="1666814" y="5284787"/>
            <a:ext cx="96838" cy="182563"/>
          </a:xfrm>
          <a:prstGeom prst="rect">
            <a:avLst/>
          </a:prstGeom>
          <a:noFill/>
          <a:ln w="9525">
            <a:noFill/>
            <a:miter lim="800000"/>
            <a:headEnd/>
            <a:tailEnd/>
          </a:ln>
        </p:spPr>
        <p:txBody>
          <a:bodyPr wrap="none" lIns="0" tIns="0" rIns="0" bIns="0">
            <a:spAutoFit/>
          </a:bodyPr>
          <a:lstStyle/>
          <a:p>
            <a:r>
              <a:rPr lang="en-GB" sz="1200">
                <a:solidFill>
                  <a:srgbClr val="000000"/>
                </a:solidFill>
                <a:latin typeface="Verdana" pitchFamily="34" charset="0"/>
              </a:rPr>
              <a:t>0</a:t>
            </a:r>
            <a:endParaRPr lang="en-GB" sz="1200">
              <a:latin typeface="Verdana" pitchFamily="34" charset="0"/>
            </a:endParaRPr>
          </a:p>
        </p:txBody>
      </p:sp>
      <p:sp>
        <p:nvSpPr>
          <p:cNvPr id="25623" name="Rectangle 31"/>
          <p:cNvSpPr>
            <a:spLocks noChangeArrowheads="1"/>
          </p:cNvSpPr>
          <p:nvPr/>
        </p:nvSpPr>
        <p:spPr bwMode="auto">
          <a:xfrm>
            <a:off x="1320739" y="4789487"/>
            <a:ext cx="442913" cy="182563"/>
          </a:xfrm>
          <a:prstGeom prst="rect">
            <a:avLst/>
          </a:prstGeom>
          <a:noFill/>
          <a:ln w="9525">
            <a:noFill/>
            <a:miter lim="800000"/>
            <a:headEnd/>
            <a:tailEnd/>
          </a:ln>
        </p:spPr>
        <p:txBody>
          <a:bodyPr wrap="none" lIns="0" tIns="0" rIns="0" bIns="0">
            <a:spAutoFit/>
          </a:bodyPr>
          <a:lstStyle/>
          <a:p>
            <a:r>
              <a:rPr lang="en-GB" sz="1200">
                <a:solidFill>
                  <a:srgbClr val="000000"/>
                </a:solidFill>
                <a:latin typeface="Verdana" pitchFamily="34" charset="0"/>
              </a:rPr>
              <a:t>0.005</a:t>
            </a:r>
            <a:endParaRPr lang="en-GB" sz="1200">
              <a:latin typeface="Verdana" pitchFamily="34" charset="0"/>
            </a:endParaRPr>
          </a:p>
        </p:txBody>
      </p:sp>
      <p:sp>
        <p:nvSpPr>
          <p:cNvPr id="25624" name="Rectangle 32"/>
          <p:cNvSpPr>
            <a:spLocks noChangeArrowheads="1"/>
          </p:cNvSpPr>
          <p:nvPr/>
        </p:nvSpPr>
        <p:spPr bwMode="auto">
          <a:xfrm>
            <a:off x="1417577" y="4305300"/>
            <a:ext cx="346075" cy="182562"/>
          </a:xfrm>
          <a:prstGeom prst="rect">
            <a:avLst/>
          </a:prstGeom>
          <a:noFill/>
          <a:ln w="9525">
            <a:noFill/>
            <a:miter lim="800000"/>
            <a:headEnd/>
            <a:tailEnd/>
          </a:ln>
        </p:spPr>
        <p:txBody>
          <a:bodyPr wrap="none" lIns="0" tIns="0" rIns="0" bIns="0">
            <a:spAutoFit/>
          </a:bodyPr>
          <a:lstStyle/>
          <a:p>
            <a:r>
              <a:rPr lang="en-GB" sz="1200">
                <a:solidFill>
                  <a:srgbClr val="000000"/>
                </a:solidFill>
                <a:latin typeface="Verdana" pitchFamily="34" charset="0"/>
              </a:rPr>
              <a:t>0.01</a:t>
            </a:r>
            <a:endParaRPr lang="en-GB" sz="1200">
              <a:latin typeface="Verdana" pitchFamily="34" charset="0"/>
            </a:endParaRPr>
          </a:p>
        </p:txBody>
      </p:sp>
      <p:sp>
        <p:nvSpPr>
          <p:cNvPr id="25625" name="Rectangle 33"/>
          <p:cNvSpPr>
            <a:spLocks noChangeArrowheads="1"/>
          </p:cNvSpPr>
          <p:nvPr/>
        </p:nvSpPr>
        <p:spPr bwMode="auto">
          <a:xfrm>
            <a:off x="1320739" y="3810000"/>
            <a:ext cx="442913" cy="182562"/>
          </a:xfrm>
          <a:prstGeom prst="rect">
            <a:avLst/>
          </a:prstGeom>
          <a:noFill/>
          <a:ln w="9525">
            <a:noFill/>
            <a:miter lim="800000"/>
            <a:headEnd/>
            <a:tailEnd/>
          </a:ln>
        </p:spPr>
        <p:txBody>
          <a:bodyPr wrap="none" lIns="0" tIns="0" rIns="0" bIns="0">
            <a:spAutoFit/>
          </a:bodyPr>
          <a:lstStyle/>
          <a:p>
            <a:r>
              <a:rPr lang="en-GB" sz="1200">
                <a:solidFill>
                  <a:srgbClr val="000000"/>
                </a:solidFill>
                <a:latin typeface="Verdana" pitchFamily="34" charset="0"/>
              </a:rPr>
              <a:t>0.015</a:t>
            </a:r>
            <a:endParaRPr lang="en-GB" sz="1200">
              <a:latin typeface="Verdana" pitchFamily="34" charset="0"/>
            </a:endParaRPr>
          </a:p>
        </p:txBody>
      </p:sp>
      <p:sp>
        <p:nvSpPr>
          <p:cNvPr id="25626" name="Rectangle 34"/>
          <p:cNvSpPr>
            <a:spLocks noChangeArrowheads="1"/>
          </p:cNvSpPr>
          <p:nvPr/>
        </p:nvSpPr>
        <p:spPr bwMode="auto">
          <a:xfrm>
            <a:off x="1417577" y="3314700"/>
            <a:ext cx="346075" cy="182562"/>
          </a:xfrm>
          <a:prstGeom prst="rect">
            <a:avLst/>
          </a:prstGeom>
          <a:noFill/>
          <a:ln w="9525">
            <a:noFill/>
            <a:miter lim="800000"/>
            <a:headEnd/>
            <a:tailEnd/>
          </a:ln>
        </p:spPr>
        <p:txBody>
          <a:bodyPr wrap="none" lIns="0" tIns="0" rIns="0" bIns="0">
            <a:spAutoFit/>
          </a:bodyPr>
          <a:lstStyle/>
          <a:p>
            <a:r>
              <a:rPr lang="en-GB" sz="1200">
                <a:solidFill>
                  <a:srgbClr val="000000"/>
                </a:solidFill>
                <a:latin typeface="Verdana" pitchFamily="34" charset="0"/>
              </a:rPr>
              <a:t>0.02</a:t>
            </a:r>
            <a:endParaRPr lang="en-GB" sz="1200">
              <a:latin typeface="Verdana" pitchFamily="34" charset="0"/>
            </a:endParaRPr>
          </a:p>
        </p:txBody>
      </p:sp>
      <p:sp>
        <p:nvSpPr>
          <p:cNvPr id="25627" name="Rectangle 35"/>
          <p:cNvSpPr>
            <a:spLocks noChangeArrowheads="1"/>
          </p:cNvSpPr>
          <p:nvPr/>
        </p:nvSpPr>
        <p:spPr bwMode="auto">
          <a:xfrm>
            <a:off x="1320739" y="2836862"/>
            <a:ext cx="442913" cy="182563"/>
          </a:xfrm>
          <a:prstGeom prst="rect">
            <a:avLst/>
          </a:prstGeom>
          <a:noFill/>
          <a:ln w="9525">
            <a:noFill/>
            <a:miter lim="800000"/>
            <a:headEnd/>
            <a:tailEnd/>
          </a:ln>
        </p:spPr>
        <p:txBody>
          <a:bodyPr wrap="none" lIns="0" tIns="0" rIns="0" bIns="0">
            <a:spAutoFit/>
          </a:bodyPr>
          <a:lstStyle/>
          <a:p>
            <a:r>
              <a:rPr lang="en-GB" sz="1200">
                <a:solidFill>
                  <a:srgbClr val="000000"/>
                </a:solidFill>
                <a:latin typeface="Verdana" pitchFamily="34" charset="0"/>
              </a:rPr>
              <a:t>0.025</a:t>
            </a:r>
            <a:endParaRPr lang="en-GB" sz="1200">
              <a:latin typeface="Verdana" pitchFamily="34" charset="0"/>
            </a:endParaRPr>
          </a:p>
        </p:txBody>
      </p:sp>
      <p:sp>
        <p:nvSpPr>
          <p:cNvPr id="25628" name="Rectangle 36"/>
          <p:cNvSpPr>
            <a:spLocks noChangeArrowheads="1"/>
          </p:cNvSpPr>
          <p:nvPr/>
        </p:nvSpPr>
        <p:spPr bwMode="auto">
          <a:xfrm>
            <a:off x="1417577" y="2338387"/>
            <a:ext cx="346075" cy="182563"/>
          </a:xfrm>
          <a:prstGeom prst="rect">
            <a:avLst/>
          </a:prstGeom>
          <a:noFill/>
          <a:ln w="9525">
            <a:noFill/>
            <a:miter lim="800000"/>
            <a:headEnd/>
            <a:tailEnd/>
          </a:ln>
        </p:spPr>
        <p:txBody>
          <a:bodyPr wrap="none" lIns="0" tIns="0" rIns="0" bIns="0">
            <a:spAutoFit/>
          </a:bodyPr>
          <a:lstStyle/>
          <a:p>
            <a:r>
              <a:rPr lang="en-GB" sz="1200">
                <a:solidFill>
                  <a:srgbClr val="000000"/>
                </a:solidFill>
                <a:latin typeface="Verdana" pitchFamily="34" charset="0"/>
              </a:rPr>
              <a:t>0.03</a:t>
            </a:r>
            <a:endParaRPr lang="en-GB" sz="1200">
              <a:latin typeface="Verdana" pitchFamily="34" charset="0"/>
            </a:endParaRPr>
          </a:p>
        </p:txBody>
      </p:sp>
      <p:sp>
        <p:nvSpPr>
          <p:cNvPr id="25629" name="Rectangle 37"/>
          <p:cNvSpPr>
            <a:spLocks noChangeArrowheads="1"/>
          </p:cNvSpPr>
          <p:nvPr/>
        </p:nvSpPr>
        <p:spPr bwMode="auto">
          <a:xfrm rot="-5400000">
            <a:off x="-146111" y="3567113"/>
            <a:ext cx="2179637" cy="519112"/>
          </a:xfrm>
          <a:prstGeom prst="rect">
            <a:avLst/>
          </a:prstGeom>
          <a:noFill/>
          <a:ln w="9525">
            <a:noFill/>
            <a:miter lim="800000"/>
            <a:headEnd/>
            <a:tailEnd/>
          </a:ln>
        </p:spPr>
        <p:txBody>
          <a:bodyPr wrap="none" lIns="0" tIns="0" rIns="0" bIns="0">
            <a:spAutoFit/>
          </a:bodyPr>
          <a:lstStyle/>
          <a:p>
            <a:pPr algn="ctr"/>
            <a:r>
              <a:rPr lang="en-GB">
                <a:solidFill>
                  <a:srgbClr val="000000"/>
                </a:solidFill>
                <a:latin typeface="Verdana" pitchFamily="34" charset="0"/>
              </a:rPr>
              <a:t>Permeability index</a:t>
            </a:r>
          </a:p>
          <a:p>
            <a:pPr algn="ctr"/>
            <a:r>
              <a:rPr lang="en-GB" sz="1600"/>
              <a:t>(extra-vascular albumin)</a:t>
            </a:r>
          </a:p>
        </p:txBody>
      </p:sp>
      <p:sp>
        <p:nvSpPr>
          <p:cNvPr id="25630" name="Line 38"/>
          <p:cNvSpPr>
            <a:spLocks noChangeShapeType="1"/>
          </p:cNvSpPr>
          <p:nvPr/>
        </p:nvSpPr>
        <p:spPr bwMode="auto">
          <a:xfrm>
            <a:off x="3054289" y="2870200"/>
            <a:ext cx="195263" cy="0"/>
          </a:xfrm>
          <a:prstGeom prst="line">
            <a:avLst/>
          </a:prstGeom>
          <a:noFill/>
          <a:ln w="15875" cap="rnd">
            <a:solidFill>
              <a:srgbClr val="000000"/>
            </a:solidFill>
            <a:round/>
            <a:headEnd/>
            <a:tailEnd/>
          </a:ln>
        </p:spPr>
        <p:txBody>
          <a:bodyPr/>
          <a:lstStyle/>
          <a:p>
            <a:endParaRPr lang="en-GB"/>
          </a:p>
        </p:txBody>
      </p:sp>
      <p:sp>
        <p:nvSpPr>
          <p:cNvPr id="25631" name="Line 39"/>
          <p:cNvSpPr>
            <a:spLocks noChangeShapeType="1"/>
          </p:cNvSpPr>
          <p:nvPr/>
        </p:nvSpPr>
        <p:spPr bwMode="auto">
          <a:xfrm>
            <a:off x="5441889" y="3057525"/>
            <a:ext cx="195263" cy="0"/>
          </a:xfrm>
          <a:prstGeom prst="line">
            <a:avLst/>
          </a:prstGeom>
          <a:noFill/>
          <a:ln w="15875" cap="rnd">
            <a:solidFill>
              <a:srgbClr val="000000"/>
            </a:solidFill>
            <a:round/>
            <a:headEnd/>
            <a:tailEnd/>
          </a:ln>
        </p:spPr>
        <p:txBody>
          <a:bodyPr/>
          <a:lstStyle/>
          <a:p>
            <a:endParaRPr lang="en-GB"/>
          </a:p>
        </p:txBody>
      </p:sp>
      <p:sp>
        <p:nvSpPr>
          <p:cNvPr id="25632" name="Line 40"/>
          <p:cNvSpPr>
            <a:spLocks noChangeShapeType="1"/>
          </p:cNvSpPr>
          <p:nvPr/>
        </p:nvSpPr>
        <p:spPr bwMode="auto">
          <a:xfrm>
            <a:off x="4256027" y="4105275"/>
            <a:ext cx="195262" cy="0"/>
          </a:xfrm>
          <a:prstGeom prst="line">
            <a:avLst/>
          </a:prstGeom>
          <a:noFill/>
          <a:ln w="15875" cap="rnd">
            <a:solidFill>
              <a:srgbClr val="000000"/>
            </a:solidFill>
            <a:round/>
            <a:headEnd/>
            <a:tailEnd/>
          </a:ln>
        </p:spPr>
        <p:txBody>
          <a:bodyPr/>
          <a:lstStyle/>
          <a:p>
            <a:endParaRPr lang="en-GB"/>
          </a:p>
        </p:txBody>
      </p:sp>
      <p:sp>
        <p:nvSpPr>
          <p:cNvPr id="25633" name="Rectangle 41"/>
          <p:cNvSpPr>
            <a:spLocks noChangeArrowheads="1"/>
          </p:cNvSpPr>
          <p:nvPr/>
        </p:nvSpPr>
        <p:spPr bwMode="auto">
          <a:xfrm>
            <a:off x="4067114" y="5832475"/>
            <a:ext cx="460375" cy="288925"/>
          </a:xfrm>
          <a:prstGeom prst="rect">
            <a:avLst/>
          </a:prstGeom>
          <a:noFill/>
          <a:ln w="9525">
            <a:noFill/>
            <a:miter lim="800000"/>
            <a:headEnd/>
            <a:tailEnd/>
          </a:ln>
        </p:spPr>
        <p:txBody>
          <a:bodyPr wrap="none" lIns="0" tIns="0" rIns="0" bIns="0">
            <a:spAutoFit/>
          </a:bodyPr>
          <a:lstStyle/>
          <a:p>
            <a:r>
              <a:rPr lang="en-GB" sz="1900">
                <a:solidFill>
                  <a:srgbClr val="000000"/>
                </a:solidFill>
                <a:latin typeface="Verdana" pitchFamily="34" charset="0"/>
              </a:rPr>
              <a:t>18h</a:t>
            </a:r>
            <a:endParaRPr lang="en-GB">
              <a:latin typeface="Verdana" pitchFamily="34" charset="0"/>
            </a:endParaRPr>
          </a:p>
        </p:txBody>
      </p:sp>
      <p:sp>
        <p:nvSpPr>
          <p:cNvPr id="25634" name="Rectangle 42"/>
          <p:cNvSpPr>
            <a:spLocks noChangeArrowheads="1"/>
          </p:cNvSpPr>
          <p:nvPr/>
        </p:nvSpPr>
        <p:spPr bwMode="auto">
          <a:xfrm>
            <a:off x="5221227" y="5832475"/>
            <a:ext cx="460375" cy="288925"/>
          </a:xfrm>
          <a:prstGeom prst="rect">
            <a:avLst/>
          </a:prstGeom>
          <a:noFill/>
          <a:ln w="9525">
            <a:noFill/>
            <a:miter lim="800000"/>
            <a:headEnd/>
            <a:tailEnd/>
          </a:ln>
        </p:spPr>
        <p:txBody>
          <a:bodyPr wrap="none" lIns="0" tIns="0" rIns="0" bIns="0">
            <a:spAutoFit/>
          </a:bodyPr>
          <a:lstStyle/>
          <a:p>
            <a:r>
              <a:rPr lang="en-GB" sz="1900">
                <a:solidFill>
                  <a:srgbClr val="000000"/>
                </a:solidFill>
                <a:latin typeface="Verdana" pitchFamily="34" charset="0"/>
              </a:rPr>
              <a:t>48h</a:t>
            </a:r>
            <a:endParaRPr lang="en-GB">
              <a:latin typeface="Verdana" pitchFamily="34" charset="0"/>
            </a:endParaRPr>
          </a:p>
        </p:txBody>
      </p:sp>
      <p:sp>
        <p:nvSpPr>
          <p:cNvPr id="25635" name="Rectangle 43"/>
          <p:cNvSpPr>
            <a:spLocks noChangeArrowheads="1"/>
          </p:cNvSpPr>
          <p:nvPr/>
        </p:nvSpPr>
        <p:spPr bwMode="auto">
          <a:xfrm>
            <a:off x="130114" y="5705475"/>
            <a:ext cx="1631950" cy="274637"/>
          </a:xfrm>
          <a:prstGeom prst="rect">
            <a:avLst/>
          </a:prstGeom>
          <a:noFill/>
          <a:ln w="9525">
            <a:noFill/>
            <a:miter lim="800000"/>
            <a:headEnd/>
            <a:tailEnd/>
          </a:ln>
        </p:spPr>
        <p:txBody>
          <a:bodyPr wrap="none" lIns="0" tIns="0" rIns="0" bIns="0">
            <a:spAutoFit/>
          </a:bodyPr>
          <a:lstStyle/>
          <a:p>
            <a:r>
              <a:rPr lang="en-GB">
                <a:solidFill>
                  <a:srgbClr val="000000"/>
                </a:solidFill>
                <a:latin typeface="Verdana" pitchFamily="34" charset="0"/>
              </a:rPr>
              <a:t>Clod-liposome</a:t>
            </a:r>
            <a:endParaRPr lang="en-GB">
              <a:latin typeface="Verdana" pitchFamily="34" charset="0"/>
            </a:endParaRPr>
          </a:p>
        </p:txBody>
      </p:sp>
      <p:sp>
        <p:nvSpPr>
          <p:cNvPr id="25636" name="Rectangle 44"/>
          <p:cNvSpPr>
            <a:spLocks noChangeArrowheads="1"/>
          </p:cNvSpPr>
          <p:nvPr/>
        </p:nvSpPr>
        <p:spPr bwMode="auto">
          <a:xfrm>
            <a:off x="139639" y="5994400"/>
            <a:ext cx="1619250" cy="274637"/>
          </a:xfrm>
          <a:prstGeom prst="rect">
            <a:avLst/>
          </a:prstGeom>
          <a:noFill/>
          <a:ln w="9525">
            <a:noFill/>
            <a:miter lim="800000"/>
            <a:headEnd/>
            <a:tailEnd/>
          </a:ln>
        </p:spPr>
        <p:txBody>
          <a:bodyPr wrap="none" lIns="0" tIns="0" rIns="0" bIns="0">
            <a:spAutoFit/>
          </a:bodyPr>
          <a:lstStyle/>
          <a:p>
            <a:r>
              <a:rPr lang="en-GB">
                <a:solidFill>
                  <a:srgbClr val="000000"/>
                </a:solidFill>
                <a:latin typeface="Verdana" pitchFamily="34" charset="0"/>
              </a:rPr>
              <a:t>Pre-treatment</a:t>
            </a:r>
            <a:endParaRPr lang="en-GB">
              <a:latin typeface="Verdana" pitchFamily="34" charset="0"/>
            </a:endParaRPr>
          </a:p>
        </p:txBody>
      </p:sp>
      <p:sp>
        <p:nvSpPr>
          <p:cNvPr id="25637" name="Line 45"/>
          <p:cNvSpPr>
            <a:spLocks noChangeShapeType="1"/>
          </p:cNvSpPr>
          <p:nvPr/>
        </p:nvSpPr>
        <p:spPr bwMode="auto">
          <a:xfrm flipH="1">
            <a:off x="3176527" y="2444750"/>
            <a:ext cx="1152525" cy="0"/>
          </a:xfrm>
          <a:prstGeom prst="line">
            <a:avLst/>
          </a:prstGeom>
          <a:noFill/>
          <a:ln w="19050" cap="rnd">
            <a:solidFill>
              <a:srgbClr val="000000"/>
            </a:solidFill>
            <a:round/>
            <a:headEnd/>
            <a:tailEnd/>
          </a:ln>
        </p:spPr>
        <p:txBody>
          <a:bodyPr/>
          <a:lstStyle/>
          <a:p>
            <a:endParaRPr lang="en-GB"/>
          </a:p>
        </p:txBody>
      </p:sp>
      <p:sp>
        <p:nvSpPr>
          <p:cNvPr id="25638" name="Line 46"/>
          <p:cNvSpPr>
            <a:spLocks noChangeShapeType="1"/>
          </p:cNvSpPr>
          <p:nvPr/>
        </p:nvSpPr>
        <p:spPr bwMode="auto">
          <a:xfrm>
            <a:off x="3176527" y="2447925"/>
            <a:ext cx="0" cy="80962"/>
          </a:xfrm>
          <a:prstGeom prst="line">
            <a:avLst/>
          </a:prstGeom>
          <a:noFill/>
          <a:ln w="19050" cap="rnd">
            <a:solidFill>
              <a:srgbClr val="000000"/>
            </a:solidFill>
            <a:round/>
            <a:headEnd/>
            <a:tailEnd/>
          </a:ln>
        </p:spPr>
        <p:txBody>
          <a:bodyPr/>
          <a:lstStyle/>
          <a:p>
            <a:endParaRPr lang="en-GB"/>
          </a:p>
        </p:txBody>
      </p:sp>
      <p:sp>
        <p:nvSpPr>
          <p:cNvPr id="25639" name="Line 47"/>
          <p:cNvSpPr>
            <a:spLocks noChangeShapeType="1"/>
          </p:cNvSpPr>
          <p:nvPr/>
        </p:nvSpPr>
        <p:spPr bwMode="auto">
          <a:xfrm>
            <a:off x="4338577" y="2447925"/>
            <a:ext cx="0" cy="80962"/>
          </a:xfrm>
          <a:prstGeom prst="line">
            <a:avLst/>
          </a:prstGeom>
          <a:noFill/>
          <a:ln w="19050" cap="rnd">
            <a:solidFill>
              <a:srgbClr val="000000"/>
            </a:solidFill>
            <a:round/>
            <a:headEnd/>
            <a:tailEnd/>
          </a:ln>
        </p:spPr>
        <p:txBody>
          <a:bodyPr/>
          <a:lstStyle/>
          <a:p>
            <a:endParaRPr lang="en-GB"/>
          </a:p>
        </p:txBody>
      </p:sp>
      <p:sp>
        <p:nvSpPr>
          <p:cNvPr id="25640" name="Line 48"/>
          <p:cNvSpPr>
            <a:spLocks noChangeShapeType="1"/>
          </p:cNvSpPr>
          <p:nvPr/>
        </p:nvSpPr>
        <p:spPr bwMode="auto">
          <a:xfrm flipH="1">
            <a:off x="3176527" y="2444750"/>
            <a:ext cx="1152525" cy="0"/>
          </a:xfrm>
          <a:prstGeom prst="line">
            <a:avLst/>
          </a:prstGeom>
          <a:noFill/>
          <a:ln w="19050" cap="rnd">
            <a:solidFill>
              <a:srgbClr val="000000"/>
            </a:solidFill>
            <a:round/>
            <a:headEnd/>
            <a:tailEnd/>
          </a:ln>
        </p:spPr>
        <p:txBody>
          <a:bodyPr/>
          <a:lstStyle/>
          <a:p>
            <a:endParaRPr lang="en-GB"/>
          </a:p>
        </p:txBody>
      </p:sp>
      <p:sp>
        <p:nvSpPr>
          <p:cNvPr id="25641" name="Line 49"/>
          <p:cNvSpPr>
            <a:spLocks noChangeShapeType="1"/>
          </p:cNvSpPr>
          <p:nvPr/>
        </p:nvSpPr>
        <p:spPr bwMode="auto">
          <a:xfrm>
            <a:off x="3176527" y="2447925"/>
            <a:ext cx="0" cy="80962"/>
          </a:xfrm>
          <a:prstGeom prst="line">
            <a:avLst/>
          </a:prstGeom>
          <a:noFill/>
          <a:ln w="19050" cap="rnd">
            <a:solidFill>
              <a:srgbClr val="000000"/>
            </a:solidFill>
            <a:round/>
            <a:headEnd/>
            <a:tailEnd/>
          </a:ln>
        </p:spPr>
        <p:txBody>
          <a:bodyPr/>
          <a:lstStyle/>
          <a:p>
            <a:endParaRPr lang="en-GB"/>
          </a:p>
        </p:txBody>
      </p:sp>
      <p:sp>
        <p:nvSpPr>
          <p:cNvPr id="25642" name="Line 50"/>
          <p:cNvSpPr>
            <a:spLocks noChangeShapeType="1"/>
          </p:cNvSpPr>
          <p:nvPr/>
        </p:nvSpPr>
        <p:spPr bwMode="auto">
          <a:xfrm>
            <a:off x="4338577" y="2447925"/>
            <a:ext cx="0" cy="80962"/>
          </a:xfrm>
          <a:prstGeom prst="line">
            <a:avLst/>
          </a:prstGeom>
          <a:noFill/>
          <a:ln w="19050" cap="rnd">
            <a:solidFill>
              <a:srgbClr val="000000"/>
            </a:solidFill>
            <a:round/>
            <a:headEnd/>
            <a:tailEnd/>
          </a:ln>
        </p:spPr>
        <p:txBody>
          <a:bodyPr/>
          <a:lstStyle/>
          <a:p>
            <a:endParaRPr lang="en-GB"/>
          </a:p>
        </p:txBody>
      </p:sp>
      <p:sp>
        <p:nvSpPr>
          <p:cNvPr id="25643" name="Line 51"/>
          <p:cNvSpPr>
            <a:spLocks noChangeShapeType="1"/>
          </p:cNvSpPr>
          <p:nvPr/>
        </p:nvSpPr>
        <p:spPr bwMode="auto">
          <a:xfrm flipH="1">
            <a:off x="4411602" y="2740025"/>
            <a:ext cx="1152525" cy="0"/>
          </a:xfrm>
          <a:prstGeom prst="line">
            <a:avLst/>
          </a:prstGeom>
          <a:noFill/>
          <a:ln w="19050" cap="rnd">
            <a:solidFill>
              <a:srgbClr val="000000"/>
            </a:solidFill>
            <a:round/>
            <a:headEnd/>
            <a:tailEnd/>
          </a:ln>
        </p:spPr>
        <p:txBody>
          <a:bodyPr/>
          <a:lstStyle/>
          <a:p>
            <a:endParaRPr lang="en-GB"/>
          </a:p>
        </p:txBody>
      </p:sp>
      <p:sp>
        <p:nvSpPr>
          <p:cNvPr id="25644" name="Line 52"/>
          <p:cNvSpPr>
            <a:spLocks noChangeShapeType="1"/>
          </p:cNvSpPr>
          <p:nvPr/>
        </p:nvSpPr>
        <p:spPr bwMode="auto">
          <a:xfrm>
            <a:off x="4411602" y="2743200"/>
            <a:ext cx="0" cy="82550"/>
          </a:xfrm>
          <a:prstGeom prst="line">
            <a:avLst/>
          </a:prstGeom>
          <a:noFill/>
          <a:ln w="19050" cap="rnd">
            <a:solidFill>
              <a:srgbClr val="000000"/>
            </a:solidFill>
            <a:round/>
            <a:headEnd/>
            <a:tailEnd/>
          </a:ln>
        </p:spPr>
        <p:txBody>
          <a:bodyPr/>
          <a:lstStyle/>
          <a:p>
            <a:endParaRPr lang="en-GB"/>
          </a:p>
        </p:txBody>
      </p:sp>
      <p:sp>
        <p:nvSpPr>
          <p:cNvPr id="25645" name="Line 53"/>
          <p:cNvSpPr>
            <a:spLocks noChangeShapeType="1"/>
          </p:cNvSpPr>
          <p:nvPr/>
        </p:nvSpPr>
        <p:spPr bwMode="auto">
          <a:xfrm>
            <a:off x="5572064" y="2743200"/>
            <a:ext cx="0" cy="82550"/>
          </a:xfrm>
          <a:prstGeom prst="line">
            <a:avLst/>
          </a:prstGeom>
          <a:noFill/>
          <a:ln w="19050" cap="rnd">
            <a:solidFill>
              <a:srgbClr val="000000"/>
            </a:solidFill>
            <a:round/>
            <a:headEnd/>
            <a:tailEnd/>
          </a:ln>
        </p:spPr>
        <p:txBody>
          <a:bodyPr/>
          <a:lstStyle/>
          <a:p>
            <a:endParaRPr lang="en-GB"/>
          </a:p>
        </p:txBody>
      </p:sp>
      <p:sp>
        <p:nvSpPr>
          <p:cNvPr id="25646" name="Line 54"/>
          <p:cNvSpPr>
            <a:spLocks noChangeShapeType="1"/>
          </p:cNvSpPr>
          <p:nvPr/>
        </p:nvSpPr>
        <p:spPr bwMode="auto">
          <a:xfrm flipH="1">
            <a:off x="4411602" y="2740025"/>
            <a:ext cx="1152525" cy="0"/>
          </a:xfrm>
          <a:prstGeom prst="line">
            <a:avLst/>
          </a:prstGeom>
          <a:noFill/>
          <a:ln w="19050" cap="rnd">
            <a:solidFill>
              <a:srgbClr val="000000"/>
            </a:solidFill>
            <a:round/>
            <a:headEnd/>
            <a:tailEnd/>
          </a:ln>
        </p:spPr>
        <p:txBody>
          <a:bodyPr/>
          <a:lstStyle/>
          <a:p>
            <a:endParaRPr lang="en-GB"/>
          </a:p>
        </p:txBody>
      </p:sp>
      <p:sp>
        <p:nvSpPr>
          <p:cNvPr id="25647" name="Line 55"/>
          <p:cNvSpPr>
            <a:spLocks noChangeShapeType="1"/>
          </p:cNvSpPr>
          <p:nvPr/>
        </p:nvSpPr>
        <p:spPr bwMode="auto">
          <a:xfrm>
            <a:off x="4411602" y="2743200"/>
            <a:ext cx="0" cy="82550"/>
          </a:xfrm>
          <a:prstGeom prst="line">
            <a:avLst/>
          </a:prstGeom>
          <a:noFill/>
          <a:ln w="19050" cap="rnd">
            <a:solidFill>
              <a:srgbClr val="000000"/>
            </a:solidFill>
            <a:round/>
            <a:headEnd/>
            <a:tailEnd/>
          </a:ln>
        </p:spPr>
        <p:txBody>
          <a:bodyPr/>
          <a:lstStyle/>
          <a:p>
            <a:endParaRPr lang="en-GB"/>
          </a:p>
        </p:txBody>
      </p:sp>
      <p:sp>
        <p:nvSpPr>
          <p:cNvPr id="25648" name="Line 56"/>
          <p:cNvSpPr>
            <a:spLocks noChangeShapeType="1"/>
          </p:cNvSpPr>
          <p:nvPr/>
        </p:nvSpPr>
        <p:spPr bwMode="auto">
          <a:xfrm>
            <a:off x="5572064" y="2743200"/>
            <a:ext cx="0" cy="82550"/>
          </a:xfrm>
          <a:prstGeom prst="line">
            <a:avLst/>
          </a:prstGeom>
          <a:noFill/>
          <a:ln w="19050" cap="rnd">
            <a:solidFill>
              <a:srgbClr val="000000"/>
            </a:solidFill>
            <a:round/>
            <a:headEnd/>
            <a:tailEnd/>
          </a:ln>
        </p:spPr>
        <p:txBody>
          <a:bodyPr/>
          <a:lstStyle/>
          <a:p>
            <a:endParaRPr lang="en-GB"/>
          </a:p>
        </p:txBody>
      </p:sp>
      <p:sp>
        <p:nvSpPr>
          <p:cNvPr id="25649" name="Rectangle 57"/>
          <p:cNvSpPr>
            <a:spLocks noChangeArrowheads="1"/>
          </p:cNvSpPr>
          <p:nvPr/>
        </p:nvSpPr>
        <p:spPr bwMode="auto">
          <a:xfrm>
            <a:off x="4932302" y="2455862"/>
            <a:ext cx="139700" cy="247650"/>
          </a:xfrm>
          <a:prstGeom prst="rect">
            <a:avLst/>
          </a:prstGeom>
          <a:noFill/>
          <a:ln w="19050">
            <a:solidFill>
              <a:schemeClr val="bg1"/>
            </a:solidFill>
            <a:miter lim="800000"/>
            <a:headEnd/>
            <a:tailEnd/>
          </a:ln>
        </p:spPr>
        <p:txBody>
          <a:bodyPr wrap="none" lIns="0" tIns="0" rIns="0" bIns="0">
            <a:spAutoFit/>
          </a:bodyPr>
          <a:lstStyle/>
          <a:p>
            <a:r>
              <a:rPr lang="en-GB" sz="1500">
                <a:solidFill>
                  <a:srgbClr val="000000"/>
                </a:solidFill>
                <a:latin typeface="Verdana" pitchFamily="34" charset="0"/>
              </a:rPr>
              <a:t>†</a:t>
            </a:r>
            <a:endParaRPr lang="en-GB">
              <a:latin typeface="Verdana" pitchFamily="34" charset="0"/>
            </a:endParaRPr>
          </a:p>
        </p:txBody>
      </p:sp>
      <p:sp>
        <p:nvSpPr>
          <p:cNvPr id="25650" name="Rectangle 58"/>
          <p:cNvSpPr>
            <a:spLocks noChangeArrowheads="1"/>
          </p:cNvSpPr>
          <p:nvPr/>
        </p:nvSpPr>
        <p:spPr bwMode="auto">
          <a:xfrm>
            <a:off x="3767077" y="2174875"/>
            <a:ext cx="139700" cy="247650"/>
          </a:xfrm>
          <a:prstGeom prst="rect">
            <a:avLst/>
          </a:prstGeom>
          <a:noFill/>
          <a:ln w="19050">
            <a:solidFill>
              <a:schemeClr val="bg1"/>
            </a:solidFill>
            <a:miter lim="800000"/>
            <a:headEnd/>
            <a:tailEnd/>
          </a:ln>
        </p:spPr>
        <p:txBody>
          <a:bodyPr wrap="none" lIns="0" tIns="0" rIns="0" bIns="0">
            <a:spAutoFit/>
          </a:bodyPr>
          <a:lstStyle/>
          <a:p>
            <a:r>
              <a:rPr lang="en-GB" sz="1500">
                <a:solidFill>
                  <a:srgbClr val="000000"/>
                </a:solidFill>
                <a:latin typeface="Verdana" pitchFamily="34" charset="0"/>
              </a:rPr>
              <a:t>†</a:t>
            </a:r>
            <a:endParaRPr lang="en-GB">
              <a:latin typeface="Verdana" pitchFamily="34" charset="0"/>
            </a:endParaRPr>
          </a:p>
        </p:txBody>
      </p:sp>
      <p:sp>
        <p:nvSpPr>
          <p:cNvPr id="25651" name="Rectangle 59"/>
          <p:cNvSpPr>
            <a:spLocks noChangeArrowheads="1"/>
          </p:cNvSpPr>
          <p:nvPr/>
        </p:nvSpPr>
        <p:spPr bwMode="auto">
          <a:xfrm>
            <a:off x="7000814" y="5913437"/>
            <a:ext cx="1314450" cy="641350"/>
          </a:xfrm>
          <a:prstGeom prst="rect">
            <a:avLst/>
          </a:prstGeom>
          <a:noFill/>
          <a:ln w="9525">
            <a:noFill/>
            <a:miter lim="800000"/>
            <a:headEnd/>
            <a:tailEnd/>
          </a:ln>
        </p:spPr>
        <p:txBody>
          <a:bodyPr>
            <a:spAutoFit/>
          </a:bodyPr>
          <a:lstStyle/>
          <a:p>
            <a:r>
              <a:rPr lang="en-GB" i="1"/>
              <a:t>n=4-6</a:t>
            </a:r>
          </a:p>
          <a:p>
            <a:r>
              <a:rPr lang="en-GB">
                <a:solidFill>
                  <a:srgbClr val="000000"/>
                </a:solidFill>
              </a:rPr>
              <a:t>†</a:t>
            </a:r>
            <a:r>
              <a:rPr lang="en-GB"/>
              <a:t> </a:t>
            </a:r>
            <a:r>
              <a:rPr lang="en-GB" i="1"/>
              <a:t>p&lt;0.01</a:t>
            </a:r>
          </a:p>
        </p:txBody>
      </p:sp>
      <p:sp>
        <p:nvSpPr>
          <p:cNvPr id="25652" name="Text Box 60"/>
          <p:cNvSpPr txBox="1">
            <a:spLocks noChangeArrowheads="1"/>
          </p:cNvSpPr>
          <p:nvPr/>
        </p:nvSpPr>
        <p:spPr bwMode="auto">
          <a:xfrm>
            <a:off x="533339" y="6505575"/>
            <a:ext cx="7245350" cy="366712"/>
          </a:xfrm>
          <a:prstGeom prst="rect">
            <a:avLst/>
          </a:prstGeom>
          <a:noFill/>
          <a:ln w="9525">
            <a:noFill/>
            <a:miter lim="800000"/>
            <a:headEnd/>
            <a:tailEnd/>
          </a:ln>
        </p:spPr>
        <p:txBody>
          <a:bodyPr wrap="none">
            <a:spAutoFit/>
          </a:bodyPr>
          <a:lstStyle/>
          <a:p>
            <a:r>
              <a:rPr lang="en-GB" i="1"/>
              <a:t>(2-hit model of acute lung injury: 1. low dose LPS 2. Zymosan (yeast))</a:t>
            </a:r>
          </a:p>
        </p:txBody>
      </p:sp>
      <p:sp>
        <p:nvSpPr>
          <p:cNvPr id="2" name="TextBox 1"/>
          <p:cNvSpPr txBox="1"/>
          <p:nvPr/>
        </p:nvSpPr>
        <p:spPr>
          <a:xfrm>
            <a:off x="6457654" y="4775433"/>
            <a:ext cx="2642070" cy="1169551"/>
          </a:xfrm>
          <a:prstGeom prst="rect">
            <a:avLst/>
          </a:prstGeom>
          <a:noFill/>
        </p:spPr>
        <p:txBody>
          <a:bodyPr wrap="none" rtlCol="0">
            <a:spAutoFit/>
          </a:bodyPr>
          <a:lstStyle/>
          <a:p>
            <a:r>
              <a:rPr lang="en-GB" sz="1400" dirty="0" err="1" smtClean="0"/>
              <a:t>Zymosan</a:t>
            </a:r>
            <a:r>
              <a:rPr lang="en-GB" sz="1400" dirty="0" smtClean="0"/>
              <a:t>=yeast extract</a:t>
            </a:r>
          </a:p>
          <a:p>
            <a:r>
              <a:rPr lang="en-GB" sz="1400" dirty="0" smtClean="0"/>
              <a:t>Induces complement activation</a:t>
            </a:r>
          </a:p>
          <a:p>
            <a:r>
              <a:rPr lang="en-GB" sz="1400" dirty="0" smtClean="0"/>
              <a:t>(C5a) and binds TLR2 on</a:t>
            </a:r>
          </a:p>
          <a:p>
            <a:r>
              <a:rPr lang="en-GB" sz="1400" dirty="0" smtClean="0"/>
              <a:t>monocyte/macrophages</a:t>
            </a:r>
          </a:p>
          <a:p>
            <a:endParaRPr lang="en-GB"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628775" y="601663"/>
            <a:ext cx="5695950" cy="1190625"/>
          </a:xfrm>
        </p:spPr>
        <p:txBody>
          <a:bodyPr/>
          <a:lstStyle/>
          <a:p>
            <a:pPr eaLnBrk="1" hangingPunct="1"/>
            <a:r>
              <a:rPr lang="en-GB" sz="3200" smtClean="0"/>
              <a:t>Experimental criteria satisfied </a:t>
            </a:r>
          </a:p>
        </p:txBody>
      </p:sp>
      <p:sp>
        <p:nvSpPr>
          <p:cNvPr id="26627" name="Rectangle 3"/>
          <p:cNvSpPr>
            <a:spLocks noGrp="1" noChangeArrowheads="1"/>
          </p:cNvSpPr>
          <p:nvPr>
            <p:ph idx="1"/>
          </p:nvPr>
        </p:nvSpPr>
        <p:spPr>
          <a:xfrm>
            <a:off x="576263" y="2078038"/>
            <a:ext cx="8229600" cy="2640012"/>
          </a:xfrm>
        </p:spPr>
        <p:txBody>
          <a:bodyPr/>
          <a:lstStyle/>
          <a:p>
            <a:pPr eaLnBrk="1" hangingPunct="1">
              <a:lnSpc>
                <a:spcPct val="80000"/>
              </a:lnSpc>
            </a:pPr>
            <a:r>
              <a:rPr lang="en-GB" sz="2400" dirty="0" smtClean="0"/>
              <a:t>Presence in alveolar and/or </a:t>
            </a:r>
            <a:r>
              <a:rPr lang="en-GB" sz="2400" u="sng" dirty="0" smtClean="0"/>
              <a:t>pulmonary vascular space </a:t>
            </a:r>
            <a:r>
              <a:rPr lang="en-GB" sz="2400" dirty="0" smtClean="0">
                <a:solidFill>
                  <a:srgbClr val="FF3300"/>
                </a:solidFill>
                <a:sym typeface="Wingdings" pitchFamily="2" charset="2"/>
              </a:rPr>
              <a:t></a:t>
            </a:r>
          </a:p>
          <a:p>
            <a:pPr eaLnBrk="1" hangingPunct="1">
              <a:lnSpc>
                <a:spcPct val="80000"/>
              </a:lnSpc>
              <a:buFont typeface="Wingdings" pitchFamily="2" charset="2"/>
              <a:buNone/>
            </a:pPr>
            <a:endParaRPr lang="en-GB" sz="2400" dirty="0" smtClean="0"/>
          </a:p>
          <a:p>
            <a:pPr eaLnBrk="1" hangingPunct="1">
              <a:lnSpc>
                <a:spcPct val="80000"/>
              </a:lnSpc>
            </a:pPr>
            <a:r>
              <a:rPr lang="en-GB" sz="2400" dirty="0" smtClean="0"/>
              <a:t>Activation </a:t>
            </a:r>
            <a:r>
              <a:rPr lang="en-GB" sz="2400" i="1" dirty="0" smtClean="0"/>
              <a:t>in situ </a:t>
            </a:r>
            <a:r>
              <a:rPr lang="en-GB" sz="2400" i="1" dirty="0" smtClean="0">
                <a:solidFill>
                  <a:srgbClr val="FF3300"/>
                </a:solidFill>
                <a:sym typeface="Wingdings" pitchFamily="2" charset="2"/>
              </a:rPr>
              <a:t></a:t>
            </a:r>
          </a:p>
          <a:p>
            <a:pPr eaLnBrk="1" hangingPunct="1">
              <a:lnSpc>
                <a:spcPct val="80000"/>
              </a:lnSpc>
              <a:buFont typeface="Wingdings" pitchFamily="2" charset="2"/>
              <a:buNone/>
            </a:pPr>
            <a:endParaRPr lang="en-GB" sz="2400" i="1" dirty="0" smtClean="0">
              <a:solidFill>
                <a:srgbClr val="FF3300"/>
              </a:solidFill>
            </a:endParaRPr>
          </a:p>
          <a:p>
            <a:pPr eaLnBrk="1" hangingPunct="1">
              <a:lnSpc>
                <a:spcPct val="80000"/>
              </a:lnSpc>
            </a:pPr>
            <a:r>
              <a:rPr lang="en-GB" sz="2400" dirty="0" smtClean="0"/>
              <a:t>Injury attenuated by depletion </a:t>
            </a:r>
            <a:r>
              <a:rPr lang="en-GB" sz="2400" dirty="0" smtClean="0">
                <a:solidFill>
                  <a:srgbClr val="FF3300"/>
                </a:solidFill>
                <a:sym typeface="Wingdings" pitchFamily="2" charset="2"/>
              </a:rPr>
              <a:t></a:t>
            </a:r>
          </a:p>
          <a:p>
            <a:pPr eaLnBrk="1" hangingPunct="1">
              <a:lnSpc>
                <a:spcPct val="80000"/>
              </a:lnSpc>
              <a:buFont typeface="Wingdings" pitchFamily="2" charset="2"/>
              <a:buNone/>
            </a:pPr>
            <a:endParaRPr lang="en-GB" sz="2400" dirty="0" smtClean="0"/>
          </a:p>
          <a:p>
            <a:pPr eaLnBrk="1" hangingPunct="1">
              <a:lnSpc>
                <a:spcPct val="80000"/>
              </a:lnSpc>
            </a:pPr>
            <a:r>
              <a:rPr lang="en-GB" sz="2400" dirty="0" smtClean="0"/>
              <a:t>Injury restored of by repletion </a:t>
            </a:r>
            <a:r>
              <a:rPr lang="en-GB" sz="2400" dirty="0" smtClean="0">
                <a:solidFill>
                  <a:srgbClr val="FF3300"/>
                </a:solidFill>
                <a:sym typeface="Wingdings" pitchFamily="2" charset="2"/>
              </a:rPr>
              <a:t></a:t>
            </a:r>
          </a:p>
          <a:p>
            <a:pPr eaLnBrk="1" hangingPunct="1">
              <a:lnSpc>
                <a:spcPct val="80000"/>
              </a:lnSpc>
            </a:pPr>
            <a:endParaRPr lang="en-GB" sz="2400" dirty="0" smtClean="0"/>
          </a:p>
        </p:txBody>
      </p:sp>
      <p:sp>
        <p:nvSpPr>
          <p:cNvPr id="26628" name="Text Box 5"/>
          <p:cNvSpPr txBox="1">
            <a:spLocks noChangeArrowheads="1"/>
          </p:cNvSpPr>
          <p:nvPr/>
        </p:nvSpPr>
        <p:spPr bwMode="auto">
          <a:xfrm>
            <a:off x="671513" y="5513388"/>
            <a:ext cx="7718425" cy="1643062"/>
          </a:xfrm>
          <a:prstGeom prst="rect">
            <a:avLst/>
          </a:prstGeom>
          <a:noFill/>
          <a:ln w="9525">
            <a:noFill/>
            <a:miter lim="800000"/>
            <a:headEnd/>
            <a:tailEnd/>
          </a:ln>
        </p:spPr>
        <p:txBody>
          <a:bodyPr wrap="none">
            <a:spAutoFit/>
          </a:bodyPr>
          <a:lstStyle/>
          <a:p>
            <a:r>
              <a:rPr lang="en-GB" sz="1400"/>
              <a:t>Mobilization and margination of bone marrow Gr-1</a:t>
            </a:r>
            <a:r>
              <a:rPr lang="en-GB" sz="1400" baseline="30000"/>
              <a:t>high</a:t>
            </a:r>
            <a:r>
              <a:rPr lang="en-GB" sz="1400"/>
              <a:t> monocytes during subclinical endotoxemia</a:t>
            </a:r>
          </a:p>
          <a:p>
            <a:r>
              <a:rPr lang="en-GB" sz="1400"/>
              <a:t>predisposes the lungs toward acute injury</a:t>
            </a:r>
            <a:r>
              <a:rPr lang="en-GB" sz="1400" i="1"/>
              <a:t>. O’Dea et al. J. Immunol. 2009. 182(2):1155-66</a:t>
            </a:r>
            <a:r>
              <a:rPr lang="en-GB" sz="1400"/>
              <a:t> </a:t>
            </a:r>
            <a:r>
              <a:rPr lang="en-GB" sz="1400" i="1"/>
              <a:t> </a:t>
            </a:r>
          </a:p>
          <a:p>
            <a:endParaRPr lang="en-GB" b="1" i="1"/>
          </a:p>
          <a:p>
            <a:r>
              <a:rPr lang="en-GB" sz="1400"/>
              <a:t>Role of lung-marginated monocytes in an in vivo mouse model of ventilator-induced lung injury.</a:t>
            </a:r>
          </a:p>
          <a:p>
            <a:r>
              <a:rPr lang="en-GB" sz="1400" i="1"/>
              <a:t>Wilson et al.  Am J Respir Crit Care Med. 2009 179(10):914-22</a:t>
            </a:r>
            <a:r>
              <a:rPr lang="en-GB" sz="1400"/>
              <a:t>.</a:t>
            </a:r>
          </a:p>
          <a:p>
            <a:endParaRPr lang="en-GB" sz="1400"/>
          </a:p>
          <a:p>
            <a:endParaRPr lang="en-GB" sz="1400" i="1"/>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324377"/>
            <a:ext cx="8229600" cy="3886200"/>
          </a:xfrm>
        </p:spPr>
        <p:txBody>
          <a:bodyPr/>
          <a:lstStyle/>
          <a:p>
            <a:r>
              <a:rPr lang="en-GB" sz="2800" dirty="0" smtClean="0"/>
              <a:t>Despite its lack of specificity, cell depletion by the Gr1 antibody has been used in over 60 studies to prove a neutrophil role in vivo.</a:t>
            </a:r>
          </a:p>
          <a:p>
            <a:pPr marL="0" indent="0">
              <a:buNone/>
            </a:pPr>
            <a:endParaRPr lang="en-GB" dirty="0" smtClean="0"/>
          </a:p>
          <a:p>
            <a:r>
              <a:rPr lang="en-GB" sz="2800" dirty="0" smtClean="0"/>
              <a:t>Since 2009, monocytes have been implicated in several models of acute lung injury and infection</a:t>
            </a:r>
          </a:p>
          <a:p>
            <a:pPr lvl="1"/>
            <a:r>
              <a:rPr lang="en-GB" sz="2400" dirty="0" smtClean="0"/>
              <a:t>Ventilator induced lung injury</a:t>
            </a:r>
          </a:p>
          <a:p>
            <a:pPr lvl="1"/>
            <a:r>
              <a:rPr lang="en-GB" sz="2400" dirty="0" smtClean="0"/>
              <a:t>LPS-induced ALI</a:t>
            </a:r>
          </a:p>
          <a:p>
            <a:pPr lvl="1"/>
            <a:r>
              <a:rPr lang="en-GB" sz="2400" dirty="0" smtClean="0"/>
              <a:t>Transfusion related acute lung injury</a:t>
            </a:r>
          </a:p>
          <a:p>
            <a:pPr lvl="1"/>
            <a:r>
              <a:rPr lang="en-GB" sz="2400" dirty="0" smtClean="0"/>
              <a:t>Pneumococcal and influenza infection</a:t>
            </a:r>
            <a:endParaRPr lang="en-GB"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en-GB" sz="2800" dirty="0" smtClean="0"/>
              <a:t>Monocyte-neutrophil interactions in acute lung injury?</a:t>
            </a:r>
          </a:p>
        </p:txBody>
      </p:sp>
      <p:sp>
        <p:nvSpPr>
          <p:cNvPr id="216067" name="Rectangle 3"/>
          <p:cNvSpPr>
            <a:spLocks noGrp="1" noChangeArrowheads="1"/>
          </p:cNvSpPr>
          <p:nvPr>
            <p:ph idx="1"/>
          </p:nvPr>
        </p:nvSpPr>
        <p:spPr>
          <a:xfrm>
            <a:off x="457200" y="1981200"/>
            <a:ext cx="8531225" cy="4606925"/>
          </a:xfrm>
        </p:spPr>
        <p:txBody>
          <a:bodyPr/>
          <a:lstStyle/>
          <a:p>
            <a:pPr eaLnBrk="1" hangingPunct="1">
              <a:lnSpc>
                <a:spcPct val="80000"/>
              </a:lnSpc>
              <a:buFont typeface="Wingdings" pitchFamily="2" charset="2"/>
              <a:buNone/>
            </a:pPr>
            <a:r>
              <a:rPr lang="en-GB" sz="2000" dirty="0" smtClean="0"/>
              <a:t>‘</a:t>
            </a:r>
            <a:r>
              <a:rPr lang="en-GB" sz="2000" b="1" dirty="0" smtClean="0"/>
              <a:t>Monocytes are potent facilitators of alveolar neutrophil emigration during lung inflammation’ J </a:t>
            </a:r>
            <a:r>
              <a:rPr lang="en-GB" sz="2000" b="1" dirty="0" err="1" smtClean="0"/>
              <a:t>Immunol</a:t>
            </a:r>
            <a:r>
              <a:rPr lang="en-GB" sz="2000" b="1" dirty="0" smtClean="0"/>
              <a:t>. 2003; 170(6):3273-8.</a:t>
            </a:r>
          </a:p>
          <a:p>
            <a:pPr marL="0" indent="0" eaLnBrk="1" hangingPunct="1">
              <a:lnSpc>
                <a:spcPct val="80000"/>
              </a:lnSpc>
              <a:buNone/>
            </a:pPr>
            <a:endParaRPr lang="en-GB" sz="2000" dirty="0" smtClean="0"/>
          </a:p>
          <a:p>
            <a:pPr marL="0" indent="0" eaLnBrk="1" hangingPunct="1">
              <a:lnSpc>
                <a:spcPct val="80000"/>
              </a:lnSpc>
              <a:buNone/>
            </a:pPr>
            <a:r>
              <a:rPr lang="en-GB" sz="2000" dirty="0" smtClean="0"/>
              <a:t>Neutrophil migration with LPS/MCP-1 treatment was dependent of monocytes</a:t>
            </a:r>
            <a:endParaRPr lang="en-GB" sz="1600" dirty="0" smtClean="0"/>
          </a:p>
          <a:p>
            <a:pPr eaLnBrk="1" hangingPunct="1">
              <a:lnSpc>
                <a:spcPct val="80000"/>
              </a:lnSpc>
              <a:buFont typeface="Wingdings" pitchFamily="2" charset="2"/>
              <a:buNone/>
            </a:pPr>
            <a:endParaRPr lang="en-GB" sz="1600" dirty="0"/>
          </a:p>
          <a:p>
            <a:pPr eaLnBrk="1" hangingPunct="1">
              <a:lnSpc>
                <a:spcPct val="80000"/>
              </a:lnSpc>
              <a:buFont typeface="Wingdings" pitchFamily="2" charset="2"/>
              <a:buNone/>
            </a:pPr>
            <a:endParaRPr lang="en-GB" sz="1600" dirty="0" smtClean="0"/>
          </a:p>
          <a:p>
            <a:pPr eaLnBrk="1" hangingPunct="1">
              <a:lnSpc>
                <a:spcPct val="80000"/>
              </a:lnSpc>
              <a:buFont typeface="Wingdings" pitchFamily="2" charset="2"/>
              <a:buNone/>
            </a:pPr>
            <a:endParaRPr lang="en-GB" sz="900" dirty="0" smtClean="0"/>
          </a:p>
          <a:p>
            <a:pPr eaLnBrk="1" hangingPunct="1">
              <a:lnSpc>
                <a:spcPct val="80000"/>
              </a:lnSpc>
              <a:buFont typeface="Wingdings" pitchFamily="2" charset="2"/>
              <a:buNone/>
            </a:pPr>
            <a:endParaRPr lang="en-GB" sz="900" dirty="0" smtClean="0"/>
          </a:p>
          <a:p>
            <a:pPr eaLnBrk="1" hangingPunct="1">
              <a:lnSpc>
                <a:spcPct val="80000"/>
              </a:lnSpc>
              <a:buFont typeface="Wingdings" pitchFamily="2" charset="2"/>
              <a:buNone/>
            </a:pPr>
            <a:r>
              <a:rPr lang="en-GB" sz="1800" b="1" dirty="0" smtClean="0"/>
              <a:t>‘Neutrophil secretion products pave the way for inflammatory monocytes’ </a:t>
            </a:r>
          </a:p>
          <a:p>
            <a:pPr eaLnBrk="1" hangingPunct="1">
              <a:lnSpc>
                <a:spcPct val="80000"/>
              </a:lnSpc>
              <a:buFont typeface="Wingdings" pitchFamily="2" charset="2"/>
              <a:buNone/>
            </a:pPr>
            <a:r>
              <a:rPr lang="en-GB" sz="1800" b="1" dirty="0" smtClean="0"/>
              <a:t>	Blood 2008; 112, 1461-1471.</a:t>
            </a:r>
          </a:p>
          <a:p>
            <a:pPr eaLnBrk="1" hangingPunct="1">
              <a:lnSpc>
                <a:spcPct val="80000"/>
              </a:lnSpc>
              <a:buFont typeface="Wingdings" pitchFamily="2" charset="2"/>
              <a:buNone/>
            </a:pPr>
            <a:endParaRPr lang="en-GB" sz="1800" dirty="0" smtClean="0"/>
          </a:p>
          <a:p>
            <a:pPr marL="0" indent="0" eaLnBrk="1" hangingPunct="1">
              <a:lnSpc>
                <a:spcPct val="80000"/>
              </a:lnSpc>
              <a:buNone/>
            </a:pPr>
            <a:r>
              <a:rPr lang="en-GB" sz="1800" dirty="0" smtClean="0"/>
              <a:t>Gr-1</a:t>
            </a:r>
            <a:r>
              <a:rPr lang="en-GB" sz="1800" baseline="30000" dirty="0" smtClean="0"/>
              <a:t>high </a:t>
            </a:r>
            <a:r>
              <a:rPr lang="en-GB" sz="1800" dirty="0" smtClean="0"/>
              <a:t>monocyte recruitment to local site of inflammation was neutrophil dependent (heparin </a:t>
            </a:r>
            <a:r>
              <a:rPr lang="en-GB" sz="1800" dirty="0"/>
              <a:t>binding protein (HBP) and LL-37 </a:t>
            </a:r>
            <a:r>
              <a:rPr lang="en-GB" sz="1800" dirty="0" smtClean="0"/>
              <a:t> dependent)</a:t>
            </a:r>
          </a:p>
          <a:p>
            <a:pPr eaLnBrk="1" hangingPunct="1">
              <a:lnSpc>
                <a:spcPct val="80000"/>
              </a:lnSpc>
            </a:pPr>
            <a:endParaRPr lang="en-GB" sz="1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06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6067">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60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GB" sz="2800" b="1" smtClean="0"/>
              <a:t>Monocytes exist as at least 2 phenotypically heterogeneous subpopulations</a:t>
            </a:r>
          </a:p>
        </p:txBody>
      </p:sp>
      <p:pic>
        <p:nvPicPr>
          <p:cNvPr id="10243" name="Picture 4" descr="mono subsets in species"/>
          <p:cNvPicPr>
            <a:picLocks noGrp="1" noChangeAspect="1" noChangeArrowheads="1"/>
          </p:cNvPicPr>
          <p:nvPr>
            <p:ph idx="1"/>
          </p:nvPr>
        </p:nvPicPr>
        <p:blipFill>
          <a:blip r:embed="rId3" cstate="print"/>
          <a:srcRect/>
          <a:stretch>
            <a:fillRect/>
          </a:stretch>
        </p:blipFill>
        <p:spPr>
          <a:xfrm>
            <a:off x="1112838" y="2147888"/>
            <a:ext cx="5673725" cy="4565650"/>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4"/>
          <p:cNvSpPr>
            <a:spLocks noChangeArrowheads="1"/>
          </p:cNvSpPr>
          <p:nvPr/>
        </p:nvSpPr>
        <p:spPr bwMode="auto">
          <a:xfrm>
            <a:off x="142875" y="500063"/>
            <a:ext cx="8775700" cy="1371600"/>
          </a:xfrm>
          <a:prstGeom prst="rect">
            <a:avLst/>
          </a:prstGeom>
          <a:noFill/>
          <a:ln w="9525">
            <a:noFill/>
            <a:miter lim="800000"/>
            <a:headEnd/>
            <a:tailEnd/>
          </a:ln>
        </p:spPr>
        <p:txBody>
          <a:bodyPr anchor="ctr"/>
          <a:lstStyle/>
          <a:p>
            <a:pPr algn="ctr"/>
            <a:r>
              <a:rPr lang="en-GB" sz="2800" b="1"/>
              <a:t>Mouse monocyte subset trafficking and division of function </a:t>
            </a:r>
            <a:r>
              <a:rPr lang="en-GB" sz="2800" b="1" i="1"/>
              <a:t>in vivo</a:t>
            </a:r>
            <a:endParaRPr lang="en-GB" sz="2800" b="1"/>
          </a:p>
        </p:txBody>
      </p:sp>
      <p:sp>
        <p:nvSpPr>
          <p:cNvPr id="11267" name="Rectangle 4"/>
          <p:cNvSpPr>
            <a:spLocks noChangeArrowheads="1"/>
          </p:cNvSpPr>
          <p:nvPr/>
        </p:nvSpPr>
        <p:spPr bwMode="auto">
          <a:xfrm>
            <a:off x="420688" y="2190750"/>
            <a:ext cx="2370137" cy="4043363"/>
          </a:xfrm>
          <a:prstGeom prst="rect">
            <a:avLst/>
          </a:prstGeom>
          <a:noFill/>
          <a:ln w="9525">
            <a:solidFill>
              <a:srgbClr val="9999FF"/>
            </a:solidFill>
            <a:miter lim="800000"/>
            <a:headEnd/>
            <a:tailEnd/>
          </a:ln>
        </p:spPr>
        <p:txBody>
          <a:bodyPr wrap="none" anchor="ctr"/>
          <a:lstStyle/>
          <a:p>
            <a:pPr algn="ctr"/>
            <a:endParaRPr lang="en-US" sz="1400">
              <a:latin typeface="Verdana" pitchFamily="34" charset="0"/>
            </a:endParaRPr>
          </a:p>
        </p:txBody>
      </p:sp>
      <p:sp>
        <p:nvSpPr>
          <p:cNvPr id="11268" name="Rectangle 5"/>
          <p:cNvSpPr>
            <a:spLocks noChangeArrowheads="1"/>
          </p:cNvSpPr>
          <p:nvPr/>
        </p:nvSpPr>
        <p:spPr bwMode="auto">
          <a:xfrm>
            <a:off x="2835275" y="2190750"/>
            <a:ext cx="2200275" cy="4043363"/>
          </a:xfrm>
          <a:prstGeom prst="rect">
            <a:avLst/>
          </a:prstGeom>
          <a:noFill/>
          <a:ln w="9525">
            <a:solidFill>
              <a:srgbClr val="9999FF"/>
            </a:solidFill>
            <a:miter lim="800000"/>
            <a:headEnd/>
            <a:tailEnd/>
          </a:ln>
        </p:spPr>
        <p:txBody>
          <a:bodyPr wrap="none" anchor="ctr"/>
          <a:lstStyle/>
          <a:p>
            <a:pPr algn="ctr"/>
            <a:endParaRPr lang="en-US" sz="1400">
              <a:latin typeface="Verdana" pitchFamily="34" charset="0"/>
              <a:sym typeface="Symbol" pitchFamily="18" charset="2"/>
            </a:endParaRPr>
          </a:p>
        </p:txBody>
      </p:sp>
      <p:sp>
        <p:nvSpPr>
          <p:cNvPr id="11269" name="Rectangle 6"/>
          <p:cNvSpPr>
            <a:spLocks noChangeArrowheads="1"/>
          </p:cNvSpPr>
          <p:nvPr/>
        </p:nvSpPr>
        <p:spPr bwMode="auto">
          <a:xfrm>
            <a:off x="5073650" y="4359275"/>
            <a:ext cx="2032000" cy="1874838"/>
          </a:xfrm>
          <a:prstGeom prst="rect">
            <a:avLst/>
          </a:prstGeom>
          <a:noFill/>
          <a:ln w="9525">
            <a:solidFill>
              <a:srgbClr val="9999FF"/>
            </a:solidFill>
            <a:miter lim="800000"/>
            <a:headEnd/>
            <a:tailEnd/>
          </a:ln>
        </p:spPr>
        <p:txBody>
          <a:bodyPr wrap="none" anchor="ctr"/>
          <a:lstStyle/>
          <a:p>
            <a:endParaRPr lang="en-US"/>
          </a:p>
        </p:txBody>
      </p:sp>
      <p:sp>
        <p:nvSpPr>
          <p:cNvPr id="11270" name="Text Box 7"/>
          <p:cNvSpPr txBox="1">
            <a:spLocks noChangeArrowheads="1"/>
          </p:cNvSpPr>
          <p:nvPr/>
        </p:nvSpPr>
        <p:spPr bwMode="auto">
          <a:xfrm>
            <a:off x="974725" y="2292350"/>
            <a:ext cx="1719263" cy="366713"/>
          </a:xfrm>
          <a:prstGeom prst="rect">
            <a:avLst/>
          </a:prstGeom>
          <a:noFill/>
          <a:ln w="9525">
            <a:noFill/>
            <a:miter lim="800000"/>
            <a:headEnd/>
            <a:tailEnd/>
          </a:ln>
        </p:spPr>
        <p:txBody>
          <a:bodyPr wrap="none">
            <a:spAutoFit/>
          </a:bodyPr>
          <a:lstStyle/>
          <a:p>
            <a:r>
              <a:rPr lang="en-GB" u="sng">
                <a:latin typeface="Verdana" pitchFamily="34" charset="0"/>
              </a:rPr>
              <a:t>Bone marrow</a:t>
            </a:r>
          </a:p>
        </p:txBody>
      </p:sp>
      <p:sp>
        <p:nvSpPr>
          <p:cNvPr id="11271" name="Rectangle 8"/>
          <p:cNvSpPr>
            <a:spLocks noChangeArrowheads="1"/>
          </p:cNvSpPr>
          <p:nvPr/>
        </p:nvSpPr>
        <p:spPr bwMode="auto">
          <a:xfrm>
            <a:off x="2608263" y="2325688"/>
            <a:ext cx="2582862" cy="366712"/>
          </a:xfrm>
          <a:prstGeom prst="rect">
            <a:avLst/>
          </a:prstGeom>
          <a:noFill/>
          <a:ln w="9525">
            <a:noFill/>
            <a:miter lim="800000"/>
            <a:headEnd/>
            <a:tailEnd/>
          </a:ln>
        </p:spPr>
        <p:txBody>
          <a:bodyPr>
            <a:spAutoFit/>
          </a:bodyPr>
          <a:lstStyle/>
          <a:p>
            <a:pPr algn="ctr"/>
            <a:r>
              <a:rPr lang="en-GB" u="sng">
                <a:latin typeface="Verdana" pitchFamily="34" charset="0"/>
              </a:rPr>
              <a:t>Blood</a:t>
            </a:r>
            <a:endParaRPr lang="en-GB">
              <a:latin typeface="Verdana" pitchFamily="34" charset="0"/>
              <a:sym typeface="Symbol" pitchFamily="18" charset="2"/>
            </a:endParaRPr>
          </a:p>
        </p:txBody>
      </p:sp>
      <p:sp>
        <p:nvSpPr>
          <p:cNvPr id="11272" name="Text Box 9"/>
          <p:cNvSpPr txBox="1">
            <a:spLocks noChangeArrowheads="1"/>
          </p:cNvSpPr>
          <p:nvPr/>
        </p:nvSpPr>
        <p:spPr bwMode="auto">
          <a:xfrm>
            <a:off x="5322888" y="4529138"/>
            <a:ext cx="1766887" cy="366712"/>
          </a:xfrm>
          <a:prstGeom prst="rect">
            <a:avLst/>
          </a:prstGeom>
          <a:noFill/>
          <a:ln w="9525">
            <a:noFill/>
            <a:miter lim="800000"/>
            <a:headEnd/>
            <a:tailEnd/>
          </a:ln>
        </p:spPr>
        <p:txBody>
          <a:bodyPr wrap="none">
            <a:spAutoFit/>
          </a:bodyPr>
          <a:lstStyle/>
          <a:p>
            <a:r>
              <a:rPr lang="en-GB" u="sng">
                <a:latin typeface="Verdana" pitchFamily="34" charset="0"/>
              </a:rPr>
              <a:t>Normal tissue</a:t>
            </a:r>
          </a:p>
        </p:txBody>
      </p:sp>
      <p:grpSp>
        <p:nvGrpSpPr>
          <p:cNvPr id="11273" name="Group 33"/>
          <p:cNvGrpSpPr>
            <a:grpSpLocks/>
          </p:cNvGrpSpPr>
          <p:nvPr/>
        </p:nvGrpSpPr>
        <p:grpSpPr bwMode="auto">
          <a:xfrm>
            <a:off x="1435100" y="3290888"/>
            <a:ext cx="509588" cy="514350"/>
            <a:chOff x="904" y="2049"/>
            <a:chExt cx="321" cy="386"/>
          </a:xfrm>
        </p:grpSpPr>
        <p:sp>
          <p:nvSpPr>
            <p:cNvPr id="11295" name="Oval 10"/>
            <p:cNvSpPr>
              <a:spLocks noChangeArrowheads="1"/>
            </p:cNvSpPr>
            <p:nvPr/>
          </p:nvSpPr>
          <p:spPr bwMode="auto">
            <a:xfrm>
              <a:off x="904" y="2049"/>
              <a:ext cx="321" cy="386"/>
            </a:xfrm>
            <a:prstGeom prst="ellipse">
              <a:avLst/>
            </a:prstGeom>
            <a:gradFill rotWithShape="1">
              <a:gsLst>
                <a:gs pos="0">
                  <a:schemeClr val="bg1"/>
                </a:gs>
                <a:gs pos="100000">
                  <a:srgbClr val="99CCFF"/>
                </a:gs>
              </a:gsLst>
              <a:path path="shape">
                <a:fillToRect l="50000" t="50000" r="50000" b="50000"/>
              </a:path>
            </a:gradFill>
            <a:ln w="9525">
              <a:solidFill>
                <a:schemeClr val="accent2"/>
              </a:solidFill>
              <a:round/>
              <a:headEnd/>
              <a:tailEnd/>
            </a:ln>
          </p:spPr>
          <p:txBody>
            <a:bodyPr wrap="none" anchor="ctr"/>
            <a:lstStyle/>
            <a:p>
              <a:pPr algn="ctr"/>
              <a:endParaRPr lang="en-US" sz="1400">
                <a:solidFill>
                  <a:schemeClr val="accent2"/>
                </a:solidFill>
                <a:latin typeface="Verdana" pitchFamily="34" charset="0"/>
              </a:endParaRPr>
            </a:p>
          </p:txBody>
        </p:sp>
        <p:sp>
          <p:nvSpPr>
            <p:cNvPr id="11296" name="Freeform 11"/>
            <p:cNvSpPr>
              <a:spLocks/>
            </p:cNvSpPr>
            <p:nvPr/>
          </p:nvSpPr>
          <p:spPr bwMode="auto">
            <a:xfrm>
              <a:off x="944" y="2138"/>
              <a:ext cx="241" cy="208"/>
            </a:xfrm>
            <a:custGeom>
              <a:avLst/>
              <a:gdLst>
                <a:gd name="T0" fmla="*/ 71 w 454"/>
                <a:gd name="T1" fmla="*/ 54 h 446"/>
                <a:gd name="T2" fmla="*/ 58 w 454"/>
                <a:gd name="T3" fmla="*/ 25 h 446"/>
                <a:gd name="T4" fmla="*/ 58 w 454"/>
                <a:gd name="T5" fmla="*/ 15 h 446"/>
                <a:gd name="T6" fmla="*/ 71 w 454"/>
                <a:gd name="T7" fmla="*/ 5 h 446"/>
                <a:gd name="T8" fmla="*/ 109 w 454"/>
                <a:gd name="T9" fmla="*/ 5 h 446"/>
                <a:gd name="T10" fmla="*/ 122 w 454"/>
                <a:gd name="T11" fmla="*/ 35 h 446"/>
                <a:gd name="T12" fmla="*/ 122 w 454"/>
                <a:gd name="T13" fmla="*/ 74 h 446"/>
                <a:gd name="T14" fmla="*/ 83 w 454"/>
                <a:gd name="T15" fmla="*/ 94 h 446"/>
                <a:gd name="T16" fmla="*/ 45 w 454"/>
                <a:gd name="T17" fmla="*/ 94 h 446"/>
                <a:gd name="T18" fmla="*/ 6 w 454"/>
                <a:gd name="T19" fmla="*/ 84 h 446"/>
                <a:gd name="T20" fmla="*/ 6 w 454"/>
                <a:gd name="T21" fmla="*/ 54 h 446"/>
                <a:gd name="T22" fmla="*/ 32 w 454"/>
                <a:gd name="T23" fmla="*/ 44 h 446"/>
                <a:gd name="T24" fmla="*/ 45 w 454"/>
                <a:gd name="T25" fmla="*/ 54 h 446"/>
                <a:gd name="T26" fmla="*/ 71 w 454"/>
                <a:gd name="T27" fmla="*/ 54 h 4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4"/>
                <a:gd name="T43" fmla="*/ 0 h 446"/>
                <a:gd name="T44" fmla="*/ 454 w 454"/>
                <a:gd name="T45" fmla="*/ 446 h 4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4" h="446">
                  <a:moveTo>
                    <a:pt x="250" y="249"/>
                  </a:moveTo>
                  <a:cubicBezTo>
                    <a:pt x="258" y="226"/>
                    <a:pt x="212" y="143"/>
                    <a:pt x="205" y="113"/>
                  </a:cubicBezTo>
                  <a:cubicBezTo>
                    <a:pt x="198" y="83"/>
                    <a:pt x="198" y="83"/>
                    <a:pt x="205" y="68"/>
                  </a:cubicBezTo>
                  <a:cubicBezTo>
                    <a:pt x="212" y="53"/>
                    <a:pt x="220" y="30"/>
                    <a:pt x="250" y="23"/>
                  </a:cubicBezTo>
                  <a:cubicBezTo>
                    <a:pt x="280" y="16"/>
                    <a:pt x="356" y="0"/>
                    <a:pt x="386" y="23"/>
                  </a:cubicBezTo>
                  <a:cubicBezTo>
                    <a:pt x="416" y="46"/>
                    <a:pt x="424" y="106"/>
                    <a:pt x="431" y="159"/>
                  </a:cubicBezTo>
                  <a:cubicBezTo>
                    <a:pt x="438" y="212"/>
                    <a:pt x="454" y="295"/>
                    <a:pt x="431" y="340"/>
                  </a:cubicBezTo>
                  <a:cubicBezTo>
                    <a:pt x="408" y="385"/>
                    <a:pt x="340" y="416"/>
                    <a:pt x="295" y="431"/>
                  </a:cubicBezTo>
                  <a:cubicBezTo>
                    <a:pt x="250" y="446"/>
                    <a:pt x="204" y="439"/>
                    <a:pt x="159" y="431"/>
                  </a:cubicBezTo>
                  <a:cubicBezTo>
                    <a:pt x="114" y="423"/>
                    <a:pt x="46" y="415"/>
                    <a:pt x="23" y="385"/>
                  </a:cubicBezTo>
                  <a:cubicBezTo>
                    <a:pt x="0" y="355"/>
                    <a:pt x="8" y="279"/>
                    <a:pt x="23" y="249"/>
                  </a:cubicBezTo>
                  <a:cubicBezTo>
                    <a:pt x="38" y="219"/>
                    <a:pt x="91" y="204"/>
                    <a:pt x="114" y="204"/>
                  </a:cubicBezTo>
                  <a:cubicBezTo>
                    <a:pt x="137" y="204"/>
                    <a:pt x="136" y="242"/>
                    <a:pt x="159" y="249"/>
                  </a:cubicBezTo>
                  <a:cubicBezTo>
                    <a:pt x="182" y="256"/>
                    <a:pt x="242" y="272"/>
                    <a:pt x="250" y="249"/>
                  </a:cubicBezTo>
                  <a:close/>
                </a:path>
              </a:pathLst>
            </a:custGeom>
            <a:solidFill>
              <a:schemeClr val="accent2"/>
            </a:solidFill>
            <a:ln w="9525">
              <a:noFill/>
              <a:round/>
              <a:headEnd/>
              <a:tailEnd/>
            </a:ln>
          </p:spPr>
          <p:txBody>
            <a:bodyPr/>
            <a:lstStyle/>
            <a:p>
              <a:endParaRPr lang="en-GB"/>
            </a:p>
          </p:txBody>
        </p:sp>
      </p:grpSp>
      <p:grpSp>
        <p:nvGrpSpPr>
          <p:cNvPr id="11274" name="Group 35"/>
          <p:cNvGrpSpPr>
            <a:grpSpLocks/>
          </p:cNvGrpSpPr>
          <p:nvPr/>
        </p:nvGrpSpPr>
        <p:grpSpPr bwMode="auto">
          <a:xfrm>
            <a:off x="3654425" y="5465763"/>
            <a:ext cx="509588" cy="514350"/>
            <a:chOff x="2302" y="3419"/>
            <a:chExt cx="321" cy="386"/>
          </a:xfrm>
        </p:grpSpPr>
        <p:sp>
          <p:nvSpPr>
            <p:cNvPr id="11293" name="Oval 12"/>
            <p:cNvSpPr>
              <a:spLocks noChangeArrowheads="1"/>
            </p:cNvSpPr>
            <p:nvPr/>
          </p:nvSpPr>
          <p:spPr bwMode="auto">
            <a:xfrm>
              <a:off x="2302" y="3419"/>
              <a:ext cx="321" cy="386"/>
            </a:xfrm>
            <a:prstGeom prst="ellipse">
              <a:avLst/>
            </a:prstGeom>
            <a:gradFill rotWithShape="1">
              <a:gsLst>
                <a:gs pos="0">
                  <a:schemeClr val="bg1"/>
                </a:gs>
                <a:gs pos="100000">
                  <a:srgbClr val="99CCFF"/>
                </a:gs>
              </a:gsLst>
              <a:path path="shape">
                <a:fillToRect l="50000" t="50000" r="50000" b="50000"/>
              </a:path>
            </a:gradFill>
            <a:ln w="9525">
              <a:solidFill>
                <a:schemeClr val="accent2"/>
              </a:solidFill>
              <a:round/>
              <a:headEnd/>
              <a:tailEnd/>
            </a:ln>
          </p:spPr>
          <p:txBody>
            <a:bodyPr wrap="none" anchor="ctr"/>
            <a:lstStyle/>
            <a:p>
              <a:pPr algn="ctr"/>
              <a:endParaRPr lang="en-US" sz="1400">
                <a:solidFill>
                  <a:schemeClr val="accent2"/>
                </a:solidFill>
                <a:latin typeface="Verdana" pitchFamily="34" charset="0"/>
              </a:endParaRPr>
            </a:p>
          </p:txBody>
        </p:sp>
        <p:sp>
          <p:nvSpPr>
            <p:cNvPr id="11294" name="Freeform 13"/>
            <p:cNvSpPr>
              <a:spLocks/>
            </p:cNvSpPr>
            <p:nvPr/>
          </p:nvSpPr>
          <p:spPr bwMode="auto">
            <a:xfrm>
              <a:off x="2342" y="3508"/>
              <a:ext cx="240" cy="208"/>
            </a:xfrm>
            <a:custGeom>
              <a:avLst/>
              <a:gdLst>
                <a:gd name="T0" fmla="*/ 70 w 454"/>
                <a:gd name="T1" fmla="*/ 54 h 446"/>
                <a:gd name="T2" fmla="*/ 57 w 454"/>
                <a:gd name="T3" fmla="*/ 25 h 446"/>
                <a:gd name="T4" fmla="*/ 57 w 454"/>
                <a:gd name="T5" fmla="*/ 15 h 446"/>
                <a:gd name="T6" fmla="*/ 70 w 454"/>
                <a:gd name="T7" fmla="*/ 5 h 446"/>
                <a:gd name="T8" fmla="*/ 108 w 454"/>
                <a:gd name="T9" fmla="*/ 5 h 446"/>
                <a:gd name="T10" fmla="*/ 121 w 454"/>
                <a:gd name="T11" fmla="*/ 35 h 446"/>
                <a:gd name="T12" fmla="*/ 121 w 454"/>
                <a:gd name="T13" fmla="*/ 74 h 446"/>
                <a:gd name="T14" fmla="*/ 82 w 454"/>
                <a:gd name="T15" fmla="*/ 94 h 446"/>
                <a:gd name="T16" fmla="*/ 44 w 454"/>
                <a:gd name="T17" fmla="*/ 94 h 446"/>
                <a:gd name="T18" fmla="*/ 6 w 454"/>
                <a:gd name="T19" fmla="*/ 84 h 446"/>
                <a:gd name="T20" fmla="*/ 6 w 454"/>
                <a:gd name="T21" fmla="*/ 54 h 446"/>
                <a:gd name="T22" fmla="*/ 32 w 454"/>
                <a:gd name="T23" fmla="*/ 44 h 446"/>
                <a:gd name="T24" fmla="*/ 44 w 454"/>
                <a:gd name="T25" fmla="*/ 54 h 446"/>
                <a:gd name="T26" fmla="*/ 70 w 454"/>
                <a:gd name="T27" fmla="*/ 54 h 4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4"/>
                <a:gd name="T43" fmla="*/ 0 h 446"/>
                <a:gd name="T44" fmla="*/ 454 w 454"/>
                <a:gd name="T45" fmla="*/ 446 h 4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4" h="446">
                  <a:moveTo>
                    <a:pt x="250" y="249"/>
                  </a:moveTo>
                  <a:cubicBezTo>
                    <a:pt x="258" y="226"/>
                    <a:pt x="212" y="143"/>
                    <a:pt x="205" y="113"/>
                  </a:cubicBezTo>
                  <a:cubicBezTo>
                    <a:pt x="198" y="83"/>
                    <a:pt x="198" y="83"/>
                    <a:pt x="205" y="68"/>
                  </a:cubicBezTo>
                  <a:cubicBezTo>
                    <a:pt x="212" y="53"/>
                    <a:pt x="220" y="30"/>
                    <a:pt x="250" y="23"/>
                  </a:cubicBezTo>
                  <a:cubicBezTo>
                    <a:pt x="280" y="16"/>
                    <a:pt x="356" y="0"/>
                    <a:pt x="386" y="23"/>
                  </a:cubicBezTo>
                  <a:cubicBezTo>
                    <a:pt x="416" y="46"/>
                    <a:pt x="424" y="106"/>
                    <a:pt x="431" y="159"/>
                  </a:cubicBezTo>
                  <a:cubicBezTo>
                    <a:pt x="438" y="212"/>
                    <a:pt x="454" y="295"/>
                    <a:pt x="431" y="340"/>
                  </a:cubicBezTo>
                  <a:cubicBezTo>
                    <a:pt x="408" y="385"/>
                    <a:pt x="340" y="416"/>
                    <a:pt x="295" y="431"/>
                  </a:cubicBezTo>
                  <a:cubicBezTo>
                    <a:pt x="250" y="446"/>
                    <a:pt x="204" y="439"/>
                    <a:pt x="159" y="431"/>
                  </a:cubicBezTo>
                  <a:cubicBezTo>
                    <a:pt x="114" y="423"/>
                    <a:pt x="46" y="415"/>
                    <a:pt x="23" y="385"/>
                  </a:cubicBezTo>
                  <a:cubicBezTo>
                    <a:pt x="0" y="355"/>
                    <a:pt x="8" y="279"/>
                    <a:pt x="23" y="249"/>
                  </a:cubicBezTo>
                  <a:cubicBezTo>
                    <a:pt x="38" y="219"/>
                    <a:pt x="91" y="204"/>
                    <a:pt x="114" y="204"/>
                  </a:cubicBezTo>
                  <a:cubicBezTo>
                    <a:pt x="137" y="204"/>
                    <a:pt x="136" y="242"/>
                    <a:pt x="159" y="249"/>
                  </a:cubicBezTo>
                  <a:cubicBezTo>
                    <a:pt x="182" y="256"/>
                    <a:pt x="242" y="272"/>
                    <a:pt x="250" y="249"/>
                  </a:cubicBezTo>
                  <a:close/>
                </a:path>
              </a:pathLst>
            </a:custGeom>
            <a:solidFill>
              <a:schemeClr val="accent2"/>
            </a:solidFill>
            <a:ln w="9525">
              <a:noFill/>
              <a:round/>
              <a:headEnd/>
              <a:tailEnd/>
            </a:ln>
          </p:spPr>
          <p:txBody>
            <a:bodyPr/>
            <a:lstStyle/>
            <a:p>
              <a:endParaRPr lang="en-GB"/>
            </a:p>
          </p:txBody>
        </p:sp>
      </p:grpSp>
      <p:grpSp>
        <p:nvGrpSpPr>
          <p:cNvPr id="11275" name="Group 34"/>
          <p:cNvGrpSpPr>
            <a:grpSpLocks/>
          </p:cNvGrpSpPr>
          <p:nvPr/>
        </p:nvGrpSpPr>
        <p:grpSpPr bwMode="auto">
          <a:xfrm>
            <a:off x="3644900" y="3290888"/>
            <a:ext cx="512763" cy="514350"/>
            <a:chOff x="2296" y="2049"/>
            <a:chExt cx="323" cy="386"/>
          </a:xfrm>
        </p:grpSpPr>
        <p:sp>
          <p:nvSpPr>
            <p:cNvPr id="11291" name="Oval 14"/>
            <p:cNvSpPr>
              <a:spLocks noChangeArrowheads="1"/>
            </p:cNvSpPr>
            <p:nvPr/>
          </p:nvSpPr>
          <p:spPr bwMode="auto">
            <a:xfrm>
              <a:off x="2296" y="2049"/>
              <a:ext cx="323" cy="386"/>
            </a:xfrm>
            <a:prstGeom prst="ellipse">
              <a:avLst/>
            </a:prstGeom>
            <a:gradFill rotWithShape="1">
              <a:gsLst>
                <a:gs pos="0">
                  <a:schemeClr val="bg1"/>
                </a:gs>
                <a:gs pos="100000">
                  <a:srgbClr val="99CCFF"/>
                </a:gs>
              </a:gsLst>
              <a:path path="shape">
                <a:fillToRect l="50000" t="50000" r="50000" b="50000"/>
              </a:path>
            </a:gradFill>
            <a:ln w="9525">
              <a:solidFill>
                <a:schemeClr val="accent2"/>
              </a:solidFill>
              <a:round/>
              <a:headEnd/>
              <a:tailEnd/>
            </a:ln>
          </p:spPr>
          <p:txBody>
            <a:bodyPr wrap="none" anchor="ctr"/>
            <a:lstStyle/>
            <a:p>
              <a:pPr algn="ctr"/>
              <a:endParaRPr lang="en-US" sz="1400">
                <a:solidFill>
                  <a:schemeClr val="accent2"/>
                </a:solidFill>
                <a:latin typeface="Verdana" pitchFamily="34" charset="0"/>
              </a:endParaRPr>
            </a:p>
          </p:txBody>
        </p:sp>
        <p:sp>
          <p:nvSpPr>
            <p:cNvPr id="11292" name="Freeform 15"/>
            <p:cNvSpPr>
              <a:spLocks/>
            </p:cNvSpPr>
            <p:nvPr/>
          </p:nvSpPr>
          <p:spPr bwMode="auto">
            <a:xfrm>
              <a:off x="2336" y="2138"/>
              <a:ext cx="242" cy="208"/>
            </a:xfrm>
            <a:custGeom>
              <a:avLst/>
              <a:gdLst>
                <a:gd name="T0" fmla="*/ 71 w 454"/>
                <a:gd name="T1" fmla="*/ 54 h 446"/>
                <a:gd name="T2" fmla="*/ 58 w 454"/>
                <a:gd name="T3" fmla="*/ 25 h 446"/>
                <a:gd name="T4" fmla="*/ 58 w 454"/>
                <a:gd name="T5" fmla="*/ 15 h 446"/>
                <a:gd name="T6" fmla="*/ 71 w 454"/>
                <a:gd name="T7" fmla="*/ 5 h 446"/>
                <a:gd name="T8" fmla="*/ 110 w 454"/>
                <a:gd name="T9" fmla="*/ 5 h 446"/>
                <a:gd name="T10" fmla="*/ 123 w 454"/>
                <a:gd name="T11" fmla="*/ 35 h 446"/>
                <a:gd name="T12" fmla="*/ 123 w 454"/>
                <a:gd name="T13" fmla="*/ 74 h 446"/>
                <a:gd name="T14" fmla="*/ 84 w 454"/>
                <a:gd name="T15" fmla="*/ 94 h 446"/>
                <a:gd name="T16" fmla="*/ 45 w 454"/>
                <a:gd name="T17" fmla="*/ 94 h 446"/>
                <a:gd name="T18" fmla="*/ 6 w 454"/>
                <a:gd name="T19" fmla="*/ 84 h 446"/>
                <a:gd name="T20" fmla="*/ 6 w 454"/>
                <a:gd name="T21" fmla="*/ 54 h 446"/>
                <a:gd name="T22" fmla="*/ 33 w 454"/>
                <a:gd name="T23" fmla="*/ 44 h 446"/>
                <a:gd name="T24" fmla="*/ 45 w 454"/>
                <a:gd name="T25" fmla="*/ 54 h 446"/>
                <a:gd name="T26" fmla="*/ 71 w 454"/>
                <a:gd name="T27" fmla="*/ 54 h 4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4"/>
                <a:gd name="T43" fmla="*/ 0 h 446"/>
                <a:gd name="T44" fmla="*/ 454 w 454"/>
                <a:gd name="T45" fmla="*/ 446 h 4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4" h="446">
                  <a:moveTo>
                    <a:pt x="250" y="249"/>
                  </a:moveTo>
                  <a:cubicBezTo>
                    <a:pt x="258" y="226"/>
                    <a:pt x="212" y="143"/>
                    <a:pt x="205" y="113"/>
                  </a:cubicBezTo>
                  <a:cubicBezTo>
                    <a:pt x="198" y="83"/>
                    <a:pt x="198" y="83"/>
                    <a:pt x="205" y="68"/>
                  </a:cubicBezTo>
                  <a:cubicBezTo>
                    <a:pt x="212" y="53"/>
                    <a:pt x="220" y="30"/>
                    <a:pt x="250" y="23"/>
                  </a:cubicBezTo>
                  <a:cubicBezTo>
                    <a:pt x="280" y="16"/>
                    <a:pt x="356" y="0"/>
                    <a:pt x="386" y="23"/>
                  </a:cubicBezTo>
                  <a:cubicBezTo>
                    <a:pt x="416" y="46"/>
                    <a:pt x="424" y="106"/>
                    <a:pt x="431" y="159"/>
                  </a:cubicBezTo>
                  <a:cubicBezTo>
                    <a:pt x="438" y="212"/>
                    <a:pt x="454" y="295"/>
                    <a:pt x="431" y="340"/>
                  </a:cubicBezTo>
                  <a:cubicBezTo>
                    <a:pt x="408" y="385"/>
                    <a:pt x="340" y="416"/>
                    <a:pt x="295" y="431"/>
                  </a:cubicBezTo>
                  <a:cubicBezTo>
                    <a:pt x="250" y="446"/>
                    <a:pt x="204" y="439"/>
                    <a:pt x="159" y="431"/>
                  </a:cubicBezTo>
                  <a:cubicBezTo>
                    <a:pt x="114" y="423"/>
                    <a:pt x="46" y="415"/>
                    <a:pt x="23" y="385"/>
                  </a:cubicBezTo>
                  <a:cubicBezTo>
                    <a:pt x="0" y="355"/>
                    <a:pt x="8" y="279"/>
                    <a:pt x="23" y="249"/>
                  </a:cubicBezTo>
                  <a:cubicBezTo>
                    <a:pt x="38" y="219"/>
                    <a:pt x="91" y="204"/>
                    <a:pt x="114" y="204"/>
                  </a:cubicBezTo>
                  <a:cubicBezTo>
                    <a:pt x="137" y="204"/>
                    <a:pt x="136" y="242"/>
                    <a:pt x="159" y="249"/>
                  </a:cubicBezTo>
                  <a:cubicBezTo>
                    <a:pt x="182" y="256"/>
                    <a:pt x="242" y="272"/>
                    <a:pt x="250" y="249"/>
                  </a:cubicBezTo>
                  <a:close/>
                </a:path>
              </a:pathLst>
            </a:custGeom>
            <a:solidFill>
              <a:schemeClr val="accent2"/>
            </a:solidFill>
            <a:ln w="9525">
              <a:noFill/>
              <a:round/>
              <a:headEnd/>
              <a:tailEnd/>
            </a:ln>
          </p:spPr>
          <p:txBody>
            <a:bodyPr/>
            <a:lstStyle/>
            <a:p>
              <a:endParaRPr lang="en-GB"/>
            </a:p>
          </p:txBody>
        </p:sp>
      </p:grpSp>
      <p:sp>
        <p:nvSpPr>
          <p:cNvPr id="11276" name="Text Box 16"/>
          <p:cNvSpPr txBox="1">
            <a:spLocks noChangeArrowheads="1"/>
          </p:cNvSpPr>
          <p:nvPr/>
        </p:nvSpPr>
        <p:spPr bwMode="auto">
          <a:xfrm>
            <a:off x="1169988" y="2792413"/>
            <a:ext cx="1038225" cy="336550"/>
          </a:xfrm>
          <a:prstGeom prst="rect">
            <a:avLst/>
          </a:prstGeom>
          <a:noFill/>
          <a:ln w="9525">
            <a:noFill/>
            <a:miter lim="800000"/>
            <a:headEnd/>
            <a:tailEnd/>
          </a:ln>
        </p:spPr>
        <p:txBody>
          <a:bodyPr wrap="none">
            <a:spAutoFit/>
          </a:bodyPr>
          <a:lstStyle/>
          <a:p>
            <a:pPr algn="ctr"/>
            <a:r>
              <a:rPr lang="en-GB" sz="1600" b="1">
                <a:latin typeface="Verdana" pitchFamily="34" charset="0"/>
              </a:rPr>
              <a:t>Gr-1</a:t>
            </a:r>
            <a:r>
              <a:rPr lang="en-GB" sz="1600" b="1" baseline="30000">
                <a:latin typeface="Verdana" pitchFamily="34" charset="0"/>
              </a:rPr>
              <a:t>high</a:t>
            </a:r>
            <a:endParaRPr lang="en-GB" sz="1600" b="1">
              <a:latin typeface="Verdana" pitchFamily="34" charset="0"/>
            </a:endParaRPr>
          </a:p>
        </p:txBody>
      </p:sp>
      <p:sp>
        <p:nvSpPr>
          <p:cNvPr id="11277" name="Line 17"/>
          <p:cNvSpPr>
            <a:spLocks noChangeShapeType="1"/>
          </p:cNvSpPr>
          <p:nvPr/>
        </p:nvSpPr>
        <p:spPr bwMode="auto">
          <a:xfrm>
            <a:off x="3914775" y="3922713"/>
            <a:ext cx="0" cy="1130300"/>
          </a:xfrm>
          <a:prstGeom prst="line">
            <a:avLst/>
          </a:prstGeom>
          <a:noFill/>
          <a:ln w="28575">
            <a:solidFill>
              <a:schemeClr val="tx1"/>
            </a:solidFill>
            <a:round/>
            <a:headEnd/>
            <a:tailEnd type="triangle" w="med" len="med"/>
          </a:ln>
        </p:spPr>
        <p:txBody>
          <a:bodyPr/>
          <a:lstStyle/>
          <a:p>
            <a:endParaRPr lang="en-GB"/>
          </a:p>
        </p:txBody>
      </p:sp>
      <p:sp>
        <p:nvSpPr>
          <p:cNvPr id="11278" name="Line 18"/>
          <p:cNvSpPr>
            <a:spLocks noChangeShapeType="1"/>
          </p:cNvSpPr>
          <p:nvPr/>
        </p:nvSpPr>
        <p:spPr bwMode="auto">
          <a:xfrm>
            <a:off x="4240213" y="5740400"/>
            <a:ext cx="1093787" cy="1588"/>
          </a:xfrm>
          <a:prstGeom prst="line">
            <a:avLst/>
          </a:prstGeom>
          <a:noFill/>
          <a:ln w="28575">
            <a:solidFill>
              <a:schemeClr val="tx1"/>
            </a:solidFill>
            <a:round/>
            <a:headEnd/>
            <a:tailEnd type="triangle" w="med" len="med"/>
          </a:ln>
        </p:spPr>
        <p:txBody>
          <a:bodyPr/>
          <a:lstStyle/>
          <a:p>
            <a:endParaRPr lang="en-GB"/>
          </a:p>
        </p:txBody>
      </p:sp>
      <p:sp>
        <p:nvSpPr>
          <p:cNvPr id="11279" name="Text Box 19"/>
          <p:cNvSpPr txBox="1">
            <a:spLocks noChangeArrowheads="1"/>
          </p:cNvSpPr>
          <p:nvPr/>
        </p:nvSpPr>
        <p:spPr bwMode="auto">
          <a:xfrm>
            <a:off x="5597525" y="5070475"/>
            <a:ext cx="152400" cy="304800"/>
          </a:xfrm>
          <a:prstGeom prst="rect">
            <a:avLst/>
          </a:prstGeom>
          <a:noFill/>
          <a:ln w="9525">
            <a:noFill/>
            <a:miter lim="800000"/>
            <a:headEnd/>
            <a:tailEnd/>
          </a:ln>
        </p:spPr>
        <p:txBody>
          <a:bodyPr wrap="none">
            <a:spAutoFit/>
          </a:bodyPr>
          <a:lstStyle/>
          <a:p>
            <a:pPr defTabSz="3497263"/>
            <a:endParaRPr lang="en-US" sz="1400">
              <a:latin typeface="Verdana" pitchFamily="34" charset="0"/>
            </a:endParaRPr>
          </a:p>
        </p:txBody>
      </p:sp>
      <p:sp>
        <p:nvSpPr>
          <p:cNvPr id="11280" name="Text Box 20"/>
          <p:cNvSpPr txBox="1">
            <a:spLocks noChangeArrowheads="1"/>
          </p:cNvSpPr>
          <p:nvPr/>
        </p:nvSpPr>
        <p:spPr bwMode="auto">
          <a:xfrm>
            <a:off x="5427663" y="5262563"/>
            <a:ext cx="1379537" cy="942975"/>
          </a:xfrm>
          <a:prstGeom prst="rect">
            <a:avLst/>
          </a:prstGeom>
          <a:noFill/>
          <a:ln w="9525">
            <a:noFill/>
            <a:miter lim="800000"/>
            <a:headEnd/>
            <a:tailEnd/>
          </a:ln>
        </p:spPr>
        <p:txBody>
          <a:bodyPr wrap="none">
            <a:spAutoFit/>
          </a:bodyPr>
          <a:lstStyle/>
          <a:p>
            <a:pPr algn="ctr" defTabSz="3497263"/>
            <a:r>
              <a:rPr lang="en-GB" sz="1400">
                <a:latin typeface="Verdana" pitchFamily="34" charset="0"/>
              </a:rPr>
              <a:t>Resident</a:t>
            </a:r>
          </a:p>
          <a:p>
            <a:pPr algn="ctr" defTabSz="3497263"/>
            <a:r>
              <a:rPr lang="en-GB" sz="1400">
                <a:latin typeface="Verdana" pitchFamily="34" charset="0"/>
              </a:rPr>
              <a:t>macrophages</a:t>
            </a:r>
          </a:p>
          <a:p>
            <a:pPr algn="ctr" defTabSz="3497263"/>
            <a:r>
              <a:rPr lang="en-GB" sz="1400">
                <a:latin typeface="Verdana" pitchFamily="34" charset="0"/>
              </a:rPr>
              <a:t>and dendritic</a:t>
            </a:r>
          </a:p>
          <a:p>
            <a:pPr algn="ctr" defTabSz="3497263"/>
            <a:r>
              <a:rPr lang="en-GB" sz="1400">
                <a:latin typeface="Verdana" pitchFamily="34" charset="0"/>
              </a:rPr>
              <a:t>cells</a:t>
            </a:r>
          </a:p>
        </p:txBody>
      </p:sp>
      <p:sp>
        <p:nvSpPr>
          <p:cNvPr id="11281" name="Text Box 21"/>
          <p:cNvSpPr txBox="1">
            <a:spLocks noChangeArrowheads="1"/>
          </p:cNvSpPr>
          <p:nvPr/>
        </p:nvSpPr>
        <p:spPr bwMode="auto">
          <a:xfrm>
            <a:off x="3381375" y="2814638"/>
            <a:ext cx="1038225" cy="336550"/>
          </a:xfrm>
          <a:prstGeom prst="rect">
            <a:avLst/>
          </a:prstGeom>
          <a:noFill/>
          <a:ln w="9525">
            <a:noFill/>
            <a:miter lim="800000"/>
            <a:headEnd/>
            <a:tailEnd/>
          </a:ln>
        </p:spPr>
        <p:txBody>
          <a:bodyPr wrap="none">
            <a:spAutoFit/>
          </a:bodyPr>
          <a:lstStyle/>
          <a:p>
            <a:pPr algn="ctr"/>
            <a:r>
              <a:rPr lang="en-GB" sz="1600" b="1">
                <a:latin typeface="Verdana" pitchFamily="34" charset="0"/>
              </a:rPr>
              <a:t>Gr-1</a:t>
            </a:r>
            <a:r>
              <a:rPr lang="en-GB" sz="1600" b="1" baseline="30000">
                <a:latin typeface="Verdana" pitchFamily="34" charset="0"/>
              </a:rPr>
              <a:t>high</a:t>
            </a:r>
            <a:endParaRPr lang="en-GB" sz="1600" b="1">
              <a:latin typeface="Verdana" pitchFamily="34" charset="0"/>
            </a:endParaRPr>
          </a:p>
        </p:txBody>
      </p:sp>
      <p:sp>
        <p:nvSpPr>
          <p:cNvPr id="11282" name="Text Box 22"/>
          <p:cNvSpPr txBox="1">
            <a:spLocks noChangeArrowheads="1"/>
          </p:cNvSpPr>
          <p:nvPr/>
        </p:nvSpPr>
        <p:spPr bwMode="auto">
          <a:xfrm>
            <a:off x="3425825" y="5091113"/>
            <a:ext cx="971550" cy="336550"/>
          </a:xfrm>
          <a:prstGeom prst="rect">
            <a:avLst/>
          </a:prstGeom>
          <a:noFill/>
          <a:ln w="9525">
            <a:noFill/>
            <a:miter lim="800000"/>
            <a:headEnd/>
            <a:tailEnd/>
          </a:ln>
        </p:spPr>
        <p:txBody>
          <a:bodyPr wrap="none">
            <a:spAutoFit/>
          </a:bodyPr>
          <a:lstStyle/>
          <a:p>
            <a:pPr algn="ctr"/>
            <a:r>
              <a:rPr lang="en-GB" sz="1600" b="1">
                <a:latin typeface="Verdana" pitchFamily="34" charset="0"/>
              </a:rPr>
              <a:t>Gr-1</a:t>
            </a:r>
            <a:r>
              <a:rPr lang="en-GB" sz="1600" b="1" baseline="30000">
                <a:latin typeface="Verdana" pitchFamily="34" charset="0"/>
              </a:rPr>
              <a:t>low</a:t>
            </a:r>
            <a:endParaRPr lang="en-GB" sz="1600" b="1">
              <a:latin typeface="Verdana" pitchFamily="34" charset="0"/>
            </a:endParaRPr>
          </a:p>
        </p:txBody>
      </p:sp>
      <p:sp>
        <p:nvSpPr>
          <p:cNvPr id="11283" name="Line 23"/>
          <p:cNvSpPr>
            <a:spLocks noChangeShapeType="1"/>
          </p:cNvSpPr>
          <p:nvPr/>
        </p:nvSpPr>
        <p:spPr bwMode="auto">
          <a:xfrm>
            <a:off x="2070100" y="3559175"/>
            <a:ext cx="1425575" cy="0"/>
          </a:xfrm>
          <a:prstGeom prst="line">
            <a:avLst/>
          </a:prstGeom>
          <a:noFill/>
          <a:ln w="28575">
            <a:solidFill>
              <a:schemeClr val="tx1"/>
            </a:solidFill>
            <a:round/>
            <a:headEnd/>
            <a:tailEnd type="triangle" w="med" len="med"/>
          </a:ln>
        </p:spPr>
        <p:txBody>
          <a:bodyPr/>
          <a:lstStyle/>
          <a:p>
            <a:endParaRPr lang="en-GB"/>
          </a:p>
        </p:txBody>
      </p:sp>
      <p:grpSp>
        <p:nvGrpSpPr>
          <p:cNvPr id="5" name="Group 37"/>
          <p:cNvGrpSpPr>
            <a:grpSpLocks/>
          </p:cNvGrpSpPr>
          <p:nvPr/>
        </p:nvGrpSpPr>
        <p:grpSpPr bwMode="auto">
          <a:xfrm>
            <a:off x="4240213" y="2198688"/>
            <a:ext cx="4889500" cy="3114675"/>
            <a:chOff x="2671" y="1385"/>
            <a:chExt cx="3080" cy="1962"/>
          </a:xfrm>
        </p:grpSpPr>
        <p:grpSp>
          <p:nvGrpSpPr>
            <p:cNvPr id="11285" name="Group 25"/>
            <p:cNvGrpSpPr>
              <a:grpSpLocks/>
            </p:cNvGrpSpPr>
            <p:nvPr/>
          </p:nvGrpSpPr>
          <p:grpSpPr bwMode="auto">
            <a:xfrm>
              <a:off x="2671" y="1385"/>
              <a:ext cx="1805" cy="1329"/>
              <a:chOff x="3159" y="1385"/>
              <a:chExt cx="2171" cy="1329"/>
            </a:xfrm>
          </p:grpSpPr>
          <p:sp>
            <p:nvSpPr>
              <p:cNvPr id="11287" name="Rectangle 26"/>
              <p:cNvSpPr>
                <a:spLocks noChangeArrowheads="1"/>
              </p:cNvSpPr>
              <p:nvPr/>
            </p:nvSpPr>
            <p:spPr bwMode="auto">
              <a:xfrm>
                <a:off x="3790" y="1385"/>
                <a:ext cx="1540" cy="1329"/>
              </a:xfrm>
              <a:prstGeom prst="rect">
                <a:avLst/>
              </a:prstGeom>
              <a:noFill/>
              <a:ln w="9525">
                <a:solidFill>
                  <a:srgbClr val="9999FF"/>
                </a:solidFill>
                <a:miter lim="800000"/>
                <a:headEnd/>
                <a:tailEnd/>
              </a:ln>
            </p:spPr>
            <p:txBody>
              <a:bodyPr wrap="none" anchor="ctr"/>
              <a:lstStyle/>
              <a:p>
                <a:pPr algn="ctr"/>
                <a:endParaRPr lang="en-US" sz="1400">
                  <a:latin typeface="Verdana" pitchFamily="34" charset="0"/>
                </a:endParaRPr>
              </a:p>
            </p:txBody>
          </p:sp>
          <p:sp>
            <p:nvSpPr>
              <p:cNvPr id="11288" name="Rectangle 27"/>
              <p:cNvSpPr>
                <a:spLocks noChangeArrowheads="1"/>
              </p:cNvSpPr>
              <p:nvPr/>
            </p:nvSpPr>
            <p:spPr bwMode="auto">
              <a:xfrm>
                <a:off x="3855" y="1433"/>
                <a:ext cx="1412" cy="404"/>
              </a:xfrm>
              <a:prstGeom prst="rect">
                <a:avLst/>
              </a:prstGeom>
              <a:noFill/>
              <a:ln w="9525">
                <a:noFill/>
                <a:miter lim="800000"/>
                <a:headEnd/>
                <a:tailEnd/>
              </a:ln>
            </p:spPr>
            <p:txBody>
              <a:bodyPr>
                <a:spAutoFit/>
              </a:bodyPr>
              <a:lstStyle/>
              <a:p>
                <a:pPr algn="ctr"/>
                <a:r>
                  <a:rPr lang="en-GB" u="sng">
                    <a:latin typeface="Verdana" pitchFamily="34" charset="0"/>
                  </a:rPr>
                  <a:t>Inflammed</a:t>
                </a:r>
              </a:p>
              <a:p>
                <a:pPr algn="ctr"/>
                <a:r>
                  <a:rPr lang="en-GB" u="sng">
                    <a:latin typeface="Verdana" pitchFamily="34" charset="0"/>
                  </a:rPr>
                  <a:t>tissue</a:t>
                </a:r>
              </a:p>
            </p:txBody>
          </p:sp>
          <p:sp>
            <p:nvSpPr>
              <p:cNvPr id="11289" name="Text Box 28"/>
              <p:cNvSpPr txBox="1">
                <a:spLocks noChangeArrowheads="1"/>
              </p:cNvSpPr>
              <p:nvPr/>
            </p:nvSpPr>
            <p:spPr bwMode="auto">
              <a:xfrm>
                <a:off x="3839" y="1986"/>
                <a:ext cx="1461" cy="460"/>
              </a:xfrm>
              <a:prstGeom prst="rect">
                <a:avLst/>
              </a:prstGeom>
              <a:noFill/>
              <a:ln w="9525">
                <a:noFill/>
                <a:miter lim="800000"/>
                <a:headEnd/>
                <a:tailEnd/>
              </a:ln>
            </p:spPr>
            <p:txBody>
              <a:bodyPr wrap="none">
                <a:spAutoFit/>
              </a:bodyPr>
              <a:lstStyle/>
              <a:p>
                <a:pPr algn="ctr"/>
                <a:r>
                  <a:rPr lang="en-GB" sz="1400">
                    <a:latin typeface="Verdana" pitchFamily="34" charset="0"/>
                  </a:rPr>
                  <a:t>Pathogen clearance</a:t>
                </a:r>
              </a:p>
              <a:p>
                <a:pPr algn="ctr"/>
                <a:r>
                  <a:rPr lang="en-GB" sz="1400">
                    <a:latin typeface="Verdana" pitchFamily="34" charset="0"/>
                  </a:rPr>
                  <a:t>and</a:t>
                </a:r>
              </a:p>
              <a:p>
                <a:pPr algn="ctr"/>
                <a:r>
                  <a:rPr lang="en-GB" sz="1400">
                    <a:latin typeface="Verdana" pitchFamily="34" charset="0"/>
                  </a:rPr>
                  <a:t>wound healing</a:t>
                </a:r>
              </a:p>
            </p:txBody>
          </p:sp>
          <p:sp>
            <p:nvSpPr>
              <p:cNvPr id="11290" name="Line 29"/>
              <p:cNvSpPr>
                <a:spLocks noChangeShapeType="1"/>
              </p:cNvSpPr>
              <p:nvPr/>
            </p:nvSpPr>
            <p:spPr bwMode="auto">
              <a:xfrm>
                <a:off x="3159" y="2230"/>
                <a:ext cx="829" cy="1"/>
              </a:xfrm>
              <a:prstGeom prst="line">
                <a:avLst/>
              </a:prstGeom>
              <a:noFill/>
              <a:ln w="28575">
                <a:solidFill>
                  <a:schemeClr val="tx1"/>
                </a:solidFill>
                <a:round/>
                <a:headEnd/>
                <a:tailEnd type="triangle" w="med" len="med"/>
              </a:ln>
            </p:spPr>
            <p:txBody>
              <a:bodyPr/>
              <a:lstStyle/>
              <a:p>
                <a:endParaRPr lang="en-GB"/>
              </a:p>
            </p:txBody>
          </p:sp>
        </p:grpSp>
        <p:sp>
          <p:nvSpPr>
            <p:cNvPr id="11286" name="Text Box 36"/>
            <p:cNvSpPr txBox="1">
              <a:spLocks noChangeArrowheads="1"/>
            </p:cNvSpPr>
            <p:nvPr/>
          </p:nvSpPr>
          <p:spPr bwMode="auto">
            <a:xfrm>
              <a:off x="4495" y="1547"/>
              <a:ext cx="1256" cy="1800"/>
            </a:xfrm>
            <a:prstGeom prst="rect">
              <a:avLst/>
            </a:prstGeom>
            <a:noFill/>
            <a:ln w="9525">
              <a:noFill/>
              <a:miter lim="800000"/>
              <a:headEnd/>
              <a:tailEnd/>
            </a:ln>
          </p:spPr>
          <p:txBody>
            <a:bodyPr wrap="none">
              <a:spAutoFit/>
            </a:bodyPr>
            <a:lstStyle/>
            <a:p>
              <a:r>
                <a:rPr lang="en-GB" sz="1400">
                  <a:latin typeface="Verdana" pitchFamily="34" charset="0"/>
                </a:rPr>
                <a:t>Pertinoneum (2003)</a:t>
              </a:r>
            </a:p>
            <a:p>
              <a:r>
                <a:rPr lang="en-GB" sz="1400">
                  <a:latin typeface="Verdana" pitchFamily="34" charset="0"/>
                </a:rPr>
                <a:t>Retina (2005)</a:t>
              </a:r>
            </a:p>
            <a:p>
              <a:r>
                <a:rPr lang="en-GB" sz="1400">
                  <a:latin typeface="Verdana" pitchFamily="34" charset="0"/>
                </a:rPr>
                <a:t>Skin (2006)</a:t>
              </a:r>
            </a:p>
            <a:p>
              <a:r>
                <a:rPr lang="en-GB" sz="1400">
                  <a:latin typeface="Verdana" pitchFamily="34" charset="0"/>
                </a:rPr>
                <a:t>Muscle (2007)</a:t>
              </a:r>
            </a:p>
            <a:p>
              <a:r>
                <a:rPr lang="en-GB" sz="1400">
                  <a:latin typeface="Verdana" pitchFamily="34" charset="0"/>
                </a:rPr>
                <a:t>Atherosclerotic</a:t>
              </a:r>
            </a:p>
            <a:p>
              <a:r>
                <a:rPr lang="en-GB" sz="1400">
                  <a:latin typeface="Verdana" pitchFamily="34" charset="0"/>
                </a:rPr>
                <a:t>plaques (2007)</a:t>
              </a:r>
            </a:p>
            <a:p>
              <a:r>
                <a:rPr lang="en-GB" sz="1400">
                  <a:latin typeface="Verdana" pitchFamily="34" charset="0"/>
                </a:rPr>
                <a:t>Brain (2007)</a:t>
              </a:r>
            </a:p>
            <a:p>
              <a:r>
                <a:rPr lang="en-GB" sz="1400">
                  <a:latin typeface="Verdana" pitchFamily="34" charset="0"/>
                </a:rPr>
                <a:t>Salmonella</a:t>
              </a:r>
            </a:p>
            <a:p>
              <a:r>
                <a:rPr lang="en-GB" sz="1400">
                  <a:latin typeface="Verdana" pitchFamily="34" charset="0"/>
                </a:rPr>
                <a:t>Toxplasmosis</a:t>
              </a:r>
            </a:p>
            <a:p>
              <a:r>
                <a:rPr lang="en-GB" sz="1400">
                  <a:latin typeface="Verdana" pitchFamily="34" charset="0"/>
                </a:rPr>
                <a:t>etc..</a:t>
              </a:r>
            </a:p>
            <a:p>
              <a:endParaRPr lang="en-GB" sz="1400">
                <a:latin typeface="Verdana" pitchFamily="34" charset="0"/>
              </a:endParaRPr>
            </a:p>
            <a:p>
              <a:endParaRPr lang="en-GB" sz="1400">
                <a:latin typeface="Verdana" pitchFamily="34" charset="0"/>
              </a:endParaRPr>
            </a:p>
            <a:p>
              <a:endParaRPr lang="en-GB" sz="1400">
                <a:latin typeface="Verdana" pitchFamily="34" charset="0"/>
              </a:endParaRPr>
            </a:p>
          </p:txBody>
        </p:sp>
      </p:grpSp>
      <p:sp>
        <p:nvSpPr>
          <p:cNvPr id="2" name="TextBox 1"/>
          <p:cNvSpPr txBox="1"/>
          <p:nvPr/>
        </p:nvSpPr>
        <p:spPr>
          <a:xfrm>
            <a:off x="1349406" y="6533965"/>
            <a:ext cx="5519460" cy="369332"/>
          </a:xfrm>
          <a:prstGeom prst="rect">
            <a:avLst/>
          </a:prstGeom>
          <a:noFill/>
        </p:spPr>
        <p:txBody>
          <a:bodyPr wrap="none" rtlCol="0">
            <a:spAutoFit/>
          </a:bodyPr>
          <a:lstStyle/>
          <a:p>
            <a:r>
              <a:rPr lang="en-GB" dirty="0" smtClean="0"/>
              <a:t>Keep but </a:t>
            </a:r>
            <a:r>
              <a:rPr lang="en-GB" dirty="0" err="1" smtClean="0"/>
              <a:t>preceed</a:t>
            </a:r>
            <a:r>
              <a:rPr lang="en-GB" dirty="0" smtClean="0"/>
              <a:t> with the more complicated figure?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96" name="Freeform 92" descr="Small confetti"/>
          <p:cNvSpPr>
            <a:spLocks/>
          </p:cNvSpPr>
          <p:nvPr/>
        </p:nvSpPr>
        <p:spPr bwMode="auto">
          <a:xfrm>
            <a:off x="2590800" y="3132138"/>
            <a:ext cx="3649663" cy="1782762"/>
          </a:xfrm>
          <a:custGeom>
            <a:avLst/>
            <a:gdLst>
              <a:gd name="T0" fmla="*/ 0 w 2299"/>
              <a:gd name="T1" fmla="*/ 120967463 h 1123"/>
              <a:gd name="T2" fmla="*/ 811490277 w 2299"/>
              <a:gd name="T3" fmla="*/ 1801910430 h 1123"/>
              <a:gd name="T4" fmla="*/ 811490277 w 2299"/>
              <a:gd name="T5" fmla="*/ 1887595681 h 1123"/>
              <a:gd name="T6" fmla="*/ 980341690 w 2299"/>
              <a:gd name="T7" fmla="*/ 1897676299 h 1123"/>
              <a:gd name="T8" fmla="*/ 2147483647 w 2299"/>
              <a:gd name="T9" fmla="*/ 2147483647 h 1123"/>
              <a:gd name="T10" fmla="*/ 2147483647 w 2299"/>
              <a:gd name="T11" fmla="*/ 2147483647 h 1123"/>
              <a:gd name="T12" fmla="*/ 2147483647 w 2299"/>
              <a:gd name="T13" fmla="*/ 2147483647 h 1123"/>
              <a:gd name="T14" fmla="*/ 2147483647 w 2299"/>
              <a:gd name="T15" fmla="*/ 1970759984 h 1123"/>
              <a:gd name="T16" fmla="*/ 2147483647 w 2299"/>
              <a:gd name="T17" fmla="*/ 1439007793 h 1123"/>
              <a:gd name="T18" fmla="*/ 2147483647 w 2299"/>
              <a:gd name="T19" fmla="*/ 1232355128 h 1123"/>
              <a:gd name="T20" fmla="*/ 2147483647 w 2299"/>
              <a:gd name="T21" fmla="*/ 1222274510 h 1123"/>
              <a:gd name="T22" fmla="*/ 2147483647 w 2299"/>
              <a:gd name="T23" fmla="*/ 1244956694 h 1123"/>
              <a:gd name="T24" fmla="*/ 2147483647 w 2299"/>
              <a:gd name="T25" fmla="*/ 1101307097 h 1123"/>
              <a:gd name="T26" fmla="*/ 2147483647 w 2299"/>
              <a:gd name="T27" fmla="*/ 1814511996 h 1123"/>
              <a:gd name="T28" fmla="*/ 2147483647 w 2299"/>
              <a:gd name="T29" fmla="*/ 1292838835 h 1123"/>
              <a:gd name="T30" fmla="*/ 2147483647 w 2299"/>
              <a:gd name="T31" fmla="*/ 1378524086 h 1123"/>
              <a:gd name="T32" fmla="*/ 2147483647 w 2299"/>
              <a:gd name="T33" fmla="*/ 0 h 1123"/>
              <a:gd name="T34" fmla="*/ 47883761 w 2299"/>
              <a:gd name="T35" fmla="*/ 22680602 h 1123"/>
              <a:gd name="T36" fmla="*/ 0 w 2299"/>
              <a:gd name="T37" fmla="*/ 120967463 h 1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99"/>
              <a:gd name="T58" fmla="*/ 0 h 1123"/>
              <a:gd name="T59" fmla="*/ 2299 w 2299"/>
              <a:gd name="T60" fmla="*/ 1123 h 11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99" h="1123">
                <a:moveTo>
                  <a:pt x="0" y="48"/>
                </a:moveTo>
                <a:lnTo>
                  <a:pt x="322" y="715"/>
                </a:lnTo>
                <a:lnTo>
                  <a:pt x="322" y="749"/>
                </a:lnTo>
                <a:lnTo>
                  <a:pt x="389" y="753"/>
                </a:lnTo>
                <a:lnTo>
                  <a:pt x="970" y="1123"/>
                </a:lnTo>
                <a:lnTo>
                  <a:pt x="1632" y="969"/>
                </a:lnTo>
                <a:lnTo>
                  <a:pt x="1627" y="941"/>
                </a:lnTo>
                <a:lnTo>
                  <a:pt x="1555" y="782"/>
                </a:lnTo>
                <a:lnTo>
                  <a:pt x="1507" y="571"/>
                </a:lnTo>
                <a:lnTo>
                  <a:pt x="1526" y="489"/>
                </a:lnTo>
                <a:lnTo>
                  <a:pt x="1622" y="485"/>
                </a:lnTo>
                <a:lnTo>
                  <a:pt x="1704" y="494"/>
                </a:lnTo>
                <a:lnTo>
                  <a:pt x="1848" y="437"/>
                </a:lnTo>
                <a:lnTo>
                  <a:pt x="2074" y="720"/>
                </a:lnTo>
                <a:lnTo>
                  <a:pt x="2083" y="513"/>
                </a:lnTo>
                <a:lnTo>
                  <a:pt x="2088" y="547"/>
                </a:lnTo>
                <a:lnTo>
                  <a:pt x="2299" y="0"/>
                </a:lnTo>
                <a:lnTo>
                  <a:pt x="19" y="9"/>
                </a:lnTo>
                <a:lnTo>
                  <a:pt x="0" y="48"/>
                </a:lnTo>
                <a:close/>
              </a:path>
            </a:pathLst>
          </a:custGeom>
          <a:pattFill prst="smConfetti">
            <a:fgClr>
              <a:schemeClr val="accent1"/>
            </a:fgClr>
            <a:bgClr>
              <a:schemeClr val="bg1"/>
            </a:bgClr>
          </a:pattFill>
          <a:ln w="9525">
            <a:solidFill>
              <a:schemeClr val="tx1"/>
            </a:solidFill>
            <a:round/>
            <a:headEnd/>
            <a:tailEnd/>
          </a:ln>
        </p:spPr>
        <p:txBody>
          <a:bodyPr/>
          <a:lstStyle/>
          <a:p>
            <a:endParaRPr lang="en-GB"/>
          </a:p>
        </p:txBody>
      </p:sp>
      <p:grpSp>
        <p:nvGrpSpPr>
          <p:cNvPr id="29699" name="Group 5"/>
          <p:cNvGrpSpPr>
            <a:grpSpLocks/>
          </p:cNvGrpSpPr>
          <p:nvPr/>
        </p:nvGrpSpPr>
        <p:grpSpPr bwMode="auto">
          <a:xfrm rot="463664">
            <a:off x="2384425" y="3157538"/>
            <a:ext cx="809625" cy="1254125"/>
            <a:chOff x="1167" y="1648"/>
            <a:chExt cx="472" cy="512"/>
          </a:xfrm>
        </p:grpSpPr>
        <p:sp>
          <p:nvSpPr>
            <p:cNvPr id="29762" name="Freeform 6"/>
            <p:cNvSpPr>
              <a:spLocks/>
            </p:cNvSpPr>
            <p:nvPr/>
          </p:nvSpPr>
          <p:spPr bwMode="auto">
            <a:xfrm>
              <a:off x="1167" y="1648"/>
              <a:ext cx="472" cy="512"/>
            </a:xfrm>
            <a:custGeom>
              <a:avLst/>
              <a:gdLst>
                <a:gd name="T0" fmla="*/ 99 w 453"/>
                <a:gd name="T1" fmla="*/ 65 h 393"/>
                <a:gd name="T2" fmla="*/ 443 w 453"/>
                <a:gd name="T3" fmla="*/ 526 h 393"/>
                <a:gd name="T4" fmla="*/ 394 w 453"/>
                <a:gd name="T5" fmla="*/ 602 h 393"/>
                <a:gd name="T6" fmla="*/ 49 w 453"/>
                <a:gd name="T7" fmla="*/ 141 h 393"/>
                <a:gd name="T8" fmla="*/ 99 w 453"/>
                <a:gd name="T9" fmla="*/ 65 h 393"/>
                <a:gd name="T10" fmla="*/ 0 60000 65536"/>
                <a:gd name="T11" fmla="*/ 0 60000 65536"/>
                <a:gd name="T12" fmla="*/ 0 60000 65536"/>
                <a:gd name="T13" fmla="*/ 0 60000 65536"/>
                <a:gd name="T14" fmla="*/ 0 60000 65536"/>
                <a:gd name="T15" fmla="*/ 0 w 453"/>
                <a:gd name="T16" fmla="*/ 0 h 393"/>
                <a:gd name="T17" fmla="*/ 453 w 453"/>
                <a:gd name="T18" fmla="*/ 393 h 393"/>
              </a:gdLst>
              <a:ahLst/>
              <a:cxnLst>
                <a:cxn ang="T10">
                  <a:pos x="T0" y="T1"/>
                </a:cxn>
                <a:cxn ang="T11">
                  <a:pos x="T2" y="T3"/>
                </a:cxn>
                <a:cxn ang="T12">
                  <a:pos x="T4" y="T5"/>
                </a:cxn>
                <a:cxn ang="T13">
                  <a:pos x="T6" y="T7"/>
                </a:cxn>
                <a:cxn ang="T14">
                  <a:pos x="T8" y="T9"/>
                </a:cxn>
              </a:cxnLst>
              <a:rect l="T15" t="T16" r="T17" b="T18"/>
              <a:pathLst>
                <a:path w="453" h="393">
                  <a:moveTo>
                    <a:pt x="91" y="38"/>
                  </a:moveTo>
                  <a:cubicBezTo>
                    <a:pt x="151" y="76"/>
                    <a:pt x="363" y="257"/>
                    <a:pt x="408" y="310"/>
                  </a:cubicBezTo>
                  <a:cubicBezTo>
                    <a:pt x="453" y="363"/>
                    <a:pt x="423" y="393"/>
                    <a:pt x="363" y="355"/>
                  </a:cubicBezTo>
                  <a:cubicBezTo>
                    <a:pt x="303" y="317"/>
                    <a:pt x="90" y="136"/>
                    <a:pt x="45" y="83"/>
                  </a:cubicBezTo>
                  <a:cubicBezTo>
                    <a:pt x="0" y="30"/>
                    <a:pt x="31" y="0"/>
                    <a:pt x="91" y="38"/>
                  </a:cubicBezTo>
                  <a:close/>
                </a:path>
              </a:pathLst>
            </a:custGeom>
            <a:solidFill>
              <a:schemeClr val="accent1"/>
            </a:solidFill>
            <a:ln w="9525">
              <a:solidFill>
                <a:schemeClr val="tx1"/>
              </a:solidFill>
              <a:round/>
              <a:headEnd/>
              <a:tailEnd/>
            </a:ln>
          </p:spPr>
          <p:txBody>
            <a:bodyPr/>
            <a:lstStyle/>
            <a:p>
              <a:endParaRPr lang="en-GB"/>
            </a:p>
          </p:txBody>
        </p:sp>
        <p:sp>
          <p:nvSpPr>
            <p:cNvPr id="29763" name="Oval 7"/>
            <p:cNvSpPr>
              <a:spLocks noChangeArrowheads="1"/>
            </p:cNvSpPr>
            <p:nvPr/>
          </p:nvSpPr>
          <p:spPr bwMode="auto">
            <a:xfrm rot="2199221">
              <a:off x="1348" y="1867"/>
              <a:ext cx="91" cy="45"/>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29700" name="Group 8"/>
          <p:cNvGrpSpPr>
            <a:grpSpLocks/>
          </p:cNvGrpSpPr>
          <p:nvPr/>
        </p:nvGrpSpPr>
        <p:grpSpPr bwMode="auto">
          <a:xfrm rot="-1483553">
            <a:off x="3260725" y="4078288"/>
            <a:ext cx="809625" cy="1252537"/>
            <a:chOff x="1167" y="1648"/>
            <a:chExt cx="472" cy="512"/>
          </a:xfrm>
        </p:grpSpPr>
        <p:sp>
          <p:nvSpPr>
            <p:cNvPr id="29760" name="Freeform 9"/>
            <p:cNvSpPr>
              <a:spLocks/>
            </p:cNvSpPr>
            <p:nvPr/>
          </p:nvSpPr>
          <p:spPr bwMode="auto">
            <a:xfrm>
              <a:off x="1167" y="1648"/>
              <a:ext cx="472" cy="512"/>
            </a:xfrm>
            <a:custGeom>
              <a:avLst/>
              <a:gdLst>
                <a:gd name="T0" fmla="*/ 99 w 453"/>
                <a:gd name="T1" fmla="*/ 65 h 393"/>
                <a:gd name="T2" fmla="*/ 443 w 453"/>
                <a:gd name="T3" fmla="*/ 526 h 393"/>
                <a:gd name="T4" fmla="*/ 394 w 453"/>
                <a:gd name="T5" fmla="*/ 602 h 393"/>
                <a:gd name="T6" fmla="*/ 49 w 453"/>
                <a:gd name="T7" fmla="*/ 141 h 393"/>
                <a:gd name="T8" fmla="*/ 99 w 453"/>
                <a:gd name="T9" fmla="*/ 65 h 393"/>
                <a:gd name="T10" fmla="*/ 0 60000 65536"/>
                <a:gd name="T11" fmla="*/ 0 60000 65536"/>
                <a:gd name="T12" fmla="*/ 0 60000 65536"/>
                <a:gd name="T13" fmla="*/ 0 60000 65536"/>
                <a:gd name="T14" fmla="*/ 0 60000 65536"/>
                <a:gd name="T15" fmla="*/ 0 w 453"/>
                <a:gd name="T16" fmla="*/ 0 h 393"/>
                <a:gd name="T17" fmla="*/ 453 w 453"/>
                <a:gd name="T18" fmla="*/ 393 h 393"/>
              </a:gdLst>
              <a:ahLst/>
              <a:cxnLst>
                <a:cxn ang="T10">
                  <a:pos x="T0" y="T1"/>
                </a:cxn>
                <a:cxn ang="T11">
                  <a:pos x="T2" y="T3"/>
                </a:cxn>
                <a:cxn ang="T12">
                  <a:pos x="T4" y="T5"/>
                </a:cxn>
                <a:cxn ang="T13">
                  <a:pos x="T6" y="T7"/>
                </a:cxn>
                <a:cxn ang="T14">
                  <a:pos x="T8" y="T9"/>
                </a:cxn>
              </a:cxnLst>
              <a:rect l="T15" t="T16" r="T17" b="T18"/>
              <a:pathLst>
                <a:path w="453" h="393">
                  <a:moveTo>
                    <a:pt x="91" y="38"/>
                  </a:moveTo>
                  <a:cubicBezTo>
                    <a:pt x="151" y="76"/>
                    <a:pt x="363" y="257"/>
                    <a:pt x="408" y="310"/>
                  </a:cubicBezTo>
                  <a:cubicBezTo>
                    <a:pt x="453" y="363"/>
                    <a:pt x="423" y="393"/>
                    <a:pt x="363" y="355"/>
                  </a:cubicBezTo>
                  <a:cubicBezTo>
                    <a:pt x="303" y="317"/>
                    <a:pt x="90" y="136"/>
                    <a:pt x="45" y="83"/>
                  </a:cubicBezTo>
                  <a:cubicBezTo>
                    <a:pt x="0" y="30"/>
                    <a:pt x="31" y="0"/>
                    <a:pt x="91" y="38"/>
                  </a:cubicBezTo>
                  <a:close/>
                </a:path>
              </a:pathLst>
            </a:custGeom>
            <a:solidFill>
              <a:schemeClr val="accent1"/>
            </a:solidFill>
            <a:ln w="9525">
              <a:solidFill>
                <a:schemeClr val="tx1"/>
              </a:solidFill>
              <a:round/>
              <a:headEnd/>
              <a:tailEnd/>
            </a:ln>
          </p:spPr>
          <p:txBody>
            <a:bodyPr/>
            <a:lstStyle/>
            <a:p>
              <a:endParaRPr lang="en-GB"/>
            </a:p>
          </p:txBody>
        </p:sp>
        <p:sp>
          <p:nvSpPr>
            <p:cNvPr id="29761" name="Oval 10"/>
            <p:cNvSpPr>
              <a:spLocks noChangeArrowheads="1"/>
            </p:cNvSpPr>
            <p:nvPr/>
          </p:nvSpPr>
          <p:spPr bwMode="auto">
            <a:xfrm rot="2199221">
              <a:off x="1348" y="1867"/>
              <a:ext cx="91" cy="45"/>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29701" name="Group 11"/>
          <p:cNvGrpSpPr>
            <a:grpSpLocks/>
          </p:cNvGrpSpPr>
          <p:nvPr/>
        </p:nvGrpSpPr>
        <p:grpSpPr bwMode="auto">
          <a:xfrm rot="-2993724">
            <a:off x="4067969" y="4423569"/>
            <a:ext cx="1155700" cy="877888"/>
            <a:chOff x="1167" y="1648"/>
            <a:chExt cx="472" cy="512"/>
          </a:xfrm>
        </p:grpSpPr>
        <p:sp>
          <p:nvSpPr>
            <p:cNvPr id="29758" name="Freeform 12"/>
            <p:cNvSpPr>
              <a:spLocks/>
            </p:cNvSpPr>
            <p:nvPr/>
          </p:nvSpPr>
          <p:spPr bwMode="auto">
            <a:xfrm>
              <a:off x="1167" y="1648"/>
              <a:ext cx="472" cy="512"/>
            </a:xfrm>
            <a:custGeom>
              <a:avLst/>
              <a:gdLst>
                <a:gd name="T0" fmla="*/ 99 w 453"/>
                <a:gd name="T1" fmla="*/ 65 h 393"/>
                <a:gd name="T2" fmla="*/ 443 w 453"/>
                <a:gd name="T3" fmla="*/ 526 h 393"/>
                <a:gd name="T4" fmla="*/ 394 w 453"/>
                <a:gd name="T5" fmla="*/ 602 h 393"/>
                <a:gd name="T6" fmla="*/ 49 w 453"/>
                <a:gd name="T7" fmla="*/ 141 h 393"/>
                <a:gd name="T8" fmla="*/ 99 w 453"/>
                <a:gd name="T9" fmla="*/ 65 h 393"/>
                <a:gd name="T10" fmla="*/ 0 60000 65536"/>
                <a:gd name="T11" fmla="*/ 0 60000 65536"/>
                <a:gd name="T12" fmla="*/ 0 60000 65536"/>
                <a:gd name="T13" fmla="*/ 0 60000 65536"/>
                <a:gd name="T14" fmla="*/ 0 60000 65536"/>
                <a:gd name="T15" fmla="*/ 0 w 453"/>
                <a:gd name="T16" fmla="*/ 0 h 393"/>
                <a:gd name="T17" fmla="*/ 453 w 453"/>
                <a:gd name="T18" fmla="*/ 393 h 393"/>
              </a:gdLst>
              <a:ahLst/>
              <a:cxnLst>
                <a:cxn ang="T10">
                  <a:pos x="T0" y="T1"/>
                </a:cxn>
                <a:cxn ang="T11">
                  <a:pos x="T2" y="T3"/>
                </a:cxn>
                <a:cxn ang="T12">
                  <a:pos x="T4" y="T5"/>
                </a:cxn>
                <a:cxn ang="T13">
                  <a:pos x="T6" y="T7"/>
                </a:cxn>
                <a:cxn ang="T14">
                  <a:pos x="T8" y="T9"/>
                </a:cxn>
              </a:cxnLst>
              <a:rect l="T15" t="T16" r="T17" b="T18"/>
              <a:pathLst>
                <a:path w="453" h="393">
                  <a:moveTo>
                    <a:pt x="91" y="38"/>
                  </a:moveTo>
                  <a:cubicBezTo>
                    <a:pt x="151" y="76"/>
                    <a:pt x="363" y="257"/>
                    <a:pt x="408" y="310"/>
                  </a:cubicBezTo>
                  <a:cubicBezTo>
                    <a:pt x="453" y="363"/>
                    <a:pt x="423" y="393"/>
                    <a:pt x="363" y="355"/>
                  </a:cubicBezTo>
                  <a:cubicBezTo>
                    <a:pt x="303" y="317"/>
                    <a:pt x="90" y="136"/>
                    <a:pt x="45" y="83"/>
                  </a:cubicBezTo>
                  <a:cubicBezTo>
                    <a:pt x="0" y="30"/>
                    <a:pt x="31" y="0"/>
                    <a:pt x="91" y="38"/>
                  </a:cubicBezTo>
                  <a:close/>
                </a:path>
              </a:pathLst>
            </a:custGeom>
            <a:solidFill>
              <a:schemeClr val="accent1"/>
            </a:solidFill>
            <a:ln w="9525">
              <a:solidFill>
                <a:schemeClr val="tx1"/>
              </a:solidFill>
              <a:round/>
              <a:headEnd/>
              <a:tailEnd/>
            </a:ln>
          </p:spPr>
          <p:txBody>
            <a:bodyPr/>
            <a:lstStyle/>
            <a:p>
              <a:endParaRPr lang="en-GB"/>
            </a:p>
          </p:txBody>
        </p:sp>
        <p:sp>
          <p:nvSpPr>
            <p:cNvPr id="29759" name="Oval 13"/>
            <p:cNvSpPr>
              <a:spLocks noChangeArrowheads="1"/>
            </p:cNvSpPr>
            <p:nvPr/>
          </p:nvSpPr>
          <p:spPr bwMode="auto">
            <a:xfrm rot="2199221">
              <a:off x="1348" y="1867"/>
              <a:ext cx="91" cy="45"/>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29702" name="Group 14"/>
          <p:cNvGrpSpPr>
            <a:grpSpLocks/>
          </p:cNvGrpSpPr>
          <p:nvPr/>
        </p:nvGrpSpPr>
        <p:grpSpPr bwMode="auto">
          <a:xfrm rot="-6386830">
            <a:off x="5564982" y="3228181"/>
            <a:ext cx="1154112" cy="879475"/>
            <a:chOff x="1167" y="1648"/>
            <a:chExt cx="472" cy="512"/>
          </a:xfrm>
        </p:grpSpPr>
        <p:sp>
          <p:nvSpPr>
            <p:cNvPr id="29756" name="Freeform 15"/>
            <p:cNvSpPr>
              <a:spLocks/>
            </p:cNvSpPr>
            <p:nvPr/>
          </p:nvSpPr>
          <p:spPr bwMode="auto">
            <a:xfrm>
              <a:off x="1167" y="1648"/>
              <a:ext cx="472" cy="512"/>
            </a:xfrm>
            <a:custGeom>
              <a:avLst/>
              <a:gdLst>
                <a:gd name="T0" fmla="*/ 99 w 453"/>
                <a:gd name="T1" fmla="*/ 65 h 393"/>
                <a:gd name="T2" fmla="*/ 443 w 453"/>
                <a:gd name="T3" fmla="*/ 526 h 393"/>
                <a:gd name="T4" fmla="*/ 394 w 453"/>
                <a:gd name="T5" fmla="*/ 602 h 393"/>
                <a:gd name="T6" fmla="*/ 49 w 453"/>
                <a:gd name="T7" fmla="*/ 141 h 393"/>
                <a:gd name="T8" fmla="*/ 99 w 453"/>
                <a:gd name="T9" fmla="*/ 65 h 393"/>
                <a:gd name="T10" fmla="*/ 0 60000 65536"/>
                <a:gd name="T11" fmla="*/ 0 60000 65536"/>
                <a:gd name="T12" fmla="*/ 0 60000 65536"/>
                <a:gd name="T13" fmla="*/ 0 60000 65536"/>
                <a:gd name="T14" fmla="*/ 0 60000 65536"/>
                <a:gd name="T15" fmla="*/ 0 w 453"/>
                <a:gd name="T16" fmla="*/ 0 h 393"/>
                <a:gd name="T17" fmla="*/ 453 w 453"/>
                <a:gd name="T18" fmla="*/ 393 h 393"/>
              </a:gdLst>
              <a:ahLst/>
              <a:cxnLst>
                <a:cxn ang="T10">
                  <a:pos x="T0" y="T1"/>
                </a:cxn>
                <a:cxn ang="T11">
                  <a:pos x="T2" y="T3"/>
                </a:cxn>
                <a:cxn ang="T12">
                  <a:pos x="T4" y="T5"/>
                </a:cxn>
                <a:cxn ang="T13">
                  <a:pos x="T6" y="T7"/>
                </a:cxn>
                <a:cxn ang="T14">
                  <a:pos x="T8" y="T9"/>
                </a:cxn>
              </a:cxnLst>
              <a:rect l="T15" t="T16" r="T17" b="T18"/>
              <a:pathLst>
                <a:path w="453" h="393">
                  <a:moveTo>
                    <a:pt x="91" y="38"/>
                  </a:moveTo>
                  <a:cubicBezTo>
                    <a:pt x="151" y="76"/>
                    <a:pt x="363" y="257"/>
                    <a:pt x="408" y="310"/>
                  </a:cubicBezTo>
                  <a:cubicBezTo>
                    <a:pt x="453" y="363"/>
                    <a:pt x="423" y="393"/>
                    <a:pt x="363" y="355"/>
                  </a:cubicBezTo>
                  <a:cubicBezTo>
                    <a:pt x="303" y="317"/>
                    <a:pt x="90" y="136"/>
                    <a:pt x="45" y="83"/>
                  </a:cubicBezTo>
                  <a:cubicBezTo>
                    <a:pt x="0" y="30"/>
                    <a:pt x="31" y="0"/>
                    <a:pt x="91" y="38"/>
                  </a:cubicBezTo>
                  <a:close/>
                </a:path>
              </a:pathLst>
            </a:custGeom>
            <a:solidFill>
              <a:schemeClr val="accent1"/>
            </a:solidFill>
            <a:ln w="9525">
              <a:solidFill>
                <a:schemeClr val="tx1"/>
              </a:solidFill>
              <a:round/>
              <a:headEnd/>
              <a:tailEnd/>
            </a:ln>
          </p:spPr>
          <p:txBody>
            <a:bodyPr/>
            <a:lstStyle/>
            <a:p>
              <a:endParaRPr lang="en-GB"/>
            </a:p>
          </p:txBody>
        </p:sp>
        <p:sp>
          <p:nvSpPr>
            <p:cNvPr id="29757" name="Oval 16"/>
            <p:cNvSpPr>
              <a:spLocks noChangeArrowheads="1"/>
            </p:cNvSpPr>
            <p:nvPr/>
          </p:nvSpPr>
          <p:spPr bwMode="auto">
            <a:xfrm rot="2199221">
              <a:off x="1348" y="1867"/>
              <a:ext cx="91" cy="45"/>
            </a:xfrm>
            <a:prstGeom prst="ellipse">
              <a:avLst/>
            </a:prstGeom>
            <a:solidFill>
              <a:schemeClr val="tx2"/>
            </a:solidFill>
            <a:ln w="9525">
              <a:solidFill>
                <a:schemeClr val="tx1"/>
              </a:solidFill>
              <a:round/>
              <a:headEnd/>
              <a:tailEnd/>
            </a:ln>
          </p:spPr>
          <p:txBody>
            <a:bodyPr wrap="none" anchor="ctr"/>
            <a:lstStyle/>
            <a:p>
              <a:endParaRPr lang="en-US"/>
            </a:p>
          </p:txBody>
        </p:sp>
      </p:grpSp>
      <p:sp>
        <p:nvSpPr>
          <p:cNvPr id="29703" name="Freeform 17"/>
          <p:cNvSpPr>
            <a:spLocks/>
          </p:cNvSpPr>
          <p:nvPr/>
        </p:nvSpPr>
        <p:spPr bwMode="auto">
          <a:xfrm rot="-7359763">
            <a:off x="4911726" y="3873500"/>
            <a:ext cx="976312" cy="795337"/>
          </a:xfrm>
          <a:custGeom>
            <a:avLst/>
            <a:gdLst>
              <a:gd name="T0" fmla="*/ 437074592 w 399"/>
              <a:gd name="T1" fmla="*/ 1339665375 h 463"/>
              <a:gd name="T2" fmla="*/ 107771147 w 399"/>
              <a:gd name="T3" fmla="*/ 1112453286 h 463"/>
              <a:gd name="T4" fmla="*/ 107771147 w 399"/>
              <a:gd name="T5" fmla="*/ 560652529 h 463"/>
              <a:gd name="T6" fmla="*/ 772363184 w 399"/>
              <a:gd name="T7" fmla="*/ 47213473 h 463"/>
              <a:gd name="T8" fmla="*/ 2017721249 w 399"/>
              <a:gd name="T9" fmla="*/ 274425656 h 463"/>
              <a:gd name="T10" fmla="*/ 2147483647 w 399"/>
              <a:gd name="T11" fmla="*/ 498686689 h 463"/>
              <a:gd name="T12" fmla="*/ 2017721249 w 399"/>
              <a:gd name="T13" fmla="*/ 888192146 h 463"/>
              <a:gd name="T14" fmla="*/ 2017721249 w 399"/>
              <a:gd name="T15" fmla="*/ 1133109712 h 463"/>
              <a:gd name="T16" fmla="*/ 1766256143 w 399"/>
              <a:gd name="T17" fmla="*/ 1277697817 h 463"/>
              <a:gd name="T18" fmla="*/ 1436952813 w 399"/>
              <a:gd name="T19" fmla="*/ 1277697817 h 463"/>
              <a:gd name="T20" fmla="*/ 437074592 w 399"/>
              <a:gd name="T21" fmla="*/ 1339665375 h 4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9"/>
              <a:gd name="T34" fmla="*/ 0 h 463"/>
              <a:gd name="T35" fmla="*/ 399 w 399"/>
              <a:gd name="T36" fmla="*/ 463 h 4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9" h="463">
                <a:moveTo>
                  <a:pt x="73" y="454"/>
                </a:moveTo>
                <a:cubicBezTo>
                  <a:pt x="36" y="445"/>
                  <a:pt x="27" y="421"/>
                  <a:pt x="18" y="377"/>
                </a:cubicBezTo>
                <a:cubicBezTo>
                  <a:pt x="9" y="333"/>
                  <a:pt x="0" y="250"/>
                  <a:pt x="18" y="190"/>
                </a:cubicBezTo>
                <a:cubicBezTo>
                  <a:pt x="36" y="130"/>
                  <a:pt x="76" y="32"/>
                  <a:pt x="129" y="16"/>
                </a:cubicBezTo>
                <a:cubicBezTo>
                  <a:pt x="182" y="0"/>
                  <a:pt x="292" y="68"/>
                  <a:pt x="337" y="93"/>
                </a:cubicBezTo>
                <a:cubicBezTo>
                  <a:pt x="382" y="118"/>
                  <a:pt x="399" y="134"/>
                  <a:pt x="399" y="169"/>
                </a:cubicBezTo>
                <a:cubicBezTo>
                  <a:pt x="399" y="204"/>
                  <a:pt x="347" y="265"/>
                  <a:pt x="337" y="301"/>
                </a:cubicBezTo>
                <a:cubicBezTo>
                  <a:pt x="327" y="337"/>
                  <a:pt x="344" y="362"/>
                  <a:pt x="337" y="384"/>
                </a:cubicBezTo>
                <a:cubicBezTo>
                  <a:pt x="330" y="406"/>
                  <a:pt x="311" y="425"/>
                  <a:pt x="295" y="433"/>
                </a:cubicBezTo>
                <a:cubicBezTo>
                  <a:pt x="279" y="441"/>
                  <a:pt x="278" y="433"/>
                  <a:pt x="240" y="433"/>
                </a:cubicBezTo>
                <a:cubicBezTo>
                  <a:pt x="202" y="433"/>
                  <a:pt x="110" y="463"/>
                  <a:pt x="73" y="454"/>
                </a:cubicBezTo>
                <a:close/>
              </a:path>
            </a:pathLst>
          </a:custGeom>
          <a:solidFill>
            <a:schemeClr val="accent1"/>
          </a:solidFill>
          <a:ln w="9525">
            <a:solidFill>
              <a:schemeClr val="tx1"/>
            </a:solidFill>
            <a:round/>
            <a:headEnd/>
            <a:tailEnd/>
          </a:ln>
        </p:spPr>
        <p:txBody>
          <a:bodyPr/>
          <a:lstStyle/>
          <a:p>
            <a:endParaRPr lang="en-GB"/>
          </a:p>
        </p:txBody>
      </p:sp>
      <p:sp>
        <p:nvSpPr>
          <p:cNvPr id="29704" name="Oval 18"/>
          <p:cNvSpPr>
            <a:spLocks noChangeArrowheads="1"/>
          </p:cNvSpPr>
          <p:nvPr/>
        </p:nvSpPr>
        <p:spPr bwMode="auto">
          <a:xfrm rot="463664">
            <a:off x="5316538" y="4203700"/>
            <a:ext cx="201612" cy="323850"/>
          </a:xfrm>
          <a:prstGeom prst="ellipse">
            <a:avLst/>
          </a:prstGeom>
          <a:solidFill>
            <a:schemeClr val="tx2"/>
          </a:solidFill>
          <a:ln w="9525">
            <a:solidFill>
              <a:schemeClr val="tx1"/>
            </a:solidFill>
            <a:round/>
            <a:headEnd/>
            <a:tailEnd/>
          </a:ln>
        </p:spPr>
        <p:txBody>
          <a:bodyPr wrap="none" anchor="ctr"/>
          <a:lstStyle/>
          <a:p>
            <a:endParaRPr lang="en-US"/>
          </a:p>
        </p:txBody>
      </p:sp>
      <p:sp>
        <p:nvSpPr>
          <p:cNvPr id="29705" name="Freeform 19"/>
          <p:cNvSpPr>
            <a:spLocks/>
          </p:cNvSpPr>
          <p:nvPr/>
        </p:nvSpPr>
        <p:spPr bwMode="auto">
          <a:xfrm rot="463664">
            <a:off x="3603625" y="3065463"/>
            <a:ext cx="917575" cy="1258887"/>
          </a:xfrm>
          <a:custGeom>
            <a:avLst/>
            <a:gdLst>
              <a:gd name="T0" fmla="*/ 1238389955 w 535"/>
              <a:gd name="T1" fmla="*/ 701831924 h 514"/>
              <a:gd name="T2" fmla="*/ 197083068 w 535"/>
              <a:gd name="T3" fmla="*/ 161960466 h 514"/>
              <a:gd name="T4" fmla="*/ 55889738 w 535"/>
              <a:gd name="T5" fmla="*/ 1661600856 h 514"/>
              <a:gd name="T6" fmla="*/ 158843362 w 535"/>
              <a:gd name="T7" fmla="*/ 2147483647 h 514"/>
              <a:gd name="T8" fmla="*/ 770683968 w 535"/>
              <a:gd name="T9" fmla="*/ 2147483647 h 514"/>
              <a:gd name="T10" fmla="*/ 1403116031 w 535"/>
              <a:gd name="T11" fmla="*/ 2147483647 h 514"/>
              <a:gd name="T12" fmla="*/ 1564902438 w 535"/>
              <a:gd name="T13" fmla="*/ 2147483647 h 514"/>
              <a:gd name="T14" fmla="*/ 1341343538 w 535"/>
              <a:gd name="T15" fmla="*/ 1493642387 h 514"/>
              <a:gd name="T16" fmla="*/ 1423707434 w 535"/>
              <a:gd name="T17" fmla="*/ 953770852 h 514"/>
              <a:gd name="T18" fmla="*/ 1238389955 w 535"/>
              <a:gd name="T19" fmla="*/ 701831924 h 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5"/>
              <a:gd name="T31" fmla="*/ 0 h 514"/>
              <a:gd name="T32" fmla="*/ 535 w 535"/>
              <a:gd name="T33" fmla="*/ 514 h 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5" h="514">
                <a:moveTo>
                  <a:pt x="421" y="117"/>
                </a:moveTo>
                <a:cubicBezTo>
                  <a:pt x="352" y="95"/>
                  <a:pt x="134" y="0"/>
                  <a:pt x="67" y="27"/>
                </a:cubicBezTo>
                <a:cubicBezTo>
                  <a:pt x="0" y="54"/>
                  <a:pt x="21" y="214"/>
                  <a:pt x="19" y="277"/>
                </a:cubicBezTo>
                <a:cubicBezTo>
                  <a:pt x="17" y="340"/>
                  <a:pt x="14" y="372"/>
                  <a:pt x="54" y="408"/>
                </a:cubicBezTo>
                <a:cubicBezTo>
                  <a:pt x="94" y="444"/>
                  <a:pt x="192" y="478"/>
                  <a:pt x="262" y="492"/>
                </a:cubicBezTo>
                <a:cubicBezTo>
                  <a:pt x="332" y="506"/>
                  <a:pt x="432" y="514"/>
                  <a:pt x="477" y="492"/>
                </a:cubicBezTo>
                <a:cubicBezTo>
                  <a:pt x="522" y="470"/>
                  <a:pt x="535" y="400"/>
                  <a:pt x="532" y="360"/>
                </a:cubicBezTo>
                <a:cubicBezTo>
                  <a:pt x="529" y="320"/>
                  <a:pt x="464" y="282"/>
                  <a:pt x="456" y="249"/>
                </a:cubicBezTo>
                <a:cubicBezTo>
                  <a:pt x="448" y="216"/>
                  <a:pt x="491" y="182"/>
                  <a:pt x="484" y="159"/>
                </a:cubicBezTo>
                <a:cubicBezTo>
                  <a:pt x="477" y="136"/>
                  <a:pt x="490" y="139"/>
                  <a:pt x="421" y="117"/>
                </a:cubicBezTo>
                <a:close/>
              </a:path>
            </a:pathLst>
          </a:custGeom>
          <a:solidFill>
            <a:srgbClr val="CCCCFF"/>
          </a:solidFill>
          <a:ln w="9525">
            <a:solidFill>
              <a:schemeClr val="tx1"/>
            </a:solidFill>
            <a:round/>
            <a:headEnd/>
            <a:tailEnd/>
          </a:ln>
        </p:spPr>
        <p:txBody>
          <a:bodyPr/>
          <a:lstStyle/>
          <a:p>
            <a:endParaRPr lang="en-GB"/>
          </a:p>
        </p:txBody>
      </p:sp>
      <p:sp>
        <p:nvSpPr>
          <p:cNvPr id="29706" name="Oval 20"/>
          <p:cNvSpPr>
            <a:spLocks noChangeArrowheads="1"/>
          </p:cNvSpPr>
          <p:nvPr/>
        </p:nvSpPr>
        <p:spPr bwMode="auto">
          <a:xfrm rot="463664">
            <a:off x="3800475" y="3457575"/>
            <a:ext cx="311150" cy="39211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07" name="Freeform 22"/>
          <p:cNvSpPr>
            <a:spLocks/>
          </p:cNvSpPr>
          <p:nvPr/>
        </p:nvSpPr>
        <p:spPr bwMode="auto">
          <a:xfrm rot="463664">
            <a:off x="2755900" y="5022850"/>
            <a:ext cx="1211263" cy="209550"/>
          </a:xfrm>
          <a:custGeom>
            <a:avLst/>
            <a:gdLst>
              <a:gd name="T0" fmla="*/ 178238961 w 998"/>
              <a:gd name="T1" fmla="*/ 26780777 h 146"/>
              <a:gd name="T2" fmla="*/ 1303644545 w 998"/>
              <a:gd name="T3" fmla="*/ 255441433 h 146"/>
              <a:gd name="T4" fmla="*/ 1179908537 w 998"/>
              <a:gd name="T5" fmla="*/ 298702008 h 146"/>
              <a:gd name="T6" fmla="*/ 985466890 w 998"/>
              <a:gd name="T7" fmla="*/ 269861624 h 146"/>
              <a:gd name="T8" fmla="*/ 821958562 w 998"/>
              <a:gd name="T9" fmla="*/ 241021241 h 146"/>
              <a:gd name="T10" fmla="*/ 679073256 w 998"/>
              <a:gd name="T11" fmla="*/ 197760667 h 146"/>
              <a:gd name="T12" fmla="*/ 393302492 w 998"/>
              <a:gd name="T13" fmla="*/ 154501482 h 146"/>
              <a:gd name="T14" fmla="*/ 229795302 w 998"/>
              <a:gd name="T15" fmla="*/ 96820716 h 146"/>
              <a:gd name="T16" fmla="*/ 178238961 w 998"/>
              <a:gd name="T17" fmla="*/ 26780777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8"/>
              <a:gd name="T28" fmla="*/ 0 h 146"/>
              <a:gd name="T29" fmla="*/ 998 w 998"/>
              <a:gd name="T30" fmla="*/ 146 h 1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8" h="146">
                <a:moveTo>
                  <a:pt x="121" y="13"/>
                </a:moveTo>
                <a:cubicBezTo>
                  <a:pt x="242" y="26"/>
                  <a:pt x="772" y="102"/>
                  <a:pt x="885" y="124"/>
                </a:cubicBezTo>
                <a:cubicBezTo>
                  <a:pt x="998" y="146"/>
                  <a:pt x="837" y="144"/>
                  <a:pt x="801" y="145"/>
                </a:cubicBezTo>
                <a:cubicBezTo>
                  <a:pt x="765" y="146"/>
                  <a:pt x="709" y="136"/>
                  <a:pt x="669" y="131"/>
                </a:cubicBezTo>
                <a:cubicBezTo>
                  <a:pt x="629" y="126"/>
                  <a:pt x="593" y="123"/>
                  <a:pt x="558" y="117"/>
                </a:cubicBezTo>
                <a:cubicBezTo>
                  <a:pt x="523" y="111"/>
                  <a:pt x="509" y="103"/>
                  <a:pt x="461" y="96"/>
                </a:cubicBezTo>
                <a:cubicBezTo>
                  <a:pt x="413" y="89"/>
                  <a:pt x="318" y="83"/>
                  <a:pt x="267" y="75"/>
                </a:cubicBezTo>
                <a:cubicBezTo>
                  <a:pt x="216" y="67"/>
                  <a:pt x="177" y="58"/>
                  <a:pt x="156" y="47"/>
                </a:cubicBezTo>
                <a:cubicBezTo>
                  <a:pt x="135" y="36"/>
                  <a:pt x="0" y="0"/>
                  <a:pt x="121" y="13"/>
                </a:cubicBezTo>
                <a:close/>
              </a:path>
            </a:pathLst>
          </a:custGeom>
          <a:solidFill>
            <a:schemeClr val="accent1"/>
          </a:solidFill>
          <a:ln w="9525">
            <a:solidFill>
              <a:schemeClr val="tx1"/>
            </a:solidFill>
            <a:round/>
            <a:headEnd/>
            <a:tailEnd/>
          </a:ln>
        </p:spPr>
        <p:txBody>
          <a:bodyPr/>
          <a:lstStyle/>
          <a:p>
            <a:endParaRPr lang="en-GB"/>
          </a:p>
        </p:txBody>
      </p:sp>
      <p:sp>
        <p:nvSpPr>
          <p:cNvPr id="29708" name="Freeform 23"/>
          <p:cNvSpPr>
            <a:spLocks/>
          </p:cNvSpPr>
          <p:nvPr/>
        </p:nvSpPr>
        <p:spPr bwMode="auto">
          <a:xfrm rot="690106">
            <a:off x="2738438" y="5592763"/>
            <a:ext cx="825500" cy="204787"/>
          </a:xfrm>
          <a:custGeom>
            <a:avLst/>
            <a:gdLst>
              <a:gd name="T0" fmla="*/ 46798396 w 919"/>
              <a:gd name="T1" fmla="*/ 4963721 h 130"/>
              <a:gd name="T2" fmla="*/ 304190045 w 919"/>
              <a:gd name="T3" fmla="*/ 124075708 h 130"/>
              <a:gd name="T4" fmla="*/ 354215870 w 919"/>
              <a:gd name="T5" fmla="*/ 124075708 h 130"/>
              <a:gd name="T6" fmla="*/ 438130303 w 919"/>
              <a:gd name="T7" fmla="*/ 176187674 h 130"/>
              <a:gd name="T8" fmla="*/ 488962878 w 919"/>
              <a:gd name="T9" fmla="*/ 228299689 h 130"/>
              <a:gd name="T10" fmla="*/ 712465820 w 919"/>
              <a:gd name="T11" fmla="*/ 263041000 h 130"/>
              <a:gd name="T12" fmla="*/ 662439995 w 919"/>
              <a:gd name="T13" fmla="*/ 315152966 h 130"/>
              <a:gd name="T14" fmla="*/ 511554983 w 919"/>
              <a:gd name="T15" fmla="*/ 315152966 h 130"/>
              <a:gd name="T16" fmla="*/ 315485648 w 919"/>
              <a:gd name="T17" fmla="*/ 297782311 h 130"/>
              <a:gd name="T18" fmla="*/ 203330802 w 919"/>
              <a:gd name="T19" fmla="*/ 245670345 h 130"/>
              <a:gd name="T20" fmla="*/ 96824236 w 919"/>
              <a:gd name="T21" fmla="*/ 176187674 h 130"/>
              <a:gd name="T22" fmla="*/ 24206284 w 919"/>
              <a:gd name="T23" fmla="*/ 158817019 h 130"/>
              <a:gd name="T24" fmla="*/ 46798396 w 919"/>
              <a:gd name="T25" fmla="*/ 4963721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9"/>
              <a:gd name="T40" fmla="*/ 0 h 130"/>
              <a:gd name="T41" fmla="*/ 919 w 919"/>
              <a:gd name="T42" fmla="*/ 130 h 1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9" h="130">
                <a:moveTo>
                  <a:pt x="58" y="2"/>
                </a:moveTo>
                <a:cubicBezTo>
                  <a:pt x="116" y="0"/>
                  <a:pt x="314" y="42"/>
                  <a:pt x="377" y="50"/>
                </a:cubicBezTo>
                <a:cubicBezTo>
                  <a:pt x="440" y="58"/>
                  <a:pt x="411" y="47"/>
                  <a:pt x="439" y="50"/>
                </a:cubicBezTo>
                <a:cubicBezTo>
                  <a:pt x="467" y="53"/>
                  <a:pt x="515" y="64"/>
                  <a:pt x="543" y="71"/>
                </a:cubicBezTo>
                <a:cubicBezTo>
                  <a:pt x="571" y="78"/>
                  <a:pt x="549" y="86"/>
                  <a:pt x="606" y="92"/>
                </a:cubicBezTo>
                <a:cubicBezTo>
                  <a:pt x="663" y="98"/>
                  <a:pt x="847" y="100"/>
                  <a:pt x="883" y="106"/>
                </a:cubicBezTo>
                <a:cubicBezTo>
                  <a:pt x="919" y="112"/>
                  <a:pt x="862" y="124"/>
                  <a:pt x="821" y="127"/>
                </a:cubicBezTo>
                <a:cubicBezTo>
                  <a:pt x="780" y="130"/>
                  <a:pt x="706" y="128"/>
                  <a:pt x="634" y="127"/>
                </a:cubicBezTo>
                <a:cubicBezTo>
                  <a:pt x="562" y="126"/>
                  <a:pt x="455" y="125"/>
                  <a:pt x="391" y="120"/>
                </a:cubicBezTo>
                <a:cubicBezTo>
                  <a:pt x="327" y="115"/>
                  <a:pt x="297" y="107"/>
                  <a:pt x="252" y="99"/>
                </a:cubicBezTo>
                <a:cubicBezTo>
                  <a:pt x="207" y="91"/>
                  <a:pt x="157" y="77"/>
                  <a:pt x="120" y="71"/>
                </a:cubicBezTo>
                <a:cubicBezTo>
                  <a:pt x="83" y="65"/>
                  <a:pt x="41" y="75"/>
                  <a:pt x="30" y="64"/>
                </a:cubicBezTo>
                <a:cubicBezTo>
                  <a:pt x="19" y="53"/>
                  <a:pt x="0" y="4"/>
                  <a:pt x="58" y="2"/>
                </a:cubicBezTo>
                <a:close/>
              </a:path>
            </a:pathLst>
          </a:custGeom>
          <a:solidFill>
            <a:schemeClr val="accent1"/>
          </a:solidFill>
          <a:ln w="9525">
            <a:solidFill>
              <a:schemeClr val="tx1"/>
            </a:solidFill>
            <a:round/>
            <a:headEnd/>
            <a:tailEnd/>
          </a:ln>
        </p:spPr>
        <p:txBody>
          <a:bodyPr/>
          <a:lstStyle/>
          <a:p>
            <a:endParaRPr lang="en-GB"/>
          </a:p>
        </p:txBody>
      </p:sp>
      <p:sp>
        <p:nvSpPr>
          <p:cNvPr id="29709" name="Freeform 24"/>
          <p:cNvSpPr>
            <a:spLocks/>
          </p:cNvSpPr>
          <p:nvPr/>
        </p:nvSpPr>
        <p:spPr bwMode="auto">
          <a:xfrm rot="142155">
            <a:off x="3786188" y="5273675"/>
            <a:ext cx="1204912" cy="117475"/>
          </a:xfrm>
          <a:custGeom>
            <a:avLst/>
            <a:gdLst>
              <a:gd name="T0" fmla="*/ 67187628 w 918"/>
              <a:gd name="T1" fmla="*/ 31716258 h 59"/>
              <a:gd name="T2" fmla="*/ 664986720 w 918"/>
              <a:gd name="T3" fmla="*/ 31716258 h 59"/>
              <a:gd name="T4" fmla="*/ 1478130653 w 918"/>
              <a:gd name="T5" fmla="*/ 138757912 h 59"/>
              <a:gd name="T6" fmla="*/ 1286903754 w 918"/>
              <a:gd name="T7" fmla="*/ 166507889 h 59"/>
              <a:gd name="T8" fmla="*/ 807974987 w 918"/>
              <a:gd name="T9" fmla="*/ 222011826 h 59"/>
              <a:gd name="T10" fmla="*/ 628807869 w 918"/>
              <a:gd name="T11" fmla="*/ 222011826 h 59"/>
              <a:gd name="T12" fmla="*/ 473760149 w 918"/>
              <a:gd name="T13" fmla="*/ 222011826 h 59"/>
              <a:gd name="T14" fmla="*/ 258414261 w 918"/>
              <a:gd name="T15" fmla="*/ 222011826 h 59"/>
              <a:gd name="T16" fmla="*/ 67187628 w 918"/>
              <a:gd name="T17" fmla="*/ 31716258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8"/>
              <a:gd name="T28" fmla="*/ 0 h 59"/>
              <a:gd name="T29" fmla="*/ 918 w 918"/>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8" h="59">
                <a:moveTo>
                  <a:pt x="39" y="8"/>
                </a:moveTo>
                <a:cubicBezTo>
                  <a:pt x="78" y="0"/>
                  <a:pt x="250" y="4"/>
                  <a:pt x="386" y="8"/>
                </a:cubicBezTo>
                <a:cubicBezTo>
                  <a:pt x="522" y="12"/>
                  <a:pt x="798" y="29"/>
                  <a:pt x="858" y="35"/>
                </a:cubicBezTo>
                <a:cubicBezTo>
                  <a:pt x="918" y="41"/>
                  <a:pt x="812" y="39"/>
                  <a:pt x="747" y="42"/>
                </a:cubicBezTo>
                <a:cubicBezTo>
                  <a:pt x="682" y="45"/>
                  <a:pt x="533" y="54"/>
                  <a:pt x="469" y="56"/>
                </a:cubicBezTo>
                <a:cubicBezTo>
                  <a:pt x="405" y="58"/>
                  <a:pt x="397" y="56"/>
                  <a:pt x="365" y="56"/>
                </a:cubicBezTo>
                <a:cubicBezTo>
                  <a:pt x="333" y="56"/>
                  <a:pt x="311" y="56"/>
                  <a:pt x="275" y="56"/>
                </a:cubicBezTo>
                <a:cubicBezTo>
                  <a:pt x="239" y="56"/>
                  <a:pt x="187" y="59"/>
                  <a:pt x="150" y="56"/>
                </a:cubicBezTo>
                <a:cubicBezTo>
                  <a:pt x="113" y="53"/>
                  <a:pt x="0" y="16"/>
                  <a:pt x="39" y="8"/>
                </a:cubicBezTo>
                <a:close/>
              </a:path>
            </a:pathLst>
          </a:custGeom>
          <a:solidFill>
            <a:schemeClr val="accent1"/>
          </a:solidFill>
          <a:ln w="9525">
            <a:solidFill>
              <a:schemeClr val="tx1"/>
            </a:solidFill>
            <a:round/>
            <a:headEnd/>
            <a:tailEnd/>
          </a:ln>
        </p:spPr>
        <p:txBody>
          <a:bodyPr/>
          <a:lstStyle/>
          <a:p>
            <a:endParaRPr lang="en-GB"/>
          </a:p>
        </p:txBody>
      </p:sp>
      <p:sp>
        <p:nvSpPr>
          <p:cNvPr id="29710" name="Freeform 25"/>
          <p:cNvSpPr>
            <a:spLocks/>
          </p:cNvSpPr>
          <p:nvPr/>
        </p:nvSpPr>
        <p:spPr bwMode="auto">
          <a:xfrm rot="463664">
            <a:off x="5770563" y="4789488"/>
            <a:ext cx="690562" cy="350837"/>
          </a:xfrm>
          <a:custGeom>
            <a:avLst/>
            <a:gdLst>
              <a:gd name="T0" fmla="*/ 0 w 728"/>
              <a:gd name="T1" fmla="*/ 376411616 h 327"/>
              <a:gd name="T2" fmla="*/ 125071420 w 728"/>
              <a:gd name="T3" fmla="*/ 256696782 h 327"/>
              <a:gd name="T4" fmla="*/ 287033825 w 728"/>
              <a:gd name="T5" fmla="*/ 168061656 h 327"/>
              <a:gd name="T6" fmla="*/ 574067650 w 728"/>
              <a:gd name="T7" fmla="*/ 16115969 h 327"/>
              <a:gd name="T8" fmla="*/ 655049297 w 728"/>
              <a:gd name="T9" fmla="*/ 0 h 327"/>
              <a:gd name="T10" fmla="*/ 543475195 w 728"/>
              <a:gd name="T11" fmla="*/ 112808571 h 327"/>
              <a:gd name="T12" fmla="*/ 480489772 w 728"/>
              <a:gd name="T13" fmla="*/ 128923463 h 327"/>
              <a:gd name="T14" fmla="*/ 331123538 w 728"/>
              <a:gd name="T15" fmla="*/ 192235068 h 327"/>
              <a:gd name="T16" fmla="*/ 206052118 w 728"/>
              <a:gd name="T17" fmla="*/ 279718977 h 327"/>
              <a:gd name="T18" fmla="*/ 62086071 w 728"/>
              <a:gd name="T19" fmla="*/ 344180759 h 327"/>
              <a:gd name="T20" fmla="*/ 0 w 728"/>
              <a:gd name="T21" fmla="*/ 376411616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8"/>
              <a:gd name="T34" fmla="*/ 0 h 327"/>
              <a:gd name="T35" fmla="*/ 728 w 728"/>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8" h="327">
                <a:moveTo>
                  <a:pt x="0" y="327"/>
                </a:moveTo>
                <a:lnTo>
                  <a:pt x="139" y="223"/>
                </a:lnTo>
                <a:lnTo>
                  <a:pt x="319" y="146"/>
                </a:lnTo>
                <a:lnTo>
                  <a:pt x="638" y="14"/>
                </a:lnTo>
                <a:lnTo>
                  <a:pt x="728" y="0"/>
                </a:lnTo>
                <a:lnTo>
                  <a:pt x="604" y="98"/>
                </a:lnTo>
                <a:lnTo>
                  <a:pt x="534" y="112"/>
                </a:lnTo>
                <a:lnTo>
                  <a:pt x="368" y="167"/>
                </a:lnTo>
                <a:lnTo>
                  <a:pt x="229" y="243"/>
                </a:lnTo>
                <a:lnTo>
                  <a:pt x="69" y="299"/>
                </a:lnTo>
                <a:lnTo>
                  <a:pt x="0" y="327"/>
                </a:lnTo>
                <a:close/>
              </a:path>
            </a:pathLst>
          </a:custGeom>
          <a:solidFill>
            <a:schemeClr val="accent1"/>
          </a:solidFill>
          <a:ln w="9525">
            <a:solidFill>
              <a:schemeClr val="tx1"/>
            </a:solidFill>
            <a:round/>
            <a:headEnd/>
            <a:tailEnd/>
          </a:ln>
        </p:spPr>
        <p:txBody>
          <a:bodyPr/>
          <a:lstStyle/>
          <a:p>
            <a:endParaRPr lang="en-GB"/>
          </a:p>
        </p:txBody>
      </p:sp>
      <p:sp>
        <p:nvSpPr>
          <p:cNvPr id="29711" name="Freeform 26"/>
          <p:cNvSpPr>
            <a:spLocks/>
          </p:cNvSpPr>
          <p:nvPr/>
        </p:nvSpPr>
        <p:spPr bwMode="auto">
          <a:xfrm rot="463664">
            <a:off x="4922838" y="5008563"/>
            <a:ext cx="858837" cy="403225"/>
          </a:xfrm>
          <a:custGeom>
            <a:avLst/>
            <a:gdLst>
              <a:gd name="T0" fmla="*/ 44255873 w 500"/>
              <a:gd name="T1" fmla="*/ 760614772 h 201"/>
              <a:gd name="T2" fmla="*/ 433709251 w 500"/>
              <a:gd name="T3" fmla="*/ 478904896 h 201"/>
              <a:gd name="T4" fmla="*/ 781857746 w 500"/>
              <a:gd name="T5" fmla="*/ 257562461 h 201"/>
              <a:gd name="T6" fmla="*/ 1191962834 w 500"/>
              <a:gd name="T7" fmla="*/ 173049736 h 201"/>
              <a:gd name="T8" fmla="*/ 1457499710 w 500"/>
              <a:gd name="T9" fmla="*/ 4024225 h 201"/>
              <a:gd name="T10" fmla="*/ 1292276689 w 500"/>
              <a:gd name="T11" fmla="*/ 201221313 h 201"/>
              <a:gd name="T12" fmla="*/ 882171601 w 500"/>
              <a:gd name="T13" fmla="*/ 450735325 h 201"/>
              <a:gd name="T14" fmla="*/ 616634724 w 500"/>
              <a:gd name="T15" fmla="*/ 535248175 h 201"/>
              <a:gd name="T16" fmla="*/ 289139537 w 500"/>
              <a:gd name="T17" fmla="*/ 732443195 h 201"/>
              <a:gd name="T18" fmla="*/ 168172321 w 500"/>
              <a:gd name="T19" fmla="*/ 760614772 h 201"/>
              <a:gd name="T20" fmla="*/ 44255873 w 500"/>
              <a:gd name="T21" fmla="*/ 760614772 h 2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0"/>
              <a:gd name="T34" fmla="*/ 0 h 201"/>
              <a:gd name="T35" fmla="*/ 500 w 500"/>
              <a:gd name="T36" fmla="*/ 201 h 2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0" h="201">
                <a:moveTo>
                  <a:pt x="15" y="189"/>
                </a:moveTo>
                <a:cubicBezTo>
                  <a:pt x="30" y="177"/>
                  <a:pt x="105" y="140"/>
                  <a:pt x="147" y="119"/>
                </a:cubicBezTo>
                <a:cubicBezTo>
                  <a:pt x="189" y="98"/>
                  <a:pt x="222" y="77"/>
                  <a:pt x="265" y="64"/>
                </a:cubicBezTo>
                <a:cubicBezTo>
                  <a:pt x="308" y="51"/>
                  <a:pt x="366" y="53"/>
                  <a:pt x="404" y="43"/>
                </a:cubicBezTo>
                <a:cubicBezTo>
                  <a:pt x="442" y="33"/>
                  <a:pt x="488" y="0"/>
                  <a:pt x="494" y="1"/>
                </a:cubicBezTo>
                <a:cubicBezTo>
                  <a:pt x="500" y="2"/>
                  <a:pt x="470" y="32"/>
                  <a:pt x="438" y="50"/>
                </a:cubicBezTo>
                <a:cubicBezTo>
                  <a:pt x="406" y="68"/>
                  <a:pt x="337" y="98"/>
                  <a:pt x="299" y="112"/>
                </a:cubicBezTo>
                <a:cubicBezTo>
                  <a:pt x="261" y="126"/>
                  <a:pt x="242" y="121"/>
                  <a:pt x="209" y="133"/>
                </a:cubicBezTo>
                <a:cubicBezTo>
                  <a:pt x="176" y="145"/>
                  <a:pt x="123" y="173"/>
                  <a:pt x="98" y="182"/>
                </a:cubicBezTo>
                <a:cubicBezTo>
                  <a:pt x="73" y="191"/>
                  <a:pt x="73" y="189"/>
                  <a:pt x="57" y="189"/>
                </a:cubicBezTo>
                <a:cubicBezTo>
                  <a:pt x="41" y="189"/>
                  <a:pt x="0" y="201"/>
                  <a:pt x="15" y="189"/>
                </a:cubicBezTo>
                <a:close/>
              </a:path>
            </a:pathLst>
          </a:custGeom>
          <a:solidFill>
            <a:schemeClr val="accent1"/>
          </a:solidFill>
          <a:ln w="9525">
            <a:solidFill>
              <a:schemeClr val="tx1"/>
            </a:solidFill>
            <a:round/>
            <a:headEnd/>
            <a:tailEnd/>
          </a:ln>
        </p:spPr>
        <p:txBody>
          <a:bodyPr/>
          <a:lstStyle/>
          <a:p>
            <a:endParaRPr lang="en-GB"/>
          </a:p>
        </p:txBody>
      </p:sp>
      <p:sp>
        <p:nvSpPr>
          <p:cNvPr id="29712" name="Freeform 27"/>
          <p:cNvSpPr>
            <a:spLocks/>
          </p:cNvSpPr>
          <p:nvPr/>
        </p:nvSpPr>
        <p:spPr bwMode="auto">
          <a:xfrm rot="463664">
            <a:off x="3482975" y="5838825"/>
            <a:ext cx="1119188" cy="149225"/>
          </a:xfrm>
          <a:custGeom>
            <a:avLst/>
            <a:gdLst>
              <a:gd name="T0" fmla="*/ 100182764 w 652"/>
              <a:gd name="T1" fmla="*/ 174859426 h 74"/>
              <a:gd name="T2" fmla="*/ 960568919 w 652"/>
              <a:gd name="T3" fmla="*/ 117928064 h 74"/>
              <a:gd name="T4" fmla="*/ 1470317665 w 652"/>
              <a:gd name="T5" fmla="*/ 60996718 h 74"/>
              <a:gd name="T6" fmla="*/ 1879885819 w 652"/>
              <a:gd name="T7" fmla="*/ 4067389 h 74"/>
              <a:gd name="T8" fmla="*/ 1714880750 w 652"/>
              <a:gd name="T9" fmla="*/ 89462399 h 74"/>
              <a:gd name="T10" fmla="*/ 1287634324 w 652"/>
              <a:gd name="T11" fmla="*/ 203325091 h 74"/>
              <a:gd name="T12" fmla="*/ 1060751656 w 652"/>
              <a:gd name="T13" fmla="*/ 260254405 h 74"/>
              <a:gd name="T14" fmla="*/ 692434018 w 652"/>
              <a:gd name="T15" fmla="*/ 288720134 h 74"/>
              <a:gd name="T16" fmla="*/ 365370222 w 652"/>
              <a:gd name="T17" fmla="*/ 288720134 h 74"/>
              <a:gd name="T18" fmla="*/ 100182764 w 652"/>
              <a:gd name="T19" fmla="*/ 174859426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2"/>
              <a:gd name="T31" fmla="*/ 0 h 74"/>
              <a:gd name="T32" fmla="*/ 652 w 652"/>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2" h="74">
                <a:moveTo>
                  <a:pt x="34" y="43"/>
                </a:moveTo>
                <a:cubicBezTo>
                  <a:pt x="68" y="36"/>
                  <a:pt x="249" y="34"/>
                  <a:pt x="326" y="29"/>
                </a:cubicBezTo>
                <a:cubicBezTo>
                  <a:pt x="403" y="24"/>
                  <a:pt x="447" y="20"/>
                  <a:pt x="499" y="15"/>
                </a:cubicBezTo>
                <a:cubicBezTo>
                  <a:pt x="551" y="10"/>
                  <a:pt x="624" y="0"/>
                  <a:pt x="638" y="1"/>
                </a:cubicBezTo>
                <a:cubicBezTo>
                  <a:pt x="652" y="2"/>
                  <a:pt x="615" y="14"/>
                  <a:pt x="582" y="22"/>
                </a:cubicBezTo>
                <a:cubicBezTo>
                  <a:pt x="549" y="30"/>
                  <a:pt x="474" y="43"/>
                  <a:pt x="437" y="50"/>
                </a:cubicBezTo>
                <a:cubicBezTo>
                  <a:pt x="400" y="57"/>
                  <a:pt x="394" y="61"/>
                  <a:pt x="360" y="64"/>
                </a:cubicBezTo>
                <a:cubicBezTo>
                  <a:pt x="326" y="67"/>
                  <a:pt x="274" y="70"/>
                  <a:pt x="235" y="71"/>
                </a:cubicBezTo>
                <a:cubicBezTo>
                  <a:pt x="196" y="72"/>
                  <a:pt x="156" y="74"/>
                  <a:pt x="124" y="71"/>
                </a:cubicBezTo>
                <a:cubicBezTo>
                  <a:pt x="92" y="68"/>
                  <a:pt x="0" y="50"/>
                  <a:pt x="34" y="43"/>
                </a:cubicBezTo>
                <a:close/>
              </a:path>
            </a:pathLst>
          </a:custGeom>
          <a:solidFill>
            <a:schemeClr val="accent1"/>
          </a:solidFill>
          <a:ln w="9525">
            <a:solidFill>
              <a:schemeClr val="tx1"/>
            </a:solidFill>
            <a:round/>
            <a:headEnd/>
            <a:tailEnd/>
          </a:ln>
        </p:spPr>
        <p:txBody>
          <a:bodyPr/>
          <a:lstStyle/>
          <a:p>
            <a:endParaRPr lang="en-GB"/>
          </a:p>
        </p:txBody>
      </p:sp>
      <p:sp>
        <p:nvSpPr>
          <p:cNvPr id="29713" name="Freeform 28"/>
          <p:cNvSpPr>
            <a:spLocks/>
          </p:cNvSpPr>
          <p:nvPr/>
        </p:nvSpPr>
        <p:spPr bwMode="auto">
          <a:xfrm rot="836917">
            <a:off x="4576763" y="5638800"/>
            <a:ext cx="963612" cy="455613"/>
          </a:xfrm>
          <a:custGeom>
            <a:avLst/>
            <a:gdLst>
              <a:gd name="T0" fmla="*/ 67858207 w 561"/>
              <a:gd name="T1" fmla="*/ 850007291 h 227"/>
              <a:gd name="T2" fmla="*/ 702191359 w 561"/>
              <a:gd name="T3" fmla="*/ 374648387 h 227"/>
              <a:gd name="T4" fmla="*/ 1009032297 w 561"/>
              <a:gd name="T5" fmla="*/ 265879342 h 227"/>
              <a:gd name="T6" fmla="*/ 1581405552 w 561"/>
              <a:gd name="T7" fmla="*/ 12084784 h 227"/>
              <a:gd name="T8" fmla="*/ 1460440522 w 561"/>
              <a:gd name="T9" fmla="*/ 181281803 h 227"/>
              <a:gd name="T10" fmla="*/ 905767833 w 561"/>
              <a:gd name="T11" fmla="*/ 431046035 h 227"/>
              <a:gd name="T12" fmla="*/ 619580131 w 561"/>
              <a:gd name="T13" fmla="*/ 656640770 h 227"/>
              <a:gd name="T14" fmla="*/ 292087782 w 561"/>
              <a:gd name="T15" fmla="*/ 765409814 h 227"/>
              <a:gd name="T16" fmla="*/ 67858207 w 561"/>
              <a:gd name="T17" fmla="*/ 850007291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1"/>
              <a:gd name="T28" fmla="*/ 0 h 227"/>
              <a:gd name="T29" fmla="*/ 561 w 561"/>
              <a:gd name="T30" fmla="*/ 227 h 2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1" h="227">
                <a:moveTo>
                  <a:pt x="23" y="211"/>
                </a:moveTo>
                <a:cubicBezTo>
                  <a:pt x="46" y="195"/>
                  <a:pt x="185" y="117"/>
                  <a:pt x="238" y="93"/>
                </a:cubicBezTo>
                <a:cubicBezTo>
                  <a:pt x="291" y="69"/>
                  <a:pt x="292" y="81"/>
                  <a:pt x="342" y="66"/>
                </a:cubicBezTo>
                <a:cubicBezTo>
                  <a:pt x="392" y="51"/>
                  <a:pt x="511" y="6"/>
                  <a:pt x="536" y="3"/>
                </a:cubicBezTo>
                <a:cubicBezTo>
                  <a:pt x="561" y="0"/>
                  <a:pt x="533" y="28"/>
                  <a:pt x="495" y="45"/>
                </a:cubicBezTo>
                <a:cubicBezTo>
                  <a:pt x="457" y="62"/>
                  <a:pt x="354" y="87"/>
                  <a:pt x="307" y="107"/>
                </a:cubicBezTo>
                <a:cubicBezTo>
                  <a:pt x="260" y="127"/>
                  <a:pt x="245" y="149"/>
                  <a:pt x="210" y="163"/>
                </a:cubicBezTo>
                <a:cubicBezTo>
                  <a:pt x="175" y="177"/>
                  <a:pt x="129" y="183"/>
                  <a:pt x="99" y="190"/>
                </a:cubicBezTo>
                <a:cubicBezTo>
                  <a:pt x="69" y="197"/>
                  <a:pt x="0" y="227"/>
                  <a:pt x="23" y="211"/>
                </a:cubicBezTo>
                <a:close/>
              </a:path>
            </a:pathLst>
          </a:custGeom>
          <a:solidFill>
            <a:schemeClr val="accent1"/>
          </a:solidFill>
          <a:ln w="9525">
            <a:solidFill>
              <a:schemeClr val="tx1"/>
            </a:solidFill>
            <a:round/>
            <a:headEnd/>
            <a:tailEnd/>
          </a:ln>
        </p:spPr>
        <p:txBody>
          <a:bodyPr/>
          <a:lstStyle/>
          <a:p>
            <a:endParaRPr lang="en-GB"/>
          </a:p>
        </p:txBody>
      </p:sp>
      <p:sp>
        <p:nvSpPr>
          <p:cNvPr id="29714" name="Freeform 29"/>
          <p:cNvSpPr>
            <a:spLocks/>
          </p:cNvSpPr>
          <p:nvPr/>
        </p:nvSpPr>
        <p:spPr bwMode="auto">
          <a:xfrm rot="463664">
            <a:off x="5584825" y="5284788"/>
            <a:ext cx="901700" cy="573087"/>
          </a:xfrm>
          <a:custGeom>
            <a:avLst/>
            <a:gdLst>
              <a:gd name="T0" fmla="*/ 11799386 w 525"/>
              <a:gd name="T1" fmla="*/ 1116231231 h 286"/>
              <a:gd name="T2" fmla="*/ 235991204 w 525"/>
              <a:gd name="T3" fmla="*/ 1060016630 h 286"/>
              <a:gd name="T4" fmla="*/ 790569186 w 525"/>
              <a:gd name="T5" fmla="*/ 754859705 h 286"/>
              <a:gd name="T6" fmla="*/ 1076708735 w 525"/>
              <a:gd name="T7" fmla="*/ 586221914 h 286"/>
              <a:gd name="T8" fmla="*/ 1507391370 w 525"/>
              <a:gd name="T9" fmla="*/ 196745154 h 286"/>
              <a:gd name="T10" fmla="*/ 1321550228 w 525"/>
              <a:gd name="T11" fmla="*/ 28107308 h 286"/>
              <a:gd name="T12" fmla="*/ 1097358514 w 525"/>
              <a:gd name="T13" fmla="*/ 365385012 h 286"/>
              <a:gd name="T14" fmla="*/ 852516806 w 525"/>
              <a:gd name="T15" fmla="*/ 530009317 h 286"/>
              <a:gd name="T16" fmla="*/ 707973505 w 525"/>
              <a:gd name="T17" fmla="*/ 586221914 h 286"/>
              <a:gd name="T18" fmla="*/ 380536223 w 525"/>
              <a:gd name="T19" fmla="*/ 891378588 h 286"/>
              <a:gd name="T20" fmla="*/ 156344456 w 525"/>
              <a:gd name="T21" fmla="*/ 867286903 h 286"/>
              <a:gd name="T22" fmla="*/ 11799386 w 525"/>
              <a:gd name="T23" fmla="*/ 1116231231 h 2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5"/>
              <a:gd name="T37" fmla="*/ 0 h 286"/>
              <a:gd name="T38" fmla="*/ 525 w 525"/>
              <a:gd name="T39" fmla="*/ 286 h 2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5" h="286">
                <a:moveTo>
                  <a:pt x="4" y="278"/>
                </a:moveTo>
                <a:cubicBezTo>
                  <a:pt x="8" y="286"/>
                  <a:pt x="36" y="279"/>
                  <a:pt x="80" y="264"/>
                </a:cubicBezTo>
                <a:cubicBezTo>
                  <a:pt x="124" y="249"/>
                  <a:pt x="221" y="208"/>
                  <a:pt x="268" y="188"/>
                </a:cubicBezTo>
                <a:cubicBezTo>
                  <a:pt x="315" y="168"/>
                  <a:pt x="325" y="169"/>
                  <a:pt x="365" y="146"/>
                </a:cubicBezTo>
                <a:cubicBezTo>
                  <a:pt x="405" y="123"/>
                  <a:pt x="497" y="72"/>
                  <a:pt x="511" y="49"/>
                </a:cubicBezTo>
                <a:cubicBezTo>
                  <a:pt x="525" y="26"/>
                  <a:pt x="471" y="0"/>
                  <a:pt x="448" y="7"/>
                </a:cubicBezTo>
                <a:cubicBezTo>
                  <a:pt x="425" y="14"/>
                  <a:pt x="398" y="70"/>
                  <a:pt x="372" y="91"/>
                </a:cubicBezTo>
                <a:cubicBezTo>
                  <a:pt x="346" y="112"/>
                  <a:pt x="311" y="123"/>
                  <a:pt x="289" y="132"/>
                </a:cubicBezTo>
                <a:cubicBezTo>
                  <a:pt x="267" y="141"/>
                  <a:pt x="267" y="131"/>
                  <a:pt x="240" y="146"/>
                </a:cubicBezTo>
                <a:cubicBezTo>
                  <a:pt x="213" y="161"/>
                  <a:pt x="160" y="210"/>
                  <a:pt x="129" y="222"/>
                </a:cubicBezTo>
                <a:cubicBezTo>
                  <a:pt x="98" y="234"/>
                  <a:pt x="74" y="209"/>
                  <a:pt x="53" y="216"/>
                </a:cubicBezTo>
                <a:cubicBezTo>
                  <a:pt x="32" y="223"/>
                  <a:pt x="0" y="270"/>
                  <a:pt x="4" y="278"/>
                </a:cubicBezTo>
                <a:close/>
              </a:path>
            </a:pathLst>
          </a:custGeom>
          <a:solidFill>
            <a:schemeClr val="accent1"/>
          </a:solidFill>
          <a:ln w="9525">
            <a:solidFill>
              <a:schemeClr val="tx1"/>
            </a:solidFill>
            <a:round/>
            <a:headEnd/>
            <a:tailEnd/>
          </a:ln>
        </p:spPr>
        <p:txBody>
          <a:bodyPr/>
          <a:lstStyle/>
          <a:p>
            <a:endParaRPr lang="en-GB"/>
          </a:p>
        </p:txBody>
      </p:sp>
      <p:sp>
        <p:nvSpPr>
          <p:cNvPr id="123934" name="Freeform 30"/>
          <p:cNvSpPr>
            <a:spLocks/>
          </p:cNvSpPr>
          <p:nvPr/>
        </p:nvSpPr>
        <p:spPr bwMode="auto">
          <a:xfrm rot="-126671">
            <a:off x="2338388" y="4489450"/>
            <a:ext cx="531812" cy="527050"/>
          </a:xfrm>
          <a:custGeom>
            <a:avLst/>
            <a:gdLst>
              <a:gd name="T0" fmla="*/ 903505773 w 310"/>
              <a:gd name="T1" fmla="*/ 999979968 h 263"/>
              <a:gd name="T2" fmla="*/ 576830731 w 310"/>
              <a:gd name="T3" fmla="*/ 610430079 h 263"/>
              <a:gd name="T4" fmla="*/ 373762580 w 310"/>
              <a:gd name="T5" fmla="*/ 329310031 h 263"/>
              <a:gd name="T6" fmla="*/ 167752363 w 310"/>
              <a:gd name="T7" fmla="*/ 80320009 h 263"/>
              <a:gd name="T8" fmla="*/ 5885957 w 310"/>
              <a:gd name="T9" fmla="*/ 52208001 h 263"/>
              <a:gd name="T10" fmla="*/ 208954053 w 310"/>
              <a:gd name="T11" fmla="*/ 385534015 h 263"/>
              <a:gd name="T12" fmla="*/ 332560891 w 310"/>
              <a:gd name="T13" fmla="*/ 610430079 h 263"/>
              <a:gd name="T14" fmla="*/ 638634123 w 310"/>
              <a:gd name="T15" fmla="*/ 943755983 h 263"/>
              <a:gd name="T16" fmla="*/ 903505773 w 310"/>
              <a:gd name="T17" fmla="*/ 999979968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0"/>
              <a:gd name="T28" fmla="*/ 0 h 263"/>
              <a:gd name="T29" fmla="*/ 310 w 310"/>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0" h="263">
                <a:moveTo>
                  <a:pt x="307" y="249"/>
                </a:moveTo>
                <a:cubicBezTo>
                  <a:pt x="304" y="235"/>
                  <a:pt x="226" y="180"/>
                  <a:pt x="196" y="152"/>
                </a:cubicBezTo>
                <a:cubicBezTo>
                  <a:pt x="166" y="124"/>
                  <a:pt x="150" y="104"/>
                  <a:pt x="127" y="82"/>
                </a:cubicBezTo>
                <a:cubicBezTo>
                  <a:pt x="104" y="60"/>
                  <a:pt x="78" y="31"/>
                  <a:pt x="57" y="20"/>
                </a:cubicBezTo>
                <a:cubicBezTo>
                  <a:pt x="36" y="9"/>
                  <a:pt x="0" y="0"/>
                  <a:pt x="2" y="13"/>
                </a:cubicBezTo>
                <a:cubicBezTo>
                  <a:pt x="4" y="26"/>
                  <a:pt x="52" y="73"/>
                  <a:pt x="71" y="96"/>
                </a:cubicBezTo>
                <a:cubicBezTo>
                  <a:pt x="90" y="119"/>
                  <a:pt x="89" y="129"/>
                  <a:pt x="113" y="152"/>
                </a:cubicBezTo>
                <a:cubicBezTo>
                  <a:pt x="137" y="175"/>
                  <a:pt x="190" y="215"/>
                  <a:pt x="217" y="235"/>
                </a:cubicBezTo>
                <a:cubicBezTo>
                  <a:pt x="244" y="255"/>
                  <a:pt x="310" y="263"/>
                  <a:pt x="307" y="249"/>
                </a:cubicBezTo>
                <a:close/>
              </a:path>
            </a:pathLst>
          </a:custGeom>
          <a:solidFill>
            <a:schemeClr val="accent1"/>
          </a:solidFill>
          <a:ln w="9525">
            <a:solidFill>
              <a:schemeClr val="tx1"/>
            </a:solidFill>
            <a:round/>
            <a:headEnd/>
            <a:tailEnd/>
          </a:ln>
        </p:spPr>
        <p:txBody>
          <a:bodyPr/>
          <a:lstStyle/>
          <a:p>
            <a:endParaRPr lang="en-GB"/>
          </a:p>
        </p:txBody>
      </p:sp>
      <p:sp>
        <p:nvSpPr>
          <p:cNvPr id="29716" name="Freeform 31"/>
          <p:cNvSpPr>
            <a:spLocks/>
          </p:cNvSpPr>
          <p:nvPr/>
        </p:nvSpPr>
        <p:spPr bwMode="auto">
          <a:xfrm rot="463664">
            <a:off x="2147888" y="5041900"/>
            <a:ext cx="665162" cy="485775"/>
          </a:xfrm>
          <a:custGeom>
            <a:avLst/>
            <a:gdLst>
              <a:gd name="T0" fmla="*/ 1078592845 w 388"/>
              <a:gd name="T1" fmla="*/ 781702359 h 242"/>
              <a:gd name="T2" fmla="*/ 690652445 w 388"/>
              <a:gd name="T3" fmla="*/ 616496746 h 242"/>
              <a:gd name="T4" fmla="*/ 426147666 w 388"/>
              <a:gd name="T5" fmla="*/ 390850176 h 242"/>
              <a:gd name="T6" fmla="*/ 243932765 w 388"/>
              <a:gd name="T7" fmla="*/ 141029342 h 242"/>
              <a:gd name="T8" fmla="*/ 17633651 w 388"/>
              <a:gd name="T9" fmla="*/ 28205061 h 242"/>
              <a:gd name="T10" fmla="*/ 141069212 w 388"/>
              <a:gd name="T11" fmla="*/ 306233010 h 242"/>
              <a:gd name="T12" fmla="*/ 487865530 w 388"/>
              <a:gd name="T13" fmla="*/ 644703807 h 242"/>
              <a:gd name="T14" fmla="*/ 875805715 w 388"/>
              <a:gd name="T15" fmla="*/ 922731638 h 242"/>
              <a:gd name="T16" fmla="*/ 1058020830 w 388"/>
              <a:gd name="T17" fmla="*/ 950936691 h 242"/>
              <a:gd name="T18" fmla="*/ 1078592845 w 388"/>
              <a:gd name="T19" fmla="*/ 781702359 h 2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8"/>
              <a:gd name="T31" fmla="*/ 0 h 242"/>
              <a:gd name="T32" fmla="*/ 388 w 388"/>
              <a:gd name="T33" fmla="*/ 242 h 2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8" h="242">
                <a:moveTo>
                  <a:pt x="367" y="194"/>
                </a:moveTo>
                <a:cubicBezTo>
                  <a:pt x="346" y="180"/>
                  <a:pt x="272" y="169"/>
                  <a:pt x="235" y="153"/>
                </a:cubicBezTo>
                <a:cubicBezTo>
                  <a:pt x="198" y="137"/>
                  <a:pt x="170" y="117"/>
                  <a:pt x="145" y="97"/>
                </a:cubicBezTo>
                <a:cubicBezTo>
                  <a:pt x="120" y="77"/>
                  <a:pt x="106" y="50"/>
                  <a:pt x="83" y="35"/>
                </a:cubicBezTo>
                <a:cubicBezTo>
                  <a:pt x="60" y="20"/>
                  <a:pt x="12" y="0"/>
                  <a:pt x="6" y="7"/>
                </a:cubicBezTo>
                <a:cubicBezTo>
                  <a:pt x="0" y="14"/>
                  <a:pt x="21" y="51"/>
                  <a:pt x="48" y="76"/>
                </a:cubicBezTo>
                <a:cubicBezTo>
                  <a:pt x="75" y="101"/>
                  <a:pt x="124" y="135"/>
                  <a:pt x="166" y="160"/>
                </a:cubicBezTo>
                <a:cubicBezTo>
                  <a:pt x="208" y="185"/>
                  <a:pt x="266" y="216"/>
                  <a:pt x="298" y="229"/>
                </a:cubicBezTo>
                <a:cubicBezTo>
                  <a:pt x="330" y="242"/>
                  <a:pt x="350" y="242"/>
                  <a:pt x="360" y="236"/>
                </a:cubicBezTo>
                <a:cubicBezTo>
                  <a:pt x="370" y="230"/>
                  <a:pt x="388" y="208"/>
                  <a:pt x="367" y="194"/>
                </a:cubicBezTo>
                <a:close/>
              </a:path>
            </a:pathLst>
          </a:custGeom>
          <a:solidFill>
            <a:schemeClr val="accent1"/>
          </a:solidFill>
          <a:ln w="9525">
            <a:solidFill>
              <a:schemeClr val="tx1"/>
            </a:solidFill>
            <a:round/>
            <a:headEnd/>
            <a:tailEnd/>
          </a:ln>
        </p:spPr>
        <p:txBody>
          <a:bodyPr/>
          <a:lstStyle/>
          <a:p>
            <a:endParaRPr lang="en-GB"/>
          </a:p>
        </p:txBody>
      </p:sp>
      <p:sp>
        <p:nvSpPr>
          <p:cNvPr id="29717" name="Oval 32"/>
          <p:cNvSpPr>
            <a:spLocks noChangeArrowheads="1"/>
          </p:cNvSpPr>
          <p:nvPr/>
        </p:nvSpPr>
        <p:spPr bwMode="auto">
          <a:xfrm rot="463664">
            <a:off x="4108450" y="5310188"/>
            <a:ext cx="203200" cy="53975"/>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8" name="Oval 33"/>
          <p:cNvSpPr>
            <a:spLocks noChangeArrowheads="1"/>
          </p:cNvSpPr>
          <p:nvPr/>
        </p:nvSpPr>
        <p:spPr bwMode="auto">
          <a:xfrm rot="463664">
            <a:off x="3887788" y="5913438"/>
            <a:ext cx="201612" cy="53975"/>
          </a:xfrm>
          <a:prstGeom prst="ellipse">
            <a:avLst/>
          </a:prstGeom>
          <a:solidFill>
            <a:schemeClr val="tx2"/>
          </a:solidFill>
          <a:ln w="9525">
            <a:solidFill>
              <a:schemeClr val="tx1"/>
            </a:solidFill>
            <a:round/>
            <a:headEnd/>
            <a:tailEnd/>
          </a:ln>
        </p:spPr>
        <p:txBody>
          <a:bodyPr wrap="none" anchor="ctr"/>
          <a:lstStyle/>
          <a:p>
            <a:endParaRPr lang="en-US"/>
          </a:p>
        </p:txBody>
      </p:sp>
      <p:sp>
        <p:nvSpPr>
          <p:cNvPr id="29719" name="Oval 34"/>
          <p:cNvSpPr>
            <a:spLocks noChangeArrowheads="1"/>
          </p:cNvSpPr>
          <p:nvPr/>
        </p:nvSpPr>
        <p:spPr bwMode="auto">
          <a:xfrm rot="9772690">
            <a:off x="4867275" y="5843588"/>
            <a:ext cx="201613" cy="53975"/>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0" name="Oval 35"/>
          <p:cNvSpPr>
            <a:spLocks noChangeArrowheads="1"/>
          </p:cNvSpPr>
          <p:nvPr/>
        </p:nvSpPr>
        <p:spPr bwMode="auto">
          <a:xfrm rot="951470">
            <a:off x="2976563" y="5691188"/>
            <a:ext cx="201612" cy="53975"/>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1" name="Oval 36"/>
          <p:cNvSpPr>
            <a:spLocks noChangeArrowheads="1"/>
          </p:cNvSpPr>
          <p:nvPr/>
        </p:nvSpPr>
        <p:spPr bwMode="auto">
          <a:xfrm rot="9772690">
            <a:off x="5897563" y="5602288"/>
            <a:ext cx="201612" cy="53975"/>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2" name="Oval 37"/>
          <p:cNvSpPr>
            <a:spLocks noChangeArrowheads="1"/>
          </p:cNvSpPr>
          <p:nvPr/>
        </p:nvSpPr>
        <p:spPr bwMode="auto">
          <a:xfrm rot="9772690">
            <a:off x="5262563" y="5176838"/>
            <a:ext cx="203200" cy="53975"/>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3" name="Oval 38"/>
          <p:cNvSpPr>
            <a:spLocks noChangeArrowheads="1"/>
          </p:cNvSpPr>
          <p:nvPr/>
        </p:nvSpPr>
        <p:spPr bwMode="auto">
          <a:xfrm rot="9772690">
            <a:off x="6022975" y="4930775"/>
            <a:ext cx="203200" cy="55563"/>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4" name="Oval 39"/>
          <p:cNvSpPr>
            <a:spLocks noChangeArrowheads="1"/>
          </p:cNvSpPr>
          <p:nvPr/>
        </p:nvSpPr>
        <p:spPr bwMode="auto">
          <a:xfrm rot="-9127310">
            <a:off x="2386013" y="5337175"/>
            <a:ext cx="201612" cy="53975"/>
          </a:xfrm>
          <a:prstGeom prst="ellipse">
            <a:avLst/>
          </a:prstGeom>
          <a:solidFill>
            <a:schemeClr val="tx2"/>
          </a:solidFill>
          <a:ln w="9525">
            <a:solidFill>
              <a:schemeClr val="tx1"/>
            </a:solidFill>
            <a:round/>
            <a:headEnd/>
            <a:tailEnd/>
          </a:ln>
        </p:spPr>
        <p:txBody>
          <a:bodyPr wrap="none" anchor="ctr"/>
          <a:lstStyle/>
          <a:p>
            <a:endParaRPr lang="en-US"/>
          </a:p>
        </p:txBody>
      </p:sp>
      <p:sp>
        <p:nvSpPr>
          <p:cNvPr id="123944" name="Oval 40"/>
          <p:cNvSpPr>
            <a:spLocks noChangeArrowheads="1"/>
          </p:cNvSpPr>
          <p:nvPr/>
        </p:nvSpPr>
        <p:spPr bwMode="auto">
          <a:xfrm rot="1950173">
            <a:off x="2505075" y="4770438"/>
            <a:ext cx="209550" cy="53975"/>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6" name="Oval 41"/>
          <p:cNvSpPr>
            <a:spLocks noChangeArrowheads="1"/>
          </p:cNvSpPr>
          <p:nvPr/>
        </p:nvSpPr>
        <p:spPr bwMode="auto">
          <a:xfrm rot="-9695049">
            <a:off x="3268663" y="5116513"/>
            <a:ext cx="201612" cy="53975"/>
          </a:xfrm>
          <a:prstGeom prst="ellipse">
            <a:avLst/>
          </a:prstGeom>
          <a:solidFill>
            <a:schemeClr val="tx2"/>
          </a:solidFill>
          <a:ln w="9525">
            <a:solidFill>
              <a:schemeClr val="tx1"/>
            </a:solidFill>
            <a:round/>
            <a:headEnd/>
            <a:tailEnd/>
          </a:ln>
        </p:spPr>
        <p:txBody>
          <a:bodyPr wrap="none" anchor="ctr"/>
          <a:lstStyle/>
          <a:p>
            <a:endParaRPr lang="en-US"/>
          </a:p>
        </p:txBody>
      </p:sp>
      <p:sp>
        <p:nvSpPr>
          <p:cNvPr id="29727" name="Text Box 42"/>
          <p:cNvSpPr txBox="1">
            <a:spLocks noChangeArrowheads="1"/>
          </p:cNvSpPr>
          <p:nvPr/>
        </p:nvSpPr>
        <p:spPr bwMode="auto">
          <a:xfrm>
            <a:off x="2865438" y="2998788"/>
            <a:ext cx="1184275" cy="306387"/>
          </a:xfrm>
          <a:prstGeom prst="rect">
            <a:avLst/>
          </a:prstGeom>
          <a:noFill/>
          <a:ln w="9525">
            <a:noFill/>
            <a:miter lim="800000"/>
            <a:headEnd/>
            <a:tailEnd/>
          </a:ln>
        </p:spPr>
        <p:txBody>
          <a:bodyPr wrap="none">
            <a:spAutoFit/>
          </a:bodyPr>
          <a:lstStyle/>
          <a:p>
            <a:r>
              <a:rPr lang="en-US" sz="1400" b="1">
                <a:latin typeface="Times New Roman" pitchFamily="18" charset="0"/>
              </a:rPr>
              <a:t>Alveolar M</a:t>
            </a:r>
            <a:r>
              <a:rPr lang="en-US" sz="1400" b="1">
                <a:latin typeface="Times New Roman" pitchFamily="18" charset="0"/>
                <a:sym typeface="Symbol" pitchFamily="18" charset="2"/>
              </a:rPr>
              <a:t></a:t>
            </a:r>
          </a:p>
        </p:txBody>
      </p:sp>
      <p:sp>
        <p:nvSpPr>
          <p:cNvPr id="29728" name="Text Box 43"/>
          <p:cNvSpPr txBox="1">
            <a:spLocks noChangeArrowheads="1"/>
          </p:cNvSpPr>
          <p:nvPr/>
        </p:nvSpPr>
        <p:spPr bwMode="auto">
          <a:xfrm>
            <a:off x="6115050" y="4133850"/>
            <a:ext cx="1531938" cy="306388"/>
          </a:xfrm>
          <a:prstGeom prst="rect">
            <a:avLst/>
          </a:prstGeom>
          <a:noFill/>
          <a:ln w="9525">
            <a:noFill/>
            <a:miter lim="800000"/>
            <a:headEnd/>
            <a:tailEnd/>
          </a:ln>
        </p:spPr>
        <p:txBody>
          <a:bodyPr wrap="none">
            <a:spAutoFit/>
          </a:bodyPr>
          <a:lstStyle/>
          <a:p>
            <a:r>
              <a:rPr lang="en-US" sz="1400" b="1">
                <a:latin typeface="Times New Roman" pitchFamily="18" charset="0"/>
              </a:rPr>
              <a:t>Alveolar epithelia</a:t>
            </a:r>
            <a:endParaRPr lang="en-GB" sz="1400" b="1">
              <a:latin typeface="Times New Roman" pitchFamily="18" charset="0"/>
            </a:endParaRPr>
          </a:p>
        </p:txBody>
      </p:sp>
      <p:sp>
        <p:nvSpPr>
          <p:cNvPr id="29729" name="Text Box 44"/>
          <p:cNvSpPr txBox="1">
            <a:spLocks noChangeArrowheads="1"/>
          </p:cNvSpPr>
          <p:nvPr/>
        </p:nvSpPr>
        <p:spPr bwMode="auto">
          <a:xfrm>
            <a:off x="5740400" y="5954713"/>
            <a:ext cx="1895475" cy="306387"/>
          </a:xfrm>
          <a:prstGeom prst="rect">
            <a:avLst/>
          </a:prstGeom>
          <a:noFill/>
          <a:ln w="9525">
            <a:noFill/>
            <a:miter lim="800000"/>
            <a:headEnd/>
            <a:tailEnd/>
          </a:ln>
        </p:spPr>
        <p:txBody>
          <a:bodyPr wrap="none">
            <a:spAutoFit/>
          </a:bodyPr>
          <a:lstStyle/>
          <a:p>
            <a:r>
              <a:rPr lang="en-US" sz="1400" b="1">
                <a:latin typeface="Times New Roman" pitchFamily="18" charset="0"/>
              </a:rPr>
              <a:t>Capillary endothelium</a:t>
            </a:r>
            <a:endParaRPr lang="en-GB" sz="1400" b="1">
              <a:latin typeface="Times New Roman" pitchFamily="18" charset="0"/>
            </a:endParaRPr>
          </a:p>
        </p:txBody>
      </p:sp>
      <p:sp>
        <p:nvSpPr>
          <p:cNvPr id="29730" name="Line 49"/>
          <p:cNvSpPr>
            <a:spLocks noChangeShapeType="1"/>
          </p:cNvSpPr>
          <p:nvPr/>
        </p:nvSpPr>
        <p:spPr bwMode="auto">
          <a:xfrm rot="463664" flipH="1" flipV="1">
            <a:off x="5337175" y="5907088"/>
            <a:ext cx="474663" cy="136525"/>
          </a:xfrm>
          <a:prstGeom prst="line">
            <a:avLst/>
          </a:prstGeom>
          <a:noFill/>
          <a:ln w="9525">
            <a:solidFill>
              <a:schemeClr val="tx1"/>
            </a:solidFill>
            <a:round/>
            <a:headEnd/>
            <a:tailEnd type="triangle" w="med" len="med"/>
          </a:ln>
        </p:spPr>
        <p:txBody>
          <a:bodyPr/>
          <a:lstStyle/>
          <a:p>
            <a:endParaRPr lang="en-GB"/>
          </a:p>
        </p:txBody>
      </p:sp>
      <p:sp>
        <p:nvSpPr>
          <p:cNvPr id="29731" name="Line 50"/>
          <p:cNvSpPr>
            <a:spLocks noChangeShapeType="1"/>
          </p:cNvSpPr>
          <p:nvPr/>
        </p:nvSpPr>
        <p:spPr bwMode="auto">
          <a:xfrm rot="463664" flipH="1">
            <a:off x="5848350" y="4302125"/>
            <a:ext cx="200025" cy="30163"/>
          </a:xfrm>
          <a:prstGeom prst="line">
            <a:avLst/>
          </a:prstGeom>
          <a:noFill/>
          <a:ln w="9525">
            <a:solidFill>
              <a:schemeClr val="tx1"/>
            </a:solidFill>
            <a:round/>
            <a:headEnd/>
            <a:tailEnd type="triangle" w="med" len="med"/>
          </a:ln>
        </p:spPr>
        <p:txBody>
          <a:bodyPr/>
          <a:lstStyle/>
          <a:p>
            <a:endParaRPr lang="en-GB"/>
          </a:p>
        </p:txBody>
      </p:sp>
      <p:sp>
        <p:nvSpPr>
          <p:cNvPr id="29732" name="Line 51"/>
          <p:cNvSpPr>
            <a:spLocks noChangeShapeType="1"/>
          </p:cNvSpPr>
          <p:nvPr/>
        </p:nvSpPr>
        <p:spPr bwMode="auto">
          <a:xfrm rot="463664" flipH="1" flipV="1">
            <a:off x="6172200" y="3749675"/>
            <a:ext cx="130175" cy="352425"/>
          </a:xfrm>
          <a:prstGeom prst="line">
            <a:avLst/>
          </a:prstGeom>
          <a:noFill/>
          <a:ln w="9525">
            <a:solidFill>
              <a:schemeClr val="tx1"/>
            </a:solidFill>
            <a:round/>
            <a:headEnd/>
            <a:tailEnd type="triangle" w="med" len="med"/>
          </a:ln>
        </p:spPr>
        <p:txBody>
          <a:bodyPr/>
          <a:lstStyle/>
          <a:p>
            <a:endParaRPr lang="en-GB"/>
          </a:p>
        </p:txBody>
      </p:sp>
      <p:sp>
        <p:nvSpPr>
          <p:cNvPr id="29733" name="Freeform 56"/>
          <p:cNvSpPr>
            <a:spLocks/>
          </p:cNvSpPr>
          <p:nvPr/>
        </p:nvSpPr>
        <p:spPr bwMode="auto">
          <a:xfrm rot="463664">
            <a:off x="5880100" y="4889500"/>
            <a:ext cx="665163" cy="668338"/>
          </a:xfrm>
          <a:custGeom>
            <a:avLst/>
            <a:gdLst>
              <a:gd name="T0" fmla="*/ 487866263 w 388"/>
              <a:gd name="T1" fmla="*/ 275398739 h 261"/>
              <a:gd name="T2" fmla="*/ 276262100 w 388"/>
              <a:gd name="T3" fmla="*/ 393425718 h 261"/>
              <a:gd name="T4" fmla="*/ 29388894 w 388"/>
              <a:gd name="T5" fmla="*/ 1180276994 h 261"/>
              <a:gd name="T6" fmla="*/ 99923593 w 388"/>
              <a:gd name="T7" fmla="*/ 1416331112 h 261"/>
              <a:gd name="T8" fmla="*/ 329163114 w 388"/>
              <a:gd name="T9" fmla="*/ 1691729771 h 261"/>
              <a:gd name="T10" fmla="*/ 646569305 w 388"/>
              <a:gd name="T11" fmla="*/ 1534358012 h 261"/>
              <a:gd name="T12" fmla="*/ 893442418 w 388"/>
              <a:gd name="T13" fmla="*/ 1022905234 h 261"/>
              <a:gd name="T14" fmla="*/ 1034512002 w 388"/>
              <a:gd name="T15" fmla="*/ 826193736 h 261"/>
              <a:gd name="T16" fmla="*/ 1122680359 w 388"/>
              <a:gd name="T17" fmla="*/ 314741039 h 261"/>
              <a:gd name="T18" fmla="*/ 928709974 w 388"/>
              <a:gd name="T19" fmla="*/ 39342310 h 261"/>
              <a:gd name="T20" fmla="*/ 717103990 w 388"/>
              <a:gd name="T21" fmla="*/ 78684619 h 261"/>
              <a:gd name="T22" fmla="*/ 487866263 w 388"/>
              <a:gd name="T23" fmla="*/ 275398739 h 2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8"/>
              <a:gd name="T37" fmla="*/ 0 h 261"/>
              <a:gd name="T38" fmla="*/ 388 w 388"/>
              <a:gd name="T39" fmla="*/ 261 h 2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8" h="261">
                <a:moveTo>
                  <a:pt x="166" y="42"/>
                </a:moveTo>
                <a:cubicBezTo>
                  <a:pt x="141" y="50"/>
                  <a:pt x="120" y="37"/>
                  <a:pt x="94" y="60"/>
                </a:cubicBezTo>
                <a:cubicBezTo>
                  <a:pt x="68" y="83"/>
                  <a:pt x="20" y="154"/>
                  <a:pt x="10" y="180"/>
                </a:cubicBezTo>
                <a:cubicBezTo>
                  <a:pt x="0" y="206"/>
                  <a:pt x="17" y="203"/>
                  <a:pt x="34" y="216"/>
                </a:cubicBezTo>
                <a:cubicBezTo>
                  <a:pt x="51" y="229"/>
                  <a:pt x="81" y="255"/>
                  <a:pt x="112" y="258"/>
                </a:cubicBezTo>
                <a:cubicBezTo>
                  <a:pt x="143" y="261"/>
                  <a:pt x="188" y="251"/>
                  <a:pt x="220" y="234"/>
                </a:cubicBezTo>
                <a:cubicBezTo>
                  <a:pt x="252" y="217"/>
                  <a:pt x="282" y="174"/>
                  <a:pt x="304" y="156"/>
                </a:cubicBezTo>
                <a:cubicBezTo>
                  <a:pt x="326" y="138"/>
                  <a:pt x="339" y="144"/>
                  <a:pt x="352" y="126"/>
                </a:cubicBezTo>
                <a:cubicBezTo>
                  <a:pt x="365" y="108"/>
                  <a:pt x="388" y="68"/>
                  <a:pt x="382" y="48"/>
                </a:cubicBezTo>
                <a:cubicBezTo>
                  <a:pt x="376" y="28"/>
                  <a:pt x="339" y="12"/>
                  <a:pt x="316" y="6"/>
                </a:cubicBezTo>
                <a:cubicBezTo>
                  <a:pt x="293" y="0"/>
                  <a:pt x="271" y="8"/>
                  <a:pt x="244" y="12"/>
                </a:cubicBezTo>
                <a:cubicBezTo>
                  <a:pt x="217" y="16"/>
                  <a:pt x="191" y="34"/>
                  <a:pt x="166" y="42"/>
                </a:cubicBezTo>
                <a:close/>
              </a:path>
            </a:pathLst>
          </a:custGeom>
          <a:solidFill>
            <a:srgbClr val="CCCCFF"/>
          </a:solidFill>
          <a:ln w="9525">
            <a:solidFill>
              <a:schemeClr val="tx1"/>
            </a:solidFill>
            <a:round/>
            <a:headEnd/>
            <a:tailEnd/>
          </a:ln>
        </p:spPr>
        <p:txBody>
          <a:bodyPr/>
          <a:lstStyle/>
          <a:p>
            <a:endParaRPr lang="en-GB"/>
          </a:p>
        </p:txBody>
      </p:sp>
      <p:sp>
        <p:nvSpPr>
          <p:cNvPr id="29734" name="Freeform 57"/>
          <p:cNvSpPr>
            <a:spLocks/>
          </p:cNvSpPr>
          <p:nvPr/>
        </p:nvSpPr>
        <p:spPr bwMode="auto">
          <a:xfrm rot="463664">
            <a:off x="5991225" y="5075238"/>
            <a:ext cx="292100" cy="352425"/>
          </a:xfrm>
          <a:custGeom>
            <a:avLst/>
            <a:gdLst>
              <a:gd name="T0" fmla="*/ 268661563 w 170"/>
              <a:gd name="T1" fmla="*/ 455220480 h 144"/>
              <a:gd name="T2" fmla="*/ 256852136 w 170"/>
              <a:gd name="T3" fmla="*/ 95835124 h 144"/>
              <a:gd name="T4" fmla="*/ 185997239 w 170"/>
              <a:gd name="T5" fmla="*/ 790645879 h 144"/>
              <a:gd name="T6" fmla="*/ 67902943 w 170"/>
              <a:gd name="T7" fmla="*/ 766688331 h 144"/>
              <a:gd name="T8" fmla="*/ 56093503 w 170"/>
              <a:gd name="T9" fmla="*/ 575015560 h 144"/>
              <a:gd name="T10" fmla="*/ 268661563 w 170"/>
              <a:gd name="T11" fmla="*/ 622933103 h 144"/>
              <a:gd name="T12" fmla="*/ 433993540 w 170"/>
              <a:gd name="T13" fmla="*/ 598975555 h 144"/>
              <a:gd name="T14" fmla="*/ 493039064 w 170"/>
              <a:gd name="T15" fmla="*/ 407302937 h 144"/>
              <a:gd name="T16" fmla="*/ 398565260 w 170"/>
              <a:gd name="T17" fmla="*/ 0 h 144"/>
              <a:gd name="T18" fmla="*/ 268661563 w 170"/>
              <a:gd name="T19" fmla="*/ 455220480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
              <a:gd name="T31" fmla="*/ 0 h 144"/>
              <a:gd name="T32" fmla="*/ 170 w 170"/>
              <a:gd name="T33" fmla="*/ 144 h 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 h="144">
                <a:moveTo>
                  <a:pt x="91" y="76"/>
                </a:moveTo>
                <a:cubicBezTo>
                  <a:pt x="99" y="51"/>
                  <a:pt x="103" y="40"/>
                  <a:pt x="87" y="16"/>
                </a:cubicBezTo>
                <a:cubicBezTo>
                  <a:pt x="22" y="29"/>
                  <a:pt x="115" y="4"/>
                  <a:pt x="63" y="132"/>
                </a:cubicBezTo>
                <a:cubicBezTo>
                  <a:pt x="58" y="144"/>
                  <a:pt x="36" y="129"/>
                  <a:pt x="23" y="128"/>
                </a:cubicBezTo>
                <a:cubicBezTo>
                  <a:pt x="21" y="126"/>
                  <a:pt x="0" y="99"/>
                  <a:pt x="19" y="96"/>
                </a:cubicBezTo>
                <a:cubicBezTo>
                  <a:pt x="43" y="92"/>
                  <a:pt x="91" y="104"/>
                  <a:pt x="91" y="104"/>
                </a:cubicBezTo>
                <a:cubicBezTo>
                  <a:pt x="110" y="103"/>
                  <a:pt x="129" y="103"/>
                  <a:pt x="147" y="100"/>
                </a:cubicBezTo>
                <a:cubicBezTo>
                  <a:pt x="159" y="98"/>
                  <a:pt x="167" y="68"/>
                  <a:pt x="167" y="68"/>
                </a:cubicBezTo>
                <a:cubicBezTo>
                  <a:pt x="164" y="30"/>
                  <a:pt x="170" y="12"/>
                  <a:pt x="135" y="0"/>
                </a:cubicBezTo>
                <a:cubicBezTo>
                  <a:pt x="116" y="58"/>
                  <a:pt x="149" y="57"/>
                  <a:pt x="91" y="76"/>
                </a:cubicBezTo>
                <a:close/>
              </a:path>
            </a:pathLst>
          </a:custGeom>
          <a:solidFill>
            <a:schemeClr val="tx2"/>
          </a:solidFill>
          <a:ln w="9525">
            <a:solidFill>
              <a:schemeClr val="tx1"/>
            </a:solidFill>
            <a:round/>
            <a:headEnd/>
            <a:tailEnd/>
          </a:ln>
        </p:spPr>
        <p:txBody>
          <a:bodyPr/>
          <a:lstStyle/>
          <a:p>
            <a:endParaRPr lang="en-GB"/>
          </a:p>
        </p:txBody>
      </p:sp>
      <p:grpSp>
        <p:nvGrpSpPr>
          <p:cNvPr id="6" name="Group 71"/>
          <p:cNvGrpSpPr>
            <a:grpSpLocks/>
          </p:cNvGrpSpPr>
          <p:nvPr/>
        </p:nvGrpSpPr>
        <p:grpSpPr bwMode="auto">
          <a:xfrm>
            <a:off x="5041900" y="5268913"/>
            <a:ext cx="528638" cy="515937"/>
            <a:chOff x="256" y="3279"/>
            <a:chExt cx="333" cy="365"/>
          </a:xfrm>
        </p:grpSpPr>
        <p:sp>
          <p:nvSpPr>
            <p:cNvPr id="29754" name="Oval 63"/>
            <p:cNvSpPr>
              <a:spLocks noChangeArrowheads="1"/>
            </p:cNvSpPr>
            <p:nvPr/>
          </p:nvSpPr>
          <p:spPr bwMode="auto">
            <a:xfrm>
              <a:off x="256" y="3279"/>
              <a:ext cx="333" cy="365"/>
            </a:xfrm>
            <a:prstGeom prst="ellipse">
              <a:avLst/>
            </a:prstGeom>
            <a:solidFill>
              <a:srgbClr val="CCCCFF"/>
            </a:solidFill>
            <a:ln w="9525">
              <a:solidFill>
                <a:schemeClr val="tx1"/>
              </a:solidFill>
              <a:round/>
              <a:headEnd/>
              <a:tailEnd/>
            </a:ln>
          </p:spPr>
          <p:txBody>
            <a:bodyPr wrap="none" anchor="ctr"/>
            <a:lstStyle/>
            <a:p>
              <a:endParaRPr lang="en-US"/>
            </a:p>
          </p:txBody>
        </p:sp>
        <p:sp>
          <p:nvSpPr>
            <p:cNvPr id="29755" name="Freeform 64"/>
            <p:cNvSpPr>
              <a:spLocks/>
            </p:cNvSpPr>
            <p:nvPr/>
          </p:nvSpPr>
          <p:spPr bwMode="auto">
            <a:xfrm>
              <a:off x="290" y="3347"/>
              <a:ext cx="143" cy="234"/>
            </a:xfrm>
            <a:custGeom>
              <a:avLst/>
              <a:gdLst>
                <a:gd name="T0" fmla="*/ 120 w 126"/>
                <a:gd name="T1" fmla="*/ 21 h 132"/>
                <a:gd name="T2" fmla="*/ 58 w 126"/>
                <a:gd name="T3" fmla="*/ 34 h 132"/>
                <a:gd name="T4" fmla="*/ 11 w 126"/>
                <a:gd name="T5" fmla="*/ 223 h 132"/>
                <a:gd name="T6" fmla="*/ 7 w 126"/>
                <a:gd name="T7" fmla="*/ 349 h 132"/>
                <a:gd name="T8" fmla="*/ 53 w 126"/>
                <a:gd name="T9" fmla="*/ 411 h 132"/>
                <a:gd name="T10" fmla="*/ 151 w 126"/>
                <a:gd name="T11" fmla="*/ 362 h 132"/>
                <a:gd name="T12" fmla="*/ 125 w 126"/>
                <a:gd name="T13" fmla="*/ 223 h 132"/>
                <a:gd name="T14" fmla="*/ 104 w 126"/>
                <a:gd name="T15" fmla="*/ 122 h 132"/>
                <a:gd name="T16" fmla="*/ 141 w 126"/>
                <a:gd name="T17" fmla="*/ 97 h 132"/>
                <a:gd name="T18" fmla="*/ 120 w 126"/>
                <a:gd name="T19" fmla="*/ 21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132"/>
                <a:gd name="T32" fmla="*/ 126 w 126"/>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132">
                  <a:moveTo>
                    <a:pt x="93" y="7"/>
                  </a:moveTo>
                  <a:cubicBezTo>
                    <a:pt x="82" y="4"/>
                    <a:pt x="59" y="0"/>
                    <a:pt x="45" y="11"/>
                  </a:cubicBezTo>
                  <a:cubicBezTo>
                    <a:pt x="31" y="22"/>
                    <a:pt x="16" y="54"/>
                    <a:pt x="9" y="71"/>
                  </a:cubicBezTo>
                  <a:cubicBezTo>
                    <a:pt x="2" y="88"/>
                    <a:pt x="0" y="101"/>
                    <a:pt x="5" y="111"/>
                  </a:cubicBezTo>
                  <a:cubicBezTo>
                    <a:pt x="10" y="121"/>
                    <a:pt x="22" y="130"/>
                    <a:pt x="41" y="131"/>
                  </a:cubicBezTo>
                  <a:cubicBezTo>
                    <a:pt x="60" y="132"/>
                    <a:pt x="108" y="125"/>
                    <a:pt x="117" y="115"/>
                  </a:cubicBezTo>
                  <a:cubicBezTo>
                    <a:pt x="126" y="105"/>
                    <a:pt x="103" y="84"/>
                    <a:pt x="97" y="71"/>
                  </a:cubicBezTo>
                  <a:cubicBezTo>
                    <a:pt x="91" y="58"/>
                    <a:pt x="79" y="46"/>
                    <a:pt x="81" y="39"/>
                  </a:cubicBezTo>
                  <a:cubicBezTo>
                    <a:pt x="83" y="32"/>
                    <a:pt x="107" y="36"/>
                    <a:pt x="109" y="31"/>
                  </a:cubicBezTo>
                  <a:cubicBezTo>
                    <a:pt x="111" y="26"/>
                    <a:pt x="104" y="10"/>
                    <a:pt x="93" y="7"/>
                  </a:cubicBezTo>
                  <a:close/>
                </a:path>
              </a:pathLst>
            </a:custGeom>
            <a:solidFill>
              <a:schemeClr val="tx2"/>
            </a:solidFill>
            <a:ln w="9525">
              <a:solidFill>
                <a:schemeClr val="tx1"/>
              </a:solidFill>
              <a:round/>
              <a:headEnd/>
              <a:tailEnd/>
            </a:ln>
          </p:spPr>
          <p:txBody>
            <a:bodyPr/>
            <a:lstStyle/>
            <a:p>
              <a:endParaRPr lang="en-GB"/>
            </a:p>
          </p:txBody>
        </p:sp>
      </p:grpSp>
      <p:grpSp>
        <p:nvGrpSpPr>
          <p:cNvPr id="7" name="Group 70"/>
          <p:cNvGrpSpPr>
            <a:grpSpLocks/>
          </p:cNvGrpSpPr>
          <p:nvPr/>
        </p:nvGrpSpPr>
        <p:grpSpPr bwMode="auto">
          <a:xfrm>
            <a:off x="3135313" y="5180013"/>
            <a:ext cx="457200" cy="622300"/>
            <a:chOff x="919" y="3383"/>
            <a:chExt cx="288" cy="392"/>
          </a:xfrm>
        </p:grpSpPr>
        <p:sp>
          <p:nvSpPr>
            <p:cNvPr id="29752" name="Oval 65"/>
            <p:cNvSpPr>
              <a:spLocks noChangeArrowheads="1"/>
            </p:cNvSpPr>
            <p:nvPr/>
          </p:nvSpPr>
          <p:spPr bwMode="auto">
            <a:xfrm>
              <a:off x="919" y="3383"/>
              <a:ext cx="288" cy="392"/>
            </a:xfrm>
            <a:prstGeom prst="ellipse">
              <a:avLst/>
            </a:prstGeom>
            <a:solidFill>
              <a:srgbClr val="CCCCFF"/>
            </a:solidFill>
            <a:ln w="9525">
              <a:solidFill>
                <a:srgbClr val="0066FF"/>
              </a:solidFill>
              <a:round/>
              <a:headEnd/>
              <a:tailEnd/>
            </a:ln>
          </p:spPr>
          <p:txBody>
            <a:bodyPr wrap="none" anchor="ctr"/>
            <a:lstStyle/>
            <a:p>
              <a:endParaRPr lang="en-US"/>
            </a:p>
          </p:txBody>
        </p:sp>
        <p:sp>
          <p:nvSpPr>
            <p:cNvPr id="29753" name="Freeform 66"/>
            <p:cNvSpPr>
              <a:spLocks/>
            </p:cNvSpPr>
            <p:nvPr/>
          </p:nvSpPr>
          <p:spPr bwMode="auto">
            <a:xfrm>
              <a:off x="951" y="3438"/>
              <a:ext cx="194" cy="255"/>
            </a:xfrm>
            <a:custGeom>
              <a:avLst/>
              <a:gdLst>
                <a:gd name="T0" fmla="*/ 119 w 170"/>
                <a:gd name="T1" fmla="*/ 239 h 144"/>
                <a:gd name="T2" fmla="*/ 113 w 170"/>
                <a:gd name="T3" fmla="*/ 50 h 144"/>
                <a:gd name="T4" fmla="*/ 82 w 170"/>
                <a:gd name="T5" fmla="*/ 414 h 144"/>
                <a:gd name="T6" fmla="*/ 30 w 170"/>
                <a:gd name="T7" fmla="*/ 402 h 144"/>
                <a:gd name="T8" fmla="*/ 25 w 170"/>
                <a:gd name="T9" fmla="*/ 301 h 144"/>
                <a:gd name="T10" fmla="*/ 119 w 170"/>
                <a:gd name="T11" fmla="*/ 326 h 144"/>
                <a:gd name="T12" fmla="*/ 192 w 170"/>
                <a:gd name="T13" fmla="*/ 313 h 144"/>
                <a:gd name="T14" fmla="*/ 218 w 170"/>
                <a:gd name="T15" fmla="*/ 212 h 144"/>
                <a:gd name="T16" fmla="*/ 176 w 170"/>
                <a:gd name="T17" fmla="*/ 0 h 144"/>
                <a:gd name="T18" fmla="*/ 119 w 170"/>
                <a:gd name="T19" fmla="*/ 239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
                <a:gd name="T31" fmla="*/ 0 h 144"/>
                <a:gd name="T32" fmla="*/ 170 w 170"/>
                <a:gd name="T33" fmla="*/ 144 h 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 h="144">
                  <a:moveTo>
                    <a:pt x="91" y="76"/>
                  </a:moveTo>
                  <a:cubicBezTo>
                    <a:pt x="99" y="51"/>
                    <a:pt x="103" y="40"/>
                    <a:pt x="87" y="16"/>
                  </a:cubicBezTo>
                  <a:cubicBezTo>
                    <a:pt x="22" y="29"/>
                    <a:pt x="115" y="4"/>
                    <a:pt x="63" y="132"/>
                  </a:cubicBezTo>
                  <a:cubicBezTo>
                    <a:pt x="58" y="144"/>
                    <a:pt x="36" y="129"/>
                    <a:pt x="23" y="128"/>
                  </a:cubicBezTo>
                  <a:cubicBezTo>
                    <a:pt x="21" y="126"/>
                    <a:pt x="0" y="99"/>
                    <a:pt x="19" y="96"/>
                  </a:cubicBezTo>
                  <a:cubicBezTo>
                    <a:pt x="43" y="92"/>
                    <a:pt x="91" y="104"/>
                    <a:pt x="91" y="104"/>
                  </a:cubicBezTo>
                  <a:cubicBezTo>
                    <a:pt x="110" y="103"/>
                    <a:pt x="129" y="103"/>
                    <a:pt x="147" y="100"/>
                  </a:cubicBezTo>
                  <a:cubicBezTo>
                    <a:pt x="159" y="98"/>
                    <a:pt x="167" y="68"/>
                    <a:pt x="167" y="68"/>
                  </a:cubicBezTo>
                  <a:cubicBezTo>
                    <a:pt x="164" y="30"/>
                    <a:pt x="170" y="12"/>
                    <a:pt x="135" y="0"/>
                  </a:cubicBezTo>
                  <a:cubicBezTo>
                    <a:pt x="116" y="58"/>
                    <a:pt x="149" y="57"/>
                    <a:pt x="91" y="76"/>
                  </a:cubicBezTo>
                  <a:close/>
                </a:path>
              </a:pathLst>
            </a:custGeom>
            <a:solidFill>
              <a:schemeClr val="tx1"/>
            </a:solidFill>
            <a:ln w="9525">
              <a:solidFill>
                <a:srgbClr val="0066FF"/>
              </a:solidFill>
              <a:round/>
              <a:headEnd/>
              <a:tailEnd/>
            </a:ln>
          </p:spPr>
          <p:txBody>
            <a:bodyPr/>
            <a:lstStyle/>
            <a:p>
              <a:endParaRPr lang="en-GB"/>
            </a:p>
          </p:txBody>
        </p:sp>
      </p:grpSp>
      <p:grpSp>
        <p:nvGrpSpPr>
          <p:cNvPr id="8" name="Group 83"/>
          <p:cNvGrpSpPr>
            <a:grpSpLocks/>
          </p:cNvGrpSpPr>
          <p:nvPr/>
        </p:nvGrpSpPr>
        <p:grpSpPr bwMode="auto">
          <a:xfrm>
            <a:off x="4518025" y="2589213"/>
            <a:ext cx="1720850" cy="795337"/>
            <a:chOff x="3028" y="1191"/>
            <a:chExt cx="1084" cy="501"/>
          </a:xfrm>
        </p:grpSpPr>
        <p:sp>
          <p:nvSpPr>
            <p:cNvPr id="29750" name="AutoShape 73"/>
            <p:cNvSpPr>
              <a:spLocks noChangeArrowheads="1"/>
            </p:cNvSpPr>
            <p:nvPr/>
          </p:nvSpPr>
          <p:spPr bwMode="auto">
            <a:xfrm rot="5400000">
              <a:off x="3152" y="1360"/>
              <a:ext cx="208" cy="456"/>
            </a:xfrm>
            <a:prstGeom prst="lightningBolt">
              <a:avLst/>
            </a:prstGeom>
            <a:solidFill>
              <a:srgbClr val="FF0000"/>
            </a:solidFill>
            <a:ln w="9525">
              <a:solidFill>
                <a:schemeClr val="tx1"/>
              </a:solidFill>
              <a:miter lim="800000"/>
              <a:headEnd/>
              <a:tailEnd/>
            </a:ln>
          </p:spPr>
          <p:txBody>
            <a:bodyPr wrap="none" anchor="ctr"/>
            <a:lstStyle/>
            <a:p>
              <a:endParaRPr lang="en-US"/>
            </a:p>
          </p:txBody>
        </p:sp>
        <p:sp>
          <p:nvSpPr>
            <p:cNvPr id="29751" name="Text Box 74"/>
            <p:cNvSpPr txBox="1">
              <a:spLocks noChangeArrowheads="1"/>
            </p:cNvSpPr>
            <p:nvPr/>
          </p:nvSpPr>
          <p:spPr bwMode="auto">
            <a:xfrm>
              <a:off x="3390" y="1191"/>
              <a:ext cx="722" cy="326"/>
            </a:xfrm>
            <a:prstGeom prst="rect">
              <a:avLst/>
            </a:prstGeom>
            <a:noFill/>
            <a:ln w="9525">
              <a:noFill/>
              <a:miter lim="800000"/>
              <a:headEnd/>
              <a:tailEnd/>
            </a:ln>
          </p:spPr>
          <p:txBody>
            <a:bodyPr wrap="none">
              <a:spAutoFit/>
            </a:bodyPr>
            <a:lstStyle/>
            <a:p>
              <a:r>
                <a:rPr lang="en-GB" sz="1400" b="1">
                  <a:latin typeface="Times New Roman" pitchFamily="18" charset="0"/>
                </a:rPr>
                <a:t>Infection/</a:t>
              </a:r>
            </a:p>
            <a:p>
              <a:r>
                <a:rPr lang="en-GB" sz="1400" b="1">
                  <a:latin typeface="Times New Roman" pitchFamily="18" charset="0"/>
                </a:rPr>
                <a:t>Sterile insult</a:t>
              </a:r>
            </a:p>
          </p:txBody>
        </p:sp>
      </p:grpSp>
      <p:cxnSp>
        <p:nvCxnSpPr>
          <p:cNvPr id="123980" name="AutoShape 76"/>
          <p:cNvCxnSpPr>
            <a:cxnSpLocks noChangeShapeType="1"/>
          </p:cNvCxnSpPr>
          <p:nvPr/>
        </p:nvCxnSpPr>
        <p:spPr bwMode="auto">
          <a:xfrm>
            <a:off x="4184650" y="3971925"/>
            <a:ext cx="647700" cy="712788"/>
          </a:xfrm>
          <a:prstGeom prst="curvedConnector2">
            <a:avLst/>
          </a:prstGeom>
          <a:noFill/>
          <a:ln w="9525">
            <a:solidFill>
              <a:schemeClr val="tx1"/>
            </a:solidFill>
            <a:round/>
            <a:headEnd/>
            <a:tailEnd type="triangle" w="med" len="med"/>
          </a:ln>
        </p:spPr>
      </p:cxnSp>
      <p:sp>
        <p:nvSpPr>
          <p:cNvPr id="123981" name="Text Box 77"/>
          <p:cNvSpPr txBox="1">
            <a:spLocks noChangeArrowheads="1"/>
          </p:cNvSpPr>
          <p:nvPr/>
        </p:nvSpPr>
        <p:spPr bwMode="auto">
          <a:xfrm>
            <a:off x="4213225" y="4265613"/>
            <a:ext cx="904875" cy="304800"/>
          </a:xfrm>
          <a:prstGeom prst="rect">
            <a:avLst/>
          </a:prstGeom>
          <a:noFill/>
          <a:ln w="9525">
            <a:noFill/>
            <a:miter lim="800000"/>
            <a:headEnd/>
            <a:tailEnd/>
          </a:ln>
        </p:spPr>
        <p:txBody>
          <a:bodyPr>
            <a:spAutoFit/>
          </a:bodyPr>
          <a:lstStyle/>
          <a:p>
            <a:r>
              <a:rPr lang="en-GB" sz="1400" b="1">
                <a:solidFill>
                  <a:srgbClr val="FF3300"/>
                </a:solidFill>
                <a:latin typeface="Times New Roman" pitchFamily="18" charset="0"/>
              </a:rPr>
              <a:t>MCP-1</a:t>
            </a:r>
          </a:p>
        </p:txBody>
      </p:sp>
      <p:cxnSp>
        <p:nvCxnSpPr>
          <p:cNvPr id="123983" name="AutoShape 79"/>
          <p:cNvCxnSpPr>
            <a:cxnSpLocks noChangeShapeType="1"/>
          </p:cNvCxnSpPr>
          <p:nvPr/>
        </p:nvCxnSpPr>
        <p:spPr bwMode="auto">
          <a:xfrm rot="5400000">
            <a:off x="2930525" y="4251325"/>
            <a:ext cx="1262063" cy="328613"/>
          </a:xfrm>
          <a:prstGeom prst="curvedConnector4">
            <a:avLst>
              <a:gd name="adj1" fmla="val 39750"/>
              <a:gd name="adj2" fmla="val 248306"/>
            </a:avLst>
          </a:prstGeom>
          <a:noFill/>
          <a:ln w="9525">
            <a:solidFill>
              <a:schemeClr val="tx1"/>
            </a:solidFill>
            <a:round/>
            <a:headEnd/>
            <a:tailEnd type="triangle" w="med" len="med"/>
          </a:ln>
        </p:spPr>
      </p:cxnSp>
      <p:sp>
        <p:nvSpPr>
          <p:cNvPr id="123984" name="Text Box 80"/>
          <p:cNvSpPr txBox="1">
            <a:spLocks noChangeArrowheads="1"/>
          </p:cNvSpPr>
          <p:nvPr/>
        </p:nvSpPr>
        <p:spPr bwMode="auto">
          <a:xfrm>
            <a:off x="3028950" y="3987800"/>
            <a:ext cx="677863" cy="304800"/>
          </a:xfrm>
          <a:prstGeom prst="rect">
            <a:avLst/>
          </a:prstGeom>
          <a:noFill/>
          <a:ln w="9525">
            <a:noFill/>
            <a:miter lim="800000"/>
            <a:headEnd/>
            <a:tailEnd/>
          </a:ln>
        </p:spPr>
        <p:txBody>
          <a:bodyPr wrap="none">
            <a:spAutoFit/>
          </a:bodyPr>
          <a:lstStyle/>
          <a:p>
            <a:r>
              <a:rPr lang="en-GB" sz="1400" b="1">
                <a:solidFill>
                  <a:srgbClr val="0066FF"/>
                </a:solidFill>
                <a:latin typeface="Times New Roman" pitchFamily="18" charset="0"/>
              </a:rPr>
              <a:t>MIP-2</a:t>
            </a:r>
          </a:p>
        </p:txBody>
      </p:sp>
      <p:sp>
        <p:nvSpPr>
          <p:cNvPr id="123985" name="Text Box 81"/>
          <p:cNvSpPr txBox="1">
            <a:spLocks noChangeArrowheads="1"/>
          </p:cNvSpPr>
          <p:nvPr/>
        </p:nvSpPr>
        <p:spPr bwMode="auto">
          <a:xfrm>
            <a:off x="4416425" y="5040313"/>
            <a:ext cx="736600" cy="304800"/>
          </a:xfrm>
          <a:prstGeom prst="rect">
            <a:avLst/>
          </a:prstGeom>
          <a:noFill/>
          <a:ln w="9525">
            <a:noFill/>
            <a:miter lim="800000"/>
            <a:headEnd/>
            <a:tailEnd/>
          </a:ln>
        </p:spPr>
        <p:txBody>
          <a:bodyPr wrap="none">
            <a:spAutoFit/>
          </a:bodyPr>
          <a:lstStyle/>
          <a:p>
            <a:r>
              <a:rPr lang="en-GB" sz="1400" b="1">
                <a:solidFill>
                  <a:srgbClr val="FF3300"/>
                </a:solidFill>
                <a:latin typeface="Times New Roman" pitchFamily="18" charset="0"/>
              </a:rPr>
              <a:t>MCP-1</a:t>
            </a:r>
          </a:p>
        </p:txBody>
      </p:sp>
      <p:sp>
        <p:nvSpPr>
          <p:cNvPr id="123989" name="AutoShape 85"/>
          <p:cNvSpPr>
            <a:spLocks noChangeArrowheads="1"/>
          </p:cNvSpPr>
          <p:nvPr/>
        </p:nvSpPr>
        <p:spPr bwMode="auto">
          <a:xfrm>
            <a:off x="3657600" y="5473700"/>
            <a:ext cx="1155700" cy="241300"/>
          </a:xfrm>
          <a:prstGeom prst="leftArrow">
            <a:avLst>
              <a:gd name="adj1" fmla="val 50000"/>
              <a:gd name="adj2" fmla="val 119737"/>
            </a:avLst>
          </a:prstGeom>
          <a:solidFill>
            <a:srgbClr val="FF3300"/>
          </a:solidFill>
          <a:ln w="9525">
            <a:solidFill>
              <a:srgbClr val="FF3300"/>
            </a:solidFill>
            <a:miter lim="800000"/>
            <a:headEnd/>
            <a:tailEnd/>
          </a:ln>
        </p:spPr>
        <p:txBody>
          <a:bodyPr wrap="none" anchor="ctr"/>
          <a:lstStyle/>
          <a:p>
            <a:endParaRPr lang="en-US"/>
          </a:p>
        </p:txBody>
      </p:sp>
      <p:grpSp>
        <p:nvGrpSpPr>
          <p:cNvPr id="9" name="Group 89"/>
          <p:cNvGrpSpPr>
            <a:grpSpLocks/>
          </p:cNvGrpSpPr>
          <p:nvPr/>
        </p:nvGrpSpPr>
        <p:grpSpPr bwMode="auto">
          <a:xfrm>
            <a:off x="2517775" y="5045075"/>
            <a:ext cx="673100" cy="406400"/>
            <a:chOff x="296" y="2032"/>
            <a:chExt cx="424" cy="256"/>
          </a:xfrm>
        </p:grpSpPr>
        <p:sp>
          <p:nvSpPr>
            <p:cNvPr id="29748" name="Text Box 86"/>
            <p:cNvSpPr txBox="1">
              <a:spLocks noChangeArrowheads="1"/>
            </p:cNvSpPr>
            <p:nvPr/>
          </p:nvSpPr>
          <p:spPr bwMode="auto">
            <a:xfrm>
              <a:off x="302" y="2076"/>
              <a:ext cx="346" cy="192"/>
            </a:xfrm>
            <a:prstGeom prst="rect">
              <a:avLst/>
            </a:prstGeom>
            <a:noFill/>
            <a:ln w="9525">
              <a:noFill/>
              <a:miter lim="800000"/>
              <a:headEnd/>
              <a:tailEnd/>
            </a:ln>
          </p:spPr>
          <p:txBody>
            <a:bodyPr wrap="none">
              <a:spAutoFit/>
            </a:bodyPr>
            <a:lstStyle/>
            <a:p>
              <a:r>
                <a:rPr lang="en-GB" sz="1400" b="1">
                  <a:latin typeface="Times New Roman" pitchFamily="18" charset="0"/>
                </a:rPr>
                <a:t>HBP</a:t>
              </a:r>
            </a:p>
          </p:txBody>
        </p:sp>
        <p:sp>
          <p:nvSpPr>
            <p:cNvPr id="29749" name="Oval 88"/>
            <p:cNvSpPr>
              <a:spLocks noChangeArrowheads="1"/>
            </p:cNvSpPr>
            <p:nvPr/>
          </p:nvSpPr>
          <p:spPr bwMode="auto">
            <a:xfrm>
              <a:off x="296" y="2032"/>
              <a:ext cx="424" cy="256"/>
            </a:xfrm>
            <a:prstGeom prst="ellipse">
              <a:avLst/>
            </a:prstGeom>
            <a:noFill/>
            <a:ln w="9525">
              <a:solidFill>
                <a:srgbClr val="FF3300"/>
              </a:solidFill>
              <a:round/>
              <a:headEnd/>
              <a:tailEnd/>
            </a:ln>
          </p:spPr>
          <p:txBody>
            <a:bodyPr wrap="none" anchor="ctr"/>
            <a:lstStyle/>
            <a:p>
              <a:endParaRPr lang="en-US"/>
            </a:p>
          </p:txBody>
        </p:sp>
      </p:grpSp>
      <p:sp>
        <p:nvSpPr>
          <p:cNvPr id="123997" name="Freeform 93" descr="20%"/>
          <p:cNvSpPr>
            <a:spLocks/>
          </p:cNvSpPr>
          <p:nvPr/>
        </p:nvSpPr>
        <p:spPr bwMode="auto">
          <a:xfrm>
            <a:off x="2425700" y="3248025"/>
            <a:ext cx="4068763" cy="2111375"/>
          </a:xfrm>
          <a:custGeom>
            <a:avLst/>
            <a:gdLst>
              <a:gd name="T0" fmla="*/ 131048141 w 2563"/>
              <a:gd name="T1" fmla="*/ 277217185 h 1330"/>
              <a:gd name="T2" fmla="*/ 0 w 2563"/>
              <a:gd name="T3" fmla="*/ 2043845968 h 1330"/>
              <a:gd name="T4" fmla="*/ 713205027 w 2563"/>
              <a:gd name="T5" fmla="*/ 2147483647 h 1330"/>
              <a:gd name="T6" fmla="*/ 2147483647 w 2563"/>
              <a:gd name="T7" fmla="*/ 2147483647 h 1330"/>
              <a:gd name="T8" fmla="*/ 2147483647 w 2563"/>
              <a:gd name="T9" fmla="*/ 2147483647 h 1330"/>
              <a:gd name="T10" fmla="*/ 2147483647 w 2563"/>
              <a:gd name="T11" fmla="*/ 2147483647 h 1330"/>
              <a:gd name="T12" fmla="*/ 2147483647 w 2563"/>
              <a:gd name="T13" fmla="*/ 2147483647 h 1330"/>
              <a:gd name="T14" fmla="*/ 2147483647 w 2563"/>
              <a:gd name="T15" fmla="*/ 2147483647 h 1330"/>
              <a:gd name="T16" fmla="*/ 2147483647 w 2563"/>
              <a:gd name="T17" fmla="*/ 2147483647 h 1330"/>
              <a:gd name="T18" fmla="*/ 2147483647 w 2563"/>
              <a:gd name="T19" fmla="*/ 2147483647 h 1330"/>
              <a:gd name="T20" fmla="*/ 2147483647 w 2563"/>
              <a:gd name="T21" fmla="*/ 0 h 1330"/>
              <a:gd name="T22" fmla="*/ 2147483647 w 2563"/>
              <a:gd name="T23" fmla="*/ 1547375766 h 1330"/>
              <a:gd name="T24" fmla="*/ 2147483647 w 2563"/>
              <a:gd name="T25" fmla="*/ 1658262601 h 1330"/>
              <a:gd name="T26" fmla="*/ 2147483647 w 2563"/>
              <a:gd name="T27" fmla="*/ 1633061047 h 1330"/>
              <a:gd name="T28" fmla="*/ 2147483647 w 2563"/>
              <a:gd name="T29" fmla="*/ 1706145155 h 1330"/>
              <a:gd name="T30" fmla="*/ 2147483647 w 2563"/>
              <a:gd name="T31" fmla="*/ 1910278530 h 1330"/>
              <a:gd name="T32" fmla="*/ 2147483647 w 2563"/>
              <a:gd name="T33" fmla="*/ 2147483647 h 1330"/>
              <a:gd name="T34" fmla="*/ 2147483647 w 2563"/>
              <a:gd name="T35" fmla="*/ 2147483647 h 1330"/>
              <a:gd name="T36" fmla="*/ 2147483647 w 2563"/>
              <a:gd name="T37" fmla="*/ 2147483647 h 1330"/>
              <a:gd name="T38" fmla="*/ 2147483647 w 2563"/>
              <a:gd name="T39" fmla="*/ 2147483647 h 1330"/>
              <a:gd name="T40" fmla="*/ 2147483647 w 2563"/>
              <a:gd name="T41" fmla="*/ 2147483647 h 1330"/>
              <a:gd name="T42" fmla="*/ 2147483647 w 2563"/>
              <a:gd name="T43" fmla="*/ 2147483647 h 1330"/>
              <a:gd name="T44" fmla="*/ 2147483647 w 2563"/>
              <a:gd name="T45" fmla="*/ 2147483647 h 1330"/>
              <a:gd name="T46" fmla="*/ 2147483647 w 2563"/>
              <a:gd name="T47" fmla="*/ 2147483647 h 1330"/>
              <a:gd name="T48" fmla="*/ 2147483647 w 2563"/>
              <a:gd name="T49" fmla="*/ 2147483647 h 1330"/>
              <a:gd name="T50" fmla="*/ 2147483647 w 2563"/>
              <a:gd name="T51" fmla="*/ 2147483647 h 1330"/>
              <a:gd name="T52" fmla="*/ 1076107632 w 2563"/>
              <a:gd name="T53" fmla="*/ 1874996355 h 1330"/>
              <a:gd name="T54" fmla="*/ 1123989794 w 2563"/>
              <a:gd name="T55" fmla="*/ 1693545172 h 1330"/>
              <a:gd name="T56" fmla="*/ 1050906076 w 2563"/>
              <a:gd name="T57" fmla="*/ 1728827347 h 1330"/>
              <a:gd name="T58" fmla="*/ 942538591 w 2563"/>
              <a:gd name="T59" fmla="*/ 1814512628 h 1330"/>
              <a:gd name="T60" fmla="*/ 713205027 w 2563"/>
              <a:gd name="T61" fmla="*/ 1524695162 h 1330"/>
              <a:gd name="T62" fmla="*/ 675401899 w 2563"/>
              <a:gd name="T63" fmla="*/ 1486892038 h 1330"/>
              <a:gd name="T64" fmla="*/ 652721292 w 2563"/>
              <a:gd name="T65" fmla="*/ 1343243979 h 1330"/>
              <a:gd name="T66" fmla="*/ 640119721 w 2563"/>
              <a:gd name="T67" fmla="*/ 1282758663 h 1330"/>
              <a:gd name="T68" fmla="*/ 131048141 w 2563"/>
              <a:gd name="T69" fmla="*/ 277217185 h 13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63"/>
              <a:gd name="T106" fmla="*/ 0 h 1330"/>
              <a:gd name="T107" fmla="*/ 2563 w 2563"/>
              <a:gd name="T108" fmla="*/ 1330 h 13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63" h="1330">
                <a:moveTo>
                  <a:pt x="52" y="110"/>
                </a:moveTo>
                <a:lnTo>
                  <a:pt x="0" y="811"/>
                </a:lnTo>
                <a:lnTo>
                  <a:pt x="283" y="1075"/>
                </a:lnTo>
                <a:lnTo>
                  <a:pt x="883" y="1262"/>
                </a:lnTo>
                <a:lnTo>
                  <a:pt x="1564" y="1330"/>
                </a:lnTo>
                <a:lnTo>
                  <a:pt x="1891" y="1176"/>
                </a:lnTo>
                <a:lnTo>
                  <a:pt x="2006" y="1190"/>
                </a:lnTo>
                <a:lnTo>
                  <a:pt x="2155" y="1123"/>
                </a:lnTo>
                <a:lnTo>
                  <a:pt x="2371" y="1042"/>
                </a:lnTo>
                <a:lnTo>
                  <a:pt x="2563" y="1003"/>
                </a:lnTo>
                <a:lnTo>
                  <a:pt x="2505" y="0"/>
                </a:lnTo>
                <a:lnTo>
                  <a:pt x="2275" y="614"/>
                </a:lnTo>
                <a:lnTo>
                  <a:pt x="2222" y="658"/>
                </a:lnTo>
                <a:lnTo>
                  <a:pt x="2198" y="648"/>
                </a:lnTo>
                <a:lnTo>
                  <a:pt x="2188" y="677"/>
                </a:lnTo>
                <a:lnTo>
                  <a:pt x="2212" y="758"/>
                </a:lnTo>
                <a:lnTo>
                  <a:pt x="2107" y="859"/>
                </a:lnTo>
                <a:lnTo>
                  <a:pt x="1958" y="926"/>
                </a:lnTo>
                <a:lnTo>
                  <a:pt x="1838" y="922"/>
                </a:lnTo>
                <a:lnTo>
                  <a:pt x="1752" y="888"/>
                </a:lnTo>
                <a:lnTo>
                  <a:pt x="1785" y="936"/>
                </a:lnTo>
                <a:lnTo>
                  <a:pt x="1766" y="989"/>
                </a:lnTo>
                <a:lnTo>
                  <a:pt x="1286" y="1114"/>
                </a:lnTo>
                <a:lnTo>
                  <a:pt x="1137" y="1133"/>
                </a:lnTo>
                <a:lnTo>
                  <a:pt x="1118" y="1162"/>
                </a:lnTo>
                <a:lnTo>
                  <a:pt x="1051" y="1162"/>
                </a:lnTo>
                <a:lnTo>
                  <a:pt x="427" y="744"/>
                </a:lnTo>
                <a:lnTo>
                  <a:pt x="446" y="672"/>
                </a:lnTo>
                <a:lnTo>
                  <a:pt x="417" y="686"/>
                </a:lnTo>
                <a:cubicBezTo>
                  <a:pt x="389" y="749"/>
                  <a:pt x="405" y="751"/>
                  <a:pt x="374" y="720"/>
                </a:cubicBezTo>
                <a:cubicBezTo>
                  <a:pt x="344" y="682"/>
                  <a:pt x="314" y="643"/>
                  <a:pt x="283" y="605"/>
                </a:cubicBezTo>
                <a:cubicBezTo>
                  <a:pt x="279" y="600"/>
                  <a:pt x="270" y="597"/>
                  <a:pt x="268" y="590"/>
                </a:cubicBezTo>
                <a:cubicBezTo>
                  <a:pt x="262" y="572"/>
                  <a:pt x="264" y="552"/>
                  <a:pt x="259" y="533"/>
                </a:cubicBezTo>
                <a:cubicBezTo>
                  <a:pt x="257" y="525"/>
                  <a:pt x="254" y="509"/>
                  <a:pt x="254" y="509"/>
                </a:cubicBezTo>
                <a:lnTo>
                  <a:pt x="52" y="110"/>
                </a:lnTo>
                <a:close/>
              </a:path>
            </a:pathLst>
          </a:custGeom>
          <a:pattFill prst="pct20">
            <a:fgClr>
              <a:schemeClr val="accent1"/>
            </a:fgClr>
            <a:bgClr>
              <a:schemeClr val="bg1"/>
            </a:bgClr>
          </a:pattFill>
          <a:ln w="9525">
            <a:solidFill>
              <a:schemeClr val="tx1"/>
            </a:solidFill>
            <a:round/>
            <a:headEnd/>
            <a:tailEnd/>
          </a:ln>
        </p:spPr>
        <p:txBody>
          <a:bodyPr/>
          <a:lstStyle/>
          <a:p>
            <a:endParaRPr lang="en-GB"/>
          </a:p>
        </p:txBody>
      </p:sp>
      <p:sp>
        <p:nvSpPr>
          <p:cNvPr id="29746" name="Rectangle 97"/>
          <p:cNvSpPr>
            <a:spLocks noChangeArrowheads="1"/>
          </p:cNvSpPr>
          <p:nvPr/>
        </p:nvSpPr>
        <p:spPr bwMode="auto">
          <a:xfrm>
            <a:off x="279400" y="836613"/>
            <a:ext cx="8639175" cy="1371600"/>
          </a:xfrm>
          <a:prstGeom prst="rect">
            <a:avLst/>
          </a:prstGeom>
          <a:noFill/>
          <a:ln w="9525">
            <a:noFill/>
            <a:miter lim="800000"/>
            <a:headEnd/>
            <a:tailEnd/>
          </a:ln>
        </p:spPr>
        <p:txBody>
          <a:bodyPr anchor="ctr"/>
          <a:lstStyle/>
          <a:p>
            <a:pPr algn="ctr"/>
            <a:r>
              <a:rPr lang="en-GB" sz="2800" dirty="0"/>
              <a:t>Delineating the monocyte-neutrophil interaction is crucial for understanding </a:t>
            </a:r>
            <a:r>
              <a:rPr lang="en-GB" sz="2800" dirty="0" smtClean="0"/>
              <a:t>ALI</a:t>
            </a:r>
          </a:p>
          <a:p>
            <a:pPr algn="ctr"/>
            <a:r>
              <a:rPr lang="en-GB" sz="2800" dirty="0"/>
              <a:t/>
            </a:r>
            <a:br>
              <a:rPr lang="en-GB" sz="2800" dirty="0"/>
            </a:br>
            <a:endParaRPr lang="en-GB" sz="2800" dirty="0"/>
          </a:p>
        </p:txBody>
      </p:sp>
      <p:cxnSp>
        <p:nvCxnSpPr>
          <p:cNvPr id="124005" name="AutoShape 101"/>
          <p:cNvCxnSpPr>
            <a:cxnSpLocks noChangeShapeType="1"/>
            <a:stCxn id="29749" idx="4"/>
            <a:endCxn id="29754" idx="4"/>
          </p:cNvCxnSpPr>
          <p:nvPr/>
        </p:nvCxnSpPr>
        <p:spPr bwMode="auto">
          <a:xfrm rot="16200000" flipH="1">
            <a:off x="3913981" y="4391819"/>
            <a:ext cx="333375" cy="2452688"/>
          </a:xfrm>
          <a:prstGeom prst="curvedConnector3">
            <a:avLst>
              <a:gd name="adj1" fmla="val 310472"/>
            </a:avLst>
          </a:prstGeom>
          <a:noFill/>
          <a:ln w="19050">
            <a:solidFill>
              <a:srgbClr val="FF3300"/>
            </a:solidFill>
            <a:round/>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39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39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39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9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398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400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grpId="0" nodeType="clickEffect">
                                  <p:stCondLst>
                                    <p:cond delay="0"/>
                                  </p:stCondLst>
                                  <p:childTnLst>
                                    <p:animMotion origin="layout" path="M 0 0 L -0.01805 -0.02777 " pathEditMode="relative" ptsTypes="AA">
                                      <p:cBhvr>
                                        <p:cTn id="48" dur="2000" fill="hold"/>
                                        <p:tgtEl>
                                          <p:spTgt spid="123944"/>
                                        </p:tgtEl>
                                        <p:attrNameLst>
                                          <p:attrName>ppt_x</p:attrName>
                                          <p:attrName>ppt_y</p:attrName>
                                        </p:attrNameLst>
                                      </p:cBhvr>
                                    </p:animMotion>
                                  </p:childTnLst>
                                </p:cTn>
                              </p:par>
                              <p:par>
                                <p:cTn id="49" presetID="0" presetClass="path" presetSubtype="0" accel="50000" decel="50000" fill="hold" grpId="0" nodeType="withEffect">
                                  <p:stCondLst>
                                    <p:cond delay="0"/>
                                  </p:stCondLst>
                                  <p:childTnLst>
                                    <p:animMotion origin="layout" path="M 0 0 L -0.01805 -0.02777 " pathEditMode="relative" ptsTypes="AA">
                                      <p:cBhvr>
                                        <p:cTn id="50" dur="2000" fill="hold"/>
                                        <p:tgtEl>
                                          <p:spTgt spid="123934"/>
                                        </p:tgtEl>
                                        <p:attrNameLst>
                                          <p:attrName>ppt_x</p:attrName>
                                          <p:attrName>ppt_y</p:attrName>
                                        </p:attrNameLst>
                                      </p:cBhvr>
                                    </p:animMotion>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23997"/>
                                        </p:tgtEl>
                                        <p:attrNameLst>
                                          <p:attrName>style.visibility</p:attrName>
                                        </p:attrNameLst>
                                      </p:cBhvr>
                                      <p:to>
                                        <p:strVal val="visible"/>
                                      </p:to>
                                    </p:set>
                                    <p:animEffect transition="in" filter="dissolve">
                                      <p:cBhvr>
                                        <p:cTn id="55" dur="500"/>
                                        <p:tgtEl>
                                          <p:spTgt spid="12399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3996"/>
                                        </p:tgtEl>
                                        <p:attrNameLst>
                                          <p:attrName>style.visibility</p:attrName>
                                        </p:attrNameLst>
                                      </p:cBhvr>
                                      <p:to>
                                        <p:strVal val="visible"/>
                                      </p:to>
                                    </p:set>
                                    <p:animEffect transition="in" filter="fade">
                                      <p:cBhvr>
                                        <p:cTn id="60" dur="2000"/>
                                        <p:tgtEl>
                                          <p:spTgt spid="123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96" grpId="0" animBg="1"/>
      <p:bldP spid="123934" grpId="0" animBg="1"/>
      <p:bldP spid="123944" grpId="0" animBg="1"/>
      <p:bldP spid="123981" grpId="0"/>
      <p:bldP spid="123984" grpId="0"/>
      <p:bldP spid="123985" grpId="0"/>
      <p:bldP spid="123989" grpId="0" animBg="1"/>
      <p:bldP spid="12399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0769"/>
            <a:ext cx="8603673" cy="1371600"/>
          </a:xfrm>
        </p:spPr>
        <p:txBody>
          <a:bodyPr/>
          <a:lstStyle/>
          <a:p>
            <a:r>
              <a:rPr lang="en-GB" sz="3600" dirty="0" smtClean="0"/>
              <a:t>Classification of the mononuclear phagocyte system (MPS)</a:t>
            </a:r>
            <a:endParaRPr lang="en-GB" sz="3600" dirty="0"/>
          </a:p>
        </p:txBody>
      </p:sp>
      <p:pic>
        <p:nvPicPr>
          <p:cNvPr id="4" name="Picture 49" descr="nri3073-f1"/>
          <p:cNvPicPr>
            <a:picLocks noGrp="1" noChangeAspect="1" noChangeArrowheads="1"/>
          </p:cNvPicPr>
          <p:nvPr>
            <p:ph sz="half" idx="1"/>
          </p:nvPr>
        </p:nvPicPr>
        <p:blipFill>
          <a:blip r:embed="rId2" cstate="print"/>
          <a:stretch>
            <a:fillRect/>
          </a:stretch>
        </p:blipFill>
        <p:spPr bwMode="auto">
          <a:xfrm>
            <a:off x="106532" y="2126140"/>
            <a:ext cx="4413776" cy="3795847"/>
          </a:xfrm>
          <a:prstGeom prst="rect">
            <a:avLst/>
          </a:prstGeom>
          <a:noFill/>
        </p:spPr>
      </p:pic>
      <p:sp>
        <p:nvSpPr>
          <p:cNvPr id="5" name="Content Placeholder 4"/>
          <p:cNvSpPr>
            <a:spLocks noGrp="1"/>
          </p:cNvSpPr>
          <p:nvPr>
            <p:ph sz="half" idx="2"/>
          </p:nvPr>
        </p:nvSpPr>
        <p:spPr>
          <a:xfrm>
            <a:off x="4781365" y="1208843"/>
            <a:ext cx="4469167" cy="5262978"/>
          </a:xfrm>
        </p:spPr>
        <p:txBody>
          <a:bodyPr/>
          <a:lstStyle/>
          <a:p>
            <a:endParaRPr lang="en-GB" sz="1800" dirty="0" smtClean="0"/>
          </a:p>
          <a:p>
            <a:r>
              <a:rPr lang="en-GB" sz="1800" dirty="0" smtClean="0"/>
              <a:t>Monocytes/macrophages represent a continuum with overlapping phenotypes and functions.</a:t>
            </a:r>
          </a:p>
          <a:p>
            <a:endParaRPr lang="en-GB" sz="1800" dirty="0" smtClean="0"/>
          </a:p>
          <a:p>
            <a:r>
              <a:rPr lang="en-GB" sz="1800" dirty="0" smtClean="0"/>
              <a:t>Macrophages are classified according to their anatomical location and phenotype.</a:t>
            </a:r>
          </a:p>
          <a:p>
            <a:pPr marL="0" indent="0">
              <a:buNone/>
            </a:pPr>
            <a:endParaRPr lang="en-GB" sz="1800" dirty="0" smtClean="0"/>
          </a:p>
          <a:p>
            <a:r>
              <a:rPr lang="en-GB" sz="1800" dirty="0" smtClean="0"/>
              <a:t>Specialised </a:t>
            </a:r>
            <a:r>
              <a:rPr lang="en-GB" sz="1800" dirty="0" err="1" smtClean="0"/>
              <a:t>phenoytpes</a:t>
            </a:r>
            <a:r>
              <a:rPr lang="en-GB" sz="1800" dirty="0" smtClean="0"/>
              <a:t>:</a:t>
            </a:r>
          </a:p>
          <a:p>
            <a:pPr lvl="1"/>
            <a:r>
              <a:rPr lang="en-GB" sz="1400" u="sng" dirty="0" smtClean="0"/>
              <a:t>Liver: </a:t>
            </a:r>
            <a:r>
              <a:rPr lang="en-GB" sz="1400" u="sng" dirty="0" err="1" smtClean="0"/>
              <a:t>Kupffer</a:t>
            </a:r>
            <a:r>
              <a:rPr lang="en-GB" sz="1400" u="sng" dirty="0" smtClean="0"/>
              <a:t> cells</a:t>
            </a:r>
          </a:p>
          <a:p>
            <a:pPr lvl="1"/>
            <a:r>
              <a:rPr lang="en-GB" sz="1400" dirty="0" smtClean="0"/>
              <a:t>Lung: Alveolar macrophages</a:t>
            </a:r>
          </a:p>
          <a:p>
            <a:pPr lvl="1"/>
            <a:r>
              <a:rPr lang="en-GB" sz="1400" dirty="0" smtClean="0"/>
              <a:t>Bone: Osteoclasts</a:t>
            </a:r>
          </a:p>
          <a:p>
            <a:pPr lvl="1"/>
            <a:r>
              <a:rPr lang="en-GB" sz="1400" dirty="0" smtClean="0"/>
              <a:t>Brain: Microglia</a:t>
            </a:r>
          </a:p>
          <a:p>
            <a:pPr lvl="1"/>
            <a:r>
              <a:rPr lang="en-GB" sz="1400" dirty="0" smtClean="0"/>
              <a:t>Epidermis: Langerhans cells</a:t>
            </a:r>
          </a:p>
          <a:p>
            <a:pPr marL="457200" lvl="1" indent="0">
              <a:buNone/>
            </a:pPr>
            <a:endParaRPr lang="en-GB" sz="1400" dirty="0" smtClean="0"/>
          </a:p>
          <a:p>
            <a:r>
              <a:rPr lang="en-GB" sz="1800" dirty="0" smtClean="0"/>
              <a:t>Multiple phenotypes</a:t>
            </a:r>
          </a:p>
          <a:p>
            <a:pPr lvl="1"/>
            <a:r>
              <a:rPr lang="en-GB" sz="1400" u="sng" dirty="0" smtClean="0"/>
              <a:t>Spleen</a:t>
            </a:r>
            <a:endParaRPr lang="en-GB" sz="1400" u="sng" dirty="0"/>
          </a:p>
          <a:p>
            <a:pPr lvl="1"/>
            <a:r>
              <a:rPr lang="en-GB" sz="1400" dirty="0" smtClean="0"/>
              <a:t>Intestine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029178" y="1981200"/>
            <a:ext cx="5085644" cy="3886200"/>
          </a:xfrm>
        </p:spPr>
      </p:pic>
    </p:spTree>
    <p:extLst>
      <p:ext uri="{BB962C8B-B14F-4D97-AF65-F5344CB8AC3E}">
        <p14:creationId xmlns:p14="http://schemas.microsoft.com/office/powerpoint/2010/main" xmlns="" val="2313795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83" y="2951825"/>
            <a:ext cx="8229600" cy="1371600"/>
          </a:xfrm>
        </p:spPr>
        <p:txBody>
          <a:bodyPr/>
          <a:lstStyle/>
          <a:p>
            <a:pPr algn="ctr"/>
            <a:r>
              <a:rPr lang="en-GB" dirty="0" smtClean="0"/>
              <a:t>Can intravascular monocytes play the same role as pulmonary intravascular macrophages?</a:t>
            </a:r>
            <a:endParaRPr lang="en-GB" dirty="0"/>
          </a:p>
        </p:txBody>
      </p:sp>
    </p:spTree>
    <p:extLst>
      <p:ext uri="{BB962C8B-B14F-4D97-AF65-F5344CB8AC3E}">
        <p14:creationId xmlns:p14="http://schemas.microsoft.com/office/powerpoint/2010/main" xmlns="" val="3742205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The MPS has multiple functions</a:t>
            </a:r>
            <a:endParaRPr lang="en-GB" sz="3600" dirty="0"/>
          </a:p>
        </p:txBody>
      </p:sp>
      <p:sp>
        <p:nvSpPr>
          <p:cNvPr id="4" name="Content Placeholder 3"/>
          <p:cNvSpPr>
            <a:spLocks noGrp="1"/>
          </p:cNvSpPr>
          <p:nvPr>
            <p:ph sz="half" idx="1"/>
          </p:nvPr>
        </p:nvSpPr>
        <p:spPr>
          <a:xfrm>
            <a:off x="813047" y="2001853"/>
            <a:ext cx="7478698" cy="3886200"/>
          </a:xfrm>
        </p:spPr>
        <p:txBody>
          <a:bodyPr>
            <a:noAutofit/>
          </a:bodyPr>
          <a:lstStyle/>
          <a:p>
            <a:r>
              <a:rPr lang="en-GB" sz="2000" b="1" dirty="0" smtClean="0"/>
              <a:t>Phagocytosis</a:t>
            </a:r>
            <a:r>
              <a:rPr lang="en-GB" sz="2000" dirty="0" smtClean="0"/>
              <a:t>: clearance of microbes, dead cells, particles (alveolar macrophages)</a:t>
            </a:r>
          </a:p>
          <a:p>
            <a:endParaRPr lang="en-GB" sz="2000" dirty="0" smtClean="0"/>
          </a:p>
          <a:p>
            <a:r>
              <a:rPr lang="en-GB" sz="2000" b="1" dirty="0" err="1" smtClean="0"/>
              <a:t>Sentinal</a:t>
            </a:r>
            <a:r>
              <a:rPr lang="en-GB" sz="2000" dirty="0" smtClean="0"/>
              <a:t>: respond to infection and  tissue damage recruiting other immune cells</a:t>
            </a:r>
          </a:p>
          <a:p>
            <a:endParaRPr lang="en-GB" sz="2000" dirty="0" smtClean="0"/>
          </a:p>
          <a:p>
            <a:r>
              <a:rPr lang="en-GB" sz="2000" b="1" dirty="0" smtClean="0"/>
              <a:t>Antigen presentation</a:t>
            </a:r>
            <a:r>
              <a:rPr lang="en-GB" sz="2000" dirty="0" smtClean="0"/>
              <a:t>: T cell activation.</a:t>
            </a:r>
          </a:p>
          <a:p>
            <a:endParaRPr lang="en-GB" sz="2000" dirty="0" smtClean="0"/>
          </a:p>
          <a:p>
            <a:r>
              <a:rPr lang="en-GB" sz="2000" b="1" dirty="0" smtClean="0"/>
              <a:t>Homeostasis</a:t>
            </a:r>
            <a:r>
              <a:rPr lang="en-GB" sz="2000" dirty="0" smtClean="0"/>
              <a:t>: maintain non-</a:t>
            </a:r>
            <a:r>
              <a:rPr lang="en-GB" sz="2000" dirty="0" err="1" smtClean="0"/>
              <a:t>inflammed</a:t>
            </a:r>
            <a:r>
              <a:rPr lang="en-GB" sz="2000" dirty="0" smtClean="0"/>
              <a:t> state (where possible)</a:t>
            </a:r>
          </a:p>
          <a:p>
            <a:endParaRPr lang="en-GB" sz="2000" dirty="0" smtClean="0"/>
          </a:p>
          <a:p>
            <a:r>
              <a:rPr lang="en-GB" sz="2000" b="1" dirty="0" smtClean="0"/>
              <a:t>Tissue repair and remodelling</a:t>
            </a:r>
            <a:r>
              <a:rPr lang="en-GB" sz="2000" dirty="0" smtClean="0"/>
              <a:t>: growth factors and  regulation of extracellular matrix degradation.</a:t>
            </a:r>
          </a:p>
          <a:p>
            <a:endParaRPr lang="en-GB" sz="2000" dirty="0" smtClean="0"/>
          </a:p>
          <a:p>
            <a:endParaRPr lang="en-GB" sz="2000" dirty="0" smtClean="0"/>
          </a:p>
          <a:p>
            <a:endParaRPr lang="en-GB" sz="2000" dirty="0"/>
          </a:p>
        </p:txBody>
      </p:sp>
    </p:spTree>
    <p:extLst>
      <p:ext uri="{BB962C8B-B14F-4D97-AF65-F5344CB8AC3E}">
        <p14:creationId xmlns:p14="http://schemas.microsoft.com/office/powerpoint/2010/main" xmlns="" val="1400719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68288"/>
            <a:ext cx="8229600" cy="1371600"/>
          </a:xfrm>
        </p:spPr>
        <p:txBody>
          <a:bodyPr/>
          <a:lstStyle/>
          <a:p>
            <a:pPr algn="ctr" eaLnBrk="1" hangingPunct="1"/>
            <a:r>
              <a:rPr lang="en-GB" sz="3600" dirty="0" smtClean="0"/>
              <a:t>MPS cells sense all inflammatory insults</a:t>
            </a:r>
          </a:p>
        </p:txBody>
      </p:sp>
      <p:pic>
        <p:nvPicPr>
          <p:cNvPr id="8195" name="Picture 4" descr="Cavaillon stress mediators"/>
          <p:cNvPicPr>
            <a:picLocks noChangeAspect="1" noChangeArrowheads="1"/>
          </p:cNvPicPr>
          <p:nvPr/>
        </p:nvPicPr>
        <p:blipFill>
          <a:blip r:embed="rId3" cstate="print"/>
          <a:srcRect/>
          <a:stretch>
            <a:fillRect/>
          </a:stretch>
        </p:blipFill>
        <p:spPr bwMode="auto">
          <a:xfrm>
            <a:off x="1902866" y="2281238"/>
            <a:ext cx="5024438" cy="3770313"/>
          </a:xfrm>
          <a:prstGeom prst="rect">
            <a:avLst/>
          </a:prstGeom>
          <a:noFill/>
          <a:ln w="9525">
            <a:noFill/>
            <a:miter lim="800000"/>
            <a:headEnd/>
            <a:tailEnd/>
          </a:ln>
        </p:spPr>
      </p:pic>
      <p:sp>
        <p:nvSpPr>
          <p:cNvPr id="8196" name="Text Box 5"/>
          <p:cNvSpPr txBox="1">
            <a:spLocks noChangeArrowheads="1"/>
          </p:cNvSpPr>
          <p:nvPr/>
        </p:nvSpPr>
        <p:spPr bwMode="auto">
          <a:xfrm>
            <a:off x="28190" y="6477000"/>
            <a:ext cx="3898824" cy="246221"/>
          </a:xfrm>
          <a:prstGeom prst="rect">
            <a:avLst/>
          </a:prstGeom>
          <a:noFill/>
          <a:ln w="9525">
            <a:noFill/>
            <a:miter lim="800000"/>
            <a:headEnd/>
            <a:tailEnd/>
          </a:ln>
        </p:spPr>
        <p:txBody>
          <a:bodyPr wrap="none">
            <a:spAutoFit/>
          </a:bodyPr>
          <a:lstStyle/>
          <a:p>
            <a:r>
              <a:rPr lang="en-GB" sz="1000" dirty="0">
                <a:latin typeface="Times New Roman" pitchFamily="18" charset="0"/>
              </a:rPr>
              <a:t>From: </a:t>
            </a:r>
            <a:r>
              <a:rPr lang="en-GB" sz="1000" dirty="0" err="1">
                <a:latin typeface="Times New Roman" pitchFamily="18" charset="0"/>
              </a:rPr>
              <a:t>Adib-Conquy</a:t>
            </a:r>
            <a:r>
              <a:rPr lang="en-GB" sz="1000" dirty="0">
                <a:latin typeface="Times New Roman" pitchFamily="18" charset="0"/>
              </a:rPr>
              <a:t> and </a:t>
            </a:r>
            <a:r>
              <a:rPr lang="en-GB" sz="1000" dirty="0" err="1">
                <a:latin typeface="Times New Roman" pitchFamily="18" charset="0"/>
              </a:rPr>
              <a:t>Cavaillon</a:t>
            </a:r>
            <a:r>
              <a:rPr lang="en-GB" sz="1000" dirty="0">
                <a:latin typeface="Times New Roman" pitchFamily="18" charset="0"/>
              </a:rPr>
              <a:t>. 2007. FEBS letters. 581: 3723-3733</a:t>
            </a:r>
          </a:p>
        </p:txBody>
      </p:sp>
      <p:grpSp>
        <p:nvGrpSpPr>
          <p:cNvPr id="2" name="Group 22"/>
          <p:cNvGrpSpPr>
            <a:grpSpLocks/>
          </p:cNvGrpSpPr>
          <p:nvPr/>
        </p:nvGrpSpPr>
        <p:grpSpPr bwMode="auto">
          <a:xfrm>
            <a:off x="5614441" y="3240088"/>
            <a:ext cx="3316288" cy="2746375"/>
            <a:chOff x="3534" y="1760"/>
            <a:chExt cx="2089" cy="1730"/>
          </a:xfrm>
        </p:grpSpPr>
        <p:sp>
          <p:nvSpPr>
            <p:cNvPr id="8206" name="Oval 7"/>
            <p:cNvSpPr>
              <a:spLocks noChangeArrowheads="1"/>
            </p:cNvSpPr>
            <p:nvPr/>
          </p:nvSpPr>
          <p:spPr bwMode="auto">
            <a:xfrm>
              <a:off x="3534" y="1760"/>
              <a:ext cx="2089" cy="1730"/>
            </a:xfrm>
            <a:prstGeom prst="ellipse">
              <a:avLst/>
            </a:prstGeom>
            <a:noFill/>
            <a:ln w="19050">
              <a:solidFill>
                <a:srgbClr val="33CC33"/>
              </a:solidFill>
              <a:round/>
              <a:headEnd/>
              <a:tailEnd/>
            </a:ln>
          </p:spPr>
          <p:txBody>
            <a:bodyPr wrap="none" anchor="ctr"/>
            <a:lstStyle/>
            <a:p>
              <a:endParaRPr lang="en-US"/>
            </a:p>
          </p:txBody>
        </p:sp>
        <p:sp>
          <p:nvSpPr>
            <p:cNvPr id="8207" name="Text Box 6"/>
            <p:cNvSpPr txBox="1">
              <a:spLocks noChangeArrowheads="1"/>
            </p:cNvSpPr>
            <p:nvPr/>
          </p:nvSpPr>
          <p:spPr bwMode="auto">
            <a:xfrm>
              <a:off x="4307" y="2532"/>
              <a:ext cx="633" cy="233"/>
            </a:xfrm>
            <a:prstGeom prst="rect">
              <a:avLst/>
            </a:prstGeom>
            <a:noFill/>
            <a:ln w="9525">
              <a:noFill/>
              <a:miter lim="800000"/>
              <a:headEnd/>
              <a:tailEnd/>
            </a:ln>
          </p:spPr>
          <p:txBody>
            <a:bodyPr wrap="none">
              <a:spAutoFit/>
            </a:bodyPr>
            <a:lstStyle/>
            <a:p>
              <a:r>
                <a:rPr lang="en-GB" b="1" dirty="0" smtClean="0">
                  <a:solidFill>
                    <a:srgbClr val="008000"/>
                  </a:solidFill>
                </a:rPr>
                <a:t>Trauma</a:t>
              </a:r>
              <a:endParaRPr lang="en-GB" b="1" dirty="0">
                <a:solidFill>
                  <a:srgbClr val="008000"/>
                </a:solidFill>
              </a:endParaRPr>
            </a:p>
          </p:txBody>
        </p:sp>
      </p:grpSp>
      <p:grpSp>
        <p:nvGrpSpPr>
          <p:cNvPr id="3" name="Group 23"/>
          <p:cNvGrpSpPr>
            <a:grpSpLocks/>
          </p:cNvGrpSpPr>
          <p:nvPr/>
        </p:nvGrpSpPr>
        <p:grpSpPr bwMode="auto">
          <a:xfrm>
            <a:off x="189954" y="3020617"/>
            <a:ext cx="3543300" cy="3243668"/>
            <a:chOff x="117" y="1851"/>
            <a:chExt cx="2232" cy="1814"/>
          </a:xfrm>
        </p:grpSpPr>
        <p:sp>
          <p:nvSpPr>
            <p:cNvPr id="8204" name="Oval 11"/>
            <p:cNvSpPr>
              <a:spLocks noChangeArrowheads="1"/>
            </p:cNvSpPr>
            <p:nvPr/>
          </p:nvSpPr>
          <p:spPr bwMode="auto">
            <a:xfrm>
              <a:off x="559" y="1851"/>
              <a:ext cx="1790" cy="1814"/>
            </a:xfrm>
            <a:prstGeom prst="ellipse">
              <a:avLst/>
            </a:prstGeom>
            <a:noFill/>
            <a:ln w="19050">
              <a:solidFill>
                <a:srgbClr val="0066FF"/>
              </a:solidFill>
              <a:round/>
              <a:headEnd/>
              <a:tailEnd/>
            </a:ln>
          </p:spPr>
          <p:txBody>
            <a:bodyPr wrap="none" anchor="ctr"/>
            <a:lstStyle/>
            <a:p>
              <a:pPr algn="ctr"/>
              <a:endParaRPr lang="en-US" b="1"/>
            </a:p>
          </p:txBody>
        </p:sp>
        <p:sp>
          <p:nvSpPr>
            <p:cNvPr id="8205" name="Rectangle 20"/>
            <p:cNvSpPr>
              <a:spLocks noChangeArrowheads="1"/>
            </p:cNvSpPr>
            <p:nvPr/>
          </p:nvSpPr>
          <p:spPr bwMode="auto">
            <a:xfrm>
              <a:off x="117" y="2626"/>
              <a:ext cx="988" cy="231"/>
            </a:xfrm>
            <a:prstGeom prst="rect">
              <a:avLst/>
            </a:prstGeom>
            <a:noFill/>
            <a:ln w="9525">
              <a:noFill/>
              <a:miter lim="800000"/>
              <a:headEnd/>
              <a:tailEnd/>
            </a:ln>
          </p:spPr>
          <p:txBody>
            <a:bodyPr wrap="none">
              <a:spAutoFit/>
            </a:bodyPr>
            <a:lstStyle/>
            <a:p>
              <a:r>
                <a:rPr lang="en-GB" b="1" dirty="0">
                  <a:solidFill>
                    <a:schemeClr val="bg2"/>
                  </a:solidFill>
                </a:rPr>
                <a:t>Endogenous</a:t>
              </a:r>
            </a:p>
          </p:txBody>
        </p:sp>
      </p:grpSp>
      <p:sp>
        <p:nvSpPr>
          <p:cNvPr id="8199" name="Rectangle 21"/>
          <p:cNvSpPr>
            <a:spLocks noChangeArrowheads="1"/>
          </p:cNvSpPr>
          <p:nvPr/>
        </p:nvSpPr>
        <p:spPr bwMode="auto">
          <a:xfrm>
            <a:off x="1758404" y="2209801"/>
            <a:ext cx="2452687" cy="477837"/>
          </a:xfrm>
          <a:prstGeom prst="rect">
            <a:avLst/>
          </a:prstGeom>
          <a:solidFill>
            <a:schemeClr val="bg1"/>
          </a:solidFill>
          <a:ln w="9525">
            <a:noFill/>
            <a:miter lim="800000"/>
            <a:headEnd/>
            <a:tailEnd/>
          </a:ln>
        </p:spPr>
        <p:txBody>
          <a:bodyPr wrap="none" anchor="ctr"/>
          <a:lstStyle/>
          <a:p>
            <a:endParaRPr lang="en-US"/>
          </a:p>
        </p:txBody>
      </p:sp>
      <p:grpSp>
        <p:nvGrpSpPr>
          <p:cNvPr id="4" name="Group 19"/>
          <p:cNvGrpSpPr>
            <a:grpSpLocks/>
          </p:cNvGrpSpPr>
          <p:nvPr/>
        </p:nvGrpSpPr>
        <p:grpSpPr bwMode="auto">
          <a:xfrm>
            <a:off x="2982366" y="1763713"/>
            <a:ext cx="3944938" cy="1890713"/>
            <a:chOff x="1876" y="830"/>
            <a:chExt cx="2339" cy="1191"/>
          </a:xfrm>
        </p:grpSpPr>
        <p:sp>
          <p:nvSpPr>
            <p:cNvPr id="8202" name="Oval 9"/>
            <p:cNvSpPr>
              <a:spLocks noChangeArrowheads="1"/>
            </p:cNvSpPr>
            <p:nvPr/>
          </p:nvSpPr>
          <p:spPr bwMode="auto">
            <a:xfrm>
              <a:off x="1876" y="830"/>
              <a:ext cx="2339" cy="1191"/>
            </a:xfrm>
            <a:prstGeom prst="ellipse">
              <a:avLst/>
            </a:prstGeom>
            <a:noFill/>
            <a:ln w="19050">
              <a:solidFill>
                <a:srgbClr val="FF3300"/>
              </a:solidFill>
              <a:round/>
              <a:headEnd/>
              <a:tailEnd/>
            </a:ln>
          </p:spPr>
          <p:txBody>
            <a:bodyPr wrap="none" anchor="ctr"/>
            <a:lstStyle/>
            <a:p>
              <a:pPr algn="ctr"/>
              <a:endParaRPr lang="en-US" b="1"/>
            </a:p>
          </p:txBody>
        </p:sp>
        <p:sp>
          <p:nvSpPr>
            <p:cNvPr id="8203" name="Rectangle 18"/>
            <p:cNvSpPr>
              <a:spLocks noChangeArrowheads="1"/>
            </p:cNvSpPr>
            <p:nvPr/>
          </p:nvSpPr>
          <p:spPr bwMode="auto">
            <a:xfrm>
              <a:off x="2650" y="893"/>
              <a:ext cx="796" cy="231"/>
            </a:xfrm>
            <a:prstGeom prst="rect">
              <a:avLst/>
            </a:prstGeom>
            <a:noFill/>
            <a:ln w="19050">
              <a:noFill/>
              <a:miter lim="800000"/>
              <a:headEnd/>
              <a:tailEnd/>
            </a:ln>
          </p:spPr>
          <p:txBody>
            <a:bodyPr wrap="none">
              <a:spAutoFit/>
            </a:bodyPr>
            <a:lstStyle/>
            <a:p>
              <a:r>
                <a:rPr lang="en-GB" b="1">
                  <a:solidFill>
                    <a:srgbClr val="CC3300"/>
                  </a:solidFill>
                </a:rPr>
                <a:t>Infectious</a:t>
              </a:r>
            </a:p>
          </p:txBody>
        </p:sp>
      </p:grpSp>
      <p:sp>
        <p:nvSpPr>
          <p:cNvPr id="6" name="Freeform 5"/>
          <p:cNvSpPr/>
          <p:nvPr/>
        </p:nvSpPr>
        <p:spPr>
          <a:xfrm>
            <a:off x="3830492" y="5408705"/>
            <a:ext cx="2077374" cy="701991"/>
          </a:xfrm>
          <a:custGeom>
            <a:avLst/>
            <a:gdLst>
              <a:gd name="connsiteX0" fmla="*/ 488272 w 2077374"/>
              <a:gd name="connsiteY0" fmla="*/ 17755 h 701991"/>
              <a:gd name="connsiteX1" fmla="*/ 97654 w 2077374"/>
              <a:gd name="connsiteY1" fmla="*/ 88777 h 701991"/>
              <a:gd name="connsiteX2" fmla="*/ 0 w 2077374"/>
              <a:gd name="connsiteY2" fmla="*/ 275208 h 701991"/>
              <a:gd name="connsiteX3" fmla="*/ 88776 w 2077374"/>
              <a:gd name="connsiteY3" fmla="*/ 470517 h 701991"/>
              <a:gd name="connsiteX4" fmla="*/ 159798 w 2077374"/>
              <a:gd name="connsiteY4" fmla="*/ 523783 h 701991"/>
              <a:gd name="connsiteX5" fmla="*/ 372862 w 2077374"/>
              <a:gd name="connsiteY5" fmla="*/ 594804 h 701991"/>
              <a:gd name="connsiteX6" fmla="*/ 550415 w 2077374"/>
              <a:gd name="connsiteY6" fmla="*/ 612559 h 701991"/>
              <a:gd name="connsiteX7" fmla="*/ 870011 w 2077374"/>
              <a:gd name="connsiteY7" fmla="*/ 630315 h 701991"/>
              <a:gd name="connsiteX8" fmla="*/ 958788 w 2077374"/>
              <a:gd name="connsiteY8" fmla="*/ 639192 h 701991"/>
              <a:gd name="connsiteX9" fmla="*/ 1003176 w 2077374"/>
              <a:gd name="connsiteY9" fmla="*/ 648070 h 701991"/>
              <a:gd name="connsiteX10" fmla="*/ 1065320 w 2077374"/>
              <a:gd name="connsiteY10" fmla="*/ 648070 h 701991"/>
              <a:gd name="connsiteX11" fmla="*/ 1367161 w 2077374"/>
              <a:gd name="connsiteY11" fmla="*/ 692458 h 701991"/>
              <a:gd name="connsiteX12" fmla="*/ 1562470 w 2077374"/>
              <a:gd name="connsiteY12" fmla="*/ 701336 h 701991"/>
              <a:gd name="connsiteX13" fmla="*/ 1846555 w 2077374"/>
              <a:gd name="connsiteY13" fmla="*/ 674703 h 701991"/>
              <a:gd name="connsiteX14" fmla="*/ 1926454 w 2077374"/>
              <a:gd name="connsiteY14" fmla="*/ 656948 h 701991"/>
              <a:gd name="connsiteX15" fmla="*/ 1953087 w 2077374"/>
              <a:gd name="connsiteY15" fmla="*/ 648070 h 701991"/>
              <a:gd name="connsiteX16" fmla="*/ 1961965 w 2077374"/>
              <a:gd name="connsiteY16" fmla="*/ 630315 h 701991"/>
              <a:gd name="connsiteX17" fmla="*/ 2006353 w 2077374"/>
              <a:gd name="connsiteY17" fmla="*/ 523783 h 701991"/>
              <a:gd name="connsiteX18" fmla="*/ 2050741 w 2077374"/>
              <a:gd name="connsiteY18" fmla="*/ 301841 h 701991"/>
              <a:gd name="connsiteX19" fmla="*/ 2068497 w 2077374"/>
              <a:gd name="connsiteY19" fmla="*/ 213064 h 701991"/>
              <a:gd name="connsiteX20" fmla="*/ 2077374 w 2077374"/>
              <a:gd name="connsiteY20" fmla="*/ 124288 h 701991"/>
              <a:gd name="connsiteX21" fmla="*/ 1935332 w 2077374"/>
              <a:gd name="connsiteY21" fmla="*/ 71022 h 701991"/>
              <a:gd name="connsiteX22" fmla="*/ 1411549 w 2077374"/>
              <a:gd name="connsiteY22" fmla="*/ 35511 h 701991"/>
              <a:gd name="connsiteX23" fmla="*/ 1162974 w 2077374"/>
              <a:gd name="connsiteY23" fmla="*/ 53266 h 701991"/>
              <a:gd name="connsiteX24" fmla="*/ 1020932 w 2077374"/>
              <a:gd name="connsiteY24" fmla="*/ 133165 h 701991"/>
              <a:gd name="connsiteX25" fmla="*/ 852256 w 2077374"/>
              <a:gd name="connsiteY25" fmla="*/ 62144 h 701991"/>
              <a:gd name="connsiteX26" fmla="*/ 559293 w 2077374"/>
              <a:gd name="connsiteY26" fmla="*/ 0 h 701991"/>
              <a:gd name="connsiteX27" fmla="*/ 488272 w 2077374"/>
              <a:gd name="connsiteY27" fmla="*/ 17755 h 701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77374" h="701991">
                <a:moveTo>
                  <a:pt x="488272" y="17755"/>
                </a:moveTo>
                <a:lnTo>
                  <a:pt x="97654" y="88777"/>
                </a:lnTo>
                <a:lnTo>
                  <a:pt x="0" y="275208"/>
                </a:lnTo>
                <a:lnTo>
                  <a:pt x="88776" y="470517"/>
                </a:lnTo>
                <a:cubicBezTo>
                  <a:pt x="153167" y="525709"/>
                  <a:pt x="123637" y="523783"/>
                  <a:pt x="159798" y="523783"/>
                </a:cubicBezTo>
                <a:lnTo>
                  <a:pt x="372862" y="594804"/>
                </a:lnTo>
                <a:cubicBezTo>
                  <a:pt x="484537" y="619620"/>
                  <a:pt x="425478" y="612559"/>
                  <a:pt x="550415" y="612559"/>
                </a:cubicBezTo>
                <a:lnTo>
                  <a:pt x="870011" y="630315"/>
                </a:lnTo>
                <a:cubicBezTo>
                  <a:pt x="899603" y="633274"/>
                  <a:pt x="929309" y="635262"/>
                  <a:pt x="958788" y="639192"/>
                </a:cubicBezTo>
                <a:cubicBezTo>
                  <a:pt x="973745" y="641186"/>
                  <a:pt x="988139" y="646817"/>
                  <a:pt x="1003176" y="648070"/>
                </a:cubicBezTo>
                <a:cubicBezTo>
                  <a:pt x="1023819" y="649790"/>
                  <a:pt x="1044605" y="648070"/>
                  <a:pt x="1065320" y="648070"/>
                </a:cubicBezTo>
                <a:lnTo>
                  <a:pt x="1367161" y="692458"/>
                </a:lnTo>
                <a:cubicBezTo>
                  <a:pt x="1485295" y="705584"/>
                  <a:pt x="1420263" y="701336"/>
                  <a:pt x="1562470" y="701336"/>
                </a:cubicBezTo>
                <a:lnTo>
                  <a:pt x="1846555" y="674703"/>
                </a:lnTo>
                <a:cubicBezTo>
                  <a:pt x="1873188" y="668785"/>
                  <a:pt x="1899986" y="663565"/>
                  <a:pt x="1926454" y="656948"/>
                </a:cubicBezTo>
                <a:cubicBezTo>
                  <a:pt x="1935533" y="654678"/>
                  <a:pt x="1945601" y="653685"/>
                  <a:pt x="1953087" y="648070"/>
                </a:cubicBezTo>
                <a:cubicBezTo>
                  <a:pt x="1958381" y="644100"/>
                  <a:pt x="1959006" y="636233"/>
                  <a:pt x="1961965" y="630315"/>
                </a:cubicBezTo>
                <a:lnTo>
                  <a:pt x="2006353" y="523783"/>
                </a:lnTo>
                <a:lnTo>
                  <a:pt x="2050741" y="301841"/>
                </a:lnTo>
                <a:cubicBezTo>
                  <a:pt x="2069139" y="219053"/>
                  <a:pt x="2068497" y="249225"/>
                  <a:pt x="2068497" y="213064"/>
                </a:cubicBezTo>
                <a:lnTo>
                  <a:pt x="2077374" y="124288"/>
                </a:lnTo>
                <a:lnTo>
                  <a:pt x="1935332" y="71022"/>
                </a:lnTo>
                <a:lnTo>
                  <a:pt x="1411549" y="35511"/>
                </a:lnTo>
                <a:lnTo>
                  <a:pt x="1162974" y="53266"/>
                </a:lnTo>
                <a:lnTo>
                  <a:pt x="1020932" y="133165"/>
                </a:lnTo>
                <a:lnTo>
                  <a:pt x="852256" y="62144"/>
                </a:lnTo>
                <a:lnTo>
                  <a:pt x="559293" y="0"/>
                </a:lnTo>
                <a:lnTo>
                  <a:pt x="488272" y="17755"/>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GB" sz="3600" dirty="0" smtClean="0"/>
              <a:t>The MPS orchestrates inflammation</a:t>
            </a:r>
          </a:p>
        </p:txBody>
      </p:sp>
      <p:sp>
        <p:nvSpPr>
          <p:cNvPr id="83971" name="Rectangle 3"/>
          <p:cNvSpPr>
            <a:spLocks noGrp="1" noChangeArrowheads="1"/>
          </p:cNvSpPr>
          <p:nvPr>
            <p:ph idx="1"/>
          </p:nvPr>
        </p:nvSpPr>
        <p:spPr>
          <a:xfrm>
            <a:off x="381000" y="1725613"/>
            <a:ext cx="8974138" cy="5132387"/>
          </a:xfrm>
        </p:spPr>
        <p:txBody>
          <a:bodyPr/>
          <a:lstStyle/>
          <a:p>
            <a:pPr eaLnBrk="1" hangingPunct="1">
              <a:lnSpc>
                <a:spcPct val="80000"/>
              </a:lnSpc>
              <a:buNone/>
            </a:pPr>
            <a:endParaRPr lang="en-GB" sz="2000" i="1" dirty="0" smtClean="0">
              <a:solidFill>
                <a:srgbClr val="FF0000"/>
              </a:solidFill>
            </a:endParaRPr>
          </a:p>
          <a:p>
            <a:pPr eaLnBrk="1" hangingPunct="1">
              <a:lnSpc>
                <a:spcPct val="80000"/>
              </a:lnSpc>
              <a:buNone/>
            </a:pPr>
            <a:r>
              <a:rPr lang="en-GB" sz="2000" i="1" dirty="0" smtClean="0">
                <a:solidFill>
                  <a:srgbClr val="FF0000"/>
                </a:solidFill>
              </a:rPr>
              <a:t>500-2000 </a:t>
            </a:r>
            <a:r>
              <a:rPr lang="en-GB" sz="2000" i="1" dirty="0">
                <a:solidFill>
                  <a:srgbClr val="FF0000"/>
                </a:solidFill>
              </a:rPr>
              <a:t>genes are </a:t>
            </a:r>
            <a:r>
              <a:rPr lang="en-GB" sz="2000" i="1" dirty="0" err="1">
                <a:solidFill>
                  <a:srgbClr val="FF0000"/>
                </a:solidFill>
              </a:rPr>
              <a:t>upregulated</a:t>
            </a:r>
            <a:r>
              <a:rPr lang="en-GB" sz="2000" i="1" dirty="0">
                <a:solidFill>
                  <a:srgbClr val="FF0000"/>
                </a:solidFill>
              </a:rPr>
              <a:t> (mRNA expression) in response to bacterial LPS</a:t>
            </a:r>
          </a:p>
          <a:p>
            <a:pPr eaLnBrk="1" hangingPunct="1">
              <a:lnSpc>
                <a:spcPct val="80000"/>
              </a:lnSpc>
              <a:buFont typeface="Wingdings" pitchFamily="2" charset="2"/>
              <a:buNone/>
            </a:pPr>
            <a:endParaRPr lang="en-GB" sz="2000" dirty="0" smtClean="0"/>
          </a:p>
          <a:p>
            <a:pPr eaLnBrk="1" hangingPunct="1">
              <a:lnSpc>
                <a:spcPct val="80000"/>
              </a:lnSpc>
            </a:pPr>
            <a:r>
              <a:rPr lang="en-GB" sz="2000" dirty="0" smtClean="0"/>
              <a:t>Macrophages release key mediators of defence and inflammation:</a:t>
            </a:r>
          </a:p>
          <a:p>
            <a:pPr eaLnBrk="1" hangingPunct="1">
              <a:lnSpc>
                <a:spcPct val="80000"/>
              </a:lnSpc>
            </a:pPr>
            <a:endParaRPr lang="en-GB" sz="2000" dirty="0" smtClean="0"/>
          </a:p>
          <a:p>
            <a:pPr lvl="1" eaLnBrk="1" hangingPunct="1">
              <a:lnSpc>
                <a:spcPct val="80000"/>
              </a:lnSpc>
            </a:pPr>
            <a:r>
              <a:rPr lang="en-GB" sz="1800" dirty="0" smtClean="0"/>
              <a:t>NO, Reactive nitrogen intermediates (RNI) and reactive oxygen species (ROS)</a:t>
            </a:r>
          </a:p>
          <a:p>
            <a:pPr lvl="1" eaLnBrk="1" hangingPunct="1">
              <a:lnSpc>
                <a:spcPct val="80000"/>
              </a:lnSpc>
            </a:pPr>
            <a:r>
              <a:rPr lang="en-GB" sz="1800" dirty="0" smtClean="0"/>
              <a:t>Lipid mediators: eicosanoids, platelet activating factor</a:t>
            </a:r>
          </a:p>
          <a:p>
            <a:pPr lvl="1" eaLnBrk="1" hangingPunct="1">
              <a:lnSpc>
                <a:spcPct val="80000"/>
              </a:lnSpc>
            </a:pPr>
            <a:r>
              <a:rPr lang="en-GB" sz="1800" dirty="0" smtClean="0"/>
              <a:t>Proteases</a:t>
            </a:r>
          </a:p>
          <a:p>
            <a:pPr eaLnBrk="1" hangingPunct="1">
              <a:lnSpc>
                <a:spcPct val="80000"/>
              </a:lnSpc>
              <a:buFont typeface="Wingdings" pitchFamily="2" charset="2"/>
              <a:buNone/>
            </a:pPr>
            <a:endParaRPr lang="en-GB" sz="2000" dirty="0" smtClean="0">
              <a:solidFill>
                <a:srgbClr val="FF0000"/>
              </a:solidFill>
            </a:endParaRPr>
          </a:p>
          <a:p>
            <a:pPr lvl="1" eaLnBrk="1" hangingPunct="1">
              <a:lnSpc>
                <a:spcPct val="80000"/>
              </a:lnSpc>
            </a:pPr>
            <a:r>
              <a:rPr lang="en-GB" sz="1800" dirty="0" smtClean="0"/>
              <a:t>Cytokines</a:t>
            </a:r>
          </a:p>
          <a:p>
            <a:pPr lvl="2" eaLnBrk="1" hangingPunct="1">
              <a:lnSpc>
                <a:spcPct val="80000"/>
              </a:lnSpc>
            </a:pPr>
            <a:r>
              <a:rPr lang="en-GB" sz="1800" dirty="0" smtClean="0"/>
              <a:t>Pro-inflammatory (TNF-</a:t>
            </a:r>
            <a:r>
              <a:rPr lang="el-GR" sz="1800" dirty="0" smtClean="0"/>
              <a:t>α</a:t>
            </a:r>
            <a:r>
              <a:rPr lang="en-GB" sz="1800" dirty="0" smtClean="0"/>
              <a:t>,</a:t>
            </a:r>
            <a:r>
              <a:rPr lang="el-GR" sz="1800" dirty="0" smtClean="0"/>
              <a:t> </a:t>
            </a:r>
            <a:r>
              <a:rPr lang="en-GB" sz="1800" dirty="0" smtClean="0"/>
              <a:t>IL-1, IL-6)</a:t>
            </a:r>
          </a:p>
          <a:p>
            <a:pPr lvl="2" eaLnBrk="1" hangingPunct="1">
              <a:lnSpc>
                <a:spcPct val="80000"/>
              </a:lnSpc>
            </a:pPr>
            <a:r>
              <a:rPr lang="en-GB" sz="1800" dirty="0" smtClean="0"/>
              <a:t>Anti-inflammatory (Il-10, TGF-b)</a:t>
            </a:r>
          </a:p>
          <a:p>
            <a:pPr lvl="1" eaLnBrk="1" hangingPunct="1">
              <a:lnSpc>
                <a:spcPct val="80000"/>
              </a:lnSpc>
            </a:pPr>
            <a:r>
              <a:rPr lang="en-GB" sz="1800" dirty="0" err="1" smtClean="0"/>
              <a:t>Chemokines</a:t>
            </a:r>
            <a:endParaRPr lang="en-GB" sz="1800" dirty="0" smtClean="0"/>
          </a:p>
          <a:p>
            <a:pPr lvl="1" eaLnBrk="1" hangingPunct="1">
              <a:lnSpc>
                <a:spcPct val="80000"/>
              </a:lnSpc>
            </a:pPr>
            <a:r>
              <a:rPr lang="en-GB" sz="1800" dirty="0" smtClean="0"/>
              <a:t>Adhesion molecules</a:t>
            </a:r>
          </a:p>
          <a:p>
            <a:pPr lvl="1" eaLnBrk="1" hangingPunct="1">
              <a:lnSpc>
                <a:spcPct val="80000"/>
              </a:lnSpc>
            </a:pPr>
            <a:r>
              <a:rPr lang="en-GB" sz="1800" dirty="0" smtClean="0"/>
              <a:t>Tissue factor</a:t>
            </a:r>
          </a:p>
          <a:p>
            <a:pPr lvl="1" eaLnBrk="1" hangingPunct="1">
              <a:lnSpc>
                <a:spcPct val="80000"/>
              </a:lnSpc>
              <a:buFont typeface="Wingdings" pitchFamily="2" charset="2"/>
              <a:buNone/>
            </a:pPr>
            <a:endParaRPr lang="en-GB" sz="1800" dirty="0" smtClean="0">
              <a:latin typeface="Times New Roman" pitchFamily="18" charset="0"/>
            </a:endParaRPr>
          </a:p>
          <a:p>
            <a:pPr eaLnBrk="1" hangingPunct="1">
              <a:lnSpc>
                <a:spcPct val="80000"/>
              </a:lnSpc>
            </a:pPr>
            <a:endParaRPr lang="el-GR" sz="2000" dirty="0" smtClean="0">
              <a:latin typeface="Times New Roman" pitchFamily="18" charset="0"/>
            </a:endParaRPr>
          </a:p>
          <a:p>
            <a:pPr lvl="1" eaLnBrk="1" hangingPunct="1">
              <a:lnSpc>
                <a:spcPct val="80000"/>
              </a:lnSpc>
              <a:buFont typeface="Wingdings" pitchFamily="2" charset="2"/>
              <a:buNone/>
            </a:pPr>
            <a:endParaRPr lang="en-GB" sz="1800" b="1" i="1" dirty="0" smtClean="0">
              <a:latin typeface="Times New Roman" pitchFamily="18" charset="0"/>
            </a:endParaRPr>
          </a:p>
        </p:txBody>
      </p:sp>
    </p:spTree>
    <p:extLst>
      <p:ext uri="{BB962C8B-B14F-4D97-AF65-F5344CB8AC3E}">
        <p14:creationId xmlns:p14="http://schemas.microsoft.com/office/powerpoint/2010/main" xmlns="" val="2065289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48322" y="270768"/>
            <a:ext cx="8229600" cy="1371600"/>
          </a:xfrm>
        </p:spPr>
        <p:txBody>
          <a:bodyPr/>
          <a:lstStyle/>
          <a:p>
            <a:pPr algn="ctr" eaLnBrk="1" hangingPunct="1"/>
            <a:r>
              <a:rPr lang="en-US" dirty="0" smtClean="0"/>
              <a:t>What do monocytes do?</a:t>
            </a:r>
          </a:p>
        </p:txBody>
      </p:sp>
      <p:sp>
        <p:nvSpPr>
          <p:cNvPr id="3" name="Content Placeholder 2"/>
          <p:cNvSpPr>
            <a:spLocks noGrp="1"/>
          </p:cNvSpPr>
          <p:nvPr>
            <p:ph sz="half" idx="1"/>
          </p:nvPr>
        </p:nvSpPr>
        <p:spPr>
          <a:xfrm>
            <a:off x="4621566" y="1679360"/>
            <a:ext cx="4522434" cy="5418338"/>
          </a:xfrm>
        </p:spPr>
        <p:txBody>
          <a:bodyPr wrap="square">
            <a:normAutofit/>
          </a:bodyPr>
          <a:lstStyle/>
          <a:p>
            <a:pPr marL="0" indent="0" algn="ctr">
              <a:buNone/>
            </a:pPr>
            <a:r>
              <a:rPr lang="en-GB" sz="2400" u="sng" dirty="0" smtClean="0"/>
              <a:t>Evolution of local inflammatory response</a:t>
            </a:r>
          </a:p>
          <a:p>
            <a:pPr marL="0" indent="0" algn="ctr">
              <a:buNone/>
            </a:pPr>
            <a:endParaRPr lang="en-GB" sz="2400" dirty="0" smtClean="0"/>
          </a:p>
          <a:p>
            <a:pPr marL="0" indent="0">
              <a:buNone/>
            </a:pPr>
            <a:r>
              <a:rPr lang="en-GB" sz="2000" dirty="0" smtClean="0"/>
              <a:t>1: Tissue macrophages sense danger and elicit neutrophil recruitment.</a:t>
            </a:r>
          </a:p>
          <a:p>
            <a:pPr marL="0" indent="0">
              <a:buNone/>
            </a:pPr>
            <a:endParaRPr lang="en-GB" sz="2000" dirty="0" smtClean="0"/>
          </a:p>
          <a:p>
            <a:pPr marL="0" indent="0">
              <a:buNone/>
            </a:pPr>
            <a:r>
              <a:rPr lang="en-GB" sz="2000" dirty="0" smtClean="0"/>
              <a:t>2: Monocytes enter tissue</a:t>
            </a:r>
          </a:p>
          <a:p>
            <a:pPr marL="0" indent="0">
              <a:buNone/>
            </a:pPr>
            <a:endParaRPr lang="en-GB" sz="2000" dirty="0" smtClean="0"/>
          </a:p>
          <a:p>
            <a:pPr marL="0" indent="0">
              <a:buNone/>
            </a:pPr>
            <a:r>
              <a:rPr lang="en-GB" sz="2000" dirty="0" smtClean="0"/>
              <a:t>3: Neutrophil influx stops</a:t>
            </a:r>
          </a:p>
          <a:p>
            <a:pPr marL="0" indent="0">
              <a:buNone/>
            </a:pPr>
            <a:endParaRPr lang="en-GB" sz="2000" dirty="0" smtClean="0"/>
          </a:p>
          <a:p>
            <a:pPr marL="0" indent="0">
              <a:buNone/>
            </a:pPr>
            <a:r>
              <a:rPr lang="en-GB" sz="2000" dirty="0" smtClean="0"/>
              <a:t>4: Monocytes/macrophages restore homeostasis</a:t>
            </a:r>
          </a:p>
        </p:txBody>
      </p:sp>
      <p:grpSp>
        <p:nvGrpSpPr>
          <p:cNvPr id="13315" name="Group 5"/>
          <p:cNvGrpSpPr>
            <a:grpSpLocks/>
          </p:cNvGrpSpPr>
          <p:nvPr/>
        </p:nvGrpSpPr>
        <p:grpSpPr bwMode="auto">
          <a:xfrm>
            <a:off x="0" y="2024108"/>
            <a:ext cx="4296052" cy="3119777"/>
            <a:chOff x="639" y="1232"/>
            <a:chExt cx="4609" cy="3088"/>
          </a:xfrm>
        </p:grpSpPr>
        <p:pic>
          <p:nvPicPr>
            <p:cNvPr id="13317" name="Picture 3" descr="5700811f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9" y="1232"/>
              <a:ext cx="4609" cy="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8" name="Rectangle 4"/>
            <p:cNvSpPr>
              <a:spLocks noChangeArrowheads="1"/>
            </p:cNvSpPr>
            <p:nvPr/>
          </p:nvSpPr>
          <p:spPr bwMode="auto">
            <a:xfrm>
              <a:off x="648" y="1240"/>
              <a:ext cx="4584" cy="3080"/>
            </a:xfrm>
            <a:prstGeom prst="rect">
              <a:avLst/>
            </a:prstGeom>
            <a:noFill/>
            <a:ln w="5715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xmlns="" val="33197465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Blood Monocytes Consist of Two Principal Subsets with Distinct Migratory </a:t>
            </a:r>
            <a:r>
              <a:rPr lang="en-GB" sz="2800" dirty="0" smtClean="0"/>
              <a:t>Properties.  </a:t>
            </a:r>
            <a:r>
              <a:rPr lang="en-GB" sz="2800" dirty="0" smtClean="0">
                <a:hlinkClick r:id="" action="ppaction://hlinkfile" tooltip="Immunity."/>
              </a:rPr>
              <a:t>Immunity</a:t>
            </a:r>
            <a:r>
              <a:rPr lang="en-GB" sz="2800" dirty="0">
                <a:hlinkClick r:id="" action="ppaction://hlinkfile" tooltip="Immunity."/>
              </a:rPr>
              <a:t>.</a:t>
            </a:r>
            <a:r>
              <a:rPr lang="en-GB" sz="2800" dirty="0"/>
              <a:t> 2003 Jul;19(1):71-82</a:t>
            </a: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123885" y="2476837"/>
            <a:ext cx="4371915" cy="3133850"/>
          </a:xfrm>
        </p:spPr>
      </p:pic>
      <p:sp>
        <p:nvSpPr>
          <p:cNvPr id="7" name="Content Placeholder 6"/>
          <p:cNvSpPr>
            <a:spLocks noGrp="1"/>
          </p:cNvSpPr>
          <p:nvPr>
            <p:ph sz="half" idx="2"/>
          </p:nvPr>
        </p:nvSpPr>
        <p:spPr>
          <a:xfrm>
            <a:off x="4728098" y="2114365"/>
            <a:ext cx="4193959" cy="4153270"/>
          </a:xfrm>
        </p:spPr>
        <p:txBody>
          <a:bodyPr>
            <a:normAutofit fontScale="70000" lnSpcReduction="20000"/>
          </a:bodyPr>
          <a:lstStyle/>
          <a:p>
            <a:r>
              <a:rPr lang="en-GB" dirty="0" smtClean="0"/>
              <a:t>In humans, phenotypically distinct monocyte subsets identified in the late 1980’s.  </a:t>
            </a:r>
            <a:r>
              <a:rPr lang="en-GB" u="sng" dirty="0" smtClean="0"/>
              <a:t>In vivo function unknown.</a:t>
            </a:r>
          </a:p>
          <a:p>
            <a:endParaRPr lang="en-GB" dirty="0" smtClean="0"/>
          </a:p>
          <a:p>
            <a:r>
              <a:rPr lang="en-GB" dirty="0" smtClean="0"/>
              <a:t>2003: 2 monocyte subset defined in mice: </a:t>
            </a:r>
            <a:r>
              <a:rPr lang="en-GB" b="1" dirty="0" smtClean="0"/>
              <a:t>Gr-1</a:t>
            </a:r>
            <a:r>
              <a:rPr lang="en-GB" b="1" baseline="30000" dirty="0" smtClean="0"/>
              <a:t>high</a:t>
            </a:r>
            <a:r>
              <a:rPr lang="en-GB" dirty="0" smtClean="0"/>
              <a:t> and </a:t>
            </a:r>
            <a:r>
              <a:rPr lang="en-GB" b="1" dirty="0" smtClean="0"/>
              <a:t>Gr-1</a:t>
            </a:r>
            <a:r>
              <a:rPr lang="en-GB" b="1" baseline="30000" dirty="0" smtClean="0"/>
              <a:t>low</a:t>
            </a:r>
          </a:p>
          <a:p>
            <a:endParaRPr lang="en-GB" baseline="30000" dirty="0" smtClean="0"/>
          </a:p>
          <a:p>
            <a:r>
              <a:rPr lang="en-GB" dirty="0" smtClean="0"/>
              <a:t>Gr-1</a:t>
            </a:r>
            <a:r>
              <a:rPr lang="en-GB" baseline="30000" dirty="0" smtClean="0"/>
              <a:t>high </a:t>
            </a:r>
            <a:r>
              <a:rPr lang="en-GB" dirty="0" smtClean="0"/>
              <a:t>monocytes express </a:t>
            </a:r>
            <a:r>
              <a:rPr lang="en-GB" b="1" dirty="0" smtClean="0"/>
              <a:t>CCR2 </a:t>
            </a:r>
            <a:r>
              <a:rPr lang="en-GB" dirty="0" smtClean="0"/>
              <a:t>and </a:t>
            </a:r>
            <a:r>
              <a:rPr lang="en-GB" b="1" dirty="0" smtClean="0"/>
              <a:t>L-</a:t>
            </a:r>
            <a:r>
              <a:rPr lang="en-GB" b="1" dirty="0" err="1" smtClean="0"/>
              <a:t>selectin</a:t>
            </a:r>
            <a:r>
              <a:rPr lang="en-GB" dirty="0" smtClean="0"/>
              <a:t> and migrate to local sites of inflammation</a:t>
            </a:r>
          </a:p>
          <a:p>
            <a:endParaRPr lang="en-GB" dirty="0" smtClean="0"/>
          </a:p>
          <a:p>
            <a:r>
              <a:rPr lang="en-GB" dirty="0" smtClean="0"/>
              <a:t>Gr-1</a:t>
            </a:r>
            <a:r>
              <a:rPr lang="en-GB" baseline="30000" dirty="0" smtClean="0"/>
              <a:t>low</a:t>
            </a:r>
            <a:r>
              <a:rPr lang="en-GB" dirty="0" smtClean="0"/>
              <a:t> monocytes express </a:t>
            </a:r>
            <a:r>
              <a:rPr lang="en-GB" b="1" dirty="0" smtClean="0"/>
              <a:t>CX3CR1 </a:t>
            </a:r>
            <a:r>
              <a:rPr lang="en-GB" dirty="0" smtClean="0"/>
              <a:t>and migrate into tissue under resting conditions.</a:t>
            </a:r>
            <a:endParaRPr lang="en-GB" baseline="30000" dirty="0"/>
          </a:p>
          <a:p>
            <a:endParaRPr lang="en-GB" dirty="0" smtClean="0"/>
          </a:p>
          <a:p>
            <a:endParaRPr lang="en-GB" baseline="30000" dirty="0" smtClean="0"/>
          </a:p>
          <a:p>
            <a:endParaRPr lang="en-GB" baseline="30000" dirty="0"/>
          </a:p>
        </p:txBody>
      </p:sp>
    </p:spTree>
    <p:extLst>
      <p:ext uri="{BB962C8B-B14F-4D97-AF65-F5344CB8AC3E}">
        <p14:creationId xmlns:p14="http://schemas.microsoft.com/office/powerpoint/2010/main" xmlns="" val="266887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a:t>
            </a:r>
            <a:r>
              <a:rPr lang="en-GB" sz="3600" dirty="0"/>
              <a:t>I</a:t>
            </a:r>
            <a:r>
              <a:rPr lang="en-GB" sz="3600" dirty="0" smtClean="0"/>
              <a:t>nflammatory’ Gr-1</a:t>
            </a:r>
            <a:r>
              <a:rPr lang="en-GB" sz="3600" baseline="30000" dirty="0" smtClean="0"/>
              <a:t>high</a:t>
            </a:r>
            <a:r>
              <a:rPr lang="en-GB" sz="3600" dirty="0" smtClean="0"/>
              <a:t> monocyte functions</a:t>
            </a:r>
            <a:endParaRPr lang="en-GB" sz="3600" dirty="0"/>
          </a:p>
        </p:txBody>
      </p:sp>
      <p:sp>
        <p:nvSpPr>
          <p:cNvPr id="3" name="Content Placeholder 2"/>
          <p:cNvSpPr>
            <a:spLocks noGrp="1"/>
          </p:cNvSpPr>
          <p:nvPr>
            <p:ph idx="1"/>
          </p:nvPr>
        </p:nvSpPr>
        <p:spPr>
          <a:xfrm>
            <a:off x="430568" y="1921954"/>
            <a:ext cx="8393836" cy="4327926"/>
          </a:xfrm>
        </p:spPr>
        <p:txBody>
          <a:bodyPr>
            <a:noAutofit/>
          </a:bodyPr>
          <a:lstStyle/>
          <a:p>
            <a:r>
              <a:rPr lang="en-GB" sz="2000" dirty="0" smtClean="0"/>
              <a:t>Mediator expression higher: TNF, </a:t>
            </a:r>
            <a:r>
              <a:rPr lang="en-GB" sz="2000" dirty="0" err="1" smtClean="0"/>
              <a:t>iNOS</a:t>
            </a:r>
            <a:r>
              <a:rPr lang="en-GB" sz="2000" dirty="0" smtClean="0"/>
              <a:t>, ROS, IL-1b, IL-6, COX-2</a:t>
            </a:r>
          </a:p>
          <a:p>
            <a:pPr marL="0" indent="0">
              <a:buNone/>
            </a:pPr>
            <a:endParaRPr lang="en-GB" sz="2000" dirty="0"/>
          </a:p>
          <a:p>
            <a:r>
              <a:rPr lang="en-GB" sz="2000" dirty="0" smtClean="0"/>
              <a:t>Essential role in immunity to pathogenic infections:</a:t>
            </a:r>
          </a:p>
          <a:p>
            <a:pPr lvl="1"/>
            <a:r>
              <a:rPr lang="en-GB" sz="1600" b="1" dirty="0" smtClean="0"/>
              <a:t>Bacteria:  </a:t>
            </a:r>
            <a:r>
              <a:rPr lang="en-GB" sz="1600" i="1" dirty="0" smtClean="0"/>
              <a:t>Listeria </a:t>
            </a:r>
            <a:r>
              <a:rPr lang="en-GB" sz="1600" i="1" dirty="0" err="1" smtClean="0"/>
              <a:t>monocytogenesis</a:t>
            </a:r>
            <a:r>
              <a:rPr lang="en-GB" sz="1600" i="1" dirty="0" smtClean="0"/>
              <a:t>, Mycobacterium tuberculosis</a:t>
            </a:r>
          </a:p>
          <a:p>
            <a:pPr lvl="1"/>
            <a:r>
              <a:rPr lang="en-GB" sz="1600" b="1" dirty="0" smtClean="0"/>
              <a:t>Fungal: </a:t>
            </a:r>
            <a:r>
              <a:rPr lang="en-GB" sz="1600" i="1" dirty="0" smtClean="0"/>
              <a:t>Cryptococcus </a:t>
            </a:r>
            <a:r>
              <a:rPr lang="en-GB" sz="1600" i="1" dirty="0" err="1" smtClean="0"/>
              <a:t>neoformans</a:t>
            </a:r>
            <a:r>
              <a:rPr lang="en-GB" sz="1600" i="1" dirty="0" smtClean="0"/>
              <a:t>, </a:t>
            </a:r>
            <a:r>
              <a:rPr lang="en-GB" sz="1600" i="1" dirty="0" err="1" smtClean="0"/>
              <a:t>Aspergillus</a:t>
            </a:r>
            <a:r>
              <a:rPr lang="en-GB" sz="1600" i="1" dirty="0" smtClean="0"/>
              <a:t> </a:t>
            </a:r>
            <a:r>
              <a:rPr lang="en-GB" sz="1600" i="1" dirty="0" err="1" smtClean="0"/>
              <a:t>fumigatus</a:t>
            </a:r>
            <a:endParaRPr lang="en-GB" sz="1600" i="1" dirty="0" smtClean="0"/>
          </a:p>
          <a:p>
            <a:pPr lvl="1"/>
            <a:r>
              <a:rPr lang="en-GB" sz="1600" b="1" dirty="0" smtClean="0"/>
              <a:t>Protozoan: </a:t>
            </a:r>
            <a:r>
              <a:rPr lang="en-GB" sz="1600" i="1" dirty="0" err="1" smtClean="0"/>
              <a:t>Leishmania</a:t>
            </a:r>
            <a:r>
              <a:rPr lang="en-GB" sz="1600" i="1" dirty="0" smtClean="0"/>
              <a:t> major, Toxoplasma </a:t>
            </a:r>
            <a:r>
              <a:rPr lang="en-GB" sz="1600" i="1" dirty="0" err="1" smtClean="0"/>
              <a:t>gondi</a:t>
            </a:r>
            <a:endParaRPr lang="en-GB" sz="1600" i="1" dirty="0" smtClean="0"/>
          </a:p>
          <a:p>
            <a:pPr lvl="1"/>
            <a:r>
              <a:rPr lang="en-GB" sz="1600" b="1" dirty="0" smtClean="0"/>
              <a:t>Viral: </a:t>
            </a:r>
            <a:r>
              <a:rPr lang="en-GB" sz="1600" i="1" dirty="0" smtClean="0"/>
              <a:t>Murine cytomegalovirus, </a:t>
            </a:r>
            <a:r>
              <a:rPr lang="en-GB" sz="1600" i="1" dirty="0" err="1" smtClean="0"/>
              <a:t>Vaccinia</a:t>
            </a:r>
            <a:r>
              <a:rPr lang="en-GB" sz="1600" i="1" dirty="0" smtClean="0"/>
              <a:t> virus</a:t>
            </a:r>
          </a:p>
          <a:p>
            <a:pPr lvl="1"/>
            <a:endParaRPr lang="en-GB" sz="1600" i="1" dirty="0" smtClean="0"/>
          </a:p>
          <a:p>
            <a:r>
              <a:rPr lang="en-GB" sz="2000" dirty="0" smtClean="0"/>
              <a:t>Pathological role in infection:</a:t>
            </a:r>
          </a:p>
          <a:p>
            <a:pPr lvl="1"/>
            <a:r>
              <a:rPr lang="en-GB" sz="1600" dirty="0" err="1" smtClean="0"/>
              <a:t>Trypanosoma</a:t>
            </a:r>
            <a:r>
              <a:rPr lang="en-GB" sz="1600" dirty="0" smtClean="0"/>
              <a:t> </a:t>
            </a:r>
            <a:r>
              <a:rPr lang="en-GB" sz="1600" dirty="0" err="1" smtClean="0"/>
              <a:t>brucei</a:t>
            </a:r>
            <a:endParaRPr lang="en-GB" sz="1600" dirty="0" smtClean="0"/>
          </a:p>
          <a:p>
            <a:pPr lvl="1"/>
            <a:r>
              <a:rPr lang="en-GB" sz="1600" dirty="0" smtClean="0"/>
              <a:t>Influenza</a:t>
            </a:r>
          </a:p>
          <a:p>
            <a:pPr lvl="1"/>
            <a:endParaRPr lang="en-GB" sz="1600" dirty="0" smtClean="0"/>
          </a:p>
          <a:p>
            <a:r>
              <a:rPr lang="en-GB" sz="2000" dirty="0" smtClean="0"/>
              <a:t>In sterile inflammation:</a:t>
            </a:r>
          </a:p>
          <a:p>
            <a:pPr lvl="1"/>
            <a:r>
              <a:rPr lang="en-GB" sz="1600" dirty="0" smtClean="0"/>
              <a:t>Atherosclerosis</a:t>
            </a:r>
          </a:p>
          <a:p>
            <a:pPr lvl="1"/>
            <a:r>
              <a:rPr lang="en-GB" sz="1600" dirty="0" smtClean="0"/>
              <a:t>Myocardial infarct</a:t>
            </a:r>
          </a:p>
          <a:p>
            <a:pPr marL="457200" lvl="1" indent="0">
              <a:buNone/>
            </a:pPr>
            <a:endParaRPr lang="en-GB" sz="2000" dirty="0"/>
          </a:p>
          <a:p>
            <a:pPr marL="457200" lvl="1" indent="0">
              <a:buNone/>
            </a:pPr>
            <a:endParaRPr lang="en-GB" sz="2000" dirty="0"/>
          </a:p>
        </p:txBody>
      </p:sp>
    </p:spTree>
    <p:extLst>
      <p:ext uri="{BB962C8B-B14F-4D97-AF65-F5344CB8AC3E}">
        <p14:creationId xmlns:p14="http://schemas.microsoft.com/office/powerpoint/2010/main" xmlns="" val="18490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11630</TotalTime>
  <Words>2158</Words>
  <Application>Microsoft Office PowerPoint</Application>
  <PresentationFormat>On-screen Show (4:3)</PresentationFormat>
  <Paragraphs>464</Paragraphs>
  <Slides>31</Slides>
  <Notes>21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Pixel</vt:lpstr>
      <vt:lpstr>Monocytes in inflammation</vt:lpstr>
      <vt:lpstr>Monocytes are an intermediate stage of the mononuclear phagocyte system (MPS)</vt:lpstr>
      <vt:lpstr>Classification of the mononuclear phagocyte system (MPS)</vt:lpstr>
      <vt:lpstr>The MPS has multiple functions</vt:lpstr>
      <vt:lpstr>MPS cells sense all inflammatory insults</vt:lpstr>
      <vt:lpstr>The MPS orchestrates inflammation</vt:lpstr>
      <vt:lpstr>What do monocytes do?</vt:lpstr>
      <vt:lpstr>Blood Monocytes Consist of Two Principal Subsets with Distinct Migratory Properties.  Immunity. 2003 Jul;19(1):71-82</vt:lpstr>
      <vt:lpstr>‘Inflammatory’ Gr-1high monocyte functions</vt:lpstr>
      <vt:lpstr>Coordination of tissue inflammation and repair by monocyte subsets </vt:lpstr>
      <vt:lpstr>Monitoring of Blood Vessels and Tissues by a Population of Monocytes with Patrolling Behaviour</vt:lpstr>
      <vt:lpstr>Is this relevant to human monocyte subset behaviour?</vt:lpstr>
      <vt:lpstr>What monocytes do in local inflammation</vt:lpstr>
      <vt:lpstr> Monocytes in acute lung injury</vt:lpstr>
      <vt:lpstr>Phenotypic characterization of alveolar monocyte recruitment in acute respiratory distress syndrome. Rosseau et al. 2000. 279: L25-L35. Am J Physiol Lung Cell Mol Physiol.</vt:lpstr>
      <vt:lpstr>Could intravascular monocytes play a significant role in ALI?</vt:lpstr>
      <vt:lpstr>Livestock animals have pulmonary intravascular macrophages</vt:lpstr>
      <vt:lpstr>Role of monocytes in acute lung injury: experimental criteria</vt:lpstr>
      <vt:lpstr>Pulmonary capillary margination of Gr-1high cells in mice during sub-clinical endotoxaemia</vt:lpstr>
      <vt:lpstr>Monocytes marginate to the lungs for prolonged periods during sub-clinical endotoxaemia</vt:lpstr>
      <vt:lpstr>Pre-marginated Gr1high monocytes express  high levels of TNF in situ after secondary LPS challenge</vt:lpstr>
      <vt:lpstr>Slide 22</vt:lpstr>
      <vt:lpstr>Slide 23</vt:lpstr>
      <vt:lpstr>Experimental criteria satisfied </vt:lpstr>
      <vt:lpstr>Slide 25</vt:lpstr>
      <vt:lpstr>Monocyte-neutrophil interactions in acute lung injury?</vt:lpstr>
      <vt:lpstr>Monocytes exist as at least 2 phenotypically heterogeneous subpopulations</vt:lpstr>
      <vt:lpstr>Slide 28</vt:lpstr>
      <vt:lpstr>Slide 29</vt:lpstr>
      <vt:lpstr>Slide 30</vt:lpstr>
      <vt:lpstr>Can intravascular monocytes play the same role as pulmonary intravascular macrophages?</vt:lpstr>
    </vt:vector>
  </TitlesOfParts>
  <Company>Imperial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O'Dea</dc:creator>
  <cp:lastModifiedBy>nshiel</cp:lastModifiedBy>
  <cp:revision>431</cp:revision>
  <dcterms:created xsi:type="dcterms:W3CDTF">2007-10-29T08:41:42Z</dcterms:created>
  <dcterms:modified xsi:type="dcterms:W3CDTF">2011-11-24T15:43:25Z</dcterms:modified>
</cp:coreProperties>
</file>