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1" r:id="rId2"/>
    <p:sldMasterId id="2147483679" r:id="rId3"/>
  </p:sldMasterIdLst>
  <p:notesMasterIdLst>
    <p:notesMasterId r:id="rId43"/>
  </p:notesMasterIdLst>
  <p:sldIdLst>
    <p:sldId id="256" r:id="rId4"/>
    <p:sldId id="257" r:id="rId5"/>
    <p:sldId id="292" r:id="rId6"/>
    <p:sldId id="259" r:id="rId7"/>
    <p:sldId id="289" r:id="rId8"/>
    <p:sldId id="260" r:id="rId9"/>
    <p:sldId id="263" r:id="rId10"/>
    <p:sldId id="264" r:id="rId11"/>
    <p:sldId id="265" r:id="rId12"/>
    <p:sldId id="261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90" r:id="rId21"/>
    <p:sldId id="273" r:id="rId22"/>
    <p:sldId id="293" r:id="rId23"/>
    <p:sldId id="274" r:id="rId24"/>
    <p:sldId id="275" r:id="rId25"/>
    <p:sldId id="276" r:id="rId26"/>
    <p:sldId id="285" r:id="rId27"/>
    <p:sldId id="277" r:id="rId28"/>
    <p:sldId id="286" r:id="rId29"/>
    <p:sldId id="288" r:id="rId30"/>
    <p:sldId id="291" r:id="rId31"/>
    <p:sldId id="278" r:id="rId32"/>
    <p:sldId id="294" r:id="rId33"/>
    <p:sldId id="279" r:id="rId34"/>
    <p:sldId id="281" r:id="rId35"/>
    <p:sldId id="295" r:id="rId36"/>
    <p:sldId id="258" r:id="rId37"/>
    <p:sldId id="282" r:id="rId38"/>
    <p:sldId id="280" r:id="rId39"/>
    <p:sldId id="284" r:id="rId40"/>
    <p:sldId id="287" r:id="rId41"/>
    <p:sldId id="296" r:id="rId42"/>
  </p:sldIdLst>
  <p:sldSz cx="9144000" cy="6858000" type="screen4x3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Arial Unicode MS" pitchFamily="34" charset="-128"/>
      <p:regular r:id="rId48"/>
    </p:embeddedFont>
    <p:embeddedFont>
      <p:font typeface="Verdana" pitchFamily="34" charset="0"/>
      <p:regular r:id="rId49"/>
      <p:bold r:id="rId50"/>
      <p:italic r:id="rId51"/>
      <p:boldItalic r:id="rId52"/>
    </p:embeddedFont>
    <p:embeddedFont>
      <p:font typeface="ＭＳ Ｐゴシック" pitchFamily="34" charset="-128"/>
      <p:regular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0914" autoAdjust="0"/>
  </p:normalViewPr>
  <p:slideViewPr>
    <p:cSldViewPr snapToGrid="0" showGuides="1">
      <p:cViewPr varScale="1">
        <p:scale>
          <a:sx n="48" d="100"/>
          <a:sy n="48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3971150" cy="73971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0DADB-5B6D-4303-81BB-0CAD6EC101DA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11B73B-DB00-4292-97C2-8F53E564FF2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180000"/>
        <a:lstStyle/>
        <a:p>
          <a:r>
            <a:rPr b="1" i="1" dirty="0"/>
            <a:t>Type I activation</a:t>
          </a:r>
          <a:r>
            <a:rPr dirty="0"/>
            <a:t>: rapid </a:t>
          </a:r>
          <a:r>
            <a:rPr dirty="0" smtClean="0"/>
            <a:t>response</a:t>
          </a:r>
          <a:r>
            <a:rPr lang="en-GB" dirty="0" smtClean="0"/>
            <a:t> to </a:t>
          </a:r>
          <a:r>
            <a:rPr dirty="0" smtClean="0"/>
            <a:t>G-protein </a:t>
          </a:r>
          <a:r>
            <a:rPr dirty="0"/>
            <a:t>coupled </a:t>
          </a:r>
          <a:r>
            <a:rPr dirty="0" smtClean="0"/>
            <a:t>receptor </a:t>
          </a:r>
          <a:r>
            <a:rPr dirty="0"/>
            <a:t>(GPCR</a:t>
          </a:r>
          <a:r>
            <a:rPr dirty="0" smtClean="0"/>
            <a:t>)</a:t>
          </a:r>
          <a:r>
            <a:rPr lang="en-GB" dirty="0" smtClean="0"/>
            <a:t> signalling</a:t>
          </a:r>
          <a:r>
            <a:rPr dirty="0" smtClean="0"/>
            <a:t>.</a:t>
          </a:r>
          <a:endParaRPr lang="en-US" sz="1800" b="0" dirty="0"/>
        </a:p>
      </dgm:t>
    </dgm:pt>
    <dgm:pt modelId="{4809FDED-9D0E-425C-8BA9-B143BFAF035A}" type="par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4214DB5A-7D64-404E-B00E-F54C0A1A960A}" type="sib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684337DB-E30C-4564-A3E7-D70755437C5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180000"/>
        <a:lstStyle/>
        <a:p>
          <a:r>
            <a:rPr b="1" i="1" dirty="0"/>
            <a:t>Type II activation</a:t>
          </a:r>
          <a:r>
            <a:rPr dirty="0"/>
            <a:t>: </a:t>
          </a:r>
          <a:r>
            <a:rPr lang="en-GB" dirty="0" smtClean="0"/>
            <a:t>delayed </a:t>
          </a:r>
          <a:r>
            <a:rPr dirty="0" smtClean="0"/>
            <a:t>response </a:t>
          </a:r>
          <a:r>
            <a:rPr dirty="0"/>
            <a:t>to cytokine receptor and Toll-like receptor </a:t>
          </a:r>
          <a:r>
            <a:rPr dirty="0" err="1"/>
            <a:t>signalling</a:t>
          </a:r>
          <a:r>
            <a:rPr dirty="0"/>
            <a:t>.</a:t>
          </a:r>
          <a:endParaRPr lang="en-US" sz="1800" b="0" dirty="0"/>
        </a:p>
      </dgm:t>
    </dgm:pt>
    <dgm:pt modelId="{B07B71E4-89F2-4060-94EC-A60E582A8FA2}" type="par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FBE88A7A-1EF6-4FDE-9CB1-8A119B309376}" type="sib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D7406D56-EABB-451F-893B-B212A4C03986}" type="parTrans">
      <dgm:prSet/>
      <dgm:spPr/>
      <dgm:t>
        <a:bodyPr/>
        <a:lstStyle/>
        <a:p>
          <a:endParaRPr lang="en-US" sz="1800" b="0"/>
        </a:p>
      </dgm:t>
    </dgm:pt>
    <dgm:pt modelId="{A74C6608-86E1-4644-A414-23AF47A61B91}" type="sibTrans">
      <dgm:prSet/>
      <dgm:spPr/>
      <dgm:t>
        <a:bodyPr/>
        <a:lstStyle/>
        <a:p>
          <a:endParaRPr lang="en-US" sz="1800" b="0"/>
        </a:p>
      </dgm:t>
    </dgm:pt>
    <dgm:pt modelId="{6FF27775-78C3-4CF6-BA40-418C8362000A}" type="parTrans">
      <dgm:prSet/>
      <dgm:spPr/>
      <dgm:t>
        <a:bodyPr/>
        <a:lstStyle/>
        <a:p>
          <a:endParaRPr lang="en-US" sz="1800" b="0"/>
        </a:p>
      </dgm:t>
    </dgm:pt>
    <dgm:pt modelId="{C7681F71-20BD-439B-A4E0-20051B051951}" type="sibTrans">
      <dgm:prSet/>
      <dgm:spPr/>
      <dgm:t>
        <a:bodyPr/>
        <a:lstStyle/>
        <a:p>
          <a:endParaRPr lang="en-US" sz="1800" b="0"/>
        </a:p>
      </dgm:t>
    </dgm:pt>
    <dgm:pt modelId="{F90BB0B6-11FD-44DA-8276-8B59AFB96F25}" type="parTrans">
      <dgm:prSet/>
      <dgm:spPr/>
      <dgm:t>
        <a:bodyPr/>
        <a:lstStyle/>
        <a:p>
          <a:endParaRPr lang="en-US"/>
        </a:p>
      </dgm:t>
    </dgm:pt>
    <dgm:pt modelId="{691344BA-31D4-4DB4-94FB-00348C4AD7B7}" type="sibTrans">
      <dgm:prSet/>
      <dgm:spPr/>
      <dgm:t>
        <a:bodyPr/>
        <a:lstStyle/>
        <a:p>
          <a:endParaRPr lang="en-US"/>
        </a:p>
      </dgm:t>
    </dgm:pt>
    <dgm:pt modelId="{F135EA61-8B1E-4E86-B4C2-6A7F6CAC70E6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dirty="0"/>
            <a:t>Gene transcription independent.</a:t>
          </a:r>
          <a:endParaRPr lang="en-US" sz="1800" b="0" dirty="0"/>
        </a:p>
      </dgm:t>
    </dgm:pt>
    <dgm:pt modelId="{437B25EB-03C9-40A6-B071-58C786D18747}" type="parTrans" cxnId="{AC8CF7D4-3965-451B-9630-38DDC3903B61}">
      <dgm:prSet/>
      <dgm:spPr/>
      <dgm:t>
        <a:bodyPr/>
        <a:lstStyle/>
        <a:p>
          <a:endParaRPr lang="en-GB"/>
        </a:p>
      </dgm:t>
    </dgm:pt>
    <dgm:pt modelId="{504C93CA-5DF4-4402-9A06-9F7894B6ED54}" type="sibTrans" cxnId="{AC8CF7D4-3965-451B-9630-38DDC3903B61}">
      <dgm:prSet/>
      <dgm:spPr/>
      <dgm:t>
        <a:bodyPr/>
        <a:lstStyle/>
        <a:p>
          <a:endParaRPr lang="en-GB"/>
        </a:p>
      </dgm:t>
    </dgm:pt>
    <dgm:pt modelId="{69337F48-31D2-4FD8-8E64-23112E4359E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dirty="0"/>
            <a:t>Agonists: histamine, </a:t>
          </a:r>
          <a:r>
            <a:rPr dirty="0" err="1"/>
            <a:t>chemokines</a:t>
          </a:r>
          <a:r>
            <a:rPr dirty="0"/>
            <a:t> (e.g. IL-8, MCP-1), platelet activation factor, soluble complement fragments (C3a, C5a)</a:t>
          </a:r>
          <a:endParaRPr lang="en-US" sz="1800" b="0" dirty="0"/>
        </a:p>
      </dgm:t>
    </dgm:pt>
    <dgm:pt modelId="{A49B2F1B-5DA1-41E8-A952-7E18D10406ED}" type="parTrans" cxnId="{04CE9177-B43D-44C9-AEBA-6502D91CFB06}">
      <dgm:prSet/>
      <dgm:spPr/>
      <dgm:t>
        <a:bodyPr/>
        <a:lstStyle/>
        <a:p>
          <a:endParaRPr lang="en-GB"/>
        </a:p>
      </dgm:t>
    </dgm:pt>
    <dgm:pt modelId="{E66E4EA5-E92D-4EC9-A152-CEA65AEB5677}" type="sibTrans" cxnId="{04CE9177-B43D-44C9-AEBA-6502D91CFB06}">
      <dgm:prSet/>
      <dgm:spPr/>
      <dgm:t>
        <a:bodyPr/>
        <a:lstStyle/>
        <a:p>
          <a:endParaRPr lang="en-GB"/>
        </a:p>
      </dgm:t>
    </dgm:pt>
    <dgm:pt modelId="{FF86712D-D501-40AE-8767-F2F39C90F69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dirty="0"/>
            <a:t>Short-lived (20-30min), self limiting</a:t>
          </a:r>
          <a:endParaRPr lang="en-US" sz="1800" b="0" dirty="0"/>
        </a:p>
      </dgm:t>
    </dgm:pt>
    <dgm:pt modelId="{9EA4FBAA-3395-41C9-8A12-EAE1963E21EC}" type="parTrans" cxnId="{114854AD-C941-47DD-B48C-1D489EFE6BAE}">
      <dgm:prSet/>
      <dgm:spPr/>
      <dgm:t>
        <a:bodyPr/>
        <a:lstStyle/>
        <a:p>
          <a:endParaRPr lang="en-GB"/>
        </a:p>
      </dgm:t>
    </dgm:pt>
    <dgm:pt modelId="{A913A8BB-BC4A-42E5-98BE-391FB3807BA2}" type="sibTrans" cxnId="{114854AD-C941-47DD-B48C-1D489EFE6BAE}">
      <dgm:prSet/>
      <dgm:spPr/>
      <dgm:t>
        <a:bodyPr/>
        <a:lstStyle/>
        <a:p>
          <a:endParaRPr lang="en-GB"/>
        </a:p>
      </dgm:t>
    </dgm:pt>
    <dgm:pt modelId="{5D3D095C-6999-46B2-AB5B-C176990813F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lang="en-GB" dirty="0" smtClean="0"/>
            <a:t>G</a:t>
          </a:r>
          <a:r>
            <a:rPr dirty="0" err="1" smtClean="0"/>
            <a:t>ene</a:t>
          </a:r>
          <a:r>
            <a:rPr dirty="0" smtClean="0"/>
            <a:t> transcription</a:t>
          </a:r>
          <a:r>
            <a:rPr lang="en-GB" dirty="0" smtClean="0"/>
            <a:t>-dependent</a:t>
          </a:r>
          <a:endParaRPr lang="en-US" sz="1800" b="0" dirty="0"/>
        </a:p>
      </dgm:t>
    </dgm:pt>
    <dgm:pt modelId="{849026CA-EC2B-4FBA-9C0A-B14E74CED4C2}" type="parTrans" cxnId="{DA97736F-89BD-4860-88F4-2396B11AEA79}">
      <dgm:prSet/>
      <dgm:spPr/>
      <dgm:t>
        <a:bodyPr/>
        <a:lstStyle/>
        <a:p>
          <a:endParaRPr lang="en-GB"/>
        </a:p>
      </dgm:t>
    </dgm:pt>
    <dgm:pt modelId="{58523668-A500-4532-B765-2FB3A25CACE5}" type="sibTrans" cxnId="{DA97736F-89BD-4860-88F4-2396B11AEA79}">
      <dgm:prSet/>
      <dgm:spPr/>
      <dgm:t>
        <a:bodyPr/>
        <a:lstStyle/>
        <a:p>
          <a:endParaRPr lang="en-GB"/>
        </a:p>
      </dgm:t>
    </dgm:pt>
    <dgm:pt modelId="{9B833782-8243-4851-9D3C-5EB35189E7E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dirty="0"/>
            <a:t>Microbial products (e.g. lipopolysaccharide), pro-inflammatory cytokines (</a:t>
          </a:r>
          <a:r>
            <a:rPr dirty="0" smtClean="0"/>
            <a:t>IL-1</a:t>
          </a:r>
          <a:r>
            <a:rPr lang="en-GB" dirty="0" smtClean="0"/>
            <a:t>b</a:t>
          </a:r>
          <a:r>
            <a:rPr dirty="0" smtClean="0"/>
            <a:t>, TNF)</a:t>
          </a:r>
          <a:endParaRPr lang="en-US" sz="1800" b="0" dirty="0"/>
        </a:p>
      </dgm:t>
    </dgm:pt>
    <dgm:pt modelId="{105A14ED-F6A7-4A9E-BA12-B447391B9584}" type="parTrans" cxnId="{F5985E97-7B2A-4B20-8C1C-A8ED5490FE82}">
      <dgm:prSet/>
      <dgm:spPr/>
      <dgm:t>
        <a:bodyPr/>
        <a:lstStyle/>
        <a:p>
          <a:endParaRPr lang="en-GB"/>
        </a:p>
      </dgm:t>
    </dgm:pt>
    <dgm:pt modelId="{CB8453ED-F87A-466B-BD0D-9DB5A3331590}" type="sibTrans" cxnId="{F5985E97-7B2A-4B20-8C1C-A8ED5490FE82}">
      <dgm:prSet/>
      <dgm:spPr/>
      <dgm:t>
        <a:bodyPr/>
        <a:lstStyle/>
        <a:p>
          <a:endParaRPr lang="en-GB"/>
        </a:p>
      </dgm:t>
    </dgm:pt>
    <dgm:pt modelId="{E978B3F6-1CC8-4639-A91F-298F5A46F98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r>
            <a:rPr dirty="0"/>
            <a:t>Long term response (hours to days)</a:t>
          </a:r>
          <a:endParaRPr lang="en-US" sz="1800" b="0" dirty="0"/>
        </a:p>
      </dgm:t>
    </dgm:pt>
    <dgm:pt modelId="{D2C813D3-247A-44C0-AEF7-23DB846BBC65}" type="parTrans" cxnId="{1F23D788-27EE-4822-8C6F-7E95E1E043C2}">
      <dgm:prSet/>
      <dgm:spPr/>
      <dgm:t>
        <a:bodyPr/>
        <a:lstStyle/>
        <a:p>
          <a:endParaRPr lang="en-GB"/>
        </a:p>
      </dgm:t>
    </dgm:pt>
    <dgm:pt modelId="{51E74C28-E7AF-466A-B447-36C720ECBD34}" type="sibTrans" cxnId="{1F23D788-27EE-4822-8C6F-7E95E1E043C2}">
      <dgm:prSet/>
      <dgm:spPr/>
      <dgm:t>
        <a:bodyPr/>
        <a:lstStyle/>
        <a:p>
          <a:endParaRPr lang="en-GB"/>
        </a:p>
      </dgm:t>
    </dgm:pt>
    <dgm:pt modelId="{B34464E1-6DB4-492C-A44A-0FC70E0A50D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endParaRPr lang="en-US" sz="1800" b="0" dirty="0"/>
        </a:p>
      </dgm:t>
    </dgm:pt>
    <dgm:pt modelId="{B4B56605-4515-455B-A4AD-85A54017E846}" type="parTrans" cxnId="{D2A7A181-7CE8-4299-8071-6D1223404D62}">
      <dgm:prSet/>
      <dgm:spPr/>
      <dgm:t>
        <a:bodyPr/>
        <a:lstStyle/>
        <a:p>
          <a:endParaRPr lang="en-GB"/>
        </a:p>
      </dgm:t>
    </dgm:pt>
    <dgm:pt modelId="{7BF8A54C-2BA9-4749-87FA-288DF7BDD4B1}" type="sibTrans" cxnId="{D2A7A181-7CE8-4299-8071-6D1223404D62}">
      <dgm:prSet/>
      <dgm:spPr/>
      <dgm:t>
        <a:bodyPr/>
        <a:lstStyle/>
        <a:p>
          <a:endParaRPr lang="en-GB"/>
        </a:p>
      </dgm:t>
    </dgm:pt>
    <dgm:pt modelId="{E6E9B9DB-B118-4210-988C-2736C8D3778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/>
        <a:lstStyle/>
        <a:p>
          <a:endParaRPr lang="en-US" sz="1800" b="0" dirty="0"/>
        </a:p>
      </dgm:t>
    </dgm:pt>
    <dgm:pt modelId="{3C4B4DCC-7912-4BF7-943B-1B64B8E7B312}" type="parTrans" cxnId="{BB90C225-4B97-4F8F-B274-4FB8192A88A6}">
      <dgm:prSet/>
      <dgm:spPr/>
      <dgm:t>
        <a:bodyPr/>
        <a:lstStyle/>
        <a:p>
          <a:endParaRPr lang="en-GB"/>
        </a:p>
      </dgm:t>
    </dgm:pt>
    <dgm:pt modelId="{6588C036-F330-4E7A-A575-9E2EEAF8423F}" type="sibTrans" cxnId="{BB90C225-4B97-4F8F-B274-4FB8192A88A6}">
      <dgm:prSet/>
      <dgm:spPr/>
      <dgm:t>
        <a:bodyPr/>
        <a:lstStyle/>
        <a:p>
          <a:endParaRPr lang="en-GB"/>
        </a:p>
      </dgm:t>
    </dgm:pt>
    <dgm:pt modelId="{B03AD1C7-BBBC-440E-8E7B-720D84969755}" type="pres">
      <dgm:prSet presAssocID="{A0A0DADB-5B6D-4303-81BB-0CAD6EC10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02C11-6BA6-4FB2-A3D6-85CF88118B40}" type="pres">
      <dgm:prSet presAssocID="{5C11B73B-DB00-4292-97C2-8F53E564FF2C}" presName="parentText" presStyleLbl="node1" presStyleIdx="0" presStyleCnt="2" custScaleY="47632" custLinFactNeighborX="645" custLinFactNeighborY="-1699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8E0FF28-21CC-46A6-B402-1B57DF8CC0E8}" type="pres">
      <dgm:prSet presAssocID="{5C11B73B-DB00-4292-97C2-8F53E564FF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60D25C-52EE-4D05-BB15-9079BB8192B2}" type="pres">
      <dgm:prSet presAssocID="{684337DB-E30C-4564-A3E7-D70755437C55}" presName="parentText" presStyleLbl="node1" presStyleIdx="1" presStyleCnt="2" custScaleY="51652" custLinFactNeighborX="645" custLinFactNeighborY="-2438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10367F-E148-419B-8B29-168E9C4C4FB9}" type="pres">
      <dgm:prSet presAssocID="{684337DB-E30C-4564-A3E7-D70755437C5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8CF7D4-3965-451B-9630-38DDC3903B61}" srcId="{5C11B73B-DB00-4292-97C2-8F53E564FF2C}" destId="{F135EA61-8B1E-4E86-B4C2-6A7F6CAC70E6}" srcOrd="0" destOrd="0" parTransId="{437B25EB-03C9-40A6-B071-58C786D18747}" sibTransId="{504C93CA-5DF4-4402-9A06-9F7894B6ED54}"/>
    <dgm:cxn modelId="{61A902E1-B39D-467D-BE0B-99A86A7BE1F6}" type="presOf" srcId="{B34464E1-6DB4-492C-A44A-0FC70E0A50DD}" destId="{D8E0FF28-21CC-46A6-B402-1B57DF8CC0E8}" srcOrd="0" destOrd="4" presId="urn:microsoft.com/office/officeart/2005/8/layout/vList2"/>
    <dgm:cxn modelId="{DA97736F-89BD-4860-88F4-2396B11AEA79}" srcId="{684337DB-E30C-4564-A3E7-D70755437C55}" destId="{5D3D095C-6999-46B2-AB5B-C176990813F9}" srcOrd="0" destOrd="0" parTransId="{849026CA-EC2B-4FBA-9C0A-B14E74CED4C2}" sibTransId="{58523668-A500-4532-B765-2FB3A25CACE5}"/>
    <dgm:cxn modelId="{1F23D788-27EE-4822-8C6F-7E95E1E043C2}" srcId="{684337DB-E30C-4564-A3E7-D70755437C55}" destId="{E978B3F6-1CC8-4639-A91F-298F5A46F98E}" srcOrd="2" destOrd="0" parTransId="{D2C813D3-247A-44C0-AEF7-23DB846BBC65}" sibTransId="{51E74C28-E7AF-466A-B447-36C720ECBD34}"/>
    <dgm:cxn modelId="{42620D5E-A16F-42DE-AC7F-44725E61990A}" type="presOf" srcId="{69337F48-31D2-4FD8-8E64-23112E4359E3}" destId="{D8E0FF28-21CC-46A6-B402-1B57DF8CC0E8}" srcOrd="0" destOrd="1" presId="urn:microsoft.com/office/officeart/2005/8/layout/vList2"/>
    <dgm:cxn modelId="{BF2DBD4C-FAB4-4963-9850-94EAE72F945E}" type="presOf" srcId="{E978B3F6-1CC8-4639-A91F-298F5A46F98E}" destId="{5C10367F-E148-419B-8B29-168E9C4C4FB9}" srcOrd="0" destOrd="2" presId="urn:microsoft.com/office/officeart/2005/8/layout/vList2"/>
    <dgm:cxn modelId="{04CE9177-B43D-44C9-AEBA-6502D91CFB06}" srcId="{5C11B73B-DB00-4292-97C2-8F53E564FF2C}" destId="{69337F48-31D2-4FD8-8E64-23112E4359E3}" srcOrd="1" destOrd="0" parTransId="{A49B2F1B-5DA1-41E8-A952-7E18D10406ED}" sibTransId="{E66E4EA5-E92D-4EC9-A152-CEA65AEB5677}"/>
    <dgm:cxn modelId="{862C45EF-A41F-4E1B-A2D1-641A25B4768A}" type="presOf" srcId="{A0A0DADB-5B6D-4303-81BB-0CAD6EC101DA}" destId="{B03AD1C7-BBBC-440E-8E7B-720D84969755}" srcOrd="0" destOrd="0" presId="urn:microsoft.com/office/officeart/2005/8/layout/vList2"/>
    <dgm:cxn modelId="{239DBF80-18C9-41FF-8658-16679A7142CD}" type="presOf" srcId="{5C11B73B-DB00-4292-97C2-8F53E564FF2C}" destId="{7E602C11-6BA6-4FB2-A3D6-85CF88118B40}" srcOrd="0" destOrd="0" presId="urn:microsoft.com/office/officeart/2005/8/layout/vList2"/>
    <dgm:cxn modelId="{F56AE469-D5B2-40B6-B0FE-C2EE9A5754EC}" type="presOf" srcId="{684337DB-E30C-4564-A3E7-D70755437C55}" destId="{6A60D25C-52EE-4D05-BB15-9079BB8192B2}" srcOrd="0" destOrd="0" presId="urn:microsoft.com/office/officeart/2005/8/layout/vList2"/>
    <dgm:cxn modelId="{714AA72B-C2F1-4CD9-ADEE-7BD6D4151286}" type="presOf" srcId="{FF86712D-D501-40AE-8767-F2F39C90F69D}" destId="{D8E0FF28-21CC-46A6-B402-1B57DF8CC0E8}" srcOrd="0" destOrd="2" presId="urn:microsoft.com/office/officeart/2005/8/layout/vList2"/>
    <dgm:cxn modelId="{5A038C4B-94B2-45ED-A718-0872C1E5D60F}" type="presOf" srcId="{9B833782-8243-4851-9D3C-5EB35189E7ED}" destId="{5C10367F-E148-419B-8B29-168E9C4C4FB9}" srcOrd="0" destOrd="1" presId="urn:microsoft.com/office/officeart/2005/8/layout/vList2"/>
    <dgm:cxn modelId="{20EA7A12-B0A7-4AFC-BB7B-3CBBD5217CFD}" type="presOf" srcId="{E6E9B9DB-B118-4210-988C-2736C8D37787}" destId="{D8E0FF28-21CC-46A6-B402-1B57DF8CC0E8}" srcOrd="0" destOrd="3" presId="urn:microsoft.com/office/officeart/2005/8/layout/vList2"/>
    <dgm:cxn modelId="{BB90C225-4B97-4F8F-B274-4FB8192A88A6}" srcId="{5C11B73B-DB00-4292-97C2-8F53E564FF2C}" destId="{E6E9B9DB-B118-4210-988C-2736C8D37787}" srcOrd="3" destOrd="0" parTransId="{3C4B4DCC-7912-4BF7-943B-1B64B8E7B312}" sibTransId="{6588C036-F330-4E7A-A575-9E2EEAF8423F}"/>
    <dgm:cxn modelId="{25D5010F-E0CB-43B4-A58A-E271DCFAA089}" type="presOf" srcId="{5D3D095C-6999-46B2-AB5B-C176990813F9}" destId="{5C10367F-E148-419B-8B29-168E9C4C4FB9}" srcOrd="0" destOrd="0" presId="urn:microsoft.com/office/officeart/2005/8/layout/vList2"/>
    <dgm:cxn modelId="{9C7F4ACC-7178-4B12-A9B4-244FB97240DD}" type="presOf" srcId="{F135EA61-8B1E-4E86-B4C2-6A7F6CAC70E6}" destId="{D8E0FF28-21CC-46A6-B402-1B57DF8CC0E8}" srcOrd="0" destOrd="0" presId="urn:microsoft.com/office/officeart/2005/8/layout/vList2"/>
    <dgm:cxn modelId="{D2A7A181-7CE8-4299-8071-6D1223404D62}" srcId="{5C11B73B-DB00-4292-97C2-8F53E564FF2C}" destId="{B34464E1-6DB4-492C-A44A-0FC70E0A50DD}" srcOrd="4" destOrd="0" parTransId="{B4B56605-4515-455B-A4AD-85A54017E846}" sibTransId="{7BF8A54C-2BA9-4749-87FA-288DF7BDD4B1}"/>
    <dgm:cxn modelId="{7730CB1C-3A1A-418E-B741-D2A3BAA91E93}" srcId="{A0A0DADB-5B6D-4303-81BB-0CAD6EC101DA}" destId="{684337DB-E30C-4564-A3E7-D70755437C55}" srcOrd="1" destOrd="0" parTransId="{B07B71E4-89F2-4060-94EC-A60E582A8FA2}" sibTransId="{FBE88A7A-1EF6-4FDE-9CB1-8A119B309376}"/>
    <dgm:cxn modelId="{F1891192-B135-4C9A-85ED-5017415ED1DC}" srcId="{A0A0DADB-5B6D-4303-81BB-0CAD6EC101DA}" destId="{5C11B73B-DB00-4292-97C2-8F53E564FF2C}" srcOrd="0" destOrd="0" parTransId="{4809FDED-9D0E-425C-8BA9-B143BFAF035A}" sibTransId="{4214DB5A-7D64-404E-B00E-F54C0A1A960A}"/>
    <dgm:cxn modelId="{114854AD-C941-47DD-B48C-1D489EFE6BAE}" srcId="{5C11B73B-DB00-4292-97C2-8F53E564FF2C}" destId="{FF86712D-D501-40AE-8767-F2F39C90F69D}" srcOrd="2" destOrd="0" parTransId="{9EA4FBAA-3395-41C9-8A12-EAE1963E21EC}" sibTransId="{A913A8BB-BC4A-42E5-98BE-391FB3807BA2}"/>
    <dgm:cxn modelId="{F5985E97-7B2A-4B20-8C1C-A8ED5490FE82}" srcId="{684337DB-E30C-4564-A3E7-D70755437C55}" destId="{9B833782-8243-4851-9D3C-5EB35189E7ED}" srcOrd="1" destOrd="0" parTransId="{105A14ED-F6A7-4A9E-BA12-B447391B9584}" sibTransId="{CB8453ED-F87A-466B-BD0D-9DB5A3331590}"/>
    <dgm:cxn modelId="{F9195E9D-1F32-4EC5-840C-A00B03B120F5}" type="presParOf" srcId="{B03AD1C7-BBBC-440E-8E7B-720D84969755}" destId="{7E602C11-6BA6-4FB2-A3D6-85CF88118B40}" srcOrd="0" destOrd="0" presId="urn:microsoft.com/office/officeart/2005/8/layout/vList2"/>
    <dgm:cxn modelId="{A439F265-7AC1-4D35-A042-0BA79B188CFE}" type="presParOf" srcId="{B03AD1C7-BBBC-440E-8E7B-720D84969755}" destId="{D8E0FF28-21CC-46A6-B402-1B57DF8CC0E8}" srcOrd="1" destOrd="0" presId="urn:microsoft.com/office/officeart/2005/8/layout/vList2"/>
    <dgm:cxn modelId="{105015B2-F540-4485-B81C-6C74C0C1F199}" type="presParOf" srcId="{B03AD1C7-BBBC-440E-8E7B-720D84969755}" destId="{6A60D25C-52EE-4D05-BB15-9079BB8192B2}" srcOrd="2" destOrd="0" presId="urn:microsoft.com/office/officeart/2005/8/layout/vList2"/>
    <dgm:cxn modelId="{A7CF8793-92B8-448F-8211-3C5321B572D2}" type="presParOf" srcId="{B03AD1C7-BBBC-440E-8E7B-720D84969755}" destId="{5C10367F-E148-419B-8B29-168E9C4C4F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0DADB-5B6D-4303-81BB-0CAD6EC101DA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11B73B-DB00-4292-97C2-8F53E564FF2C}">
      <dgm:prSet phldrT="[Text]" custT="1"/>
      <dgm:spPr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gm:spPr>
      <dgm:t>
        <a:bodyPr lIns="180000"/>
        <a:lstStyle/>
        <a:p>
          <a:r>
            <a:rPr b="1" i="1" dirty="0"/>
            <a:t>Vasodilation</a:t>
          </a:r>
          <a:r>
            <a:rPr dirty="0"/>
            <a:t>: COX-1 mediated prostacyclin release and </a:t>
          </a:r>
          <a:r>
            <a:rPr dirty="0" err="1"/>
            <a:t>eNOS</a:t>
          </a:r>
          <a:r>
            <a:rPr dirty="0"/>
            <a:t> mediated NO production (</a:t>
          </a:r>
          <a:r>
            <a:rPr dirty="0" smtClean="0"/>
            <a:t>synergist</a:t>
          </a:r>
          <a:r>
            <a:rPr lang="en-GB" dirty="0" err="1" smtClean="0"/>
            <a:t>ic</a:t>
          </a:r>
          <a:r>
            <a:rPr dirty="0" smtClean="0"/>
            <a:t> </a:t>
          </a:r>
          <a:r>
            <a:rPr dirty="0"/>
            <a:t>interaction).</a:t>
          </a:r>
          <a:endParaRPr lang="en-US" sz="1800" b="0" dirty="0"/>
        </a:p>
      </dgm:t>
    </dgm:pt>
    <dgm:pt modelId="{4809FDED-9D0E-425C-8BA9-B143BFAF035A}" type="par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4214DB5A-7D64-404E-B00E-F54C0A1A960A}" type="sib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684337DB-E30C-4564-A3E7-D70755437C55}">
      <dgm:prSet phldrT="[Text]" custT="1"/>
      <dgm:spPr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hemeClr val="accent4">
              <a:hueOff val="22847"/>
              <a:satOff val="33"/>
              <a:lumOff val="-4510"/>
              <a:alphaOff val="0"/>
              <a:tint val="100000"/>
              <a:shade val="100000"/>
              <a:hueMod val="100000"/>
              <a:satMod val="100000"/>
            </a:schemeClr>
          </a:contourClr>
        </a:sp3d>
      </dgm:spPr>
      <dgm:t>
        <a:bodyPr lIns="180000"/>
        <a:lstStyle/>
        <a:p>
          <a:r>
            <a:rPr b="1" i="1" dirty="0"/>
            <a:t>Permeability</a:t>
          </a:r>
          <a:r>
            <a:rPr dirty="0"/>
            <a:t>: opening of tight </a:t>
          </a:r>
          <a:r>
            <a:rPr dirty="0" smtClean="0"/>
            <a:t>junction</a:t>
          </a:r>
          <a:r>
            <a:rPr lang="en-GB" dirty="0" smtClean="0"/>
            <a:t>s</a:t>
          </a:r>
          <a:r>
            <a:rPr dirty="0" smtClean="0"/>
            <a:t> </a:t>
          </a:r>
          <a:r>
            <a:rPr dirty="0"/>
            <a:t>especially in post-capillary </a:t>
          </a:r>
          <a:r>
            <a:rPr dirty="0" err="1"/>
            <a:t>venules</a:t>
          </a:r>
          <a:r>
            <a:rPr dirty="0"/>
            <a:t>.</a:t>
          </a:r>
          <a:endParaRPr lang="en-US" sz="1800" b="0" dirty="0"/>
        </a:p>
      </dgm:t>
    </dgm:pt>
    <dgm:pt modelId="{B07B71E4-89F2-4060-94EC-A60E582A8FA2}" type="par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FBE88A7A-1EF6-4FDE-9CB1-8A119B309376}" type="sib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49C756E0-B235-4A8B-A973-8D1F339D1DD3}">
      <dgm:prSet phldrT="[Text]" custT="1"/>
      <dgm:spPr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hemeClr val="accent4">
              <a:hueOff val="45693"/>
              <a:satOff val="67"/>
              <a:lumOff val="-9019"/>
              <a:alphaOff val="0"/>
              <a:tint val="100000"/>
              <a:shade val="100000"/>
              <a:hueMod val="100000"/>
              <a:satMod val="100000"/>
            </a:schemeClr>
          </a:contourClr>
        </a:sp3d>
      </dgm:spPr>
      <dgm:t>
        <a:bodyPr lIns="180000"/>
        <a:lstStyle/>
        <a:p>
          <a:r>
            <a:rPr b="1" i="1" dirty="0"/>
            <a:t>Adhesion</a:t>
          </a:r>
          <a:r>
            <a:rPr dirty="0"/>
            <a:t>: </a:t>
          </a:r>
          <a:r>
            <a:rPr dirty="0" err="1"/>
            <a:t>exocytosis</a:t>
          </a:r>
          <a:r>
            <a:rPr dirty="0"/>
            <a:t> of </a:t>
          </a:r>
          <a:r>
            <a:rPr dirty="0" err="1"/>
            <a:t>Weibel</a:t>
          </a:r>
          <a:r>
            <a:rPr dirty="0"/>
            <a:t> Palade bodies with exposure of P-selectin on cell </a:t>
          </a:r>
          <a:r>
            <a:rPr dirty="0" smtClean="0"/>
            <a:t>membrane</a:t>
          </a:r>
          <a:r>
            <a:rPr lang="en-GB" dirty="0" smtClean="0"/>
            <a:t>.  Release of von </a:t>
          </a:r>
          <a:r>
            <a:rPr lang="en-GB" dirty="0" err="1" smtClean="0"/>
            <a:t>Willebrand</a:t>
          </a:r>
          <a:r>
            <a:rPr lang="en-GB" dirty="0" smtClean="0"/>
            <a:t> factor increase platelet adhesiveness.</a:t>
          </a:r>
          <a:endParaRPr lang="en-US" sz="1800" b="0" dirty="0"/>
        </a:p>
      </dgm:t>
    </dgm:pt>
    <dgm:pt modelId="{D7406D56-EABB-451F-893B-B212A4C03986}" type="parTrans" cxnId="{D738CDE8-0BDE-4CCB-B506-C40705D52DEB}">
      <dgm:prSet/>
      <dgm:spPr/>
      <dgm:t>
        <a:bodyPr/>
        <a:lstStyle/>
        <a:p>
          <a:endParaRPr lang="en-US" sz="1800" b="0"/>
        </a:p>
      </dgm:t>
    </dgm:pt>
    <dgm:pt modelId="{A74C6608-86E1-4644-A414-23AF47A61B91}" type="sibTrans" cxnId="{D738CDE8-0BDE-4CCB-B506-C40705D52DEB}">
      <dgm:prSet/>
      <dgm:spPr/>
      <dgm:t>
        <a:bodyPr/>
        <a:lstStyle/>
        <a:p>
          <a:endParaRPr lang="en-US" sz="1800" b="0"/>
        </a:p>
      </dgm:t>
    </dgm:pt>
    <dgm:pt modelId="{0C09B2A2-2269-4849-8EA4-454119A9302F}">
      <dgm:prSet phldrT="[Text]" custT="1"/>
      <dgm:spPr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hemeClr val="accent4">
              <a:hueOff val="68540"/>
              <a:satOff val="100"/>
              <a:lumOff val="-13529"/>
              <a:alphaOff val="0"/>
              <a:tint val="100000"/>
              <a:shade val="100000"/>
              <a:hueMod val="100000"/>
              <a:satMod val="100000"/>
            </a:schemeClr>
          </a:contourClr>
        </a:sp3d>
      </dgm:spPr>
      <dgm:t>
        <a:bodyPr lIns="180000"/>
        <a:lstStyle/>
        <a:p>
          <a:r>
            <a:rPr b="1" i="1" dirty="0"/>
            <a:t>Activating surface</a:t>
          </a:r>
          <a:r>
            <a:rPr dirty="0"/>
            <a:t>: synthesis of PAF and presentation on membrane.</a:t>
          </a:r>
          <a:endParaRPr lang="en-US" sz="1800" b="0" dirty="0"/>
        </a:p>
      </dgm:t>
    </dgm:pt>
    <dgm:pt modelId="{6FF27775-78C3-4CF6-BA40-418C8362000A}" type="parTrans" cxnId="{2C20C3C8-32E4-4747-B086-DDF9F044F091}">
      <dgm:prSet/>
      <dgm:spPr/>
      <dgm:t>
        <a:bodyPr/>
        <a:lstStyle/>
        <a:p>
          <a:endParaRPr lang="en-US" sz="1800" b="0"/>
        </a:p>
      </dgm:t>
    </dgm:pt>
    <dgm:pt modelId="{C7681F71-20BD-439B-A4E0-20051B051951}" type="sibTrans" cxnId="{2C20C3C8-32E4-4747-B086-DDF9F044F091}">
      <dgm:prSet/>
      <dgm:spPr/>
      <dgm:t>
        <a:bodyPr/>
        <a:lstStyle/>
        <a:p>
          <a:endParaRPr lang="en-US" sz="1800" b="0"/>
        </a:p>
      </dgm:t>
    </dgm:pt>
    <dgm:pt modelId="{F90BB0B6-11FD-44DA-8276-8B59AFB96F25}" type="parTrans">
      <dgm:prSet/>
      <dgm:spPr/>
      <dgm:t>
        <a:bodyPr/>
        <a:lstStyle/>
        <a:p>
          <a:endParaRPr lang="en-US"/>
        </a:p>
      </dgm:t>
    </dgm:pt>
    <dgm:pt modelId="{691344BA-31D4-4DB4-94FB-00348C4AD7B7}" type="sibTrans">
      <dgm:prSet/>
      <dgm:spPr/>
      <dgm:t>
        <a:bodyPr/>
        <a:lstStyle/>
        <a:p>
          <a:endParaRPr lang="en-US"/>
        </a:p>
      </dgm:t>
    </dgm:pt>
    <dgm:pt modelId="{B03AD1C7-BBBC-440E-8E7B-720D84969755}" type="pres">
      <dgm:prSet presAssocID="{A0A0DADB-5B6D-4303-81BB-0CAD6EC10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02C11-6BA6-4FB2-A3D6-85CF88118B40}" type="pres">
      <dgm:prSet presAssocID="{5C11B73B-DB00-4292-97C2-8F53E564FF2C}" presName="parentText" presStyleLbl="node1" presStyleIdx="0" presStyleCnt="4" custScaleY="50495" custLinFactY="-58552" custLinFactNeighborX="228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7C6FEE8-B689-4524-BEAB-9612C6A16D9C}" type="pres">
      <dgm:prSet presAssocID="{4214DB5A-7D64-404E-B00E-F54C0A1A960A}" presName="spacer" presStyleCnt="0"/>
      <dgm:spPr/>
      <dgm:t>
        <a:bodyPr/>
        <a:lstStyle/>
        <a:p>
          <a:endParaRPr lang="en-US"/>
        </a:p>
      </dgm:t>
    </dgm:pt>
    <dgm:pt modelId="{6A60D25C-52EE-4D05-BB15-9079BB8192B2}" type="pres">
      <dgm:prSet presAssocID="{684337DB-E30C-4564-A3E7-D70755437C55}" presName="parentText" presStyleLbl="node1" presStyleIdx="1" presStyleCnt="4" custScaleY="50495" custLinFactY="-5213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3D0B93-DA3A-4282-919F-E2A90F23EB3E}" type="pres">
      <dgm:prSet presAssocID="{FBE88A7A-1EF6-4FDE-9CB1-8A119B309376}" presName="spacer" presStyleCnt="0"/>
      <dgm:spPr/>
      <dgm:t>
        <a:bodyPr/>
        <a:lstStyle/>
        <a:p>
          <a:endParaRPr lang="en-US"/>
        </a:p>
      </dgm:t>
    </dgm:pt>
    <dgm:pt modelId="{2CACD200-89F8-4936-8B3F-E4E2ABFF0D8D}" type="pres">
      <dgm:prSet presAssocID="{49C756E0-B235-4A8B-A973-8D1F339D1DD3}" presName="parentText" presStyleLbl="node1" presStyleIdx="2" presStyleCnt="4" custScaleY="50495" custLinFactY="27546" custLinFactNeighborX="114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B892F4-6BE6-4458-9B61-C15808091D3B}" type="pres">
      <dgm:prSet presAssocID="{A74C6608-86E1-4644-A414-23AF47A61B91}" presName="spacer" presStyleCnt="0"/>
      <dgm:spPr/>
      <dgm:t>
        <a:bodyPr/>
        <a:lstStyle/>
        <a:p>
          <a:endParaRPr lang="en-US"/>
        </a:p>
      </dgm:t>
    </dgm:pt>
    <dgm:pt modelId="{76FC3D43-4C64-4DEB-972A-D39DD51F9439}" type="pres">
      <dgm:prSet presAssocID="{0C09B2A2-2269-4849-8EA4-454119A9302F}" presName="parentText" presStyleLbl="node1" presStyleIdx="3" presStyleCnt="4" custScaleY="50495" custLinFactY="67298" custLinFactNeighborX="114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1891192-B135-4C9A-85ED-5017415ED1DC}" srcId="{A0A0DADB-5B6D-4303-81BB-0CAD6EC101DA}" destId="{5C11B73B-DB00-4292-97C2-8F53E564FF2C}" srcOrd="0" destOrd="0" parTransId="{4809FDED-9D0E-425C-8BA9-B143BFAF035A}" sibTransId="{4214DB5A-7D64-404E-B00E-F54C0A1A960A}"/>
    <dgm:cxn modelId="{D738CDE8-0BDE-4CCB-B506-C40705D52DEB}" srcId="{A0A0DADB-5B6D-4303-81BB-0CAD6EC101DA}" destId="{49C756E0-B235-4A8B-A973-8D1F339D1DD3}" srcOrd="2" destOrd="0" parTransId="{D7406D56-EABB-451F-893B-B212A4C03986}" sibTransId="{A74C6608-86E1-4644-A414-23AF47A61B91}"/>
    <dgm:cxn modelId="{7730CB1C-3A1A-418E-B741-D2A3BAA91E93}" srcId="{A0A0DADB-5B6D-4303-81BB-0CAD6EC101DA}" destId="{684337DB-E30C-4564-A3E7-D70755437C55}" srcOrd="1" destOrd="0" parTransId="{B07B71E4-89F2-4060-94EC-A60E582A8FA2}" sibTransId="{FBE88A7A-1EF6-4FDE-9CB1-8A119B309376}"/>
    <dgm:cxn modelId="{551B2501-A5E5-4471-A033-74533F4E724E}" type="presOf" srcId="{A0A0DADB-5B6D-4303-81BB-0CAD6EC101DA}" destId="{B03AD1C7-BBBC-440E-8E7B-720D84969755}" srcOrd="0" destOrd="0" presId="urn:microsoft.com/office/officeart/2005/8/layout/vList2"/>
    <dgm:cxn modelId="{3516AF0F-B943-4259-A15A-776543878BDC}" type="presOf" srcId="{5C11B73B-DB00-4292-97C2-8F53E564FF2C}" destId="{7E602C11-6BA6-4FB2-A3D6-85CF88118B40}" srcOrd="0" destOrd="0" presId="urn:microsoft.com/office/officeart/2005/8/layout/vList2"/>
    <dgm:cxn modelId="{2C20C3C8-32E4-4747-B086-DDF9F044F091}" srcId="{A0A0DADB-5B6D-4303-81BB-0CAD6EC101DA}" destId="{0C09B2A2-2269-4849-8EA4-454119A9302F}" srcOrd="3" destOrd="0" parTransId="{6FF27775-78C3-4CF6-BA40-418C8362000A}" sibTransId="{C7681F71-20BD-439B-A4E0-20051B051951}"/>
    <dgm:cxn modelId="{9BFCAF15-7300-4AB4-A20C-2F7E7CD686C4}" type="presOf" srcId="{684337DB-E30C-4564-A3E7-D70755437C55}" destId="{6A60D25C-52EE-4D05-BB15-9079BB8192B2}" srcOrd="0" destOrd="0" presId="urn:microsoft.com/office/officeart/2005/8/layout/vList2"/>
    <dgm:cxn modelId="{ED690B26-33AE-404C-82BA-65BF20CA9C04}" type="presOf" srcId="{0C09B2A2-2269-4849-8EA4-454119A9302F}" destId="{76FC3D43-4C64-4DEB-972A-D39DD51F9439}" srcOrd="0" destOrd="0" presId="urn:microsoft.com/office/officeart/2005/8/layout/vList2"/>
    <dgm:cxn modelId="{52A738DC-FD08-4F0D-A62B-4AA8271D3B8A}" type="presOf" srcId="{49C756E0-B235-4A8B-A973-8D1F339D1DD3}" destId="{2CACD200-89F8-4936-8B3F-E4E2ABFF0D8D}" srcOrd="0" destOrd="0" presId="urn:microsoft.com/office/officeart/2005/8/layout/vList2"/>
    <dgm:cxn modelId="{7BF7A650-C40E-4EFC-8D61-03197A09D707}" type="presParOf" srcId="{B03AD1C7-BBBC-440E-8E7B-720D84969755}" destId="{7E602C11-6BA6-4FB2-A3D6-85CF88118B40}" srcOrd="0" destOrd="0" presId="urn:microsoft.com/office/officeart/2005/8/layout/vList2"/>
    <dgm:cxn modelId="{8DB316A4-CDB4-4909-B85B-70B40A6181DB}" type="presParOf" srcId="{B03AD1C7-BBBC-440E-8E7B-720D84969755}" destId="{87C6FEE8-B689-4524-BEAB-9612C6A16D9C}" srcOrd="1" destOrd="0" presId="urn:microsoft.com/office/officeart/2005/8/layout/vList2"/>
    <dgm:cxn modelId="{2A5C7263-8639-4C0A-9F2B-20900D200721}" type="presParOf" srcId="{B03AD1C7-BBBC-440E-8E7B-720D84969755}" destId="{6A60D25C-52EE-4D05-BB15-9079BB8192B2}" srcOrd="2" destOrd="0" presId="urn:microsoft.com/office/officeart/2005/8/layout/vList2"/>
    <dgm:cxn modelId="{B84A3449-414E-4156-84CB-92F0178318CF}" type="presParOf" srcId="{B03AD1C7-BBBC-440E-8E7B-720D84969755}" destId="{BE3D0B93-DA3A-4282-919F-E2A90F23EB3E}" srcOrd="3" destOrd="0" presId="urn:microsoft.com/office/officeart/2005/8/layout/vList2"/>
    <dgm:cxn modelId="{BAF633C7-4F63-4BE8-B5F6-3FED0DF6BB70}" type="presParOf" srcId="{B03AD1C7-BBBC-440E-8E7B-720D84969755}" destId="{2CACD200-89F8-4936-8B3F-E4E2ABFF0D8D}" srcOrd="4" destOrd="0" presId="urn:microsoft.com/office/officeart/2005/8/layout/vList2"/>
    <dgm:cxn modelId="{165276F8-BAB3-4236-A886-59DE69F84356}" type="presParOf" srcId="{B03AD1C7-BBBC-440E-8E7B-720D84969755}" destId="{68B892F4-6BE6-4458-9B61-C15808091D3B}" srcOrd="5" destOrd="0" presId="urn:microsoft.com/office/officeart/2005/8/layout/vList2"/>
    <dgm:cxn modelId="{FA30B26B-6CC5-49E9-BAAA-46D36A7265D0}" type="presParOf" srcId="{B03AD1C7-BBBC-440E-8E7B-720D84969755}" destId="{76FC3D43-4C64-4DEB-972A-D39DD51F94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0DADB-5B6D-4303-81BB-0CAD6EC101DA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11B73B-DB00-4292-97C2-8F53E564FF2C}">
      <dgm:prSet phldrT="[Text]" custT="1"/>
      <dgm:spPr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gm:spPr>
      <dgm:t>
        <a:bodyPr/>
        <a:lstStyle/>
        <a:p>
          <a:r>
            <a:rPr dirty="0"/>
            <a:t>Activation of transcription factor </a:t>
          </a:r>
          <a:r>
            <a:rPr dirty="0" smtClean="0"/>
            <a:t>NF-</a:t>
          </a:r>
          <a:r>
            <a:rPr lang="en-GB" dirty="0" smtClean="0"/>
            <a:t>k</a:t>
          </a:r>
          <a:r>
            <a:rPr dirty="0" smtClean="0"/>
            <a:t>B </a:t>
          </a:r>
          <a:r>
            <a:rPr dirty="0"/>
            <a:t>and activating protein 1 (AP1).</a:t>
          </a:r>
          <a:endParaRPr lang="en-US" sz="1800" b="0" dirty="0"/>
        </a:p>
      </dgm:t>
    </dgm:pt>
    <dgm:pt modelId="{4809FDED-9D0E-425C-8BA9-B143BFAF035A}" type="par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4214DB5A-7D64-404E-B00E-F54C0A1A960A}" type="sibTrans" cxnId="{F1891192-B135-4C9A-85ED-5017415ED1DC}">
      <dgm:prSet/>
      <dgm:spPr/>
      <dgm:t>
        <a:bodyPr/>
        <a:lstStyle/>
        <a:p>
          <a:endParaRPr lang="en-US" sz="1800" b="0"/>
        </a:p>
      </dgm:t>
    </dgm:pt>
    <dgm:pt modelId="{684337DB-E30C-4564-A3E7-D70755437C5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gm:spPr>
      <dgm:t>
        <a:bodyPr/>
        <a:lstStyle/>
        <a:p>
          <a:r>
            <a:rPr b="1" i="1" dirty="0" smtClean="0"/>
            <a:t>Adhesion</a:t>
          </a:r>
          <a:r>
            <a:rPr lang="en-GB" b="1" i="1" dirty="0" smtClean="0"/>
            <a:t>: </a:t>
          </a:r>
          <a:r>
            <a:rPr dirty="0" smtClean="0"/>
            <a:t>E-</a:t>
          </a:r>
          <a:r>
            <a:rPr dirty="0" err="1" smtClean="0"/>
            <a:t>selectin</a:t>
          </a:r>
          <a:r>
            <a:rPr dirty="0"/>
            <a:t>, VCAM1, ICAM1.</a:t>
          </a:r>
          <a:endParaRPr lang="en-US" sz="1800" b="0" dirty="0"/>
        </a:p>
      </dgm:t>
    </dgm:pt>
    <dgm:pt modelId="{B07B71E4-89F2-4060-94EC-A60E582A8FA2}" type="par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FBE88A7A-1EF6-4FDE-9CB1-8A119B309376}" type="sibTrans" cxnId="{7730CB1C-3A1A-418E-B741-D2A3BAA91E93}">
      <dgm:prSet/>
      <dgm:spPr/>
      <dgm:t>
        <a:bodyPr/>
        <a:lstStyle/>
        <a:p>
          <a:endParaRPr lang="en-US" sz="1800" b="0"/>
        </a:p>
      </dgm:t>
    </dgm:pt>
    <dgm:pt modelId="{49C756E0-B235-4A8B-A973-8D1F339D1DD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gm:spPr>
      <dgm:t>
        <a:bodyPr/>
        <a:lstStyle/>
        <a:p>
          <a:r>
            <a:rPr lang="en-GB" b="1" i="1" dirty="0" smtClean="0"/>
            <a:t>Activating surface: </a:t>
          </a:r>
          <a:r>
            <a:rPr dirty="0" smtClean="0"/>
            <a:t>Chemokine </a:t>
          </a:r>
          <a:r>
            <a:rPr dirty="0"/>
            <a:t>expression and presentation on membrane </a:t>
          </a:r>
          <a:r>
            <a:rPr dirty="0" err="1"/>
            <a:t>glycocalyx</a:t>
          </a:r>
          <a:r>
            <a:rPr dirty="0"/>
            <a:t>.</a:t>
          </a:r>
          <a:endParaRPr lang="en-US" sz="1800" b="0" dirty="0"/>
        </a:p>
      </dgm:t>
    </dgm:pt>
    <dgm:pt modelId="{D7406D56-EABB-451F-893B-B212A4C03986}" type="parTrans" cxnId="{D738CDE8-0BDE-4CCB-B506-C40705D52DEB}">
      <dgm:prSet/>
      <dgm:spPr/>
      <dgm:t>
        <a:bodyPr/>
        <a:lstStyle/>
        <a:p>
          <a:endParaRPr lang="en-US" sz="1800" b="0"/>
        </a:p>
      </dgm:t>
    </dgm:pt>
    <dgm:pt modelId="{A74C6608-86E1-4644-A414-23AF47A61B91}" type="sibTrans" cxnId="{D738CDE8-0BDE-4CCB-B506-C40705D52DEB}">
      <dgm:prSet/>
      <dgm:spPr/>
      <dgm:t>
        <a:bodyPr/>
        <a:lstStyle/>
        <a:p>
          <a:endParaRPr lang="en-US" sz="1800" b="0"/>
        </a:p>
      </dgm:t>
    </dgm:pt>
    <dgm:pt modelId="{0C09B2A2-2269-4849-8EA4-454119A9302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gm:spPr>
      <dgm:t>
        <a:bodyPr/>
        <a:lstStyle/>
        <a:p>
          <a:r>
            <a:rPr lang="en-GB" b="1" i="1" dirty="0" err="1" smtClean="0"/>
            <a:t>Vasolidation</a:t>
          </a:r>
          <a:r>
            <a:rPr lang="en-GB" b="1" i="1" dirty="0" smtClean="0"/>
            <a:t>: </a:t>
          </a:r>
          <a:r>
            <a:rPr dirty="0" smtClean="0"/>
            <a:t>COX-2 </a:t>
          </a:r>
          <a:r>
            <a:rPr dirty="0"/>
            <a:t>expression leading to increased </a:t>
          </a:r>
          <a:r>
            <a:rPr dirty="0" err="1"/>
            <a:t>prostacylin</a:t>
          </a:r>
          <a:r>
            <a:rPr dirty="0"/>
            <a:t> (requires type I activation to provide </a:t>
          </a:r>
          <a:r>
            <a:rPr dirty="0" err="1"/>
            <a:t>arachadonic</a:t>
          </a:r>
          <a:r>
            <a:rPr dirty="0"/>
            <a:t> acid).</a:t>
          </a:r>
          <a:endParaRPr lang="en-US" sz="1800" b="0" dirty="0"/>
        </a:p>
      </dgm:t>
    </dgm:pt>
    <dgm:pt modelId="{6FF27775-78C3-4CF6-BA40-418C8362000A}" type="parTrans" cxnId="{2C20C3C8-32E4-4747-B086-DDF9F044F091}">
      <dgm:prSet/>
      <dgm:spPr/>
      <dgm:t>
        <a:bodyPr/>
        <a:lstStyle/>
        <a:p>
          <a:endParaRPr lang="en-US" sz="1800" b="0"/>
        </a:p>
      </dgm:t>
    </dgm:pt>
    <dgm:pt modelId="{C7681F71-20BD-439B-A4E0-20051B051951}" type="sibTrans" cxnId="{2C20C3C8-32E4-4747-B086-DDF9F044F091}">
      <dgm:prSet/>
      <dgm:spPr/>
      <dgm:t>
        <a:bodyPr/>
        <a:lstStyle/>
        <a:p>
          <a:endParaRPr lang="en-US" sz="1800" b="0"/>
        </a:p>
      </dgm:t>
    </dgm:pt>
    <dgm:pt modelId="{454E42EF-D2D1-40C9-B9C0-304AC82EC1D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gm:spPr>
      <dgm:t>
        <a:bodyPr/>
        <a:lstStyle/>
        <a:p>
          <a:r>
            <a:rPr lang="en-GB" b="1" i="1" dirty="0" smtClean="0"/>
            <a:t>Permeability: </a:t>
          </a:r>
          <a:r>
            <a:rPr dirty="0" smtClean="0"/>
            <a:t>Actin </a:t>
          </a:r>
          <a:r>
            <a:rPr dirty="0"/>
            <a:t>filament </a:t>
          </a:r>
          <a:r>
            <a:rPr dirty="0" err="1"/>
            <a:t>reorganisation</a:t>
          </a:r>
          <a:r>
            <a:rPr dirty="0"/>
            <a:t> and opening of intercellular junctions</a:t>
          </a:r>
          <a:endParaRPr lang="en-US" sz="1800" b="0" dirty="0"/>
        </a:p>
      </dgm:t>
    </dgm:pt>
    <dgm:pt modelId="{9FA0E98D-3FE2-4689-BC2B-4189731071F6}" type="parTrans" cxnId="{4630F346-2EC9-49F6-89A1-370DAA961908}">
      <dgm:prSet/>
      <dgm:spPr/>
      <dgm:t>
        <a:bodyPr/>
        <a:lstStyle/>
        <a:p>
          <a:endParaRPr lang="en-US" sz="1800" b="0"/>
        </a:p>
      </dgm:t>
    </dgm:pt>
    <dgm:pt modelId="{B44A047B-3DC2-4497-92D2-1CAE4BE05690}" type="sibTrans" cxnId="{4630F346-2EC9-49F6-89A1-370DAA961908}">
      <dgm:prSet/>
      <dgm:spPr/>
      <dgm:t>
        <a:bodyPr/>
        <a:lstStyle/>
        <a:p>
          <a:endParaRPr lang="en-US" sz="1800" b="0"/>
        </a:p>
      </dgm:t>
    </dgm:pt>
    <dgm:pt modelId="{B03AD1C7-BBBC-440E-8E7B-720D84969755}" type="pres">
      <dgm:prSet presAssocID="{A0A0DADB-5B6D-4303-81BB-0CAD6EC10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02C11-6BA6-4FB2-A3D6-85CF88118B40}" type="pres">
      <dgm:prSet presAssocID="{5C11B73B-DB00-4292-97C2-8F53E564FF2C}" presName="parentText" presStyleLbl="node1" presStyleIdx="0" presStyleCnt="5" custScaleY="44924" custLinFactY="-51397" custLinFactNeighborX="68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7C6FEE8-B689-4524-BEAB-9612C6A16D9C}" type="pres">
      <dgm:prSet presAssocID="{4214DB5A-7D64-404E-B00E-F54C0A1A960A}" presName="spacer" presStyleCnt="0"/>
      <dgm:spPr/>
      <dgm:t>
        <a:bodyPr/>
        <a:lstStyle/>
        <a:p>
          <a:endParaRPr lang="en-US"/>
        </a:p>
      </dgm:t>
    </dgm:pt>
    <dgm:pt modelId="{6A60D25C-52EE-4D05-BB15-9079BB8192B2}" type="pres">
      <dgm:prSet presAssocID="{684337DB-E30C-4564-A3E7-D70755437C55}" presName="parentText" presStyleLbl="node1" presStyleIdx="1" presStyleCnt="5" custScaleY="44924" custLinFactY="-25161" custLinFactNeighborX="68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3D0B93-DA3A-4282-919F-E2A90F23EB3E}" type="pres">
      <dgm:prSet presAssocID="{FBE88A7A-1EF6-4FDE-9CB1-8A119B309376}" presName="spacer" presStyleCnt="0"/>
      <dgm:spPr/>
      <dgm:t>
        <a:bodyPr/>
        <a:lstStyle/>
        <a:p>
          <a:endParaRPr lang="en-US"/>
        </a:p>
      </dgm:t>
    </dgm:pt>
    <dgm:pt modelId="{2CACD200-89F8-4936-8B3F-E4E2ABFF0D8D}" type="pres">
      <dgm:prSet presAssocID="{49C756E0-B235-4A8B-A973-8D1F339D1DD3}" presName="parentText" presStyleLbl="node1" presStyleIdx="2" presStyleCnt="5" custScaleY="57619" custLinFactNeighborX="68" custLinFactNeighborY="-6888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B892F4-6BE6-4458-9B61-C15808091D3B}" type="pres">
      <dgm:prSet presAssocID="{A74C6608-86E1-4644-A414-23AF47A61B91}" presName="spacer" presStyleCnt="0"/>
      <dgm:spPr/>
      <dgm:t>
        <a:bodyPr/>
        <a:lstStyle/>
        <a:p>
          <a:endParaRPr lang="en-US"/>
        </a:p>
      </dgm:t>
    </dgm:pt>
    <dgm:pt modelId="{76FC3D43-4C64-4DEB-972A-D39DD51F9439}" type="pres">
      <dgm:prSet presAssocID="{0C09B2A2-2269-4849-8EA4-454119A9302F}" presName="parentText" presStyleLbl="node1" presStyleIdx="3" presStyleCnt="5" custScaleY="63157" custLinFactY="8466" custLinFactNeighborX="68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F2F2FFA-B071-4508-9A71-9A7C384F5C20}" type="pres">
      <dgm:prSet presAssocID="{C7681F71-20BD-439B-A4E0-20051B051951}" presName="spacer" presStyleCnt="0"/>
      <dgm:spPr/>
      <dgm:t>
        <a:bodyPr/>
        <a:lstStyle/>
        <a:p>
          <a:endParaRPr lang="en-US"/>
        </a:p>
      </dgm:t>
    </dgm:pt>
    <dgm:pt modelId="{44B16570-F834-4704-9DD1-BD4FCD42804E}" type="pres">
      <dgm:prSet presAssocID="{454E42EF-D2D1-40C9-B9C0-304AC82EC1D5}" presName="parentText" presStyleLbl="node1" presStyleIdx="4" presStyleCnt="5" custScaleY="44924" custLinFactY="46627" custLinFactNeighborX="68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1891192-B135-4C9A-85ED-5017415ED1DC}" srcId="{A0A0DADB-5B6D-4303-81BB-0CAD6EC101DA}" destId="{5C11B73B-DB00-4292-97C2-8F53E564FF2C}" srcOrd="0" destOrd="0" parTransId="{4809FDED-9D0E-425C-8BA9-B143BFAF035A}" sibTransId="{4214DB5A-7D64-404E-B00E-F54C0A1A960A}"/>
    <dgm:cxn modelId="{D738CDE8-0BDE-4CCB-B506-C40705D52DEB}" srcId="{A0A0DADB-5B6D-4303-81BB-0CAD6EC101DA}" destId="{49C756E0-B235-4A8B-A973-8D1F339D1DD3}" srcOrd="2" destOrd="0" parTransId="{D7406D56-EABB-451F-893B-B212A4C03986}" sibTransId="{A74C6608-86E1-4644-A414-23AF47A61B91}"/>
    <dgm:cxn modelId="{7730CB1C-3A1A-418E-B741-D2A3BAA91E93}" srcId="{A0A0DADB-5B6D-4303-81BB-0CAD6EC101DA}" destId="{684337DB-E30C-4564-A3E7-D70755437C55}" srcOrd="1" destOrd="0" parTransId="{B07B71E4-89F2-4060-94EC-A60E582A8FA2}" sibTransId="{FBE88A7A-1EF6-4FDE-9CB1-8A119B309376}"/>
    <dgm:cxn modelId="{C10B9EC9-629A-4F97-B2A8-1B2A9FA95ED4}" type="presOf" srcId="{A0A0DADB-5B6D-4303-81BB-0CAD6EC101DA}" destId="{B03AD1C7-BBBC-440E-8E7B-720D84969755}" srcOrd="0" destOrd="0" presId="urn:microsoft.com/office/officeart/2005/8/layout/vList2"/>
    <dgm:cxn modelId="{2C20C3C8-32E4-4747-B086-DDF9F044F091}" srcId="{A0A0DADB-5B6D-4303-81BB-0CAD6EC101DA}" destId="{0C09B2A2-2269-4849-8EA4-454119A9302F}" srcOrd="3" destOrd="0" parTransId="{6FF27775-78C3-4CF6-BA40-418C8362000A}" sibTransId="{C7681F71-20BD-439B-A4E0-20051B051951}"/>
    <dgm:cxn modelId="{82C75AED-3886-450A-BE3B-9CB16E1585A8}" type="presOf" srcId="{49C756E0-B235-4A8B-A973-8D1F339D1DD3}" destId="{2CACD200-89F8-4936-8B3F-E4E2ABFF0D8D}" srcOrd="0" destOrd="0" presId="urn:microsoft.com/office/officeart/2005/8/layout/vList2"/>
    <dgm:cxn modelId="{CD62DD13-46A1-452E-BD44-3307AC151158}" type="presOf" srcId="{684337DB-E30C-4564-A3E7-D70755437C55}" destId="{6A60D25C-52EE-4D05-BB15-9079BB8192B2}" srcOrd="0" destOrd="0" presId="urn:microsoft.com/office/officeart/2005/8/layout/vList2"/>
    <dgm:cxn modelId="{4630F346-2EC9-49F6-89A1-370DAA961908}" srcId="{A0A0DADB-5B6D-4303-81BB-0CAD6EC101DA}" destId="{454E42EF-D2D1-40C9-B9C0-304AC82EC1D5}" srcOrd="4" destOrd="0" parTransId="{9FA0E98D-3FE2-4689-BC2B-4189731071F6}" sibTransId="{B44A047B-3DC2-4497-92D2-1CAE4BE05690}"/>
    <dgm:cxn modelId="{DC625338-FF2B-4DA1-9CCC-E3E919FFED52}" type="presOf" srcId="{454E42EF-D2D1-40C9-B9C0-304AC82EC1D5}" destId="{44B16570-F834-4704-9DD1-BD4FCD42804E}" srcOrd="0" destOrd="0" presId="urn:microsoft.com/office/officeart/2005/8/layout/vList2"/>
    <dgm:cxn modelId="{A09D9DEA-CF47-4729-8BA8-DF4903449D92}" type="presOf" srcId="{5C11B73B-DB00-4292-97C2-8F53E564FF2C}" destId="{7E602C11-6BA6-4FB2-A3D6-85CF88118B40}" srcOrd="0" destOrd="0" presId="urn:microsoft.com/office/officeart/2005/8/layout/vList2"/>
    <dgm:cxn modelId="{EFD451B5-34D4-491B-90FD-F58DD2616020}" type="presOf" srcId="{0C09B2A2-2269-4849-8EA4-454119A9302F}" destId="{76FC3D43-4C64-4DEB-972A-D39DD51F9439}" srcOrd="0" destOrd="0" presId="urn:microsoft.com/office/officeart/2005/8/layout/vList2"/>
    <dgm:cxn modelId="{00AECDE4-CA35-4E23-97A1-5AEDE5877224}" type="presParOf" srcId="{B03AD1C7-BBBC-440E-8E7B-720D84969755}" destId="{7E602C11-6BA6-4FB2-A3D6-85CF88118B40}" srcOrd="0" destOrd="0" presId="urn:microsoft.com/office/officeart/2005/8/layout/vList2"/>
    <dgm:cxn modelId="{BAD1B1E9-0F4A-426C-B1FE-CE42B7A184B7}" type="presParOf" srcId="{B03AD1C7-BBBC-440E-8E7B-720D84969755}" destId="{87C6FEE8-B689-4524-BEAB-9612C6A16D9C}" srcOrd="1" destOrd="0" presId="urn:microsoft.com/office/officeart/2005/8/layout/vList2"/>
    <dgm:cxn modelId="{414341BD-3B50-436D-9710-295F8BA8FBE1}" type="presParOf" srcId="{B03AD1C7-BBBC-440E-8E7B-720D84969755}" destId="{6A60D25C-52EE-4D05-BB15-9079BB8192B2}" srcOrd="2" destOrd="0" presId="urn:microsoft.com/office/officeart/2005/8/layout/vList2"/>
    <dgm:cxn modelId="{E2BF9B45-2F1F-4CE3-AF4F-C0747C57EDF5}" type="presParOf" srcId="{B03AD1C7-BBBC-440E-8E7B-720D84969755}" destId="{BE3D0B93-DA3A-4282-919F-E2A90F23EB3E}" srcOrd="3" destOrd="0" presId="urn:microsoft.com/office/officeart/2005/8/layout/vList2"/>
    <dgm:cxn modelId="{0EBB5B72-1126-4625-979C-4E25534BE1B8}" type="presParOf" srcId="{B03AD1C7-BBBC-440E-8E7B-720D84969755}" destId="{2CACD200-89F8-4936-8B3F-E4E2ABFF0D8D}" srcOrd="4" destOrd="0" presId="urn:microsoft.com/office/officeart/2005/8/layout/vList2"/>
    <dgm:cxn modelId="{10F893B9-09E9-4F11-9F36-4B063960E7F7}" type="presParOf" srcId="{B03AD1C7-BBBC-440E-8E7B-720D84969755}" destId="{68B892F4-6BE6-4458-9B61-C15808091D3B}" srcOrd="5" destOrd="0" presId="urn:microsoft.com/office/officeart/2005/8/layout/vList2"/>
    <dgm:cxn modelId="{1EEC221C-5AE9-4219-81DA-64C4866B7A76}" type="presParOf" srcId="{B03AD1C7-BBBC-440E-8E7B-720D84969755}" destId="{76FC3D43-4C64-4DEB-972A-D39DD51F9439}" srcOrd="6" destOrd="0" presId="urn:microsoft.com/office/officeart/2005/8/layout/vList2"/>
    <dgm:cxn modelId="{0EF94C5C-CAF8-4B4E-9B28-D7323F801B99}" type="presParOf" srcId="{B03AD1C7-BBBC-440E-8E7B-720D84969755}" destId="{CF2F2FFA-B071-4508-9A71-9A7C384F5C20}" srcOrd="7" destOrd="0" presId="urn:microsoft.com/office/officeart/2005/8/layout/vList2"/>
    <dgm:cxn modelId="{A16046F5-984A-4370-86A2-5055F8E9A6F5}" type="presParOf" srcId="{B03AD1C7-BBBC-440E-8E7B-720D84969755}" destId="{44B16570-F834-4704-9DD1-BD4FCD42804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602C11-6BA6-4FB2-A3D6-85CF88118B40}">
      <dsp:nvSpPr>
        <dsp:cNvPr id="0" name=""/>
        <dsp:cNvSpPr/>
      </dsp:nvSpPr>
      <dsp:spPr>
        <a:xfrm>
          <a:off x="0" y="33695"/>
          <a:ext cx="8124825" cy="570669"/>
        </a:xfrm>
        <a:prstGeom prst="rect">
          <a:avLst/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0000" tIns="137160" rIns="137160" bIns="13716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b="1" i="1" kern="1200" dirty="0"/>
            <a:t>Type I activation</a:t>
          </a:r>
          <a:r>
            <a:rPr kern="1200" dirty="0"/>
            <a:t>: rapid </a:t>
          </a:r>
          <a:r>
            <a:rPr kern="1200" dirty="0" smtClean="0"/>
            <a:t>response</a:t>
          </a:r>
          <a:r>
            <a:rPr lang="en-GB" kern="1200" dirty="0" smtClean="0"/>
            <a:t> to </a:t>
          </a:r>
          <a:r>
            <a:rPr kern="1200" dirty="0" smtClean="0"/>
            <a:t>G-protein </a:t>
          </a:r>
          <a:r>
            <a:rPr kern="1200" dirty="0"/>
            <a:t>coupled </a:t>
          </a:r>
          <a:r>
            <a:rPr kern="1200" dirty="0" smtClean="0"/>
            <a:t>receptor </a:t>
          </a:r>
          <a:r>
            <a:rPr kern="1200" dirty="0"/>
            <a:t>(GPCR</a:t>
          </a:r>
          <a:r>
            <a:rPr kern="1200" dirty="0" smtClean="0"/>
            <a:t>)</a:t>
          </a:r>
          <a:r>
            <a:rPr lang="en-GB" kern="1200" dirty="0" smtClean="0"/>
            <a:t> signalling</a:t>
          </a:r>
          <a:r>
            <a:rPr kern="1200" dirty="0" smtClean="0"/>
            <a:t>.</a:t>
          </a:r>
          <a:endParaRPr lang="en-US" sz="1800" b="0" kern="1200" dirty="0"/>
        </a:p>
      </dsp:txBody>
      <dsp:txXfrm>
        <a:off x="0" y="33695"/>
        <a:ext cx="8124825" cy="570669"/>
      </dsp:txXfrm>
    </dsp:sp>
    <dsp:sp modelId="{D8E0FF28-21CC-46A6-B402-1B57DF8CC0E8}">
      <dsp:nvSpPr>
        <dsp:cNvPr id="0" name=""/>
        <dsp:cNvSpPr/>
      </dsp:nvSpPr>
      <dsp:spPr>
        <a:xfrm>
          <a:off x="0" y="919482"/>
          <a:ext cx="8124825" cy="1854720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ern="1200" dirty="0"/>
            <a:t>Gene transcription independent.</a:t>
          </a:r>
          <a:endParaRPr lang="en-US" sz="1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ern="1200" dirty="0"/>
            <a:t>Agonists: histamine, </a:t>
          </a:r>
          <a:r>
            <a:rPr kern="1200" dirty="0" err="1"/>
            <a:t>chemokines</a:t>
          </a:r>
          <a:r>
            <a:rPr kern="1200" dirty="0"/>
            <a:t> (e.g. IL-8, MCP-1), platelet activation factor, soluble complement fragments (C3a, C5a)</a:t>
          </a:r>
          <a:endParaRPr lang="en-US" sz="1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ern="1200" dirty="0"/>
            <a:t>Short-lived (20-30min), self limiting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0" kern="1200" dirty="0"/>
        </a:p>
      </dsp:txBody>
      <dsp:txXfrm>
        <a:off x="0" y="919482"/>
        <a:ext cx="8124825" cy="1854720"/>
      </dsp:txXfrm>
    </dsp:sp>
    <dsp:sp modelId="{6A60D25C-52EE-4D05-BB15-9079BB8192B2}">
      <dsp:nvSpPr>
        <dsp:cNvPr id="0" name=""/>
        <dsp:cNvSpPr/>
      </dsp:nvSpPr>
      <dsp:spPr>
        <a:xfrm>
          <a:off x="0" y="2475390"/>
          <a:ext cx="8124825" cy="618832"/>
        </a:xfrm>
        <a:prstGeom prst="rect">
          <a:avLst/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0000" tIns="137160" rIns="137160" bIns="13716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b="1" i="1" kern="1200" dirty="0"/>
            <a:t>Type II activation</a:t>
          </a:r>
          <a:r>
            <a:rPr kern="1200" dirty="0"/>
            <a:t>: </a:t>
          </a:r>
          <a:r>
            <a:rPr lang="en-GB" kern="1200" dirty="0" smtClean="0"/>
            <a:t>delayed </a:t>
          </a:r>
          <a:r>
            <a:rPr kern="1200" dirty="0" smtClean="0"/>
            <a:t>response </a:t>
          </a:r>
          <a:r>
            <a:rPr kern="1200" dirty="0"/>
            <a:t>to cytokine receptor and Toll-like receptor </a:t>
          </a:r>
          <a:r>
            <a:rPr kern="1200" dirty="0" err="1"/>
            <a:t>signalling</a:t>
          </a:r>
          <a:r>
            <a:rPr kern="1200" dirty="0"/>
            <a:t>.</a:t>
          </a:r>
          <a:endParaRPr lang="en-US" sz="1800" b="0" kern="1200" dirty="0"/>
        </a:p>
      </dsp:txBody>
      <dsp:txXfrm>
        <a:off x="0" y="2475390"/>
        <a:ext cx="8124825" cy="618832"/>
      </dsp:txXfrm>
    </dsp:sp>
    <dsp:sp modelId="{5C10367F-E148-419B-8B29-168E9C4C4FB9}">
      <dsp:nvSpPr>
        <dsp:cNvPr id="0" name=""/>
        <dsp:cNvSpPr/>
      </dsp:nvSpPr>
      <dsp:spPr>
        <a:xfrm>
          <a:off x="0" y="3393034"/>
          <a:ext cx="8124825" cy="1225440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kern="1200" dirty="0" smtClean="0"/>
            <a:t>G</a:t>
          </a:r>
          <a:r>
            <a:rPr kern="1200" dirty="0" err="1" smtClean="0"/>
            <a:t>ene</a:t>
          </a:r>
          <a:r>
            <a:rPr kern="1200" dirty="0" smtClean="0"/>
            <a:t> transcription</a:t>
          </a:r>
          <a:r>
            <a:rPr lang="en-GB" kern="1200" dirty="0" smtClean="0"/>
            <a:t>-dependent</a:t>
          </a:r>
          <a:endParaRPr lang="en-US" sz="1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ern="1200" dirty="0"/>
            <a:t>Microbial products (e.g. lipopolysaccharide), pro-inflammatory cytokines (</a:t>
          </a:r>
          <a:r>
            <a:rPr kern="1200" dirty="0" smtClean="0"/>
            <a:t>IL-1</a:t>
          </a:r>
          <a:r>
            <a:rPr lang="en-GB" kern="1200" dirty="0" smtClean="0"/>
            <a:t>b</a:t>
          </a:r>
          <a:r>
            <a:rPr kern="1200" dirty="0" smtClean="0"/>
            <a:t>, TNF)</a:t>
          </a:r>
          <a:endParaRPr lang="en-US" sz="1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ern="1200" dirty="0"/>
            <a:t>Long term response (hours to days)</a:t>
          </a:r>
          <a:endParaRPr lang="en-US" sz="1800" b="0" kern="1200" dirty="0"/>
        </a:p>
      </dsp:txBody>
      <dsp:txXfrm>
        <a:off x="0" y="3393034"/>
        <a:ext cx="8124825" cy="1225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4895F-5B7B-4549-8024-5A23C9C7C761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E83F-9E1D-4418-8EAD-DD301CA5F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041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112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36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717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287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946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36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14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36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591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0797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3376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36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7070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GAGs </a:t>
            </a:r>
            <a:r>
              <a:rPr lang="en-US" sz="1200" dirty="0" err="1" smtClean="0">
                <a:latin typeface="+mn-lt"/>
                <a:cs typeface="Calibri"/>
              </a:rPr>
              <a:t>syndecan</a:t>
            </a:r>
            <a:r>
              <a:rPr lang="en-US" sz="1200" dirty="0" smtClean="0">
                <a:latin typeface="+mn-lt"/>
                <a:cs typeface="Calibri"/>
              </a:rPr>
              <a:t> and </a:t>
            </a:r>
            <a:r>
              <a:rPr lang="en-US" sz="1200" dirty="0" err="1" smtClean="0">
                <a:latin typeface="+mn-lt"/>
                <a:cs typeface="Calibri"/>
              </a:rPr>
              <a:t>heparan</a:t>
            </a:r>
            <a:r>
              <a:rPr lang="en-US" sz="1200" dirty="0" smtClean="0">
                <a:latin typeface="+mn-lt"/>
                <a:cs typeface="Calibri"/>
              </a:rPr>
              <a:t> </a:t>
            </a:r>
            <a:r>
              <a:rPr lang="en-US" sz="1200" dirty="0" err="1" smtClean="0">
                <a:latin typeface="+mn-lt"/>
                <a:cs typeface="Calibri"/>
              </a:rPr>
              <a:t>sulphate</a:t>
            </a:r>
            <a:r>
              <a:rPr lang="en-US" sz="1200" dirty="0" smtClean="0">
                <a:latin typeface="+mn-lt"/>
                <a:cs typeface="Calibri"/>
              </a:rPr>
              <a:t> release into coronary venous effluent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1175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360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286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50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9185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purpose of this slide: biosynthetic capacity of the endothelium indicates multiple role in maintenance of  homeostasis, its own and that of the immune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Went a bit flat</a:t>
            </a:r>
          </a:p>
          <a:p>
            <a:r>
              <a:rPr lang="en-GB" dirty="0" smtClean="0"/>
              <a:t>Make text and a message e.g. there are instances where </a:t>
            </a:r>
            <a:r>
              <a:rPr lang="en-GB" dirty="0" err="1" smtClean="0"/>
              <a:t>targetting</a:t>
            </a:r>
            <a:r>
              <a:rPr lang="en-GB" dirty="0" smtClean="0"/>
              <a:t> a single pathway may reset the system if other measures are in place to maintain this new steady state.</a:t>
            </a:r>
          </a:p>
          <a:p>
            <a:r>
              <a:rPr lang="en-GB" dirty="0" smtClean="0"/>
              <a:t>Make point</a:t>
            </a:r>
            <a:r>
              <a:rPr lang="en-GB" baseline="0" dirty="0" smtClean="0"/>
              <a:t> that a lot of these treatments aim to </a:t>
            </a:r>
            <a:r>
              <a:rPr lang="en-GB" baseline="0" dirty="0" err="1" smtClean="0"/>
              <a:t>targer</a:t>
            </a:r>
            <a:r>
              <a:rPr lang="en-GB" baseline="0" dirty="0" smtClean="0"/>
              <a:t> local endothelial </a:t>
            </a:r>
            <a:r>
              <a:rPr lang="en-GB" baseline="0" dirty="0" err="1" smtClean="0"/>
              <a:t>acitvation</a:t>
            </a:r>
            <a:r>
              <a:rPr lang="en-GB" baseline="0" dirty="0" smtClean="0"/>
              <a:t> , whereas not global treatments </a:t>
            </a:r>
            <a:r>
              <a:rPr lang="en-GB" baseline="0" dirty="0" err="1" smtClean="0"/>
              <a:t>availbale</a:t>
            </a:r>
            <a:r>
              <a:rPr lang="en-GB" baseline="0" dirty="0" smtClean="0"/>
              <a:t> for SIRS and reversal of organ injury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8759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translate permeability changes into the local </a:t>
            </a:r>
            <a:r>
              <a:rPr lang="en-GB" dirty="0" err="1" smtClean="0"/>
              <a:t>ans</a:t>
            </a:r>
            <a:r>
              <a:rPr lang="en-GB" dirty="0" smtClean="0"/>
              <a:t> </a:t>
            </a:r>
            <a:r>
              <a:rPr lang="en-GB" dirty="0" err="1" smtClean="0"/>
              <a:t>sytemic</a:t>
            </a:r>
            <a:r>
              <a:rPr lang="en-GB" dirty="0" smtClean="0"/>
              <a:t> inflammatory contexts&gt;</a:t>
            </a:r>
          </a:p>
          <a:p>
            <a:r>
              <a:rPr lang="en-GB" dirty="0" smtClean="0"/>
              <a:t>Local inflammation: swelling….cardinal signs of inflammation</a:t>
            </a:r>
          </a:p>
          <a:p>
            <a:r>
              <a:rPr lang="en-GB" dirty="0" smtClean="0"/>
              <a:t>For understanding organ function the role of heterogeneity is essential</a:t>
            </a:r>
          </a:p>
          <a:p>
            <a:r>
              <a:rPr lang="en-GB" dirty="0" smtClean="0"/>
              <a:t>Lung brain</a:t>
            </a:r>
          </a:p>
          <a:p>
            <a:endParaRPr lang="en-GB" dirty="0"/>
          </a:p>
          <a:p>
            <a:r>
              <a:rPr lang="en-GB" dirty="0" smtClean="0"/>
              <a:t>How is this translated with such barriers</a:t>
            </a:r>
          </a:p>
          <a:p>
            <a:r>
              <a:rPr lang="en-GB" dirty="0" smtClean="0"/>
              <a:t>Lung=protected from </a:t>
            </a:r>
            <a:r>
              <a:rPr lang="en-GB" dirty="0" err="1" smtClean="0"/>
              <a:t>sytemic</a:t>
            </a:r>
            <a:r>
              <a:rPr lang="en-GB" dirty="0" smtClean="0"/>
              <a:t> cytokines: but there is a selective permeability</a:t>
            </a:r>
          </a:p>
          <a:p>
            <a:r>
              <a:rPr lang="en-GB" dirty="0" smtClean="0"/>
              <a:t>Brain=transmission of signal across, with the barrier in tact.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2419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translate permeability changes into the local </a:t>
            </a:r>
            <a:r>
              <a:rPr lang="en-GB" dirty="0" err="1" smtClean="0"/>
              <a:t>ans</a:t>
            </a:r>
            <a:r>
              <a:rPr lang="en-GB" dirty="0" smtClean="0"/>
              <a:t> </a:t>
            </a:r>
            <a:r>
              <a:rPr lang="en-GB" dirty="0" err="1" smtClean="0"/>
              <a:t>sytemic</a:t>
            </a:r>
            <a:r>
              <a:rPr lang="en-GB" dirty="0" smtClean="0"/>
              <a:t> inflammatory contexts&gt;</a:t>
            </a:r>
          </a:p>
          <a:p>
            <a:r>
              <a:rPr lang="en-GB" dirty="0" smtClean="0"/>
              <a:t>Local inflammation: swelling….cardinal signs of inflammation</a:t>
            </a:r>
          </a:p>
          <a:p>
            <a:r>
              <a:rPr lang="en-GB" dirty="0" smtClean="0"/>
              <a:t>For understanding organ function the role of heterogeneity is essential</a:t>
            </a:r>
          </a:p>
          <a:p>
            <a:r>
              <a:rPr lang="en-GB" dirty="0" smtClean="0"/>
              <a:t>Lung brain</a:t>
            </a:r>
          </a:p>
          <a:p>
            <a:endParaRPr lang="en-GB" dirty="0"/>
          </a:p>
          <a:p>
            <a:r>
              <a:rPr lang="en-GB" dirty="0" smtClean="0"/>
              <a:t>How is this translated with such barriers</a:t>
            </a:r>
          </a:p>
          <a:p>
            <a:r>
              <a:rPr lang="en-GB" dirty="0" smtClean="0"/>
              <a:t>Lung=protected from </a:t>
            </a:r>
            <a:r>
              <a:rPr lang="en-GB" dirty="0" err="1" smtClean="0"/>
              <a:t>sytemic</a:t>
            </a:r>
            <a:r>
              <a:rPr lang="en-GB" dirty="0" smtClean="0"/>
              <a:t> cytokines: but there is a selective permeability</a:t>
            </a:r>
          </a:p>
          <a:p>
            <a:r>
              <a:rPr lang="en-GB" dirty="0" smtClean="0"/>
              <a:t>Brain=transmission of signal across, with the barrier in tact.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2419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Drop HEV</a:t>
            </a:r>
          </a:p>
          <a:p>
            <a:r>
              <a:rPr lang="en-GB" dirty="0" smtClean="0"/>
              <a:t>Focus on margination</a:t>
            </a:r>
          </a:p>
          <a:p>
            <a:r>
              <a:rPr lang="en-GB" dirty="0" err="1" smtClean="0"/>
              <a:t>Em</a:t>
            </a:r>
            <a:r>
              <a:rPr lang="en-GB" dirty="0" smtClean="0"/>
              <a:t> pic of marginated monocyte or neutrophil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808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804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obligatory role of endothelial cells in the relaxation of arterial smooth muscle by acetylcholine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Robert F. </a:t>
            </a:r>
            <a:r>
              <a:rPr lang="en-GB" dirty="0" err="1" smtClean="0"/>
              <a:t>Furchgott</a:t>
            </a:r>
            <a:r>
              <a:rPr lang="en-GB" dirty="0" smtClean="0"/>
              <a:t> &amp; John V. </a:t>
            </a:r>
            <a:r>
              <a:rPr lang="en-GB" dirty="0" err="1" smtClean="0"/>
              <a:t>Zawadzki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Department of Pharmacology, State University of New York Downstate Medical </a:t>
            </a:r>
            <a:r>
              <a:rPr lang="en-GB" dirty="0" err="1" smtClean="0"/>
              <a:t>Center</a:t>
            </a:r>
            <a:r>
              <a:rPr lang="en-GB" dirty="0" smtClean="0"/>
              <a:t>, Brooklyn, New York 11203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Despite its very potent </a:t>
            </a:r>
            <a:r>
              <a:rPr lang="en-GB" dirty="0" err="1" smtClean="0"/>
              <a:t>vasodilating</a:t>
            </a:r>
            <a:r>
              <a:rPr lang="en-GB" dirty="0" smtClean="0"/>
              <a:t> action in vivo, acetylcholine (</a:t>
            </a:r>
            <a:r>
              <a:rPr lang="en-GB" dirty="0" err="1" smtClean="0"/>
              <a:t>ACh</a:t>
            </a:r>
            <a:r>
              <a:rPr lang="en-GB" dirty="0" smtClean="0"/>
              <a:t>) does not always produce relaxation of isolated preparations of blood vessels in vitro. For example, in the helical strip of the rabbit descending thoracic aorta, the only reported response to </a:t>
            </a:r>
            <a:r>
              <a:rPr lang="en-GB" dirty="0" err="1" smtClean="0"/>
              <a:t>ACh</a:t>
            </a:r>
            <a:r>
              <a:rPr lang="en-GB" dirty="0" smtClean="0"/>
              <a:t> has been graded contractions, occurring at concentrations above 0.1 µM and mediated by muscarinic receptors1,2. Recently, we observed that in a ring preparation from the rabbit thoracic aorta, </a:t>
            </a:r>
            <a:r>
              <a:rPr lang="en-GB" dirty="0" err="1" smtClean="0"/>
              <a:t>ACh</a:t>
            </a:r>
            <a:r>
              <a:rPr lang="en-GB" dirty="0" smtClean="0"/>
              <a:t> produced marked relaxation at concentrations lower than those required to produce contraction3,4 (confirming an earlier report by Jelliffe5). In investigating this apparent discrepancy, we discovered that the loss of </a:t>
            </a:r>
            <a:r>
              <a:rPr lang="en-GB" dirty="0" err="1" smtClean="0"/>
              <a:t>retaxation</a:t>
            </a:r>
            <a:r>
              <a:rPr lang="en-GB" dirty="0" smtClean="0"/>
              <a:t> by </a:t>
            </a:r>
            <a:r>
              <a:rPr lang="en-GB" dirty="0" err="1" smtClean="0"/>
              <a:t>ACh</a:t>
            </a:r>
            <a:r>
              <a:rPr lang="en-GB" dirty="0" smtClean="0"/>
              <a:t> in the case of the strip was the result of unintentional rubbing of its </a:t>
            </a:r>
            <a:r>
              <a:rPr lang="en-GB" dirty="0" err="1" smtClean="0"/>
              <a:t>intimai</a:t>
            </a:r>
            <a:r>
              <a:rPr lang="en-GB" dirty="0" smtClean="0"/>
              <a:t> surface against foreign surfaces during its preparation. If care was taken to avoid rubbing of the </a:t>
            </a:r>
            <a:r>
              <a:rPr lang="en-GB" dirty="0" err="1" smtClean="0"/>
              <a:t>intimai</a:t>
            </a:r>
            <a:r>
              <a:rPr lang="en-GB" dirty="0" smtClean="0"/>
              <a:t> surface during preparation, the tissue, whether ring, transverse strip or helical strip, always exhibited relaxation to </a:t>
            </a:r>
            <a:r>
              <a:rPr lang="en-GB" dirty="0" err="1" smtClean="0"/>
              <a:t>ACh</a:t>
            </a:r>
            <a:r>
              <a:rPr lang="en-GB" dirty="0" smtClean="0"/>
              <a:t>, and the possibility was considered that rubbing of the </a:t>
            </a:r>
            <a:r>
              <a:rPr lang="en-GB" dirty="0" err="1" smtClean="0"/>
              <a:t>intimai</a:t>
            </a:r>
            <a:r>
              <a:rPr lang="en-GB" dirty="0" smtClean="0"/>
              <a:t> surface had removed endothelial cells4. We demonstrate here that relaxation of isolated preparations of rabbit thoracic aorta and other blood vessels by </a:t>
            </a:r>
            <a:r>
              <a:rPr lang="en-GB" dirty="0" err="1" smtClean="0"/>
              <a:t>ACh</a:t>
            </a:r>
            <a:r>
              <a:rPr lang="en-GB" dirty="0" smtClean="0"/>
              <a:t> requires the presence of endothelial cells, and that </a:t>
            </a:r>
            <a:r>
              <a:rPr lang="en-GB" dirty="0" err="1" smtClean="0"/>
              <a:t>ACh</a:t>
            </a:r>
            <a:r>
              <a:rPr lang="en-GB" dirty="0" smtClean="0"/>
              <a:t>, acting on muscarinic receptors of these cells, stimulates release of a substance(s) that causes relaxation of the vascular smooth muscle. We propose that this may be one of the principal mechanisms for </a:t>
            </a:r>
            <a:r>
              <a:rPr lang="en-GB" dirty="0" err="1" smtClean="0"/>
              <a:t>ACh</a:t>
            </a:r>
            <a:r>
              <a:rPr lang="en-GB" dirty="0" smtClean="0"/>
              <a:t>-induced vasodilation in </a:t>
            </a:r>
            <a:r>
              <a:rPr lang="en-GB" dirty="0" err="1" smtClean="0"/>
              <a:t>vitio</a:t>
            </a:r>
            <a:r>
              <a:rPr lang="en-GB" dirty="0" smtClean="0"/>
              <a:t>. Preliminary reports on some aspects of the work have been reported elsewhere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02864-EEB2-4FF0-8637-DFEB6B5339C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dirty="0"/>
              <a:t>Nitric oxide:</a:t>
            </a:r>
            <a:r>
              <a:rPr lang="en-GB" dirty="0"/>
              <a:t> primary regulator of vasodilation under normal conditions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52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46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51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1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829235"/>
            <a:ext cx="7776864" cy="95980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small"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924944"/>
            <a:ext cx="9144000" cy="2448272"/>
          </a:xfrm>
          <a:prstGeom prst="rect">
            <a:avLst/>
          </a:prstGeom>
          <a:solidFill>
            <a:schemeClr val="bg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67526" y="3356992"/>
            <a:ext cx="7488000" cy="9360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7526" y="4304004"/>
            <a:ext cx="7488237" cy="6444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780928"/>
            <a:ext cx="9144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6444208" y="1127125"/>
            <a:ext cx="1684568" cy="1637761"/>
          </a:xfrm>
          <a:prstGeom prst="rect">
            <a:avLst/>
          </a:prstGeom>
          <a:noFill/>
          <a:ln w="76200">
            <a:noFill/>
            <a:miter lim="800000"/>
          </a:ln>
          <a:effectLst/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[Divider Picture]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6660232" y="1340768"/>
            <a:ext cx="2483768" cy="498784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987008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202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24944"/>
            <a:ext cx="9144000" cy="244827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67526" y="3356992"/>
            <a:ext cx="7488000" cy="9360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 algn="l">
              <a:defRPr sz="3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7526" y="4304004"/>
            <a:ext cx="7488237" cy="6444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>
              <a:buNone/>
              <a:defRPr lang="en-US" sz="2400" kern="120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80928"/>
            <a:ext cx="9144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11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448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451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898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4699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66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694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8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5675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98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007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335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4743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7504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8853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5194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726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1271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0804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76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13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[Title Picture]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3E26-00A6-47D5-9B51-CB08DE8615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132856"/>
            <a:ext cx="7776864" cy="165618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txBody>
          <a:bodyPr lIns="360000" anchor="b" anchorCtr="0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797061"/>
            <a:ext cx="7776864" cy="144016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txBody>
          <a:bodyPr lIns="360000"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312" y="1349375"/>
            <a:ext cx="8228013" cy="424021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722806"/>
            <a:ext cx="8228012" cy="5954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Note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3201361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8CF8-C10E-4822-BB26-142B25176600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05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1470-A75F-4825-8280-2D96A1A95A35}" type="datetimeFigureOut">
              <a:rPr lang="en-GB" smtClean="0"/>
              <a:pPr/>
              <a:t>15/11/2011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660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ANd9GcQwi1iIqmnzAGH_urgLVfXLYisSUa0pM_i4cdhWj42cqYhg6pM-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64" r="64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6864" cy="1524744"/>
          </a:xfrm>
        </p:spPr>
        <p:txBody>
          <a:bodyPr/>
          <a:lstStyle/>
          <a:p>
            <a:r>
              <a:rPr lang="en-US" sz="4800" b="0" dirty="0" smtClean="0">
                <a:latin typeface="Arial" pitchFamily="34" charset="0"/>
                <a:cs typeface="Arial" pitchFamily="34" charset="0"/>
              </a:rPr>
              <a:t>The endothelium and inflammation</a:t>
            </a:r>
            <a:endParaRPr lang="en-US" sz="4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3568" y="3617843"/>
            <a:ext cx="7776864" cy="1619378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Kieran O’Dea PhD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Critical Care Research Group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APMIC Section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95874" y="1895475"/>
            <a:ext cx="3931167" cy="453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Intercellular clefts: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small solutes and water (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paracellular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Tight junction (apical)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Adherens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junctions (basal)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Caveolae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endocytotic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uptake and transport of macromolecules across endothelial cells (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transcytosis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Vesiculo-vacuolar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organelles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fused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caveolae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abundant in post capillary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venules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5" descr="Malik-f04-c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2139950"/>
            <a:ext cx="4078288" cy="42037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249" dirty="0" smtClean="0"/>
              <a:t>Transport of fluid and solutes in the capillaries</a:t>
            </a:r>
            <a:endParaRPr lang="en-US" sz="3249" dirty="0"/>
          </a:p>
        </p:txBody>
      </p:sp>
      <p:sp>
        <p:nvSpPr>
          <p:cNvPr id="8" name="Rounded Rectangle 7"/>
          <p:cNvSpPr/>
          <p:nvPr/>
        </p:nvSpPr>
        <p:spPr>
          <a:xfrm>
            <a:off x="3057525" y="2343150"/>
            <a:ext cx="419100" cy="131445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85900" y="2343150"/>
            <a:ext cx="876300" cy="131445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3850" y="3943350"/>
            <a:ext cx="4400550" cy="2686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08" y="1456266"/>
            <a:ext cx="8632959" cy="5005917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7908" y="4128030"/>
            <a:ext cx="8632959" cy="272997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913" y="4227513"/>
            <a:ext cx="36173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/>
              <a:t>Lung, Heart, Skin</a:t>
            </a:r>
          </a:p>
          <a:p>
            <a:r>
              <a:rPr lang="en-GB" sz="1800" dirty="0"/>
              <a:t>Skeletal muscle</a:t>
            </a:r>
          </a:p>
          <a:p>
            <a:endParaRPr lang="en-GB" sz="1800" dirty="0"/>
          </a:p>
          <a:p>
            <a:r>
              <a:rPr lang="en-GB" sz="1800" dirty="0" smtClean="0"/>
              <a:t>CNS/brain: abundant tight </a:t>
            </a:r>
            <a:r>
              <a:rPr lang="en-GB" sz="1800" dirty="0"/>
              <a:t>junctions,</a:t>
            </a:r>
          </a:p>
          <a:p>
            <a:r>
              <a:rPr lang="en-GB" sz="1800" dirty="0"/>
              <a:t>few </a:t>
            </a:r>
            <a:r>
              <a:rPr lang="en-GB" sz="1800" dirty="0" err="1"/>
              <a:t>caveolae</a:t>
            </a:r>
            <a:endParaRPr lang="en-GB" sz="1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27463" y="4179888"/>
            <a:ext cx="21191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/>
              <a:t>Endocrine glands,</a:t>
            </a:r>
          </a:p>
          <a:p>
            <a:r>
              <a:rPr lang="en-GB" sz="1800" dirty="0"/>
              <a:t>Gastro-intestinal</a:t>
            </a:r>
          </a:p>
          <a:p>
            <a:r>
              <a:rPr lang="en-GB" sz="1800" dirty="0"/>
              <a:t>Mucosa, Glomerulus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046913" y="4160838"/>
            <a:ext cx="8178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 smtClean="0"/>
              <a:t>Liver</a:t>
            </a:r>
          </a:p>
          <a:p>
            <a:r>
              <a:rPr lang="en-GB" dirty="0" smtClean="0"/>
              <a:t>Spleen</a:t>
            </a:r>
            <a:endParaRPr lang="en-GB" sz="18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69913" y="5884863"/>
            <a:ext cx="75315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b="1" dirty="0"/>
              <a:t>Fenestrae</a:t>
            </a:r>
            <a:r>
              <a:rPr lang="en-GB" sz="1800" dirty="0"/>
              <a:t>: Large </a:t>
            </a:r>
            <a:r>
              <a:rPr lang="en-GB" sz="1800" dirty="0" err="1"/>
              <a:t>transcellular</a:t>
            </a:r>
            <a:r>
              <a:rPr lang="en-GB" sz="1800" dirty="0"/>
              <a:t> pores (70nm) with non-membranous diaphragm</a:t>
            </a:r>
          </a:p>
          <a:p>
            <a:endParaRPr lang="en-GB" sz="1800" dirty="0"/>
          </a:p>
          <a:p>
            <a:r>
              <a:rPr lang="en-GB" sz="1800" b="1" dirty="0"/>
              <a:t>Sinusoidal gaps</a:t>
            </a:r>
            <a:r>
              <a:rPr lang="en-GB" sz="1800" dirty="0"/>
              <a:t>: Large gaps/circular pores (110-200nm), no diaphragm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Heterogeneity of the capillary endothelial barrier</a:t>
            </a:r>
            <a:endParaRPr lang="en-US" sz="3087" dirty="0"/>
          </a:p>
        </p:txBody>
      </p:sp>
      <p:sp>
        <p:nvSpPr>
          <p:cNvPr id="2" name="Rectangle 1"/>
          <p:cNvSpPr/>
          <p:nvPr/>
        </p:nvSpPr>
        <p:spPr>
          <a:xfrm>
            <a:off x="3381375" y="1228725"/>
            <a:ext cx="5676900" cy="299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0316" y="1222891"/>
            <a:ext cx="3378688" cy="299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488000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Activation of the endothelium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Endothelial activation</a:t>
            </a:r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6528053"/>
              </p:ext>
            </p:extLst>
          </p:nvPr>
        </p:nvGraphicFramePr>
        <p:xfrm>
          <a:off x="457200" y="1341438"/>
          <a:ext cx="8124825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096250" y="2080464"/>
            <a:ext cx="7027863" cy="3482975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7200" y="2051050"/>
            <a:ext cx="7027863" cy="3484563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170238" y="3400425"/>
            <a:ext cx="1433512" cy="7858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/>
          <a:lstStyle/>
          <a:p>
            <a:pPr algn="ctr"/>
            <a:r>
              <a:rPr lang="en-GB" sz="1000" b="1">
                <a:solidFill>
                  <a:srgbClr val="FFFFFF"/>
                </a:solidFill>
                <a:latin typeface="Verdana" pitchFamily="34" charset="0"/>
              </a:rPr>
              <a:t>Nucleus</a:t>
            </a: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430588" y="1981200"/>
            <a:ext cx="649287" cy="614363"/>
          </a:xfrm>
          <a:custGeom>
            <a:avLst/>
            <a:gdLst/>
            <a:ahLst/>
            <a:cxnLst>
              <a:cxn ang="0">
                <a:pos x="212" y="53"/>
              </a:cxn>
              <a:cxn ang="0">
                <a:pos x="30" y="53"/>
              </a:cxn>
              <a:cxn ang="0">
                <a:pos x="30" y="370"/>
              </a:cxn>
              <a:cxn ang="0">
                <a:pos x="75" y="143"/>
              </a:cxn>
              <a:cxn ang="0">
                <a:pos x="121" y="370"/>
              </a:cxn>
              <a:cxn ang="0">
                <a:pos x="166" y="143"/>
              </a:cxn>
              <a:cxn ang="0">
                <a:pos x="212" y="370"/>
              </a:cxn>
              <a:cxn ang="0">
                <a:pos x="257" y="143"/>
              </a:cxn>
              <a:cxn ang="0">
                <a:pos x="302" y="370"/>
              </a:cxn>
              <a:cxn ang="0">
                <a:pos x="302" y="461"/>
              </a:cxn>
            </a:cxnLst>
            <a:rect l="0" t="0" r="r" b="b"/>
            <a:pathLst>
              <a:path w="309" h="461">
                <a:moveTo>
                  <a:pt x="212" y="53"/>
                </a:moveTo>
                <a:cubicBezTo>
                  <a:pt x="136" y="26"/>
                  <a:pt x="60" y="0"/>
                  <a:pt x="30" y="53"/>
                </a:cubicBezTo>
                <a:cubicBezTo>
                  <a:pt x="0" y="106"/>
                  <a:pt x="23" y="355"/>
                  <a:pt x="30" y="370"/>
                </a:cubicBezTo>
                <a:cubicBezTo>
                  <a:pt x="37" y="385"/>
                  <a:pt x="60" y="143"/>
                  <a:pt x="75" y="143"/>
                </a:cubicBezTo>
                <a:cubicBezTo>
                  <a:pt x="90" y="143"/>
                  <a:pt x="106" y="370"/>
                  <a:pt x="121" y="370"/>
                </a:cubicBezTo>
                <a:cubicBezTo>
                  <a:pt x="136" y="370"/>
                  <a:pt x="151" y="143"/>
                  <a:pt x="166" y="143"/>
                </a:cubicBezTo>
                <a:cubicBezTo>
                  <a:pt x="181" y="143"/>
                  <a:pt x="197" y="370"/>
                  <a:pt x="212" y="370"/>
                </a:cubicBezTo>
                <a:cubicBezTo>
                  <a:pt x="227" y="370"/>
                  <a:pt x="242" y="143"/>
                  <a:pt x="257" y="143"/>
                </a:cubicBezTo>
                <a:cubicBezTo>
                  <a:pt x="272" y="143"/>
                  <a:pt x="295" y="317"/>
                  <a:pt x="302" y="370"/>
                </a:cubicBezTo>
                <a:cubicBezTo>
                  <a:pt x="309" y="423"/>
                  <a:pt x="302" y="446"/>
                  <a:pt x="302" y="461"/>
                </a:cubicBezTo>
              </a:path>
            </a:pathLst>
          </a:custGeom>
          <a:noFill/>
          <a:ln w="76200" cmpd="sng">
            <a:pattFill prst="pct80">
              <a:fgClr>
                <a:srgbClr val="FF9933"/>
              </a:fgClr>
              <a:bgClr>
                <a:schemeClr val="tx1"/>
              </a:bgClr>
            </a:patt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927475" y="2593975"/>
            <a:ext cx="204788" cy="18097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323232"/>
                </a:solidFill>
                <a:latin typeface="Verdana" pitchFamily="34" charset="0"/>
                <a:sym typeface="Symbol" pitchFamily="18" charset="2"/>
              </a:rPr>
              <a:t>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603625" y="2590800"/>
            <a:ext cx="203200" cy="18097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4C4C4C"/>
                </a:solidFill>
                <a:latin typeface="Verdana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797300" y="2493963"/>
            <a:ext cx="144463" cy="411162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4C4C4C"/>
                </a:solidFill>
                <a:latin typeface="Verdana" pitchFamily="34" charset="0"/>
                <a:sym typeface="Symbol" pitchFamily="18" charset="2"/>
              </a:rPr>
              <a:t></a:t>
            </a: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600325" y="3676650"/>
            <a:ext cx="1308100" cy="842963"/>
          </a:xfrm>
          <a:custGeom>
            <a:avLst/>
            <a:gdLst/>
            <a:ahLst/>
            <a:cxnLst>
              <a:cxn ang="0">
                <a:pos x="102" y="33"/>
              </a:cxn>
              <a:cxn ang="0">
                <a:pos x="120" y="3"/>
              </a:cxn>
              <a:cxn ang="0">
                <a:pos x="162" y="6"/>
              </a:cxn>
              <a:cxn ang="0">
                <a:pos x="186" y="60"/>
              </a:cxn>
              <a:cxn ang="0">
                <a:pos x="219" y="114"/>
              </a:cxn>
              <a:cxn ang="0">
                <a:pos x="279" y="162"/>
              </a:cxn>
              <a:cxn ang="0">
                <a:pos x="318" y="213"/>
              </a:cxn>
              <a:cxn ang="0">
                <a:pos x="384" y="264"/>
              </a:cxn>
              <a:cxn ang="0">
                <a:pos x="489" y="336"/>
              </a:cxn>
              <a:cxn ang="0">
                <a:pos x="630" y="396"/>
              </a:cxn>
              <a:cxn ang="0">
                <a:pos x="729" y="411"/>
              </a:cxn>
              <a:cxn ang="0">
                <a:pos x="783" y="405"/>
              </a:cxn>
              <a:cxn ang="0">
                <a:pos x="819" y="417"/>
              </a:cxn>
              <a:cxn ang="0">
                <a:pos x="816" y="465"/>
              </a:cxn>
              <a:cxn ang="0">
                <a:pos x="759" y="471"/>
              </a:cxn>
              <a:cxn ang="0">
                <a:pos x="678" y="471"/>
              </a:cxn>
              <a:cxn ang="0">
                <a:pos x="600" y="462"/>
              </a:cxn>
              <a:cxn ang="0">
                <a:pos x="489" y="411"/>
              </a:cxn>
              <a:cxn ang="0">
                <a:pos x="414" y="405"/>
              </a:cxn>
              <a:cxn ang="0">
                <a:pos x="414" y="444"/>
              </a:cxn>
              <a:cxn ang="0">
                <a:pos x="462" y="468"/>
              </a:cxn>
              <a:cxn ang="0">
                <a:pos x="546" y="492"/>
              </a:cxn>
              <a:cxn ang="0">
                <a:pos x="672" y="510"/>
              </a:cxn>
              <a:cxn ang="0">
                <a:pos x="774" y="501"/>
              </a:cxn>
              <a:cxn ang="0">
                <a:pos x="819" y="549"/>
              </a:cxn>
              <a:cxn ang="0">
                <a:pos x="750" y="576"/>
              </a:cxn>
              <a:cxn ang="0">
                <a:pos x="681" y="582"/>
              </a:cxn>
              <a:cxn ang="0">
                <a:pos x="588" y="585"/>
              </a:cxn>
              <a:cxn ang="0">
                <a:pos x="495" y="567"/>
              </a:cxn>
              <a:cxn ang="0">
                <a:pos x="399" y="531"/>
              </a:cxn>
              <a:cxn ang="0">
                <a:pos x="276" y="429"/>
              </a:cxn>
              <a:cxn ang="0">
                <a:pos x="135" y="285"/>
              </a:cxn>
              <a:cxn ang="0">
                <a:pos x="36" y="150"/>
              </a:cxn>
              <a:cxn ang="0">
                <a:pos x="9" y="45"/>
              </a:cxn>
              <a:cxn ang="0">
                <a:pos x="78" y="84"/>
              </a:cxn>
              <a:cxn ang="0">
                <a:pos x="147" y="189"/>
              </a:cxn>
              <a:cxn ang="0">
                <a:pos x="198" y="264"/>
              </a:cxn>
              <a:cxn ang="0">
                <a:pos x="279" y="339"/>
              </a:cxn>
              <a:cxn ang="0">
                <a:pos x="315" y="321"/>
              </a:cxn>
              <a:cxn ang="0">
                <a:pos x="291" y="270"/>
              </a:cxn>
              <a:cxn ang="0">
                <a:pos x="222" y="201"/>
              </a:cxn>
              <a:cxn ang="0">
                <a:pos x="168" y="144"/>
              </a:cxn>
              <a:cxn ang="0">
                <a:pos x="126" y="90"/>
              </a:cxn>
            </a:cxnLst>
            <a:rect l="0" t="0" r="r" b="b"/>
            <a:pathLst>
              <a:path w="825" h="585">
                <a:moveTo>
                  <a:pt x="102" y="51"/>
                </a:moveTo>
                <a:lnTo>
                  <a:pt x="102" y="33"/>
                </a:lnTo>
                <a:lnTo>
                  <a:pt x="105" y="15"/>
                </a:lnTo>
                <a:lnTo>
                  <a:pt x="120" y="3"/>
                </a:lnTo>
                <a:lnTo>
                  <a:pt x="144" y="0"/>
                </a:lnTo>
                <a:lnTo>
                  <a:pt x="162" y="6"/>
                </a:lnTo>
                <a:lnTo>
                  <a:pt x="180" y="27"/>
                </a:lnTo>
                <a:lnTo>
                  <a:pt x="186" y="60"/>
                </a:lnTo>
                <a:lnTo>
                  <a:pt x="198" y="75"/>
                </a:lnTo>
                <a:lnTo>
                  <a:pt x="219" y="114"/>
                </a:lnTo>
                <a:lnTo>
                  <a:pt x="249" y="135"/>
                </a:lnTo>
                <a:lnTo>
                  <a:pt x="279" y="162"/>
                </a:lnTo>
                <a:lnTo>
                  <a:pt x="294" y="189"/>
                </a:lnTo>
                <a:lnTo>
                  <a:pt x="318" y="213"/>
                </a:lnTo>
                <a:lnTo>
                  <a:pt x="345" y="237"/>
                </a:lnTo>
                <a:lnTo>
                  <a:pt x="384" y="264"/>
                </a:lnTo>
                <a:lnTo>
                  <a:pt x="423" y="297"/>
                </a:lnTo>
                <a:lnTo>
                  <a:pt x="489" y="336"/>
                </a:lnTo>
                <a:lnTo>
                  <a:pt x="564" y="369"/>
                </a:lnTo>
                <a:lnTo>
                  <a:pt x="630" y="396"/>
                </a:lnTo>
                <a:lnTo>
                  <a:pt x="675" y="405"/>
                </a:lnTo>
                <a:lnTo>
                  <a:pt x="729" y="411"/>
                </a:lnTo>
                <a:lnTo>
                  <a:pt x="756" y="411"/>
                </a:lnTo>
                <a:lnTo>
                  <a:pt x="783" y="405"/>
                </a:lnTo>
                <a:lnTo>
                  <a:pt x="804" y="405"/>
                </a:lnTo>
                <a:lnTo>
                  <a:pt x="819" y="417"/>
                </a:lnTo>
                <a:lnTo>
                  <a:pt x="825" y="438"/>
                </a:lnTo>
                <a:lnTo>
                  <a:pt x="816" y="465"/>
                </a:lnTo>
                <a:lnTo>
                  <a:pt x="792" y="471"/>
                </a:lnTo>
                <a:lnTo>
                  <a:pt x="759" y="471"/>
                </a:lnTo>
                <a:lnTo>
                  <a:pt x="720" y="471"/>
                </a:lnTo>
                <a:lnTo>
                  <a:pt x="678" y="471"/>
                </a:lnTo>
                <a:lnTo>
                  <a:pt x="627" y="465"/>
                </a:lnTo>
                <a:lnTo>
                  <a:pt x="600" y="462"/>
                </a:lnTo>
                <a:lnTo>
                  <a:pt x="549" y="441"/>
                </a:lnTo>
                <a:lnTo>
                  <a:pt x="489" y="411"/>
                </a:lnTo>
                <a:lnTo>
                  <a:pt x="435" y="390"/>
                </a:lnTo>
                <a:lnTo>
                  <a:pt x="414" y="405"/>
                </a:lnTo>
                <a:lnTo>
                  <a:pt x="411" y="429"/>
                </a:lnTo>
                <a:cubicBezTo>
                  <a:pt x="412" y="434"/>
                  <a:pt x="411" y="440"/>
                  <a:pt x="414" y="444"/>
                </a:cubicBezTo>
                <a:cubicBezTo>
                  <a:pt x="416" y="447"/>
                  <a:pt x="423" y="450"/>
                  <a:pt x="423" y="450"/>
                </a:cubicBezTo>
                <a:lnTo>
                  <a:pt x="462" y="468"/>
                </a:lnTo>
                <a:lnTo>
                  <a:pt x="498" y="486"/>
                </a:lnTo>
                <a:lnTo>
                  <a:pt x="546" y="492"/>
                </a:lnTo>
                <a:lnTo>
                  <a:pt x="618" y="507"/>
                </a:lnTo>
                <a:lnTo>
                  <a:pt x="672" y="510"/>
                </a:lnTo>
                <a:lnTo>
                  <a:pt x="720" y="516"/>
                </a:lnTo>
                <a:lnTo>
                  <a:pt x="774" y="501"/>
                </a:lnTo>
                <a:lnTo>
                  <a:pt x="810" y="510"/>
                </a:lnTo>
                <a:lnTo>
                  <a:pt x="819" y="549"/>
                </a:lnTo>
                <a:lnTo>
                  <a:pt x="792" y="573"/>
                </a:lnTo>
                <a:cubicBezTo>
                  <a:pt x="766" y="577"/>
                  <a:pt x="780" y="576"/>
                  <a:pt x="750" y="576"/>
                </a:cubicBezTo>
                <a:cubicBezTo>
                  <a:pt x="736" y="578"/>
                  <a:pt x="722" y="582"/>
                  <a:pt x="708" y="582"/>
                </a:cubicBezTo>
                <a:lnTo>
                  <a:pt x="681" y="582"/>
                </a:lnTo>
                <a:lnTo>
                  <a:pt x="639" y="582"/>
                </a:lnTo>
                <a:lnTo>
                  <a:pt x="588" y="585"/>
                </a:lnTo>
                <a:lnTo>
                  <a:pt x="534" y="579"/>
                </a:lnTo>
                <a:lnTo>
                  <a:pt x="495" y="567"/>
                </a:lnTo>
                <a:lnTo>
                  <a:pt x="444" y="552"/>
                </a:lnTo>
                <a:lnTo>
                  <a:pt x="399" y="531"/>
                </a:lnTo>
                <a:lnTo>
                  <a:pt x="345" y="495"/>
                </a:lnTo>
                <a:lnTo>
                  <a:pt x="276" y="429"/>
                </a:lnTo>
                <a:lnTo>
                  <a:pt x="210" y="369"/>
                </a:lnTo>
                <a:lnTo>
                  <a:pt x="135" y="285"/>
                </a:lnTo>
                <a:lnTo>
                  <a:pt x="72" y="207"/>
                </a:lnTo>
                <a:lnTo>
                  <a:pt x="36" y="150"/>
                </a:lnTo>
                <a:lnTo>
                  <a:pt x="0" y="78"/>
                </a:lnTo>
                <a:lnTo>
                  <a:pt x="9" y="45"/>
                </a:lnTo>
                <a:lnTo>
                  <a:pt x="42" y="42"/>
                </a:lnTo>
                <a:lnTo>
                  <a:pt x="78" y="84"/>
                </a:lnTo>
                <a:lnTo>
                  <a:pt x="108" y="147"/>
                </a:lnTo>
                <a:lnTo>
                  <a:pt x="147" y="189"/>
                </a:lnTo>
                <a:lnTo>
                  <a:pt x="162" y="222"/>
                </a:lnTo>
                <a:lnTo>
                  <a:pt x="198" y="264"/>
                </a:lnTo>
                <a:lnTo>
                  <a:pt x="249" y="318"/>
                </a:lnTo>
                <a:lnTo>
                  <a:pt x="279" y="339"/>
                </a:lnTo>
                <a:lnTo>
                  <a:pt x="306" y="339"/>
                </a:lnTo>
                <a:lnTo>
                  <a:pt x="315" y="321"/>
                </a:lnTo>
                <a:lnTo>
                  <a:pt x="312" y="297"/>
                </a:lnTo>
                <a:lnTo>
                  <a:pt x="291" y="270"/>
                </a:lnTo>
                <a:lnTo>
                  <a:pt x="255" y="240"/>
                </a:lnTo>
                <a:lnTo>
                  <a:pt x="222" y="201"/>
                </a:lnTo>
                <a:lnTo>
                  <a:pt x="186" y="171"/>
                </a:lnTo>
                <a:lnTo>
                  <a:pt x="168" y="144"/>
                </a:lnTo>
                <a:lnTo>
                  <a:pt x="147" y="114"/>
                </a:lnTo>
                <a:lnTo>
                  <a:pt x="126" y="90"/>
                </a:lnTo>
                <a:lnTo>
                  <a:pt x="102" y="51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 rot="-10800000">
            <a:off x="7810500" y="4248150"/>
            <a:ext cx="295275" cy="47625"/>
            <a:chOff x="4980" y="2798"/>
            <a:chExt cx="196" cy="36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 rot="3359983">
            <a:off x="2538413" y="3852863"/>
            <a:ext cx="463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900" b="1">
                <a:solidFill>
                  <a:srgbClr val="323232"/>
                </a:solidFill>
                <a:latin typeface="Verdana" pitchFamily="34" charset="0"/>
              </a:rPr>
              <a:t>Ca</a:t>
            </a:r>
            <a:r>
              <a:rPr lang="en-GB" sz="900" b="1" baseline="30000">
                <a:solidFill>
                  <a:srgbClr val="323232"/>
                </a:solidFill>
                <a:latin typeface="Verdana" pitchFamily="34" charset="0"/>
              </a:rPr>
              <a:t>2+</a:t>
            </a:r>
            <a:endParaRPr lang="en-GB" sz="900" b="1">
              <a:solidFill>
                <a:srgbClr val="323232"/>
              </a:solidFill>
              <a:latin typeface="Verdana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95613" y="4098925"/>
            <a:ext cx="350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900" b="1">
                <a:solidFill>
                  <a:srgbClr val="323232"/>
                </a:solidFill>
                <a:latin typeface="Verdana" pitchFamily="34" charset="0"/>
              </a:rPr>
              <a:t>ER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481388" y="1828800"/>
            <a:ext cx="333375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" name="Group 216"/>
          <p:cNvGrpSpPr>
            <a:grpSpLocks/>
          </p:cNvGrpSpPr>
          <p:nvPr/>
        </p:nvGrpSpPr>
        <p:grpSpPr bwMode="auto">
          <a:xfrm>
            <a:off x="874713" y="2043113"/>
            <a:ext cx="2759075" cy="1504950"/>
            <a:chOff x="551" y="1287"/>
            <a:chExt cx="1738" cy="948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551" y="1287"/>
              <a:ext cx="1738" cy="948"/>
              <a:chOff x="551" y="1287"/>
              <a:chExt cx="1738" cy="948"/>
            </a:xfrm>
          </p:grpSpPr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1851" y="1702"/>
                <a:ext cx="129" cy="114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>
                    <a:solidFill>
                      <a:srgbClr val="4C4C4C"/>
                    </a:solidFill>
                    <a:latin typeface="Verdana" pitchFamily="34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1384" y="1836"/>
                <a:ext cx="321" cy="13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PLC</a:t>
                </a:r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  <a:sym typeface="Symbol" pitchFamily="18" charset="2"/>
                  </a:rPr>
                  <a:t></a:t>
                </a:r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1073" y="2084"/>
                <a:ext cx="257" cy="151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4C4C4C"/>
                    </a:solidFill>
                    <a:latin typeface="Verdana" pitchFamily="34" charset="0"/>
                  </a:rPr>
                  <a:t>InsP</a:t>
                </a:r>
                <a:r>
                  <a:rPr lang="en-GB" sz="900" baseline="-25000">
                    <a:solidFill>
                      <a:srgbClr val="4C4C4C"/>
                    </a:solidFill>
                    <a:latin typeface="Verdana" pitchFamily="34" charset="0"/>
                  </a:rPr>
                  <a:t>3</a:t>
                </a:r>
                <a:endParaRPr lang="en-GB" sz="900">
                  <a:solidFill>
                    <a:srgbClr val="4C4C4C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943" y="1304"/>
                <a:ext cx="509" cy="11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PtdIns(4,5)P</a:t>
                </a:r>
                <a:r>
                  <a:rPr lang="en-GB" sz="900" baseline="-25000">
                    <a:solidFill>
                      <a:srgbClr val="323232"/>
                    </a:solidFill>
                    <a:latin typeface="Verdana" pitchFamily="34" charset="0"/>
                  </a:rPr>
                  <a:t>2</a:t>
                </a:r>
                <a:endParaRPr lang="en-GB" sz="90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551" y="1287"/>
                <a:ext cx="261" cy="129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DAG</a:t>
                </a:r>
              </a:p>
            </p:txBody>
          </p:sp>
          <p:cxnSp>
            <p:nvCxnSpPr>
              <p:cNvPr id="27" name="AutoShape 27"/>
              <p:cNvCxnSpPr>
                <a:cxnSpLocks noChangeShapeType="1"/>
                <a:endCxn id="22" idx="4"/>
              </p:cNvCxnSpPr>
              <p:nvPr/>
            </p:nvCxnSpPr>
            <p:spPr bwMode="auto">
              <a:xfrm rot="5400000">
                <a:off x="2059" y="1586"/>
                <a:ext cx="87" cy="373"/>
              </a:xfrm>
              <a:prstGeom prst="curvedConnector3">
                <a:avLst>
                  <a:gd name="adj1" fmla="val 19080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28"/>
              <p:cNvCxnSpPr>
                <a:cxnSpLocks noChangeShapeType="1"/>
                <a:stCxn id="22" idx="4"/>
                <a:endCxn id="23" idx="6"/>
              </p:cNvCxnSpPr>
              <p:nvPr/>
            </p:nvCxnSpPr>
            <p:spPr bwMode="auto">
              <a:xfrm rot="5400000">
                <a:off x="1766" y="1755"/>
                <a:ext cx="89" cy="21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29"/>
              <p:cNvCxnSpPr>
                <a:cxnSpLocks noChangeShapeType="1"/>
                <a:stCxn id="25" idx="3"/>
                <a:endCxn id="24" idx="0"/>
              </p:cNvCxnSpPr>
              <p:nvPr/>
            </p:nvCxnSpPr>
            <p:spPr bwMode="auto">
              <a:xfrm flipH="1">
                <a:off x="1202" y="1363"/>
                <a:ext cx="250" cy="721"/>
              </a:xfrm>
              <a:prstGeom prst="curvedConnector4">
                <a:avLst>
                  <a:gd name="adj1" fmla="val -57199"/>
                  <a:gd name="adj2" fmla="val 6906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21" name="AutoShape 30"/>
            <p:cNvCxnSpPr>
              <a:cxnSpLocks noChangeShapeType="1"/>
              <a:stCxn id="25" idx="1"/>
              <a:endCxn id="26" idx="6"/>
            </p:cNvCxnSpPr>
            <p:nvPr/>
          </p:nvCxnSpPr>
          <p:spPr bwMode="auto">
            <a:xfrm flipH="1" flipV="1">
              <a:off x="812" y="1352"/>
              <a:ext cx="131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3952875" y="2301875"/>
            <a:ext cx="2828925" cy="1566863"/>
            <a:chOff x="2490" y="1450"/>
            <a:chExt cx="1782" cy="987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865" y="1615"/>
              <a:ext cx="477" cy="15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4C4C4C"/>
                  </a:solidFill>
                  <a:latin typeface="Verdana" pitchFamily="34" charset="0"/>
                </a:rPr>
                <a:t>RHO-GEF</a:t>
              </a: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3462" y="1450"/>
              <a:ext cx="245" cy="14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4C4C4C"/>
                  </a:solidFill>
                  <a:latin typeface="Verdana" pitchFamily="34" charset="0"/>
                </a:rPr>
                <a:t>RHO</a:t>
              </a: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3462" y="1752"/>
              <a:ext cx="245" cy="14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4C4C4C"/>
                  </a:solidFill>
                  <a:latin typeface="Verdana" pitchFamily="34" charset="0"/>
                </a:rPr>
                <a:t>RHO</a:t>
              </a: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3281" y="1893"/>
              <a:ext cx="606" cy="1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RHO-dependent</a:t>
              </a:r>
            </a:p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kinase</a:t>
              </a:r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auto">
            <a:xfrm>
              <a:off x="3090" y="2237"/>
              <a:ext cx="449" cy="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MLC</a:t>
              </a:r>
            </a:p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phosphatase</a:t>
              </a: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3786" y="2237"/>
              <a:ext cx="441" cy="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MLC</a:t>
              </a:r>
            </a:p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phosphatase</a:t>
              </a: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4164" y="2152"/>
              <a:ext cx="108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7F7F7F"/>
                  </a:solidFill>
                  <a:latin typeface="Verdana" pitchFamily="34" charset="0"/>
                </a:rPr>
                <a:t>P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2490" y="1704"/>
              <a:ext cx="39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39" name="AutoShape 40"/>
            <p:cNvCxnSpPr>
              <a:cxnSpLocks noChangeShapeType="1"/>
              <a:stCxn id="32" idx="2"/>
              <a:endCxn id="33" idx="2"/>
            </p:cNvCxnSpPr>
            <p:nvPr/>
          </p:nvCxnSpPr>
          <p:spPr bwMode="auto">
            <a:xfrm rot="10800000" flipH="1" flipV="1">
              <a:off x="3462" y="1523"/>
              <a:ext cx="1" cy="302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41"/>
            <p:cNvCxnSpPr>
              <a:cxnSpLocks noChangeShapeType="1"/>
              <a:stCxn id="35" idx="0"/>
              <a:endCxn id="36" idx="0"/>
            </p:cNvCxnSpPr>
            <p:nvPr/>
          </p:nvCxnSpPr>
          <p:spPr bwMode="auto">
            <a:xfrm rot="5400000" flipV="1">
              <a:off x="3660" y="1892"/>
              <a:ext cx="1" cy="692"/>
            </a:xfrm>
            <a:prstGeom prst="curvedConnector3">
              <a:avLst>
                <a:gd name="adj1" fmla="val -16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1" name="Group 221"/>
          <p:cNvGrpSpPr>
            <a:grpSpLocks/>
          </p:cNvGrpSpPr>
          <p:nvPr/>
        </p:nvGrpSpPr>
        <p:grpSpPr bwMode="auto">
          <a:xfrm>
            <a:off x="3192463" y="4467225"/>
            <a:ext cx="2471737" cy="2063750"/>
            <a:chOff x="2011" y="2814"/>
            <a:chExt cx="1557" cy="1300"/>
          </a:xfrm>
        </p:grpSpPr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2011" y="3903"/>
              <a:ext cx="697" cy="211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50000">
                  <a:schemeClr val="bg1"/>
                </a:gs>
                <a:gs pos="100000">
                  <a:srgbClr val="FF7C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200" b="1">
                  <a:solidFill>
                    <a:srgbClr val="FFFFFF"/>
                  </a:solidFill>
                  <a:latin typeface="Verdana" pitchFamily="34" charset="0"/>
                </a:rPr>
                <a:t>Vasodilation</a:t>
              </a:r>
            </a:p>
          </p:txBody>
        </p:sp>
        <p:grpSp>
          <p:nvGrpSpPr>
            <p:cNvPr id="43" name="Group 217"/>
            <p:cNvGrpSpPr>
              <a:grpSpLocks/>
            </p:cNvGrpSpPr>
            <p:nvPr/>
          </p:nvGrpSpPr>
          <p:grpSpPr bwMode="auto">
            <a:xfrm>
              <a:off x="2440" y="2814"/>
              <a:ext cx="1128" cy="971"/>
              <a:chOff x="2440" y="2814"/>
              <a:chExt cx="1128" cy="971"/>
            </a:xfrm>
          </p:grpSpPr>
          <p:grpSp>
            <p:nvGrpSpPr>
              <p:cNvPr id="44" name="Group 180"/>
              <p:cNvGrpSpPr>
                <a:grpSpLocks/>
              </p:cNvGrpSpPr>
              <p:nvPr/>
            </p:nvGrpSpPr>
            <p:grpSpPr bwMode="auto">
              <a:xfrm>
                <a:off x="2440" y="2814"/>
                <a:ext cx="1128" cy="971"/>
                <a:chOff x="2440" y="2814"/>
                <a:chExt cx="1128" cy="971"/>
              </a:xfrm>
            </p:grpSpPr>
            <p:sp>
              <p:nvSpPr>
                <p:cNvPr id="46" name="Oval 181"/>
                <p:cNvSpPr>
                  <a:spLocks noChangeArrowheads="1"/>
                </p:cNvSpPr>
                <p:nvPr/>
              </p:nvSpPr>
              <p:spPr bwMode="auto">
                <a:xfrm>
                  <a:off x="2647" y="3290"/>
                  <a:ext cx="300" cy="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4C4C4C"/>
                      </a:solidFill>
                      <a:latin typeface="Verdana" pitchFamily="34" charset="0"/>
                    </a:rPr>
                    <a:t>eNOS</a:t>
                  </a:r>
                </a:p>
              </p:txBody>
            </p:sp>
            <p:sp>
              <p:nvSpPr>
                <p:cNvPr id="47" name="Oval 182"/>
                <p:cNvSpPr>
                  <a:spLocks noChangeArrowheads="1"/>
                </p:cNvSpPr>
                <p:nvPr/>
              </p:nvSpPr>
              <p:spPr bwMode="auto">
                <a:xfrm>
                  <a:off x="3090" y="3290"/>
                  <a:ext cx="478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000000"/>
                      </a:solidFill>
                      <a:latin typeface="Verdana" pitchFamily="34" charset="0"/>
                    </a:rPr>
                    <a:t>Calmodulin</a:t>
                  </a:r>
                </a:p>
              </p:txBody>
            </p:sp>
            <p:sp>
              <p:nvSpPr>
                <p:cNvPr id="4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92" y="3618"/>
                  <a:ext cx="357" cy="167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000000"/>
                      </a:solidFill>
                      <a:latin typeface="Verdana" pitchFamily="34" charset="0"/>
                    </a:rPr>
                    <a:t>Nitric</a:t>
                  </a:r>
                </a:p>
                <a:p>
                  <a:pPr algn="ctr"/>
                  <a:r>
                    <a:rPr lang="en-GB" sz="900">
                      <a:solidFill>
                        <a:srgbClr val="000000"/>
                      </a:solidFill>
                      <a:latin typeface="Verdana" pitchFamily="34" charset="0"/>
                    </a:rPr>
                    <a:t>oxide</a:t>
                  </a:r>
                </a:p>
              </p:txBody>
            </p:sp>
            <p:sp>
              <p:nvSpPr>
                <p:cNvPr id="49" name="Oval 184"/>
                <p:cNvSpPr>
                  <a:spLocks noChangeArrowheads="1"/>
                </p:cNvSpPr>
                <p:nvPr/>
              </p:nvSpPr>
              <p:spPr bwMode="auto">
                <a:xfrm>
                  <a:off x="3033" y="3238"/>
                  <a:ext cx="199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7F7F7F"/>
                      </a:solidFill>
                      <a:latin typeface="Verdana" pitchFamily="34" charset="0"/>
                    </a:rPr>
                    <a:t>Ca</a:t>
                  </a:r>
                  <a:r>
                    <a:rPr lang="en-GB" sz="900" baseline="30000">
                      <a:solidFill>
                        <a:srgbClr val="8C8C8C"/>
                      </a:solidFill>
                      <a:latin typeface="Verdana" pitchFamily="34" charset="0"/>
                    </a:rPr>
                    <a:t>2+</a:t>
                  </a:r>
                </a:p>
              </p:txBody>
            </p:sp>
            <p:cxnSp>
              <p:nvCxnSpPr>
                <p:cNvPr id="50" name="AutoShape 185"/>
                <p:cNvCxnSpPr>
                  <a:cxnSpLocks noChangeShapeType="1"/>
                  <a:endCxn id="49" idx="0"/>
                </p:cNvCxnSpPr>
                <p:nvPr/>
              </p:nvCxnSpPr>
              <p:spPr bwMode="auto">
                <a:xfrm>
                  <a:off x="2456" y="2814"/>
                  <a:ext cx="677" cy="424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5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440" y="2995"/>
                  <a:ext cx="3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000" b="1">
                      <a:solidFill>
                        <a:srgbClr val="656565"/>
                      </a:solidFill>
                    </a:rPr>
                    <a:t>Arginine</a:t>
                  </a:r>
                </a:p>
              </p:txBody>
            </p:sp>
            <p:sp>
              <p:nvSpPr>
                <p:cNvPr id="52" name="Line 187"/>
                <p:cNvSpPr>
                  <a:spLocks noChangeShapeType="1"/>
                </p:cNvSpPr>
                <p:nvPr/>
              </p:nvSpPr>
              <p:spPr bwMode="auto">
                <a:xfrm>
                  <a:off x="2634" y="3144"/>
                  <a:ext cx="0" cy="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5" name="Line 188"/>
              <p:cNvSpPr>
                <a:spLocks noChangeShapeType="1"/>
              </p:cNvSpPr>
              <p:nvPr/>
            </p:nvSpPr>
            <p:spPr bwMode="auto">
              <a:xfrm flipH="1">
                <a:off x="2970" y="3360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3" name="Group 189"/>
          <p:cNvGrpSpPr>
            <a:grpSpLocks/>
          </p:cNvGrpSpPr>
          <p:nvPr/>
        </p:nvGrpSpPr>
        <p:grpSpPr bwMode="auto">
          <a:xfrm>
            <a:off x="469900" y="3429000"/>
            <a:ext cx="3522663" cy="2570163"/>
            <a:chOff x="296" y="2160"/>
            <a:chExt cx="2219" cy="1619"/>
          </a:xfrm>
        </p:grpSpPr>
        <p:cxnSp>
          <p:nvCxnSpPr>
            <p:cNvPr id="54" name="AutoShape 190"/>
            <p:cNvCxnSpPr>
              <a:cxnSpLocks noChangeShapeType="1"/>
              <a:stCxn id="60" idx="7"/>
              <a:endCxn id="57" idx="0"/>
            </p:cNvCxnSpPr>
            <p:nvPr/>
          </p:nvCxnSpPr>
          <p:spPr bwMode="auto">
            <a:xfrm rot="5400000" flipV="1">
              <a:off x="956" y="2358"/>
              <a:ext cx="7" cy="1093"/>
            </a:xfrm>
            <a:prstGeom prst="curvedConnector3">
              <a:avLst>
                <a:gd name="adj1" fmla="val -23285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55" name="Group 191"/>
            <p:cNvGrpSpPr>
              <a:grpSpLocks/>
            </p:cNvGrpSpPr>
            <p:nvPr/>
          </p:nvGrpSpPr>
          <p:grpSpPr bwMode="auto">
            <a:xfrm>
              <a:off x="296" y="2160"/>
              <a:ext cx="2219" cy="1619"/>
              <a:chOff x="296" y="2160"/>
              <a:chExt cx="2219" cy="1619"/>
            </a:xfrm>
          </p:grpSpPr>
          <p:sp>
            <p:nvSpPr>
              <p:cNvPr id="57" name="AutoShape 192"/>
              <p:cNvSpPr>
                <a:spLocks noChangeArrowheads="1"/>
              </p:cNvSpPr>
              <p:nvPr/>
            </p:nvSpPr>
            <p:spPr bwMode="auto">
              <a:xfrm>
                <a:off x="1181" y="2908"/>
                <a:ext cx="650" cy="9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Arachadonic acid</a:t>
                </a:r>
              </a:p>
            </p:txBody>
          </p:sp>
          <p:sp>
            <p:nvSpPr>
              <p:cNvPr id="58" name="Rectangle 193"/>
              <p:cNvSpPr>
                <a:spLocks noChangeArrowheads="1"/>
              </p:cNvSpPr>
              <p:nvPr/>
            </p:nvSpPr>
            <p:spPr bwMode="auto">
              <a:xfrm>
                <a:off x="1738" y="3614"/>
                <a:ext cx="485" cy="16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000000"/>
                    </a:solidFill>
                    <a:latin typeface="Verdana" pitchFamily="34" charset="0"/>
                  </a:rPr>
                  <a:t>PGI</a:t>
                </a:r>
                <a:r>
                  <a:rPr lang="en-GB" sz="900" baseline="-25000">
                    <a:solidFill>
                      <a:srgbClr val="000000"/>
                    </a:solidFill>
                    <a:latin typeface="Verdana" pitchFamily="34" charset="0"/>
                  </a:rPr>
                  <a:t>2</a:t>
                </a:r>
                <a:endParaRPr lang="en-GB" sz="90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algn="ctr"/>
                <a:r>
                  <a:rPr lang="en-GB" sz="900">
                    <a:solidFill>
                      <a:srgbClr val="000000"/>
                    </a:solidFill>
                    <a:latin typeface="Verdana" pitchFamily="34" charset="0"/>
                  </a:rPr>
                  <a:t>(prostacyclin)</a:t>
                </a:r>
              </a:p>
            </p:txBody>
          </p:sp>
          <p:sp>
            <p:nvSpPr>
              <p:cNvPr id="59" name="Oval 194"/>
              <p:cNvSpPr>
                <a:spLocks noChangeArrowheads="1"/>
              </p:cNvSpPr>
              <p:nvPr/>
            </p:nvSpPr>
            <p:spPr bwMode="auto">
              <a:xfrm>
                <a:off x="678" y="2581"/>
                <a:ext cx="243" cy="117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baseline="-25000">
                    <a:solidFill>
                      <a:srgbClr val="4C4C4C"/>
                    </a:solidFill>
                    <a:latin typeface="Verdana" pitchFamily="34" charset="0"/>
                  </a:rPr>
                  <a:t>C</a:t>
                </a:r>
                <a:r>
                  <a:rPr lang="en-GB" sz="900">
                    <a:solidFill>
                      <a:srgbClr val="4C4C4C"/>
                    </a:solidFill>
                    <a:latin typeface="Verdana" pitchFamily="34" charset="0"/>
                  </a:rPr>
                  <a:t>PLA</a:t>
                </a:r>
                <a:r>
                  <a:rPr lang="en-GB" sz="900" baseline="-25000">
                    <a:solidFill>
                      <a:srgbClr val="4C4C4C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60" name="Oval 195"/>
              <p:cNvSpPr>
                <a:spLocks noChangeArrowheads="1"/>
              </p:cNvSpPr>
              <p:nvPr/>
            </p:nvSpPr>
            <p:spPr bwMode="auto">
              <a:xfrm>
                <a:off x="296" y="2882"/>
                <a:ext cx="137" cy="128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PC</a:t>
                </a:r>
              </a:p>
            </p:txBody>
          </p:sp>
          <p:sp>
            <p:nvSpPr>
              <p:cNvPr id="61" name="AutoShape 196"/>
              <p:cNvSpPr>
                <a:spLocks noChangeArrowheads="1"/>
              </p:cNvSpPr>
              <p:nvPr/>
            </p:nvSpPr>
            <p:spPr bwMode="auto">
              <a:xfrm>
                <a:off x="618" y="3443"/>
                <a:ext cx="870" cy="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Lysoposphatidylcholine</a:t>
                </a:r>
              </a:p>
            </p:txBody>
          </p:sp>
          <p:sp>
            <p:nvSpPr>
              <p:cNvPr id="62" name="AutoShape 197"/>
              <p:cNvSpPr>
                <a:spLocks noChangeArrowheads="1"/>
              </p:cNvSpPr>
              <p:nvPr/>
            </p:nvSpPr>
            <p:spPr bwMode="auto">
              <a:xfrm>
                <a:off x="1975" y="3234"/>
                <a:ext cx="540" cy="19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Prostacyclin</a:t>
                </a:r>
              </a:p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synthase</a:t>
                </a:r>
              </a:p>
            </p:txBody>
          </p:sp>
          <p:sp>
            <p:nvSpPr>
              <p:cNvPr id="63" name="Oval 198"/>
              <p:cNvSpPr>
                <a:spLocks noChangeArrowheads="1"/>
              </p:cNvSpPr>
              <p:nvPr/>
            </p:nvSpPr>
            <p:spPr bwMode="auto">
              <a:xfrm>
                <a:off x="1893" y="2982"/>
                <a:ext cx="238" cy="133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COX1</a:t>
                </a:r>
              </a:p>
            </p:txBody>
          </p:sp>
          <p:sp>
            <p:nvSpPr>
              <p:cNvPr id="64" name="AutoShape 199"/>
              <p:cNvSpPr>
                <a:spLocks noChangeArrowheads="1"/>
              </p:cNvSpPr>
              <p:nvPr/>
            </p:nvSpPr>
            <p:spPr bwMode="auto">
              <a:xfrm>
                <a:off x="920" y="3108"/>
                <a:ext cx="369" cy="19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PAF</a:t>
                </a:r>
              </a:p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acetylase</a:t>
                </a:r>
              </a:p>
            </p:txBody>
          </p:sp>
          <p:sp>
            <p:nvSpPr>
              <p:cNvPr id="65" name="Oval 200"/>
              <p:cNvSpPr>
                <a:spLocks noChangeArrowheads="1"/>
              </p:cNvSpPr>
              <p:nvPr/>
            </p:nvSpPr>
            <p:spPr bwMode="auto">
              <a:xfrm>
                <a:off x="1562" y="3374"/>
                <a:ext cx="211" cy="151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4C4C4C"/>
                    </a:solidFill>
                  </a:rPr>
                  <a:t>PAF</a:t>
                </a:r>
              </a:p>
            </p:txBody>
          </p:sp>
          <p:sp>
            <p:nvSpPr>
              <p:cNvPr id="66" name="Oval 201"/>
              <p:cNvSpPr>
                <a:spLocks noChangeArrowheads="1"/>
              </p:cNvSpPr>
              <p:nvPr/>
            </p:nvSpPr>
            <p:spPr bwMode="auto">
              <a:xfrm>
                <a:off x="855" y="2509"/>
                <a:ext cx="182" cy="1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7F7F7F"/>
                    </a:solidFill>
                    <a:latin typeface="Verdana" pitchFamily="34" charset="0"/>
                  </a:rPr>
                  <a:t>Ca</a:t>
                </a:r>
                <a:r>
                  <a:rPr lang="en-GB" sz="900" baseline="30000">
                    <a:solidFill>
                      <a:srgbClr val="7F7F7F"/>
                    </a:solidFill>
                    <a:latin typeface="Verdana" pitchFamily="34" charset="0"/>
                  </a:rPr>
                  <a:t>2+</a:t>
                </a:r>
              </a:p>
            </p:txBody>
          </p:sp>
          <p:cxnSp>
            <p:nvCxnSpPr>
              <p:cNvPr id="67" name="AutoShape 202"/>
              <p:cNvCxnSpPr>
                <a:cxnSpLocks noChangeShapeType="1"/>
              </p:cNvCxnSpPr>
              <p:nvPr/>
            </p:nvCxnSpPr>
            <p:spPr bwMode="auto">
              <a:xfrm>
                <a:off x="1330" y="2160"/>
                <a:ext cx="333" cy="21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8" name="AutoShape 203"/>
              <p:cNvCxnSpPr>
                <a:cxnSpLocks noChangeShapeType="1"/>
                <a:endCxn id="66" idx="7"/>
              </p:cNvCxnSpPr>
              <p:nvPr/>
            </p:nvCxnSpPr>
            <p:spPr bwMode="auto">
              <a:xfrm rot="16200000" flipH="1" flipV="1">
                <a:off x="1263" y="2124"/>
                <a:ext cx="147" cy="653"/>
              </a:xfrm>
              <a:prstGeom prst="curvedConnector3">
                <a:avLst>
                  <a:gd name="adj1" fmla="val 6666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9" name="AutoShape 204"/>
              <p:cNvCxnSpPr>
                <a:cxnSpLocks noChangeShapeType="1"/>
                <a:stCxn id="61" idx="0"/>
                <a:endCxn id="65" idx="1"/>
              </p:cNvCxnSpPr>
              <p:nvPr/>
            </p:nvCxnSpPr>
            <p:spPr bwMode="auto">
              <a:xfrm rot="16200000">
                <a:off x="1299" y="3150"/>
                <a:ext cx="47" cy="540"/>
              </a:xfrm>
              <a:prstGeom prst="curvedConnector3">
                <a:avLst>
                  <a:gd name="adj1" fmla="val 2978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0" name="Line 205"/>
              <p:cNvSpPr>
                <a:spLocks noChangeShapeType="1"/>
              </p:cNvSpPr>
              <p:nvPr/>
            </p:nvSpPr>
            <p:spPr bwMode="auto">
              <a:xfrm>
                <a:off x="414" y="3000"/>
                <a:ext cx="21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56" name="AutoShape 206"/>
            <p:cNvCxnSpPr>
              <a:cxnSpLocks noChangeShapeType="1"/>
              <a:stCxn id="57" idx="3"/>
              <a:endCxn id="58" idx="0"/>
            </p:cNvCxnSpPr>
            <p:nvPr/>
          </p:nvCxnSpPr>
          <p:spPr bwMode="auto">
            <a:xfrm>
              <a:off x="1831" y="2958"/>
              <a:ext cx="150" cy="65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1" name="Group 157"/>
          <p:cNvGrpSpPr>
            <a:grpSpLocks/>
          </p:cNvGrpSpPr>
          <p:nvPr/>
        </p:nvGrpSpPr>
        <p:grpSpPr bwMode="auto">
          <a:xfrm>
            <a:off x="7488238" y="4152900"/>
            <a:ext cx="295275" cy="228600"/>
            <a:chOff x="4968" y="2430"/>
            <a:chExt cx="196" cy="172"/>
          </a:xfrm>
        </p:grpSpPr>
        <p:grpSp>
          <p:nvGrpSpPr>
            <p:cNvPr id="72" name="Group 158"/>
            <p:cNvGrpSpPr>
              <a:grpSpLocks/>
            </p:cNvGrpSpPr>
            <p:nvPr/>
          </p:nvGrpSpPr>
          <p:grpSpPr bwMode="auto">
            <a:xfrm>
              <a:off x="4968" y="2430"/>
              <a:ext cx="196" cy="36"/>
              <a:chOff x="4980" y="2798"/>
              <a:chExt cx="196" cy="36"/>
            </a:xfrm>
          </p:grpSpPr>
          <p:sp>
            <p:nvSpPr>
              <p:cNvPr id="81" name="Line 159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AutoShape 160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" name="AutoShape 161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3" name="Group 162"/>
            <p:cNvGrpSpPr>
              <a:grpSpLocks/>
            </p:cNvGrpSpPr>
            <p:nvPr/>
          </p:nvGrpSpPr>
          <p:grpSpPr bwMode="auto">
            <a:xfrm>
              <a:off x="4968" y="2496"/>
              <a:ext cx="196" cy="36"/>
              <a:chOff x="4980" y="2798"/>
              <a:chExt cx="196" cy="36"/>
            </a:xfrm>
          </p:grpSpPr>
          <p:sp>
            <p:nvSpPr>
              <p:cNvPr id="78" name="Line 163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AutoShape 164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AutoShape 165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4" name="Group 166"/>
            <p:cNvGrpSpPr>
              <a:grpSpLocks/>
            </p:cNvGrpSpPr>
            <p:nvPr/>
          </p:nvGrpSpPr>
          <p:grpSpPr bwMode="auto">
            <a:xfrm>
              <a:off x="4968" y="2566"/>
              <a:ext cx="196" cy="36"/>
              <a:chOff x="4980" y="2798"/>
              <a:chExt cx="196" cy="36"/>
            </a:xfrm>
          </p:grpSpPr>
          <p:sp>
            <p:nvSpPr>
              <p:cNvPr id="75" name="Line 167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AutoShape 168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AutoShape 169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4" name="Group 170"/>
          <p:cNvGrpSpPr>
            <a:grpSpLocks/>
          </p:cNvGrpSpPr>
          <p:nvPr/>
        </p:nvGrpSpPr>
        <p:grpSpPr bwMode="auto">
          <a:xfrm rot="-10800000">
            <a:off x="7810500" y="4335463"/>
            <a:ext cx="295275" cy="47625"/>
            <a:chOff x="4980" y="2798"/>
            <a:chExt cx="196" cy="36"/>
          </a:xfrm>
        </p:grpSpPr>
        <p:sp>
          <p:nvSpPr>
            <p:cNvPr id="85" name="Line 171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utoShape 172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" name="AutoShape 173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8" name="Group 174"/>
          <p:cNvGrpSpPr>
            <a:grpSpLocks/>
          </p:cNvGrpSpPr>
          <p:nvPr/>
        </p:nvGrpSpPr>
        <p:grpSpPr bwMode="auto">
          <a:xfrm rot="-10800000">
            <a:off x="7810500" y="4154488"/>
            <a:ext cx="295275" cy="47625"/>
            <a:chOff x="4980" y="2798"/>
            <a:chExt cx="196" cy="36"/>
          </a:xfrm>
        </p:grpSpPr>
        <p:sp>
          <p:nvSpPr>
            <p:cNvPr id="89" name="Line 175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utoShape 176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177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" name="Group 220"/>
          <p:cNvGrpSpPr>
            <a:grpSpLocks/>
          </p:cNvGrpSpPr>
          <p:nvPr/>
        </p:nvGrpSpPr>
        <p:grpSpPr bwMode="auto">
          <a:xfrm>
            <a:off x="4572000" y="3232151"/>
            <a:ext cx="3813175" cy="2681288"/>
            <a:chOff x="2880" y="2036"/>
            <a:chExt cx="2402" cy="1689"/>
          </a:xfrm>
        </p:grpSpPr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3950" y="3327"/>
              <a:ext cx="450" cy="3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4" name="Group 219"/>
            <p:cNvGrpSpPr>
              <a:grpSpLocks/>
            </p:cNvGrpSpPr>
            <p:nvPr/>
          </p:nvGrpSpPr>
          <p:grpSpPr bwMode="auto">
            <a:xfrm>
              <a:off x="2880" y="2036"/>
              <a:ext cx="2402" cy="1689"/>
              <a:chOff x="2880" y="2036"/>
              <a:chExt cx="2402" cy="1689"/>
            </a:xfrm>
          </p:grpSpPr>
          <p:grpSp>
            <p:nvGrpSpPr>
              <p:cNvPr id="95" name="Group 44"/>
              <p:cNvGrpSpPr>
                <a:grpSpLocks/>
              </p:cNvGrpSpPr>
              <p:nvPr/>
            </p:nvGrpSpPr>
            <p:grpSpPr bwMode="auto">
              <a:xfrm>
                <a:off x="3976" y="3331"/>
                <a:ext cx="128" cy="394"/>
                <a:chOff x="4280" y="3282"/>
                <a:chExt cx="128" cy="470"/>
              </a:xfrm>
            </p:grpSpPr>
            <p:sp>
              <p:nvSpPr>
                <p:cNvPr id="211" name="Line 45"/>
                <p:cNvSpPr>
                  <a:spLocks noChangeShapeType="1"/>
                </p:cNvSpPr>
                <p:nvPr/>
              </p:nvSpPr>
              <p:spPr bwMode="auto">
                <a:xfrm>
                  <a:off x="4342" y="3282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Oval 46"/>
                <p:cNvSpPr>
                  <a:spLocks noChangeArrowheads="1"/>
                </p:cNvSpPr>
                <p:nvPr/>
              </p:nvSpPr>
              <p:spPr bwMode="auto">
                <a:xfrm>
                  <a:off x="4314" y="3647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" name="Oval 47"/>
                <p:cNvSpPr>
                  <a:spLocks noChangeArrowheads="1"/>
                </p:cNvSpPr>
                <p:nvPr/>
              </p:nvSpPr>
              <p:spPr bwMode="auto">
                <a:xfrm>
                  <a:off x="4280" y="3696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4352" y="3694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" name="Rectangle 49"/>
                <p:cNvSpPr>
                  <a:spLocks noChangeArrowheads="1"/>
                </p:cNvSpPr>
                <p:nvPr/>
              </p:nvSpPr>
              <p:spPr bwMode="auto">
                <a:xfrm>
                  <a:off x="4313" y="3420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13" y="3531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" name="Oval 51"/>
                <p:cNvSpPr>
                  <a:spLocks noChangeArrowheads="1"/>
                </p:cNvSpPr>
                <p:nvPr/>
              </p:nvSpPr>
              <p:spPr bwMode="auto">
                <a:xfrm>
                  <a:off x="4313" y="3331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oup 52"/>
              <p:cNvGrpSpPr>
                <a:grpSpLocks/>
              </p:cNvGrpSpPr>
              <p:nvPr/>
            </p:nvGrpSpPr>
            <p:grpSpPr bwMode="auto">
              <a:xfrm>
                <a:off x="4111" y="3314"/>
                <a:ext cx="128" cy="394"/>
                <a:chOff x="4416" y="3418"/>
                <a:chExt cx="128" cy="470"/>
              </a:xfrm>
            </p:grpSpPr>
            <p:sp>
              <p:nvSpPr>
                <p:cNvPr id="204" name="Line 53"/>
                <p:cNvSpPr>
                  <a:spLocks noChangeShapeType="1"/>
                </p:cNvSpPr>
                <p:nvPr/>
              </p:nvSpPr>
              <p:spPr bwMode="auto">
                <a:xfrm>
                  <a:off x="4478" y="341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" name="Oval 54"/>
                <p:cNvSpPr>
                  <a:spLocks noChangeArrowheads="1"/>
                </p:cNvSpPr>
                <p:nvPr/>
              </p:nvSpPr>
              <p:spPr bwMode="auto">
                <a:xfrm>
                  <a:off x="4450" y="3783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6" name="Oval 55"/>
                <p:cNvSpPr>
                  <a:spLocks noChangeArrowheads="1"/>
                </p:cNvSpPr>
                <p:nvPr/>
              </p:nvSpPr>
              <p:spPr bwMode="auto">
                <a:xfrm>
                  <a:off x="4416" y="3832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" name="Oval 56"/>
                <p:cNvSpPr>
                  <a:spLocks noChangeArrowheads="1"/>
                </p:cNvSpPr>
                <p:nvPr/>
              </p:nvSpPr>
              <p:spPr bwMode="auto">
                <a:xfrm>
                  <a:off x="4488" y="3830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" name="Rectangle 57"/>
                <p:cNvSpPr>
                  <a:spLocks noChangeArrowheads="1"/>
                </p:cNvSpPr>
                <p:nvPr/>
              </p:nvSpPr>
              <p:spPr bwMode="auto">
                <a:xfrm>
                  <a:off x="4449" y="3556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" name="Rectangle 58"/>
                <p:cNvSpPr>
                  <a:spLocks noChangeArrowheads="1"/>
                </p:cNvSpPr>
                <p:nvPr/>
              </p:nvSpPr>
              <p:spPr bwMode="auto">
                <a:xfrm>
                  <a:off x="4449" y="3667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" name="Oval 59"/>
                <p:cNvSpPr>
                  <a:spLocks noChangeArrowheads="1"/>
                </p:cNvSpPr>
                <p:nvPr/>
              </p:nvSpPr>
              <p:spPr bwMode="auto">
                <a:xfrm>
                  <a:off x="4449" y="3467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7" name="Group 60"/>
              <p:cNvGrpSpPr>
                <a:grpSpLocks/>
              </p:cNvGrpSpPr>
              <p:nvPr/>
            </p:nvGrpSpPr>
            <p:grpSpPr bwMode="auto">
              <a:xfrm>
                <a:off x="4246" y="3331"/>
                <a:ext cx="128" cy="394"/>
                <a:chOff x="4552" y="3554"/>
                <a:chExt cx="128" cy="470"/>
              </a:xfrm>
            </p:grpSpPr>
            <p:sp>
              <p:nvSpPr>
                <p:cNvPr id="197" name="Line 61"/>
                <p:cNvSpPr>
                  <a:spLocks noChangeShapeType="1"/>
                </p:cNvSpPr>
                <p:nvPr/>
              </p:nvSpPr>
              <p:spPr bwMode="auto">
                <a:xfrm>
                  <a:off x="4614" y="355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8" name="Oval 62"/>
                <p:cNvSpPr>
                  <a:spLocks noChangeArrowheads="1"/>
                </p:cNvSpPr>
                <p:nvPr/>
              </p:nvSpPr>
              <p:spPr bwMode="auto">
                <a:xfrm>
                  <a:off x="4586" y="3919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9" name="Oval 63"/>
                <p:cNvSpPr>
                  <a:spLocks noChangeArrowheads="1"/>
                </p:cNvSpPr>
                <p:nvPr/>
              </p:nvSpPr>
              <p:spPr bwMode="auto">
                <a:xfrm>
                  <a:off x="4552" y="3968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0" name="Oval 64"/>
                <p:cNvSpPr>
                  <a:spLocks noChangeArrowheads="1"/>
                </p:cNvSpPr>
                <p:nvPr/>
              </p:nvSpPr>
              <p:spPr bwMode="auto">
                <a:xfrm>
                  <a:off x="4624" y="3966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1" name="Rectangle 65"/>
                <p:cNvSpPr>
                  <a:spLocks noChangeArrowheads="1"/>
                </p:cNvSpPr>
                <p:nvPr/>
              </p:nvSpPr>
              <p:spPr bwMode="auto">
                <a:xfrm>
                  <a:off x="4585" y="3692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2" name="Rectangle 66"/>
                <p:cNvSpPr>
                  <a:spLocks noChangeArrowheads="1"/>
                </p:cNvSpPr>
                <p:nvPr/>
              </p:nvSpPr>
              <p:spPr bwMode="auto">
                <a:xfrm>
                  <a:off x="4585" y="3803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3" name="Oval 67"/>
                <p:cNvSpPr>
                  <a:spLocks noChangeArrowheads="1"/>
                </p:cNvSpPr>
                <p:nvPr/>
              </p:nvSpPr>
              <p:spPr bwMode="auto">
                <a:xfrm>
                  <a:off x="4585" y="3603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98" name="Oval 68"/>
              <p:cNvSpPr>
                <a:spLocks noChangeArrowheads="1"/>
              </p:cNvSpPr>
              <p:nvPr/>
            </p:nvSpPr>
            <p:spPr bwMode="auto">
              <a:xfrm rot="1712402">
                <a:off x="4163" y="2817"/>
                <a:ext cx="253" cy="4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" name="AutoShape 69"/>
              <p:cNvSpPr>
                <a:spLocks noChangeArrowheads="1"/>
              </p:cNvSpPr>
              <p:nvPr/>
            </p:nvSpPr>
            <p:spPr bwMode="auto">
              <a:xfrm rot="1882792">
                <a:off x="4254" y="2817"/>
                <a:ext cx="28" cy="399"/>
              </a:xfrm>
              <a:prstGeom prst="roundRect">
                <a:avLst>
                  <a:gd name="adj" fmla="val 2143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 rot="1882792">
                <a:off x="4303" y="2851"/>
                <a:ext cx="28" cy="398"/>
              </a:xfrm>
              <a:prstGeom prst="roundRect">
                <a:avLst>
                  <a:gd name="adj" fmla="val 2143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1" name="Rectangle 71"/>
              <p:cNvSpPr>
                <a:spLocks noChangeArrowheads="1"/>
              </p:cNvSpPr>
              <p:nvPr/>
            </p:nvSpPr>
            <p:spPr bwMode="auto">
              <a:xfrm>
                <a:off x="4384" y="3273"/>
                <a:ext cx="23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Verdana" pitchFamily="34" charset="0"/>
                  </a:rPr>
                  <a:t>Fusion</a:t>
                </a:r>
              </a:p>
            </p:txBody>
          </p:sp>
          <p:cxnSp>
            <p:nvCxnSpPr>
              <p:cNvPr id="102" name="AutoShape 72"/>
              <p:cNvCxnSpPr>
                <a:cxnSpLocks noChangeShapeType="1"/>
                <a:stCxn id="98" idx="2"/>
                <a:endCxn id="204" idx="0"/>
              </p:cNvCxnSpPr>
              <p:nvPr/>
            </p:nvCxnSpPr>
            <p:spPr bwMode="auto">
              <a:xfrm rot="10800000" flipV="1">
                <a:off x="3963" y="3005"/>
                <a:ext cx="215" cy="309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grpSp>
            <p:nvGrpSpPr>
              <p:cNvPr id="103" name="Group 73"/>
              <p:cNvGrpSpPr>
                <a:grpSpLocks/>
              </p:cNvGrpSpPr>
              <p:nvPr/>
            </p:nvGrpSpPr>
            <p:grpSpPr bwMode="auto">
              <a:xfrm>
                <a:off x="4296" y="2432"/>
                <a:ext cx="412" cy="333"/>
                <a:chOff x="2073" y="3858"/>
                <a:chExt cx="437" cy="398"/>
              </a:xfrm>
            </p:grpSpPr>
            <p:grpSp>
              <p:nvGrpSpPr>
                <p:cNvPr id="156" name="Group 74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8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0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9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93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7" name="Group 84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78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84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5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6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7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7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80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1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2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3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8" name="Group 95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6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0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7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74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5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6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7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9" name="Group 105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60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6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65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6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7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8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04" name="Group 115"/>
              <p:cNvGrpSpPr>
                <a:grpSpLocks/>
              </p:cNvGrpSpPr>
              <p:nvPr/>
            </p:nvGrpSpPr>
            <p:grpSpPr bwMode="auto">
              <a:xfrm rot="-2047039">
                <a:off x="4252" y="2415"/>
                <a:ext cx="418" cy="333"/>
                <a:chOff x="2073" y="3858"/>
                <a:chExt cx="437" cy="398"/>
              </a:xfrm>
            </p:grpSpPr>
            <p:grpSp>
              <p:nvGrpSpPr>
                <p:cNvPr id="115" name="Group 116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47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51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52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3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5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6" name="Group 126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37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43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4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6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8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9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0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1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2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7" name="Group 137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2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32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33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4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5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6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8" name="Group 147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19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sp>
            <p:nvSpPr>
              <p:cNvPr id="105" name="Rectangle 178"/>
              <p:cNvSpPr>
                <a:spLocks noChangeArrowheads="1"/>
              </p:cNvSpPr>
              <p:nvPr/>
            </p:nvSpPr>
            <p:spPr bwMode="auto">
              <a:xfrm>
                <a:off x="4524" y="2036"/>
                <a:ext cx="758" cy="458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Verdana" pitchFamily="34" charset="0"/>
                  </a:rPr>
                  <a:t>Opening of</a:t>
                </a:r>
              </a:p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Verdana" pitchFamily="34" charset="0"/>
                  </a:rPr>
                  <a:t>tight and</a:t>
                </a:r>
              </a:p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Verdana" pitchFamily="34" charset="0"/>
                  </a:rPr>
                  <a:t>adherens</a:t>
                </a:r>
              </a:p>
              <a:p>
                <a:pPr algn="ctr"/>
                <a:r>
                  <a:rPr lang="en-GB" sz="1200" b="1">
                    <a:solidFill>
                      <a:srgbClr val="000000"/>
                    </a:solidFill>
                    <a:latin typeface="Verdana" pitchFamily="34" charset="0"/>
                  </a:rPr>
                  <a:t>junctions</a:t>
                </a:r>
              </a:p>
            </p:txBody>
          </p:sp>
          <p:sp>
            <p:nvSpPr>
              <p:cNvPr id="106" name="Line 179"/>
              <p:cNvSpPr>
                <a:spLocks noChangeShapeType="1"/>
              </p:cNvSpPr>
              <p:nvPr/>
            </p:nvSpPr>
            <p:spPr bwMode="auto">
              <a:xfrm>
                <a:off x="3774" y="2688"/>
                <a:ext cx="21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7" name="Group 207"/>
              <p:cNvGrpSpPr>
                <a:grpSpLocks/>
              </p:cNvGrpSpPr>
              <p:nvPr/>
            </p:nvGrpSpPr>
            <p:grpSpPr bwMode="auto">
              <a:xfrm>
                <a:off x="2880" y="2513"/>
                <a:ext cx="978" cy="751"/>
                <a:chOff x="2880" y="2513"/>
                <a:chExt cx="978" cy="751"/>
              </a:xfrm>
            </p:grpSpPr>
            <p:sp>
              <p:nvSpPr>
                <p:cNvPr id="108" name="Oval 208"/>
                <p:cNvSpPr>
                  <a:spLocks noChangeArrowheads="1"/>
                </p:cNvSpPr>
                <p:nvPr/>
              </p:nvSpPr>
              <p:spPr bwMode="auto">
                <a:xfrm>
                  <a:off x="2880" y="2523"/>
                  <a:ext cx="246" cy="1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4C4C4C"/>
                      </a:solidFill>
                      <a:latin typeface="Verdana" pitchFamily="34" charset="0"/>
                    </a:rPr>
                    <a:t>MLC</a:t>
                  </a:r>
                </a:p>
              </p:txBody>
            </p:sp>
            <p:sp>
              <p:nvSpPr>
                <p:cNvPr id="109" name="Oval 209"/>
                <p:cNvSpPr>
                  <a:spLocks noChangeArrowheads="1"/>
                </p:cNvSpPr>
                <p:nvPr/>
              </p:nvSpPr>
              <p:spPr bwMode="auto">
                <a:xfrm>
                  <a:off x="3550" y="2534"/>
                  <a:ext cx="245" cy="1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4C4C4C"/>
                      </a:solidFill>
                      <a:latin typeface="Verdana" pitchFamily="34" charset="0"/>
                    </a:rPr>
                    <a:t>MLC</a:t>
                  </a:r>
                </a:p>
              </p:txBody>
            </p:sp>
            <p:sp>
              <p:nvSpPr>
                <p:cNvPr id="110" name="Oval 210"/>
                <p:cNvSpPr>
                  <a:spLocks noChangeArrowheads="1"/>
                </p:cNvSpPr>
                <p:nvPr/>
              </p:nvSpPr>
              <p:spPr bwMode="auto">
                <a:xfrm>
                  <a:off x="3203" y="2795"/>
                  <a:ext cx="288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4C4C4C"/>
                      </a:solidFill>
                      <a:latin typeface="Verdana" pitchFamily="34" charset="0"/>
                    </a:rPr>
                    <a:t>MLCK</a:t>
                  </a:r>
                </a:p>
              </p:txBody>
            </p:sp>
            <p:sp>
              <p:nvSpPr>
                <p:cNvPr id="111" name="Oval 211"/>
                <p:cNvSpPr>
                  <a:spLocks noChangeArrowheads="1"/>
                </p:cNvSpPr>
                <p:nvPr/>
              </p:nvSpPr>
              <p:spPr bwMode="auto">
                <a:xfrm>
                  <a:off x="3750" y="2513"/>
                  <a:ext cx="108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7F7F7F"/>
                      </a:solidFill>
                      <a:latin typeface="Verdana" pitchFamily="34" charset="0"/>
                    </a:rPr>
                    <a:t>P</a:t>
                  </a:r>
                </a:p>
              </p:txBody>
            </p:sp>
            <p:cxnSp>
              <p:nvCxnSpPr>
                <p:cNvPr id="112" name="AutoShape 212"/>
                <p:cNvCxnSpPr>
                  <a:cxnSpLocks noChangeShapeType="1"/>
                  <a:stCxn id="108" idx="5"/>
                  <a:endCxn id="109" idx="3"/>
                </p:cNvCxnSpPr>
                <p:nvPr/>
              </p:nvCxnSpPr>
              <p:spPr bwMode="auto">
                <a:xfrm rot="16200000" flipH="1">
                  <a:off x="3332" y="2425"/>
                  <a:ext cx="12" cy="496"/>
                </a:xfrm>
                <a:prstGeom prst="curvedConnector3">
                  <a:avLst>
                    <a:gd name="adj1" fmla="val 958333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113" name="AutoShape 213"/>
                <p:cNvCxnSpPr>
                  <a:cxnSpLocks noChangeShapeType="1"/>
                  <a:stCxn id="109" idx="0"/>
                  <a:endCxn id="108" idx="0"/>
                </p:cNvCxnSpPr>
                <p:nvPr/>
              </p:nvCxnSpPr>
              <p:spPr bwMode="auto">
                <a:xfrm rot="5400000" flipH="1">
                  <a:off x="3332" y="2194"/>
                  <a:ext cx="11" cy="670"/>
                </a:xfrm>
                <a:prstGeom prst="curvedConnector3">
                  <a:avLst>
                    <a:gd name="adj1" fmla="val 918181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14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3330" y="2958"/>
                  <a:ext cx="0" cy="3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18" name="Text Box 215"/>
          <p:cNvSpPr txBox="1">
            <a:spLocks noChangeArrowheads="1"/>
          </p:cNvSpPr>
          <p:nvPr/>
        </p:nvSpPr>
        <p:spPr bwMode="auto">
          <a:xfrm>
            <a:off x="3275013" y="1601788"/>
            <a:ext cx="659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Ligand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Type I activation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39285" y="6161644"/>
            <a:ext cx="10967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P-</a:t>
            </a:r>
            <a:r>
              <a:rPr lang="en-GB" dirty="0" err="1" smtClean="0"/>
              <a:t>selectin</a:t>
            </a:r>
            <a:endParaRPr lang="en-GB" dirty="0"/>
          </a:p>
        </p:txBody>
      </p:sp>
      <p:cxnSp>
        <p:nvCxnSpPr>
          <p:cNvPr id="220" name="Straight Arrow Connector 219"/>
          <p:cNvCxnSpPr/>
          <p:nvPr/>
        </p:nvCxnSpPr>
        <p:spPr>
          <a:xfrm flipV="1">
            <a:off x="6051419" y="4071253"/>
            <a:ext cx="617538" cy="1034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Type I activation summary</a:t>
            </a:r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5200748"/>
              </p:ext>
            </p:extLst>
          </p:nvPr>
        </p:nvGraphicFramePr>
        <p:xfrm>
          <a:off x="457200" y="1341438"/>
          <a:ext cx="8372475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4"/>
          <p:cNvSpPr>
            <a:spLocks noChangeArrowheads="1"/>
          </p:cNvSpPr>
          <p:nvPr/>
        </p:nvSpPr>
        <p:spPr bwMode="auto">
          <a:xfrm>
            <a:off x="7162800" y="2366963"/>
            <a:ext cx="7027863" cy="345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AutoShape 165"/>
          <p:cNvSpPr>
            <a:spLocks noChangeArrowheads="1"/>
          </p:cNvSpPr>
          <p:nvPr/>
        </p:nvSpPr>
        <p:spPr bwMode="auto">
          <a:xfrm>
            <a:off x="1260475" y="2411413"/>
            <a:ext cx="5303838" cy="3405187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sz="900">
              <a:latin typeface="Verdana" pitchFamily="34" charset="0"/>
            </a:endParaRPr>
          </a:p>
        </p:txBody>
      </p:sp>
      <p:sp>
        <p:nvSpPr>
          <p:cNvPr id="6" name="AutoShape 166"/>
          <p:cNvSpPr>
            <a:spLocks noChangeArrowheads="1"/>
          </p:cNvSpPr>
          <p:nvPr/>
        </p:nvSpPr>
        <p:spPr bwMode="auto">
          <a:xfrm>
            <a:off x="2409825" y="2012950"/>
            <a:ext cx="125413" cy="400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AutoShape 167"/>
          <p:cNvSpPr>
            <a:spLocks noChangeArrowheads="1"/>
          </p:cNvSpPr>
          <p:nvPr/>
        </p:nvSpPr>
        <p:spPr bwMode="auto">
          <a:xfrm>
            <a:off x="2549525" y="2009775"/>
            <a:ext cx="125413" cy="400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68"/>
          <p:cNvSpPr>
            <a:spLocks noChangeArrowheads="1"/>
          </p:cNvSpPr>
          <p:nvPr/>
        </p:nvSpPr>
        <p:spPr bwMode="auto">
          <a:xfrm>
            <a:off x="2463800" y="1874838"/>
            <a:ext cx="169863" cy="1381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169"/>
          <p:cNvSpPr>
            <a:spLocks noChangeArrowheads="1"/>
          </p:cNvSpPr>
          <p:nvPr/>
        </p:nvSpPr>
        <p:spPr bwMode="auto">
          <a:xfrm>
            <a:off x="4541838" y="1995488"/>
            <a:ext cx="80962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170"/>
          <p:cNvSpPr>
            <a:spLocks noChangeArrowheads="1"/>
          </p:cNvSpPr>
          <p:nvPr/>
        </p:nvSpPr>
        <p:spPr bwMode="auto">
          <a:xfrm>
            <a:off x="4627563" y="1998663"/>
            <a:ext cx="80962" cy="587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71"/>
          <p:cNvSpPr>
            <a:spLocks noChangeArrowheads="1"/>
          </p:cNvSpPr>
          <p:nvPr/>
        </p:nvSpPr>
        <p:spPr bwMode="auto">
          <a:xfrm>
            <a:off x="4714875" y="1995488"/>
            <a:ext cx="80963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4532313" y="1863725"/>
            <a:ext cx="260350" cy="1381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utoShape 173"/>
          <p:cNvSpPr>
            <a:spLocks noChangeArrowheads="1"/>
          </p:cNvSpPr>
          <p:nvPr/>
        </p:nvSpPr>
        <p:spPr bwMode="auto">
          <a:xfrm>
            <a:off x="2409825" y="2424113"/>
            <a:ext cx="133350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utoShape 174"/>
          <p:cNvSpPr>
            <a:spLocks noChangeArrowheads="1"/>
          </p:cNvSpPr>
          <p:nvPr/>
        </p:nvSpPr>
        <p:spPr bwMode="auto">
          <a:xfrm>
            <a:off x="2522538" y="2424113"/>
            <a:ext cx="134937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175"/>
          <p:cNvSpPr>
            <a:spLocks noChangeArrowheads="1"/>
          </p:cNvSpPr>
          <p:nvPr/>
        </p:nvSpPr>
        <p:spPr bwMode="auto">
          <a:xfrm>
            <a:off x="2644775" y="2424113"/>
            <a:ext cx="134938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176"/>
          <p:cNvSpPr>
            <a:spLocks noChangeArrowheads="1"/>
          </p:cNvSpPr>
          <p:nvPr/>
        </p:nvSpPr>
        <p:spPr bwMode="auto">
          <a:xfrm>
            <a:off x="2767013" y="2424113"/>
            <a:ext cx="134937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77"/>
          <p:cNvGrpSpPr>
            <a:grpSpLocks/>
          </p:cNvGrpSpPr>
          <p:nvPr/>
        </p:nvGrpSpPr>
        <p:grpSpPr bwMode="auto">
          <a:xfrm>
            <a:off x="2300288" y="2559050"/>
            <a:ext cx="3173412" cy="892175"/>
            <a:chOff x="1449" y="1612"/>
            <a:chExt cx="1999" cy="562"/>
          </a:xfrm>
        </p:grpSpPr>
        <p:sp>
          <p:nvSpPr>
            <p:cNvPr id="18" name="Oval 178"/>
            <p:cNvSpPr>
              <a:spLocks noChangeArrowheads="1"/>
            </p:cNvSpPr>
            <p:nvPr/>
          </p:nvSpPr>
          <p:spPr bwMode="auto">
            <a:xfrm>
              <a:off x="3112" y="1715"/>
              <a:ext cx="243" cy="148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4C4C4C"/>
                  </a:solidFill>
                  <a:latin typeface="Verdana" pitchFamily="34" charset="0"/>
                </a:rPr>
                <a:t>RIP1</a:t>
              </a:r>
            </a:p>
          </p:txBody>
        </p:sp>
        <p:sp>
          <p:nvSpPr>
            <p:cNvPr id="19" name="AutoShape 179"/>
            <p:cNvSpPr>
              <a:spLocks noChangeArrowheads="1"/>
            </p:cNvSpPr>
            <p:nvPr/>
          </p:nvSpPr>
          <p:spPr bwMode="auto">
            <a:xfrm>
              <a:off x="3021" y="1612"/>
              <a:ext cx="427" cy="9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latin typeface="Verdana" pitchFamily="34" charset="0"/>
                </a:rPr>
                <a:t>TRADD</a:t>
              </a:r>
            </a:p>
          </p:txBody>
        </p:sp>
        <p:sp>
          <p:nvSpPr>
            <p:cNvPr id="20" name="AutoShape 180"/>
            <p:cNvSpPr>
              <a:spLocks noChangeArrowheads="1"/>
            </p:cNvSpPr>
            <p:nvPr/>
          </p:nvSpPr>
          <p:spPr bwMode="auto">
            <a:xfrm>
              <a:off x="3094" y="1868"/>
              <a:ext cx="281" cy="190"/>
            </a:xfrm>
            <a:prstGeom prst="hexagon">
              <a:avLst>
                <a:gd name="adj" fmla="val 36974"/>
                <a:gd name="vf" fmla="val 115470"/>
              </a:avLst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TRAF2</a:t>
              </a:r>
            </a:p>
          </p:txBody>
        </p:sp>
        <p:sp>
          <p:nvSpPr>
            <p:cNvPr id="21" name="Rectangle 181"/>
            <p:cNvSpPr>
              <a:spLocks noChangeArrowheads="1"/>
            </p:cNvSpPr>
            <p:nvPr/>
          </p:nvSpPr>
          <p:spPr bwMode="auto">
            <a:xfrm>
              <a:off x="1449" y="1612"/>
              <a:ext cx="210" cy="16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latin typeface="Verdana" pitchFamily="34" charset="0"/>
                </a:rPr>
                <a:t>TIRAP</a:t>
              </a:r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1677" y="1616"/>
              <a:ext cx="261" cy="16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latin typeface="Verdana" pitchFamily="34" charset="0"/>
                </a:rPr>
                <a:t>MyD88</a:t>
              </a:r>
            </a:p>
          </p:txBody>
        </p:sp>
        <p:sp>
          <p:nvSpPr>
            <p:cNvPr id="23" name="Oval 183"/>
            <p:cNvSpPr>
              <a:spLocks noChangeArrowheads="1"/>
            </p:cNvSpPr>
            <p:nvPr/>
          </p:nvSpPr>
          <p:spPr bwMode="auto">
            <a:xfrm>
              <a:off x="1929" y="1694"/>
              <a:ext cx="264" cy="19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FFFFFF"/>
                  </a:solidFill>
                  <a:latin typeface="Verdana" pitchFamily="34" charset="0"/>
                </a:rPr>
                <a:t>IRAK4</a:t>
              </a:r>
            </a:p>
          </p:txBody>
        </p:sp>
        <p:sp>
          <p:nvSpPr>
            <p:cNvPr id="24" name="Oval 184"/>
            <p:cNvSpPr>
              <a:spLocks noChangeArrowheads="1"/>
            </p:cNvSpPr>
            <p:nvPr/>
          </p:nvSpPr>
          <p:spPr bwMode="auto">
            <a:xfrm>
              <a:off x="1691" y="1785"/>
              <a:ext cx="264" cy="19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IRAK1</a:t>
              </a:r>
            </a:p>
          </p:txBody>
        </p:sp>
        <p:sp>
          <p:nvSpPr>
            <p:cNvPr id="25" name="AutoShape 185"/>
            <p:cNvSpPr>
              <a:spLocks noChangeArrowheads="1"/>
            </p:cNvSpPr>
            <p:nvPr/>
          </p:nvSpPr>
          <p:spPr bwMode="auto">
            <a:xfrm>
              <a:off x="1679" y="1984"/>
              <a:ext cx="282" cy="190"/>
            </a:xfrm>
            <a:prstGeom prst="hexagon">
              <a:avLst>
                <a:gd name="adj" fmla="val 37105"/>
                <a:gd name="vf" fmla="val 115470"/>
              </a:avLst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TRAF6</a:t>
              </a:r>
            </a:p>
          </p:txBody>
        </p:sp>
      </p:grpSp>
      <p:sp>
        <p:nvSpPr>
          <p:cNvPr id="26" name="Oval 186"/>
          <p:cNvSpPr>
            <a:spLocks noChangeArrowheads="1"/>
          </p:cNvSpPr>
          <p:nvPr/>
        </p:nvSpPr>
        <p:spPr bwMode="auto">
          <a:xfrm>
            <a:off x="2195513" y="4814888"/>
            <a:ext cx="1455737" cy="814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7" name="Picture 187" descr="MC90027884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7115">
            <a:off x="2570163" y="4883150"/>
            <a:ext cx="671512" cy="681038"/>
          </a:xfrm>
          <a:prstGeom prst="rect">
            <a:avLst/>
          </a:prstGeom>
          <a:noFill/>
        </p:spPr>
      </p:pic>
      <p:grpSp>
        <p:nvGrpSpPr>
          <p:cNvPr id="28" name="Group 188"/>
          <p:cNvGrpSpPr>
            <a:grpSpLocks/>
          </p:cNvGrpSpPr>
          <p:nvPr/>
        </p:nvGrpSpPr>
        <p:grpSpPr bwMode="auto">
          <a:xfrm>
            <a:off x="6545263" y="4354513"/>
            <a:ext cx="292100" cy="233362"/>
            <a:chOff x="4968" y="2430"/>
            <a:chExt cx="196" cy="172"/>
          </a:xfrm>
        </p:grpSpPr>
        <p:grpSp>
          <p:nvGrpSpPr>
            <p:cNvPr id="29" name="Group 189"/>
            <p:cNvGrpSpPr>
              <a:grpSpLocks/>
            </p:cNvGrpSpPr>
            <p:nvPr/>
          </p:nvGrpSpPr>
          <p:grpSpPr bwMode="auto">
            <a:xfrm>
              <a:off x="4968" y="2430"/>
              <a:ext cx="196" cy="36"/>
              <a:chOff x="4980" y="2798"/>
              <a:chExt cx="196" cy="36"/>
            </a:xfrm>
          </p:grpSpPr>
          <p:sp>
            <p:nvSpPr>
              <p:cNvPr id="38" name="Line 190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utoShape 191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AutoShape 192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93"/>
            <p:cNvGrpSpPr>
              <a:grpSpLocks/>
            </p:cNvGrpSpPr>
            <p:nvPr/>
          </p:nvGrpSpPr>
          <p:grpSpPr bwMode="auto">
            <a:xfrm>
              <a:off x="4968" y="2496"/>
              <a:ext cx="196" cy="36"/>
              <a:chOff x="4980" y="2798"/>
              <a:chExt cx="196" cy="36"/>
            </a:xfrm>
          </p:grpSpPr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AutoShape 195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AutoShape 196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7"/>
            <p:cNvGrpSpPr>
              <a:grpSpLocks/>
            </p:cNvGrpSpPr>
            <p:nvPr/>
          </p:nvGrpSpPr>
          <p:grpSpPr bwMode="auto">
            <a:xfrm>
              <a:off x="4968" y="2566"/>
              <a:ext cx="196" cy="36"/>
              <a:chOff x="4980" y="2798"/>
              <a:chExt cx="196" cy="36"/>
            </a:xfrm>
          </p:grpSpPr>
          <p:sp>
            <p:nvSpPr>
              <p:cNvPr id="32" name="Line 198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AutoShape 199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AutoShape 200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" name="Group 201"/>
          <p:cNvGrpSpPr>
            <a:grpSpLocks/>
          </p:cNvGrpSpPr>
          <p:nvPr/>
        </p:nvGrpSpPr>
        <p:grpSpPr bwMode="auto">
          <a:xfrm rot="-10800000">
            <a:off x="6864350" y="4540250"/>
            <a:ext cx="292100" cy="49213"/>
            <a:chOff x="4980" y="2798"/>
            <a:chExt cx="196" cy="36"/>
          </a:xfrm>
        </p:grpSpPr>
        <p:sp>
          <p:nvSpPr>
            <p:cNvPr id="42" name="Line 202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utoShape 203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204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" name="Group 205"/>
          <p:cNvGrpSpPr>
            <a:grpSpLocks/>
          </p:cNvGrpSpPr>
          <p:nvPr/>
        </p:nvGrpSpPr>
        <p:grpSpPr bwMode="auto">
          <a:xfrm rot="-10800000">
            <a:off x="6864350" y="4451350"/>
            <a:ext cx="292100" cy="49213"/>
            <a:chOff x="4980" y="2798"/>
            <a:chExt cx="196" cy="36"/>
          </a:xfrm>
        </p:grpSpPr>
        <p:sp>
          <p:nvSpPr>
            <p:cNvPr id="46" name="Line 206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utoShape 207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208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" name="Group 209"/>
          <p:cNvGrpSpPr>
            <a:grpSpLocks/>
          </p:cNvGrpSpPr>
          <p:nvPr/>
        </p:nvGrpSpPr>
        <p:grpSpPr bwMode="auto">
          <a:xfrm rot="-10800000">
            <a:off x="6864350" y="4356100"/>
            <a:ext cx="292100" cy="49213"/>
            <a:chOff x="4980" y="2798"/>
            <a:chExt cx="196" cy="36"/>
          </a:xfrm>
        </p:grpSpPr>
        <p:sp>
          <p:nvSpPr>
            <p:cNvPr id="50" name="Line 210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utoShape 211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212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" name="Text Box 297"/>
          <p:cNvSpPr txBox="1">
            <a:spLocks noChangeArrowheads="1"/>
          </p:cNvSpPr>
          <p:nvPr/>
        </p:nvSpPr>
        <p:spPr bwMode="auto">
          <a:xfrm>
            <a:off x="4386611" y="1579563"/>
            <a:ext cx="551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TNF</a:t>
            </a:r>
          </a:p>
        </p:txBody>
      </p:sp>
      <p:sp>
        <p:nvSpPr>
          <p:cNvPr id="54" name="Text Box 298"/>
          <p:cNvSpPr txBox="1">
            <a:spLocks noChangeArrowheads="1"/>
          </p:cNvSpPr>
          <p:nvPr/>
        </p:nvSpPr>
        <p:spPr bwMode="auto">
          <a:xfrm>
            <a:off x="2270125" y="1589088"/>
            <a:ext cx="52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>
                <a:solidFill>
                  <a:srgbClr val="FFFFFF"/>
                </a:solidFill>
              </a:rPr>
              <a:t>IL-1</a:t>
            </a:r>
          </a:p>
        </p:txBody>
      </p:sp>
      <p:grpSp>
        <p:nvGrpSpPr>
          <p:cNvPr id="55" name="Group 299"/>
          <p:cNvGrpSpPr>
            <a:grpSpLocks/>
          </p:cNvGrpSpPr>
          <p:nvPr/>
        </p:nvGrpSpPr>
        <p:grpSpPr bwMode="auto">
          <a:xfrm>
            <a:off x="2038350" y="3116263"/>
            <a:ext cx="3252788" cy="1817687"/>
            <a:chOff x="1284" y="1963"/>
            <a:chExt cx="2049" cy="1145"/>
          </a:xfrm>
        </p:grpSpPr>
        <p:sp>
          <p:nvSpPr>
            <p:cNvPr id="56" name="AutoShape 300"/>
            <p:cNvSpPr>
              <a:spLocks/>
            </p:cNvSpPr>
            <p:nvPr/>
          </p:nvSpPr>
          <p:spPr bwMode="auto">
            <a:xfrm rot="5400000">
              <a:off x="1847" y="2507"/>
              <a:ext cx="48" cy="399"/>
            </a:xfrm>
            <a:prstGeom prst="rightBracket">
              <a:avLst>
                <a:gd name="adj" fmla="val 6927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7" name="Group 301"/>
            <p:cNvGrpSpPr>
              <a:grpSpLocks/>
            </p:cNvGrpSpPr>
            <p:nvPr/>
          </p:nvGrpSpPr>
          <p:grpSpPr bwMode="auto">
            <a:xfrm>
              <a:off x="1284" y="1963"/>
              <a:ext cx="2049" cy="1145"/>
              <a:chOff x="1284" y="1963"/>
              <a:chExt cx="2049" cy="1145"/>
            </a:xfrm>
          </p:grpSpPr>
          <p:sp>
            <p:nvSpPr>
              <p:cNvPr id="58" name="Oval 302"/>
              <p:cNvSpPr>
                <a:spLocks noChangeArrowheads="1"/>
              </p:cNvSpPr>
              <p:nvPr/>
            </p:nvSpPr>
            <p:spPr bwMode="auto">
              <a:xfrm>
                <a:off x="3136" y="2520"/>
                <a:ext cx="197" cy="30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latin typeface="Verdana" pitchFamily="34" charset="0"/>
                  </a:rPr>
                  <a:t>AP1</a:t>
                </a:r>
              </a:p>
            </p:txBody>
          </p:sp>
          <p:sp>
            <p:nvSpPr>
              <p:cNvPr id="59" name="Oval 303"/>
              <p:cNvSpPr>
                <a:spLocks noChangeArrowheads="1"/>
              </p:cNvSpPr>
              <p:nvPr/>
            </p:nvSpPr>
            <p:spPr bwMode="auto">
              <a:xfrm>
                <a:off x="1284" y="2520"/>
                <a:ext cx="197" cy="30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latin typeface="Verdana" pitchFamily="34" charset="0"/>
                  </a:rPr>
                  <a:t>AP1</a:t>
                </a:r>
              </a:p>
            </p:txBody>
          </p:sp>
          <p:sp>
            <p:nvSpPr>
              <p:cNvPr id="60" name="AutoShape 304"/>
              <p:cNvSpPr>
                <a:spLocks noChangeArrowheads="1"/>
              </p:cNvSpPr>
              <p:nvPr/>
            </p:nvSpPr>
            <p:spPr bwMode="auto">
              <a:xfrm>
                <a:off x="1608" y="2330"/>
                <a:ext cx="377" cy="13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I</a:t>
                </a:r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  <a:sym typeface="Symbol" pitchFamily="18" charset="2"/>
                  </a:rPr>
                  <a:t>B</a:t>
                </a:r>
              </a:p>
            </p:txBody>
          </p:sp>
          <p:sp>
            <p:nvSpPr>
              <p:cNvPr id="61" name="Oval 305"/>
              <p:cNvSpPr>
                <a:spLocks noChangeArrowheads="1"/>
              </p:cNvSpPr>
              <p:nvPr/>
            </p:nvSpPr>
            <p:spPr bwMode="auto">
              <a:xfrm>
                <a:off x="1867" y="2468"/>
                <a:ext cx="242" cy="195"/>
              </a:xfrm>
              <a:prstGeom prst="ellipse">
                <a:avLst/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p65</a:t>
                </a:r>
              </a:p>
            </p:txBody>
          </p:sp>
          <p:sp>
            <p:nvSpPr>
              <p:cNvPr id="62" name="Oval 306"/>
              <p:cNvSpPr>
                <a:spLocks noChangeArrowheads="1"/>
              </p:cNvSpPr>
              <p:nvPr/>
            </p:nvSpPr>
            <p:spPr bwMode="auto">
              <a:xfrm>
                <a:off x="1679" y="2487"/>
                <a:ext cx="192" cy="164"/>
              </a:xfrm>
              <a:prstGeom prst="ellipse">
                <a:avLst/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solidFill>
                      <a:srgbClr val="FFFFFF"/>
                    </a:solidFill>
                    <a:latin typeface="Verdana" pitchFamily="34" charset="0"/>
                  </a:rPr>
                  <a:t>p50</a:t>
                </a:r>
              </a:p>
            </p:txBody>
          </p:sp>
          <p:sp>
            <p:nvSpPr>
              <p:cNvPr id="63" name="Line 307"/>
              <p:cNvSpPr>
                <a:spLocks noChangeShapeType="1"/>
              </p:cNvSpPr>
              <p:nvPr/>
            </p:nvSpPr>
            <p:spPr bwMode="auto">
              <a:xfrm>
                <a:off x="1850" y="2859"/>
                <a:ext cx="0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 Box 308"/>
              <p:cNvSpPr txBox="1">
                <a:spLocks noChangeArrowheads="1"/>
              </p:cNvSpPr>
              <p:nvPr/>
            </p:nvSpPr>
            <p:spPr bwMode="auto">
              <a:xfrm>
                <a:off x="1706" y="2738"/>
                <a:ext cx="3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t" anchorCtr="0">
                <a:spAutoFit/>
              </a:bodyPr>
              <a:lstStyle/>
              <a:p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NF-</a:t>
                </a:r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  <a:sym typeface="Symbol" pitchFamily="18" charset="2"/>
                  </a:rPr>
                  <a:t>B</a:t>
                </a:r>
              </a:p>
            </p:txBody>
          </p:sp>
          <p:cxnSp>
            <p:nvCxnSpPr>
              <p:cNvPr id="65" name="AutoShape 309"/>
              <p:cNvCxnSpPr>
                <a:cxnSpLocks noChangeShapeType="1"/>
                <a:endCxn id="60" idx="3"/>
              </p:cNvCxnSpPr>
              <p:nvPr/>
            </p:nvCxnSpPr>
            <p:spPr bwMode="auto">
              <a:xfrm flipH="1">
                <a:off x="1985" y="1963"/>
                <a:ext cx="1109" cy="4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6" name="AutoShape 310"/>
              <p:cNvCxnSpPr>
                <a:cxnSpLocks noChangeShapeType="1"/>
                <a:endCxn id="59" idx="0"/>
              </p:cNvCxnSpPr>
              <p:nvPr/>
            </p:nvCxnSpPr>
            <p:spPr bwMode="auto">
              <a:xfrm rot="10800000" flipV="1">
                <a:off x="1383" y="2079"/>
                <a:ext cx="296" cy="44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7" name="AutoShape 311"/>
              <p:cNvCxnSpPr>
                <a:cxnSpLocks noChangeShapeType="1"/>
                <a:endCxn id="58" idx="0"/>
              </p:cNvCxnSpPr>
              <p:nvPr/>
            </p:nvCxnSpPr>
            <p:spPr bwMode="auto">
              <a:xfrm>
                <a:off x="3235" y="2058"/>
                <a:ext cx="0" cy="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8" name="AutoShape 312"/>
              <p:cNvCxnSpPr>
                <a:cxnSpLocks noChangeShapeType="1"/>
              </p:cNvCxnSpPr>
              <p:nvPr/>
            </p:nvCxnSpPr>
            <p:spPr bwMode="auto">
              <a:xfrm rot="10800000" flipV="1">
                <a:off x="2104" y="2620"/>
                <a:ext cx="1086" cy="467"/>
              </a:xfrm>
              <a:prstGeom prst="curvedConnector3">
                <a:avLst>
                  <a:gd name="adj1" fmla="val 8996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9" name="AutoShape 313"/>
              <p:cNvCxnSpPr>
                <a:cxnSpLocks noChangeShapeType="1"/>
                <a:stCxn id="59" idx="5"/>
              </p:cNvCxnSpPr>
              <p:nvPr/>
            </p:nvCxnSpPr>
            <p:spPr bwMode="auto">
              <a:xfrm>
                <a:off x="1452" y="2783"/>
                <a:ext cx="65" cy="3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70" name="Line 314"/>
          <p:cNvSpPr>
            <a:spLocks noChangeShapeType="1"/>
          </p:cNvSpPr>
          <p:nvPr/>
        </p:nvSpPr>
        <p:spPr bwMode="auto">
          <a:xfrm>
            <a:off x="3038475" y="5000625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1" name="Group 349"/>
          <p:cNvGrpSpPr>
            <a:grpSpLocks/>
          </p:cNvGrpSpPr>
          <p:nvPr/>
        </p:nvGrpSpPr>
        <p:grpSpPr bwMode="auto">
          <a:xfrm>
            <a:off x="1276350" y="3998912"/>
            <a:ext cx="5227638" cy="2816224"/>
            <a:chOff x="804" y="2519"/>
            <a:chExt cx="3293" cy="1774"/>
          </a:xfrm>
        </p:grpSpPr>
        <p:grpSp>
          <p:nvGrpSpPr>
            <p:cNvPr id="72" name="Group 213"/>
            <p:cNvGrpSpPr>
              <a:grpSpLocks/>
            </p:cNvGrpSpPr>
            <p:nvPr/>
          </p:nvGrpSpPr>
          <p:grpSpPr bwMode="auto">
            <a:xfrm>
              <a:off x="3691" y="2576"/>
              <a:ext cx="406" cy="342"/>
              <a:chOff x="2073" y="3858"/>
              <a:chExt cx="437" cy="398"/>
            </a:xfrm>
          </p:grpSpPr>
          <p:grpSp>
            <p:nvGrpSpPr>
              <p:cNvPr id="149" name="Group 214"/>
              <p:cNvGrpSpPr>
                <a:grpSpLocks/>
              </p:cNvGrpSpPr>
              <p:nvPr/>
            </p:nvGrpSpPr>
            <p:grpSpPr bwMode="auto">
              <a:xfrm>
                <a:off x="2073" y="3858"/>
                <a:ext cx="129" cy="134"/>
                <a:chOff x="2073" y="3858"/>
                <a:chExt cx="129" cy="134"/>
              </a:xfrm>
            </p:grpSpPr>
            <p:sp>
              <p:nvSpPr>
                <p:cNvPr id="181" name="Oval 215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2" name="Oval 216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3" name="Oval 217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" name="Oval 218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85" name="Group 219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86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7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8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9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0" name="Group 224"/>
              <p:cNvGrpSpPr>
                <a:grpSpLocks/>
              </p:cNvGrpSpPr>
              <p:nvPr/>
            </p:nvGrpSpPr>
            <p:grpSpPr bwMode="auto">
              <a:xfrm rot="596931">
                <a:off x="2169" y="3966"/>
                <a:ext cx="141" cy="126"/>
                <a:chOff x="2193" y="3994"/>
                <a:chExt cx="141" cy="126"/>
              </a:xfrm>
            </p:grpSpPr>
            <p:grpSp>
              <p:nvGrpSpPr>
                <p:cNvPr id="171" name="Group 225"/>
                <p:cNvGrpSpPr>
                  <a:grpSpLocks/>
                </p:cNvGrpSpPr>
                <p:nvPr/>
              </p:nvGrpSpPr>
              <p:grpSpPr bwMode="auto">
                <a:xfrm>
                  <a:off x="2213" y="3994"/>
                  <a:ext cx="121" cy="114"/>
                  <a:chOff x="2353" y="4130"/>
                  <a:chExt cx="121" cy="114"/>
                </a:xfrm>
              </p:grpSpPr>
              <p:sp>
                <p:nvSpPr>
                  <p:cNvPr id="177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413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8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41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9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418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0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420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" name="Group 230"/>
                <p:cNvGrpSpPr>
                  <a:grpSpLocks/>
                </p:cNvGrpSpPr>
                <p:nvPr/>
              </p:nvGrpSpPr>
              <p:grpSpPr bwMode="auto">
                <a:xfrm>
                  <a:off x="2193" y="4006"/>
                  <a:ext cx="121" cy="114"/>
                  <a:chOff x="2353" y="4130"/>
                  <a:chExt cx="121" cy="114"/>
                </a:xfrm>
              </p:grpSpPr>
              <p:sp>
                <p:nvSpPr>
                  <p:cNvPr id="173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413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4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41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5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418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6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420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1" name="Group 235"/>
              <p:cNvGrpSpPr>
                <a:grpSpLocks/>
              </p:cNvGrpSpPr>
              <p:nvPr/>
            </p:nvGrpSpPr>
            <p:grpSpPr bwMode="auto">
              <a:xfrm>
                <a:off x="2381" y="4122"/>
                <a:ext cx="129" cy="134"/>
                <a:chOff x="2073" y="3858"/>
                <a:chExt cx="129" cy="134"/>
              </a:xfrm>
            </p:grpSpPr>
            <p:sp>
              <p:nvSpPr>
                <p:cNvPr id="162" name="Oval 236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3" name="Oval 237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4" name="Oval 238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" name="Oval 239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66" name="Group 240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67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2" name="Group 245"/>
              <p:cNvGrpSpPr>
                <a:grpSpLocks/>
              </p:cNvGrpSpPr>
              <p:nvPr/>
            </p:nvGrpSpPr>
            <p:grpSpPr bwMode="auto">
              <a:xfrm rot="-255732">
                <a:off x="2275" y="4050"/>
                <a:ext cx="129" cy="134"/>
                <a:chOff x="2073" y="3858"/>
                <a:chExt cx="129" cy="134"/>
              </a:xfrm>
            </p:grpSpPr>
            <p:sp>
              <p:nvSpPr>
                <p:cNvPr id="153" name="Oval 246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4" name="Oval 247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5" name="Oval 248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6" name="Oval 249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57" name="Group 250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58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9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0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1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3" name="Group 348"/>
            <p:cNvGrpSpPr>
              <a:grpSpLocks/>
            </p:cNvGrpSpPr>
            <p:nvPr/>
          </p:nvGrpSpPr>
          <p:grpSpPr bwMode="auto">
            <a:xfrm>
              <a:off x="804" y="2519"/>
              <a:ext cx="3268" cy="1774"/>
              <a:chOff x="804" y="2519"/>
              <a:chExt cx="3268" cy="1774"/>
            </a:xfrm>
          </p:grpSpPr>
          <p:grpSp>
            <p:nvGrpSpPr>
              <p:cNvPr id="74" name="Group 255"/>
              <p:cNvGrpSpPr>
                <a:grpSpLocks/>
              </p:cNvGrpSpPr>
              <p:nvPr/>
            </p:nvGrpSpPr>
            <p:grpSpPr bwMode="auto">
              <a:xfrm rot="-2047039">
                <a:off x="3608" y="2519"/>
                <a:ext cx="406" cy="334"/>
                <a:chOff x="2073" y="3858"/>
                <a:chExt cx="437" cy="398"/>
              </a:xfrm>
            </p:grpSpPr>
            <p:grpSp>
              <p:nvGrpSpPr>
                <p:cNvPr id="108" name="Group 256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40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1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3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44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45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6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7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8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09" name="Group 266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30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6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7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8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9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1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2" name="Oval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3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4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5" name="Oval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0" name="Group 277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21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5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26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Oval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8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9" name="Oval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1" name="Group 287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12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3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5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16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17" name="Oval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8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Oval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0" name="Oval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75" name="Group 315"/>
              <p:cNvGrpSpPr>
                <a:grpSpLocks/>
              </p:cNvGrpSpPr>
              <p:nvPr/>
            </p:nvGrpSpPr>
            <p:grpSpPr bwMode="auto">
              <a:xfrm>
                <a:off x="804" y="2915"/>
                <a:ext cx="3268" cy="1378"/>
                <a:chOff x="804" y="2915"/>
                <a:chExt cx="3268" cy="1378"/>
              </a:xfrm>
            </p:grpSpPr>
            <p:sp>
              <p:nvSpPr>
                <p:cNvPr id="76" name="Rectangle 316"/>
                <p:cNvSpPr>
                  <a:spLocks noChangeArrowheads="1"/>
                </p:cNvSpPr>
                <p:nvPr/>
              </p:nvSpPr>
              <p:spPr bwMode="auto">
                <a:xfrm>
                  <a:off x="2330" y="2915"/>
                  <a:ext cx="574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E-</a:t>
                  </a:r>
                  <a:r>
                    <a:rPr lang="en-GB" sz="1200" dirty="0" err="1">
                      <a:latin typeface="Verdana" pitchFamily="34" charset="0"/>
                    </a:rPr>
                    <a:t>selectin</a:t>
                  </a:r>
                  <a:endParaRPr lang="en-GB" sz="1200" dirty="0">
                    <a:latin typeface="Verdana" pitchFamily="34" charset="0"/>
                  </a:endParaRP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ICAM-1</a:t>
                  </a: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VCAM-1</a:t>
                  </a:r>
                </a:p>
                <a:p>
                  <a:pPr algn="ctr"/>
                  <a:r>
                    <a:rPr lang="en-GB" sz="1200" dirty="0" err="1">
                      <a:latin typeface="Verdana" pitchFamily="34" charset="0"/>
                    </a:rPr>
                    <a:t>Chemokines</a:t>
                  </a:r>
                  <a:endParaRPr lang="en-GB" sz="1200" dirty="0">
                    <a:latin typeface="Verdana" pitchFamily="34" charset="0"/>
                  </a:endParaRP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COX-2</a:t>
                  </a:r>
                </a:p>
              </p:txBody>
            </p:sp>
            <p:grpSp>
              <p:nvGrpSpPr>
                <p:cNvPr id="77" name="Group 317"/>
                <p:cNvGrpSpPr>
                  <a:grpSpLocks/>
                </p:cNvGrpSpPr>
                <p:nvPr/>
              </p:nvGrpSpPr>
              <p:grpSpPr bwMode="auto">
                <a:xfrm>
                  <a:off x="2301" y="3650"/>
                  <a:ext cx="128" cy="402"/>
                  <a:chOff x="4280" y="3282"/>
                  <a:chExt cx="128" cy="470"/>
                </a:xfrm>
              </p:grpSpPr>
              <p:sp>
                <p:nvSpPr>
                  <p:cNvPr id="10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342" y="3282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3647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4280" y="3696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3694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420"/>
                    <a:ext cx="56" cy="69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531"/>
                    <a:ext cx="56" cy="93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7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331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8" name="Line 325"/>
                <p:cNvSpPr>
                  <a:spLocks noChangeShapeType="1"/>
                </p:cNvSpPr>
                <p:nvPr/>
              </p:nvSpPr>
              <p:spPr bwMode="auto">
                <a:xfrm>
                  <a:off x="2598" y="3648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AutoShape 326"/>
                <p:cNvSpPr>
                  <a:spLocks noChangeArrowheads="1"/>
                </p:cNvSpPr>
                <p:nvPr/>
              </p:nvSpPr>
              <p:spPr bwMode="auto">
                <a:xfrm>
                  <a:off x="2572" y="3700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" name="AutoShape 327"/>
                <p:cNvSpPr>
                  <a:spLocks noChangeArrowheads="1"/>
                </p:cNvSpPr>
                <p:nvPr/>
              </p:nvSpPr>
              <p:spPr bwMode="auto">
                <a:xfrm>
                  <a:off x="2572" y="3816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" name="AutoShape 328"/>
                <p:cNvSpPr>
                  <a:spLocks noChangeArrowheads="1"/>
                </p:cNvSpPr>
                <p:nvPr/>
              </p:nvSpPr>
              <p:spPr bwMode="auto">
                <a:xfrm>
                  <a:off x="2572" y="3943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" name="Line 329"/>
                <p:cNvSpPr>
                  <a:spLocks noChangeShapeType="1"/>
                </p:cNvSpPr>
                <p:nvPr/>
              </p:nvSpPr>
              <p:spPr bwMode="auto">
                <a:xfrm>
                  <a:off x="2853" y="3642"/>
                  <a:ext cx="0" cy="3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827" y="3693"/>
                  <a:ext cx="53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27" y="3809"/>
                  <a:ext cx="53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27" y="3935"/>
                  <a:ext cx="53" cy="12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" name="Rectangle 333"/>
                <p:cNvSpPr>
                  <a:spLocks noChangeArrowheads="1"/>
                </p:cNvSpPr>
                <p:nvPr/>
              </p:nvSpPr>
              <p:spPr bwMode="auto">
                <a:xfrm>
                  <a:off x="3482" y="3794"/>
                  <a:ext cx="534" cy="208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>
                      <a:solidFill>
                        <a:schemeClr val="bg1"/>
                      </a:solidFill>
                      <a:latin typeface="Verdana" pitchFamily="34" charset="0"/>
                    </a:rPr>
                    <a:t>PGI</a:t>
                  </a:r>
                  <a:r>
                    <a:rPr lang="en-GB" sz="9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2</a:t>
                  </a:r>
                  <a:endParaRPr lang="en-GB" sz="9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  <a:p>
                  <a:pPr algn="ctr"/>
                  <a:r>
                    <a:rPr lang="en-GB" sz="900" dirty="0">
                      <a:solidFill>
                        <a:schemeClr val="bg1"/>
                      </a:solidFill>
                      <a:latin typeface="Verdana" pitchFamily="34" charset="0"/>
                    </a:rPr>
                    <a:t>(prostacyclin)</a:t>
                  </a:r>
                </a:p>
              </p:txBody>
            </p:sp>
            <p:sp>
              <p:nvSpPr>
                <p:cNvPr id="87" name="AutoShape 334"/>
                <p:cNvSpPr>
                  <a:spLocks noChangeArrowheads="1"/>
                </p:cNvSpPr>
                <p:nvPr/>
              </p:nvSpPr>
              <p:spPr bwMode="auto">
                <a:xfrm>
                  <a:off x="3428" y="3129"/>
                  <a:ext cx="644" cy="1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 err="1">
                      <a:solidFill>
                        <a:srgbClr val="FFFFFF"/>
                      </a:solidFill>
                      <a:latin typeface="Verdana" pitchFamily="34" charset="0"/>
                    </a:rPr>
                    <a:t>Arachadonic</a:t>
                  </a:r>
                  <a:r>
                    <a:rPr lang="en-GB" sz="900" dirty="0">
                      <a:solidFill>
                        <a:srgbClr val="FFFFFF"/>
                      </a:solidFill>
                      <a:latin typeface="Verdana" pitchFamily="34" charset="0"/>
                    </a:rPr>
                    <a:t> acid</a:t>
                  </a:r>
                </a:p>
              </p:txBody>
            </p:sp>
            <p:sp>
              <p:nvSpPr>
                <p:cNvPr id="88" name="Oval 335"/>
                <p:cNvSpPr>
                  <a:spLocks noChangeArrowheads="1"/>
                </p:cNvSpPr>
                <p:nvPr/>
              </p:nvSpPr>
              <p:spPr bwMode="auto">
                <a:xfrm>
                  <a:off x="3487" y="3320"/>
                  <a:ext cx="298" cy="137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>
                      <a:solidFill>
                        <a:srgbClr val="FFFFFF"/>
                      </a:solidFill>
                      <a:latin typeface="Verdana" pitchFamily="34" charset="0"/>
                    </a:rPr>
                    <a:t>COX2</a:t>
                  </a:r>
                </a:p>
              </p:txBody>
            </p:sp>
            <p:cxnSp>
              <p:nvCxnSpPr>
                <p:cNvPr id="89" name="AutoShape 336"/>
                <p:cNvCxnSpPr>
                  <a:cxnSpLocks noChangeShapeType="1"/>
                  <a:stCxn id="87" idx="2"/>
                  <a:endCxn id="86" idx="0"/>
                </p:cNvCxnSpPr>
                <p:nvPr/>
              </p:nvCxnSpPr>
              <p:spPr bwMode="auto">
                <a:xfrm flipH="1">
                  <a:off x="3749" y="3230"/>
                  <a:ext cx="1" cy="56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90" name="Line 337"/>
                <p:cNvSpPr>
                  <a:spLocks noChangeShapeType="1"/>
                </p:cNvSpPr>
                <p:nvPr/>
              </p:nvSpPr>
              <p:spPr bwMode="auto">
                <a:xfrm>
                  <a:off x="1446" y="3610"/>
                  <a:ext cx="0" cy="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Oval 338"/>
                <p:cNvSpPr>
                  <a:spLocks noChangeArrowheads="1"/>
                </p:cNvSpPr>
                <p:nvPr/>
              </p:nvSpPr>
              <p:spPr bwMode="auto">
                <a:xfrm>
                  <a:off x="1426" y="3621"/>
                  <a:ext cx="56" cy="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chemeClr val="bg1"/>
                    </a:gs>
                    <a:gs pos="100000">
                      <a:srgbClr val="CC66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" name="Oval 339"/>
                <p:cNvSpPr>
                  <a:spLocks noChangeArrowheads="1"/>
                </p:cNvSpPr>
                <p:nvPr/>
              </p:nvSpPr>
              <p:spPr bwMode="auto">
                <a:xfrm>
                  <a:off x="1424" y="3823"/>
                  <a:ext cx="56" cy="2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chemeClr val="bg1"/>
                    </a:gs>
                    <a:gs pos="100000">
                      <a:srgbClr val="CC66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3" name="Text Box 340"/>
                <p:cNvSpPr txBox="1">
                  <a:spLocks noChangeArrowheads="1"/>
                </p:cNvSpPr>
                <p:nvPr/>
              </p:nvSpPr>
              <p:spPr bwMode="auto">
                <a:xfrm>
                  <a:off x="1334" y="3975"/>
                  <a:ext cx="2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t" anchorCtr="0">
                  <a:spAutoFit/>
                </a:bodyPr>
                <a:lstStyle/>
                <a:p>
                  <a:r>
                    <a:rPr lang="en-GB" sz="1800" b="1">
                      <a:solidFill>
                        <a:srgbClr val="FFFFFF"/>
                      </a:solidFill>
                    </a:rPr>
                    <a:t>C</a:t>
                  </a:r>
                </a:p>
              </p:txBody>
            </p:sp>
            <p:sp>
              <p:nvSpPr>
                <p:cNvPr id="94" name="Text Box 341"/>
                <p:cNvSpPr txBox="1">
                  <a:spLocks noChangeArrowheads="1"/>
                </p:cNvSpPr>
                <p:nvPr/>
              </p:nvSpPr>
              <p:spPr bwMode="auto">
                <a:xfrm>
                  <a:off x="804" y="3632"/>
                  <a:ext cx="62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Heparan</a:t>
                  </a:r>
                </a:p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sulphate</a:t>
                  </a:r>
                </a:p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proteoglycan</a:t>
                  </a:r>
                </a:p>
              </p:txBody>
            </p:sp>
            <p:sp>
              <p:nvSpPr>
                <p:cNvPr id="95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1154" y="4095"/>
                  <a:ext cx="56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Chemokine</a:t>
                  </a:r>
                </a:p>
              </p:txBody>
            </p:sp>
            <p:sp>
              <p:nvSpPr>
                <p:cNvPr id="96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864" y="3782"/>
                  <a:ext cx="49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E-</a:t>
                  </a:r>
                  <a:r>
                    <a:rPr lang="en-GB" sz="1200" dirty="0" err="1"/>
                    <a:t>selectin</a:t>
                  </a:r>
                  <a:endParaRPr lang="en-GB" sz="1200" dirty="0"/>
                </a:p>
              </p:txBody>
            </p:sp>
            <p:sp>
              <p:nvSpPr>
                <p:cNvPr id="97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2840" y="3789"/>
                  <a:ext cx="41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/>
                    <a:t>VCAM1</a:t>
                  </a:r>
                </a:p>
              </p:txBody>
            </p:sp>
            <p:sp>
              <p:nvSpPr>
                <p:cNvPr id="98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2394" y="4119"/>
                  <a:ext cx="381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ICAM1</a:t>
                  </a:r>
                </a:p>
              </p:txBody>
            </p:sp>
            <p:sp>
              <p:nvSpPr>
                <p:cNvPr id="99" name="Line 346"/>
                <p:cNvSpPr>
                  <a:spLocks noChangeShapeType="1"/>
                </p:cNvSpPr>
                <p:nvPr/>
              </p:nvSpPr>
              <p:spPr bwMode="auto">
                <a:xfrm>
                  <a:off x="2784" y="3390"/>
                  <a:ext cx="7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Line 347"/>
                <p:cNvSpPr>
                  <a:spLocks noChangeShapeType="1"/>
                </p:cNvSpPr>
                <p:nvPr/>
              </p:nvSpPr>
              <p:spPr bwMode="auto">
                <a:xfrm>
                  <a:off x="1914" y="3156"/>
                  <a:ext cx="27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Type II activation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Type II activation summary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3808206"/>
              </p:ext>
            </p:extLst>
          </p:nvPr>
        </p:nvGraphicFramePr>
        <p:xfrm>
          <a:off x="457200" y="1341438"/>
          <a:ext cx="8218488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943074" cy="936000"/>
          </a:xfrm>
          <a:scene3d>
            <a:camera prst="perspectiveRight"/>
            <a:lightRig rig="threePt" dir="t"/>
          </a:scene3d>
          <a:sp3d/>
        </p:spPr>
        <p:txBody>
          <a:bodyPr>
            <a:noAutofit/>
            <a:scene3d>
              <a:camera prst="perspectiveRight"/>
              <a:lightRig rig="threePt" dir="t"/>
            </a:scene3d>
            <a:flatTx/>
          </a:bodyPr>
          <a:lstStyle/>
          <a:p>
            <a:r>
              <a:rPr lang="en-US" sz="4400" dirty="0" smtClean="0"/>
              <a:t>Cross-talk between the endothelium and inflammatory leukocytes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52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271559" y="1443389"/>
            <a:ext cx="8851439" cy="646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 Box 134"/>
          <p:cNvSpPr txBox="1">
            <a:spLocks noChangeArrowheads="1"/>
          </p:cNvSpPr>
          <p:nvPr/>
        </p:nvSpPr>
        <p:spPr bwMode="auto">
          <a:xfrm>
            <a:off x="301753" y="5682156"/>
            <a:ext cx="1755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000" dirty="0" smtClean="0"/>
              <a:t>E </a:t>
            </a:r>
            <a:r>
              <a:rPr lang="en-GB" sz="2000" dirty="0"/>
              <a:t>&amp; P </a:t>
            </a:r>
            <a:r>
              <a:rPr lang="en-GB" sz="2000" dirty="0" err="1" smtClean="0"/>
              <a:t>selectins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81" name="Text Box 137"/>
          <p:cNvSpPr txBox="1">
            <a:spLocks noChangeArrowheads="1"/>
          </p:cNvSpPr>
          <p:nvPr/>
        </p:nvSpPr>
        <p:spPr bwMode="auto">
          <a:xfrm>
            <a:off x="4618838" y="1552319"/>
            <a:ext cx="946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400" dirty="0" smtClean="0"/>
              <a:t>Arrest</a:t>
            </a:r>
            <a:endParaRPr lang="en-GB" sz="2400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983513" y="5081987"/>
            <a:ext cx="1430337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4" name="Rectangle 107"/>
          <p:cNvSpPr>
            <a:spLocks noChangeArrowheads="1"/>
          </p:cNvSpPr>
          <p:nvPr/>
        </p:nvSpPr>
        <p:spPr bwMode="auto">
          <a:xfrm>
            <a:off x="8428831" y="5066206"/>
            <a:ext cx="715169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6340" y="5081987"/>
            <a:ext cx="1430337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36677" y="5081987"/>
            <a:ext cx="1430338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580003" y="5081987"/>
            <a:ext cx="1430338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800122" y="4769287"/>
            <a:ext cx="119062" cy="303213"/>
            <a:chOff x="1474" y="1616"/>
            <a:chExt cx="75" cy="191"/>
          </a:xfrm>
          <a:solidFill>
            <a:srgbClr val="FF0000"/>
          </a:solidFill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94"/>
          <p:cNvGrpSpPr>
            <a:grpSpLocks/>
          </p:cNvGrpSpPr>
          <p:nvPr/>
        </p:nvGrpSpPr>
        <p:grpSpPr bwMode="auto">
          <a:xfrm>
            <a:off x="1035279" y="4871417"/>
            <a:ext cx="169862" cy="242887"/>
            <a:chOff x="1555" y="3601"/>
            <a:chExt cx="81" cy="162"/>
          </a:xfrm>
        </p:grpSpPr>
        <p:sp>
          <p:nvSpPr>
            <p:cNvPr id="27" name="Line 95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97"/>
          <p:cNvGrpSpPr>
            <a:grpSpLocks/>
          </p:cNvGrpSpPr>
          <p:nvPr/>
        </p:nvGrpSpPr>
        <p:grpSpPr bwMode="auto">
          <a:xfrm>
            <a:off x="878714" y="4827987"/>
            <a:ext cx="119062" cy="303213"/>
            <a:chOff x="1474" y="1616"/>
            <a:chExt cx="75" cy="191"/>
          </a:xfrm>
          <a:solidFill>
            <a:srgbClr val="0070C0"/>
          </a:solidFill>
        </p:grpSpPr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99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 Box 106"/>
          <p:cNvSpPr txBox="1">
            <a:spLocks noChangeArrowheads="1"/>
          </p:cNvSpPr>
          <p:nvPr/>
        </p:nvSpPr>
        <p:spPr bwMode="auto">
          <a:xfrm rot="16200000">
            <a:off x="10165858" y="3732028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8" name="Oval 76"/>
          <p:cNvSpPr>
            <a:spLocks noChangeArrowheads="1"/>
          </p:cNvSpPr>
          <p:nvPr/>
        </p:nvSpPr>
        <p:spPr bwMode="auto">
          <a:xfrm rot="5903855">
            <a:off x="2573124" y="4063129"/>
            <a:ext cx="1008062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" name="Oval 77"/>
          <p:cNvSpPr>
            <a:spLocks noChangeArrowheads="1"/>
          </p:cNvSpPr>
          <p:nvPr/>
        </p:nvSpPr>
        <p:spPr bwMode="auto">
          <a:xfrm rot="1892736">
            <a:off x="2761763" y="4284049"/>
            <a:ext cx="576262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Freeform 78"/>
          <p:cNvSpPr>
            <a:spLocks/>
          </p:cNvSpPr>
          <p:nvPr/>
        </p:nvSpPr>
        <p:spPr bwMode="auto">
          <a:xfrm rot="21492521">
            <a:off x="9831117" y="4288496"/>
            <a:ext cx="219075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 rot="17507076">
            <a:off x="10856388" y="4553708"/>
            <a:ext cx="31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8" name="Oval 80"/>
          <p:cNvSpPr>
            <a:spLocks noChangeArrowheads="1"/>
          </p:cNvSpPr>
          <p:nvPr/>
        </p:nvSpPr>
        <p:spPr bwMode="auto">
          <a:xfrm rot="7821194">
            <a:off x="4417647" y="4207543"/>
            <a:ext cx="933450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grpSp>
        <p:nvGrpSpPr>
          <p:cNvPr id="64" name="Group 91"/>
          <p:cNvGrpSpPr>
            <a:grpSpLocks/>
          </p:cNvGrpSpPr>
          <p:nvPr/>
        </p:nvGrpSpPr>
        <p:grpSpPr bwMode="auto">
          <a:xfrm rot="10068005">
            <a:off x="9614578" y="4665593"/>
            <a:ext cx="128587" cy="244475"/>
            <a:chOff x="1555" y="3601"/>
            <a:chExt cx="81" cy="162"/>
          </a:xfrm>
        </p:grpSpPr>
        <p:sp>
          <p:nvSpPr>
            <p:cNvPr id="66" name="Line 92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93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" name="Group 67"/>
          <p:cNvGrpSpPr>
            <a:grpSpLocks/>
          </p:cNvGrpSpPr>
          <p:nvPr/>
        </p:nvGrpSpPr>
        <p:grpSpPr bwMode="auto">
          <a:xfrm>
            <a:off x="10376144" y="5559108"/>
            <a:ext cx="176213" cy="279400"/>
            <a:chOff x="1457" y="1449"/>
            <a:chExt cx="111" cy="176"/>
          </a:xfrm>
        </p:grpSpPr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1531" y="1554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 flipV="1">
              <a:off x="1457" y="1556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70"/>
            <p:cNvSpPr>
              <a:spLocks noChangeShapeType="1"/>
            </p:cNvSpPr>
            <p:nvPr/>
          </p:nvSpPr>
          <p:spPr bwMode="auto">
            <a:xfrm>
              <a:off x="1484" y="1560"/>
              <a:ext cx="4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71"/>
            <p:cNvSpPr>
              <a:spLocks noChangeShapeType="1"/>
            </p:cNvSpPr>
            <p:nvPr/>
          </p:nvSpPr>
          <p:spPr bwMode="auto">
            <a:xfrm>
              <a:off x="1511" y="1449"/>
              <a:ext cx="0" cy="10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9" name="Oval 81"/>
          <p:cNvSpPr>
            <a:spLocks noChangeArrowheads="1"/>
          </p:cNvSpPr>
          <p:nvPr/>
        </p:nvSpPr>
        <p:spPr bwMode="auto">
          <a:xfrm rot="7821194">
            <a:off x="4636952" y="4355242"/>
            <a:ext cx="533400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Freeform 82"/>
          <p:cNvSpPr>
            <a:spLocks/>
          </p:cNvSpPr>
          <p:nvPr/>
        </p:nvSpPr>
        <p:spPr bwMode="auto">
          <a:xfrm rot="5820980">
            <a:off x="9871618" y="4951929"/>
            <a:ext cx="203200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" name="Oval 54"/>
          <p:cNvSpPr>
            <a:spLocks noChangeArrowheads="1"/>
          </p:cNvSpPr>
          <p:nvPr/>
        </p:nvSpPr>
        <p:spPr bwMode="auto">
          <a:xfrm>
            <a:off x="7797056" y="4639168"/>
            <a:ext cx="619125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2" name="Oval 55"/>
          <p:cNvSpPr>
            <a:spLocks noChangeArrowheads="1"/>
          </p:cNvSpPr>
          <p:nvPr/>
        </p:nvSpPr>
        <p:spPr bwMode="auto">
          <a:xfrm>
            <a:off x="8005706" y="4816968"/>
            <a:ext cx="353925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Freeform 51"/>
          <p:cNvSpPr>
            <a:spLocks/>
          </p:cNvSpPr>
          <p:nvPr/>
        </p:nvSpPr>
        <p:spPr bwMode="auto">
          <a:xfrm rot="5170999">
            <a:off x="10285790" y="6256101"/>
            <a:ext cx="219075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8" name="Text Box 138"/>
          <p:cNvSpPr txBox="1">
            <a:spLocks noChangeArrowheads="1"/>
          </p:cNvSpPr>
          <p:nvPr/>
        </p:nvSpPr>
        <p:spPr bwMode="auto">
          <a:xfrm>
            <a:off x="7606463" y="1552319"/>
            <a:ext cx="14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 smtClean="0"/>
              <a:t>Migration</a:t>
            </a:r>
            <a:endParaRPr lang="en-GB" sz="2400" dirty="0"/>
          </a:p>
        </p:txBody>
      </p:sp>
      <p:grpSp>
        <p:nvGrpSpPr>
          <p:cNvPr id="101" name="Group 146"/>
          <p:cNvGrpSpPr>
            <a:grpSpLocks/>
          </p:cNvGrpSpPr>
          <p:nvPr/>
        </p:nvGrpSpPr>
        <p:grpSpPr bwMode="auto">
          <a:xfrm>
            <a:off x="9737176" y="1926461"/>
            <a:ext cx="169863" cy="242888"/>
            <a:chOff x="1555" y="3601"/>
            <a:chExt cx="81" cy="162"/>
          </a:xfrm>
        </p:grpSpPr>
        <p:sp>
          <p:nvSpPr>
            <p:cNvPr id="102" name="Line 147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48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4" name="Group 149"/>
          <p:cNvGrpSpPr>
            <a:grpSpLocks/>
          </p:cNvGrpSpPr>
          <p:nvPr/>
        </p:nvGrpSpPr>
        <p:grpSpPr bwMode="auto">
          <a:xfrm>
            <a:off x="9734001" y="1648649"/>
            <a:ext cx="152400" cy="295275"/>
            <a:chOff x="927" y="3277"/>
            <a:chExt cx="96" cy="186"/>
          </a:xfrm>
        </p:grpSpPr>
        <p:sp>
          <p:nvSpPr>
            <p:cNvPr id="105" name="Oval 150"/>
            <p:cNvSpPr>
              <a:spLocks noChangeArrowheads="1"/>
            </p:cNvSpPr>
            <p:nvPr/>
          </p:nvSpPr>
          <p:spPr bwMode="auto">
            <a:xfrm rot="-11032569">
              <a:off x="927" y="3379"/>
              <a:ext cx="96" cy="84"/>
            </a:xfrm>
            <a:prstGeom prst="ellipse">
              <a:avLst/>
            </a:prstGeom>
            <a:solidFill>
              <a:srgbClr val="00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" name="AutoShape 151"/>
            <p:cNvSpPr>
              <a:spLocks noChangeArrowheads="1"/>
            </p:cNvSpPr>
            <p:nvPr/>
          </p:nvSpPr>
          <p:spPr bwMode="auto">
            <a:xfrm rot="-21832570">
              <a:off x="950" y="3277"/>
              <a:ext cx="29" cy="105"/>
            </a:xfrm>
            <a:prstGeom prst="triangle">
              <a:avLst>
                <a:gd name="adj" fmla="val 50000"/>
              </a:avLst>
            </a:prstGeom>
            <a:solidFill>
              <a:srgbClr val="00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7" name="Text Box 152"/>
          <p:cNvSpPr txBox="1">
            <a:spLocks noChangeArrowheads="1"/>
          </p:cNvSpPr>
          <p:nvPr/>
        </p:nvSpPr>
        <p:spPr bwMode="auto">
          <a:xfrm>
            <a:off x="9927676" y="1713736"/>
            <a:ext cx="108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Selectin ligand</a:t>
            </a:r>
          </a:p>
        </p:txBody>
      </p:sp>
      <p:sp>
        <p:nvSpPr>
          <p:cNvPr id="108" name="Text Box 153"/>
          <p:cNvSpPr txBox="1">
            <a:spLocks noChangeArrowheads="1"/>
          </p:cNvSpPr>
          <p:nvPr/>
        </p:nvSpPr>
        <p:spPr bwMode="auto">
          <a:xfrm>
            <a:off x="9927676" y="1929636"/>
            <a:ext cx="67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Selectin</a:t>
            </a:r>
          </a:p>
        </p:txBody>
      </p:sp>
      <p:grpSp>
        <p:nvGrpSpPr>
          <p:cNvPr id="109" name="Group 160"/>
          <p:cNvGrpSpPr>
            <a:grpSpLocks/>
          </p:cNvGrpSpPr>
          <p:nvPr/>
        </p:nvGrpSpPr>
        <p:grpSpPr bwMode="auto">
          <a:xfrm rot="10800000">
            <a:off x="10501557" y="1067939"/>
            <a:ext cx="169863" cy="654050"/>
            <a:chOff x="504" y="3359"/>
            <a:chExt cx="107" cy="412"/>
          </a:xfrm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514" y="3498"/>
              <a:ext cx="96" cy="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1" name="Group 159"/>
            <p:cNvGrpSpPr>
              <a:grpSpLocks/>
            </p:cNvGrpSpPr>
            <p:nvPr/>
          </p:nvGrpSpPr>
          <p:grpSpPr bwMode="auto">
            <a:xfrm>
              <a:off x="551" y="3336"/>
              <a:ext cx="559" cy="435"/>
              <a:chOff x="551" y="3336"/>
              <a:chExt cx="559" cy="435"/>
            </a:xfrm>
          </p:grpSpPr>
          <p:sp>
            <p:nvSpPr>
              <p:cNvPr id="112" name="AutoShape 155"/>
              <p:cNvSpPr>
                <a:spLocks noChangeArrowheads="1"/>
              </p:cNvSpPr>
              <p:nvPr/>
            </p:nvSpPr>
            <p:spPr bwMode="auto">
              <a:xfrm rot="-10800000">
                <a:off x="551" y="3579"/>
                <a:ext cx="28" cy="192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3" name="Group 156"/>
              <p:cNvGrpSpPr>
                <a:grpSpLocks/>
              </p:cNvGrpSpPr>
              <p:nvPr/>
            </p:nvGrpSpPr>
            <p:grpSpPr bwMode="auto">
              <a:xfrm rot="10800000">
                <a:off x="1029" y="3336"/>
                <a:ext cx="81" cy="154"/>
                <a:chOff x="1555" y="3601"/>
                <a:chExt cx="81" cy="162"/>
              </a:xfrm>
            </p:grpSpPr>
            <p:sp>
              <p:nvSpPr>
                <p:cNvPr id="1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98" y="3667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" name="Freeform 158"/>
                <p:cNvSpPr>
                  <a:spLocks/>
                </p:cNvSpPr>
                <p:nvPr/>
              </p:nvSpPr>
              <p:spPr bwMode="auto">
                <a:xfrm>
                  <a:off x="1555" y="3601"/>
                  <a:ext cx="81" cy="6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4" y="57"/>
                    </a:cxn>
                    <a:cxn ang="0">
                      <a:pos x="62" y="57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66">
                      <a:moveTo>
                        <a:pt x="0" y="9"/>
                      </a:moveTo>
                      <a:cubicBezTo>
                        <a:pt x="7" y="29"/>
                        <a:pt x="14" y="49"/>
                        <a:pt x="24" y="57"/>
                      </a:cubicBezTo>
                      <a:cubicBezTo>
                        <a:pt x="34" y="65"/>
                        <a:pt x="53" y="66"/>
                        <a:pt x="62" y="57"/>
                      </a:cubicBezTo>
                      <a:cubicBezTo>
                        <a:pt x="71" y="48"/>
                        <a:pt x="79" y="10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16" name="Group 161"/>
          <p:cNvGrpSpPr>
            <a:grpSpLocks/>
          </p:cNvGrpSpPr>
          <p:nvPr/>
        </p:nvGrpSpPr>
        <p:grpSpPr bwMode="auto">
          <a:xfrm rot="1028198">
            <a:off x="9475239" y="2382074"/>
            <a:ext cx="182562" cy="257175"/>
            <a:chOff x="1773" y="1373"/>
            <a:chExt cx="115" cy="162"/>
          </a:xfrm>
        </p:grpSpPr>
        <p:sp>
          <p:nvSpPr>
            <p:cNvPr id="117" name="Line 162"/>
            <p:cNvSpPr>
              <a:spLocks noChangeShapeType="1"/>
            </p:cNvSpPr>
            <p:nvPr/>
          </p:nvSpPr>
          <p:spPr bwMode="auto">
            <a:xfrm rot="2779934">
              <a:off x="1835" y="1482"/>
              <a:ext cx="37" cy="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163"/>
            <p:cNvSpPr>
              <a:spLocks noChangeShapeType="1"/>
            </p:cNvSpPr>
            <p:nvPr/>
          </p:nvSpPr>
          <p:spPr bwMode="auto">
            <a:xfrm rot="18656839" flipV="1">
              <a:off x="1789" y="1480"/>
              <a:ext cx="37" cy="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Line 164"/>
            <p:cNvSpPr>
              <a:spLocks noChangeShapeType="1"/>
            </p:cNvSpPr>
            <p:nvPr/>
          </p:nvSpPr>
          <p:spPr bwMode="auto">
            <a:xfrm>
              <a:off x="1792" y="1484"/>
              <a:ext cx="7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Line 165"/>
            <p:cNvSpPr>
              <a:spLocks noChangeShapeType="1"/>
            </p:cNvSpPr>
            <p:nvPr/>
          </p:nvSpPr>
          <p:spPr bwMode="auto">
            <a:xfrm>
              <a:off x="1827" y="1373"/>
              <a:ext cx="0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1" name="Text Box 167"/>
          <p:cNvSpPr txBox="1">
            <a:spLocks noChangeArrowheads="1"/>
          </p:cNvSpPr>
          <p:nvPr/>
        </p:nvSpPr>
        <p:spPr bwMode="auto">
          <a:xfrm>
            <a:off x="9603826" y="2407474"/>
            <a:ext cx="690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Integrin</a:t>
            </a:r>
          </a:p>
        </p:txBody>
      </p:sp>
      <p:sp>
        <p:nvSpPr>
          <p:cNvPr id="122" name="Text Box 168"/>
          <p:cNvSpPr txBox="1">
            <a:spLocks noChangeArrowheads="1"/>
          </p:cNvSpPr>
          <p:nvPr/>
        </p:nvSpPr>
        <p:spPr bwMode="auto">
          <a:xfrm rot="17507076">
            <a:off x="9430696" y="2932292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23" name="Freeform 169"/>
          <p:cNvSpPr>
            <a:spLocks/>
          </p:cNvSpPr>
          <p:nvPr/>
        </p:nvSpPr>
        <p:spPr bwMode="auto">
          <a:xfrm rot="5820980">
            <a:off x="9524452" y="2832923"/>
            <a:ext cx="203200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" name="Text Box 170"/>
          <p:cNvSpPr txBox="1">
            <a:spLocks noChangeArrowheads="1"/>
          </p:cNvSpPr>
          <p:nvPr/>
        </p:nvSpPr>
        <p:spPr bwMode="auto">
          <a:xfrm>
            <a:off x="9820274" y="3036124"/>
            <a:ext cx="891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 dirty="0"/>
              <a:t>Chemokine</a:t>
            </a:r>
          </a:p>
        </p:txBody>
      </p:sp>
      <p:sp>
        <p:nvSpPr>
          <p:cNvPr id="125" name="Text Box 171"/>
          <p:cNvSpPr txBox="1">
            <a:spLocks noChangeArrowheads="1"/>
          </p:cNvSpPr>
          <p:nvPr/>
        </p:nvSpPr>
        <p:spPr bwMode="auto">
          <a:xfrm>
            <a:off x="9753524" y="2807635"/>
            <a:ext cx="1461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 dirty="0"/>
              <a:t>Chemokine receptor</a:t>
            </a:r>
          </a:p>
        </p:txBody>
      </p:sp>
      <p:grpSp>
        <p:nvGrpSpPr>
          <p:cNvPr id="126" name="Group 172"/>
          <p:cNvGrpSpPr>
            <a:grpSpLocks/>
          </p:cNvGrpSpPr>
          <p:nvPr/>
        </p:nvGrpSpPr>
        <p:grpSpPr bwMode="auto">
          <a:xfrm>
            <a:off x="10429326" y="2480499"/>
            <a:ext cx="119063" cy="303212"/>
            <a:chOff x="1474" y="1616"/>
            <a:chExt cx="75" cy="191"/>
          </a:xfrm>
        </p:grpSpPr>
        <p:sp>
          <p:nvSpPr>
            <p:cNvPr id="127" name="Rectangle 173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8" name="Line 174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9" name="Group 175"/>
          <p:cNvGrpSpPr>
            <a:grpSpLocks/>
          </p:cNvGrpSpPr>
          <p:nvPr/>
        </p:nvGrpSpPr>
        <p:grpSpPr bwMode="auto">
          <a:xfrm>
            <a:off x="10407101" y="2193161"/>
            <a:ext cx="176213" cy="279400"/>
            <a:chOff x="1457" y="1449"/>
            <a:chExt cx="111" cy="176"/>
          </a:xfrm>
        </p:grpSpPr>
        <p:sp>
          <p:nvSpPr>
            <p:cNvPr id="130" name="Line 176"/>
            <p:cNvSpPr>
              <a:spLocks noChangeShapeType="1"/>
            </p:cNvSpPr>
            <p:nvPr/>
          </p:nvSpPr>
          <p:spPr bwMode="auto">
            <a:xfrm>
              <a:off x="1531" y="1554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Line 177"/>
            <p:cNvSpPr>
              <a:spLocks noChangeShapeType="1"/>
            </p:cNvSpPr>
            <p:nvPr/>
          </p:nvSpPr>
          <p:spPr bwMode="auto">
            <a:xfrm flipV="1">
              <a:off x="1457" y="1556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Line 178"/>
            <p:cNvSpPr>
              <a:spLocks noChangeShapeType="1"/>
            </p:cNvSpPr>
            <p:nvPr/>
          </p:nvSpPr>
          <p:spPr bwMode="auto">
            <a:xfrm>
              <a:off x="1484" y="1560"/>
              <a:ext cx="4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Line 179"/>
            <p:cNvSpPr>
              <a:spLocks noChangeShapeType="1"/>
            </p:cNvSpPr>
            <p:nvPr/>
          </p:nvSpPr>
          <p:spPr bwMode="auto">
            <a:xfrm>
              <a:off x="1511" y="1449"/>
              <a:ext cx="0" cy="10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4" name="Text Box 181"/>
          <p:cNvSpPr txBox="1">
            <a:spLocks noChangeArrowheads="1"/>
          </p:cNvSpPr>
          <p:nvPr/>
        </p:nvSpPr>
        <p:spPr bwMode="auto">
          <a:xfrm>
            <a:off x="10586489" y="2220149"/>
            <a:ext cx="10906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Active Integrin</a:t>
            </a:r>
          </a:p>
        </p:txBody>
      </p:sp>
      <p:sp>
        <p:nvSpPr>
          <p:cNvPr id="135" name="Text Box 182"/>
          <p:cNvSpPr txBox="1">
            <a:spLocks noChangeArrowheads="1"/>
          </p:cNvSpPr>
          <p:nvPr/>
        </p:nvSpPr>
        <p:spPr bwMode="auto">
          <a:xfrm>
            <a:off x="10584901" y="2488436"/>
            <a:ext cx="1077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Integrin ligand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919196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Leukocyte adherence to the activated endothelium</a:t>
            </a:r>
            <a:endParaRPr lang="en-US" sz="3087" dirty="0"/>
          </a:p>
        </p:txBody>
      </p:sp>
      <p:sp>
        <p:nvSpPr>
          <p:cNvPr id="2" name="TextBox 1"/>
          <p:cNvSpPr txBox="1"/>
          <p:nvPr/>
        </p:nvSpPr>
        <p:spPr>
          <a:xfrm>
            <a:off x="-1759150" y="213342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Endothelium</a:t>
            </a:r>
            <a:endParaRPr lang="en-GB" dirty="0"/>
          </a:p>
        </p:txBody>
      </p:sp>
      <p:sp>
        <p:nvSpPr>
          <p:cNvPr id="136" name="TextBox 135"/>
          <p:cNvSpPr txBox="1"/>
          <p:nvPr/>
        </p:nvSpPr>
        <p:spPr>
          <a:xfrm>
            <a:off x="-1796472" y="669813"/>
            <a:ext cx="113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Leukocyte</a:t>
            </a:r>
            <a:endParaRPr lang="en-GB" dirty="0"/>
          </a:p>
        </p:txBody>
      </p:sp>
      <p:sp>
        <p:nvSpPr>
          <p:cNvPr id="143" name="Rectangle 142"/>
          <p:cNvSpPr/>
          <p:nvPr/>
        </p:nvSpPr>
        <p:spPr>
          <a:xfrm>
            <a:off x="-78488" y="2465011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L-</a:t>
            </a:r>
            <a:r>
              <a:rPr lang="en-GB" sz="2000" dirty="0" err="1" smtClean="0"/>
              <a:t>selectin</a:t>
            </a:r>
            <a:r>
              <a:rPr lang="en-GB" sz="2000" dirty="0" smtClean="0"/>
              <a:t> +</a:t>
            </a:r>
            <a:endParaRPr lang="en-GB" sz="2000" dirty="0"/>
          </a:p>
          <a:p>
            <a:pPr algn="ctr"/>
            <a:r>
              <a:rPr lang="en-GB" sz="2000" dirty="0" smtClean="0"/>
              <a:t>PSGL-1</a:t>
            </a:r>
            <a:r>
              <a:rPr lang="en-GB" sz="2000" dirty="0"/>
              <a:t>, </a:t>
            </a:r>
            <a:r>
              <a:rPr lang="en-GB" sz="2000" dirty="0" smtClean="0"/>
              <a:t>VLA-4</a:t>
            </a:r>
            <a:endParaRPr lang="en-GB" sz="2000" dirty="0"/>
          </a:p>
        </p:txBody>
      </p:sp>
      <p:sp>
        <p:nvSpPr>
          <p:cNvPr id="145" name="Rectangle 107"/>
          <p:cNvSpPr>
            <a:spLocks noChangeArrowheads="1"/>
          </p:cNvSpPr>
          <p:nvPr/>
        </p:nvSpPr>
        <p:spPr bwMode="auto">
          <a:xfrm>
            <a:off x="259977" y="5081987"/>
            <a:ext cx="437032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46" name="Rectangle 13"/>
          <p:cNvSpPr>
            <a:spLocks noChangeArrowheads="1"/>
          </p:cNvSpPr>
          <p:nvPr/>
        </p:nvSpPr>
        <p:spPr bwMode="auto">
          <a:xfrm>
            <a:off x="6423181" y="5083575"/>
            <a:ext cx="1373875" cy="21431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48" name="Oval 80"/>
          <p:cNvSpPr>
            <a:spLocks noChangeArrowheads="1"/>
          </p:cNvSpPr>
          <p:nvPr/>
        </p:nvSpPr>
        <p:spPr bwMode="auto">
          <a:xfrm rot="5070283">
            <a:off x="6365822" y="4247444"/>
            <a:ext cx="581670" cy="12274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grpSp>
        <p:nvGrpSpPr>
          <p:cNvPr id="150" name="Group 91"/>
          <p:cNvGrpSpPr>
            <a:grpSpLocks/>
          </p:cNvGrpSpPr>
          <p:nvPr/>
        </p:nvGrpSpPr>
        <p:grpSpPr bwMode="auto">
          <a:xfrm rot="7317094">
            <a:off x="9959163" y="6127640"/>
            <a:ext cx="175356" cy="152342"/>
            <a:chOff x="1555" y="3601"/>
            <a:chExt cx="81" cy="162"/>
          </a:xfrm>
        </p:grpSpPr>
        <p:sp>
          <p:nvSpPr>
            <p:cNvPr id="158" name="Line 92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93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83199" y="3722067"/>
            <a:ext cx="1117600" cy="1209436"/>
            <a:chOff x="577882" y="3666646"/>
            <a:chExt cx="1117600" cy="1209436"/>
          </a:xfrm>
        </p:grpSpPr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577882" y="3666646"/>
              <a:ext cx="1008063" cy="9001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689007" y="3866671"/>
              <a:ext cx="576263" cy="5762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Freeform 72"/>
            <p:cNvSpPr>
              <a:spLocks/>
            </p:cNvSpPr>
            <p:nvPr/>
          </p:nvSpPr>
          <p:spPr bwMode="auto">
            <a:xfrm rot="19599785">
              <a:off x="1476407" y="3845259"/>
              <a:ext cx="219075" cy="244475"/>
            </a:xfrm>
            <a:custGeom>
              <a:avLst/>
              <a:gdLst/>
              <a:ahLst/>
              <a:cxnLst>
                <a:cxn ang="0">
                  <a:pos x="124" y="46"/>
                </a:cxn>
                <a:cxn ang="0">
                  <a:pos x="124" y="8"/>
                </a:cxn>
                <a:cxn ang="0">
                  <a:pos x="42" y="8"/>
                </a:cxn>
                <a:cxn ang="0">
                  <a:pos x="37" y="56"/>
                </a:cxn>
                <a:cxn ang="0">
                  <a:pos x="85" y="61"/>
                </a:cxn>
                <a:cxn ang="0">
                  <a:pos x="119" y="80"/>
                </a:cxn>
                <a:cxn ang="0">
                  <a:pos x="37" y="80"/>
                </a:cxn>
                <a:cxn ang="0">
                  <a:pos x="109" y="104"/>
                </a:cxn>
                <a:cxn ang="0">
                  <a:pos x="52" y="118"/>
                </a:cxn>
                <a:cxn ang="0">
                  <a:pos x="109" y="133"/>
                </a:cxn>
                <a:cxn ang="0">
                  <a:pos x="57" y="147"/>
                </a:cxn>
                <a:cxn ang="0">
                  <a:pos x="9" y="147"/>
                </a:cxn>
                <a:cxn ang="0">
                  <a:pos x="4" y="104"/>
                </a:cxn>
              </a:cxnLst>
              <a:rect l="0" t="0" r="r" b="b"/>
              <a:pathLst>
                <a:path w="138" h="154">
                  <a:moveTo>
                    <a:pt x="124" y="46"/>
                  </a:moveTo>
                  <a:cubicBezTo>
                    <a:pt x="131" y="30"/>
                    <a:pt x="138" y="14"/>
                    <a:pt x="124" y="8"/>
                  </a:cubicBezTo>
                  <a:cubicBezTo>
                    <a:pt x="110" y="2"/>
                    <a:pt x="56" y="0"/>
                    <a:pt x="42" y="8"/>
                  </a:cubicBezTo>
                  <a:cubicBezTo>
                    <a:pt x="28" y="16"/>
                    <a:pt x="30" y="47"/>
                    <a:pt x="37" y="56"/>
                  </a:cubicBezTo>
                  <a:cubicBezTo>
                    <a:pt x="44" y="65"/>
                    <a:pt x="71" y="57"/>
                    <a:pt x="85" y="61"/>
                  </a:cubicBezTo>
                  <a:cubicBezTo>
                    <a:pt x="99" y="65"/>
                    <a:pt x="127" y="77"/>
                    <a:pt x="119" y="80"/>
                  </a:cubicBezTo>
                  <a:cubicBezTo>
                    <a:pt x="111" y="83"/>
                    <a:pt x="39" y="76"/>
                    <a:pt x="37" y="80"/>
                  </a:cubicBezTo>
                  <a:cubicBezTo>
                    <a:pt x="35" y="84"/>
                    <a:pt x="107" y="98"/>
                    <a:pt x="109" y="104"/>
                  </a:cubicBezTo>
                  <a:cubicBezTo>
                    <a:pt x="111" y="110"/>
                    <a:pt x="52" y="113"/>
                    <a:pt x="52" y="118"/>
                  </a:cubicBezTo>
                  <a:cubicBezTo>
                    <a:pt x="52" y="123"/>
                    <a:pt x="108" y="128"/>
                    <a:pt x="109" y="133"/>
                  </a:cubicBezTo>
                  <a:cubicBezTo>
                    <a:pt x="110" y="138"/>
                    <a:pt x="74" y="145"/>
                    <a:pt x="57" y="147"/>
                  </a:cubicBezTo>
                  <a:cubicBezTo>
                    <a:pt x="40" y="149"/>
                    <a:pt x="18" y="154"/>
                    <a:pt x="9" y="147"/>
                  </a:cubicBezTo>
                  <a:cubicBezTo>
                    <a:pt x="0" y="140"/>
                    <a:pt x="4" y="113"/>
                    <a:pt x="4" y="10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1057589" y="4580807"/>
              <a:ext cx="152400" cy="295275"/>
              <a:chOff x="927" y="3277"/>
              <a:chExt cx="96" cy="186"/>
            </a:xfrm>
          </p:grpSpPr>
          <p:sp>
            <p:nvSpPr>
              <p:cNvPr id="56" name="Oval 84"/>
              <p:cNvSpPr>
                <a:spLocks noChangeArrowheads="1"/>
              </p:cNvSpPr>
              <p:nvPr/>
            </p:nvSpPr>
            <p:spPr bwMode="auto">
              <a:xfrm rot="-11032569">
                <a:off x="927" y="3379"/>
                <a:ext cx="96" cy="84"/>
              </a:xfrm>
              <a:prstGeom prst="ellipse">
                <a:avLst/>
              </a:prstGeom>
              <a:solidFill>
                <a:srgbClr val="00CC00"/>
              </a:solidFill>
              <a:ln w="31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AutoShape 85"/>
              <p:cNvSpPr>
                <a:spLocks noChangeArrowheads="1"/>
              </p:cNvSpPr>
              <p:nvPr/>
            </p:nvSpPr>
            <p:spPr bwMode="auto">
              <a:xfrm rot="-21832570">
                <a:off x="950" y="3277"/>
                <a:ext cx="29" cy="105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317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0" name="Group 100"/>
            <p:cNvGrpSpPr>
              <a:grpSpLocks/>
            </p:cNvGrpSpPr>
            <p:nvPr/>
          </p:nvGrpSpPr>
          <p:grpSpPr bwMode="auto">
            <a:xfrm>
              <a:off x="830295" y="4538183"/>
              <a:ext cx="176213" cy="279400"/>
              <a:chOff x="1457" y="1449"/>
              <a:chExt cx="111" cy="176"/>
            </a:xfrm>
          </p:grpSpPr>
          <p:sp>
            <p:nvSpPr>
              <p:cNvPr id="52" name="Line 101"/>
              <p:cNvSpPr>
                <a:spLocks noChangeShapeType="1"/>
              </p:cNvSpPr>
              <p:nvPr/>
            </p:nvSpPr>
            <p:spPr bwMode="auto">
              <a:xfrm>
                <a:off x="1531" y="1554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Line 102"/>
              <p:cNvSpPr>
                <a:spLocks noChangeShapeType="1"/>
              </p:cNvSpPr>
              <p:nvPr/>
            </p:nvSpPr>
            <p:spPr bwMode="auto">
              <a:xfrm flipV="1">
                <a:off x="1457" y="1556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Line 103"/>
              <p:cNvSpPr>
                <a:spLocks noChangeShapeType="1"/>
              </p:cNvSpPr>
              <p:nvPr/>
            </p:nvSpPr>
            <p:spPr bwMode="auto">
              <a:xfrm>
                <a:off x="1484" y="15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Line 104"/>
              <p:cNvSpPr>
                <a:spLocks noChangeShapeType="1"/>
              </p:cNvSpPr>
              <p:nvPr/>
            </p:nvSpPr>
            <p:spPr bwMode="auto">
              <a:xfrm>
                <a:off x="1511" y="1449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1" name="Group 67"/>
            <p:cNvGrpSpPr>
              <a:grpSpLocks/>
            </p:cNvGrpSpPr>
            <p:nvPr/>
          </p:nvGrpSpPr>
          <p:grpSpPr bwMode="auto">
            <a:xfrm rot="18849089">
              <a:off x="1444466" y="4384464"/>
              <a:ext cx="240304" cy="174105"/>
              <a:chOff x="1457" y="1449"/>
              <a:chExt cx="111" cy="176"/>
            </a:xfrm>
          </p:grpSpPr>
          <p:sp>
            <p:nvSpPr>
              <p:cNvPr id="154" name="Line 68"/>
              <p:cNvSpPr>
                <a:spLocks noChangeShapeType="1"/>
              </p:cNvSpPr>
              <p:nvPr/>
            </p:nvSpPr>
            <p:spPr bwMode="auto">
              <a:xfrm>
                <a:off x="1531" y="1554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Line 69"/>
              <p:cNvSpPr>
                <a:spLocks noChangeShapeType="1"/>
              </p:cNvSpPr>
              <p:nvPr/>
            </p:nvSpPr>
            <p:spPr bwMode="auto">
              <a:xfrm flipV="1">
                <a:off x="1457" y="1556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Line 70"/>
              <p:cNvSpPr>
                <a:spLocks noChangeShapeType="1"/>
              </p:cNvSpPr>
              <p:nvPr/>
            </p:nvSpPr>
            <p:spPr bwMode="auto">
              <a:xfrm>
                <a:off x="1484" y="15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Line 71"/>
              <p:cNvSpPr>
                <a:spLocks noChangeShapeType="1"/>
              </p:cNvSpPr>
              <p:nvPr/>
            </p:nvSpPr>
            <p:spPr bwMode="auto">
              <a:xfrm>
                <a:off x="1511" y="1449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52" name="Oval 81"/>
          <p:cNvSpPr>
            <a:spLocks noChangeArrowheads="1"/>
          </p:cNvSpPr>
          <p:nvPr/>
        </p:nvSpPr>
        <p:spPr bwMode="auto">
          <a:xfrm rot="5070283">
            <a:off x="6477415" y="4392234"/>
            <a:ext cx="332383" cy="785859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Freeform 82"/>
          <p:cNvSpPr>
            <a:spLocks/>
          </p:cNvSpPr>
          <p:nvPr/>
        </p:nvSpPr>
        <p:spPr bwMode="auto">
          <a:xfrm rot="3070069">
            <a:off x="10079460" y="5944967"/>
            <a:ext cx="126622" cy="333394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423124" y="1552319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Capture</a:t>
            </a:r>
            <a:endParaRPr lang="en-GB" sz="2400" dirty="0"/>
          </a:p>
        </p:txBody>
      </p:sp>
      <p:sp>
        <p:nvSpPr>
          <p:cNvPr id="161" name="Rectangle 160"/>
          <p:cNvSpPr/>
          <p:nvPr/>
        </p:nvSpPr>
        <p:spPr>
          <a:xfrm>
            <a:off x="1790383" y="1561650"/>
            <a:ext cx="2945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Rolling + Activation</a:t>
            </a:r>
            <a:endParaRPr lang="en-GB" sz="2400" dirty="0"/>
          </a:p>
        </p:txBody>
      </p:sp>
      <p:sp>
        <p:nvSpPr>
          <p:cNvPr id="162" name="Text Box 137"/>
          <p:cNvSpPr txBox="1">
            <a:spLocks noChangeArrowheads="1"/>
          </p:cNvSpPr>
          <p:nvPr/>
        </p:nvSpPr>
        <p:spPr bwMode="auto">
          <a:xfrm>
            <a:off x="5971239" y="1552319"/>
            <a:ext cx="1261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400" dirty="0" smtClean="0"/>
              <a:t>Crawling</a:t>
            </a:r>
            <a:endParaRPr lang="en-GB" sz="2400" dirty="0"/>
          </a:p>
        </p:txBody>
      </p:sp>
      <p:sp>
        <p:nvSpPr>
          <p:cNvPr id="163" name="Rectangle 162"/>
          <p:cNvSpPr/>
          <p:nvPr/>
        </p:nvSpPr>
        <p:spPr>
          <a:xfrm>
            <a:off x="4888403" y="2434036"/>
            <a:ext cx="2260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1 and 2 </a:t>
            </a:r>
            <a:r>
              <a:rPr lang="en-GB" sz="2000" dirty="0" err="1" smtClean="0">
                <a:sym typeface="Symbol"/>
              </a:rPr>
              <a:t>integrins</a:t>
            </a:r>
            <a:endParaRPr lang="en-GB" sz="2000" dirty="0"/>
          </a:p>
        </p:txBody>
      </p:sp>
      <p:sp>
        <p:nvSpPr>
          <p:cNvPr id="164" name="Rectangle 163"/>
          <p:cNvSpPr/>
          <p:nvPr/>
        </p:nvSpPr>
        <p:spPr>
          <a:xfrm>
            <a:off x="3880030" y="5682156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ICAM-1</a:t>
            </a:r>
          </a:p>
          <a:p>
            <a:pPr algn="ctr"/>
            <a:r>
              <a:rPr lang="en-GB" sz="2000" dirty="0" smtClean="0">
                <a:sym typeface="Symbol"/>
              </a:rPr>
              <a:t>VCAM-1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519302" y="5682156"/>
            <a:ext cx="2260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ICAM-1</a:t>
            </a:r>
            <a:endParaRPr lang="en-GB" sz="2000" dirty="0"/>
          </a:p>
        </p:txBody>
      </p:sp>
      <p:sp>
        <p:nvSpPr>
          <p:cNvPr id="166" name="Rectangle 165"/>
          <p:cNvSpPr/>
          <p:nvPr/>
        </p:nvSpPr>
        <p:spPr>
          <a:xfrm>
            <a:off x="3937179" y="3223058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CD11a/CD18</a:t>
            </a:r>
          </a:p>
          <a:p>
            <a:pPr algn="ctr"/>
            <a:r>
              <a:rPr lang="en-GB" sz="2000" dirty="0" smtClean="0">
                <a:sym typeface="Symbol"/>
              </a:rPr>
              <a:t>VLA-4 (47)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591896" y="3249271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CD11b/CD18</a:t>
            </a:r>
          </a:p>
          <a:p>
            <a:pPr algn="ctr"/>
            <a:r>
              <a:rPr lang="en-GB" sz="2000" dirty="0" smtClean="0">
                <a:sym typeface="Symbol"/>
              </a:rPr>
              <a:t> </a:t>
            </a:r>
          </a:p>
        </p:txBody>
      </p:sp>
      <p:sp>
        <p:nvSpPr>
          <p:cNvPr id="168" name="Text Box 134"/>
          <p:cNvSpPr txBox="1">
            <a:spLocks noChangeArrowheads="1"/>
          </p:cNvSpPr>
          <p:nvPr/>
        </p:nvSpPr>
        <p:spPr bwMode="auto">
          <a:xfrm>
            <a:off x="2293046" y="5682156"/>
            <a:ext cx="1463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000" dirty="0" smtClean="0"/>
              <a:t>PAF</a:t>
            </a:r>
          </a:p>
          <a:p>
            <a:pPr algn="ctr"/>
            <a:r>
              <a:rPr lang="en-GB" sz="2000" dirty="0" err="1" smtClean="0"/>
              <a:t>Chemokines</a:t>
            </a:r>
            <a:endParaRPr lang="en-GB" sz="2000" dirty="0" smtClean="0"/>
          </a:p>
          <a:p>
            <a:pPr algn="ctr"/>
            <a:r>
              <a:rPr lang="en-GB" sz="2000" dirty="0" smtClean="0"/>
              <a:t>(IL8, MCP1)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178652" y="5682156"/>
            <a:ext cx="226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ICAM-2</a:t>
            </a:r>
          </a:p>
          <a:p>
            <a:pPr algn="ctr"/>
            <a:r>
              <a:rPr lang="en-GB" sz="2000" dirty="0" smtClean="0">
                <a:sym typeface="Symbol"/>
              </a:rPr>
              <a:t>PECAM-1</a:t>
            </a:r>
          </a:p>
          <a:p>
            <a:pPr algn="ctr"/>
            <a:r>
              <a:rPr lang="en-GB" sz="2000" dirty="0" smtClean="0">
                <a:sym typeface="Symbol"/>
              </a:rPr>
              <a:t>JAMs</a:t>
            </a:r>
            <a:endParaRPr lang="en-GB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50075" y="605023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PSGL-1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/>
      <p:bldP spid="68" grpId="0" animBg="1"/>
      <p:bldP spid="69" grpId="0" animBg="1"/>
      <p:bldP spid="78" grpId="0" animBg="1"/>
      <p:bldP spid="79" grpId="0" animBg="1"/>
      <p:bldP spid="91" grpId="0" animBg="1"/>
      <p:bldP spid="92" grpId="0" animBg="1"/>
      <p:bldP spid="88" grpId="0"/>
      <p:bldP spid="143" grpId="0"/>
      <p:bldP spid="148" grpId="0" animBg="1"/>
      <p:bldP spid="152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Endothelium as a structure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40767"/>
            <a:ext cx="3877056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l" rtl="0"/>
            <a:r>
              <a:rPr lang="en-US" b="0" i="0" dirty="0" smtClean="0"/>
              <a:t>Lining of all blood vessels composed of a single layer of cells.</a:t>
            </a:r>
          </a:p>
          <a:p>
            <a:pPr lvl="0" algn="l" rtl="0"/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humans, comprises </a:t>
            </a:r>
            <a:r>
              <a:rPr lang="en-US" dirty="0"/>
              <a:t>1x10</a:t>
            </a:r>
            <a:r>
              <a:rPr lang="en-US" baseline="30000" dirty="0"/>
              <a:t>13</a:t>
            </a:r>
            <a:r>
              <a:rPr lang="en-US" dirty="0"/>
              <a:t> cells and weighs ~1kg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 algn="l" rtl="0"/>
            <a:r>
              <a:rPr lang="en-US" b="0" i="0" dirty="0" smtClean="0"/>
              <a:t>Semi-permeable barrier that separates blood from surrounding tissues.</a:t>
            </a:r>
            <a:endParaRPr lang="en-US" dirty="0"/>
          </a:p>
        </p:txBody>
      </p:sp>
      <p:pic>
        <p:nvPicPr>
          <p:cNvPr id="6" name="Picture 2" descr="http://www.itamar-medical.com/prdPics/EndoRoundTableDR_desc2_8_1.jpg"/>
          <p:cNvPicPr>
            <a:picLocks noChangeAspect="1" noChangeArrowheads="1"/>
          </p:cNvPicPr>
          <p:nvPr/>
        </p:nvPicPr>
        <p:blipFill>
          <a:blip r:embed="rId4" cstate="print"/>
          <a:srcRect t="21476" b="21476"/>
          <a:stretch>
            <a:fillRect/>
          </a:stretch>
        </p:blipFill>
        <p:spPr bwMode="auto">
          <a:xfrm>
            <a:off x="5029200" y="2179798"/>
            <a:ext cx="3707820" cy="35073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endothelial </a:t>
            </a:r>
            <a:r>
              <a:rPr lang="en-GB" dirty="0" err="1" smtClean="0"/>
              <a:t>glycocalyx</a:t>
            </a:r>
            <a:endParaRPr lang="en-GB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75370" y="1232942"/>
            <a:ext cx="7549455" cy="1376908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Endothelium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is coated by a thick (&gt;1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m)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glycocalyx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layer</a:t>
            </a: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Regulates permeability and leukocyte adhesion </a:t>
            </a: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to the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endothelium</a:t>
            </a:r>
          </a:p>
          <a:p>
            <a:pPr marL="285750" indent="-285750">
              <a:buFont typeface="Arial"/>
              <a:buChar char="•"/>
            </a:pPr>
            <a:endParaRPr lang="en-GB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Captures and presents soluble factors (e.g.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chemokines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TNF induces shedding of the </a:t>
            </a:r>
            <a:r>
              <a:rPr lang="en-GB" sz="2000" dirty="0" err="1" smtClean="0">
                <a:solidFill>
                  <a:schemeClr val="tx1"/>
                </a:solidFill>
                <a:latin typeface="Calibri"/>
                <a:cs typeface="Calibri"/>
              </a:rPr>
              <a:t>glycocalyx</a:t>
            </a:r>
            <a:endParaRPr lang="en-GB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20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70" y="3575394"/>
            <a:ext cx="8752699" cy="29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25760" y="6498875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solidFill>
                  <a:schemeClr val="tx1"/>
                </a:solidFill>
                <a:latin typeface="Arial" charset="0"/>
              </a:rPr>
              <a:t>Schmidt E P et al. Physiology 2011;26:334-347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 dirty="0">
                <a:latin typeface="Arial" charset="0"/>
              </a:rPr>
              <a:t>©2011 by American Physiological Society</a:t>
            </a:r>
          </a:p>
        </p:txBody>
      </p:sp>
    </p:spTree>
    <p:extLst>
      <p:ext uri="{BB962C8B-B14F-4D97-AF65-F5344CB8AC3E}">
        <p14:creationId xmlns:p14="http://schemas.microsoft.com/office/powerpoint/2010/main" xmlns="" val="3330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68953" y="1952947"/>
            <a:ext cx="4665662" cy="453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Loss of cell deformability results in trapping </a:t>
            </a:r>
            <a:r>
              <a:rPr lang="en-GB" sz="2000" dirty="0" smtClean="0"/>
              <a:t>and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margination in the pulmonary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capillaries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 smtClean="0"/>
              <a:t>Monocytopenia</a:t>
            </a:r>
            <a:r>
              <a:rPr lang="en-GB" sz="2000" dirty="0" smtClean="0"/>
              <a:t> and neutropenia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Retention of cells is prolonged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through CD11b/CD18-ICAM-1 interaction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Concentration of inflammatory responses within the microvasculature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2168" y="1236458"/>
            <a:ext cx="3479550" cy="2264572"/>
            <a:chOff x="573281" y="1511300"/>
            <a:chExt cx="3331458" cy="232813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247775" y="1593850"/>
              <a:ext cx="2614613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247775" y="1593850"/>
              <a:ext cx="1588" cy="18129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1263" y="3406775"/>
              <a:ext cx="36512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211263" y="3176588"/>
              <a:ext cx="36512" cy="158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11263" y="2955925"/>
              <a:ext cx="36512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211263" y="2725738"/>
              <a:ext cx="36512" cy="158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211263" y="2505075"/>
              <a:ext cx="36512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211263" y="2274888"/>
              <a:ext cx="36512" cy="158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211263" y="2044700"/>
              <a:ext cx="36512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211263" y="1824038"/>
              <a:ext cx="36512" cy="158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211263" y="1593850"/>
              <a:ext cx="36512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200150" y="3406775"/>
              <a:ext cx="4762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200150" y="2955925"/>
              <a:ext cx="4762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200150" y="2505075"/>
              <a:ext cx="4762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200150" y="2044700"/>
              <a:ext cx="4762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1200150" y="1593850"/>
              <a:ext cx="4762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1247775" y="3406775"/>
              <a:ext cx="2614613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247775" y="3406775"/>
              <a:ext cx="1588" cy="301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1470025" y="3406775"/>
              <a:ext cx="0" cy="301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V="1">
              <a:off x="1679575" y="3406775"/>
              <a:ext cx="0" cy="301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1247775" y="3406775"/>
              <a:ext cx="1588" cy="381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1679575" y="1978025"/>
              <a:ext cx="1751013" cy="133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31"/>
                </a:cxn>
                <a:cxn ang="0">
                  <a:pos x="38" y="139"/>
                </a:cxn>
                <a:cxn ang="0">
                  <a:pos x="75" y="134"/>
                </a:cxn>
                <a:cxn ang="0">
                  <a:pos x="150" y="134"/>
                </a:cxn>
              </a:cxnLst>
              <a:rect l="0" t="0" r="r" b="b"/>
              <a:pathLst>
                <a:path w="150" h="139">
                  <a:moveTo>
                    <a:pt x="0" y="0"/>
                  </a:moveTo>
                  <a:lnTo>
                    <a:pt x="19" y="131"/>
                  </a:lnTo>
                  <a:lnTo>
                    <a:pt x="38" y="139"/>
                  </a:lnTo>
                  <a:lnTo>
                    <a:pt x="75" y="134"/>
                  </a:lnTo>
                  <a:lnTo>
                    <a:pt x="150" y="13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flipV="1">
              <a:off x="1679575" y="1709738"/>
              <a:ext cx="0" cy="26828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>
              <a:off x="1643063" y="1709738"/>
              <a:ext cx="82550" cy="158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1679575" y="1978025"/>
              <a:ext cx="0" cy="26828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1643063" y="2246313"/>
              <a:ext cx="82550" cy="158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1643063" y="1949450"/>
              <a:ext cx="71437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6"/>
                </a:cxn>
                <a:cxn ang="0">
                  <a:pos x="26" y="51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26"/>
                  </a:lnTo>
                  <a:lnTo>
                    <a:pt x="26" y="51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63"/>
            <p:cNvSpPr>
              <a:spLocks/>
            </p:cNvSpPr>
            <p:nvPr/>
          </p:nvSpPr>
          <p:spPr bwMode="auto">
            <a:xfrm>
              <a:off x="1865313" y="3206750"/>
              <a:ext cx="71437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6"/>
                </a:cxn>
                <a:cxn ang="0">
                  <a:pos x="26" y="51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26"/>
                  </a:lnTo>
                  <a:lnTo>
                    <a:pt x="26" y="51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2087563" y="3282950"/>
              <a:ext cx="69850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1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51" y="26"/>
                  </a:lnTo>
                  <a:lnTo>
                    <a:pt x="26" y="52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2519363" y="3235325"/>
              <a:ext cx="71437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5"/>
                </a:cxn>
                <a:cxn ang="0">
                  <a:pos x="26" y="51"/>
                </a:cxn>
                <a:cxn ang="0">
                  <a:pos x="0" y="25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25"/>
                  </a:lnTo>
                  <a:lnTo>
                    <a:pt x="26" y="51"/>
                  </a:lnTo>
                  <a:lnTo>
                    <a:pt x="0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3394075" y="3235325"/>
              <a:ext cx="71438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5"/>
                </a:cxn>
                <a:cxn ang="0">
                  <a:pos x="26" y="51"/>
                </a:cxn>
                <a:cxn ang="0">
                  <a:pos x="0" y="25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25"/>
                  </a:lnTo>
                  <a:lnTo>
                    <a:pt x="26" y="51"/>
                  </a:lnTo>
                  <a:lnTo>
                    <a:pt x="0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1096963" y="1511300"/>
              <a:ext cx="10655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4</a:t>
              </a:r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1635125" y="3432175"/>
              <a:ext cx="10655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0</a:t>
              </a:r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2033588" y="3432175"/>
              <a:ext cx="21310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30</a:t>
              </a: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2465388" y="3432175"/>
              <a:ext cx="21310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60</a:t>
              </a:r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2895600" y="3432175"/>
              <a:ext cx="21310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90</a:t>
              </a:r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3303588" y="3432175"/>
              <a:ext cx="319652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120</a:t>
              </a:r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1409700" y="3614738"/>
              <a:ext cx="2495039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 dirty="0"/>
                <a:t>Time post-LPS injection (min)</a:t>
              </a:r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 rot="16200000">
              <a:off x="-18235" y="2315081"/>
              <a:ext cx="1687469" cy="50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GB" dirty="0"/>
                <a:t>Circulating monocytes</a:t>
              </a:r>
            </a:p>
            <a:p>
              <a:pPr algn="ctr"/>
              <a:r>
                <a:rPr lang="en-GB" dirty="0"/>
                <a:t>(</a:t>
              </a:r>
              <a:r>
                <a:rPr lang="en-US" dirty="0">
                  <a:sym typeface="Symbol" pitchFamily="18" charset="2"/>
                </a:rPr>
                <a:t></a:t>
              </a:r>
              <a:r>
                <a:rPr lang="en-US" dirty="0"/>
                <a:t>10</a:t>
              </a:r>
              <a:r>
                <a:rPr lang="en-US" baseline="30000" dirty="0"/>
                <a:t>5</a:t>
              </a:r>
              <a:r>
                <a:rPr lang="en-GB" dirty="0"/>
                <a:t>/ml)</a:t>
              </a: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1096963" y="1976438"/>
              <a:ext cx="10655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3</a:t>
              </a: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1096963" y="2420938"/>
              <a:ext cx="10655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2</a:t>
              </a:r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1096963" y="2887663"/>
              <a:ext cx="10655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/>
                <a:t>1</a:t>
              </a:r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1104900" y="3328988"/>
              <a:ext cx="105091" cy="22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GB">
                  <a:latin typeface="Times New Roman" pitchFamily="18" charset="0"/>
                </a:rPr>
                <a:t>0</a:t>
              </a:r>
              <a:endParaRPr lang="en-GB">
                <a:latin typeface="Verdana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Leukocyte recruitment to the pulmonary microvasculature- ‘margination’</a:t>
            </a:r>
            <a:endParaRPr lang="en-US" sz="308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351" y="3735186"/>
            <a:ext cx="3261602" cy="3068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739" y="458152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Normal</a:t>
            </a:r>
            <a:endParaRPr lang="en-GB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07599" y="5693984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LPS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Leukocyte</a:t>
            </a:r>
            <a:r>
              <a:rPr lang="fr-FR" sz="2800" dirty="0" smtClean="0"/>
              <a:t> </a:t>
            </a:r>
            <a:r>
              <a:rPr lang="fr-FR" sz="2800" dirty="0" err="1" smtClean="0"/>
              <a:t>adhesion</a:t>
            </a:r>
            <a:r>
              <a:rPr lang="fr-FR" sz="2800" dirty="0" smtClean="0"/>
              <a:t> augments </a:t>
            </a:r>
            <a:r>
              <a:rPr lang="fr-FR" sz="2800" dirty="0" err="1" smtClean="0"/>
              <a:t>endothelial</a:t>
            </a:r>
            <a:r>
              <a:rPr lang="fr-FR" sz="2800" dirty="0" smtClean="0"/>
              <a:t> activation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1208" y="1761390"/>
            <a:ext cx="8101584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/>
            <a:r>
              <a:rPr lang="en-US" dirty="0" smtClean="0"/>
              <a:t>Leukocytes pro-inflammatory </a:t>
            </a:r>
            <a:r>
              <a:rPr lang="en-US" b="0" i="0" dirty="0" smtClean="0"/>
              <a:t>mediators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="0" i="0" dirty="0" smtClean="0"/>
              <a:t>ype I (e.g. PAF)</a:t>
            </a:r>
          </a:p>
          <a:p>
            <a:pPr lvl="1"/>
            <a:r>
              <a:rPr lang="en-US" sz="2400" dirty="0"/>
              <a:t>T</a:t>
            </a:r>
            <a:r>
              <a:rPr lang="en-US" sz="2400" b="0" i="0" dirty="0" smtClean="0"/>
              <a:t>ype II activation (e.g. TNF, IL-1b).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b="0" i="0" dirty="0" smtClean="0"/>
              <a:t>Enhancement of coagulation by monocyte tissue factor (TF).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b="0" i="0" dirty="0" smtClean="0"/>
              <a:t>Local release of NO (</a:t>
            </a:r>
            <a:r>
              <a:rPr lang="en-US" b="0" i="0" dirty="0" err="1" smtClean="0"/>
              <a:t>iNOS</a:t>
            </a:r>
            <a:r>
              <a:rPr lang="en-US" b="0" i="0" dirty="0" smtClean="0"/>
              <a:t>) and reactive oxygen species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Endothelial adhesion augments leukocyte activation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036" y="1670378"/>
            <a:ext cx="8495415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/>
              <a:t>Adherence of monocytes and neutrophil to endothelium increases their pro-inflammatory mediator expression upon stimulation with e.g. LPS, FMLP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Monocytes: TNF, IL-8, MCP-1, COX-2, Tissue factor</a:t>
            </a:r>
          </a:p>
          <a:p>
            <a:pPr lvl="1"/>
            <a:r>
              <a:rPr lang="en-GB" dirty="0" smtClean="0"/>
              <a:t>Neutrophils:  Reactive oxygen species, </a:t>
            </a:r>
            <a:r>
              <a:rPr lang="en-GB" dirty="0" err="1" smtClean="0"/>
              <a:t>elastase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prstClr val="white"/>
                </a:solidFill>
              </a:rPr>
              <a:t>The activated endothelium further potentiates monocyte and neutrophil responses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488000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Dysfunction of the endothelium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799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Endothelial ‘activation’ vs. ‘dysfunction’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6725" y="1607466"/>
            <a:ext cx="8065008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l" rtl="0"/>
            <a:r>
              <a:rPr lang="en-US" sz="2280" i="0" dirty="0" smtClean="0"/>
              <a:t>Endothelial activation under inflammatory conditions represents an </a:t>
            </a:r>
            <a:r>
              <a:rPr lang="en-US" sz="2280" i="1" u="sng" dirty="0" smtClean="0"/>
              <a:t>adaptive phenotypic response </a:t>
            </a:r>
            <a:r>
              <a:rPr lang="en-US" sz="2280" i="0" dirty="0" smtClean="0"/>
              <a:t>to the local and systemic environment.</a:t>
            </a:r>
          </a:p>
          <a:p>
            <a:pPr lvl="0" algn="l" rtl="0"/>
            <a:endParaRPr lang="en-US" sz="2166" dirty="0"/>
          </a:p>
          <a:p>
            <a:pPr lvl="0" algn="l" rtl="0"/>
            <a:r>
              <a:rPr lang="en-US" sz="2280" i="0" dirty="0" smtClean="0"/>
              <a:t>Endothelial dysfunction arises from activation, which is </a:t>
            </a:r>
            <a:r>
              <a:rPr lang="en-US" sz="2280" i="1" u="sng" dirty="0" smtClean="0"/>
              <a:t>excessive or inappropriate  in space and time</a:t>
            </a:r>
            <a:r>
              <a:rPr lang="en-US" sz="2280" i="1" dirty="0" smtClean="0"/>
              <a:t>.</a:t>
            </a:r>
          </a:p>
          <a:p>
            <a:pPr lvl="0" algn="l" rtl="0"/>
            <a:endParaRPr lang="en-US" sz="2166" dirty="0"/>
          </a:p>
          <a:p>
            <a:pPr lvl="0" algn="l" rtl="0"/>
            <a:r>
              <a:rPr lang="en-US" sz="2280" i="0" dirty="0" smtClean="0"/>
              <a:t>The aims of endothelial therapies should not be to shutdown but to </a:t>
            </a:r>
            <a:r>
              <a:rPr lang="en-US" sz="2280" i="1" u="sng" dirty="0" smtClean="0"/>
              <a:t>restore the adaptive phenotype</a:t>
            </a:r>
            <a:r>
              <a:rPr lang="en-US" sz="2280" i="1" dirty="0" smtClean="0"/>
              <a:t>.</a:t>
            </a:r>
            <a:endParaRPr lang="en-US" sz="228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737"/>
            <a:ext cx="8229600" cy="1068598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2554" y="1823085"/>
            <a:ext cx="3844671" cy="381304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 err="1"/>
              <a:t>Vasotone</a:t>
            </a:r>
            <a:r>
              <a:rPr lang="en-GB" sz="2400" dirty="0"/>
              <a:t> </a:t>
            </a:r>
            <a:r>
              <a:rPr lang="en-GB" sz="2400" dirty="0" err="1"/>
              <a:t>dysregulation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Loss of barrier function</a:t>
            </a:r>
          </a:p>
          <a:p>
            <a:endParaRPr lang="en-GB" sz="2400" dirty="0"/>
          </a:p>
          <a:p>
            <a:r>
              <a:rPr lang="en-GB" sz="2400" dirty="0" smtClean="0"/>
              <a:t>Excessive leukocyte adherence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Coagulopathy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4752753" y="1920240"/>
            <a:ext cx="3967575" cy="382524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Oedema, microvascular occlusion</a:t>
            </a:r>
          </a:p>
          <a:p>
            <a:pPr algn="ctr"/>
            <a:r>
              <a:rPr lang="en-GB" sz="2400" dirty="0" smtClean="0">
                <a:sym typeface="Symbol"/>
              </a:rPr>
              <a:t></a:t>
            </a:r>
          </a:p>
          <a:p>
            <a:pPr algn="ctr"/>
            <a:r>
              <a:rPr lang="en-GB" sz="2400" dirty="0" smtClean="0">
                <a:sym typeface="Symbol"/>
              </a:rPr>
              <a:t>Hypoxia</a:t>
            </a:r>
          </a:p>
          <a:p>
            <a:pPr algn="ctr"/>
            <a:r>
              <a:rPr lang="en-GB" sz="2400" dirty="0" smtClean="0">
                <a:sym typeface="Symbol"/>
              </a:rPr>
              <a:t></a:t>
            </a:r>
          </a:p>
          <a:p>
            <a:pPr algn="ctr"/>
            <a:r>
              <a:rPr lang="en-GB" sz="2400" dirty="0" smtClean="0">
                <a:sym typeface="Symbol"/>
              </a:rPr>
              <a:t>Organ dysfunction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997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6146"/>
            <a:ext cx="8548577" cy="1068598"/>
          </a:xfrm>
        </p:spPr>
        <p:txBody>
          <a:bodyPr/>
          <a:lstStyle/>
          <a:p>
            <a:r>
              <a:rPr lang="en-GB" dirty="0" smtClean="0"/>
              <a:t>Abrupt </a:t>
            </a:r>
            <a:r>
              <a:rPr lang="en-GB" dirty="0" err="1" smtClean="0"/>
              <a:t>glycocalyx</a:t>
            </a:r>
            <a:r>
              <a:rPr lang="en-GB" dirty="0" smtClean="0"/>
              <a:t> shedding as an example of dysfunction</a:t>
            </a:r>
            <a:endParaRPr lang="en-GB" dirty="0"/>
          </a:p>
        </p:txBody>
      </p:sp>
      <p:pic>
        <p:nvPicPr>
          <p:cNvPr id="6" name="Content Placeholder 3" descr="Screen shot 2011-09-05 at 13.10.49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1" t="55578" r="14220" b="20043"/>
          <a:stretch/>
        </p:blipFill>
        <p:spPr bwMode="auto">
          <a:xfrm>
            <a:off x="397602" y="2747208"/>
            <a:ext cx="8348795" cy="226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4782" y="5151193"/>
            <a:ext cx="356406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prstClr val="white"/>
                </a:solidFill>
                <a:cs typeface="Calibri"/>
              </a:rPr>
              <a:t>B: after an additional 20 minutes of warm (37°C), global, stopped-flow ischemia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966" y="5218865"/>
            <a:ext cx="2923849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prstClr val="white"/>
                </a:solidFill>
                <a:cs typeface="Calibri"/>
              </a:rPr>
              <a:t>A: after 15 minutes of blood-free perfusion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174" y="1614840"/>
            <a:ext cx="684060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  <a:cs typeface="Calibri"/>
              </a:rPr>
              <a:t>Electron microscopic views of </a:t>
            </a:r>
            <a:r>
              <a:rPr lang="en-US" sz="2000" dirty="0" err="1">
                <a:solidFill>
                  <a:prstClr val="white"/>
                </a:solidFill>
                <a:cs typeface="Calibri"/>
              </a:rPr>
              <a:t>microvessels</a:t>
            </a:r>
            <a:r>
              <a:rPr lang="en-US" sz="2000" dirty="0">
                <a:solidFill>
                  <a:prstClr val="white"/>
                </a:solidFill>
                <a:cs typeface="Calibri"/>
              </a:rPr>
              <a:t> of guinea pig hearts stained to reveal the </a:t>
            </a:r>
            <a:r>
              <a:rPr lang="en-US" sz="2000" dirty="0" err="1">
                <a:solidFill>
                  <a:prstClr val="white"/>
                </a:solidFill>
                <a:cs typeface="Calibri"/>
              </a:rPr>
              <a:t>glycocalyx</a:t>
            </a:r>
            <a:endParaRPr lang="en-US" sz="20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380" y="6316626"/>
            <a:ext cx="64380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 Neutrophil adhesion      NO production          Vascular leak  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37176" y="2633472"/>
            <a:ext cx="4069080" cy="33487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65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488000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Restoring endothelial homeostasis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173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0" y="1774825"/>
            <a:ext cx="4114800" cy="453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 of prolonged sterile peritonitis in rabbits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Anti-CD18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i.v.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treatment reduced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leukopaenia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Neutrophil infiltration in the lungs and oxygen radical production reduced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Reduced mortality (40%) and improved lung function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1597025"/>
            <a:ext cx="3933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963" y="6016036"/>
            <a:ext cx="8540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sz="1600" b="1" dirty="0"/>
              <a:t>Inhibition of CD11-CD18 Complex Prevents Acute Lung Injury and Reduces Mortality after Peritonitis in Rabbits</a:t>
            </a:r>
            <a:br>
              <a:rPr lang="en-GB" sz="1600" b="1" dirty="0"/>
            </a:br>
            <a:r>
              <a:rPr lang="en-GB" sz="1600" dirty="0" err="1"/>
              <a:t>Gardinali</a:t>
            </a:r>
            <a:r>
              <a:rPr lang="en-GB" sz="1600" dirty="0"/>
              <a:t>  et al. Am. J. </a:t>
            </a:r>
            <a:r>
              <a:rPr lang="en-GB" sz="1600" dirty="0" err="1"/>
              <a:t>Respir</a:t>
            </a:r>
            <a:r>
              <a:rPr lang="en-GB" sz="1600" dirty="0"/>
              <a:t>. Crit. Care Med., Volume 161, 2000, 1022-1029 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95300" y="5805488"/>
            <a:ext cx="3624263" cy="7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110038" y="2970213"/>
            <a:ext cx="0" cy="282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4500" y="4413250"/>
            <a:ext cx="0" cy="1392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61963" y="4413250"/>
            <a:ext cx="180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57425" y="2952750"/>
            <a:ext cx="0" cy="146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65363" y="2952750"/>
            <a:ext cx="18367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Blocking neutrophil/monocyte adherence could restore normal endothelial function</a:t>
            </a:r>
            <a:endParaRPr lang="en-US" sz="3087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endothelium as an organ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786" y="1395259"/>
            <a:ext cx="8275320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 smtClean="0"/>
              <a:t>Multi- functional: </a:t>
            </a:r>
            <a:r>
              <a:rPr lang="en-GB" dirty="0" smtClean="0"/>
              <a:t>regulating homeostasis of blood and underlying tissue.</a:t>
            </a:r>
          </a:p>
          <a:p>
            <a:endParaRPr lang="en-GB" dirty="0" smtClean="0"/>
          </a:p>
          <a:p>
            <a:r>
              <a:rPr lang="en-GB" b="1" dirty="0" smtClean="0"/>
              <a:t>Biosynthetic repertoire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i="1" dirty="0"/>
              <a:t>M</a:t>
            </a:r>
            <a:r>
              <a:rPr lang="en-GB" i="1" dirty="0" smtClean="0"/>
              <a:t>atrix products, growth factors, </a:t>
            </a:r>
            <a:r>
              <a:rPr lang="en-GB" i="1" dirty="0" err="1"/>
              <a:t>p</a:t>
            </a:r>
            <a:r>
              <a:rPr lang="en-GB" i="1" dirty="0" err="1" smtClean="0"/>
              <a:t>rocoagulant</a:t>
            </a:r>
            <a:r>
              <a:rPr lang="en-GB" i="1" dirty="0" smtClean="0"/>
              <a:t> </a:t>
            </a:r>
            <a:r>
              <a:rPr lang="en-GB" i="1" dirty="0"/>
              <a:t>and antithrombotic </a:t>
            </a:r>
            <a:r>
              <a:rPr lang="en-GB" i="1" dirty="0" smtClean="0"/>
              <a:t>	factors, vasomotor factors, lipid metabolism, inflammatory 	mediators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 smtClean="0"/>
              <a:t>Heterogeneous: </a:t>
            </a:r>
            <a:r>
              <a:rPr lang="en-GB" dirty="0" smtClean="0"/>
              <a:t>functionally adapted to its location.</a:t>
            </a:r>
          </a:p>
          <a:p>
            <a:endParaRPr lang="en-GB" dirty="0" smtClean="0"/>
          </a:p>
          <a:p>
            <a:r>
              <a:rPr lang="en-GB" b="1" dirty="0" smtClean="0"/>
              <a:t>Adaptable: </a:t>
            </a:r>
            <a:r>
              <a:rPr lang="en-GB" dirty="0" smtClean="0"/>
              <a:t>senses and responds rapidly to changes in its microenvironment.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64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262291"/>
          </a:xfrm>
        </p:spPr>
        <p:txBody>
          <a:bodyPr/>
          <a:lstStyle/>
          <a:p>
            <a:r>
              <a:rPr lang="en-GB" sz="2400" dirty="0"/>
              <a:t>Mice that exclusively express TLR4 on endothelial cells can efficiently clear a lethal systemic Gram-negative bacterial </a:t>
            </a:r>
            <a:r>
              <a:rPr lang="en-GB" sz="2400" dirty="0" smtClean="0"/>
              <a:t>infection. </a:t>
            </a:r>
            <a:endParaRPr lang="en-GB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86200" y="1499616"/>
            <a:ext cx="4958207" cy="4658656"/>
          </a:xfrm>
        </p:spPr>
        <p:txBody>
          <a:bodyPr/>
          <a:lstStyle/>
          <a:p>
            <a:r>
              <a:rPr lang="en-GB" sz="2000" dirty="0" smtClean="0"/>
              <a:t>Mice expressing TLR4 (LPS receptor) only on the endothelium showed an accelerated clearance of intra-peritoneal bacteria infection</a:t>
            </a:r>
          </a:p>
          <a:p>
            <a:endParaRPr lang="en-GB" sz="2000" dirty="0" smtClean="0"/>
          </a:p>
          <a:p>
            <a:r>
              <a:rPr lang="en-GB" sz="2000" dirty="0" smtClean="0"/>
              <a:t>Mortality was eliminated (60% in wild type)</a:t>
            </a:r>
          </a:p>
          <a:p>
            <a:endParaRPr lang="en-GB" sz="2000" dirty="0" smtClean="0"/>
          </a:p>
          <a:p>
            <a:r>
              <a:rPr lang="en-GB" sz="2000" dirty="0" smtClean="0"/>
              <a:t>Neutrophil margination to lungs was reduced in endothelial TLR4+/+ mice</a:t>
            </a:r>
          </a:p>
          <a:p>
            <a:endParaRPr lang="en-GB" sz="2000" dirty="0" smtClean="0"/>
          </a:p>
          <a:p>
            <a:r>
              <a:rPr lang="en-GB" sz="2000" dirty="0" smtClean="0"/>
              <a:t>Peritoneal recruitment of neutrophils was enhanced</a:t>
            </a:r>
          </a:p>
          <a:p>
            <a:endParaRPr lang="en-GB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40080" y="1499616"/>
            <a:ext cx="3246120" cy="3877056"/>
            <a:chOff x="189548" y="1243584"/>
            <a:chExt cx="6458140" cy="71597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880" y="1243584"/>
              <a:ext cx="5994272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9548" y="5879592"/>
              <a:ext cx="6458140" cy="25237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23" y="4219639"/>
            <a:ext cx="3008619" cy="2610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9136" y="893901"/>
            <a:ext cx="362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J </a:t>
            </a:r>
            <a:r>
              <a:rPr lang="en-GB" i="1" dirty="0" err="1"/>
              <a:t>Clin</a:t>
            </a:r>
            <a:r>
              <a:rPr lang="en-GB" i="1" dirty="0"/>
              <a:t> Invest. </a:t>
            </a:r>
            <a:r>
              <a:rPr lang="en-GB" dirty="0"/>
              <a:t>2009;119(7):1921–1930</a:t>
            </a:r>
          </a:p>
        </p:txBody>
      </p:sp>
    </p:spTree>
    <p:extLst>
      <p:ext uri="{BB962C8B-B14F-4D97-AF65-F5344CB8AC3E}">
        <p14:creationId xmlns:p14="http://schemas.microsoft.com/office/powerpoint/2010/main" xmlns="" val="17710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00175" y="6599238"/>
            <a:ext cx="455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 b="1"/>
              <a:t>Kuebler WM et al. Cell Physiol Biochem. 2010;26(1):29-40. </a:t>
            </a:r>
            <a:endParaRPr lang="en-GB" sz="140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2509838" y="2388424"/>
            <a:ext cx="4352925" cy="21336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400" y="1342"/>
              </a:cxn>
              <a:cxn ang="0">
                <a:pos x="2742" y="0"/>
              </a:cxn>
            </a:cxnLst>
            <a:rect l="0" t="0" r="r" b="b"/>
            <a:pathLst>
              <a:path w="2742" h="1344">
                <a:moveTo>
                  <a:pt x="0" y="15"/>
                </a:moveTo>
                <a:cubicBezTo>
                  <a:pt x="232" y="236"/>
                  <a:pt x="943" y="1344"/>
                  <a:pt x="1400" y="1342"/>
                </a:cubicBezTo>
                <a:cubicBezTo>
                  <a:pt x="1857" y="1340"/>
                  <a:pt x="2463" y="280"/>
                  <a:pt x="274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030413" y="1488311"/>
            <a:ext cx="0" cy="347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2030413" y="4952236"/>
            <a:ext cx="5184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992563" y="4895086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133975" y="4910961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6180138" y="4907786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2971800" y="4906199"/>
            <a:ext cx="0" cy="100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619107" y="2942789"/>
            <a:ext cx="201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800" dirty="0"/>
              <a:t>Permeability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63714" y="4995099"/>
            <a:ext cx="580608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-12</a:t>
            </a:r>
            <a:endParaRPr lang="en-GB" sz="1544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01925" y="4995099"/>
            <a:ext cx="728662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-11</a:t>
            </a:r>
            <a:endParaRPr lang="en-GB" sz="1544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09989" y="4995099"/>
            <a:ext cx="580608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-10</a:t>
            </a:r>
            <a:endParaRPr lang="en-GB" sz="1544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845050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-9</a:t>
            </a:r>
            <a:endParaRPr lang="en-GB" sz="1544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43588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-8</a:t>
            </a:r>
            <a:endParaRPr lang="en-GB" sz="1544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775450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-7</a:t>
            </a:r>
            <a:endParaRPr lang="en-GB" sz="1544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2143125" y="3985116"/>
            <a:ext cx="1501775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lstStyle/>
          <a:p>
            <a:r>
              <a:rPr lang="en-GB" sz="1544" b="1" i="1" dirty="0"/>
              <a:t>Oedema in</a:t>
            </a:r>
          </a:p>
          <a:p>
            <a:r>
              <a:rPr lang="en-GB" sz="1544" b="1" i="1" dirty="0" smtClean="0"/>
              <a:t>lung</a:t>
            </a:r>
            <a:endParaRPr lang="en-GB" sz="1544" b="1" i="1" dirty="0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927725" y="3942697"/>
            <a:ext cx="2919413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lstStyle/>
          <a:p>
            <a:r>
              <a:rPr lang="en-GB" sz="1544" b="1" i="1" dirty="0"/>
              <a:t>Oedema in</a:t>
            </a:r>
          </a:p>
          <a:p>
            <a:r>
              <a:rPr lang="en-GB" sz="1544" b="1" i="1" dirty="0" smtClean="0"/>
              <a:t>muscle and mesenteric </a:t>
            </a:r>
            <a:r>
              <a:rPr lang="en-GB" sz="1544" b="1" i="1" dirty="0" err="1"/>
              <a:t>venules</a:t>
            </a:r>
            <a:endParaRPr lang="en-GB" sz="1544" b="1" i="1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081310" y="5353874"/>
            <a:ext cx="4952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b="1" dirty="0"/>
              <a:t>Endothelial NO concentration [log M]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Same mediator, opposite effects</a:t>
            </a:r>
            <a:endParaRPr lang="en-US" sz="3087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72" y="1532154"/>
            <a:ext cx="8219256" cy="4968552"/>
          </a:xfrm>
        </p:spPr>
        <p:txBody>
          <a:bodyPr/>
          <a:lstStyle/>
          <a:p>
            <a:pPr lvl="0"/>
            <a:r>
              <a:rPr dirty="0"/>
              <a:t>The endothelium is a highly adaptive and </a:t>
            </a:r>
            <a:r>
              <a:rPr lang="en-GB" dirty="0" smtClean="0"/>
              <a:t>heterogeneous </a:t>
            </a:r>
            <a:r>
              <a:rPr dirty="0" smtClean="0"/>
              <a:t>organ</a:t>
            </a:r>
            <a:r>
              <a:rPr lang="en-GB" dirty="0" smtClean="0"/>
              <a:t>, coordinating key </a:t>
            </a:r>
            <a:r>
              <a:rPr dirty="0" smtClean="0"/>
              <a:t>physiological processes.</a:t>
            </a:r>
            <a:endParaRPr lang="en-GB" dirty="0" smtClean="0"/>
          </a:p>
          <a:p>
            <a:pPr lvl="0"/>
            <a:endParaRPr lang="en-US" dirty="0"/>
          </a:p>
          <a:p>
            <a:pPr lvl="0"/>
            <a:r>
              <a:rPr lang="en-GB" dirty="0" smtClean="0"/>
              <a:t>It </a:t>
            </a:r>
            <a:r>
              <a:rPr dirty="0" smtClean="0"/>
              <a:t>is central</a:t>
            </a:r>
            <a:r>
              <a:rPr lang="en-GB" dirty="0" smtClean="0"/>
              <a:t> to</a:t>
            </a:r>
            <a:r>
              <a:rPr dirty="0" smtClean="0"/>
              <a:t> t</a:t>
            </a:r>
            <a:r>
              <a:rPr lang="en-GB" dirty="0" smtClean="0"/>
              <a:t>he</a:t>
            </a:r>
            <a:r>
              <a:rPr dirty="0" smtClean="0"/>
              <a:t> inflammatory</a:t>
            </a:r>
            <a:r>
              <a:rPr lang="en-GB" dirty="0" smtClean="0"/>
              <a:t> response with a significant role in pathophysiology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It </a:t>
            </a:r>
            <a:r>
              <a:rPr dirty="0" smtClean="0"/>
              <a:t>is </a:t>
            </a:r>
            <a:r>
              <a:rPr dirty="0"/>
              <a:t>an attractive therapeutic target, but </a:t>
            </a:r>
            <a:r>
              <a:rPr dirty="0" smtClean="0"/>
              <a:t>regional </a:t>
            </a:r>
            <a:r>
              <a:rPr lang="en-GB" dirty="0" smtClean="0"/>
              <a:t>regional </a:t>
            </a:r>
            <a:r>
              <a:rPr dirty="0" smtClean="0"/>
              <a:t>heterogeneity </a:t>
            </a:r>
            <a:r>
              <a:rPr lang="en-GB" dirty="0" smtClean="0"/>
              <a:t>represent a major challenge</a:t>
            </a:r>
            <a:r>
              <a:rPr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9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~image2.png"/>
          <p:cNvPicPr>
            <a:picLocks noGrp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23453" y="1349375"/>
            <a:ext cx="6917730" cy="424021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smtClean="0"/>
              <a:t>The endothelium has multiple physiological and immune functions</a:t>
            </a:r>
            <a:endParaRPr lang="en-US" sz="3087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2" y="5722806"/>
            <a:ext cx="8228011" cy="595443"/>
          </a:xfrm>
        </p:spPr>
        <p:txBody>
          <a:bodyPr>
            <a:noAutofit/>
          </a:bodyPr>
          <a:lstStyle/>
          <a:p>
            <a:pPr lvl="0" algn="l" rtl="0">
              <a:buNone/>
            </a:pPr>
            <a:r>
              <a:rPr lang="en-US" b="0" i="0" dirty="0" err="1" smtClean="0"/>
              <a:t>Sumpio</a:t>
            </a:r>
            <a:r>
              <a:rPr lang="en-US" b="0" i="0" dirty="0" smtClean="0"/>
              <a:t> BE et al. </a:t>
            </a:r>
            <a:r>
              <a:rPr lang="en-US" b="0" i="0" dirty="0" err="1" smtClean="0"/>
              <a:t>Int</a:t>
            </a:r>
            <a:r>
              <a:rPr lang="en-US" b="0" i="0" dirty="0" smtClean="0"/>
              <a:t> J </a:t>
            </a:r>
            <a:r>
              <a:rPr lang="en-US" b="0" i="0" dirty="0" err="1" smtClean="0"/>
              <a:t>Biochem</a:t>
            </a:r>
            <a:r>
              <a:rPr lang="en-US" b="0" i="0" dirty="0" smtClean="0"/>
              <a:t> Cell Biol. 2002 Dec;34(12):1508-12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~image2.png"/>
          <p:cNvPicPr>
            <a:picLocks noGrp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199" y="1349374"/>
            <a:ext cx="4114801" cy="46704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The endothelium expresses multiple factors </a:t>
            </a:r>
            <a:r>
              <a:rPr lang="en-US" sz="3087" strike="sngStrike" dirty="0" smtClean="0"/>
              <a:t>physiological and immune functions</a:t>
            </a:r>
            <a:endParaRPr lang="en-US" sz="3087" strike="sngStrik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2" y="5722806"/>
            <a:ext cx="8228011" cy="595443"/>
          </a:xfrm>
        </p:spPr>
        <p:txBody>
          <a:bodyPr>
            <a:noAutofit/>
          </a:bodyPr>
          <a:lstStyle/>
          <a:p>
            <a:pPr lvl="0" algn="l" rtl="0">
              <a:buNone/>
            </a:pPr>
            <a:r>
              <a:rPr lang="en-US" b="0" i="0" dirty="0" err="1" smtClean="0"/>
              <a:t>Sumpio</a:t>
            </a:r>
            <a:r>
              <a:rPr lang="en-US" b="0" i="0" dirty="0" smtClean="0"/>
              <a:t> BE et al. </a:t>
            </a:r>
            <a:r>
              <a:rPr lang="en-US" b="0" i="0" dirty="0" err="1" smtClean="0"/>
              <a:t>Int</a:t>
            </a:r>
            <a:r>
              <a:rPr lang="en-US" b="0" i="0" dirty="0" smtClean="0"/>
              <a:t> J </a:t>
            </a:r>
            <a:r>
              <a:rPr lang="en-US" b="0" i="0" dirty="0" err="1" smtClean="0"/>
              <a:t>Biochem</a:t>
            </a:r>
            <a:r>
              <a:rPr lang="en-US" b="0" i="0" dirty="0" smtClean="0"/>
              <a:t> Cell Biol. 2002 Dec;34(12):1508-12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133" y="2252133"/>
            <a:ext cx="460081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Matrix products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Growth factors</a:t>
            </a:r>
            <a:endParaRPr lang="en-GB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err="1" smtClean="0"/>
              <a:t>Procoagulant</a:t>
            </a:r>
            <a:r>
              <a:rPr lang="en-GB" sz="2000" dirty="0" smtClean="0"/>
              <a:t> and antithrombotic factor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Vasomotor factors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Lipid metabolism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sz="2000" dirty="0" smtClean="0"/>
              <a:t>Inflammatory mediators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82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~image9.jpeg"/>
          <p:cNvPicPr>
            <a:picLocks noGrp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2" y="1419940"/>
            <a:ext cx="8228013" cy="409908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smtClean="0"/>
              <a:t>Endothelial-targeted actions of selected agents that reduce inflammation</a:t>
            </a:r>
            <a:endParaRPr lang="en-US" sz="3087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2" y="5722806"/>
            <a:ext cx="8228011" cy="595443"/>
          </a:xfrm>
        </p:spPr>
        <p:txBody>
          <a:bodyPr>
            <a:noAutofit/>
          </a:bodyPr>
          <a:lstStyle/>
          <a:p>
            <a:pPr lvl="0" algn="l" rtl="0">
              <a:buNone/>
            </a:pPr>
            <a:r>
              <a:rPr lang="en-US" b="0" i="0" smtClean="0"/>
              <a:t>Pober SJ and Sessa WC. Nature Reviews Immunology 7, 803-815 (October 2007)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of inflammation by the activated endothelium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1212752"/>
            <a:ext cx="8219256" cy="53526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Passive Increased permeability access to plasma factors </a:t>
            </a:r>
          </a:p>
          <a:p>
            <a:pPr lvl="1"/>
            <a:r>
              <a:rPr lang="en-GB" dirty="0" smtClean="0"/>
              <a:t>Antibody</a:t>
            </a:r>
          </a:p>
          <a:p>
            <a:pPr lvl="1"/>
            <a:r>
              <a:rPr lang="en-GB" dirty="0" smtClean="0"/>
              <a:t>Cytokines</a:t>
            </a:r>
          </a:p>
          <a:p>
            <a:pPr lvl="1"/>
            <a:r>
              <a:rPr lang="en-GB" dirty="0" smtClean="0"/>
              <a:t>Complement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Release of locally produced mediators</a:t>
            </a:r>
            <a:endParaRPr lang="en-GB" dirty="0"/>
          </a:p>
          <a:p>
            <a:pPr lvl="1"/>
            <a:r>
              <a:rPr lang="en-GB" dirty="0" err="1" smtClean="0"/>
              <a:t>Chemokines</a:t>
            </a:r>
            <a:endParaRPr lang="en-GB" dirty="0"/>
          </a:p>
          <a:p>
            <a:pPr lvl="1"/>
            <a:r>
              <a:rPr lang="en-GB" dirty="0" smtClean="0"/>
              <a:t>Cytokines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Selective (active transport) permeability necessary to maintain organ function e.g. the pulmonary endothelium</a:t>
            </a:r>
            <a:endParaRPr lang="en-GB" dirty="0"/>
          </a:p>
          <a:p>
            <a:pPr lvl="1"/>
            <a:r>
              <a:rPr lang="en-GB" dirty="0" err="1" smtClean="0"/>
              <a:t>Smalll</a:t>
            </a:r>
            <a:r>
              <a:rPr lang="en-GB" dirty="0" smtClean="0"/>
              <a:t> molecule &lt;</a:t>
            </a:r>
            <a:endParaRPr lang="en-GB" dirty="0"/>
          </a:p>
          <a:p>
            <a:pPr lvl="1"/>
            <a:r>
              <a:rPr lang="en-GB" dirty="0" err="1" smtClean="0"/>
              <a:t>Chemokines</a:t>
            </a:r>
            <a:endParaRPr lang="en-GB" dirty="0"/>
          </a:p>
          <a:p>
            <a:pPr lvl="1"/>
            <a:r>
              <a:rPr lang="en-GB" dirty="0"/>
              <a:t>Cytokines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56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Endothelial transmission of inflammation between closed compartments</a:t>
            </a:r>
            <a:endParaRPr lang="en-GB" dirty="0"/>
          </a:p>
        </p:txBody>
      </p:sp>
      <p:pic>
        <p:nvPicPr>
          <p:cNvPr id="5" name="Content Placeholder 4" descr="D:\PROJECTS\Dec-05\15\others\images\nrn1824-f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819" y="1439069"/>
            <a:ext cx="6191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53453"/>
            <a:ext cx="8229600" cy="4530725"/>
          </a:xfrm>
          <a:prstGeom prst="rect">
            <a:avLst/>
          </a:prstGeom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74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Recirculation of lymphocyte through high endothelial </a:t>
            </a:r>
            <a:r>
              <a:rPr kumimoji="0" lang="en-GB" sz="274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venules</a:t>
            </a:r>
            <a:r>
              <a:rPr kumimoji="0" lang="en-GB" sz="274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(HEV) of lymph nodes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744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74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Circulating leukocytes exist in equilibrium with a marginal pool.</a:t>
            </a:r>
            <a:endParaRPr kumimoji="0" lang="en-GB" sz="274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89000" y="6151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181225" y="4762500"/>
            <a:ext cx="4787900" cy="777875"/>
            <a:chOff x="1320" y="3264"/>
            <a:chExt cx="3016" cy="49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320" y="3264"/>
              <a:ext cx="3012" cy="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0" y="3268"/>
              <a:ext cx="1456" cy="4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649" y="3312"/>
              <a:ext cx="462" cy="138"/>
            </a:xfrm>
            <a:prstGeom prst="rightArrow">
              <a:avLst>
                <a:gd name="adj1" fmla="val 50000"/>
                <a:gd name="adj2" fmla="val 83696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-10800000">
              <a:off x="2631" y="3484"/>
              <a:ext cx="462" cy="138"/>
            </a:xfrm>
            <a:prstGeom prst="rightArrow">
              <a:avLst>
                <a:gd name="adj1" fmla="val 50000"/>
                <a:gd name="adj2" fmla="val 83696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442" y="3359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 anchorCtr="0">
              <a:spAutoFit/>
            </a:bodyPr>
            <a:lstStyle/>
            <a:p>
              <a:r>
                <a:rPr lang="en-GB" sz="1800"/>
                <a:t>Marginated pool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188" y="3359"/>
              <a:ext cx="10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 anchorCtr="0">
              <a:spAutoFit/>
            </a:bodyPr>
            <a:lstStyle/>
            <a:p>
              <a:r>
                <a:rPr lang="en-GB" sz="1800">
                  <a:solidFill>
                    <a:schemeClr val="bg1"/>
                  </a:solidFill>
                </a:rPr>
                <a:t>Circulating pool</a:t>
              </a: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3000" y="5561013"/>
            <a:ext cx="250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/>
              <a:t>Lungs: narrow capillaries</a:t>
            </a:r>
          </a:p>
          <a:p>
            <a:r>
              <a:rPr lang="en-GB" sz="1800"/>
              <a:t>Liver: sinusoids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*Leukocyte trafficking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86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Core functions of the endothelium adapted to inflammation</a:t>
            </a:r>
            <a:endParaRPr lang="en-US" sz="3087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0126" y="1454221"/>
            <a:ext cx="4582498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/>
              <a:t>Vasodilation:</a:t>
            </a:r>
            <a:r>
              <a:rPr lang="en-US" dirty="0"/>
              <a:t> </a:t>
            </a:r>
            <a:r>
              <a:rPr lang="en-US" dirty="0" smtClean="0"/>
              <a:t>increase </a:t>
            </a:r>
            <a:r>
              <a:rPr lang="en-US" dirty="0"/>
              <a:t>blood supply to local </a:t>
            </a:r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Haemostasis</a:t>
            </a:r>
            <a:r>
              <a:rPr lang="en-US" dirty="0"/>
              <a:t>: coagulation and containment of the injured </a:t>
            </a:r>
            <a:r>
              <a:rPr lang="en-US" dirty="0" smtClean="0"/>
              <a:t>tissue</a:t>
            </a:r>
          </a:p>
          <a:p>
            <a:pPr marL="0" indent="0">
              <a:buNone/>
            </a:pPr>
            <a:endParaRPr lang="en-US" dirty="0"/>
          </a:p>
          <a:p>
            <a:pPr lvl="0" algn="l" rtl="0"/>
            <a:r>
              <a:rPr lang="en-US" b="1" dirty="0" smtClean="0"/>
              <a:t>Permeability:</a:t>
            </a:r>
            <a:r>
              <a:rPr lang="en-US" b="0" dirty="0" smtClean="0"/>
              <a:t> </a:t>
            </a:r>
            <a:r>
              <a:rPr lang="en-US" b="0" i="0" dirty="0" smtClean="0"/>
              <a:t>increase diffusion of plasma factors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b="1" dirty="0" smtClean="0"/>
              <a:t>Cell adherence:</a:t>
            </a:r>
            <a:r>
              <a:rPr lang="en-US" dirty="0" smtClean="0"/>
              <a:t>  increase </a:t>
            </a:r>
            <a:r>
              <a:rPr lang="en-US" b="0" i="0" dirty="0" smtClean="0"/>
              <a:t>leukocyte recruitment and migration</a:t>
            </a:r>
            <a:endParaRPr lang="en-US" dirty="0"/>
          </a:p>
        </p:txBody>
      </p:sp>
      <p:pic>
        <p:nvPicPr>
          <p:cNvPr id="8" name="Picture Placeholder 4" descr="~image1.png"/>
          <p:cNvPicPr>
            <a:picLocks noGrp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6613" y="1923626"/>
            <a:ext cx="3904487" cy="414223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Area covered</a:t>
            </a:r>
            <a:endParaRPr lang="en-US" sz="3087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22376" y="1454221"/>
            <a:ext cx="8129016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lvl="0" indent="-514350" algn="l" rtl="0">
              <a:buSzPct val="100000"/>
              <a:buFont typeface="+mj-lt"/>
              <a:buAutoNum type="arabicPeriod"/>
            </a:pPr>
            <a:r>
              <a:rPr lang="en-US" dirty="0" smtClean="0"/>
              <a:t>The endothelium under resting conditions</a:t>
            </a:r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endParaRPr lang="en-US" dirty="0"/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US" dirty="0" smtClean="0"/>
              <a:t>Mechanisms of endothelial activation during inflammation</a:t>
            </a:r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endParaRPr lang="en-US" dirty="0"/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r>
              <a:rPr lang="en-US" dirty="0" smtClean="0"/>
              <a:t>Cross-talk between the endothelium and inflammatory leukocytes</a:t>
            </a:r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endParaRPr lang="en-US" dirty="0"/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r>
              <a:rPr lang="en-US" dirty="0" smtClean="0"/>
              <a:t>Dysregulation of endothelial function</a:t>
            </a:r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endParaRPr lang="en-US" dirty="0"/>
          </a:p>
          <a:p>
            <a:pPr marL="514350" lvl="0" indent="-514350" algn="l" rtl="0">
              <a:buSzPct val="100000"/>
              <a:buFont typeface="+mj-lt"/>
              <a:buAutoNum type="arabicPeriod"/>
            </a:pPr>
            <a:r>
              <a:rPr lang="en-US" dirty="0" smtClean="0"/>
              <a:t>Restoration of endothelial homeostasis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144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5863" y="3064891"/>
            <a:ext cx="7892274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endothelium under resting conditions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961" y="520146"/>
            <a:ext cx="8754714" cy="1139825"/>
          </a:xfrm>
        </p:spPr>
        <p:txBody>
          <a:bodyPr anchor="b" anchorCtr="0"/>
          <a:lstStyle/>
          <a:p>
            <a:r>
              <a:rPr lang="en-GB" sz="2660" dirty="0">
                <a:latin typeface="Arial" pitchFamily="34" charset="0"/>
              </a:rPr>
              <a:t>The obligatory role of endothelial cells in the relaxation of arterial smooth muscle by acetylcholine.</a:t>
            </a:r>
            <a:br>
              <a:rPr lang="en-GB" sz="2660" dirty="0">
                <a:latin typeface="Arial" pitchFamily="34" charset="0"/>
              </a:rPr>
            </a:br>
            <a:r>
              <a:rPr lang="en-GB" sz="1900" dirty="0" err="1">
                <a:latin typeface="Arial" pitchFamily="34" charset="0"/>
              </a:rPr>
              <a:t>Furchgott</a:t>
            </a:r>
            <a:r>
              <a:rPr lang="en-GB" sz="1900" dirty="0">
                <a:latin typeface="Arial" pitchFamily="34" charset="0"/>
              </a:rPr>
              <a:t> RF and </a:t>
            </a:r>
            <a:r>
              <a:rPr lang="en-GB" sz="1900" dirty="0" err="1" smtClean="0">
                <a:latin typeface="Arial" pitchFamily="34" charset="0"/>
              </a:rPr>
              <a:t>Zawadzki</a:t>
            </a:r>
            <a:r>
              <a:rPr lang="en-GB" sz="1900" dirty="0" smtClean="0">
                <a:latin typeface="Arial" pitchFamily="34" charset="0"/>
              </a:rPr>
              <a:t> </a:t>
            </a:r>
            <a:r>
              <a:rPr lang="en-GB" sz="1900" dirty="0">
                <a:latin typeface="Arial" pitchFamily="34" charset="0"/>
              </a:rPr>
              <a:t>JV. </a:t>
            </a:r>
            <a:r>
              <a:rPr lang="da-DK" sz="1900" dirty="0">
                <a:latin typeface="Arial" pitchFamily="34" charset="0"/>
              </a:rPr>
              <a:t>Nature 288, 373 – 376. 1980</a:t>
            </a:r>
            <a:endParaRPr lang="en-GB" sz="1900" dirty="0">
              <a:latin typeface="Arial" pitchFamily="34" charset="0"/>
            </a:endParaRPr>
          </a:p>
        </p:txBody>
      </p:sp>
      <p:pic>
        <p:nvPicPr>
          <p:cNvPr id="49156" name="Picture 3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01" y="1930400"/>
            <a:ext cx="7811604" cy="4000500"/>
          </a:xfrm>
          <a:prstGeom prst="rect">
            <a:avLst/>
          </a:prstGeom>
          <a:noFill/>
          <a:ln w="57150"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112419" y="6212442"/>
            <a:ext cx="7264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r>
              <a:rPr lang="en-GB" sz="2400" dirty="0"/>
              <a:t>EDRF: endothelium-derived relaxing </a:t>
            </a:r>
            <a:r>
              <a:rPr lang="en-GB" sz="2400" dirty="0" smtClean="0"/>
              <a:t>factor = nitric oxide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4467225"/>
            <a:ext cx="4819650" cy="17145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257550" y="466725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err="1"/>
              <a:t>sGC</a:t>
            </a:r>
            <a:endParaRPr lang="en-GB" sz="1800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765295" y="3409315"/>
            <a:ext cx="663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22569" y="2267458"/>
            <a:ext cx="4410075" cy="1609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424237" y="2789238"/>
            <a:ext cx="110490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err="1"/>
              <a:t>eNOS</a:t>
            </a:r>
            <a:endParaRPr lang="en-GB" sz="1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14450" y="2457450"/>
            <a:ext cx="771525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/>
              <a:t>PI3K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66217" y="3295650"/>
            <a:ext cx="1190625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err="1"/>
              <a:t>Calmodulin</a:t>
            </a:r>
            <a:endParaRPr lang="en-GB" sz="1800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1552575" y="3352800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1152525" y="3429000"/>
            <a:ext cx="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2143125" y="2693988"/>
            <a:ext cx="10001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2606675" y="3135817"/>
            <a:ext cx="3905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651897" y="283475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251325" y="5087938"/>
            <a:ext cx="478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/>
              <a:t>GTP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 rot="2449621">
            <a:off x="3800475" y="5038725"/>
            <a:ext cx="352425" cy="523875"/>
          </a:xfrm>
          <a:prstGeom prst="curvedRightArrow">
            <a:avLst>
              <a:gd name="adj1" fmla="val 29730"/>
              <a:gd name="adj2" fmla="val 594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403600" y="5475288"/>
            <a:ext cx="744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>
                <a:solidFill>
                  <a:srgbClr val="191919"/>
                </a:solidFill>
              </a:rPr>
              <a:t>cGMP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2085975" y="4848225"/>
            <a:ext cx="69532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smtClean="0">
                <a:solidFill>
                  <a:srgbClr val="FFFFFF"/>
                </a:solidFill>
              </a:rPr>
              <a:t>PKG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981075" y="4829175"/>
            <a:ext cx="733425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/>
              <a:t>MLCP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725488" y="5295900"/>
            <a:ext cx="1133475" cy="561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/>
            <a:r>
              <a:rPr lang="en-GB" sz="1800" dirty="0" err="1">
                <a:solidFill>
                  <a:srgbClr val="FFFFFF"/>
                </a:solidFill>
              </a:rPr>
              <a:t>Vaso</a:t>
            </a:r>
            <a:r>
              <a:rPr lang="en-GB" sz="1800" dirty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en-GB" sz="1800" dirty="0">
                <a:solidFill>
                  <a:srgbClr val="FFFFFF"/>
                </a:solidFill>
              </a:rPr>
              <a:t>relaxation</a:t>
            </a: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2781300" y="56673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 flipV="1">
            <a:off x="2781300" y="5000625"/>
            <a:ext cx="6477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H="1">
            <a:off x="1762125" y="4991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Rectangle 42"/>
          <p:cNvSpPr txBox="1">
            <a:spLocks noChangeArrowheads="1"/>
          </p:cNvSpPr>
          <p:nvPr/>
        </p:nvSpPr>
        <p:spPr>
          <a:xfrm>
            <a:off x="4926330" y="1898649"/>
            <a:ext cx="4103370" cy="332105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b="1" u="sng" dirty="0"/>
              <a:t>Endothelial nitric oxide synthase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eNOS</a:t>
            </a:r>
            <a:r>
              <a:rPr lang="en-GB" sz="2000" dirty="0" smtClean="0"/>
              <a:t>)</a:t>
            </a:r>
            <a:r>
              <a:rPr lang="en-GB" sz="2000" dirty="0"/>
              <a:t> activated </a:t>
            </a:r>
            <a:r>
              <a:rPr lang="en-GB" sz="2000" dirty="0" smtClean="0"/>
              <a:t>by e.g.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i="1" dirty="0" smtClean="0"/>
              <a:t>	</a:t>
            </a:r>
            <a:r>
              <a:rPr lang="en-GB" sz="2000" i="1" dirty="0" smtClean="0"/>
              <a:t>Shear </a:t>
            </a:r>
            <a:r>
              <a:rPr lang="en-GB" sz="2000" i="1" dirty="0"/>
              <a:t>stress, </a:t>
            </a:r>
            <a:r>
              <a:rPr lang="en-GB" sz="2000" i="1" dirty="0" smtClean="0"/>
              <a:t>acetylcholine, ADP</a:t>
            </a:r>
            <a:r>
              <a:rPr lang="en-GB" sz="2000" i="1" dirty="0"/>
              <a:t>, </a:t>
            </a:r>
            <a:r>
              <a:rPr lang="en-GB" sz="2000" i="1" dirty="0" err="1" smtClean="0"/>
              <a:t>bradykinin</a:t>
            </a:r>
            <a:r>
              <a:rPr lang="en-GB" sz="2000" i="1" dirty="0"/>
              <a:t>.</a:t>
            </a:r>
            <a:r>
              <a:rPr lang="en-GB" sz="2000" i="1" dirty="0" smtClean="0"/>
              <a:t> </a:t>
            </a:r>
            <a:endParaRPr lang="en-GB" sz="2000" i="1" dirty="0"/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/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/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mediates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guanylate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cyclase</a:t>
            </a:r>
            <a:r>
              <a:rPr lang="en-GB" sz="2000" noProof="0" dirty="0" smtClean="0"/>
              <a:t> activation leading to myosin light chain phosphatase activation and cytosolic calcium decrease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</a:t>
            </a:r>
            <a:r>
              <a:rPr kumimoji="0" lang="en-GB" sz="20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/>
              </a:rPr>
              <a:t> relaxation</a:t>
            </a:r>
            <a:r>
              <a:rPr kumimoji="0" lang="en-GB" sz="20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/>
              </a:rPr>
              <a:t> of myosin 	contractile apparatus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000" dirty="0"/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287311" y="1671999"/>
            <a:ext cx="2828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/>
              <a:t>Agonists/shear stress</a:t>
            </a: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>
            <a:off x="2566988" y="2139950"/>
            <a:ext cx="234950" cy="2254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2081213" y="5468938"/>
            <a:ext cx="670376" cy="329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 dirty="0" smtClean="0">
                <a:sym typeface="Symbol"/>
              </a:rPr>
              <a:t></a:t>
            </a:r>
            <a:r>
              <a:rPr lang="en-GB" sz="1544" dirty="0" smtClean="0"/>
              <a:t>Ca</a:t>
            </a:r>
            <a:r>
              <a:rPr lang="en-GB" sz="1544" baseline="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544" dirty="0"/>
              <a:t>+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1139825" y="3429000"/>
            <a:ext cx="551754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Ca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544"/>
              <a:t>+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981075" y="6238230"/>
            <a:ext cx="2603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/>
              <a:t>Smooth muscle cell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957263" y="3992563"/>
            <a:ext cx="2092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/>
              <a:t>Endothelial cell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Endothelial nitric oxide mediated </a:t>
            </a:r>
            <a:r>
              <a:rPr lang="en-US" dirty="0" err="1" smtClean="0"/>
              <a:t>vasolidation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98745" y="5806253"/>
            <a:ext cx="394525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 smtClean="0"/>
              <a:t>Other vasodilators: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smtClean="0"/>
              <a:t>Prostacyclin </a:t>
            </a:r>
            <a:r>
              <a:rPr lang="en-GB" sz="1200" i="1" dirty="0"/>
              <a:t>(PGI</a:t>
            </a:r>
            <a:r>
              <a:rPr lang="en-GB" sz="1200" i="1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200" i="1" dirty="0" smtClean="0">
                <a:ea typeface="Arial Unicode MS" pitchFamily="34" charset="-128"/>
                <a:cs typeface="Arial Unicode MS" pitchFamily="34" charset="-128"/>
              </a:rPr>
              <a:t>),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ea typeface="Arial Unicode MS" pitchFamily="34" charset="-128"/>
                <a:cs typeface="Arial Unicode MS" pitchFamily="34" charset="-128"/>
              </a:rPr>
              <a:t>Endothelium-Derived Hyperpolarizing Factor (</a:t>
            </a:r>
            <a:r>
              <a:rPr lang="en-GB" sz="1200" i="1" dirty="0">
                <a:ea typeface="Arial Unicode MS" pitchFamily="34" charset="-128"/>
                <a:cs typeface="Arial Unicode MS" pitchFamily="34" charset="-128"/>
              </a:rPr>
              <a:t>EDHF</a:t>
            </a:r>
            <a:r>
              <a:rPr lang="en-GB" sz="1200" i="1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200" i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8745" y="6433268"/>
            <a:ext cx="18112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/>
              <a:t>Vasoconstrictors: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err="1"/>
              <a:t>Endothelin</a:t>
            </a:r>
            <a:r>
              <a:rPr lang="en-GB" sz="1200" i="1" dirty="0"/>
              <a:t>, PAF, TXA</a:t>
            </a:r>
            <a:r>
              <a:rPr lang="en-GB" sz="1200" i="1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endParaRPr lang="en-GB" sz="1200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145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6" grpId="0" animBg="1"/>
      <p:bldP spid="22" grpId="0" animBg="1"/>
      <p:bldP spid="2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90975" y="1036084"/>
            <a:ext cx="5038725" cy="5567678"/>
          </a:xfrm>
          <a:prstGeom prst="rect">
            <a:avLst/>
          </a:prstGeom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Tissue factor pathway inhibitors </a:t>
            </a:r>
            <a:r>
              <a:rPr kumimoji="0" lang="en-GB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(TFPIs)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block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 actions of the factor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VIIa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-tissue factor (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TF)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complex.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b="1" u="sng" dirty="0"/>
              <a:t>T</a:t>
            </a:r>
            <a:r>
              <a:rPr kumimoji="0" lang="en-GB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hrombomodulin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(TM)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binds thrombin (Factor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IIa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 which then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converts protein C (PC) to activated-PC (APC</a:t>
            </a:r>
            <a:r>
              <a:rPr lang="en-GB" sz="1600" dirty="0"/>
              <a:t>). APC inhibits coagulation cofactors </a:t>
            </a:r>
            <a:r>
              <a:rPr lang="en-GB" sz="1600" dirty="0" err="1"/>
              <a:t>Va</a:t>
            </a:r>
            <a:r>
              <a:rPr lang="en-GB" sz="1600" dirty="0"/>
              <a:t> and </a:t>
            </a:r>
            <a:r>
              <a:rPr lang="en-GB" sz="1600" dirty="0" err="1"/>
              <a:t>VIIIa</a:t>
            </a:r>
            <a:r>
              <a:rPr lang="en-GB" sz="1600" dirty="0"/>
              <a:t>.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Endothelial protein C receptor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(EPRC)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facilitates the thrombin-PC interaction. 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Heparan</a:t>
            </a: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sulphate </a:t>
            </a:r>
            <a:r>
              <a:rPr kumimoji="0" lang="en-GB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proteoglycans</a:t>
            </a:r>
            <a:r>
              <a:rPr kumimoji="0" lang="en-GB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enable bound anti-thrombin III to inhibit thrombin.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Tissue plasminogen activators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(T-PA)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convert plasminogen to plasmin to promote fibrinolysis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ATPases</a:t>
            </a: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</a:t>
            </a:r>
            <a:r>
              <a:rPr kumimoji="0" lang="en-GB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ADPases</a:t>
            </a: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GB" sz="1600" noProof="0" dirty="0" smtClean="0"/>
              <a:t>c</a:t>
            </a:r>
            <a:r>
              <a:rPr lang="en-GB" sz="1600" dirty="0" err="1" smtClean="0"/>
              <a:t>onvert</a:t>
            </a:r>
            <a:r>
              <a:rPr lang="en-GB" sz="1600" dirty="0" smtClean="0"/>
              <a:t> platelet </a:t>
            </a:r>
            <a:r>
              <a:rPr lang="en-GB" sz="1600" dirty="0"/>
              <a:t>ATP to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AMP, blocking physical interaction with collagen.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16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 and prostacyclin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inhibit platelet binding.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6413" y="2698750"/>
            <a:ext cx="1321597" cy="5048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smtClean="0">
                <a:solidFill>
                  <a:srgbClr val="FFFFFF"/>
                </a:solidFill>
              </a:rPr>
              <a:t>Tissue factor-</a:t>
            </a:r>
            <a:endParaRPr lang="en-GB" sz="1800" dirty="0">
              <a:solidFill>
                <a:srgbClr val="FFFFFF"/>
              </a:solidFill>
            </a:endParaRPr>
          </a:p>
          <a:p>
            <a:pPr algn="ctr"/>
            <a:r>
              <a:rPr lang="en-GB" sz="1800" dirty="0" err="1">
                <a:solidFill>
                  <a:srgbClr val="FFFFFF"/>
                </a:solidFill>
              </a:rPr>
              <a:t>VIIa</a:t>
            </a:r>
            <a:r>
              <a:rPr lang="en-GB" sz="1800" dirty="0">
                <a:solidFill>
                  <a:srgbClr val="FFFFFF"/>
                </a:solidFill>
              </a:rPr>
              <a:t>/</a:t>
            </a:r>
            <a:r>
              <a:rPr lang="en-GB" sz="1800" dirty="0" err="1">
                <a:solidFill>
                  <a:srgbClr val="FFFFFF"/>
                </a:solidFill>
              </a:rPr>
              <a:t>Xa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728647">
            <a:off x="1466850" y="2987675"/>
            <a:ext cx="431800" cy="649288"/>
          </a:xfrm>
          <a:prstGeom prst="curvedRightArrow">
            <a:avLst>
              <a:gd name="adj1" fmla="val 30074"/>
              <a:gd name="adj2" fmla="val 6014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951038" y="3006725"/>
            <a:ext cx="316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/>
              <a:t>V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58938" y="3484563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/>
              <a:t>Va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1539556">
            <a:off x="1227138" y="3851275"/>
            <a:ext cx="720725" cy="358775"/>
          </a:xfrm>
          <a:prstGeom prst="curvedDownArrow">
            <a:avLst>
              <a:gd name="adj1" fmla="val 40177"/>
              <a:gd name="adj2" fmla="val 80354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539556">
            <a:off x="1227138" y="4657725"/>
            <a:ext cx="720725" cy="358775"/>
          </a:xfrm>
          <a:prstGeom prst="curvedDownArrow">
            <a:avLst>
              <a:gd name="adj1" fmla="val 40177"/>
              <a:gd name="adj2" fmla="val 80354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38213" y="3995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/>
              <a:t>II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279078" y="4283075"/>
            <a:ext cx="1097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dirty="0" smtClean="0"/>
              <a:t>Thrombin</a:t>
            </a:r>
            <a:endParaRPr lang="en-GB" sz="18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34975" y="48006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>
                <a:solidFill>
                  <a:srgbClr val="FFFFFF"/>
                </a:solidFill>
              </a:rPr>
              <a:t>fibrinogen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658938" y="51609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/>
              <a:t>fibrin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943225" y="3246438"/>
            <a:ext cx="720725" cy="431800"/>
          </a:xfrm>
          <a:prstGeom prst="rect">
            <a:avLst/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EPCR</a:t>
            </a: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1154113" y="6083300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1082675" y="5795963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866775" y="6083300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795338" y="5724525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41" descr="Horizontal brick"/>
          <p:cNvSpPr>
            <a:spLocks noChangeArrowheads="1"/>
          </p:cNvSpPr>
          <p:nvPr/>
        </p:nvSpPr>
        <p:spPr bwMode="auto">
          <a:xfrm>
            <a:off x="3675063" y="1546225"/>
            <a:ext cx="144462" cy="5113338"/>
          </a:xfrm>
          <a:prstGeom prst="rect">
            <a:avLst/>
          </a:prstGeom>
          <a:solidFill>
            <a:srgbClr val="C00000"/>
          </a:solidFill>
          <a:ln w="9525">
            <a:noFill/>
            <a:prstDash val="dash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42" descr="Horizontal brick"/>
          <p:cNvSpPr>
            <a:spLocks noChangeArrowheads="1"/>
          </p:cNvSpPr>
          <p:nvPr/>
        </p:nvSpPr>
        <p:spPr bwMode="auto">
          <a:xfrm>
            <a:off x="363538" y="1474788"/>
            <a:ext cx="144462" cy="5113337"/>
          </a:xfrm>
          <a:prstGeom prst="rect">
            <a:avLst/>
          </a:prstGeom>
          <a:solidFill>
            <a:srgbClr val="C00000"/>
          </a:solidFill>
          <a:ln w="9525">
            <a:noFill/>
            <a:prstDash val="dash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9212" y="1096964"/>
            <a:ext cx="766763" cy="67151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smtClean="0"/>
              <a:t>Tissue</a:t>
            </a:r>
          </a:p>
          <a:p>
            <a:pPr algn="ctr"/>
            <a:r>
              <a:rPr lang="en-GB" sz="1800" dirty="0" smtClean="0"/>
              <a:t>factor</a:t>
            </a:r>
            <a:endParaRPr lang="en-GB" sz="1800" dirty="0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681038" y="17827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827088" y="1248054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/>
              <a:t>X VII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31913" y="1929607"/>
            <a:ext cx="2343150" cy="647700"/>
            <a:chOff x="1789113" y="1929607"/>
            <a:chExt cx="2343150" cy="64770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484563" y="1929607"/>
              <a:ext cx="647700" cy="4318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</a:rPr>
                <a:t>TFPI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H="1">
              <a:off x="1849438" y="2178844"/>
              <a:ext cx="1628775" cy="261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 rot="446389">
              <a:off x="1789113" y="2262982"/>
              <a:ext cx="84137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098800" y="4714875"/>
            <a:ext cx="576263" cy="431800"/>
          </a:xfrm>
          <a:prstGeom prst="rect">
            <a:avLst/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t-PA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428750" y="5507038"/>
            <a:ext cx="2246313" cy="1008062"/>
            <a:chOff x="1885950" y="5507038"/>
            <a:chExt cx="2246313" cy="1008062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3484563" y="6156325"/>
              <a:ext cx="647700" cy="358775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800" dirty="0" err="1">
                  <a:solidFill>
                    <a:schemeClr val="bg1"/>
                  </a:solidFill>
                </a:rPr>
                <a:t>eNOS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195638" y="5507038"/>
              <a:ext cx="936625" cy="57626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800" dirty="0">
                  <a:solidFill>
                    <a:srgbClr val="000000"/>
                  </a:solidFill>
                </a:rPr>
                <a:t>ATPase</a:t>
              </a:r>
            </a:p>
            <a:p>
              <a:pPr algn="ctr"/>
              <a:r>
                <a:rPr lang="en-GB" sz="1800" dirty="0" err="1">
                  <a:solidFill>
                    <a:srgbClr val="000000"/>
                  </a:solidFill>
                </a:rPr>
                <a:t>ADPase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47"/>
            <p:cNvGrpSpPr>
              <a:grpSpLocks/>
            </p:cNvGrpSpPr>
            <p:nvPr/>
          </p:nvGrpSpPr>
          <p:grpSpPr bwMode="auto">
            <a:xfrm rot="594811">
              <a:off x="1885950" y="5978525"/>
              <a:ext cx="1279525" cy="371475"/>
              <a:chOff x="1302" y="3824"/>
              <a:chExt cx="1064" cy="265"/>
            </a:xfrm>
          </p:grpSpPr>
          <p:sp>
            <p:nvSpPr>
              <p:cNvPr id="34" name="Line 45"/>
              <p:cNvSpPr>
                <a:spLocks noChangeShapeType="1"/>
              </p:cNvSpPr>
              <p:nvPr/>
            </p:nvSpPr>
            <p:spPr bwMode="auto">
              <a:xfrm flipH="1">
                <a:off x="1340" y="3824"/>
                <a:ext cx="1026" cy="1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46"/>
              <p:cNvSpPr>
                <a:spLocks noChangeShapeType="1"/>
              </p:cNvSpPr>
              <p:nvPr/>
            </p:nvSpPr>
            <p:spPr bwMode="auto">
              <a:xfrm rot="446389">
                <a:off x="1302" y="3891"/>
                <a:ext cx="53" cy="1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2154238" y="3709988"/>
            <a:ext cx="125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085975" y="4140200"/>
            <a:ext cx="1589088" cy="358775"/>
            <a:chOff x="2543175" y="4140200"/>
            <a:chExt cx="1589088" cy="358775"/>
          </a:xfrm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3268663" y="4140200"/>
              <a:ext cx="863600" cy="358775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800" dirty="0" err="1">
                  <a:solidFill>
                    <a:schemeClr val="bg1"/>
                  </a:solidFill>
                </a:rPr>
                <a:t>Heparan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flipH="1">
              <a:off x="2543175" y="4340225"/>
              <a:ext cx="714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 flipH="1">
              <a:off x="2543175" y="4203700"/>
              <a:ext cx="11113" cy="231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43125" y="2709863"/>
            <a:ext cx="1531938" cy="1252537"/>
            <a:chOff x="2600325" y="2709863"/>
            <a:chExt cx="1531938" cy="1252537"/>
          </a:xfrm>
        </p:grpSpPr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3700463" y="2771775"/>
              <a:ext cx="431800" cy="4318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</a:rPr>
                <a:t>TM</a:t>
              </a:r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35263" y="3554413"/>
              <a:ext cx="473075" cy="407987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544">
                  <a:solidFill>
                    <a:schemeClr val="bg1"/>
                  </a:solidFill>
                </a:rPr>
                <a:t>APC</a:t>
              </a:r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3127375" y="2709863"/>
              <a:ext cx="420688" cy="407987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1544">
                  <a:solidFill>
                    <a:schemeClr val="bg1"/>
                  </a:solidFill>
                </a:rPr>
                <a:t>PC</a:t>
              </a:r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 flipH="1">
              <a:off x="2600325" y="3616325"/>
              <a:ext cx="11113" cy="188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 flipH="1">
              <a:off x="3036888" y="3100388"/>
              <a:ext cx="315912" cy="46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730250" y="6273800"/>
            <a:ext cx="870495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Platelets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249" smtClean="0"/>
              <a:t>The endothelium is an anti-coagulant surface</a:t>
            </a:r>
            <a:endParaRPr lang="en-US" sz="3249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SCHEMEID" val="10010053"/>
  <p:tag name="VBSTYLEID" val="10010003"/>
  <p:tag name="VBKEEPTEMPLATE" val="0"/>
  <p:tag name="VBMOO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720,417"/>
  <p:tag name="VBLAYOUTI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318,354,600"/>
  <p:tag name="VBLAYOUTID" val="1030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261,308,750"/>
  <p:tag name="VBLAYOUTID" val="1030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52,53"/>
  <p:tag name="VBLAYOUTI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1030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369,420"/>
  <p:tag name="VBLAYOUTI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932,1000,750"/>
  <p:tag name="VBLAYOUTID" val="1031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88,400,270"/>
  <p:tag name="VBLAYOUTID" val="1030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933,342,400"/>
  <p:tag name="VBLAYOUTID" val="103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309,330"/>
  <p:tag name="VBLAYOUTI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775,400,600"/>
  <p:tag name="VBLAYOUTID" val="1030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488,344"/>
  <p:tag name="VBLAYOUTID" val="1031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488,344"/>
  <p:tag name="VBLAYOUTID" val="103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509,383"/>
  <p:tag name="VBLAYOUTID" val="1030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755,327"/>
  <p:tag name="VBLAYOUTID" val="1031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837,815,750"/>
  <p:tag name="VBLAYOUTID" val="1030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837,815,750"/>
  <p:tag name="VBLAYOUTID" val="1030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2263,400,267"/>
  <p:tag name="VBLAYOUTID" val="1031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321,331"/>
  <p:tag name="VBLAYOUTID" val="0"/>
</p:tagLst>
</file>

<file path=ppt/theme/theme1.xml><?xml version="1.0" encoding="utf-8"?>
<a:theme xmlns:a="http://schemas.openxmlformats.org/drawingml/2006/main" name="T313">
  <a:themeElements>
    <a:clrScheme name="Khaki Dream">
      <a:dk1>
        <a:sysClr val="windowText" lastClr="000000"/>
      </a:dk1>
      <a:lt1>
        <a:sysClr val="window" lastClr="FFFFFF"/>
      </a:lt1>
      <a:dk2>
        <a:srgbClr val="424242"/>
      </a:dk2>
      <a:lt2>
        <a:srgbClr val="BFBC93"/>
      </a:lt2>
      <a:accent1>
        <a:srgbClr val="ACA874"/>
      </a:accent1>
      <a:accent2>
        <a:srgbClr val="333227"/>
      </a:accent2>
      <a:accent3>
        <a:srgbClr val="737158"/>
      </a:accent3>
      <a:accent4>
        <a:srgbClr val="807E62"/>
      </a:accent4>
      <a:accent5>
        <a:srgbClr val="595844"/>
      </a:accent5>
      <a:accent6>
        <a:srgbClr val="53513F"/>
      </a:accent6>
      <a:hlink>
        <a:srgbClr val="325A20"/>
      </a:hlink>
      <a:folHlink>
        <a:srgbClr val="3F72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2222</Words>
  <Application>Microsoft Office PowerPoint</Application>
  <PresentationFormat>On-screen Show (4:3)</PresentationFormat>
  <Paragraphs>498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Symbol</vt:lpstr>
      <vt:lpstr>Arial Unicode MS</vt:lpstr>
      <vt:lpstr>Wingdings</vt:lpstr>
      <vt:lpstr>Verdana</vt:lpstr>
      <vt:lpstr>ＭＳ Ｐゴシック</vt:lpstr>
      <vt:lpstr>msgothic</vt:lpstr>
      <vt:lpstr>Times New Roman</vt:lpstr>
      <vt:lpstr>Courier New</vt:lpstr>
      <vt:lpstr>T313</vt:lpstr>
      <vt:lpstr>1_Custom Design</vt:lpstr>
      <vt:lpstr>Custom Design</vt:lpstr>
      <vt:lpstr>The endothelium and inflammation</vt:lpstr>
      <vt:lpstr>Endothelium as a structure</vt:lpstr>
      <vt:lpstr>The endothelium as an organ </vt:lpstr>
      <vt:lpstr>Core functions of the endothelium adapted to inflammation</vt:lpstr>
      <vt:lpstr>Area covered</vt:lpstr>
      <vt:lpstr>The endothelium under resting conditions</vt:lpstr>
      <vt:lpstr>The obligatory role of endothelial cells in the relaxation of arterial smooth muscle by acetylcholine. Furchgott RF and Zawadzki JV. Nature 288, 373 – 376. 1980</vt:lpstr>
      <vt:lpstr>Endothelial nitric oxide mediated vasolidation</vt:lpstr>
      <vt:lpstr>The endothelium is an anti-coagulant surface</vt:lpstr>
      <vt:lpstr>Transport of fluid and solutes in the capillaries</vt:lpstr>
      <vt:lpstr>Heterogeneity of the capillary endothelial barrier</vt:lpstr>
      <vt:lpstr>Activation of the endothelium</vt:lpstr>
      <vt:lpstr>Endothelial activation</vt:lpstr>
      <vt:lpstr>Type I activation</vt:lpstr>
      <vt:lpstr>Type I activation summary</vt:lpstr>
      <vt:lpstr>Type II activation</vt:lpstr>
      <vt:lpstr>Type II activation summary</vt:lpstr>
      <vt:lpstr>Cross-talk between the endothelium and inflammatory leukocytes</vt:lpstr>
      <vt:lpstr>Leukocyte adherence to the activated endothelium</vt:lpstr>
      <vt:lpstr>The endothelial glycocalyx</vt:lpstr>
      <vt:lpstr>Leukocyte recruitment to the pulmonary microvasculature- ‘margination’</vt:lpstr>
      <vt:lpstr>Leukocyte adhesion augments endothelial activation</vt:lpstr>
      <vt:lpstr>Endothelial adhesion augments leukocyte activation</vt:lpstr>
      <vt:lpstr>Dysfunction of the endothelium</vt:lpstr>
      <vt:lpstr>Endothelial ‘activation’ vs. ‘dysfunction’</vt:lpstr>
      <vt:lpstr>Pathophysiology</vt:lpstr>
      <vt:lpstr>Abrupt glycocalyx shedding as an example of dysfunction</vt:lpstr>
      <vt:lpstr>Restoring endothelial homeostasis</vt:lpstr>
      <vt:lpstr>Blocking neutrophil/monocyte adherence could restore normal endothelial function</vt:lpstr>
      <vt:lpstr>Mice that exclusively express TLR4 on endothelial cells can efficiently clear a lethal systemic Gram-negative bacterial infection. </vt:lpstr>
      <vt:lpstr>Same mediator, opposite effects</vt:lpstr>
      <vt:lpstr>Summary</vt:lpstr>
      <vt:lpstr>Slide 33</vt:lpstr>
      <vt:lpstr>The endothelium has multiple physiological and immune functions</vt:lpstr>
      <vt:lpstr>The endothelium expresses multiple factors physiological and immune functions</vt:lpstr>
      <vt:lpstr>Endothelial-targeted actions of selected agents that reduce inflammation</vt:lpstr>
      <vt:lpstr>Transmission of inflammation by the activated endothelium</vt:lpstr>
      <vt:lpstr>Endothelial transmission of inflammation between closed compartments</vt:lpstr>
      <vt:lpstr>*Leukocyte trafficking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endothelium and inflammation</dc:title>
  <dc:creator>KLC</dc:creator>
  <cp:lastModifiedBy>nshiel</cp:lastModifiedBy>
  <cp:revision>566</cp:revision>
  <dcterms:created xsi:type="dcterms:W3CDTF">2010-11-21T13:47:53Z</dcterms:created>
  <dcterms:modified xsi:type="dcterms:W3CDTF">2011-11-15T16:18:13Z</dcterms:modified>
</cp:coreProperties>
</file>