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3" r:id="rId2"/>
    <p:sldId id="293" r:id="rId3"/>
    <p:sldId id="294" r:id="rId4"/>
    <p:sldId id="290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57" r:id="rId16"/>
    <p:sldId id="305" r:id="rId17"/>
    <p:sldId id="266" r:id="rId18"/>
    <p:sldId id="277" r:id="rId19"/>
    <p:sldId id="278" r:id="rId20"/>
    <p:sldId id="269" r:id="rId21"/>
    <p:sldId id="271" r:id="rId22"/>
    <p:sldId id="306" r:id="rId23"/>
    <p:sldId id="273" r:id="rId24"/>
    <p:sldId id="274" r:id="rId25"/>
    <p:sldId id="275" r:id="rId26"/>
    <p:sldId id="307" r:id="rId27"/>
    <p:sldId id="276" r:id="rId28"/>
    <p:sldId id="291" r:id="rId29"/>
    <p:sldId id="308" r:id="rId30"/>
    <p:sldId id="309" r:id="rId31"/>
    <p:sldId id="272" r:id="rId32"/>
    <p:sldId id="284" r:id="rId33"/>
    <p:sldId id="288" r:id="rId34"/>
    <p:sldId id="289" r:id="rId35"/>
    <p:sldId id="310" r:id="rId36"/>
    <p:sldId id="292" r:id="rId37"/>
    <p:sldId id="265" r:id="rId38"/>
    <p:sldId id="282" r:id="rId39"/>
    <p:sldId id="311" r:id="rId40"/>
    <p:sldId id="312" r:id="rId4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000"/>
    <a:srgbClr val="FFFF00"/>
    <a:srgbClr val="DEBDFF"/>
    <a:srgbClr val="E7CFFF"/>
    <a:srgbClr val="EFDFFF"/>
    <a:srgbClr val="FF9900"/>
    <a:srgbClr val="E5DC31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96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B69AA35-6501-4E70-B9A2-0EC14AA492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EF97B17-0974-4BB5-9F56-77246DB537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9755D-9D65-442A-AAD3-0C0554D58E90}" type="slidenum">
              <a:rPr lang="en-GB"/>
              <a:pPr/>
              <a:t>1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B5680-06BC-4C88-9DA8-DB28D4714218}" type="slidenum">
              <a:rPr lang="en-GB"/>
              <a:pPr/>
              <a:t>10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D3042-75DC-4AFA-91C1-6155E6EA002F}" type="slidenum">
              <a:rPr lang="en-GB"/>
              <a:pPr/>
              <a:t>11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B7BCA-C47D-44EF-8B35-ECA656DAD477}" type="slidenum">
              <a:rPr lang="en-GB"/>
              <a:pPr/>
              <a:t>12</a:t>
            </a:fld>
            <a:endParaRPr lang="en-GB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092A4-5623-48D8-9F6D-6D39C654BAB9}" type="slidenum">
              <a:rPr lang="en-GB"/>
              <a:pPr/>
              <a:t>13</a:t>
            </a:fld>
            <a:endParaRPr lang="en-GB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98E97-735D-4524-804D-2BFF22B01E5D}" type="slidenum">
              <a:rPr lang="en-GB"/>
              <a:pPr/>
              <a:t>14</a:t>
            </a:fld>
            <a:endParaRPr lang="en-GB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FA06F-A1BB-4112-B94B-E90C8BEE083B}" type="slidenum">
              <a:rPr lang="en-GB"/>
              <a:pPr/>
              <a:t>15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EB36B-4983-4920-8667-0ED2DD02B50F}" type="slidenum">
              <a:rPr lang="en-GB"/>
              <a:pPr/>
              <a:t>16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504BC-6400-494C-98E6-02F306E48BA7}" type="slidenum">
              <a:rPr lang="en-GB"/>
              <a:pPr/>
              <a:t>17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31E1C-BA93-4FBF-A39C-1B910BD4AC09}" type="slidenum">
              <a:rPr lang="en-GB"/>
              <a:pPr/>
              <a:t>18</a:t>
            </a:fld>
            <a:endParaRPr lang="en-GB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0E6CC-AE81-4BA3-85D5-53592F74EDF8}" type="slidenum">
              <a:rPr lang="en-GB"/>
              <a:pPr/>
              <a:t>19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709DA-2986-486A-A4A5-3D5257D30B5C}" type="slidenum">
              <a:rPr lang="en-GB"/>
              <a:pPr/>
              <a:t>2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B3F44-EB7F-4D3C-AEE7-FCB20461B4D4}" type="slidenum">
              <a:rPr lang="en-GB"/>
              <a:pPr/>
              <a:t>20</a:t>
            </a:fld>
            <a:endParaRPr lang="en-GB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EA11F-0F53-4360-9E89-D60ED1874FC3}" type="slidenum">
              <a:rPr lang="en-GB"/>
              <a:pPr/>
              <a:t>21</a:t>
            </a:fld>
            <a:endParaRPr lang="en-GB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00788-DD3E-4C0F-8E48-28D4E3DE9AFF}" type="slidenum">
              <a:rPr lang="en-GB"/>
              <a:pPr/>
              <a:t>22</a:t>
            </a:fld>
            <a:endParaRPr lang="en-GB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42ED1-F5FE-4E49-9860-7847F15C599C}" type="slidenum">
              <a:rPr lang="en-GB"/>
              <a:pPr/>
              <a:t>23</a:t>
            </a:fld>
            <a:endParaRPr lang="en-GB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2211D-2F5D-4FCF-957D-15924B591559}" type="slidenum">
              <a:rPr lang="en-GB"/>
              <a:pPr/>
              <a:t>24</a:t>
            </a:fld>
            <a:endParaRPr lang="en-GB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0EE87-13E5-48F6-AFF1-D28E585DAA92}" type="slidenum">
              <a:rPr lang="en-GB"/>
              <a:pPr/>
              <a:t>25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B359E-A6BA-4E60-9247-CCB19BFC5211}" type="slidenum">
              <a:rPr lang="en-GB"/>
              <a:pPr/>
              <a:t>26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F54E1-CFF2-4220-BCB3-D755410F09E4}" type="slidenum">
              <a:rPr lang="en-GB"/>
              <a:pPr/>
              <a:t>27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6977C-D0AC-424D-821B-DB116ABC9AF6}" type="slidenum">
              <a:rPr lang="en-GB"/>
              <a:pPr/>
              <a:t>28</a:t>
            </a:fld>
            <a:endParaRPr lang="en-GB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8C6C2-F995-4B09-955B-F174F2AD04A7}" type="slidenum">
              <a:rPr lang="en-GB"/>
              <a:pPr/>
              <a:t>29</a:t>
            </a:fld>
            <a:endParaRPr lang="en-GB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E3EC9-4FB2-4DEC-B976-BBBBFA1CFDB1}" type="slidenum">
              <a:rPr lang="en-GB"/>
              <a:pPr/>
              <a:t>3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CB135-5305-4D19-9A61-BC66D7583112}" type="slidenum">
              <a:rPr lang="en-GB"/>
              <a:pPr/>
              <a:t>30</a:t>
            </a:fld>
            <a:endParaRPr lang="en-GB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21C59-180F-4FB0-A89F-12A3E1F18A90}" type="slidenum">
              <a:rPr lang="en-GB"/>
              <a:pPr/>
              <a:t>31</a:t>
            </a:fld>
            <a:endParaRPr lang="en-GB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CFEF1-CE3F-49C5-8556-E0052904CF32}" type="slidenum">
              <a:rPr lang="en-GB"/>
              <a:pPr/>
              <a:t>32</a:t>
            </a:fld>
            <a:endParaRPr lang="en-GB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27563-841A-4DFC-87BC-8C7EF533E0F5}" type="slidenum">
              <a:rPr lang="en-GB"/>
              <a:pPr/>
              <a:t>33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F9C61-653F-4314-8FD8-2CA81DD34DCF}" type="slidenum">
              <a:rPr lang="en-GB"/>
              <a:pPr/>
              <a:t>34</a:t>
            </a:fld>
            <a:endParaRPr lang="en-GB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F455F-E7C1-4E61-9722-77A6475E29F4}" type="slidenum">
              <a:rPr lang="en-GB"/>
              <a:pPr/>
              <a:t>35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9A41C-E312-416F-8B1C-5EE0285CAACA}" type="slidenum">
              <a:rPr lang="en-GB"/>
              <a:pPr/>
              <a:t>36</a:t>
            </a:fld>
            <a:endParaRPr lang="en-GB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57FF5-24A9-4B0F-9A33-F5A84D8281A6}" type="slidenum">
              <a:rPr lang="en-GB"/>
              <a:pPr/>
              <a:t>37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FD417-9030-4492-82C2-39ADA725B129}" type="slidenum">
              <a:rPr lang="en-GB"/>
              <a:pPr/>
              <a:t>38</a:t>
            </a:fld>
            <a:endParaRPr lang="en-GB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C95FA-0315-4C82-A7C4-788472697F64}" type="slidenum">
              <a:rPr lang="en-GB"/>
              <a:pPr/>
              <a:t>39</a:t>
            </a:fld>
            <a:endParaRPr lang="en-GB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9D2DF-57C7-4534-8A23-0F16A5D8C674}" type="slidenum">
              <a:rPr lang="en-GB"/>
              <a:pPr/>
              <a:t>4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96F2ED-B5AC-48D7-810B-2392E1BBD52B}" type="slidenum">
              <a:rPr lang="en-GB"/>
              <a:pPr/>
              <a:t>40</a:t>
            </a:fld>
            <a:endParaRPr lang="en-GB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7A6DB-5043-47F1-9DEE-B15C1B90B0BD}" type="slidenum">
              <a:rPr lang="en-GB"/>
              <a:pPr/>
              <a:t>5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7F3C0-AE2F-4AA8-8E69-0F950B10C6CC}" type="slidenum">
              <a:rPr lang="en-GB"/>
              <a:pPr/>
              <a:t>6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98D17-1DAC-40B7-905B-D80C2C0FC752}" type="slidenum">
              <a:rPr lang="en-GB"/>
              <a:pPr/>
              <a:t>7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BF373-8EF7-4BE4-8015-11F6902FCF3D}" type="slidenum">
              <a:rPr lang="en-GB"/>
              <a:pPr/>
              <a:t>8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8620C-5239-4759-8E1C-EFC78999568B}" type="slidenum">
              <a:rPr lang="en-GB"/>
              <a:pPr/>
              <a:t>9</a:t>
            </a:fld>
            <a:endParaRPr lang="en-GB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D5C0F-911D-4275-B272-BC1C74BF28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8541-D2B7-45EF-AD3D-70C8CB14E6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1E7A7-FD89-4D06-A1CA-B15DF3BD4B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10BA7-6763-4E1B-BD03-F22A1B9F17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64B1-5F14-43B4-A2AE-67FCA8D7DB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6115-C244-40EF-97AE-88B7DA7F2C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B116F-0FEA-424E-9C5C-E6505A1493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6523-BC28-4405-B6C1-1A9887609F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E0CA-0326-44D0-BB29-40982CF80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D81F6-4CA3-42CC-A6AE-F556DE1BFF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5D2B1-DF0B-4D98-8937-573F8B3D7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207EA-71B2-4AE2-A4B1-944BD57C79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EC33-C232-4AE4-809B-72AB33F27B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F0F7882-0647-4D21-826B-8363596112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395288" y="3068961"/>
            <a:ext cx="8424862" cy="169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3200" dirty="0">
                <a:latin typeface="+mn-lt"/>
              </a:rPr>
              <a:t>Chronic pain after surgery</a:t>
            </a:r>
          </a:p>
          <a:p>
            <a:pPr algn="ctr">
              <a:spcBef>
                <a:spcPts val="500"/>
              </a:spcBef>
            </a:pPr>
            <a:r>
              <a:rPr lang="en-US" sz="3200" dirty="0">
                <a:latin typeface="+mn-lt"/>
              </a:rPr>
              <a:t>Is persistent post-operative pain a problem?</a:t>
            </a:r>
          </a:p>
          <a:p>
            <a:pPr algn="ctr">
              <a:spcBef>
                <a:spcPts val="500"/>
              </a:spcBef>
            </a:pPr>
            <a:r>
              <a:rPr lang="en-US" sz="3200" dirty="0">
                <a:latin typeface="+mn-lt"/>
              </a:rPr>
              <a:t>What can we do to prevent it?</a:t>
            </a:r>
            <a:endParaRPr lang="en-GB" sz="3200" dirty="0">
              <a:latin typeface="+mn-lt"/>
            </a:endParaRP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468313" y="5013177"/>
            <a:ext cx="8280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>
                <a:latin typeface="+mn-lt"/>
              </a:rPr>
              <a:t>Dr </a:t>
            </a:r>
            <a:r>
              <a:rPr lang="en-US" sz="2800" dirty="0" err="1">
                <a:latin typeface="+mn-lt"/>
              </a:rPr>
              <a:t>Olivera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Potparić</a:t>
            </a:r>
            <a:endParaRPr lang="en-US" sz="2800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latin typeface="+mn-lt"/>
              </a:rPr>
              <a:t>Department of </a:t>
            </a:r>
            <a:r>
              <a:rPr lang="en-US" sz="2000" dirty="0" err="1">
                <a:latin typeface="+mn-lt"/>
              </a:rPr>
              <a:t>Anaesthesia</a:t>
            </a:r>
            <a:r>
              <a:rPr lang="en-US" sz="2000" dirty="0">
                <a:latin typeface="+mn-lt"/>
              </a:rPr>
              <a:t>, Intensive Care and Pain Management 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latin typeface="+mn-lt"/>
              </a:rPr>
              <a:t>Chelsea &amp; Westminster Hospital, Imperial </a:t>
            </a:r>
            <a:r>
              <a:rPr lang="en-US" sz="2000" dirty="0" smtClean="0">
                <a:latin typeface="+mn-lt"/>
              </a:rPr>
              <a:t>College London, UK</a:t>
            </a:r>
            <a:endParaRPr lang="en-GB" sz="2000" dirty="0">
              <a:latin typeface="+mn-lt"/>
            </a:endParaRPr>
          </a:p>
        </p:txBody>
      </p:sp>
      <p:pic>
        <p:nvPicPr>
          <p:cNvPr id="2052" name="Picture 12" descr="acrobat"/>
          <p:cNvPicPr>
            <a:picLocks noGrp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3313" y="857250"/>
            <a:ext cx="1662112" cy="2054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Preemptive preventiv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7550" y="730250"/>
            <a:ext cx="7708900" cy="4940300"/>
          </a:xfrm>
          <a:noFill/>
        </p:spPr>
      </p:pic>
      <p:sp>
        <p:nvSpPr>
          <p:cNvPr id="11267" name="Line 8"/>
          <p:cNvSpPr>
            <a:spLocks noChangeShapeType="1"/>
          </p:cNvSpPr>
          <p:nvPr/>
        </p:nvSpPr>
        <p:spPr bwMode="auto">
          <a:xfrm>
            <a:off x="1331913" y="1484313"/>
            <a:ext cx="2087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yperalgesia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692150"/>
            <a:ext cx="8064500" cy="5456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entral sensitization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88913"/>
            <a:ext cx="5699125" cy="6335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tubhau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476250"/>
            <a:ext cx="8229600" cy="5767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lags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196975"/>
            <a:ext cx="8424862" cy="3775075"/>
          </a:xfrm>
          <a:noFill/>
        </p:spPr>
      </p:pic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611188" y="2060575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6011863" y="2060575"/>
            <a:ext cx="2447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9" name="Group 59"/>
          <p:cNvGraphicFramePr>
            <a:graphicFrameLocks noGrp="1"/>
          </p:cNvGraphicFramePr>
          <p:nvPr/>
        </p:nvGraphicFramePr>
        <p:xfrm>
          <a:off x="395288" y="404813"/>
          <a:ext cx="8353425" cy="6048375"/>
        </p:xfrm>
        <a:graphic>
          <a:graphicData uri="http://schemas.openxmlformats.org/drawingml/2006/table">
            <a:tbl>
              <a:tblPr/>
              <a:tblGrid>
                <a:gridCol w="4176712"/>
                <a:gridCol w="4176713"/>
              </a:tblGrid>
              <a:tr h="604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</a:rPr>
                        <a:t>Blue flags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</a:rPr>
                        <a:t>Preoperative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</a:rPr>
                        <a:t>Postoperative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917"/>
                          </a:solidFill>
                          <a:effectLst/>
                          <a:latin typeface="Arial Black" pitchFamily="34" charset="0"/>
                        </a:rPr>
                        <a:t>Yellow flags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E5DC3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Red flags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</a:rPr>
                        <a:t>Female, younger 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</a:rPr>
                        <a:t>Pain before surgery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</a:rPr>
                        <a:t>Preoperative chronic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</a:rPr>
                        <a:t>Site, extent of surgery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</a:rPr>
                        <a:t>Re-operations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</a:rPr>
                        <a:t>?Genetic predisposition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</a:rPr>
                        <a:t>Unrelieved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</a:rPr>
                        <a:t>Severe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</a:rPr>
                        <a:t>Analgesics consumed (7 days)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917"/>
                          </a:solidFill>
                          <a:effectLst/>
                          <a:latin typeface="Arial Black" pitchFamily="34" charset="0"/>
                        </a:rPr>
                        <a:t>Patient attitudes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917"/>
                          </a:solidFill>
                          <a:effectLst/>
                          <a:latin typeface="Arial Black" pitchFamily="34" charset="0"/>
                        </a:rPr>
                        <a:t>Preoperative distress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917"/>
                          </a:solidFill>
                          <a:effectLst/>
                          <a:latin typeface="Arial Black" pitchFamily="34" charset="0"/>
                        </a:rPr>
                        <a:t>Pain-related beliefs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917"/>
                          </a:solidFill>
                          <a:effectLst/>
                          <a:latin typeface="Arial Black" pitchFamily="34" charset="0"/>
                        </a:rPr>
                        <a:t>Lack of education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917"/>
                          </a:solidFill>
                          <a:effectLst/>
                          <a:latin typeface="Arial Black" pitchFamily="34" charset="0"/>
                        </a:rPr>
                        <a:t>Low income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Infection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Bleeding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Compartment syndrome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anset Pa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88913"/>
            <a:ext cx="6048375" cy="4205287"/>
          </a:xfrm>
          <a:noFill/>
        </p:spPr>
      </p:pic>
      <p:pic>
        <p:nvPicPr>
          <p:cNvPr id="17411" name="Picture 6" descr="NZ predicto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19250" y="4508500"/>
            <a:ext cx="6048375" cy="2151063"/>
          </a:xfrm>
          <a:noFill/>
        </p:spPr>
      </p:pic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5580063" y="5541963"/>
            <a:ext cx="14398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3" name="Line 10"/>
          <p:cNvSpPr>
            <a:spLocks noChangeShapeType="1"/>
          </p:cNvSpPr>
          <p:nvPr/>
        </p:nvSpPr>
        <p:spPr bwMode="auto">
          <a:xfrm>
            <a:off x="1763713" y="5734050"/>
            <a:ext cx="17287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2" name="Group 10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Address patient attitudes and concerns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Provide education (patient &amp; physician)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Choose least painful surgical approach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Identify operative procedures that cause severe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Measure pain – fifth vital sign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Multimodal pharmacological analgesia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Use of secondary analgesics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Individualized discharge analgesic packages and home follow-up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Management of risk factors</a:t>
            </a:r>
            <a:endParaRPr lang="en-GB" sz="20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90" name="Group 10"/>
          <p:cNvGraphicFramePr>
            <a:graphicFrameLocks noGrp="1"/>
          </p:cNvGraphicFramePr>
          <p:nvPr/>
        </p:nvGraphicFramePr>
        <p:xfrm>
          <a:off x="395288" y="1125538"/>
          <a:ext cx="8353425" cy="5565648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Raynauds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Irritable bowel syndrome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Migraneous headaches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Fibromyalgia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Nervous system changes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Psychological and familial factors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Patients at significant risk</a:t>
            </a:r>
            <a:endParaRPr lang="en-GB" sz="20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Lack of understanding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Inadequate sharing of information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No, limited or poor Randomized Controlled Trials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Lack of evidence based studies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Why Has This Topic Been Ignored?</a:t>
            </a:r>
            <a:endParaRPr lang="en-GB" sz="20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48" name="Group 40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3240087"/>
                <a:gridCol w="2592388"/>
                <a:gridCol w="25209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Acute 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Chronic 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Duration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Associated pathology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Prognosis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Associated problems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Nerve conduction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Autonomic –nervous-system involvement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Biological value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Social effects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Treatment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Hours to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Present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Predictable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Uncommon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Rapid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Present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Primary analgesics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Months to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Commonly none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Unpredictable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Depression, anxiety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Generally absent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Low or absent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Profound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Multimodal, largely behavioral, drugs may have moderate role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6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Acute versus Chronic Pain: Characteristics</a:t>
            </a:r>
            <a:endParaRPr lang="en-GB" sz="20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Have surgeons felt that their surgery has been to blame?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Most commonly seen following: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* Breast surgery ( 11% - 77%)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* Thoracic surgery ( &gt;50%)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* Cholecystectomy ( 3% - 56%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* Amputation ( 30% - 81%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* Hernia repair ( 1% - 40%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* Dental surgery ( 3% - 13%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* Hand management surgery ( 9% – 14%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* Obstetrics ( Caesarian Section)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* Burns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Why has this topic been ignored?</a:t>
            </a:r>
            <a:endParaRPr lang="en-GB" sz="20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03" name="Group 11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Thoracoscopic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versus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Thoracotomy surgery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Type of postoperative analgesia (epidural analgesia)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Intensity of postoperative pain and effective treatment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Nerve damage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Perkins and Kehlet  2000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Thoracic Surgery – Risk Factors</a:t>
            </a:r>
            <a:endParaRPr lang="en-GB" sz="20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ostthoracotomy p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3500438"/>
            <a:ext cx="5400675" cy="3165475"/>
          </a:xfrm>
          <a:noFill/>
        </p:spPr>
      </p:pic>
      <p:pic>
        <p:nvPicPr>
          <p:cNvPr id="23555" name="Picture 8" descr="Intercostal nerve da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06588" y="188913"/>
            <a:ext cx="5402262" cy="3200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Group 2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Pre-surgical pain ( 83%-100%), long lasting symptoms prior to the surgery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Pain caused by: incision, sphincter of Oddi dysfunction, bile duct stone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Chronic post-surgical pain (3%-56%), pain at six weeks after surgery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Female, psychological vulnerability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                                                                                               Perkins and Kehlet  2000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Cholecystectomy – Risk Factors</a:t>
            </a:r>
            <a:endParaRPr lang="en-GB" sz="2000" b="1">
              <a:latin typeface="Century Gothic" pitchFamily="34" charset="0"/>
            </a:endParaRPr>
          </a:p>
        </p:txBody>
      </p:sp>
      <p:pic>
        <p:nvPicPr>
          <p:cNvPr id="24583" name="Picture 9" descr="Lapcholecystectomy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4437063"/>
            <a:ext cx="8229600" cy="1520825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9" name="Group 13"/>
          <p:cNvGraphicFramePr>
            <a:graphicFrameLocks noGrp="1"/>
          </p:cNvGraphicFramePr>
          <p:nvPr/>
        </p:nvGraphicFramePr>
        <p:xfrm>
          <a:off x="395288" y="1125538"/>
          <a:ext cx="8353425" cy="5419344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Intense pre-amputation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Persistent stump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Use of prosthesis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? Prolonged epidural analgesia reduces the incidence of phantom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Incidence of phantom limb pain decreases after the first year as does the frequency of painful episodes. However, intensity of pain does not decrease.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Perkins and Kehlet  2000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Amputation – Risk Factors</a:t>
            </a:r>
            <a:endParaRPr lang="en-GB" sz="2000" b="1">
              <a:latin typeface="Century Gothic" pitchFamily="34" charset="0"/>
            </a:endParaRPr>
          </a:p>
        </p:txBody>
      </p:sp>
      <p:pic>
        <p:nvPicPr>
          <p:cNvPr id="25607" name="Picture 9" descr="phantom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1268413"/>
            <a:ext cx="2106613" cy="273685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15" name="Group 31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 yrs postop 54% of patients are still experiencing moderate-severe pain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Cunningham 1996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Laparoscopic 2%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Open non-mesh repair 14%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                           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Liem 1997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Preoperative pain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Recurrence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Resection of cremasteric muscle, nerve damage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Hernia Repair – Risk Factors</a:t>
            </a:r>
            <a:endParaRPr lang="en-GB" sz="2000" b="1">
              <a:latin typeface="Century Gothic" pitchFamily="34" charset="0"/>
            </a:endParaRPr>
          </a:p>
        </p:txBody>
      </p:sp>
      <p:pic>
        <p:nvPicPr>
          <p:cNvPr id="26631" name="Picture 28" descr="hernia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788" y="2420938"/>
            <a:ext cx="2349500" cy="31115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Hernia repair identification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2800" y="774700"/>
            <a:ext cx="7518400" cy="485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43" name="Group 11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Patients suffering from chronic pain after dental surgery do not tend to revisit the dentist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3%- phantom tooth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Post-traumatic dysaesthesia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          Marbash 1982, Lobb 1999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Dental Surgery – Risk Factors</a:t>
            </a:r>
            <a:endParaRPr lang="en-GB" sz="2000" b="1">
              <a:latin typeface="Century Gothic" pitchFamily="34" charset="0"/>
            </a:endParaRPr>
          </a:p>
        </p:txBody>
      </p:sp>
      <p:pic>
        <p:nvPicPr>
          <p:cNvPr id="28679" name="Picture 15" descr="tooth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3141663"/>
            <a:ext cx="3529013" cy="2384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08" name="Group 16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General incidence 22% - 53%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Mastectomy 31%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Mastectomy /reconstruction 49%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Cosmetic augmentation 38%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Breast reduction 22%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Reconstruction with implants 53%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Reconstruction no implants 30%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Chest wall, breast or scar pain 11%-57%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Phantom breast pain 13%-24%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Arm and shoulder pain 12%-51%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Often accompanied by numbness, paraesthesia and sensitivity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Perkins and Kehlet, 2000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Breast surgery</a:t>
            </a:r>
            <a:endParaRPr lang="en-GB" sz="2000" b="1">
              <a:latin typeface="Century Gothic" pitchFamily="34" charset="0"/>
            </a:endParaRPr>
          </a:p>
        </p:txBody>
      </p:sp>
      <p:pic>
        <p:nvPicPr>
          <p:cNvPr id="29703" name="Picture 23" descr="Pazuh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268413"/>
            <a:ext cx="3614737" cy="2516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aesarean sec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60350"/>
            <a:ext cx="5156200" cy="6337300"/>
          </a:xfrm>
          <a:noFill/>
        </p:spPr>
      </p:pic>
      <p:pic>
        <p:nvPicPr>
          <p:cNvPr id="30723" name="Picture 4" descr="caesarea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40425" y="1916113"/>
            <a:ext cx="2660650" cy="1992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latin typeface="Century Gothic" pitchFamily="34" charset="0"/>
            </a:endParaRPr>
          </a:p>
        </p:txBody>
      </p:sp>
      <p:pic>
        <p:nvPicPr>
          <p:cNvPr id="4099" name="Picture 29" descr="Acute pai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820863"/>
            <a:ext cx="5040312" cy="3144837"/>
          </a:xfrm>
          <a:noFill/>
        </p:spPr>
      </p:pic>
      <p:pic>
        <p:nvPicPr>
          <p:cNvPr id="4100" name="Picture 31" descr="ijsbe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1412875"/>
            <a:ext cx="2640013" cy="4021138"/>
          </a:xfrm>
          <a:noFill/>
        </p:spPr>
      </p:pic>
      <p:sp>
        <p:nvSpPr>
          <p:cNvPr id="4101" name="Text Box 34"/>
          <p:cNvSpPr txBox="1">
            <a:spLocks noChangeArrowheads="1"/>
          </p:cNvSpPr>
          <p:nvPr/>
        </p:nvSpPr>
        <p:spPr bwMode="auto">
          <a:xfrm>
            <a:off x="6443663" y="549275"/>
            <a:ext cx="1944687" cy="4191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Berlin Sans FB" pitchFamily="34" charset="0"/>
              </a:rPr>
              <a:t>P A I N</a:t>
            </a:r>
            <a:endParaRPr lang="en-GB" sz="2000" b="1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4102" name="Line 35"/>
          <p:cNvSpPr>
            <a:spLocks noChangeShapeType="1"/>
          </p:cNvSpPr>
          <p:nvPr/>
        </p:nvSpPr>
        <p:spPr bwMode="auto">
          <a:xfrm>
            <a:off x="7380288" y="981075"/>
            <a:ext cx="0" cy="647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3" name="Text Box 36"/>
          <p:cNvSpPr txBox="1">
            <a:spLocks noChangeArrowheads="1"/>
          </p:cNvSpPr>
          <p:nvPr/>
        </p:nvSpPr>
        <p:spPr bwMode="auto">
          <a:xfrm>
            <a:off x="3708400" y="5805488"/>
            <a:ext cx="4967288" cy="3889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Anxiety, depression, suffering, loss of function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4104" name="Line 37"/>
          <p:cNvSpPr>
            <a:spLocks noChangeShapeType="1"/>
          </p:cNvSpPr>
          <p:nvPr/>
        </p:nvSpPr>
        <p:spPr bwMode="auto">
          <a:xfrm flipV="1">
            <a:off x="6659563" y="4868863"/>
            <a:ext cx="0" cy="9366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urns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260350"/>
            <a:ext cx="6654800" cy="6192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53" name="Group 13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Provide patients with accurate data about the incidence of pain after surgery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Acknowledgement of pain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Early referral to pain clinic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Good pre and post-operative analgesia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Treat neuropathic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Pre-emptive analgesia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More careful surgical technique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EMLA – breast surgery (Fassoulaki 2000)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Gabapentin – hysterectomy and breast surgery (Turan 2004 et Fassoulaki 2004)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Ketamine with PCA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Vitamin C – wrist fracture (Amadio 2000)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The Way Forward – What Can We Do ?</a:t>
            </a:r>
            <a:endParaRPr lang="en-GB" sz="2000" b="1">
              <a:latin typeface="Century Gothic" pitchFamily="34" charset="0"/>
            </a:endParaRPr>
          </a:p>
        </p:txBody>
      </p:sp>
      <p:pic>
        <p:nvPicPr>
          <p:cNvPr id="32775" name="Picture 14" descr="Traffic light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1844675"/>
            <a:ext cx="1612900" cy="2447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Group 2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Randomised placebo controlled double blind study 50 patients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Pain after TAH and Tramadol consumption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Placebo or 1200mg gabapentin one hour preop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VAS were lower in gabapentin group for up to 20 hours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Tramadol consumption was less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The analgesic effects of gabapentin after TAH (Turan et al,  2004)</a:t>
            </a:r>
            <a:endParaRPr lang="en-GB" sz="20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62" name="Group 14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37 RCT’s (2240 patients)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Adult patients undergoing surgery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Treated with perioperative ketamine or placebo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Ketamine in subanaesthetic dose is effective in reducing morphine requirements in first 24 hours after surgery. It also reduces postop nausea and vomiting.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Perioperative Ketamine for acute postoperative pain (Bell, 2006)</a:t>
            </a:r>
            <a:endParaRPr lang="en-GB" sz="2000" b="1">
              <a:latin typeface="Century Gothic" pitchFamily="34" charset="0"/>
            </a:endParaRPr>
          </a:p>
        </p:txBody>
      </p:sp>
      <p:pic>
        <p:nvPicPr>
          <p:cNvPr id="34823" name="Picture 19" descr="Ketamin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268413"/>
            <a:ext cx="3436938" cy="2924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Group 2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Randomised double blind placebo controlled trial with 1 year follow 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123 patients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Vitamin C 500 mg daily or placebo for 50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Fewer patients in the Vitamin C group develop RSD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Vitamin C reduced the incidence of reflex sympathetic dystrophy after wrist fracture (Amadio, 2000)</a:t>
            </a:r>
            <a:endParaRPr lang="en-GB" sz="20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en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1413" y="188913"/>
            <a:ext cx="4679950" cy="3246437"/>
          </a:xfrm>
          <a:noFill/>
        </p:spPr>
      </p:pic>
      <p:pic>
        <p:nvPicPr>
          <p:cNvPr id="36867" name="Picture 4" descr="Gen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76375" y="3644900"/>
            <a:ext cx="6624638" cy="2947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Group 2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Chronic pain is costly to society in terms of suffering and disability.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For humanitarian, medical and economic reasons, the problem of chronic pain after surgery should be addressed.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latin typeface="Century Gothic" pitchFamily="34" charset="0"/>
            </a:endParaRP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395288" y="620713"/>
            <a:ext cx="7345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Chronic Pain after surgery: </a:t>
            </a:r>
            <a:r>
              <a:rPr lang="en-US" sz="2000" b="1">
                <a:solidFill>
                  <a:srgbClr val="FF0000"/>
                </a:solidFill>
                <a:latin typeface="Century Gothic" pitchFamily="34" charset="0"/>
              </a:rPr>
              <a:t>What can we do to prevent it?</a:t>
            </a:r>
            <a:endParaRPr lang="en-GB" sz="2000" b="1">
              <a:latin typeface="Century Gothic" pitchFamily="34" charset="0"/>
            </a:endParaRPr>
          </a:p>
        </p:txBody>
      </p:sp>
      <p:pic>
        <p:nvPicPr>
          <p:cNvPr id="37896" name="Picture 10" descr="RSDPa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2814638"/>
            <a:ext cx="3937000" cy="3316287"/>
          </a:xfrm>
          <a:noFill/>
        </p:spPr>
      </p:pic>
      <p:pic>
        <p:nvPicPr>
          <p:cNvPr id="37897" name="Picture 12" descr="Pain wi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2781300"/>
            <a:ext cx="3175000" cy="3384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5" descr="Bridge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700213"/>
            <a:ext cx="5613400" cy="2882900"/>
          </a:xfrm>
          <a:noFill/>
        </p:spPr>
      </p:pic>
      <p:sp>
        <p:nvSpPr>
          <p:cNvPr id="38915" name="Text Box 17"/>
          <p:cNvSpPr txBox="1">
            <a:spLocks noChangeArrowheads="1"/>
          </p:cNvSpPr>
          <p:nvPr/>
        </p:nvSpPr>
        <p:spPr bwMode="auto">
          <a:xfrm>
            <a:off x="1258888" y="620713"/>
            <a:ext cx="6769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A bridge over troubled waters…</a:t>
            </a:r>
            <a:endParaRPr lang="en-GB" sz="3200" b="1">
              <a:latin typeface="Century Gothic" pitchFamily="34" charset="0"/>
            </a:endParaRPr>
          </a:p>
        </p:txBody>
      </p:sp>
      <p:sp>
        <p:nvSpPr>
          <p:cNvPr id="38916" name="Text Box 18"/>
          <p:cNvSpPr txBox="1">
            <a:spLocks noChangeArrowheads="1"/>
          </p:cNvSpPr>
          <p:nvPr/>
        </p:nvSpPr>
        <p:spPr bwMode="auto">
          <a:xfrm>
            <a:off x="1187450" y="5013325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entury Gothic" pitchFamily="34" charset="0"/>
              </a:rPr>
              <a:t>Pain is inevitable, suffering is optional…</a:t>
            </a:r>
            <a:endParaRPr lang="en-GB" sz="24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carto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692150"/>
            <a:ext cx="4057650" cy="430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908175" y="5445125"/>
            <a:ext cx="482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entury Gothic" pitchFamily="34" charset="0"/>
              </a:rPr>
              <a:t>Q u e s t i o n s . . . .</a:t>
            </a:r>
            <a:endParaRPr lang="en-GB" sz="24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Group 2"/>
          <p:cNvGraphicFramePr>
            <a:graphicFrameLocks noGrp="1"/>
          </p:cNvGraphicFramePr>
          <p:nvPr/>
        </p:nvGraphicFramePr>
        <p:xfrm>
          <a:off x="395288" y="1125538"/>
          <a:ext cx="8353425" cy="51847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518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Study of 10 pain clinics (n=5130)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23% (1154 patients) pain resulting from surgery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59% pain for longer than 24 months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75% pain was continuous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76% pain was moderate or severe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Crombie et al, 1998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entury Gothic" pitchFamily="34" charset="0"/>
              </a:rPr>
              <a:t>How common is chronic post operative pain?</a:t>
            </a:r>
            <a:endParaRPr lang="en-GB" sz="20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Predictive factors Kehlet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773238"/>
            <a:ext cx="8388350" cy="2554287"/>
          </a:xfrm>
          <a:noFill/>
        </p:spPr>
      </p:pic>
      <p:sp>
        <p:nvSpPr>
          <p:cNvPr id="6147" name="Line 11"/>
          <p:cNvSpPr>
            <a:spLocks noChangeShapeType="1"/>
          </p:cNvSpPr>
          <p:nvPr/>
        </p:nvSpPr>
        <p:spPr bwMode="auto">
          <a:xfrm>
            <a:off x="5219700" y="2708275"/>
            <a:ext cx="1584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Joshi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765175"/>
            <a:ext cx="8496300" cy="4816475"/>
          </a:xfrm>
          <a:noFill/>
        </p:spPr>
      </p:pic>
      <p:sp>
        <p:nvSpPr>
          <p:cNvPr id="7171" name="Line 7"/>
          <p:cNvSpPr>
            <a:spLocks noChangeShapeType="1"/>
          </p:cNvSpPr>
          <p:nvPr/>
        </p:nvSpPr>
        <p:spPr bwMode="auto">
          <a:xfrm>
            <a:off x="2195513" y="1844675"/>
            <a:ext cx="338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What can we do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692150"/>
            <a:ext cx="8569325" cy="5095875"/>
          </a:xfrm>
          <a:noFill/>
        </p:spPr>
      </p:pic>
      <p:sp>
        <p:nvSpPr>
          <p:cNvPr id="8195" name="Line 7"/>
          <p:cNvSpPr>
            <a:spLocks noChangeShapeType="1"/>
          </p:cNvSpPr>
          <p:nvPr/>
        </p:nvSpPr>
        <p:spPr bwMode="auto">
          <a:xfrm>
            <a:off x="3059113" y="1628775"/>
            <a:ext cx="2592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dermanaged postoppain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620713"/>
            <a:ext cx="8713787" cy="5486400"/>
          </a:xfrm>
          <a:noFill/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627313" y="4365625"/>
            <a:ext cx="3816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ASA prospect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333375"/>
            <a:ext cx="7848600" cy="3127375"/>
          </a:xfrm>
          <a:noFill/>
        </p:spPr>
      </p:pic>
      <p:pic>
        <p:nvPicPr>
          <p:cNvPr id="10243" name="Picture 6" descr="ASA prospec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3933825"/>
            <a:ext cx="7848600" cy="216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1048</Words>
  <Application>Microsoft Office PowerPoint</Application>
  <PresentationFormat>On-screen Show (4:3)</PresentationFormat>
  <Paragraphs>325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Boban</dc:creator>
  <cp:lastModifiedBy>nshiel</cp:lastModifiedBy>
  <cp:revision>75</cp:revision>
  <dcterms:created xsi:type="dcterms:W3CDTF">2007-05-12T15:23:30Z</dcterms:created>
  <dcterms:modified xsi:type="dcterms:W3CDTF">2011-12-08T11:26:23Z</dcterms:modified>
</cp:coreProperties>
</file>