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60" r:id="rId5"/>
    <p:sldId id="261" r:id="rId6"/>
    <p:sldId id="258" r:id="rId7"/>
    <p:sldId id="259" r:id="rId8"/>
    <p:sldId id="275" r:id="rId9"/>
    <p:sldId id="292" r:id="rId10"/>
    <p:sldId id="274" r:id="rId11"/>
    <p:sldId id="293" r:id="rId12"/>
    <p:sldId id="301" r:id="rId13"/>
    <p:sldId id="295" r:id="rId14"/>
    <p:sldId id="265" r:id="rId15"/>
    <p:sldId id="271" r:id="rId16"/>
    <p:sldId id="279" r:id="rId17"/>
    <p:sldId id="299" r:id="rId18"/>
    <p:sldId id="298" r:id="rId19"/>
    <p:sldId id="278" r:id="rId20"/>
    <p:sldId id="277" r:id="rId21"/>
    <p:sldId id="262" r:id="rId22"/>
    <p:sldId id="264" r:id="rId23"/>
    <p:sldId id="297" r:id="rId24"/>
    <p:sldId id="276" r:id="rId25"/>
    <p:sldId id="296" r:id="rId26"/>
    <p:sldId id="283" r:id="rId27"/>
    <p:sldId id="273" r:id="rId28"/>
    <p:sldId id="282" r:id="rId29"/>
    <p:sldId id="284" r:id="rId30"/>
    <p:sldId id="285" r:id="rId31"/>
    <p:sldId id="294" r:id="rId32"/>
    <p:sldId id="286" r:id="rId33"/>
    <p:sldId id="287" r:id="rId34"/>
    <p:sldId id="288" r:id="rId35"/>
    <p:sldId id="289" r:id="rId36"/>
    <p:sldId id="290" r:id="rId37"/>
    <p:sldId id="291" r:id="rId38"/>
    <p:sldId id="280" r:id="rId39"/>
    <p:sldId id="263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76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9D09-B0A5-A445-8C2D-46E6749610CC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5362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Anaesthesia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and the cardiovascular 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639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Dr Dafydd Lloyd.   MRCP, FRCA.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Academic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Anaesthetics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G3.21.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dafydd@imperial.ac.uk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</a:rPr>
              <a:t>Why is this machine not in the UK?:</a:t>
            </a:r>
            <a:endParaRPr lang="en-US" dirty="0">
              <a:latin typeface="Cambria"/>
            </a:endParaRPr>
          </a:p>
        </p:txBody>
      </p:sp>
      <p:pic>
        <p:nvPicPr>
          <p:cNvPr id="4" name="Content Placeholder 3" descr="BackB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Improving </a:t>
            </a:r>
            <a:r>
              <a:rPr lang="en-US" dirty="0" err="1" smtClean="0">
                <a:latin typeface="Cambria"/>
              </a:rPr>
              <a:t>anaesthetic</a:t>
            </a:r>
            <a:r>
              <a:rPr lang="en-US" dirty="0" smtClean="0">
                <a:latin typeface="Cambria"/>
              </a:rPr>
              <a:t> safety:</a:t>
            </a:r>
            <a:endParaRPr lang="en-US" dirty="0">
              <a:latin typeface="Cambria"/>
            </a:endParaRPr>
          </a:p>
        </p:txBody>
      </p:sp>
      <p:pic>
        <p:nvPicPr>
          <p:cNvPr id="4" name="Content Placeholder 3" descr="BackB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V="1">
            <a:off x="1005840" y="4500880"/>
            <a:ext cx="1493520" cy="304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</a:rPr>
              <a:t>Volatiles and CVS:  The overall trend</a:t>
            </a:r>
            <a:endParaRPr lang="en-US" dirty="0">
              <a:latin typeface="Cambria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224" r="-94224"/>
          <a:stretch>
            <a:fillRect/>
          </a:stretch>
        </p:blipFill>
        <p:spPr>
          <a:xfrm>
            <a:off x="3510667" y="1689204"/>
            <a:ext cx="8229600" cy="4525963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9" y="1689204"/>
            <a:ext cx="2904157" cy="4535122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25" y="1698363"/>
            <a:ext cx="298684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746" y="638599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Isoflurane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060" y="63712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ambria"/>
              </a:rPr>
              <a:t>Sevoflurane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793" y="633975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Desflurane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</a:rPr>
              <a:t>Volatile induced cardiac depression: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1" y="1600200"/>
            <a:ext cx="8798801" cy="49012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Depress contractile function </a:t>
            </a:r>
            <a:r>
              <a:rPr lang="en-US" i="1" dirty="0" smtClean="0">
                <a:latin typeface="Cambria"/>
              </a:rPr>
              <a:t>in vitro </a:t>
            </a:r>
            <a:r>
              <a:rPr lang="en-US" dirty="0" smtClean="0">
                <a:latin typeface="Cambria"/>
              </a:rPr>
              <a:t>and </a:t>
            </a:r>
            <a:r>
              <a:rPr lang="en-US" i="1" dirty="0" smtClean="0">
                <a:latin typeface="Cambria"/>
              </a:rPr>
              <a:t>in vivo.</a:t>
            </a:r>
          </a:p>
          <a:p>
            <a:endParaRPr lang="en-US" i="1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Negative </a:t>
            </a:r>
            <a:r>
              <a:rPr lang="en-US" dirty="0" err="1" smtClean="0">
                <a:latin typeface="Cambria"/>
              </a:rPr>
              <a:t>inotropic</a:t>
            </a:r>
            <a:r>
              <a:rPr lang="en-US" dirty="0" smtClean="0">
                <a:latin typeface="Cambria"/>
              </a:rPr>
              <a:t> effect:</a:t>
            </a:r>
          </a:p>
          <a:p>
            <a:pPr>
              <a:buNone/>
            </a:pPr>
            <a:r>
              <a:rPr lang="en-US" i="1" dirty="0" smtClean="0">
                <a:latin typeface="Cambria"/>
              </a:rPr>
              <a:t>			</a:t>
            </a:r>
            <a:r>
              <a:rPr lang="en-US" dirty="0" smtClean="0">
                <a:latin typeface="Cambria"/>
              </a:rPr>
              <a:t>Reduce max velocity of shortening.					Reduce peak developed force.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Reduce maximal rate of force development.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Difficult to isolate pure Cardiac effect </a:t>
            </a:r>
            <a:r>
              <a:rPr lang="en-US" i="1" dirty="0" smtClean="0">
                <a:latin typeface="Cambria"/>
              </a:rPr>
              <a:t>in vivo</a:t>
            </a:r>
            <a:r>
              <a:rPr lang="en-US" dirty="0" smtClean="0">
                <a:latin typeface="Cambria"/>
              </a:rPr>
              <a:t>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All reduce HR and BP:</a:t>
            </a:r>
            <a:endParaRPr lang="en-US" dirty="0">
              <a:latin typeface="Cambria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224" r="-94224"/>
          <a:stretch>
            <a:fillRect/>
          </a:stretch>
        </p:blipFill>
        <p:spPr>
          <a:xfrm>
            <a:off x="3510667" y="1689204"/>
            <a:ext cx="8229600" cy="4525963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9" y="1689204"/>
            <a:ext cx="2904157" cy="4535122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25" y="1698363"/>
            <a:ext cx="298684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746" y="638599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Isoflurane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060" y="63712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ambria"/>
              </a:rPr>
              <a:t>Sevoflurane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793" y="633975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Desflurane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Reduced Cardiac Output: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87" y="1878960"/>
            <a:ext cx="8774044" cy="40782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</a:rPr>
              <a:t>Initial increased sympathetic activity.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Reduce SVR (= MAP – CVP / CO) 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MAP= </a:t>
            </a:r>
            <a:r>
              <a:rPr lang="en-US" dirty="0" err="1" smtClean="0">
                <a:latin typeface="Cambria"/>
              </a:rPr>
              <a:t>P</a:t>
            </a:r>
            <a:r>
              <a:rPr lang="en-US" baseline="-25000" dirty="0" err="1" smtClean="0">
                <a:latin typeface="Cambria"/>
              </a:rPr>
              <a:t>dias</a:t>
            </a:r>
            <a:r>
              <a:rPr lang="en-US" dirty="0" smtClean="0">
                <a:latin typeface="Cambria"/>
              </a:rPr>
              <a:t> – 1/3 (</a:t>
            </a:r>
            <a:r>
              <a:rPr lang="en-US" dirty="0" err="1" smtClean="0">
                <a:latin typeface="Cambria"/>
              </a:rPr>
              <a:t>P</a:t>
            </a:r>
            <a:r>
              <a:rPr lang="en-US" baseline="-25000" dirty="0" err="1" smtClean="0">
                <a:latin typeface="Cambria"/>
              </a:rPr>
              <a:t>sys</a:t>
            </a:r>
            <a:r>
              <a:rPr lang="en-US" dirty="0" err="1" smtClean="0">
                <a:latin typeface="Cambria"/>
              </a:rPr>
              <a:t>-P</a:t>
            </a:r>
            <a:r>
              <a:rPr lang="en-US" baseline="-25000" dirty="0" err="1" smtClean="0">
                <a:latin typeface="Cambria"/>
              </a:rPr>
              <a:t>dias</a:t>
            </a:r>
            <a:r>
              <a:rPr lang="en-US" dirty="0" smtClean="0">
                <a:latin typeface="Cambria"/>
              </a:rPr>
              <a:t>)		 CO=SV </a:t>
            </a:r>
            <a:r>
              <a:rPr lang="en-US" dirty="0" err="1" smtClean="0">
                <a:latin typeface="Cambria"/>
              </a:rPr>
              <a:t>x</a:t>
            </a:r>
            <a:r>
              <a:rPr lang="en-US" dirty="0" smtClean="0">
                <a:latin typeface="Cambria"/>
              </a:rPr>
              <a:t> HR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Negative Chronotropy.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Abnormal, blunted responses to change.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Abnormal, blunted response:</a:t>
            </a:r>
            <a:endParaRPr lang="en-US" dirty="0">
              <a:latin typeface="Cambria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224" r="-94224"/>
          <a:stretch>
            <a:fillRect/>
          </a:stretch>
        </p:blipFill>
        <p:spPr>
          <a:xfrm>
            <a:off x="3510667" y="1689204"/>
            <a:ext cx="8229600" cy="4525963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9" y="1689204"/>
            <a:ext cx="2904157" cy="4535122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25" y="1698363"/>
            <a:ext cx="298684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746" y="638599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Isoflurane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060" y="63712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ambria"/>
              </a:rPr>
              <a:t>Sevoflurane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793" y="633975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Desflurane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Altered Chronotropy: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025542" cy="4525963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Slow rate of SA node discharge by altering SA nodal automaticity. 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Prolong AV conduction time and refractoriness.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Left </a:t>
            </a:r>
            <a:r>
              <a:rPr lang="en-US" dirty="0" err="1" smtClean="0">
                <a:latin typeface="Cambria"/>
              </a:rPr>
              <a:t>Atrial</a:t>
            </a:r>
            <a:r>
              <a:rPr lang="en-US" dirty="0" smtClean="0">
                <a:latin typeface="Cambria"/>
              </a:rPr>
              <a:t> effects: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Role of left atrium?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50% reduced LA contractility at 1.2 MAC.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Calcium mediated mechanism.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Also impair LA relaxation.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1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ambria"/>
              </a:rPr>
              <a:t>Baroreceptor</a:t>
            </a:r>
            <a:r>
              <a:rPr lang="en-US" dirty="0" smtClean="0">
                <a:latin typeface="Cambria"/>
              </a:rPr>
              <a:t> reflex:</a:t>
            </a:r>
            <a:endParaRPr lang="en-US" dirty="0">
              <a:latin typeface="Cambria"/>
            </a:endParaRPr>
          </a:p>
        </p:txBody>
      </p:sp>
      <p:pic>
        <p:nvPicPr>
          <p:cNvPr id="5" name="Picture 4" descr="Baroref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8" y="1294634"/>
            <a:ext cx="6483159" cy="4998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729" y="640062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Corposcindosis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8342" y="1712941"/>
            <a:ext cx="243223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Circumferential and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/>
              </a:rPr>
              <a:t>Longitudinal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ambria"/>
              </a:rPr>
              <a:t>Extracardiac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 Stretch R.</a:t>
            </a:r>
          </a:p>
          <a:p>
            <a:endParaRPr lang="en-US" dirty="0" smtClean="0">
              <a:solidFill>
                <a:schemeClr val="bg1"/>
              </a:solidFill>
              <a:latin typeface="Cambri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/>
              </a:rPr>
              <a:t> Nucleus </a:t>
            </a:r>
            <a:r>
              <a:rPr lang="en-US" dirty="0" err="1" smtClean="0">
                <a:solidFill>
                  <a:schemeClr val="bg1"/>
                </a:solidFill>
                <a:latin typeface="Cambria"/>
              </a:rPr>
              <a:t>solitarius</a:t>
            </a:r>
            <a:r>
              <a:rPr lang="en-US" smtClean="0">
                <a:solidFill>
                  <a:schemeClr val="bg1"/>
                </a:solidFill>
                <a:latin typeface="Cambria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Cambri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/>
              </a:rPr>
              <a:t> 9</a:t>
            </a:r>
            <a:r>
              <a:rPr lang="en-US" baseline="30000" dirty="0" smtClean="0">
                <a:solidFill>
                  <a:schemeClr val="bg1"/>
                </a:solidFill>
                <a:latin typeface="Cambria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 and 10</a:t>
            </a:r>
            <a:r>
              <a:rPr lang="en-US" baseline="30000" dirty="0" smtClean="0">
                <a:solidFill>
                  <a:schemeClr val="bg1"/>
                </a:solidFill>
                <a:latin typeface="Cambria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 Cranial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/>
              </a:rPr>
              <a:t> nerves.</a:t>
            </a:r>
          </a:p>
          <a:p>
            <a:endParaRPr lang="en-US" dirty="0" smtClean="0">
              <a:solidFill>
                <a:schemeClr val="bg1"/>
              </a:solidFill>
              <a:latin typeface="Cambri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/>
              </a:rPr>
              <a:t> Volatiles inhibit HR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/>
              </a:rPr>
              <a:t>Component.</a:t>
            </a:r>
          </a:p>
          <a:p>
            <a:endParaRPr lang="en-US" dirty="0" smtClean="0">
              <a:solidFill>
                <a:schemeClr val="bg1"/>
              </a:solidFill>
              <a:latin typeface="Cambri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/>
              </a:rPr>
              <a:t> Reset in chronic HT: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/>
              </a:rPr>
              <a:t>Labile </a:t>
            </a:r>
            <a:r>
              <a:rPr lang="en-US" dirty="0" err="1" smtClean="0">
                <a:solidFill>
                  <a:schemeClr val="bg1"/>
                </a:solidFill>
                <a:latin typeface="Cambria"/>
              </a:rPr>
              <a:t>bp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/>
              </a:rPr>
              <a:t>periop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Cardiovascular System: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Cambria"/>
              </a:rPr>
              <a:t>“Relating to the heart and blood vessels”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							</a:t>
            </a:r>
            <a:r>
              <a:rPr lang="en-US" sz="2000" dirty="0" smtClean="0">
                <a:latin typeface="Cambria"/>
              </a:rPr>
              <a:t>OED.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Systemic circulation:		Cerebral.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		Pulmonary.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Right and left heart.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Inter-drug variation: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To varying degrees: 	H &gt; I &gt; D &gt; S.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	</a:t>
            </a:r>
            <a:r>
              <a:rPr lang="en-US" dirty="0" err="1" smtClean="0">
                <a:latin typeface="Cambria"/>
              </a:rPr>
              <a:t>Propofol</a:t>
            </a:r>
            <a:r>
              <a:rPr lang="en-US" dirty="0" smtClean="0">
                <a:latin typeface="Cambria"/>
              </a:rPr>
              <a:t> &gt; </a:t>
            </a:r>
            <a:r>
              <a:rPr lang="en-US" dirty="0" err="1" smtClean="0">
                <a:latin typeface="Cambria"/>
              </a:rPr>
              <a:t>Fentanyl</a:t>
            </a:r>
            <a:r>
              <a:rPr lang="en-US" dirty="0" smtClean="0">
                <a:latin typeface="Cambria"/>
              </a:rPr>
              <a:t>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Ischaemic</a:t>
            </a:r>
            <a:r>
              <a:rPr lang="en-US" dirty="0" smtClean="0">
                <a:latin typeface="Cambria"/>
              </a:rPr>
              <a:t> &gt; non-</a:t>
            </a:r>
            <a:r>
              <a:rPr lang="en-US" dirty="0" err="1" smtClean="0">
                <a:latin typeface="Cambria"/>
              </a:rPr>
              <a:t>ischaemic</a:t>
            </a:r>
            <a:r>
              <a:rPr lang="en-US" dirty="0" smtClean="0">
                <a:latin typeface="Cambria"/>
              </a:rPr>
              <a:t>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Failing heart &gt; non-failing heart.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Volatiles alter calcium handling: </a:t>
            </a:r>
            <a:endParaRPr lang="en-US" dirty="0">
              <a:latin typeface="Cambria"/>
            </a:endParaRPr>
          </a:p>
        </p:txBody>
      </p:sp>
      <p:pic>
        <p:nvPicPr>
          <p:cNvPr id="4" name="Content Placeholder 3" descr="Action_potential_ventr_myocyt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2116421"/>
            <a:ext cx="8229600" cy="4525963"/>
          </a:xfrm>
        </p:spPr>
      </p:pic>
      <p:sp>
        <p:nvSpPr>
          <p:cNvPr id="6" name="8-Point Star 5"/>
          <p:cNvSpPr/>
          <p:nvPr/>
        </p:nvSpPr>
        <p:spPr>
          <a:xfrm>
            <a:off x="5197981" y="1747394"/>
            <a:ext cx="1203464" cy="980907"/>
          </a:xfrm>
          <a:prstGeom prst="star8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5257200" y="1940913"/>
            <a:ext cx="110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mbria"/>
              </a:rPr>
              <a:t>Ca</a:t>
            </a:r>
            <a:r>
              <a:rPr lang="en-US" sz="2400" baseline="30000" dirty="0" smtClean="0">
                <a:latin typeface="Cambria"/>
              </a:rPr>
              <a:t>2+ </a:t>
            </a:r>
            <a:r>
              <a:rPr lang="en-US" sz="2400" dirty="0" smtClean="0">
                <a:latin typeface="Cambria"/>
              </a:rPr>
              <a:t>in.</a:t>
            </a:r>
            <a:endParaRPr lang="en-US" sz="2400" dirty="0">
              <a:latin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4132" y="1232972"/>
            <a:ext cx="381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ambria"/>
              </a:rPr>
              <a:t>Myocyte</a:t>
            </a:r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 Action Potential: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Several targets: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80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Alter L and T-type Ca</a:t>
            </a:r>
            <a:r>
              <a:rPr lang="en-US" baseline="30000" dirty="0" smtClean="0">
                <a:latin typeface="Cambria"/>
              </a:rPr>
              <a:t>2+ </a:t>
            </a:r>
            <a:r>
              <a:rPr lang="en-US" dirty="0" smtClean="0">
                <a:latin typeface="Cambria"/>
              </a:rPr>
              <a:t>channel function to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 </a:t>
            </a:r>
            <a:r>
              <a:rPr lang="en-US" dirty="0" err="1" smtClean="0">
                <a:latin typeface="Cambria"/>
              </a:rPr>
              <a:t>transsarcolemmal</a:t>
            </a:r>
            <a:r>
              <a:rPr lang="en-US" dirty="0" smtClean="0">
                <a:latin typeface="Cambria"/>
              </a:rPr>
              <a:t> Ca</a:t>
            </a:r>
            <a:r>
              <a:rPr lang="en-US" baseline="30000" dirty="0" smtClean="0">
                <a:latin typeface="Cambria"/>
              </a:rPr>
              <a:t>2+ </a:t>
            </a:r>
            <a:r>
              <a:rPr lang="en-US" dirty="0" smtClean="0">
                <a:latin typeface="Cambria"/>
              </a:rPr>
              <a:t>currents.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Reduced Calcium transits:		</a:t>
            </a:r>
          </a:p>
          <a:p>
            <a:pPr lvl="1"/>
            <a:r>
              <a:rPr lang="en-US" dirty="0" smtClean="0">
                <a:latin typeface="Cambria"/>
              </a:rPr>
              <a:t>Reduced Ca</a:t>
            </a:r>
            <a:r>
              <a:rPr lang="en-US" baseline="30000" dirty="0" smtClean="0">
                <a:latin typeface="Cambria"/>
              </a:rPr>
              <a:t>2+ </a:t>
            </a:r>
            <a:r>
              <a:rPr lang="en-US" dirty="0" smtClean="0">
                <a:latin typeface="Cambria"/>
              </a:rPr>
              <a:t>for contractile activation</a:t>
            </a:r>
          </a:p>
          <a:p>
            <a:pPr lvl="1"/>
            <a:r>
              <a:rPr lang="en-US" dirty="0" smtClean="0">
                <a:latin typeface="Cambria"/>
              </a:rPr>
              <a:t>Impaired Calcium induced Calcium release.</a:t>
            </a:r>
          </a:p>
          <a:p>
            <a:pPr lvl="1"/>
            <a:r>
              <a:rPr lang="en-US" dirty="0" smtClean="0">
                <a:latin typeface="Cambria"/>
              </a:rPr>
              <a:t>Reduced Calcium SR stores.</a:t>
            </a:r>
          </a:p>
          <a:p>
            <a:pPr lvl="1"/>
            <a:endParaRPr lang="en-US" dirty="0" smtClean="0">
              <a:latin typeface="Cambria"/>
            </a:endParaRPr>
          </a:p>
          <a:p>
            <a:pPr lvl="1"/>
            <a:r>
              <a:rPr lang="en-US" dirty="0" smtClean="0">
                <a:latin typeface="Cambria"/>
              </a:rPr>
              <a:t>Render SR leaky.</a:t>
            </a:r>
          </a:p>
          <a:p>
            <a:pPr lvl="1"/>
            <a:endParaRPr lang="en-US" dirty="0" smtClean="0">
              <a:latin typeface="Cambria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86675" y="4292999"/>
            <a:ext cx="567870" cy="103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208818" y="2550133"/>
            <a:ext cx="30973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Altered Diastolic function:</a:t>
            </a:r>
            <a:endParaRPr lang="en-US" dirty="0">
              <a:latin typeface="Cambria"/>
            </a:endParaRPr>
          </a:p>
        </p:txBody>
      </p:sp>
      <p:pic>
        <p:nvPicPr>
          <p:cNvPr id="8" name="Content Placeholder 7" descr="cardiac cycle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264" r="-2264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4953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mbria"/>
              </a:rPr>
              <a:t>Dose related prolongation of IVR.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Reduced </a:t>
            </a:r>
            <a:r>
              <a:rPr lang="en-US" dirty="0" err="1" smtClean="0">
                <a:latin typeface="Cambria"/>
              </a:rPr>
              <a:t>atrial</a:t>
            </a:r>
            <a:r>
              <a:rPr lang="en-US" dirty="0" smtClean="0">
                <a:latin typeface="Cambria"/>
              </a:rPr>
              <a:t> ejection.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May compensate for reduced contractility.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Varies in health and disease.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</a:rPr>
              <a:t>Side effects can be clinically beneficial: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Preserve metabolic and structural integrity in regional </a:t>
            </a:r>
            <a:r>
              <a:rPr lang="en-US" dirty="0" err="1" smtClean="0">
                <a:latin typeface="Cambria"/>
              </a:rPr>
              <a:t>ischaemia</a:t>
            </a:r>
            <a:r>
              <a:rPr lang="en-US" dirty="0" smtClean="0">
                <a:latin typeface="Cambria"/>
              </a:rPr>
              <a:t> / reperfusion.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Reduce infarct size.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Ischaemic</a:t>
            </a:r>
            <a:r>
              <a:rPr lang="en-US" dirty="0" smtClean="0">
                <a:latin typeface="Cambria"/>
              </a:rPr>
              <a:t> preconditioning.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Improved loading conditions:</a:t>
            </a:r>
            <a:endParaRPr lang="en-US" dirty="0"/>
          </a:p>
        </p:txBody>
      </p:sp>
      <p:pic>
        <p:nvPicPr>
          <p:cNvPr id="6" name="Content Placeholder 5" descr="starling curve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579" b="-34579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Improved pre and after loading.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May offset negative </a:t>
            </a:r>
            <a:r>
              <a:rPr lang="en-US" dirty="0" err="1" smtClean="0">
                <a:latin typeface="Cambria"/>
              </a:rPr>
              <a:t>inotropy</a:t>
            </a:r>
            <a:r>
              <a:rPr lang="en-US" dirty="0" smtClean="0">
                <a:latin typeface="Cambria"/>
              </a:rPr>
              <a:t>.</a:t>
            </a:r>
            <a:endParaRPr lang="en-US" dirty="0">
              <a:latin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6723" y="537280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/>
              </a:rPr>
              <a:t>University of Virginia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</a:rPr>
              <a:t>Opioids</a:t>
            </a:r>
            <a:r>
              <a:rPr lang="en-US" dirty="0" smtClean="0">
                <a:latin typeface="Cambria"/>
              </a:rPr>
              <a:t> and Benzodiazepines: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mbria"/>
              </a:rPr>
              <a:t>Haemodynamically</a:t>
            </a:r>
            <a:r>
              <a:rPr lang="en-US" dirty="0" smtClean="0">
                <a:latin typeface="Cambria"/>
              </a:rPr>
              <a:t> well tolerated.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Preserve homeostatic reflex mechanisms.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Effective dose is patient dependent.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Generally very stable: “Cardiac </a:t>
            </a:r>
            <a:r>
              <a:rPr lang="en-US" dirty="0" err="1" smtClean="0">
                <a:latin typeface="Cambria"/>
              </a:rPr>
              <a:t>anaesthetic</a:t>
            </a:r>
            <a:r>
              <a:rPr lang="en-US" dirty="0" smtClean="0">
                <a:latin typeface="Cambria"/>
              </a:rPr>
              <a:t>”.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mbria"/>
              </a:rPr>
              <a:t>Propofol</a:t>
            </a:r>
            <a:r>
              <a:rPr lang="en-US" dirty="0" smtClean="0">
                <a:latin typeface="Cambria"/>
              </a:rPr>
              <a:t>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Cambria"/>
              </a:rPr>
              <a:t>Used for induction and maintenance.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Hypotension: BP reduced - 40%.	</a:t>
            </a:r>
          </a:p>
          <a:p>
            <a:pPr lvl="1"/>
            <a:r>
              <a:rPr lang="en-US" dirty="0" smtClean="0">
                <a:latin typeface="Cambria"/>
              </a:rPr>
              <a:t>Myocardial depression.</a:t>
            </a:r>
          </a:p>
          <a:p>
            <a:pPr lvl="1"/>
            <a:r>
              <a:rPr lang="en-US" dirty="0" err="1" smtClean="0">
                <a:latin typeface="Cambria"/>
              </a:rPr>
              <a:t>Vasodilation</a:t>
            </a:r>
            <a:r>
              <a:rPr lang="en-US" dirty="0" smtClean="0">
                <a:latin typeface="Cambria"/>
              </a:rPr>
              <a:t>.</a:t>
            </a:r>
          </a:p>
          <a:p>
            <a:pPr lvl="1"/>
            <a:endParaRPr lang="en-US" dirty="0" smtClean="0">
              <a:latin typeface="Cambria"/>
            </a:endParaRPr>
          </a:p>
          <a:p>
            <a:pPr lvl="1"/>
            <a:r>
              <a:rPr lang="en-US" dirty="0" smtClean="0">
                <a:latin typeface="Cambria"/>
              </a:rPr>
              <a:t>HR stable:  Resets baroreceptor reflex.	</a:t>
            </a:r>
          </a:p>
          <a:p>
            <a:pPr lvl="1">
              <a:buNone/>
            </a:pPr>
            <a:r>
              <a:rPr lang="en-US" dirty="0" smtClean="0">
                <a:latin typeface="Cambria"/>
              </a:rPr>
              <a:t>					   No reflex tachycardia.	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</a:rPr>
              <a:t>Ketamine</a:t>
            </a:r>
            <a:r>
              <a:rPr lang="en-US" dirty="0" smtClean="0">
                <a:latin typeface="Cambria"/>
              </a:rPr>
              <a:t>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32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</a:rPr>
              <a:t>Stimulates the CVS.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Increases BP, HR and Cardiac Output.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Increases Myocardial work and O</a:t>
            </a:r>
            <a:r>
              <a:rPr lang="en-US" baseline="-25000" dirty="0" smtClean="0">
                <a:latin typeface="Cambria"/>
              </a:rPr>
              <a:t>2</a:t>
            </a:r>
            <a:r>
              <a:rPr lang="en-US" dirty="0" smtClean="0">
                <a:latin typeface="Cambria"/>
              </a:rPr>
              <a:t> demand.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Direct myocardial and sympathetic stimulation.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</a:rPr>
              <a:t>Neuroaxial</a:t>
            </a:r>
            <a:r>
              <a:rPr lang="en-US" dirty="0" smtClean="0">
                <a:latin typeface="Cambria"/>
              </a:rPr>
              <a:t> </a:t>
            </a:r>
            <a:r>
              <a:rPr lang="en-US" dirty="0" err="1" smtClean="0">
                <a:latin typeface="Cambria"/>
              </a:rPr>
              <a:t>anaesthesia</a:t>
            </a:r>
            <a:r>
              <a:rPr lang="en-US" dirty="0" smtClean="0">
                <a:latin typeface="Cambria"/>
              </a:rPr>
              <a:t>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02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Sympathetic blockade: </a:t>
            </a:r>
          </a:p>
          <a:p>
            <a:endParaRPr lang="en-US" dirty="0" smtClean="0">
              <a:latin typeface="Cambria"/>
            </a:endParaRPr>
          </a:p>
          <a:p>
            <a:pPr>
              <a:buNone/>
            </a:pPr>
            <a:r>
              <a:rPr lang="en-US" dirty="0" smtClean="0">
                <a:latin typeface="Cambria"/>
              </a:rPr>
              <a:t>	- </a:t>
            </a:r>
            <a:r>
              <a:rPr lang="en-US" dirty="0" err="1" smtClean="0">
                <a:latin typeface="Cambria"/>
              </a:rPr>
              <a:t>Vasodilation</a:t>
            </a:r>
            <a:r>
              <a:rPr lang="en-US" dirty="0" smtClean="0">
                <a:latin typeface="Cambria"/>
              </a:rPr>
              <a:t> below block.</a:t>
            </a:r>
          </a:p>
          <a:p>
            <a:endParaRPr lang="en-US" dirty="0" smtClean="0">
              <a:latin typeface="Cambria"/>
            </a:endParaRPr>
          </a:p>
          <a:p>
            <a:pPr>
              <a:buNone/>
            </a:pPr>
            <a:r>
              <a:rPr lang="en-US" dirty="0" smtClean="0">
                <a:latin typeface="Cambria"/>
              </a:rPr>
              <a:t>	- Hypotension:	Preload.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Cardiac output.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Severe in </a:t>
            </a:r>
            <a:r>
              <a:rPr lang="en-US" dirty="0" err="1" smtClean="0">
                <a:latin typeface="Cambria"/>
              </a:rPr>
              <a:t>hypovolaemia</a:t>
            </a:r>
            <a:r>
              <a:rPr lang="en-US" dirty="0" smtClean="0">
                <a:latin typeface="Cambria"/>
              </a:rPr>
              <a:t>.	</a:t>
            </a:r>
            <a:r>
              <a:rPr lang="en-US" dirty="0" smtClean="0"/>
              <a:t>						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469469" y="4802947"/>
            <a:ext cx="367369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434006" y="4257022"/>
            <a:ext cx="428761" cy="15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Miller’s Anesthesia 6</a:t>
            </a:r>
            <a:r>
              <a:rPr lang="en-US" baseline="30000" dirty="0" smtClean="0">
                <a:latin typeface="Cambria"/>
              </a:rPr>
              <a:t>th</a:t>
            </a:r>
            <a:r>
              <a:rPr lang="en-US" dirty="0" smtClean="0">
                <a:latin typeface="Cambria"/>
              </a:rPr>
              <a:t> edition.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23" y="1600200"/>
            <a:ext cx="873487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"/>
              </a:rPr>
              <a:t>Chapter page count: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Temperature monitoring:	28 pages.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Depth of </a:t>
            </a:r>
            <a:r>
              <a:rPr lang="en-US" dirty="0" err="1" smtClean="0">
                <a:latin typeface="Cambria"/>
              </a:rPr>
              <a:t>Anaesthesia</a:t>
            </a:r>
            <a:r>
              <a:rPr lang="en-US" dirty="0" smtClean="0">
                <a:latin typeface="Cambria"/>
              </a:rPr>
              <a:t>:  		38 pages.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Respiratory monitoring:	44 pages.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pPr>
              <a:buNone/>
            </a:pPr>
            <a:r>
              <a:rPr lang="en-US" sz="3800" dirty="0" smtClean="0">
                <a:latin typeface="Cambria"/>
              </a:rPr>
              <a:t>Cardiovascular monitoring:	150 pages.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</a:rPr>
              <a:t>Neuroaxial</a:t>
            </a:r>
            <a:r>
              <a:rPr lang="en-US" dirty="0" smtClean="0">
                <a:latin typeface="Cambria"/>
              </a:rPr>
              <a:t> blockade: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309" cy="4866039"/>
          </a:xfrm>
        </p:spPr>
        <p:txBody>
          <a:bodyPr/>
          <a:lstStyle/>
          <a:p>
            <a:r>
              <a:rPr lang="en-US" dirty="0" err="1" smtClean="0">
                <a:latin typeface="Cambria"/>
              </a:rPr>
              <a:t>Bradycardia</a:t>
            </a:r>
            <a:r>
              <a:rPr lang="en-US" dirty="0" smtClean="0">
                <a:latin typeface="Cambria"/>
              </a:rPr>
              <a:t> (T1-4).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Reduced myocardial work and O</a:t>
            </a:r>
            <a:r>
              <a:rPr lang="en-US" baseline="-25000" dirty="0" smtClean="0">
                <a:latin typeface="Cambria"/>
              </a:rPr>
              <a:t>2</a:t>
            </a:r>
            <a:r>
              <a:rPr lang="en-US" dirty="0" smtClean="0">
                <a:latin typeface="Cambria"/>
              </a:rPr>
              <a:t> demand.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Reduced bleeding and DVT.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Any relative contraindications?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Cerebral perfusion: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ambria"/>
              </a:rPr>
              <a:t>Autoregulation</a:t>
            </a:r>
            <a:r>
              <a:rPr lang="en-US" dirty="0" smtClean="0">
                <a:latin typeface="Cambria"/>
              </a:rPr>
              <a:t>: impaired by drugs.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Affected by: 	Blood pressure.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pCO</a:t>
            </a:r>
            <a:r>
              <a:rPr lang="en-US" baseline="-25000" dirty="0" smtClean="0">
                <a:latin typeface="Cambria"/>
              </a:rPr>
              <a:t>2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pO</a:t>
            </a:r>
            <a:r>
              <a:rPr lang="en-US" baseline="-25000" dirty="0" smtClean="0">
                <a:latin typeface="Cambria"/>
              </a:rPr>
              <a:t>2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</a:t>
            </a:r>
            <a:r>
              <a:rPr lang="en-US" dirty="0" err="1" smtClean="0">
                <a:latin typeface="Cambria"/>
              </a:rPr>
              <a:t>Laryngoscopy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Coughing.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</a:rPr>
              <a:t>Consider the </a:t>
            </a:r>
            <a:r>
              <a:rPr lang="en-US" dirty="0" err="1" smtClean="0">
                <a:latin typeface="Cambria"/>
              </a:rPr>
              <a:t>anaesthetic</a:t>
            </a:r>
            <a:r>
              <a:rPr lang="en-US" dirty="0" smtClean="0">
                <a:latin typeface="Cambria"/>
              </a:rPr>
              <a:t> options…..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35 yr female.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Fit and well.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Elective laparoscopic </a:t>
            </a:r>
            <a:r>
              <a:rPr lang="en-US" dirty="0" err="1" smtClean="0">
                <a:latin typeface="Cambria"/>
              </a:rPr>
              <a:t>Cholecystectomy</a:t>
            </a:r>
            <a:r>
              <a:rPr lang="en-US" dirty="0" smtClean="0">
                <a:latin typeface="Cambria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What could you use?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75 year old male.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Severe </a:t>
            </a:r>
            <a:r>
              <a:rPr lang="en-US" dirty="0" err="1" smtClean="0">
                <a:latin typeface="Cambria"/>
              </a:rPr>
              <a:t>ischaemic</a:t>
            </a:r>
            <a:r>
              <a:rPr lang="en-US" dirty="0" smtClean="0">
                <a:latin typeface="Cambria"/>
              </a:rPr>
              <a:t> heart disease.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Elective Coronary Bypass Graft </a:t>
            </a:r>
            <a:r>
              <a:rPr lang="en-US" dirty="0" err="1" smtClean="0">
                <a:latin typeface="Cambria"/>
              </a:rPr>
              <a:t>x</a:t>
            </a:r>
            <a:r>
              <a:rPr lang="en-US" dirty="0" smtClean="0">
                <a:latin typeface="Cambria"/>
              </a:rPr>
              <a:t> 4, + AVR.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What are the options?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</a:rPr>
              <a:t>50 year male.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Severe bilateral pneumonia.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Exhausted.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Sats</a:t>
            </a:r>
            <a:r>
              <a:rPr lang="en-US" dirty="0" smtClean="0">
                <a:latin typeface="Cambria"/>
              </a:rPr>
              <a:t> 85% on 100% O</a:t>
            </a:r>
            <a:r>
              <a:rPr lang="en-US" baseline="-25000" dirty="0" smtClean="0">
                <a:latin typeface="Cambria"/>
              </a:rPr>
              <a:t>2</a:t>
            </a:r>
            <a:r>
              <a:rPr lang="en-US" dirty="0" smtClean="0">
                <a:latin typeface="Cambria"/>
              </a:rPr>
              <a:t>.</a:t>
            </a:r>
          </a:p>
          <a:p>
            <a:r>
              <a:rPr lang="en-US" dirty="0" smtClean="0">
                <a:latin typeface="Cambria"/>
              </a:rPr>
              <a:t>HR 120 </a:t>
            </a:r>
            <a:r>
              <a:rPr lang="en-US" dirty="0" err="1" smtClean="0">
                <a:latin typeface="Cambria"/>
              </a:rPr>
              <a:t>bpm.BP</a:t>
            </a:r>
            <a:r>
              <a:rPr lang="en-US" dirty="0" smtClean="0">
                <a:latin typeface="Cambria"/>
              </a:rPr>
              <a:t> 80/50.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What are your options?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8 year old child.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Elective tonsillectomy.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“Doesn’t want a needle, very precious”.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What would work?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Road Traffic Accident.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Trapped in the vehicle.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Major lower limb bone + soft tissue injury.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In agony.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Last one…...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65 year male.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Hypertensive.</a:t>
            </a:r>
          </a:p>
          <a:p>
            <a:r>
              <a:rPr lang="en-US" dirty="0" smtClean="0">
                <a:latin typeface="Cambria"/>
              </a:rPr>
              <a:t>PONV, “Terrible, you will help me Dr….”</a:t>
            </a:r>
          </a:p>
          <a:p>
            <a:r>
              <a:rPr lang="en-US" dirty="0" smtClean="0">
                <a:latin typeface="Cambria"/>
              </a:rPr>
              <a:t>Previous DVT, not on </a:t>
            </a:r>
            <a:r>
              <a:rPr lang="en-US" dirty="0" err="1" smtClean="0">
                <a:latin typeface="Cambria"/>
              </a:rPr>
              <a:t>warfarin</a:t>
            </a:r>
            <a:r>
              <a:rPr lang="en-US" dirty="0" smtClean="0">
                <a:latin typeface="Cambria"/>
              </a:rPr>
              <a:t>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Elective total knee replacement.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Recap: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</a:rPr>
              <a:t>Complex, varied cardiovascular effects.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Agents affect  		- </a:t>
            </a:r>
            <a:r>
              <a:rPr lang="en-US" dirty="0" err="1" smtClean="0">
                <a:latin typeface="Cambria"/>
              </a:rPr>
              <a:t>Inotropy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- Chronotropy.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- </a:t>
            </a:r>
            <a:r>
              <a:rPr lang="en-US" dirty="0" err="1" smtClean="0">
                <a:latin typeface="Cambria"/>
              </a:rPr>
              <a:t>Lusitropy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- </a:t>
            </a:r>
            <a:r>
              <a:rPr lang="en-US" dirty="0" err="1" smtClean="0">
                <a:latin typeface="Cambria"/>
              </a:rPr>
              <a:t>Dromotropy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Tailor choice of </a:t>
            </a:r>
            <a:r>
              <a:rPr lang="en-US" dirty="0" err="1" smtClean="0">
                <a:latin typeface="Cambria"/>
              </a:rPr>
              <a:t>anaesthesia</a:t>
            </a:r>
            <a:r>
              <a:rPr lang="en-US" dirty="0" smtClean="0">
                <a:latin typeface="Cambria"/>
              </a:rPr>
              <a:t> accordingly.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ambria"/>
              </a:rPr>
              <a:t>Immunofluorescent</a:t>
            </a:r>
            <a:r>
              <a:rPr lang="en-US" dirty="0" smtClean="0">
                <a:solidFill>
                  <a:schemeClr val="tx1"/>
                </a:solidFill>
                <a:latin typeface="Cambri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"/>
              </a:rPr>
              <a:t>Troponin</a:t>
            </a:r>
            <a:r>
              <a:rPr lang="en-US" dirty="0" smtClean="0">
                <a:solidFill>
                  <a:schemeClr val="tx1"/>
                </a:solidFill>
                <a:latin typeface="Cambria"/>
              </a:rPr>
              <a:t> I in a Cardiac </a:t>
            </a:r>
            <a:r>
              <a:rPr lang="en-US" dirty="0" err="1" smtClean="0">
                <a:solidFill>
                  <a:schemeClr val="tx1"/>
                </a:solidFill>
                <a:latin typeface="Cambria"/>
              </a:rPr>
              <a:t>Myocyte</a:t>
            </a:r>
            <a:r>
              <a:rPr lang="en-US" dirty="0" smtClean="0">
                <a:solidFill>
                  <a:schemeClr val="tx1"/>
                </a:solidFill>
                <a:latin typeface="Cambria"/>
              </a:rPr>
              <a:t>:</a:t>
            </a:r>
            <a:endParaRPr lang="en-US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4" name="Content Placeholder 3" descr="Cardiac tropon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589" r="-625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Types of </a:t>
            </a:r>
            <a:r>
              <a:rPr lang="en-US" dirty="0" err="1" smtClean="0">
                <a:latin typeface="Cambria"/>
              </a:rPr>
              <a:t>Anaesthesia</a:t>
            </a:r>
            <a:r>
              <a:rPr lang="en-US" dirty="0" smtClean="0">
                <a:latin typeface="Cambria"/>
              </a:rPr>
              <a:t>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General:		Inhalational.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Intravenous:	- </a:t>
            </a:r>
            <a:r>
              <a:rPr lang="en-US" dirty="0" err="1" smtClean="0">
                <a:latin typeface="Cambria"/>
              </a:rPr>
              <a:t>Opioid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					- Non – </a:t>
            </a:r>
            <a:r>
              <a:rPr lang="en-US" dirty="0" err="1" smtClean="0">
                <a:latin typeface="Cambria"/>
              </a:rPr>
              <a:t>opioid</a:t>
            </a:r>
            <a:r>
              <a:rPr lang="en-US" dirty="0" smtClean="0">
                <a:latin typeface="Cambria"/>
              </a:rPr>
              <a:t>.</a:t>
            </a:r>
          </a:p>
          <a:p>
            <a:pPr>
              <a:buNone/>
            </a:pPr>
            <a:endParaRPr lang="en-US" dirty="0" smtClean="0">
              <a:latin typeface="Cambria"/>
            </a:endParaRPr>
          </a:p>
          <a:p>
            <a:r>
              <a:rPr lang="en-US" dirty="0" smtClean="0">
                <a:latin typeface="Cambria"/>
              </a:rPr>
              <a:t>Regional:	Local nerve blocks.</a:t>
            </a:r>
          </a:p>
          <a:p>
            <a:pPr>
              <a:buNone/>
            </a:pPr>
            <a:r>
              <a:rPr lang="en-US" dirty="0" smtClean="0">
                <a:latin typeface="Cambria"/>
              </a:rPr>
              <a:t>						Central </a:t>
            </a:r>
            <a:r>
              <a:rPr lang="en-US" dirty="0" err="1" smtClean="0">
                <a:latin typeface="Cambria"/>
              </a:rPr>
              <a:t>Neuroaxial</a:t>
            </a:r>
            <a:r>
              <a:rPr lang="en-US" dirty="0" smtClean="0">
                <a:latin typeface="Cambria"/>
              </a:rPr>
              <a:t>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5362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Cambria"/>
              </a:rPr>
              <a:t>Anaesthesia</a:t>
            </a:r>
            <a:r>
              <a:rPr lang="en-US" dirty="0" smtClean="0">
                <a:latin typeface="Cambria"/>
              </a:rPr>
              <a:t> and the cardiovascular system.</a:t>
            </a:r>
            <a:endParaRPr lang="en-US" dirty="0">
              <a:latin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639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</a:rPr>
              <a:t>Dafydd Lloyd.   MRCP, FRCA.</a:t>
            </a:r>
          </a:p>
          <a:p>
            <a:r>
              <a:rPr lang="en-US" dirty="0" smtClean="0">
                <a:latin typeface="Cambria"/>
              </a:rPr>
              <a:t> </a:t>
            </a:r>
          </a:p>
          <a:p>
            <a:r>
              <a:rPr lang="en-US" dirty="0" err="1" smtClean="0">
                <a:latin typeface="Cambria"/>
              </a:rPr>
              <a:t>Dafydd@imperial.ac.uk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mbria"/>
              </a:rPr>
              <a:t>Supraclavicular</a:t>
            </a:r>
            <a:r>
              <a:rPr lang="en-US" dirty="0" smtClean="0">
                <a:latin typeface="Cambria"/>
              </a:rPr>
              <a:t> Brachial Plexus:</a:t>
            </a:r>
            <a:endParaRPr lang="en-US" dirty="0">
              <a:latin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382" y="2240400"/>
            <a:ext cx="4082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ASM:  	Anterior Scalene.</a:t>
            </a:r>
          </a:p>
          <a:p>
            <a:endParaRPr lang="en-US" sz="2400" dirty="0" smtClean="0">
              <a:solidFill>
                <a:schemeClr val="bg1"/>
              </a:solidFill>
              <a:latin typeface="Cambria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MSM:  	Median Scalene.</a:t>
            </a:r>
          </a:p>
          <a:p>
            <a:endParaRPr lang="en-US" sz="2400" dirty="0" smtClean="0">
              <a:solidFill>
                <a:schemeClr val="bg1"/>
              </a:solidFill>
              <a:latin typeface="Cambria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SA: 		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</a:rPr>
              <a:t>Subclavian</a:t>
            </a:r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 Artery.</a:t>
            </a:r>
          </a:p>
          <a:p>
            <a:endParaRPr lang="en-US" sz="2400" dirty="0" smtClean="0">
              <a:solidFill>
                <a:schemeClr val="bg1"/>
              </a:solidFill>
              <a:latin typeface="Cambria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	  : 		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</a:rPr>
              <a:t>Brachal</a:t>
            </a:r>
            <a:r>
              <a:rPr lang="en-US" sz="2400" dirty="0" smtClean="0">
                <a:solidFill>
                  <a:schemeClr val="bg1"/>
                </a:solidFill>
                <a:latin typeface="Cambria"/>
              </a:rPr>
              <a:t> Plexus.</a:t>
            </a:r>
            <a:endParaRPr lang="en-US" sz="2400" dirty="0">
              <a:solidFill>
                <a:schemeClr val="bg1"/>
              </a:solidFill>
              <a:latin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42" y="2003360"/>
            <a:ext cx="4390158" cy="31790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5622" y="4710500"/>
            <a:ext cx="55328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9818" y="5412347"/>
            <a:ext cx="107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/>
              </a:rPr>
              <a:t>NYSORA.</a:t>
            </a:r>
            <a:endParaRPr lang="en-US" dirty="0">
              <a:solidFill>
                <a:schemeClr val="bg1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2"/>
            <a:ext cx="3275856" cy="1802631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Cambria"/>
              </a:rPr>
              <a:t>Datex</a:t>
            </a:r>
            <a:r>
              <a:rPr lang="en-GB" dirty="0" smtClean="0">
                <a:latin typeface="Cambria"/>
              </a:rPr>
              <a:t> </a:t>
            </a:r>
            <a:br>
              <a:rPr lang="en-GB" dirty="0" smtClean="0">
                <a:latin typeface="Cambria"/>
              </a:rPr>
            </a:br>
            <a:r>
              <a:rPr lang="en-GB" dirty="0" smtClean="0">
                <a:latin typeface="Cambria"/>
              </a:rPr>
              <a:t>Anaesthetic</a:t>
            </a:r>
            <a:br>
              <a:rPr lang="en-GB" dirty="0" smtClean="0">
                <a:latin typeface="Cambria"/>
              </a:rPr>
            </a:br>
            <a:r>
              <a:rPr lang="en-GB" dirty="0" smtClean="0">
                <a:latin typeface="Cambria"/>
              </a:rPr>
              <a:t>monitor:</a:t>
            </a:r>
            <a:endParaRPr lang="en-GB" dirty="0">
              <a:latin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397070" cy="687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88" y="0"/>
            <a:ext cx="7790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Classical terminology: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</a:rPr>
              <a:t>Inotropy</a:t>
            </a:r>
            <a:r>
              <a:rPr lang="en-US" dirty="0" smtClean="0">
                <a:latin typeface="Cambria"/>
              </a:rPr>
              <a:t>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Chronotropy</a:t>
            </a:r>
            <a:r>
              <a:rPr lang="en-US" dirty="0" smtClean="0">
                <a:latin typeface="Cambria"/>
              </a:rPr>
              <a:t>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Lusitropy</a:t>
            </a:r>
            <a:r>
              <a:rPr lang="en-US" dirty="0" smtClean="0">
                <a:latin typeface="Cambria"/>
              </a:rPr>
              <a:t>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Dromotropy</a:t>
            </a:r>
            <a:r>
              <a:rPr lang="en-US" dirty="0" smtClean="0">
                <a:latin typeface="Cambria"/>
              </a:rPr>
              <a:t>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Classical terminology: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mbria"/>
              </a:rPr>
              <a:t>Inotropy</a:t>
            </a:r>
            <a:r>
              <a:rPr lang="en-US" dirty="0" smtClean="0">
                <a:latin typeface="Cambria"/>
              </a:rPr>
              <a:t>	:		Force of contraction.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Chronotropy</a:t>
            </a:r>
            <a:r>
              <a:rPr lang="en-US" dirty="0" smtClean="0">
                <a:latin typeface="Cambria"/>
              </a:rPr>
              <a:t>:		Rate of contraction.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Lusitropy</a:t>
            </a:r>
            <a:r>
              <a:rPr lang="en-US" dirty="0" smtClean="0">
                <a:latin typeface="Cambria"/>
              </a:rPr>
              <a:t>:			Rate of relaxation.</a:t>
            </a:r>
          </a:p>
          <a:p>
            <a:endParaRPr lang="en-US" dirty="0" smtClean="0">
              <a:latin typeface="Cambria"/>
            </a:endParaRPr>
          </a:p>
          <a:p>
            <a:r>
              <a:rPr lang="en-US" dirty="0" err="1" smtClean="0">
                <a:latin typeface="Cambria"/>
              </a:rPr>
              <a:t>Dromotropy</a:t>
            </a:r>
            <a:r>
              <a:rPr lang="en-US" dirty="0" smtClean="0">
                <a:latin typeface="Cambria"/>
              </a:rPr>
              <a:t>:		Rate of conduction.</a:t>
            </a:r>
            <a:endParaRPr lang="en-US" dirty="0">
              <a:latin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632</Words>
  <Application>Microsoft Office PowerPoint</Application>
  <PresentationFormat>On-screen Show (4:3)</PresentationFormat>
  <Paragraphs>266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Anaesthesia and the cardiovascular system</vt:lpstr>
      <vt:lpstr>Cardiovascular System:</vt:lpstr>
      <vt:lpstr>Miller’s Anesthesia 6th edition.</vt:lpstr>
      <vt:lpstr>Types of Anaesthesia:</vt:lpstr>
      <vt:lpstr>Supraclavicular Brachial Plexus:</vt:lpstr>
      <vt:lpstr>Datex  Anaesthetic monitor:</vt:lpstr>
      <vt:lpstr>Slide 7</vt:lpstr>
      <vt:lpstr>Classical terminology:</vt:lpstr>
      <vt:lpstr>Classical terminology:</vt:lpstr>
      <vt:lpstr>Why is this machine not in the UK?:</vt:lpstr>
      <vt:lpstr>Improving anaesthetic safety:</vt:lpstr>
      <vt:lpstr>Volatiles and CVS:  The overall trend</vt:lpstr>
      <vt:lpstr>Volatile induced cardiac depression:</vt:lpstr>
      <vt:lpstr>All reduce HR and BP:</vt:lpstr>
      <vt:lpstr>Reduced Cardiac Output:</vt:lpstr>
      <vt:lpstr>Abnormal, blunted response:</vt:lpstr>
      <vt:lpstr>Altered Chronotropy:</vt:lpstr>
      <vt:lpstr>Left Atrial effects:</vt:lpstr>
      <vt:lpstr>Baroreceptor reflex:</vt:lpstr>
      <vt:lpstr>Inter-drug variation:</vt:lpstr>
      <vt:lpstr>Volatiles alter calcium handling: </vt:lpstr>
      <vt:lpstr>Several targets:</vt:lpstr>
      <vt:lpstr>Altered Diastolic function:</vt:lpstr>
      <vt:lpstr>Side effects can be clinically beneficial:</vt:lpstr>
      <vt:lpstr>Improved loading conditions:</vt:lpstr>
      <vt:lpstr>Opioids and Benzodiazepines:</vt:lpstr>
      <vt:lpstr>Propofol:</vt:lpstr>
      <vt:lpstr>Ketamine:</vt:lpstr>
      <vt:lpstr>Neuroaxial anaesthesia:</vt:lpstr>
      <vt:lpstr>Neuroaxial blockade:</vt:lpstr>
      <vt:lpstr>Cerebral perfusion:</vt:lpstr>
      <vt:lpstr>Consider the anaesthetic options…..</vt:lpstr>
      <vt:lpstr>What could you use?</vt:lpstr>
      <vt:lpstr>What are the options?</vt:lpstr>
      <vt:lpstr>What are your options?</vt:lpstr>
      <vt:lpstr>What would work?</vt:lpstr>
      <vt:lpstr>Last one…...</vt:lpstr>
      <vt:lpstr>Recap:</vt:lpstr>
      <vt:lpstr>Immunofluorescent Troponin I in a Cardiac Myocyte:</vt:lpstr>
      <vt:lpstr>Anaesthesia and the cardiovascular system.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Anaesthesia and the cardiovascular system.</dc:title>
  <dc:creator>Dafydd Lloyd</dc:creator>
  <cp:lastModifiedBy>nshiel</cp:lastModifiedBy>
  <cp:revision>15</cp:revision>
  <dcterms:created xsi:type="dcterms:W3CDTF">2011-12-07T10:25:32Z</dcterms:created>
  <dcterms:modified xsi:type="dcterms:W3CDTF">2011-12-08T15:44:47Z</dcterms:modified>
</cp:coreProperties>
</file>