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9" r:id="rId3"/>
    <p:sldId id="324" r:id="rId4"/>
    <p:sldId id="326" r:id="rId5"/>
    <p:sldId id="323" r:id="rId6"/>
    <p:sldId id="329" r:id="rId7"/>
    <p:sldId id="327" r:id="rId8"/>
    <p:sldId id="339" r:id="rId9"/>
    <p:sldId id="302" r:id="rId10"/>
    <p:sldId id="338" r:id="rId11"/>
    <p:sldId id="337" r:id="rId12"/>
    <p:sldId id="340" r:id="rId13"/>
    <p:sldId id="348" r:id="rId14"/>
    <p:sldId id="336" r:id="rId15"/>
    <p:sldId id="328" r:id="rId16"/>
    <p:sldId id="334" r:id="rId17"/>
    <p:sldId id="330" r:id="rId18"/>
    <p:sldId id="347" r:id="rId19"/>
    <p:sldId id="332" r:id="rId20"/>
    <p:sldId id="333" r:id="rId21"/>
    <p:sldId id="335" r:id="rId22"/>
    <p:sldId id="322" r:id="rId23"/>
    <p:sldId id="341" r:id="rId24"/>
    <p:sldId id="345" r:id="rId25"/>
    <p:sldId id="346" r:id="rId26"/>
    <p:sldId id="31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DD7E"/>
    <a:srgbClr val="FFA725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6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88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720C4C0D-4506-4598-AE71-827044CE6295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49BEC7DA-3F48-404A-B5EE-4158E1A3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70C7E2-8718-4D77-B593-2C24AB7B2D5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99E667-B545-489D-A0F6-0FCFE1906A8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7A1BD-5777-401E-9DC6-84C841F1D6A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960B99-7450-45C5-8C03-8FEA076D95D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960B99-7450-45C5-8C03-8FEA076D95D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6F2934-077E-4F85-BD7A-A0F6A067CA7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2721F5-00D1-4AD4-82FD-F898E2270D7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60EC-C15C-4200-9977-7DF65E9ACDDA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E460-47F2-41CA-99EF-0FC007D17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E345-B0C4-4518-91F5-FD62A7679188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167C-FAC9-4843-819F-23781D6A0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0EF1-36EA-44DE-B3E5-350C6B25790A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E945-725C-4406-B650-C08D14426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80BB-FE1B-49CB-A6D9-114C16FDE91C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5098-07CE-4F60-8CCF-E79594AE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945E-A354-457E-8E09-F6E9CEC79CC2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B485-D970-446E-A9B2-0BEFA96F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A851-8868-4A02-A60F-1157B689D98B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0A05-1978-4AA2-8B46-DDB10856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4901-7D60-4358-BA8D-92C42238D509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99E2-CE23-453C-B34F-749513752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17AC-A2F3-4634-9195-CF85BF1BC14C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3AEC-567F-4B2C-8A05-54202671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AC8F-1E02-4642-BFEB-53EC5796F64F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3C42-F414-4B1F-8E6F-B6EE879CB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DE0F-DC8A-4494-B432-BC50773016D8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DB7F-FB13-4A98-9CC9-4B964BE76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75E3-615C-4AEF-99F7-F59760DC64E4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CDCF-0854-4C43-9470-FC9F72203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pPr>
              <a:defRPr/>
            </a:pPr>
            <a:fld id="{E9AAF930-179E-4C61-8146-E0C909AD58A5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pPr>
              <a:defRPr/>
            </a:pPr>
            <a:fld id="{9919F244-3250-48D3-8709-43E980CB4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2850"/>
            <a:ext cx="7888288" cy="18907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6000" dirty="0" smtClean="0">
                <a:solidFill>
                  <a:srgbClr val="FFFF00"/>
                </a:solidFill>
                <a:latin typeface="Arial" charset="0"/>
                <a:ea typeface="ＭＳ Ｐゴシック" pitchFamily="-105" charset="-128"/>
                <a:cs typeface="Arial" charset="0"/>
              </a:rPr>
              <a:t>Acute pain</a:t>
            </a:r>
            <a:endParaRPr lang="en-US" sz="6000" dirty="0" smtClean="0">
              <a:solidFill>
                <a:srgbClr val="FFFF00"/>
              </a:solidFill>
              <a:latin typeface="Arial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51763" cy="21780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Carsten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Bantel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 MD; PhD; FRCA; FFPMRCA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Clinical Senior Lecturer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Honorary Consultant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Anaesthesia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 &amp; Pain Medicine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Arial" charset="0"/>
              <a:ea typeface="ＭＳ Ｐゴシック" pitchFamily="-105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Pathways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8737"/>
          </a:xfrm>
        </p:spPr>
        <p:txBody>
          <a:bodyPr/>
          <a:lstStyle/>
          <a:p>
            <a:pPr>
              <a:defRPr/>
            </a:pPr>
            <a:r>
              <a:rPr lang="en-GB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Nociceptors</a:t>
            </a:r>
            <a:endParaRPr lang="en-GB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Free nerve endings of primary afferent neurons (A-delta and C-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fibers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Sensory specificity achieved by high threshold response only to particular features of incoming stimulus.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only fires after this high threshold has been reached.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Triggers: thermal (TRPV1), mechanical, chemical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Types: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polymodal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(respond to more triggers)							silent (need activation)</a:t>
            </a:r>
          </a:p>
          <a:p>
            <a:pPr>
              <a:buFont typeface="Arial" charset="0"/>
              <a:buNone/>
              <a:defRPr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j45pg405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" y="1096963"/>
            <a:ext cx="7766050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51488" y="6300788"/>
            <a:ext cx="30591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Lemke Can Vet J 2004, 45: 405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Pathways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8737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Cord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lamina I,II, V concerned with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nociception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‘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specific’ (NC) neurons: in lamina I; input from A-delta + C-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fibers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‘wide dynamic range’ (WDR) neurons: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(A-delta and C-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fiber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and non-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(A-beta) input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excitatory AAs: glutamate,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Aspartate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neuropeptides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substance P,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calcitonin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gene-related peptide (CGRP)</a:t>
            </a:r>
          </a:p>
          <a:p>
            <a:pPr>
              <a:buFont typeface="Arial" charset="0"/>
              <a:buNone/>
              <a:defRPr/>
            </a:pPr>
            <a:endParaRPr lang="en-GB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350838"/>
            <a:ext cx="4156075" cy="615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Pathways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Ascdending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 and WDR cross midline and ascend to supra-spinal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centers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Main ascending pathways: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spinothalamic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-reticular,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spinomesencephalic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/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Pathways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inhibitory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modulate incoming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signal at spinal and supra-spinal level</a:t>
            </a:r>
          </a:p>
          <a:p>
            <a:pPr>
              <a:lnSpc>
                <a:spcPct val="200000"/>
              </a:lnSpc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main transmitters: endogenous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serotonin,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noradrenaline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</a:t>
            </a:r>
            <a:r>
              <a:rPr lang="en-GB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facilitatory</a:t>
            </a:r>
            <a:endParaRPr lang="en-GB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Increase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signal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/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ff_sig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21" y="832009"/>
            <a:ext cx="7127558" cy="5193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Symptoms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GB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Pain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stimulation of superficial or deep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nociceptors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superficial: achy, sharp, stinging easy to localize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deep: difficult to localize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Neuropathic Pain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paraesthesia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abnormal skin sensation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Dysaethesia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unpleasant abnormal sensation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burning, pins &amp; needles, electric shock, wetness, numbness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Inflammatory Pain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throbbing, similar to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pain, associated symptoms (redness, swelling, increased temperature)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993106"/>
            <a:ext cx="4286250" cy="2871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Pain Assessment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History</a:t>
            </a: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Location (where?)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Causes (e.g. trauma, accident, disease)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pattern of onset (sudden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slow) 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Triggers  (movements, positions, heat, cold, exercise etc)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pattern of appearance (continuous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intermittent) 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 (e.g. sharp, dull, burning, stabbing, colicky)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Severity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Relieving factors (e.g. rest, heat, cold, pain killers)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Contributing factors: beliefs, social factors, expectations, personality, co-existing diseases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Associated symptoms (e.g. nausea, vomiting, sweating, faint, changes in bowel or bladder habits) 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Definitions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an unpleasant </a:t>
            </a:r>
            <a:r>
              <a:rPr lang="en-GB" sz="28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GB" sz="28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emotional 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experience associated with actual or potential tissue damage, or described in terms of such damage. </a:t>
            </a:r>
            <a:r>
              <a:rPr lang="en-GB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(International Association for the Study of Pain – IASP) </a:t>
            </a: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Nociception</a:t>
            </a: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neural process of encoding and processing noxious stimuli.</a:t>
            </a: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Pain Assessment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 Assessment 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 intensity at rest; on movements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Visual analogue scale (VAS)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Numeric rating scale (NRS)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Questionnaires</a:t>
            </a:r>
          </a:p>
          <a:p>
            <a:pPr lvl="1">
              <a:buFont typeface="Arial" charset="0"/>
              <a:buNone/>
              <a:defRPr/>
            </a:pPr>
            <a:endParaRPr lang="en-GB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7188" lvl="1" indent="-357188">
              <a:buFont typeface="Arial" pitchFamily="34" charset="0"/>
              <a:buChar char="•"/>
              <a:defRPr/>
            </a:pPr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Special tests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Determination of thresholds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conduction studies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Imaging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  <a:defRPr/>
            </a:pP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cf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225"/>
            <a:ext cx="5486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sCA4CNFQ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3" y="4962525"/>
            <a:ext cx="319087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jection-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09675"/>
            <a:ext cx="3657600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Principles of Drug Action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838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Ion-Channels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anaesthetics,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Gabapentin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Capsaicin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/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Ketamine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Clonidine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Enzymes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 inhibitors (NSAIDs,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Paracetamol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?)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Uptake inhibitors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Antidepressants (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Amitriptyline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Nortriptyline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Principles of Drug Action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838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Administration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systemic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single shot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continuous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oral, sublingual, rectal, IM, S/C, IV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/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Concepts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multimodal analgesia to improve efficacy and reduce adverse effects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7188" indent="-357188"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Tissue targets</a:t>
            </a:r>
          </a:p>
          <a:p>
            <a:pPr marL="357188" indent="-357188">
              <a:buFont typeface="Arial" charset="0"/>
              <a:buNone/>
              <a:defRPr/>
            </a:pPr>
            <a:r>
              <a:rPr lang="en-GB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All levels possible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350838"/>
            <a:ext cx="4156075" cy="615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alvin &amp; Hobb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013" y="687388"/>
            <a:ext cx="41179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16538" y="6323013"/>
            <a:ext cx="3224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 - Dakota" pitchFamily="-105" charset="0"/>
                <a:ea typeface="Handwriting - Dakota" pitchFamily="-105" charset="0"/>
                <a:cs typeface="Handwriting - Dakota" pitchFamily="-105" charset="0"/>
              </a:rPr>
              <a:t>Calvin &amp; Hobbes by Bill Watterson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2775" y="309563"/>
            <a:ext cx="5378450" cy="6238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p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9438"/>
            <a:ext cx="4572000" cy="569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Classification of Pain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acute: &lt; 30days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Subacute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30 days to 6 months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Chronic: &gt; 6 months		or 		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"pain that extends beyond the expected period of healing.“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Location/ System involvement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headache, lower back pain, pelvic pain, 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myo-fascial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pain (muscles + fibrous tissue), rheumatic pain (joints), vascular pain,  neuropathic (nerves)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Classification of Pain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30713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</a:t>
            </a: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(stimulation of ‘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’)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visceral: deep, difficult to localize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somatic: superficial, easy to localize</a:t>
            </a:r>
          </a:p>
          <a:p>
            <a:pPr>
              <a:buFont typeface="Arial" charset="0"/>
              <a:buNone/>
              <a:defRPr/>
            </a:pPr>
            <a:endParaRPr lang="en-GB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Neuropathic 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(damage to central or peripheral nervous tissue)</a:t>
            </a:r>
          </a:p>
          <a:p>
            <a:pPr>
              <a:buFont typeface="Arial" charset="0"/>
              <a:buNone/>
              <a:defRPr/>
            </a:pP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Inflammatory 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(pain caused by inflammatory process)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Classification of Pain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30713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Physiological Pain</a:t>
            </a: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 with a purpose: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warning, protection, healing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transient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Pathological Pain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Pain with no purpose, “pain disease”, mechanisms can become independent/ less dependent on initiating trigger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ongoing 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hway-lighting-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25" y="1381125"/>
            <a:ext cx="617855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Pathways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Primary afferent (periphery)</a:t>
            </a:r>
          </a:p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Projection neuron (spinal cord, e.g. </a:t>
            </a:r>
            <a:r>
              <a:rPr lang="en-GB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-thalamic tract)</a:t>
            </a:r>
          </a:p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GB" sz="28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order neurons (supra-spinal): project to </a:t>
            </a:r>
            <a:r>
              <a:rPr lang="en-GB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subcortical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cortical areas</a:t>
            </a:r>
          </a:p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Cortical Areas</a:t>
            </a:r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350838"/>
            <a:ext cx="4156075" cy="615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234</Words>
  <Application>Microsoft Office PowerPoint</Application>
  <PresentationFormat>On-screen Show (4:3)</PresentationFormat>
  <Paragraphs>147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Acute pain</vt:lpstr>
      <vt:lpstr>Definitions</vt:lpstr>
      <vt:lpstr>Slide 3</vt:lpstr>
      <vt:lpstr>Classification of Pain</vt:lpstr>
      <vt:lpstr>Classification of Pain</vt:lpstr>
      <vt:lpstr>Classification of Pain</vt:lpstr>
      <vt:lpstr>Slide 7</vt:lpstr>
      <vt:lpstr>Pathways</vt:lpstr>
      <vt:lpstr>Slide 9</vt:lpstr>
      <vt:lpstr>Pathways</vt:lpstr>
      <vt:lpstr>Slide 11</vt:lpstr>
      <vt:lpstr>Pathways</vt:lpstr>
      <vt:lpstr>Slide 13</vt:lpstr>
      <vt:lpstr>Pathways</vt:lpstr>
      <vt:lpstr>Pathways</vt:lpstr>
      <vt:lpstr>Slide 16</vt:lpstr>
      <vt:lpstr>Symptoms</vt:lpstr>
      <vt:lpstr>Slide 18</vt:lpstr>
      <vt:lpstr>Pain Assessment</vt:lpstr>
      <vt:lpstr>Pain Assessment</vt:lpstr>
      <vt:lpstr>Slide 21</vt:lpstr>
      <vt:lpstr>Slide 22</vt:lpstr>
      <vt:lpstr>Principles of Drug Action</vt:lpstr>
      <vt:lpstr>Principles of Drug Action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of Pain – Update on physiology</dc:title>
  <dc:creator>Carsten Bantel</dc:creator>
  <cp:lastModifiedBy>nshiel</cp:lastModifiedBy>
  <cp:revision>755</cp:revision>
  <cp:lastPrinted>2010-02-21T19:43:08Z</cp:lastPrinted>
  <dcterms:created xsi:type="dcterms:W3CDTF">2010-12-12T16:50:11Z</dcterms:created>
  <dcterms:modified xsi:type="dcterms:W3CDTF">2011-12-21T12:55:23Z</dcterms:modified>
</cp:coreProperties>
</file>