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1" r:id="rId4"/>
    <p:sldId id="312" r:id="rId5"/>
    <p:sldId id="305" r:id="rId6"/>
    <p:sldId id="313" r:id="rId7"/>
    <p:sldId id="314" r:id="rId8"/>
    <p:sldId id="318" r:id="rId9"/>
    <p:sldId id="302" r:id="rId10"/>
    <p:sldId id="319" r:id="rId11"/>
    <p:sldId id="315" r:id="rId12"/>
    <p:sldId id="326" r:id="rId13"/>
    <p:sldId id="316" r:id="rId14"/>
    <p:sldId id="325" r:id="rId15"/>
    <p:sldId id="303" r:id="rId16"/>
    <p:sldId id="317" r:id="rId17"/>
    <p:sldId id="323" r:id="rId18"/>
    <p:sldId id="307" r:id="rId19"/>
    <p:sldId id="321" r:id="rId20"/>
    <p:sldId id="322" r:id="rId21"/>
    <p:sldId id="324" r:id="rId22"/>
    <p:sldId id="306" r:id="rId23"/>
    <p:sldId id="308" r:id="rId24"/>
    <p:sldId id="30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7E"/>
    <a:srgbClr val="FFA725"/>
    <a:srgbClr val="00FF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A853A46-CE50-4BA7-BA56-0E5C7E66158F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CAE3F7-40F3-433F-84D6-6B1DAB399C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F07A758-43A9-4708-A353-9CE78CB06CF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FAEC5-B89A-4C09-B7D3-79DBD3C514A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D9935-2AA0-4665-8F6D-D6CAF5FB2D6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692C-75EA-4608-BAB4-2AA308DA06E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6C6F5-1B9B-4D38-B377-48B6A6451F1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A9BCB-DBC7-4098-9408-52C7F016C97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EB8D4-8D5F-485B-8079-E54CB5BA236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7E9CB-2092-4C6F-91CD-21FD0DA20DC9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2BF2E-7D90-420F-9FC5-22B537ED0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6BE2F-583B-4AE3-AA28-A955FED7697F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104AF-9E52-4544-B057-22E395D6D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31D2D-3506-4C07-9F43-10D9074FACF5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C75B-02AB-41C8-8EDB-4B309DD62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5CF6E-DF86-49CD-90E7-B4EB70E696AA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5714-9277-4C62-B943-9377339DC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E58DD-E8E0-4008-8F55-4A32C27A6F23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27357-A665-4773-9A01-DF909F298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C91295-4108-443F-9996-E86BB242520A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427C3-857C-4611-B5E4-1E9E48BCD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1F2FB-CD04-4CD2-BB1F-BF99FBBCA06F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B71C-86A5-42A0-BF1D-9DDE90CFE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CFD94-A139-4DD0-97CA-336E2F46873C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2B93-72CB-4594-986D-EB020AFF1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CFDF0-412E-4AF8-B99F-95D62E4DF33F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B24B-E8FA-4651-8198-7F435E650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AC50D-10FE-481A-B2CA-575F0141243C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2B75-0622-4CCA-89F7-1914DE8BC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C2B15-460F-4524-B0AD-ECD9B8FE0A71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6D31-021D-45B1-8836-D837C551D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6998782-6D17-4F89-893C-FF51668C61CC}" type="datetime1">
              <a:rPr lang="en-US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B957A28-4E32-434C-8862-D3092DDAF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2850"/>
            <a:ext cx="7888288" cy="18907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 autonomic nervous system in </a:t>
            </a:r>
            <a:r>
              <a:rPr lang="en-US" sz="36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anaesthesia</a:t>
            </a:r>
            <a:r>
              <a:rPr lang="en-US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and pain management</a:t>
            </a:r>
            <a:endParaRPr lang="en-US" sz="3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4311650"/>
            <a:ext cx="7751763" cy="17526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Carsten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Bantel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MD; PhD; FRCA; FFPMRCA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Clinical Senior Lecturer</a:t>
            </a:r>
          </a:p>
          <a:p>
            <a:pPr eaLnBrk="1" hangingPunct="1"/>
            <a:endParaRPr lang="en-US" sz="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Pharmacology: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General Aspects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21830.nfg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2203450"/>
            <a:ext cx="35274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n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2068513"/>
            <a:ext cx="34639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55688" y="5349875"/>
            <a:ext cx="2814637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a) Sympathetic nerve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 Parasympathetic nerve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Somatic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Pharmacology: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Sympathetic Part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1" name="Picture 10" descr="500px-Tyrosine_metabolis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8" y="2636838"/>
            <a:ext cx="3810000" cy="200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2" name="Picture 11" descr="IMG.jpg"/>
          <p:cNvPicPr>
            <a:picLocks noChangeAspect="1"/>
          </p:cNvPicPr>
          <p:nvPr/>
        </p:nvPicPr>
        <p:blipFill>
          <a:blip r:embed="rId4"/>
          <a:srcRect l="50844" t="41905" r="6808" b="10915"/>
          <a:stretch>
            <a:fillRect/>
          </a:stretch>
        </p:blipFill>
        <p:spPr bwMode="auto">
          <a:xfrm rot="10800000">
            <a:off x="1500188" y="2135188"/>
            <a:ext cx="19891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Pharmacology: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Sympathetic Part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5" descr="IMG_0002.jpg"/>
          <p:cNvPicPr>
            <a:picLocks noChangeAspect="1"/>
          </p:cNvPicPr>
          <p:nvPr/>
        </p:nvPicPr>
        <p:blipFill>
          <a:blip r:embed="rId3"/>
          <a:srcRect l="27185" t="37915" r="29445" b="21983"/>
          <a:stretch>
            <a:fillRect/>
          </a:stretch>
        </p:blipFill>
        <p:spPr bwMode="auto">
          <a:xfrm>
            <a:off x="649288" y="1816100"/>
            <a:ext cx="323056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IMG_0003.jpg"/>
          <p:cNvPicPr>
            <a:picLocks noChangeAspect="1"/>
          </p:cNvPicPr>
          <p:nvPr/>
        </p:nvPicPr>
        <p:blipFill>
          <a:blip r:embed="rId4"/>
          <a:srcRect l="8205" t="42836" r="2605" b="33247"/>
          <a:stretch>
            <a:fillRect/>
          </a:stretch>
        </p:blipFill>
        <p:spPr bwMode="auto">
          <a:xfrm rot="10800000">
            <a:off x="4319588" y="3100388"/>
            <a:ext cx="436721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74638"/>
            <a:ext cx="87836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Pharmacology: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Parasympathetic Part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IMG.jpg"/>
          <p:cNvPicPr>
            <a:picLocks noChangeAspect="1"/>
          </p:cNvPicPr>
          <p:nvPr/>
        </p:nvPicPr>
        <p:blipFill>
          <a:blip r:embed="rId3"/>
          <a:srcRect l="6583" t="41905" r="47453" b="10915"/>
          <a:stretch>
            <a:fillRect/>
          </a:stretch>
        </p:blipFill>
        <p:spPr bwMode="auto">
          <a:xfrm rot="10800000">
            <a:off x="3492500" y="1811338"/>
            <a:ext cx="21590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74638"/>
            <a:ext cx="878363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Pharmacology: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Parasympathetic Part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2" name="Picture 11" descr="IMG.jpg"/>
          <p:cNvPicPr>
            <a:picLocks noChangeAspect="1"/>
          </p:cNvPicPr>
          <p:nvPr/>
        </p:nvPicPr>
        <p:blipFill>
          <a:blip r:embed="rId3"/>
          <a:srcRect l="4094" t="63757" r="11630" b="6203"/>
          <a:stretch>
            <a:fillRect/>
          </a:stretch>
        </p:blipFill>
        <p:spPr bwMode="auto">
          <a:xfrm rot="10800000">
            <a:off x="4230688" y="1979613"/>
            <a:ext cx="41497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5" descr="IMG_0001.jpg"/>
          <p:cNvPicPr>
            <a:picLocks noChangeAspect="1"/>
          </p:cNvPicPr>
          <p:nvPr/>
        </p:nvPicPr>
        <p:blipFill>
          <a:blip r:embed="rId4"/>
          <a:srcRect t="8192"/>
          <a:stretch>
            <a:fillRect/>
          </a:stretch>
        </p:blipFill>
        <p:spPr bwMode="auto">
          <a:xfrm>
            <a:off x="457200" y="1979613"/>
            <a:ext cx="314642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IMG.jpg"/>
          <p:cNvPicPr>
            <a:picLocks noChangeAspect="1"/>
          </p:cNvPicPr>
          <p:nvPr/>
        </p:nvPicPr>
        <p:blipFill>
          <a:blip r:embed="rId3"/>
          <a:srcRect l="43483" t="47940" r="10419" b="35291"/>
          <a:stretch>
            <a:fillRect/>
          </a:stretch>
        </p:blipFill>
        <p:spPr bwMode="auto">
          <a:xfrm rot="10800000">
            <a:off x="4749800" y="4921250"/>
            <a:ext cx="22701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zt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2217738"/>
            <a:ext cx="68897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Clinical Relevance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3994150" y="2532063"/>
            <a:ext cx="46926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indent="-360363">
              <a:spcAft>
                <a:spcPts val="1800"/>
              </a:spcAft>
              <a:buFont typeface="Calibri" charset="0"/>
              <a:buAutoNum type="arabicPeriod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Anaesthesia/ Intensive Care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612900"/>
            <a:ext cx="30464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675" y="4054475"/>
            <a:ext cx="3911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55775" y="4835525"/>
            <a:ext cx="1146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Aft>
                <a:spcPts val="1800"/>
              </a:spcAft>
              <a:buFont typeface="Calibri" charset="0"/>
              <a:buAutoNum type="arabicPeriod" startAt="2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Clinical Relevance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714375" y="2000250"/>
            <a:ext cx="6365875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indent="-360363">
              <a:spcAft>
                <a:spcPts val="1800"/>
              </a:spcAft>
            </a:pPr>
            <a:r>
              <a:rPr lang="en-US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Principle:</a:t>
            </a:r>
          </a:p>
          <a:p>
            <a:pPr marL="360363" indent="-360363">
              <a:spcAft>
                <a:spcPts val="1800"/>
              </a:spcAft>
              <a:buFontTx/>
              <a:buAutoNum type="arabicParenR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  </a:t>
            </a:r>
          </a:p>
          <a:p>
            <a:pPr marL="360363" indent="-360363">
              <a:spcAft>
                <a:spcPts val="1800"/>
              </a:spcAft>
              <a:buFontTx/>
              <a:buAutoNum type="arabicParenR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Pathomechanistical Changes</a:t>
            </a:r>
          </a:p>
          <a:p>
            <a:pPr marL="360363" indent="-360363">
              <a:spcAft>
                <a:spcPts val="1800"/>
              </a:spcAft>
              <a:buFontTx/>
              <a:buAutoNum type="arabicParenR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Activation/ Inhibition of ANS</a:t>
            </a:r>
          </a:p>
          <a:p>
            <a:pPr marL="360363" indent="-360363">
              <a:spcAft>
                <a:spcPts val="1800"/>
              </a:spcAft>
              <a:buFontTx/>
              <a:buAutoNum type="arabicParenR"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0363" indent="-360363">
              <a:spcAft>
                <a:spcPts val="1800"/>
              </a:spcAft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Hence changes in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activity are mostly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symptoms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ongoing disease processes </a:t>
            </a:r>
          </a:p>
        </p:txBody>
      </p:sp>
      <p:pic>
        <p:nvPicPr>
          <p:cNvPr id="10" name="Picture 9" descr="ist2_1088438_fire_figh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00250"/>
            <a:ext cx="32004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Relevance: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Anaesthesia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&amp; ICU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666750" y="1509713"/>
            <a:ext cx="59848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Influences on Autonomic Nervous System: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78200" y="2100263"/>
            <a:ext cx="5216525" cy="2005012"/>
            <a:chOff x="3377813" y="2100441"/>
            <a:chExt cx="5216346" cy="2004060"/>
          </a:xfrm>
        </p:grpSpPr>
        <p:sp>
          <p:nvSpPr>
            <p:cNvPr id="8" name="TextBox 7"/>
            <p:cNvSpPr txBox="1"/>
            <p:nvPr/>
          </p:nvSpPr>
          <p:spPr>
            <a:xfrm>
              <a:off x="3377813" y="2351147"/>
              <a:ext cx="2665322" cy="401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rPr>
                <a:t>1. Disease Processes</a:t>
              </a:r>
            </a:p>
          </p:txBody>
        </p:sp>
        <p:pic>
          <p:nvPicPr>
            <p:cNvPr id="11" name="Picture 10" descr="ajr520150.fig3d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08237" y="2100441"/>
              <a:ext cx="2285922" cy="200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95363" y="4667250"/>
            <a:ext cx="6951662" cy="1943100"/>
            <a:chOff x="995387" y="4667116"/>
            <a:chExt cx="6951879" cy="1943100"/>
          </a:xfrm>
        </p:grpSpPr>
        <p:sp>
          <p:nvSpPr>
            <p:cNvPr id="10" name="TextBox 9"/>
            <p:cNvSpPr txBox="1"/>
            <p:nvPr/>
          </p:nvSpPr>
          <p:spPr>
            <a:xfrm>
              <a:off x="4184774" y="5810116"/>
              <a:ext cx="3762492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3. Response to External Stimuli</a:t>
              </a:r>
            </a:p>
          </p:txBody>
        </p:sp>
        <p:pic>
          <p:nvPicPr>
            <p:cNvPr id="12" name="Picture 11" descr="index_surgery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5387" y="4667116"/>
              <a:ext cx="2990943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11388" y="3476625"/>
            <a:ext cx="4298950" cy="1981200"/>
            <a:chOff x="2210812" y="3476625"/>
            <a:chExt cx="4299205" cy="1980952"/>
          </a:xfrm>
        </p:grpSpPr>
        <p:sp>
          <p:nvSpPr>
            <p:cNvPr id="9" name="TextBox 8"/>
            <p:cNvSpPr txBox="1"/>
            <p:nvPr/>
          </p:nvSpPr>
          <p:spPr>
            <a:xfrm>
              <a:off x="2210812" y="3922657"/>
              <a:ext cx="1154180" cy="4015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rPr>
                <a:t>2. Drugs</a:t>
              </a:r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68260" y="3476625"/>
              <a:ext cx="2641757" cy="198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Relevance: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Anaesthesia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1395413" y="1684338"/>
            <a:ext cx="2036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External Stimuli: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138" y="2351088"/>
            <a:ext cx="3448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Anxiety/ Pain/ Depth of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Anaesthesia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413" y="3479800"/>
            <a:ext cx="3149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Purpose: Monitor to Treat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138" y="2706688"/>
            <a:ext cx="38004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Fluid, Gas Exchange &amp; Acid-Base shifts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138" y="4286250"/>
            <a:ext cx="39036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Heart Rate, Blood Pressure, Respiration, 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Depth of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Anaesthesia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138" y="4870450"/>
            <a:ext cx="4721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Blood Gases, CVP, Cardiac Output, Fluid Balance</a:t>
            </a:r>
          </a:p>
        </p:txBody>
      </p:sp>
      <p:pic>
        <p:nvPicPr>
          <p:cNvPr id="17" name="Picture 16" descr="IMG_0178_3.JPG"/>
          <p:cNvPicPr>
            <a:picLocks noChangeAspect="1"/>
          </p:cNvPicPr>
          <p:nvPr/>
        </p:nvPicPr>
        <p:blipFill>
          <a:blip r:embed="rId2"/>
          <a:srcRect r="15501" b="5315"/>
          <a:stretch>
            <a:fillRect/>
          </a:stretch>
        </p:blipFill>
        <p:spPr bwMode="auto">
          <a:xfrm>
            <a:off x="4908550" y="1684338"/>
            <a:ext cx="37782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  <p:bldP spid="9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Anatomy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2922588" y="1874838"/>
            <a:ext cx="2441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Nervous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3059113"/>
            <a:ext cx="26781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Central Nervous System (CNS)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9213" y="3059113"/>
            <a:ext cx="3686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Peripheral Nervous System (PNS)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213" y="4059238"/>
            <a:ext cx="37385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Autonomic Nervous System (ANS)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5988" y="4121150"/>
            <a:ext cx="2200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Somatic Nervous System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9138" y="5576888"/>
            <a:ext cx="2797175" cy="657225"/>
            <a:chOff x="719138" y="5576888"/>
            <a:chExt cx="2797175" cy="657225"/>
          </a:xfrm>
        </p:grpSpPr>
        <p:sp>
          <p:nvSpPr>
            <p:cNvPr id="46" name="Connector 45"/>
            <p:cNvSpPr>
              <a:spLocks noChangeArrowheads="1"/>
            </p:cNvSpPr>
            <p:nvPr/>
          </p:nvSpPr>
          <p:spPr bwMode="auto">
            <a:xfrm>
              <a:off x="719138" y="5576888"/>
              <a:ext cx="2797175" cy="657225"/>
            </a:xfrm>
            <a:prstGeom prst="flowChartConnector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chemeClr val="bg1">
                  <a:alpha val="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73163" y="5684838"/>
              <a:ext cx="19431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Sympathetic Part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105400" y="5557838"/>
            <a:ext cx="2797175" cy="657225"/>
            <a:chOff x="5105400" y="5557838"/>
            <a:chExt cx="2797175" cy="657225"/>
          </a:xfrm>
        </p:grpSpPr>
        <p:sp>
          <p:nvSpPr>
            <p:cNvPr id="47" name="Connector 46"/>
            <p:cNvSpPr>
              <a:spLocks noChangeArrowheads="1"/>
            </p:cNvSpPr>
            <p:nvPr/>
          </p:nvSpPr>
          <p:spPr bwMode="auto">
            <a:xfrm>
              <a:off x="5105400" y="5557838"/>
              <a:ext cx="2797175" cy="657225"/>
            </a:xfrm>
            <a:prstGeom prst="flowChartConnector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chemeClr val="bg1">
                  <a:alpha val="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11775" y="5683250"/>
              <a:ext cx="2466975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Parasympathetic Part</a:t>
              </a:r>
            </a:p>
          </p:txBody>
        </p:sp>
      </p:grp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209800" y="3500438"/>
            <a:ext cx="3022600" cy="6207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2674938" y="4545013"/>
            <a:ext cx="2092325" cy="8778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chemeClr val="tx1">
                <a:alpha val="37999"/>
              </a:scheme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4156075" y="2478088"/>
            <a:ext cx="1541463" cy="581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588000" y="3500438"/>
            <a:ext cx="806450" cy="558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5232400" y="4549775"/>
            <a:ext cx="1539875" cy="873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1900238" y="2478088"/>
            <a:ext cx="1820862" cy="581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Relevance: ICU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1395413" y="1684338"/>
            <a:ext cx="4930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Common Diseases/ Disturbances on ICU: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225" y="2836863"/>
            <a:ext cx="34686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 depletion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Sepsis – vasculoplegia, fluid shifts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Neurological – e.g. raised ICP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Cardio-vascular: e.g. failure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Multi-organ failure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5225" y="5235575"/>
            <a:ext cx="4273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Again: ANS important in diagnostics</a:t>
            </a:r>
          </a:p>
        </p:txBody>
      </p:sp>
      <p:pic>
        <p:nvPicPr>
          <p:cNvPr id="9" name="Picture 8" descr="icu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2593975"/>
            <a:ext cx="32194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Relevance: Drugs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341313" y="1601788"/>
            <a:ext cx="8789987" cy="4846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Unspecific Actions: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Anaesthetics (vasodilation, reduction of CO)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Pain killers e.g. remifentanil (bradycardia), ketamine (sympatomimetic)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Anaesthetics (vasodilation)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Actions: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Parasympatholytics (Atropine)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Parasympathomimetics - mimic effect of parasympathicus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Sympatomimetics - mimic effect of sympathetic nervous system (alpha-, beta-adrenergics, dopaminergics)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Sympatholytics - inhibit postganglionic function of sympathicus (Clonidine)</a:t>
            </a:r>
          </a:p>
          <a:p>
            <a:pPr>
              <a:spcAft>
                <a:spcPts val="600"/>
              </a:spcAft>
            </a:pP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8" descr="tim_sylv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650" y="2784475"/>
            <a:ext cx="31686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Relevance: Pain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592138" y="1836738"/>
            <a:ext cx="7675562" cy="3894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Assessment of ANS as surrogate for patients’ comfort: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Heart Rate, Blood Pressure,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Respiration,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EMG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Movements,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(Lacrimation),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Sweating</a:t>
            </a:r>
          </a:p>
          <a:p>
            <a:pPr>
              <a:buFont typeface="Arial" charset="0"/>
              <a:buChar char="•"/>
            </a:pPr>
            <a:endParaRPr 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Char char="•"/>
            </a:pPr>
            <a:endParaRPr 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Afferents conduct painful stimuli: classical in visceral pain, </a:t>
            </a:r>
          </a:p>
          <a:p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Somatic pain afferents synapse with autonomic nervous system (parasympathetic) </a:t>
            </a:r>
          </a:p>
          <a:p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Parasympathetic nuclei = important relay stations for central pain processing</a:t>
            </a:r>
          </a:p>
        </p:txBody>
      </p:sp>
      <p:pic>
        <p:nvPicPr>
          <p:cNvPr id="14" name="Picture 13" descr="ObamaSw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2798763"/>
            <a:ext cx="1625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5" name="Picture 14" descr="Crying_tn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1593850"/>
            <a:ext cx="1281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6" name="Picture 15" descr="300_0___20_0_0_0_0_0_dog_im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2293938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7" name="Picture 16" descr="flying-snake.jpg"/>
          <p:cNvPicPr>
            <a:picLocks noChangeAspect="1"/>
          </p:cNvPicPr>
          <p:nvPr/>
        </p:nvPicPr>
        <p:blipFill>
          <a:blip r:embed="rId5"/>
          <a:srcRect t="20079" r="3543" b="30708"/>
          <a:stretch>
            <a:fillRect/>
          </a:stretch>
        </p:blipFill>
        <p:spPr bwMode="auto">
          <a:xfrm>
            <a:off x="592138" y="3741738"/>
            <a:ext cx="26463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zt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590675"/>
            <a:ext cx="28797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Summary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279525" y="1828800"/>
            <a:ext cx="6856413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Autonomic Nervous System:</a:t>
            </a:r>
          </a:p>
          <a:p>
            <a:pPr>
              <a:lnSpc>
                <a:spcPct val="150000"/>
              </a:lnSpc>
              <a:spcAft>
                <a:spcPts val="3600"/>
              </a:spcAft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ANS is involved in many processes relevant to anaesthesia and pain management. A thorough understanding is mandatory for diagnosis and treatment of those processes and also makes medicine more enjoyable for students &amp; doctors.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4833938"/>
            <a:ext cx="21812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Anatomy: Sympathetic Part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854075" y="1644650"/>
            <a:ext cx="40132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Nerves arise from spinal cord T1-L2 lateral horns (white ramus communicans)</a:t>
            </a: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fates possible: </a:t>
            </a:r>
          </a:p>
          <a:p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a) relay in corresponding ganglion 	and travel with corresponding spinal 	nerve; </a:t>
            </a:r>
          </a:p>
          <a:p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b) ascend or descend; </a:t>
            </a:r>
          </a:p>
          <a:p>
            <a:pPr>
              <a:spcAft>
                <a:spcPts val="1200"/>
              </a:spcAft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c) pass through and synapse in 	periphery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Long postganglionic neurons travel to peripheral organs </a:t>
            </a:r>
          </a:p>
        </p:txBody>
      </p:sp>
      <p:pic>
        <p:nvPicPr>
          <p:cNvPr id="17413" name="Picture 5" descr="lect4-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38" y="1865313"/>
            <a:ext cx="29845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7414" name="Picture 6" descr="sympatheticch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4957763"/>
            <a:ext cx="18478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Anatomy: Parasympathetic Part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Rectangle 10"/>
          <p:cNvSpPr/>
          <p:nvPr/>
        </p:nvSpPr>
        <p:spPr>
          <a:xfrm>
            <a:off x="600075" y="1608138"/>
            <a:ext cx="4462463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Components:</a:t>
            </a:r>
          </a:p>
          <a:p>
            <a:pPr>
              <a:spcAft>
                <a:spcPts val="600"/>
              </a:spcAft>
              <a:buFont typeface="Calibri" charset="0"/>
              <a:buAutoNum type="romanU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Sacral Outflow ( S2-S4): pelvic splanchnic nerves</a:t>
            </a:r>
          </a:p>
          <a:p>
            <a:pPr>
              <a:spcAft>
                <a:spcPts val="600"/>
              </a:spcAft>
              <a:buFont typeface="Calibri" charset="0"/>
              <a:buAutoNum type="romanU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Cranial Outflow:</a:t>
            </a: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III (oculomotor)</a:t>
            </a: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VII (facial)</a:t>
            </a: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IX (glossopharyngeal) </a:t>
            </a: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r>
              <a:rPr lang="en-US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X (vagus)</a:t>
            </a: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endParaRPr lang="en-US" sz="11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Aft>
                <a:spcPts val="600"/>
              </a:spcAft>
            </a:pPr>
            <a:r>
              <a:rPr lang="en-US" sz="2000">
                <a:solidFill>
                  <a:srgbClr val="FCDD7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pre-ganglionic fibers synapse close to or in end-organ with postganglionic fibers</a:t>
            </a:r>
          </a:p>
          <a:p>
            <a:pPr marL="800100" lvl="1" indent="-342900">
              <a:spcAft>
                <a:spcPts val="600"/>
              </a:spcAft>
            </a:pPr>
            <a:endParaRPr lang="en-US" sz="11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Aft>
                <a:spcPts val="600"/>
              </a:spcAft>
              <a:buFont typeface="Calibri" charset="0"/>
              <a:buAutoNum type="arabicPeriod"/>
            </a:pPr>
            <a:endParaRPr lang="en-US" sz="11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7" name="Picture 12" descr="lec4-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538" y="1736725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mp090406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400" y="1397000"/>
            <a:ext cx="2997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Physiology: Sympathetic Part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3278188" y="1509713"/>
            <a:ext cx="2587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/>
            <a:r>
              <a:rPr 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“Fight and Flight”</a:t>
            </a:r>
          </a:p>
        </p:txBody>
      </p:sp>
      <p:pic>
        <p:nvPicPr>
          <p:cNvPr id="6" name="Picture 5" descr="nervoussystem.jpg"/>
          <p:cNvPicPr>
            <a:picLocks noChangeAspect="1"/>
          </p:cNvPicPr>
          <p:nvPr/>
        </p:nvPicPr>
        <p:blipFill>
          <a:blip r:embed="rId2"/>
          <a:srcRect l="38976" r="1181"/>
          <a:stretch>
            <a:fillRect/>
          </a:stretch>
        </p:blipFill>
        <p:spPr bwMode="auto">
          <a:xfrm>
            <a:off x="6032500" y="2138363"/>
            <a:ext cx="2644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01725" y="2300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405" y="2486513"/>
          <a:ext cx="5139749" cy="2514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{9DCAF9ED-07DC-4A11-8D7F-57B35C25682E}</a:tableStyleId>
              </a:tblPr>
              <a:tblGrid>
                <a:gridCol w="1459648"/>
                <a:gridCol w="368010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</a:p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Heart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GI-Tract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Eye</a:t>
                      </a:r>
                    </a:p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Blood Vessels</a:t>
                      </a: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Increased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rate, conduction, contractility, automaticity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Bonchiodilation</a:t>
                      </a:r>
                      <a:endParaRPr lang="en-US" sz="16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Decreased motility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Mydriasis</a:t>
                      </a:r>
                      <a:endParaRPr 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Receptor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dependent constriction/ relaxation</a:t>
                      </a:r>
                      <a:endParaRPr lang="en-US" sz="1600" b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430713" y="59102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Physiology: Parasympathetic Part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3282950" y="1571625"/>
            <a:ext cx="2654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/>
            <a:r>
              <a:rPr 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“Rest and Digest”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125" y="2181225"/>
            <a:ext cx="497522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III (oculomotor): </a:t>
            </a:r>
          </a:p>
          <a:p>
            <a:pPr marL="0" lvl="1">
              <a:spcAft>
                <a:spcPts val="1200"/>
              </a:spcAft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sphincter pupillae + ciliary muscle &gt; constriction of pupil + accommodation</a:t>
            </a:r>
          </a:p>
          <a:p>
            <a:pPr marL="0" lvl="1">
              <a:spcAft>
                <a:spcPts val="600"/>
              </a:spcAft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VII (facial): </a:t>
            </a:r>
          </a:p>
          <a:p>
            <a:pPr marL="0" lvl="1">
              <a:spcAft>
                <a:spcPts val="1200"/>
              </a:spcAft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 of lacrimal, submandibula &amp; sublingual salivary glands</a:t>
            </a:r>
          </a:p>
          <a:p>
            <a:pPr marL="0" lvl="1">
              <a:spcAft>
                <a:spcPts val="600"/>
              </a:spcAft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IX (glossopharyngeal):</a:t>
            </a:r>
          </a:p>
          <a:p>
            <a:pPr marL="0" lvl="1">
              <a:spcAft>
                <a:spcPts val="1200"/>
              </a:spcAft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Secretomotor to parotid gland </a:t>
            </a:r>
          </a:p>
          <a:p>
            <a:pPr marL="0" lvl="1">
              <a:spcAft>
                <a:spcPts val="600"/>
              </a:spcAft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Splanchnic Nerves: </a:t>
            </a:r>
          </a:p>
          <a:p>
            <a:pPr marL="355600" lvl="2" indent="-177800">
              <a:buFont typeface="Arial" charset="0"/>
              <a:buChar char="•"/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rectum + anal sphincter</a:t>
            </a:r>
          </a:p>
          <a:p>
            <a:pPr marL="355600" lvl="2" indent="-177800">
              <a:buFont typeface="Arial" charset="0"/>
              <a:buChar char="•"/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bladder wall + vesical sphincter</a:t>
            </a:r>
          </a:p>
          <a:p>
            <a:pPr marL="355600" lvl="2" indent="-177800">
              <a:buFont typeface="Arial" charset="0"/>
              <a:buChar char="•"/>
            </a:pPr>
            <a:r>
              <a:rPr lang="en-US" sz="14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vasodilation of cavernous sinuses in penis &amp; clitoris</a:t>
            </a:r>
          </a:p>
        </p:txBody>
      </p:sp>
      <p:pic>
        <p:nvPicPr>
          <p:cNvPr id="7" name="Picture 6" descr="nervoussystem.jpg"/>
          <p:cNvPicPr>
            <a:picLocks noChangeAspect="1"/>
          </p:cNvPicPr>
          <p:nvPr/>
        </p:nvPicPr>
        <p:blipFill>
          <a:blip r:embed="rId2"/>
          <a:srcRect r="44882"/>
          <a:stretch>
            <a:fillRect/>
          </a:stretch>
        </p:blipFill>
        <p:spPr bwMode="auto">
          <a:xfrm>
            <a:off x="5861050" y="2554288"/>
            <a:ext cx="24368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Physiology: Parasympathetic Part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527050" y="1417638"/>
            <a:ext cx="5322888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X - Vagus Nerve - most important branches</a:t>
            </a:r>
          </a:p>
          <a:p>
            <a:pPr marL="0"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Meningeal branch </a:t>
            </a:r>
            <a:r>
              <a:rPr lang="en-US" sz="16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dura</a:t>
            </a:r>
          </a:p>
          <a:p>
            <a:pPr marL="0"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Recurrent laryngeal </a:t>
            </a:r>
            <a:r>
              <a:rPr lang="en-US" sz="16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motor supply to intrinsic muscles of larynx &gt; vocal cord palsy</a:t>
            </a:r>
          </a:p>
          <a:p>
            <a:pPr marL="0"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</a:t>
            </a:r>
            <a:r>
              <a:rPr lang="en-US" sz="16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inhibition of conduction, contraction, excitability</a:t>
            </a:r>
          </a:p>
          <a:p>
            <a:pPr marL="0"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Pulmonary branches </a:t>
            </a:r>
            <a:r>
              <a:rPr lang="en-US" sz="16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bronchioconstrictor</a:t>
            </a:r>
          </a:p>
          <a:p>
            <a:pPr marL="0"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Oesophageal, gastric, hepatic, coeliac branches </a:t>
            </a:r>
            <a:r>
              <a:rPr lang="en-US" sz="16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digestion</a:t>
            </a:r>
          </a:p>
          <a:p>
            <a:pPr marL="0" lvl="1">
              <a:spcAft>
                <a:spcPts val="600"/>
              </a:spcAft>
            </a:pPr>
            <a:endParaRPr lang="en-US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 descr="424px-Brain_human_normal_inferior_view_with_labels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663" y="4089400"/>
            <a:ext cx="2154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2" name="Picture 11" descr="IMG.jpg"/>
          <p:cNvPicPr>
            <a:picLocks noChangeAspect="1"/>
          </p:cNvPicPr>
          <p:nvPr/>
        </p:nvPicPr>
        <p:blipFill>
          <a:blip r:embed="rId3"/>
          <a:srcRect l="10936" t="20505" r="16405" b="19479"/>
          <a:stretch>
            <a:fillRect/>
          </a:stretch>
        </p:blipFill>
        <p:spPr bwMode="auto">
          <a:xfrm rot="10800000">
            <a:off x="5853113" y="1878013"/>
            <a:ext cx="310991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6" grpI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jection-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09675"/>
            <a:ext cx="3657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635</Words>
  <Application>Microsoft Office PowerPoint</Application>
  <PresentationFormat>On-screen Show (4:3)</PresentationFormat>
  <Paragraphs>143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Calibri</vt:lpstr>
      <vt:lpstr>Office Theme</vt:lpstr>
      <vt:lpstr>The autonomic nervous system in anaesthesia and pain management</vt:lpstr>
      <vt:lpstr>Anatomy</vt:lpstr>
      <vt:lpstr>Anatomy: Sympathetic Part</vt:lpstr>
      <vt:lpstr>Anatomy: Parasympathetic Part</vt:lpstr>
      <vt:lpstr>Slide 5</vt:lpstr>
      <vt:lpstr>Physiology: Sympathetic Part</vt:lpstr>
      <vt:lpstr>Physiology: Parasympathetic Part</vt:lpstr>
      <vt:lpstr>Physiology: Parasympathetic Part</vt:lpstr>
      <vt:lpstr>Slide 9</vt:lpstr>
      <vt:lpstr>Pharmacology: General Aspects</vt:lpstr>
      <vt:lpstr>Pharmacology: Sympathetic Part</vt:lpstr>
      <vt:lpstr>Pharmacology: Sympathetic Part</vt:lpstr>
      <vt:lpstr>Pharmacology: Parasympathetic Part</vt:lpstr>
      <vt:lpstr>Pharmacology: Parasympathetic Part</vt:lpstr>
      <vt:lpstr>Slide 15</vt:lpstr>
      <vt:lpstr>Clinical Relevance</vt:lpstr>
      <vt:lpstr>Clinical Relevance</vt:lpstr>
      <vt:lpstr>Relevance: Anaesthesia &amp; ICU</vt:lpstr>
      <vt:lpstr>Relevance: Anaesthesia</vt:lpstr>
      <vt:lpstr>Relevance: ICU</vt:lpstr>
      <vt:lpstr>Relevance: Drugs</vt:lpstr>
      <vt:lpstr>Relevance: Pain</vt:lpstr>
      <vt:lpstr>Slide 23</vt:lpstr>
      <vt:lpstr>Summary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Pain – Update on physiology</dc:title>
  <dc:creator>Carsten Bantel</dc:creator>
  <cp:lastModifiedBy>nshiel</cp:lastModifiedBy>
  <cp:revision>600</cp:revision>
  <cp:lastPrinted>2010-02-21T19:43:08Z</cp:lastPrinted>
  <dcterms:created xsi:type="dcterms:W3CDTF">2010-12-12T16:50:11Z</dcterms:created>
  <dcterms:modified xsi:type="dcterms:W3CDTF">2011-12-14T12:25:34Z</dcterms:modified>
</cp:coreProperties>
</file>