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301" r:id="rId3"/>
    <p:sldId id="303" r:id="rId4"/>
    <p:sldId id="304" r:id="rId5"/>
    <p:sldId id="317" r:id="rId6"/>
    <p:sldId id="289" r:id="rId7"/>
    <p:sldId id="319" r:id="rId8"/>
    <p:sldId id="318" r:id="rId9"/>
    <p:sldId id="321" r:id="rId10"/>
    <p:sldId id="306" r:id="rId11"/>
    <p:sldId id="311" r:id="rId12"/>
    <p:sldId id="307" r:id="rId13"/>
    <p:sldId id="305" r:id="rId14"/>
    <p:sldId id="309" r:id="rId15"/>
    <p:sldId id="310" r:id="rId16"/>
    <p:sldId id="314" r:id="rId17"/>
    <p:sldId id="313" r:id="rId18"/>
    <p:sldId id="283" r:id="rId19"/>
    <p:sldId id="326" r:id="rId20"/>
    <p:sldId id="327" r:id="rId21"/>
    <p:sldId id="322" r:id="rId22"/>
    <p:sldId id="316" r:id="rId23"/>
    <p:sldId id="323" r:id="rId24"/>
    <p:sldId id="324" r:id="rId25"/>
    <p:sldId id="312" r:id="rId26"/>
    <p:sldId id="32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2"/>
    <a:srgbClr val="7F7778"/>
    <a:srgbClr val="D57EA8"/>
    <a:srgbClr val="38B2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4" autoAdjust="0"/>
    <p:restoredTop sz="92773" autoAdjust="0"/>
  </p:normalViewPr>
  <p:slideViewPr>
    <p:cSldViewPr>
      <p:cViewPr>
        <p:scale>
          <a:sx n="50" d="100"/>
          <a:sy n="50" d="100"/>
        </p:scale>
        <p:origin x="-73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100A6-6FEB-470A-B1A7-B30C53D356A0}" type="datetime1">
              <a:rPr lang="it-IT"/>
              <a:pPr>
                <a:defRPr/>
              </a:pPr>
              <a:t>09/11/2011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3BD1A-95EB-43D3-9A88-8DC1DB8AF4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641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d/journal/v9/n10/full/nrd3179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 In this figure we graphically represent the relationship between vital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oncogenic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transcriptome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networks and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Target mRNAs for each major pathway are represented by circles with a unique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colour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MicroRNAs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) are represented as hairpin structures in the centre. The arrows connecting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and mRNAs indicate validated mRNA–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interactions. The small arrow in the circles indicates the biological effects on the pathway by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acting on its target. For example, miR-15a induces apoptosis by targeting B-cell lymphoma protein-2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BCL-2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) or miR-29b suppresses cell proliferation by blocking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CDK6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(Refs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hlinkClick r:id="rId3"/>
              </a:rPr>
              <a:t>61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hlinkClick r:id="rId3"/>
              </a:rPr>
              <a:t>63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). Some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for example miR-29b, coordinately regulate multiple targets in different pathways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hlinkClick r:id="rId3"/>
              </a:rPr>
              <a:t>63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As shown in the figure, miR-29b modulates target mRNAs involved in apoptosis, cell proliferation, DNA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methylation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histone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acetylation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and cell adhesion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  In this figure we graphically represent a gene–protein network in normal tissues and in cancer.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are transcribed from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non-coding genes, which have their own transcriptional unit, or from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introns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of protein-coding genes. In general, one gene is transcribed to one mRNA and translated to one protein. By contrast,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are transcribed from one or in certain cases from two genes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3BD1A-95EB-43D3-9A88-8DC1DB8AF49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3BD1A-95EB-43D3-9A88-8DC1DB8AF49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6FC2-74B9-4183-9978-D1E629560C8B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AEEE-1EB5-4A21-8F84-CFBEEFCAC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2ABF-D9BF-4B62-9480-7F8561844995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FCCC-8149-410D-B991-790DD65BB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DB1C-CFED-4DB5-87CE-3B06DE118A50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925-5798-4772-8F54-9AE2910B6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3007-D352-4714-8FCC-813D18D35EBB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C230-5073-43F5-B93C-128AFAA5A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36FA-E6E4-4330-BD96-FA15810912C8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8EC1-37A7-487A-9D87-7869B86A5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37B4-C3FE-4A2D-883E-EA9E7F3E7EF7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D676-87AC-4430-8F41-3918F0EDC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78CA-C1A7-4BC6-B406-0A2B88E62F80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CD6F-018E-4F19-867E-74D5271C5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5267-4E8C-4C72-8F5B-9B7328DEEBDE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2FF7-6B8D-44F6-A101-A1186A55D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4C77-8B44-4FFA-9A0F-2928E83197D7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29ED-F47E-4DCD-A1E2-65F5E67BBD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66CE-448A-4A95-95BC-0459C4E0BD38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5BC2-E195-4F69-9B12-D3A0772DE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D2A3-BC7E-44ED-9198-7284A583E8FA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57E2-1536-4A68-BAA3-0A6C446B2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B15D959-B08F-4B88-B7BD-E856A5D41231}" type="datetime1">
              <a:rPr lang="en-GB"/>
              <a:pPr>
                <a:defRPr/>
              </a:pPr>
              <a:t>09/11/2011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64922D8-E10E-45C1-8889-39605EDC7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Leo\Documenti\My%20Dropbox\mir23%20motility\Migration\Tracking\miRNAs\miR-n.c..AVI" TargetMode="External"/><Relationship Id="rId1" Type="http://schemas.openxmlformats.org/officeDocument/2006/relationships/video" Target="file:///C:\Documents%20and%20Settings\Leo\Documenti\My%20Dropbox\mir23%20motility\Migration\Tracking\miRNAs\miR-23b.AV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3505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www.scq.ubc.ca/wp-content/cell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267075" cy="2295526"/>
          </a:xfrm>
          <a:prstGeom prst="rect">
            <a:avLst/>
          </a:prstGeom>
          <a:noFill/>
        </p:spPr>
      </p:pic>
      <p:pic>
        <p:nvPicPr>
          <p:cNvPr id="9" name="Picture 5" descr="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1052736"/>
            <a:ext cx="7772400" cy="1470025"/>
          </a:xfrm>
        </p:spPr>
        <p:txBody>
          <a:bodyPr/>
          <a:lstStyle/>
          <a:p>
            <a:pPr algn="l"/>
            <a:r>
              <a:rPr lang="en-US" sz="4800" dirty="0" err="1" smtClean="0">
                <a:latin typeface="Eurostile" pitchFamily="34" charset="0"/>
              </a:rPr>
              <a:t>microRNAs</a:t>
            </a:r>
            <a:r>
              <a:rPr lang="en-US" sz="4800" dirty="0" smtClean="0">
                <a:latin typeface="Eurostile" pitchFamily="34" charset="0"/>
              </a:rPr>
              <a:t>: a new frontier in oncology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206084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Leandro Castellano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first evidence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4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Initially identified in CLL, changes in the expression level of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have subsequently been detected by different groups in many types of human </a:t>
            </a:r>
            <a:r>
              <a:rPr lang="en-US" dirty="0" err="1" smtClean="0">
                <a:latin typeface="Eurostile"/>
                <a:cs typeface="Eurostile"/>
              </a:rPr>
              <a:t>tumours</a:t>
            </a:r>
            <a:endParaRPr lang="it-IT" dirty="0">
              <a:latin typeface="Eurostile"/>
              <a:cs typeface="Eurosti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752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 pitchFamily="34" charset="0"/>
              </a:rPr>
              <a:t>- </a:t>
            </a:r>
            <a:r>
              <a:rPr lang="en-US" dirty="0" err="1" smtClean="0">
                <a:latin typeface="Eurostile" pitchFamily="34" charset="0"/>
              </a:rPr>
              <a:t>Tumours</a:t>
            </a:r>
            <a:r>
              <a:rPr lang="en-US" dirty="0" smtClean="0">
                <a:latin typeface="Eurostile" pitchFamily="34" charset="0"/>
              </a:rPr>
              <a:t> </a:t>
            </a:r>
            <a:r>
              <a:rPr lang="en-US" dirty="0">
                <a:latin typeface="Eurostile" pitchFamily="34" charset="0"/>
              </a:rPr>
              <a:t>are initiated, for the most part, by somatic genetic alterations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752600"/>
            <a:ext cx="817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 pitchFamily="34" charset="0"/>
              </a:rPr>
              <a:t>- Example: </a:t>
            </a:r>
            <a:r>
              <a:rPr lang="en-US" dirty="0" err="1" smtClean="0">
                <a:latin typeface="Eurostile" pitchFamily="34" charset="0"/>
              </a:rPr>
              <a:t>methylation</a:t>
            </a:r>
            <a:r>
              <a:rPr lang="en-US" dirty="0" smtClean="0">
                <a:latin typeface="Eurostile" pitchFamily="34" charset="0"/>
              </a:rPr>
              <a:t> </a:t>
            </a:r>
            <a:r>
              <a:rPr lang="en-US" dirty="0">
                <a:latin typeface="Eurostile" pitchFamily="34" charset="0"/>
              </a:rPr>
              <a:t>of </a:t>
            </a:r>
            <a:r>
              <a:rPr lang="en-US" dirty="0" err="1" smtClean="0">
                <a:latin typeface="Eurostile" pitchFamily="34" charset="0"/>
              </a:rPr>
              <a:t>CpG</a:t>
            </a:r>
            <a:r>
              <a:rPr lang="en-US" dirty="0" smtClean="0">
                <a:latin typeface="Eurostile" pitchFamily="34" charset="0"/>
              </a:rPr>
              <a:t> islands in tumor suppressor gene promoters lead loss              of function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 pitchFamily="34" charset="0"/>
              </a:rPr>
              <a:t>- Croce and coworkers attempting </a:t>
            </a:r>
            <a:r>
              <a:rPr lang="en-US" dirty="0">
                <a:latin typeface="Eurostile" pitchFamily="34" charset="0"/>
              </a:rPr>
              <a:t>to clone a </a:t>
            </a:r>
            <a:r>
              <a:rPr lang="en-US" dirty="0" err="1">
                <a:latin typeface="Eurostile" pitchFamily="34" charset="0"/>
              </a:rPr>
              <a:t>tumour</a:t>
            </a:r>
            <a:r>
              <a:rPr lang="en-US" dirty="0">
                <a:latin typeface="Eurostile" pitchFamily="34" charset="0"/>
              </a:rPr>
              <a:t> suppressor gene at 13q14, a </a:t>
            </a:r>
            <a:r>
              <a:rPr lang="en-US" dirty="0" smtClean="0">
                <a:latin typeface="Eurostile" pitchFamily="34" charset="0"/>
              </a:rPr>
              <a:t>chromosomal </a:t>
            </a:r>
            <a:r>
              <a:rPr lang="en-US" dirty="0">
                <a:latin typeface="Eurostile" pitchFamily="34" charset="0"/>
              </a:rPr>
              <a:t>region that is frequently lost in chronic lymphocytic </a:t>
            </a:r>
            <a:r>
              <a:rPr lang="en-US" dirty="0" err="1">
                <a:latin typeface="Eurostile" pitchFamily="34" charset="0"/>
              </a:rPr>
              <a:t>leukaemia</a:t>
            </a:r>
            <a:r>
              <a:rPr lang="en-US" dirty="0">
                <a:latin typeface="Eurostile" pitchFamily="34" charset="0"/>
              </a:rPr>
              <a:t> (</a:t>
            </a:r>
            <a:r>
              <a:rPr lang="en-US" dirty="0" smtClean="0">
                <a:latin typeface="Eurostile" pitchFamily="34" charset="0"/>
              </a:rPr>
              <a:t>CLL), </a:t>
            </a:r>
          </a:p>
          <a:p>
            <a:pPr algn="just"/>
            <a:r>
              <a:rPr lang="en-US" dirty="0" smtClean="0">
                <a:latin typeface="Eurostile" pitchFamily="34" charset="0"/>
              </a:rPr>
              <a:t>found </a:t>
            </a:r>
            <a:r>
              <a:rPr lang="en-US" dirty="0">
                <a:latin typeface="Eurostile" pitchFamily="34" charset="0"/>
              </a:rPr>
              <a:t>that all of the protein-coding genes that were present in the region of interest were not specifically altered in CLL, which suggested that they were not involved in the </a:t>
            </a:r>
            <a:r>
              <a:rPr lang="en-US" dirty="0" smtClean="0">
                <a:latin typeface="Eurostile" pitchFamily="34" charset="0"/>
              </a:rPr>
              <a:t>disease.                 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810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However, they found two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genes, miR-15a and miR-16-1, in the deletion. The </a:t>
            </a:r>
            <a:r>
              <a:rPr lang="en-US" dirty="0" err="1" smtClean="0">
                <a:latin typeface="Eurostile"/>
                <a:cs typeface="Eurostile"/>
              </a:rPr>
              <a:t>traslocation</a:t>
            </a:r>
            <a:r>
              <a:rPr lang="en-US" dirty="0" smtClean="0">
                <a:latin typeface="Eurostile"/>
                <a:cs typeface="Eurostile"/>
              </a:rPr>
              <a:t> breakpoint cut the </a:t>
            </a:r>
            <a:r>
              <a:rPr lang="en-US" dirty="0" err="1" smtClean="0">
                <a:latin typeface="Eurostile"/>
                <a:cs typeface="Eurostile"/>
              </a:rPr>
              <a:t>presursor</a:t>
            </a:r>
            <a:r>
              <a:rPr lang="en-US" dirty="0" smtClean="0">
                <a:latin typeface="Eurostile"/>
                <a:cs typeface="Eurostile"/>
              </a:rPr>
              <a:t> of these two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genes, which reside in the same </a:t>
            </a:r>
            <a:r>
              <a:rPr lang="en-US" dirty="0" err="1" smtClean="0">
                <a:latin typeface="Eurostile"/>
                <a:cs typeface="Eurostile"/>
              </a:rPr>
              <a:t>polycistronic</a:t>
            </a:r>
            <a:r>
              <a:rPr lang="en-US" dirty="0" smtClean="0">
                <a:latin typeface="Eurostile"/>
                <a:cs typeface="Eurostile"/>
              </a:rPr>
              <a:t> RNA             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24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This indicated that the loss of miR-15a and miR-16-1 was the target of 13q14 deletion in CLL pathogenesis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334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Following this discovery, they observed the loss of miR-15a and miR-16-1 in 70% of </a:t>
            </a:r>
            <a:r>
              <a:rPr lang="en-US" dirty="0" err="1" smtClean="0">
                <a:latin typeface="Eurostile"/>
                <a:cs typeface="Eurostile"/>
              </a:rPr>
              <a:t>CLLs</a:t>
            </a:r>
            <a:endParaRPr lang="en-US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3" name="Picture 45" descr="D:\My Pictures\nrc1997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869097" cy="514956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it-IT" sz="2400" dirty="0" err="1" smtClean="0">
                <a:latin typeface="Eurostile" pitchFamily="34" charset="0"/>
              </a:rPr>
              <a:t>miRNAs</a:t>
            </a:r>
            <a:r>
              <a:rPr lang="it-IT" sz="2400" dirty="0" smtClean="0">
                <a:latin typeface="Eurostile" pitchFamily="34" charset="0"/>
              </a:rPr>
              <a:t> </a:t>
            </a:r>
            <a:r>
              <a:rPr lang="it-IT" sz="2400" dirty="0" err="1" smtClean="0">
                <a:latin typeface="Eurostile" pitchFamily="34" charset="0"/>
              </a:rPr>
              <a:t>signatures</a:t>
            </a:r>
            <a:r>
              <a:rPr lang="it-IT" sz="2400" dirty="0" smtClean="0">
                <a:latin typeface="Eurostile" pitchFamily="34" charset="0"/>
              </a:rPr>
              <a:t> in </a:t>
            </a:r>
            <a:r>
              <a:rPr lang="it-IT" sz="2400" dirty="0" err="1" smtClean="0">
                <a:latin typeface="Eurostile" pitchFamily="34" charset="0"/>
              </a:rPr>
              <a:t>human</a:t>
            </a:r>
            <a:r>
              <a:rPr lang="it-IT" sz="2400" dirty="0" smtClean="0">
                <a:latin typeface="Eurostile" pitchFamily="34" charset="0"/>
              </a:rPr>
              <a:t> </a:t>
            </a:r>
            <a:r>
              <a:rPr lang="it-IT" sz="2400" dirty="0" err="1" smtClean="0">
                <a:latin typeface="Eurostile" pitchFamily="34" charset="0"/>
              </a:rPr>
              <a:t>cancers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7" name="Picture 6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auses and consequences of microRNA dysregulation in c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62662"/>
            <a:ext cx="5544616" cy="539533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fragile chromosome sites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5" name="Picture 4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pic>
        <p:nvPicPr>
          <p:cNvPr id="60418" name="Picture 2" descr="Targeting microRNAs in cancer: rationale, strategies and challenges"/>
          <p:cNvPicPr>
            <a:picLocks noChangeAspect="1" noChangeArrowheads="1"/>
          </p:cNvPicPr>
          <p:nvPr/>
        </p:nvPicPr>
        <p:blipFill>
          <a:blip r:embed="rId2" cstate="print"/>
          <a:srcRect l="2019"/>
          <a:stretch>
            <a:fillRect/>
          </a:stretch>
        </p:blipFill>
        <p:spPr bwMode="auto">
          <a:xfrm>
            <a:off x="0" y="1988840"/>
            <a:ext cx="8710050" cy="4033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miRNAs as oncogenes and tumour suppressors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5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d3179-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0"/>
            <a:ext cx="5359400" cy="6858000"/>
          </a:xfrm>
          <a:prstGeom prst="rect">
            <a:avLst/>
          </a:prstGeom>
          <a:noFill/>
        </p:spPr>
      </p:pic>
      <p:pic>
        <p:nvPicPr>
          <p:cNvPr id="3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d3179-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33350"/>
            <a:ext cx="6667500" cy="6591300"/>
          </a:xfrm>
          <a:prstGeom prst="rect">
            <a:avLst/>
          </a:prstGeom>
          <a:noFill/>
        </p:spPr>
      </p:pic>
      <p:pic>
        <p:nvPicPr>
          <p:cNvPr id="3" name="Picture 5" descr="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620000" cy="3886200"/>
          </a:xfrm>
          <a:prstGeom prst="rect">
            <a:avLst/>
          </a:prstGeom>
        </p:spPr>
      </p:pic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609600"/>
            <a:ext cx="6858000" cy="584776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p53 </a:t>
            </a:r>
            <a:r>
              <a:rPr lang="en-US" sz="3200" u="sng" dirty="0" err="1" smtClean="0">
                <a:latin typeface="Eurostile"/>
                <a:cs typeface="Eurostile"/>
              </a:rPr>
              <a:t>tumour</a:t>
            </a:r>
            <a:r>
              <a:rPr lang="en-US" sz="3200" u="sng" dirty="0" smtClean="0">
                <a:latin typeface="Eurostile"/>
                <a:cs typeface="Eurostile"/>
              </a:rPr>
              <a:t> suppressor 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7911718" cy="3200400"/>
          </a:xfrm>
          <a:prstGeom prst="rect">
            <a:avLst/>
          </a:prstGeom>
        </p:spPr>
      </p:pic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838200"/>
            <a:ext cx="6858000" cy="584776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p53 Enters the </a:t>
            </a:r>
            <a:r>
              <a:rPr lang="en-US" sz="3200" u="sng" dirty="0" err="1" smtClean="0">
                <a:latin typeface="Eurostile"/>
                <a:cs typeface="Eurostile"/>
              </a:rPr>
              <a:t>MicroRNA</a:t>
            </a:r>
            <a:r>
              <a:rPr lang="en-US" sz="3200" u="sng" dirty="0" smtClean="0">
                <a:latin typeface="Eurostile"/>
                <a:cs typeface="Eurostile"/>
              </a:rPr>
              <a:t> World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Picture1.png"/>
          <p:cNvPicPr>
            <a:picLocks noChangeAspect="1"/>
          </p:cNvPicPr>
          <p:nvPr/>
        </p:nvPicPr>
        <p:blipFill>
          <a:blip r:embed="rId2" cstate="print"/>
          <a:srcRect l="33209"/>
          <a:stretch>
            <a:fillRect/>
          </a:stretch>
        </p:blipFill>
        <p:spPr bwMode="auto">
          <a:xfrm>
            <a:off x="457200" y="0"/>
            <a:ext cx="3409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4171950" y="642938"/>
            <a:ext cx="857250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6" name="TextBox 21"/>
          <p:cNvSpPr txBox="1">
            <a:spLocks noChangeArrowheads="1"/>
          </p:cNvSpPr>
          <p:nvPr/>
        </p:nvSpPr>
        <p:spPr bwMode="auto">
          <a:xfrm>
            <a:off x="5191125" y="22860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Gill Sans" charset="0"/>
              </a:rPr>
              <a:t>Post-transcriptional modulation of gene expression</a:t>
            </a:r>
          </a:p>
        </p:txBody>
      </p: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1438275" y="914400"/>
            <a:ext cx="1428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300" b="1" dirty="0">
                <a:solidFill>
                  <a:srgbClr val="000000"/>
                </a:solidFill>
                <a:cs typeface="Times New Roman" charset="0"/>
              </a:rPr>
              <a:t>    ORF</a:t>
            </a:r>
            <a:endParaRPr lang="en-GB" sz="1300" dirty="0"/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2886075" y="914400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300" b="1">
                <a:solidFill>
                  <a:srgbClr val="000000"/>
                </a:solidFill>
                <a:cs typeface="Times New Roman" charset="0"/>
              </a:rPr>
              <a:t>  3’UTR </a:t>
            </a:r>
            <a:endParaRPr lang="en-GB" sz="1300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228600" y="51816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Eurostile"/>
                <a:cs typeface="Eurostile"/>
              </a:rPr>
              <a:t>A </a:t>
            </a:r>
            <a:r>
              <a:rPr lang="en-US" b="1" dirty="0" err="1">
                <a:latin typeface="Eurostile"/>
                <a:cs typeface="Eurostile"/>
              </a:rPr>
              <a:t>Pleiotropically</a:t>
            </a:r>
            <a:r>
              <a:rPr lang="en-US" b="1" dirty="0">
                <a:latin typeface="Eurostile"/>
                <a:cs typeface="Eurostile"/>
              </a:rPr>
              <a:t> Acting </a:t>
            </a:r>
            <a:r>
              <a:rPr lang="en-US" b="1" dirty="0" err="1">
                <a:latin typeface="Eurostile"/>
                <a:cs typeface="Eurostile"/>
              </a:rPr>
              <a:t>MicroRNA</a:t>
            </a:r>
            <a:r>
              <a:rPr lang="en-US" b="1" dirty="0">
                <a:latin typeface="Eurostile"/>
                <a:cs typeface="Eurostile"/>
              </a:rPr>
              <a:t>, miR-31, Inhibits Breast Cancer Metastasis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304800" y="5562600"/>
            <a:ext cx="3922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Cell 137, 1032–1046, 12 June 2009</a:t>
            </a: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04800" y="3352800"/>
            <a:ext cx="416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Nature 451, 147-152, 10 January 2008</a:t>
            </a: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228600" y="29718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Eurostile"/>
                <a:cs typeface="Eurostile"/>
              </a:rPr>
              <a:t>Endogenous human </a:t>
            </a:r>
            <a:r>
              <a:rPr lang="en-US" b="1" dirty="0" err="1">
                <a:latin typeface="Eurostile"/>
                <a:cs typeface="Eurostile"/>
              </a:rPr>
              <a:t>microRNAs</a:t>
            </a:r>
            <a:r>
              <a:rPr lang="en-US" b="1" dirty="0">
                <a:latin typeface="Eurostile"/>
                <a:cs typeface="Eurostile"/>
              </a:rPr>
              <a:t> that suppress breast cancer metastasis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228600" y="19812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Eurostile"/>
                <a:cs typeface="Eurostile"/>
              </a:rPr>
              <a:t>Tumour</a:t>
            </a:r>
            <a:r>
              <a:rPr lang="en-US" b="1" dirty="0">
                <a:latin typeface="Eurostile"/>
                <a:cs typeface="Eurostile"/>
              </a:rPr>
              <a:t> invasion and metastasis initiated by microRNA-10b in breast cancer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304800" y="2362200"/>
            <a:ext cx="387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Nature 449, 682-8, 11 October 2007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228600" y="3962400"/>
            <a:ext cx="944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Eurostile"/>
                <a:cs typeface="Eurostile"/>
              </a:rPr>
              <a:t>The miR-200 family and miR-205 regulate epithelial to </a:t>
            </a:r>
            <a:r>
              <a:rPr lang="en-US" b="1" dirty="0" err="1">
                <a:latin typeface="Eurostile"/>
                <a:cs typeface="Eurostile"/>
              </a:rPr>
              <a:t>mesenchymal</a:t>
            </a:r>
            <a:r>
              <a:rPr lang="en-US" b="1" dirty="0">
                <a:latin typeface="Eurostile"/>
                <a:cs typeface="Eurostile"/>
              </a:rPr>
              <a:t>                                                             transition by targeting ZEB1 and SIP1 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304800" y="4572000"/>
            <a:ext cx="538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Nature Cell Biology 10, 593 – 601, 30 March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219200"/>
            <a:ext cx="6858000" cy="584776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Big impact in metastasis progression</a:t>
            </a:r>
            <a:endParaRPr lang="en-US" sz="3200" u="sng" dirty="0">
              <a:latin typeface="Eurostile"/>
              <a:cs typeface="Eurostile"/>
            </a:endParaRPr>
          </a:p>
        </p:txBody>
      </p:sp>
      <p:pic>
        <p:nvPicPr>
          <p:cNvPr id="17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ncerres.aacrjournals.org/content/70/16/6401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9163103" cy="5877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260648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Metastatic process and </a:t>
            </a:r>
            <a:r>
              <a:rPr lang="en-US" sz="3200" u="sng" dirty="0" err="1" smtClean="0">
                <a:latin typeface="Eurostile"/>
                <a:cs typeface="Eurostile"/>
              </a:rPr>
              <a:t>miRNAs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664" y="-243408"/>
            <a:ext cx="8229600" cy="1143000"/>
          </a:xfrm>
          <a:noFill/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/>
          <a:lstStyle/>
          <a:p>
            <a:r>
              <a:rPr lang="it-IT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</a:rPr>
              <a:t>microRNAs (miRNAs)</a:t>
            </a:r>
            <a:endParaRPr lang="it-IT" u="sng" dirty="0">
              <a:solidFill>
                <a:schemeClr val="tx1">
                  <a:lumMod val="85000"/>
                  <a:lumOff val="15000"/>
                </a:schemeClr>
              </a:solidFill>
              <a:latin typeface="Eurosti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92696"/>
            <a:ext cx="8610600" cy="4751040"/>
          </a:xfrm>
        </p:spPr>
        <p:txBody>
          <a:bodyPr/>
          <a:lstStyle/>
          <a:p>
            <a:r>
              <a:rPr lang="it-IT" dirty="0" smtClean="0">
                <a:latin typeface="Eurostile" pitchFamily="34" charset="0"/>
                <a:ea typeface="Batang" pitchFamily="18" charset="-127"/>
              </a:rPr>
              <a:t>Small non-coding RNAs of 20–22 nucleotides able to regulate post-transcriptional gene expression</a:t>
            </a:r>
          </a:p>
          <a:p>
            <a:r>
              <a:rPr lang="en-US" dirty="0" smtClean="0">
                <a:latin typeface="Eurostile" pitchFamily="34" charset="0"/>
              </a:rPr>
              <a:t>The latest release of the </a:t>
            </a:r>
            <a:r>
              <a:rPr lang="en-US" dirty="0" err="1" smtClean="0">
                <a:latin typeface="Eurostile" pitchFamily="34" charset="0"/>
              </a:rPr>
              <a:t>miRBase</a:t>
            </a:r>
            <a:r>
              <a:rPr lang="en-US" dirty="0" smtClean="0">
                <a:latin typeface="Eurostile" pitchFamily="34" charset="0"/>
              </a:rPr>
              <a:t> database (release 18) has catalogued more than1500 human </a:t>
            </a:r>
            <a:r>
              <a:rPr lang="en-US" dirty="0" err="1" smtClean="0">
                <a:latin typeface="Eurostile" pitchFamily="34" charset="0"/>
              </a:rPr>
              <a:t>miRNAs</a:t>
            </a:r>
            <a:endParaRPr lang="en-US" dirty="0" smtClean="0">
              <a:latin typeface="Eurostile" pitchFamily="34" charset="0"/>
            </a:endParaRPr>
          </a:p>
          <a:p>
            <a:r>
              <a:rPr lang="en-US" dirty="0" smtClean="0">
                <a:latin typeface="Eurostile" pitchFamily="34" charset="0"/>
              </a:rPr>
              <a:t>Regulate the protein translation or the stability of hundreds of transcripts through sequence-specific binding to mRNA</a:t>
            </a:r>
          </a:p>
          <a:p>
            <a:r>
              <a:rPr lang="en-US" dirty="0" smtClean="0">
                <a:latin typeface="Eurostile" pitchFamily="34" charset="0"/>
              </a:rPr>
              <a:t>Are involved in crucial biological processes, including development, differentiation, apoptosis and proliferation</a:t>
            </a:r>
            <a:endParaRPr lang="it-IT" dirty="0">
              <a:latin typeface="Eurostile" pitchFamily="34" charset="0"/>
            </a:endParaRPr>
          </a:p>
        </p:txBody>
      </p:sp>
      <p:pic>
        <p:nvPicPr>
          <p:cNvPr id="5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R-23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2060848"/>
            <a:ext cx="3780420" cy="2880320"/>
          </a:xfrm>
          <a:prstGeom prst="rect">
            <a:avLst/>
          </a:prstGeom>
        </p:spPr>
      </p:pic>
      <p:pic>
        <p:nvPicPr>
          <p:cNvPr id="5" name="miR-n.c.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04048" y="2060848"/>
            <a:ext cx="3780420" cy="2880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miR-23b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395536" y="260648"/>
            <a:ext cx="5538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miR-23b reduces cell migration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Strategies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for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miRNA-based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therapies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Blocking </a:t>
            </a:r>
            <a:r>
              <a:rPr lang="en-US" sz="2400" dirty="0" err="1" smtClean="0">
                <a:latin typeface="Eurostile"/>
                <a:cs typeface="Eurostile"/>
              </a:rPr>
              <a:t>oncogenic</a:t>
            </a:r>
            <a:r>
              <a:rPr lang="en-US" sz="2400" dirty="0" smtClean="0">
                <a:latin typeface="Eurostile"/>
                <a:cs typeface="Eurostile"/>
              </a:rPr>
              <a:t> </a:t>
            </a:r>
            <a:r>
              <a:rPr lang="en-US" sz="2400" dirty="0" err="1" smtClean="0">
                <a:latin typeface="Eurostile"/>
                <a:cs typeface="Eurostile"/>
              </a:rPr>
              <a:t>miRNAs</a:t>
            </a:r>
            <a:r>
              <a:rPr lang="en-US" sz="2400" dirty="0" smtClean="0">
                <a:latin typeface="Eurostile"/>
                <a:cs typeface="Eurostile"/>
              </a:rPr>
              <a:t> using antisense </a:t>
            </a:r>
            <a:r>
              <a:rPr lang="en-US" sz="2400" dirty="0" err="1" smtClean="0">
                <a:latin typeface="Eurostile"/>
                <a:cs typeface="Eurostile"/>
              </a:rPr>
              <a:t>oligos</a:t>
            </a:r>
            <a:endParaRPr lang="it-IT" sz="2400" dirty="0">
              <a:latin typeface="Eurostile"/>
              <a:cs typeface="Eurostile"/>
            </a:endParaRPr>
          </a:p>
        </p:txBody>
      </p:sp>
      <p:pic>
        <p:nvPicPr>
          <p:cNvPr id="7" name="Picture 28" descr="nrd3179-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2068786" cy="17998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70040" y="13716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Eurostile"/>
                <a:cs typeface="Eurostile"/>
              </a:rPr>
              <a:t>Common </a:t>
            </a:r>
            <a:r>
              <a:rPr lang="en-US" sz="1000" dirty="0" err="1" smtClean="0">
                <a:latin typeface="Eurostile"/>
                <a:cs typeface="Eurostile"/>
              </a:rPr>
              <a:t>oligos</a:t>
            </a:r>
            <a:r>
              <a:rPr lang="en-US" sz="1000" dirty="0" smtClean="0">
                <a:latin typeface="Eurostile"/>
                <a:cs typeface="Eurostile"/>
              </a:rPr>
              <a:t> modification structures</a:t>
            </a:r>
            <a:endParaRPr lang="en-US" sz="1000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demonstration that </a:t>
            </a:r>
            <a:r>
              <a:rPr lang="en-US" dirty="0" err="1" smtClean="0">
                <a:latin typeface="Eurostile"/>
                <a:cs typeface="Eurostile"/>
              </a:rPr>
              <a:t>oncogenic</a:t>
            </a:r>
            <a:r>
              <a:rPr lang="en-US" dirty="0" smtClean="0">
                <a:latin typeface="Eurostile"/>
                <a:cs typeface="Eurostile"/>
              </a:rPr>
              <a:t>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are </a:t>
            </a:r>
            <a:r>
              <a:rPr lang="en-US" dirty="0" err="1" smtClean="0">
                <a:latin typeface="Eurostile"/>
                <a:cs typeface="Eurostile"/>
              </a:rPr>
              <a:t>upregulated</a:t>
            </a:r>
            <a:r>
              <a:rPr lang="en-US" dirty="0" smtClean="0">
                <a:latin typeface="Eurostile"/>
                <a:cs typeface="Eurostile"/>
              </a:rPr>
              <a:t> in cancer provided a rationale to investigate the use of antisense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to block their expression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514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-Antisense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work as competitive inhibitors of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, presumably by annealing to the mature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guide strand and inducing degradation or </a:t>
            </a:r>
            <a:r>
              <a:rPr lang="en-US" dirty="0" err="1" smtClean="0">
                <a:latin typeface="Eurostile"/>
                <a:cs typeface="Eurostile"/>
              </a:rPr>
              <a:t>stoichiometric</a:t>
            </a:r>
            <a:r>
              <a:rPr lang="en-US" dirty="0" smtClean="0">
                <a:latin typeface="Eurostile"/>
                <a:cs typeface="Eurostile"/>
              </a:rPr>
              <a:t> duplex formation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657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-Modifications to the chemical structure of the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to increase stability, binding affinity and specificity </a:t>
            </a:r>
          </a:p>
          <a:p>
            <a:pPr lvl="1" algn="just"/>
            <a:endParaRPr lang="en-US" dirty="0" smtClean="0">
              <a:latin typeface="Eurostile"/>
              <a:cs typeface="Eurostile"/>
            </a:endParaRPr>
          </a:p>
          <a:p>
            <a:pPr lvl="1" algn="just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 Introduction of 2’-O-methyl groups contributes to nuclease resistance and improve binding affinity to RNA</a:t>
            </a:r>
          </a:p>
          <a:p>
            <a:pPr lvl="1" algn="just"/>
            <a:r>
              <a:rPr lang="en-US" dirty="0" smtClean="0">
                <a:latin typeface="Eurostile"/>
                <a:cs typeface="Eurostile"/>
              </a:rPr>
              <a:t> </a:t>
            </a:r>
          </a:p>
          <a:p>
            <a:pPr lvl="1" algn="just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Locked nucleic acid (LNA) constructs (the ribose ring is 'locked' by a </a:t>
            </a:r>
            <a:r>
              <a:rPr lang="en-US" dirty="0" err="1" smtClean="0">
                <a:latin typeface="Eurostile"/>
                <a:cs typeface="Eurostile"/>
              </a:rPr>
              <a:t>methylene</a:t>
            </a:r>
            <a:r>
              <a:rPr lang="en-US" dirty="0" smtClean="0">
                <a:latin typeface="Eurostile"/>
                <a:cs typeface="Eurostile"/>
              </a:rPr>
              <a:t> bridge connecting the 2’-O atom and the 4’-C atom). LNA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display unprecedented hybridization affinity towards complementary</a:t>
            </a:r>
          </a:p>
          <a:p>
            <a:pPr lvl="1" algn="just">
              <a:buFont typeface="Arial"/>
              <a:buChar char="•"/>
            </a:pPr>
            <a:endParaRPr lang="en-US" dirty="0" smtClean="0">
              <a:latin typeface="Eurostile"/>
              <a:cs typeface="Eurostile"/>
            </a:endParaRPr>
          </a:p>
          <a:p>
            <a:pPr lvl="1" algn="just"/>
            <a:r>
              <a:rPr lang="en-US" dirty="0" smtClean="0">
                <a:latin typeface="Eurostile"/>
                <a:cs typeface="Eurostile"/>
              </a:rPr>
              <a:t>   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24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Eurostile"/>
                <a:cs typeface="Eurostile"/>
              </a:rPr>
              <a:t>Both have proved to be effective inhibitors of </a:t>
            </a:r>
            <a:r>
              <a:rPr lang="en-US" dirty="0" err="1" smtClean="0">
                <a:solidFill>
                  <a:prstClr val="black"/>
                </a:solidFill>
                <a:latin typeface="Eurostile"/>
                <a:cs typeface="Eurostile"/>
              </a:rPr>
              <a:t>miRNA</a:t>
            </a:r>
            <a:r>
              <a:rPr lang="en-US" dirty="0" smtClean="0">
                <a:solidFill>
                  <a:prstClr val="black"/>
                </a:solidFill>
                <a:latin typeface="Eurostile"/>
                <a:cs typeface="Eurostile"/>
              </a:rPr>
              <a:t> expression in several cancer cell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Silencing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1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in vivo 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 - - -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581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-These </a:t>
            </a:r>
            <a:r>
              <a:rPr lang="en-US" dirty="0" err="1" smtClean="0">
                <a:latin typeface="Eurostile"/>
                <a:cs typeface="Eurostile"/>
              </a:rPr>
              <a:t>antagomirs</a:t>
            </a:r>
            <a:r>
              <a:rPr lang="en-US" dirty="0" smtClean="0">
                <a:latin typeface="Eurostile"/>
                <a:cs typeface="Eurostile"/>
              </a:rPr>
              <a:t> were injected into the tail vein of mice and specific targeting of miR-122 (which is abundant in the liver) was observed after 24 hours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218331"/>
            <a:ext cx="2705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Krutzfeldt</a:t>
            </a:r>
            <a:r>
              <a:rPr lang="en-US" sz="1400" dirty="0" smtClean="0">
                <a:latin typeface="Eurostile"/>
                <a:cs typeface="Eurostile"/>
              </a:rPr>
              <a:t>, J. </a:t>
            </a:r>
            <a:r>
              <a:rPr lang="en-US" sz="1400" i="1" dirty="0" smtClean="0">
                <a:latin typeface="Eurostile"/>
                <a:cs typeface="Eurostile"/>
              </a:rPr>
              <a:t>et al., </a:t>
            </a:r>
            <a:r>
              <a:rPr lang="en-US" sz="1400" dirty="0" smtClean="0">
                <a:latin typeface="Eurostile"/>
                <a:cs typeface="Eurostile"/>
              </a:rPr>
              <a:t>Nature (2005)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45633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silencing of endogenous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by this novel method was specific, efficient and long lasting and the effects were still observed 23 days after injection</a:t>
            </a:r>
            <a:endParaRPr lang="en-US" dirty="0">
              <a:latin typeface="Eurostile"/>
              <a:cs typeface="Eurostile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04000" y="609600"/>
            <a:ext cx="2540000" cy="2540000"/>
            <a:chOff x="4343400" y="4318000"/>
            <a:chExt cx="2540000" cy="254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4318000"/>
              <a:ext cx="2540000" cy="254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19800" y="45720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miRNA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0" y="4495800"/>
              <a:ext cx="381000" cy="12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838200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2’-O-methyl-modified cholesterol-conjugated single-      	   stranded RNA analogues “</a:t>
            </a:r>
            <a:r>
              <a:rPr lang="en-US" sz="2400" dirty="0" err="1" smtClean="0">
                <a:latin typeface="Eurostile"/>
                <a:cs typeface="Eurostile"/>
              </a:rPr>
              <a:t>antagomir</a:t>
            </a:r>
            <a:r>
              <a:rPr lang="en-US" sz="2400" dirty="0" smtClean="0">
                <a:latin typeface="Eurostile"/>
                <a:cs typeface="Eurostile"/>
              </a:rPr>
              <a:t>”</a:t>
            </a:r>
            <a:endParaRPr lang="it-IT" sz="2400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Silencing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1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in vivo 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 - -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LNA anti </a:t>
            </a:r>
            <a:r>
              <a:rPr lang="en-US" sz="2400" dirty="0" err="1" smtClean="0">
                <a:latin typeface="Eurostile"/>
                <a:cs typeface="Eurostile"/>
              </a:rPr>
              <a:t>miR</a:t>
            </a:r>
            <a:endParaRPr lang="it-IT" sz="2400" dirty="0">
              <a:latin typeface="Eurostile"/>
              <a:cs typeface="Eurosti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</a:t>
            </a:r>
            <a:r>
              <a:rPr lang="en-US" dirty="0" err="1" smtClean="0">
                <a:latin typeface="Eurostile"/>
                <a:cs typeface="Eurostile"/>
              </a:rPr>
              <a:t>Elmen</a:t>
            </a:r>
            <a:r>
              <a:rPr lang="en-US" dirty="0" smtClean="0">
                <a:latin typeface="Eurostile"/>
                <a:cs typeface="Eurostile"/>
              </a:rPr>
              <a:t> and colleagues examined whether LNA anti-</a:t>
            </a:r>
            <a:r>
              <a:rPr lang="en-US" dirty="0" err="1" smtClean="0">
                <a:latin typeface="Eurostile"/>
                <a:cs typeface="Eurostile"/>
              </a:rPr>
              <a:t>miR</a:t>
            </a:r>
            <a:r>
              <a:rPr lang="en-US" dirty="0" smtClean="0">
                <a:latin typeface="Eurostile"/>
                <a:cs typeface="Eurostile"/>
              </a:rPr>
              <a:t> with </a:t>
            </a:r>
            <a:r>
              <a:rPr lang="en-US" dirty="0" err="1" smtClean="0">
                <a:latin typeface="Eurostile"/>
                <a:cs typeface="Eurostile"/>
              </a:rPr>
              <a:t>phosphorothioate</a:t>
            </a:r>
            <a:r>
              <a:rPr lang="en-US" dirty="0" smtClean="0">
                <a:latin typeface="Eurostile"/>
                <a:cs typeface="Eurostile"/>
              </a:rPr>
              <a:t> modifications could improve delivery of the compounds and silence miR-122 in mice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420888"/>
            <a:ext cx="3588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Elmén</a:t>
            </a:r>
            <a:r>
              <a:rPr lang="en-US" sz="1400" dirty="0" smtClean="0">
                <a:latin typeface="Eurostile"/>
                <a:cs typeface="Eurostile"/>
              </a:rPr>
              <a:t>, </a:t>
            </a:r>
            <a:r>
              <a:rPr lang="en-US" sz="1400" dirty="0" err="1" smtClean="0">
                <a:latin typeface="Eurostile"/>
                <a:cs typeface="Eurostile"/>
              </a:rPr>
              <a:t>J.</a:t>
            </a:r>
            <a:r>
              <a:rPr lang="en-US" sz="1400" i="1" dirty="0" err="1" smtClean="0">
                <a:latin typeface="Eurostile"/>
                <a:cs typeface="Eurostile"/>
              </a:rPr>
              <a:t>et</a:t>
            </a:r>
            <a:r>
              <a:rPr lang="en-US" sz="1400" i="1" dirty="0" smtClean="0">
                <a:latin typeface="Eurostile"/>
                <a:cs typeface="Eurostile"/>
              </a:rPr>
              <a:t> al.,  </a:t>
            </a:r>
            <a:r>
              <a:rPr lang="en-US" sz="1400" dirty="0" smtClean="0">
                <a:latin typeface="Eurostile"/>
                <a:cs typeface="Eurostile"/>
              </a:rPr>
              <a:t>Nucleic Acid Research (2008)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12976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-intravenous injections of such LNA anti-</a:t>
            </a:r>
            <a:r>
              <a:rPr lang="en-US" dirty="0" err="1" smtClean="0">
                <a:latin typeface="Eurostile"/>
                <a:cs typeface="Eurostile"/>
              </a:rPr>
              <a:t>miR</a:t>
            </a:r>
            <a:r>
              <a:rPr lang="en-US" dirty="0" smtClean="0">
                <a:latin typeface="Eurostile"/>
                <a:cs typeface="Eurostile"/>
              </a:rPr>
              <a:t> showed markedly improved efficiency in antagonizing miR-122 compared with cholesterol-conjugated </a:t>
            </a:r>
            <a:r>
              <a:rPr lang="en-US" dirty="0" err="1" smtClean="0">
                <a:latin typeface="Eurostile"/>
                <a:cs typeface="Eurostile"/>
              </a:rPr>
              <a:t>antagomir</a:t>
            </a:r>
            <a:r>
              <a:rPr lang="en-US" dirty="0" smtClean="0">
                <a:latin typeface="Eurostile"/>
                <a:cs typeface="Eurostile"/>
              </a:rPr>
              <a:t> that targets miR-122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149080"/>
            <a:ext cx="2436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Elmén</a:t>
            </a:r>
            <a:r>
              <a:rPr lang="en-US" sz="1400" dirty="0" smtClean="0">
                <a:latin typeface="Eurostile"/>
                <a:cs typeface="Eurostile"/>
              </a:rPr>
              <a:t>, </a:t>
            </a:r>
            <a:r>
              <a:rPr lang="en-US" sz="1400" dirty="0" err="1" smtClean="0">
                <a:latin typeface="Eurostile"/>
                <a:cs typeface="Eurostile"/>
              </a:rPr>
              <a:t>J.</a:t>
            </a:r>
            <a:r>
              <a:rPr lang="en-US" sz="1400" i="1" dirty="0" err="1" smtClean="0">
                <a:latin typeface="Eurostile"/>
                <a:cs typeface="Eurostile"/>
              </a:rPr>
              <a:t>et</a:t>
            </a:r>
            <a:r>
              <a:rPr lang="en-US" sz="1400" i="1" dirty="0" smtClean="0">
                <a:latin typeface="Eurostile"/>
                <a:cs typeface="Eurostile"/>
              </a:rPr>
              <a:t> al.,  </a:t>
            </a:r>
            <a:r>
              <a:rPr lang="en-US" sz="1400" dirty="0" smtClean="0">
                <a:latin typeface="Eurostile"/>
                <a:cs typeface="Eurostile"/>
              </a:rPr>
              <a:t>Nature (2008)</a:t>
            </a:r>
            <a:endParaRPr lang="en-US" sz="1400" dirty="0">
              <a:latin typeface="Eurostile"/>
              <a:cs typeface="Eurostile"/>
            </a:endParaRPr>
          </a:p>
        </p:txBody>
      </p:sp>
      <p:pic>
        <p:nvPicPr>
          <p:cNvPr id="4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28600" y="4721423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simple systemic delivery of an </a:t>
            </a:r>
            <a:r>
              <a:rPr lang="en-US" dirty="0" err="1" smtClean="0">
                <a:latin typeface="Eurostile"/>
                <a:cs typeface="Eurostile"/>
              </a:rPr>
              <a:t>unconjugated</a:t>
            </a:r>
            <a:r>
              <a:rPr lang="en-US" dirty="0" smtClean="0">
                <a:latin typeface="Eurostile"/>
                <a:cs typeface="Eurostile"/>
              </a:rPr>
              <a:t> LNA anti-miR-122 (SPC3649, developed by </a:t>
            </a:r>
            <a:r>
              <a:rPr lang="en-US" dirty="0" err="1" smtClean="0">
                <a:latin typeface="Eurostile"/>
                <a:cs typeface="Eurostile"/>
              </a:rPr>
              <a:t>Santaris</a:t>
            </a:r>
            <a:r>
              <a:rPr lang="en-US" dirty="0" smtClean="0">
                <a:latin typeface="Eurostile"/>
                <a:cs typeface="Eurostile"/>
              </a:rPr>
              <a:t> </a:t>
            </a:r>
            <a:r>
              <a:rPr lang="en-US" dirty="0" err="1" smtClean="0">
                <a:latin typeface="Eurostile"/>
                <a:cs typeface="Eurostile"/>
              </a:rPr>
              <a:t>Pharma</a:t>
            </a:r>
            <a:r>
              <a:rPr lang="en-US" dirty="0" smtClean="0">
                <a:latin typeface="Eurostile"/>
                <a:cs typeface="Eurostile"/>
              </a:rPr>
              <a:t>) has also been shown to effectively antagonize liver-expressed miR-122 in non-human primates </a:t>
            </a: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The authors observed an effective depletion of miR-122 in the liver without any evidence of LNA-associated toxicities or </a:t>
            </a:r>
            <a:r>
              <a:rPr lang="en-US" dirty="0" err="1" smtClean="0">
                <a:latin typeface="Eurostile"/>
                <a:cs typeface="Eurostile"/>
              </a:rPr>
              <a:t>histopathological</a:t>
            </a:r>
            <a:r>
              <a:rPr lang="en-US" dirty="0" smtClean="0">
                <a:latin typeface="Eurostile"/>
                <a:cs typeface="Eurostile"/>
              </a:rPr>
              <a:t> changes in the animals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248400"/>
            <a:ext cx="2481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Elmén</a:t>
            </a:r>
            <a:r>
              <a:rPr lang="en-US" sz="1400" dirty="0" smtClean="0">
                <a:latin typeface="Eurostile"/>
                <a:cs typeface="Eurostile"/>
              </a:rPr>
              <a:t>, J. </a:t>
            </a:r>
            <a:r>
              <a:rPr lang="en-US" sz="1400" i="1" dirty="0" smtClean="0">
                <a:latin typeface="Eurostile"/>
                <a:cs typeface="Eurostile"/>
              </a:rPr>
              <a:t>et al.,  </a:t>
            </a:r>
            <a:r>
              <a:rPr lang="en-US" sz="1400" dirty="0" smtClean="0">
                <a:latin typeface="Eurostile"/>
                <a:cs typeface="Eurostile"/>
              </a:rPr>
              <a:t>Nature (2008)</a:t>
            </a:r>
            <a:endParaRPr lang="en-US" sz="1400" dirty="0">
              <a:latin typeface="Eurostile"/>
              <a:cs typeface="Eurostile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04000" y="609600"/>
            <a:ext cx="2540000" cy="2540000"/>
            <a:chOff x="4343400" y="4318000"/>
            <a:chExt cx="2540000" cy="2540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4318000"/>
              <a:ext cx="2540000" cy="254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19800" y="45720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miRNA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0" y="4495800"/>
              <a:ext cx="381000" cy="12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1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in vivo </a:t>
            </a:r>
            <a:r>
              <a:rPr kumimoji="0" lang="it-IT" sz="4400" b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over</a:t>
            </a: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-expression</a:t>
            </a:r>
            <a:r>
              <a:rPr kumimoji="0" lang="it-IT" sz="4400" b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 - -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Restoring </a:t>
            </a:r>
            <a:r>
              <a:rPr lang="en-US" sz="2400" dirty="0" err="1" smtClean="0">
                <a:latin typeface="Eurostile"/>
                <a:cs typeface="Eurostile"/>
              </a:rPr>
              <a:t>tumour</a:t>
            </a:r>
            <a:r>
              <a:rPr lang="en-US" sz="2400" dirty="0" smtClean="0">
                <a:latin typeface="Eurostile"/>
                <a:cs typeface="Eurostile"/>
              </a:rPr>
              <a:t> suppressor </a:t>
            </a:r>
            <a:r>
              <a:rPr lang="en-US" sz="2400" dirty="0" err="1" smtClean="0">
                <a:latin typeface="Eurostile"/>
                <a:cs typeface="Eurostile"/>
              </a:rPr>
              <a:t>miRNA</a:t>
            </a:r>
            <a:r>
              <a:rPr lang="en-US" sz="2400" dirty="0" smtClean="0">
                <a:latin typeface="Eurostile"/>
                <a:cs typeface="Eurostile"/>
              </a:rPr>
              <a:t> expression</a:t>
            </a:r>
            <a:endParaRPr lang="it-IT" sz="2400" dirty="0">
              <a:latin typeface="Eurostile"/>
              <a:cs typeface="Eurosti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4778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-Introduction of synthetic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mimics with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-suppressor function in cancer cells have been shown to induce cell death and block proliferation in several studies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11069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loss or </a:t>
            </a:r>
            <a:r>
              <a:rPr lang="en-US" dirty="0" err="1" smtClean="0">
                <a:latin typeface="Eurostile"/>
                <a:cs typeface="Eurostile"/>
              </a:rPr>
              <a:t>downregulation</a:t>
            </a:r>
            <a:r>
              <a:rPr lang="en-US" dirty="0" smtClean="0">
                <a:latin typeface="Eurostile"/>
                <a:cs typeface="Eurostile"/>
              </a:rPr>
              <a:t> of a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-suppressor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could be overcome by introducing synthetic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that are identical to the selected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, known as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mimics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76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-However, there is no in vivo data using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mimics delivered by intravenous injection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733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-Another strategy to increase the expression of a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-suppressor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in cancer uses adenovirus-associated vectors (AAV)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64223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These vectors do not integrate into the genome and are eliminated efficiently with minimal toxicity, as shown in Phase I and Phase II clinical trials of about 200 patients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096000"/>
            <a:ext cx="117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Eurostile"/>
                <a:cs typeface="Eurostile"/>
              </a:rPr>
              <a:t>Kota, J. </a:t>
            </a:r>
            <a:r>
              <a:rPr lang="en-US" sz="1400" i="1" dirty="0" smtClean="0">
                <a:latin typeface="Eurostile"/>
                <a:cs typeface="Eurostile"/>
              </a:rPr>
              <a:t>et al. 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876800"/>
            <a:ext cx="2002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Michelfelder</a:t>
            </a:r>
            <a:r>
              <a:rPr lang="en-US" sz="1400" dirty="0" smtClean="0">
                <a:latin typeface="Eurostile"/>
                <a:cs typeface="Eurostile"/>
              </a:rPr>
              <a:t>, S. &amp; </a:t>
            </a:r>
            <a:r>
              <a:rPr lang="en-US" sz="1400" dirty="0" err="1" smtClean="0">
                <a:latin typeface="Eurostile"/>
                <a:cs typeface="Eurostile"/>
              </a:rPr>
              <a:t>Trepel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1816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-Intravenous injection of miR-26a (which expression was lost in human liver cancers) cloned into an AAV vector resulted in the suppression of </a:t>
            </a:r>
            <a:r>
              <a:rPr lang="en-US" dirty="0" err="1" smtClean="0">
                <a:latin typeface="Eurostile"/>
                <a:cs typeface="Eurostile"/>
              </a:rPr>
              <a:t>tumorigenicity</a:t>
            </a:r>
            <a:r>
              <a:rPr lang="en-US" dirty="0" smtClean="0">
                <a:latin typeface="Eurostile"/>
                <a:cs typeface="Eurostile"/>
              </a:rPr>
              <a:t> by inducing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 apoptosis and by repressing cell growth, without signs of toxicity</a:t>
            </a:r>
            <a:endParaRPr lang="en-US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d3179-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0000" cy="53911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Strategies for </a:t>
            </a:r>
            <a:r>
              <a:rPr lang="en-US" sz="2400" dirty="0" err="1" smtClean="0">
                <a:latin typeface="Eurostile"/>
                <a:cs typeface="Eurostile"/>
              </a:rPr>
              <a:t>microRNA</a:t>
            </a:r>
            <a:r>
              <a:rPr lang="en-US" sz="2400" dirty="0" smtClean="0">
                <a:latin typeface="Eurostile"/>
                <a:cs typeface="Eurostile"/>
              </a:rPr>
              <a:t>-based therapies</a:t>
            </a:r>
            <a:endParaRPr lang="it-IT" sz="2400" dirty="0">
              <a:latin typeface="Eurostile"/>
              <a:cs typeface="Eurostile"/>
            </a:endParaRPr>
          </a:p>
        </p:txBody>
      </p:sp>
      <p:pic>
        <p:nvPicPr>
          <p:cNvPr id="5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Challenges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of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miRNA-</a:t>
            </a: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based</a:t>
            </a:r>
            <a:r>
              <a:rPr lang="it-IT" sz="4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therapies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764704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challenges for developing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-based therapeutics include issues of delivery, potential off-target effects and safety 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-One of the major problems for the use of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therapeutics in vivo relates to tissue-specific delivery and to cellular uptake of sufficient amounts of synthetic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to achieve sustained target inhibition 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-Early clinical trials using DNA antisense technologies showed that severe side-effects, such as cytokine-release syndrome, </a:t>
            </a:r>
            <a:r>
              <a:rPr lang="en-US" dirty="0" err="1" smtClean="0">
                <a:latin typeface="Eurostile"/>
                <a:cs typeface="Eurostile"/>
              </a:rPr>
              <a:t>haematological</a:t>
            </a:r>
            <a:r>
              <a:rPr lang="en-US" dirty="0" smtClean="0">
                <a:latin typeface="Eurostile"/>
                <a:cs typeface="Eurostile"/>
              </a:rPr>
              <a:t> toxicity (</a:t>
            </a:r>
            <a:r>
              <a:rPr lang="en-US" dirty="0" err="1" smtClean="0">
                <a:latin typeface="Eurostile"/>
                <a:cs typeface="Eurostile"/>
              </a:rPr>
              <a:t>thrombocytopaenia</a:t>
            </a:r>
            <a:r>
              <a:rPr lang="en-US" dirty="0" smtClean="0">
                <a:latin typeface="Eurostile"/>
                <a:cs typeface="Eurostile"/>
              </a:rPr>
              <a:t>) and liver damage may occur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-It has been shown that sustained high expression of short hairpin RNAs by AAV vectors induced severe dose-dependent liver damage, owing to interference with endogenous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processing in the liver and resulting in liver-specific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down-regulation and injury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-Synthetic mature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may also saturate RISC and compete and displace other endogenous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endParaRPr lang="en-US" dirty="0" smtClean="0">
              <a:latin typeface="Eurostile"/>
              <a:cs typeface="Eurostile"/>
            </a:endParaRP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-Finally, because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regulate many genes, the potential off-target effects of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therapeutics are a major concern, as they may cause toxic phenotypes</a:t>
            </a:r>
            <a:endParaRPr lang="en-US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icroRNAs: small RNAs with a big role in gene reg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80728"/>
            <a:ext cx="5715000" cy="50863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060848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Origines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98072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419872" y="242088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323528" y="836712"/>
            <a:ext cx="3429000" cy="1285875"/>
            <a:chOff x="323528" y="836712"/>
            <a:chExt cx="3429000" cy="1285875"/>
          </a:xfrm>
        </p:grpSpPr>
        <p:pic>
          <p:nvPicPr>
            <p:cNvPr id="10" name="Picture 17" descr="Picture1.png"/>
            <p:cNvPicPr>
              <a:picLocks noChangeAspect="1"/>
            </p:cNvPicPr>
            <p:nvPr/>
          </p:nvPicPr>
          <p:blipFill>
            <a:blip r:embed="rId3" cstate="print"/>
            <a:srcRect l="33209"/>
            <a:stretch>
              <a:fillRect/>
            </a:stretch>
          </p:blipFill>
          <p:spPr bwMode="auto">
            <a:xfrm>
              <a:off x="323528" y="836712"/>
              <a:ext cx="340995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704528" y="1751112"/>
              <a:ext cx="14287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1300" b="1" dirty="0">
                  <a:solidFill>
                    <a:srgbClr val="000000"/>
                  </a:solidFill>
                  <a:latin typeface="Eurostile" pitchFamily="34" charset="0"/>
                  <a:cs typeface="Times New Roman" charset="0"/>
                </a:rPr>
                <a:t>    ORF</a:t>
              </a:r>
              <a:endParaRPr lang="en-GB" sz="1300" dirty="0">
                <a:latin typeface="Eurostile" pitchFamily="34" charset="0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152328" y="1751112"/>
              <a:ext cx="16002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1300" b="1" dirty="0">
                  <a:solidFill>
                    <a:srgbClr val="000000"/>
                  </a:solidFill>
                  <a:latin typeface="Eurostile" pitchFamily="34" charset="0"/>
                  <a:cs typeface="Times New Roman" charset="0"/>
                </a:rPr>
                <a:t>  3’UTR </a:t>
              </a:r>
              <a:endParaRPr lang="en-GB" sz="1300" dirty="0">
                <a:latin typeface="Eurostile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05968" y="1253902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mRNA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microRNAs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49289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Eurostile" pitchFamily="34" charset="0"/>
              </a:rPr>
              <a:t>The founding member of the </a:t>
            </a:r>
            <a:r>
              <a:rPr lang="en-US" dirty="0" err="1">
                <a:latin typeface="Eurostile" pitchFamily="34" charset="0"/>
              </a:rPr>
              <a:t>miRNA</a:t>
            </a:r>
            <a:r>
              <a:rPr lang="en-US" dirty="0">
                <a:latin typeface="Eurostile" pitchFamily="34" charset="0"/>
              </a:rPr>
              <a:t> family, </a:t>
            </a:r>
            <a:r>
              <a:rPr lang="en-US" i="1" dirty="0" smtClean="0">
                <a:latin typeface="Eurostile" pitchFamily="34" charset="0"/>
              </a:rPr>
              <a:t>lin-4</a:t>
            </a:r>
            <a:r>
              <a:rPr lang="en-US" dirty="0" smtClean="0">
                <a:latin typeface="Eurostile" pitchFamily="34" charset="0"/>
              </a:rPr>
              <a:t>  was </a:t>
            </a:r>
            <a:r>
              <a:rPr lang="en-US" dirty="0">
                <a:latin typeface="Eurostile" pitchFamily="34" charset="0"/>
              </a:rPr>
              <a:t>identified in </a:t>
            </a:r>
            <a:r>
              <a:rPr lang="en-US" i="1" dirty="0">
                <a:latin typeface="Eurostile" pitchFamily="34" charset="0"/>
              </a:rPr>
              <a:t>C. </a:t>
            </a:r>
            <a:r>
              <a:rPr lang="en-US" i="1" dirty="0" err="1" smtClean="0">
                <a:latin typeface="Eurostile" pitchFamily="34" charset="0"/>
              </a:rPr>
              <a:t>elegans</a:t>
            </a:r>
            <a:r>
              <a:rPr lang="en-US" i="1" smtClean="0">
                <a:latin typeface="Eurostile" pitchFamily="34" charset="0"/>
              </a:rPr>
              <a:t>  </a:t>
            </a:r>
            <a:r>
              <a:rPr lang="en-US" smtClean="0">
                <a:latin typeface="Eurostile" pitchFamily="34" charset="0"/>
              </a:rPr>
              <a:t>through </a:t>
            </a:r>
            <a:r>
              <a:rPr lang="en-US" dirty="0">
                <a:latin typeface="Eurostile" pitchFamily="34" charset="0"/>
              </a:rPr>
              <a:t>a genetic screen for defects in the temporal control of post-embryonic development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dme-miR-1 - - - hsa-miR-5708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948" y="1740793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300" b="1" dirty="0">
                <a:solidFill>
                  <a:srgbClr val="000000"/>
                </a:solidFill>
                <a:latin typeface="Eurostile" pitchFamily="34" charset="0"/>
                <a:cs typeface="Times New Roman" charset="0"/>
              </a:rPr>
              <a:t>  </a:t>
            </a:r>
            <a:r>
              <a:rPr lang="en-GB" sz="1300" b="1" dirty="0" smtClean="0">
                <a:solidFill>
                  <a:srgbClr val="000000"/>
                </a:solidFill>
                <a:latin typeface="Eurostile" pitchFamily="34" charset="0"/>
                <a:cs typeface="Times New Roman" charset="0"/>
              </a:rPr>
              <a:t>5’UTR </a:t>
            </a:r>
            <a:endParaRPr lang="en-GB" sz="1300" dirty="0">
              <a:latin typeface="Eurostil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Lin-4</a:t>
            </a:r>
            <a:endParaRPr lang="it-IT" dirty="0">
              <a:latin typeface="Eurostile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71600" y="5373216"/>
            <a:ext cx="83000" cy="287487"/>
            <a:chOff x="504825" y="5001792"/>
            <a:chExt cx="45719" cy="298871"/>
          </a:xfrm>
          <a:solidFill>
            <a:schemeClr val="tx1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491244" y="5037796"/>
              <a:ext cx="720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91244" y="5193196"/>
              <a:ext cx="720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flipV="1">
              <a:off x="504825" y="5228655"/>
              <a:ext cx="45719" cy="7200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4" name="Picture 5" descr="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1520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1993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2001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2011</a:t>
            </a:r>
            <a:endParaRPr lang="it-IT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7648" y="6596390"/>
            <a:ext cx="2906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latin typeface="Eurostile"/>
                <a:cs typeface="Eurostile"/>
              </a:rPr>
              <a:t>Chang-Zheng </a:t>
            </a:r>
            <a:r>
              <a:rPr lang="it-IT" sz="1100" b="1" dirty="0" smtClean="0">
                <a:latin typeface="Eurostile"/>
                <a:cs typeface="Eurostile"/>
              </a:rPr>
              <a:t>Chen</a:t>
            </a:r>
            <a:r>
              <a:rPr lang="nn-NO" sz="1100" b="1" dirty="0">
                <a:latin typeface="Eurostile"/>
                <a:cs typeface="Eurostile"/>
              </a:rPr>
              <a:t> New Eng. J. Med.,</a:t>
            </a:r>
            <a:r>
              <a:rPr lang="nn-NO" sz="1100" b="1" dirty="0" smtClean="0">
                <a:latin typeface="Eurostile"/>
                <a:cs typeface="Eurostile"/>
              </a:rPr>
              <a:t> (2005)</a:t>
            </a:r>
            <a:endParaRPr lang="it-IT" sz="1100" dirty="0">
              <a:latin typeface="Eurostile"/>
              <a:cs typeface="Eurostile"/>
            </a:endParaRPr>
          </a:p>
        </p:txBody>
      </p:sp>
      <p:pic>
        <p:nvPicPr>
          <p:cNvPr id="59394" name="Picture 2" descr="http://www.euchromatin.com/ChenCZ01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783751" cy="583227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277281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Biogenesis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660260" y="990600"/>
            <a:ext cx="5029200" cy="533400"/>
            <a:chOff x="1447800" y="990600"/>
            <a:chExt cx="5029200" cy="533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439137" y="137548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79305" y="1378806"/>
              <a:ext cx="2997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55579" y="1123890"/>
              <a:ext cx="10668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>
              <a:glow rad="101600">
                <a:srgbClr val="FF0000">
                  <a:alpha val="75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800000"/>
                  </a:solidFill>
                  <a:latin typeface="Eurostile"/>
                  <a:cs typeface="Eurostile"/>
                </a:rPr>
                <a:t>miR-n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3307879" y="123819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22179" y="112389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47800" y="990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Intergenic</a:t>
              </a:r>
              <a:endParaRPr lang="en-US" dirty="0">
                <a:latin typeface="Eurostile"/>
                <a:cs typeface="Eurostile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4860" y="1905000"/>
            <a:ext cx="6934200" cy="533400"/>
            <a:chOff x="152400" y="1905000"/>
            <a:chExt cx="6934200" cy="533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677137" y="2019180"/>
              <a:ext cx="5409463" cy="419220"/>
              <a:chOff x="1600937" y="2247780"/>
              <a:chExt cx="5409463" cy="41922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600937" y="249937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641105" y="2495490"/>
                <a:ext cx="4369295" cy="72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17379" y="2266890"/>
                <a:ext cx="1066800" cy="40011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>
                <a:glow rad="101600">
                  <a:srgbClr val="008000">
                    <a:alpha val="75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800000"/>
                    </a:solidFill>
                    <a:latin typeface="Eurostile"/>
                    <a:cs typeface="Eurostile"/>
                  </a:rPr>
                  <a:t>miR-n1   </a:t>
                </a:r>
                <a:endParaRPr lang="en-US" sz="2000" dirty="0">
                  <a:solidFill>
                    <a:srgbClr val="800000"/>
                  </a:solidFill>
                  <a:latin typeface="Eurostile"/>
                  <a:cs typeface="Eurostile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2469679" y="2362080"/>
                <a:ext cx="228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583979" y="224778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419600" y="2266890"/>
                <a:ext cx="1066800" cy="40011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glow rad="101600">
                  <a:schemeClr val="tx1">
                    <a:alpha val="7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800000"/>
                    </a:solidFill>
                    <a:latin typeface="Eurostile"/>
                    <a:cs typeface="Eurostile"/>
                  </a:rPr>
                  <a:t>miR-n2   </a:t>
                </a:r>
                <a:endParaRPr lang="en-US" sz="2000" dirty="0">
                  <a:solidFill>
                    <a:srgbClr val="800000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5000" y="2266890"/>
                <a:ext cx="1066800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glow rad="101600">
                  <a:schemeClr val="accent5">
                    <a:alpha val="7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800000"/>
                    </a:solidFill>
                    <a:latin typeface="Eurostile"/>
                    <a:cs typeface="Eurostile"/>
                  </a:rPr>
                  <a:t>miR-n3 </a:t>
                </a:r>
                <a:endParaRPr lang="en-US" sz="2000" dirty="0">
                  <a:solidFill>
                    <a:srgbClr val="800000"/>
                  </a:solidFill>
                  <a:latin typeface="Eurostile"/>
                  <a:cs typeface="Eurostile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52400" y="19050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Intergenic</a:t>
              </a:r>
              <a:r>
                <a:rPr lang="en-US" dirty="0" smtClean="0">
                  <a:latin typeface="Eurostile"/>
                  <a:cs typeface="Eurostile"/>
                </a:rPr>
                <a:t>-clustered</a:t>
              </a:r>
              <a:endParaRPr lang="en-US" dirty="0">
                <a:latin typeface="Eurostile"/>
                <a:cs typeface="Eurostile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203060" y="4038600"/>
            <a:ext cx="5916968" cy="582441"/>
            <a:chOff x="990600" y="4038600"/>
            <a:chExt cx="5916968" cy="58244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676400" y="444259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16568" y="4445916"/>
              <a:ext cx="419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545142" y="430530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659442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428650" y="4223734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88533" y="4220931"/>
              <a:ext cx="1066800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glow rad="63500">
                <a:schemeClr val="accent2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miR-n4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00436" y="4223734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4F81BD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rgbClr val="4F81BD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rgbClr val="4F81BD"/>
                </a:solidFill>
                <a:latin typeface="Eurostile"/>
                <a:cs typeface="Eurostile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90600" y="40386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Mirtron</a:t>
              </a:r>
              <a:endParaRPr lang="en-US" dirty="0">
                <a:latin typeface="Eurostile"/>
                <a:cs typeface="Eurostile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4860" y="5105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Eurostile"/>
                <a:cs typeface="Eurostile"/>
              </a:rPr>
              <a:t>Intronic</a:t>
            </a:r>
            <a:r>
              <a:rPr lang="en-US" dirty="0" smtClean="0">
                <a:latin typeface="Eurostile"/>
                <a:cs typeface="Eurostile"/>
              </a:rPr>
              <a:t>-clustered</a:t>
            </a:r>
            <a:endParaRPr lang="en-US" dirty="0">
              <a:latin typeface="Eurostile"/>
              <a:cs typeface="Eurostile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57060" y="5181600"/>
            <a:ext cx="7305940" cy="414754"/>
            <a:chOff x="1244600" y="5181600"/>
            <a:chExt cx="7305940" cy="414754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244600" y="544818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86737" y="5448180"/>
              <a:ext cx="6263803" cy="18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74352" y="5196244"/>
              <a:ext cx="1066800" cy="40011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glow rad="101600">
                <a:schemeClr val="accent6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miR-n5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2096294" y="5295106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209800" y="5181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976573" y="5196244"/>
              <a:ext cx="1066800" cy="4001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glow rad="101600">
                <a:schemeClr val="tx1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miR-n6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71973" y="5196244"/>
              <a:ext cx="1066800" cy="4001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101600">
                <a:schemeClr val="accent5">
                  <a:lumMod val="75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miR-n7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14600" y="52578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20000" y="52578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15492" y="3097884"/>
            <a:ext cx="5231168" cy="430041"/>
            <a:chOff x="1703032" y="3097884"/>
            <a:chExt cx="5231168" cy="43004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703032" y="3349474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43200" y="3352800"/>
              <a:ext cx="419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2571774" y="3212184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86074" y="309788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24200" y="3189371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5165" y="3127815"/>
              <a:ext cx="10668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6">
                  <a:lumMod val="50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miR-n3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43600" y="3189371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4F81BD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rgbClr val="4F81BD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rgbClr val="4F81BD"/>
                </a:solidFill>
                <a:latin typeface="Eurostile"/>
                <a:cs typeface="Eurostile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9260" y="2971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Eurostile"/>
                <a:cs typeface="Eurostile"/>
              </a:rPr>
              <a:t>Intronic</a:t>
            </a:r>
            <a:endParaRPr lang="en-US" dirty="0">
              <a:latin typeface="Eurostile"/>
              <a:cs typeface="Eurostile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041260" y="5943600"/>
            <a:ext cx="4724400" cy="643354"/>
            <a:chOff x="1828800" y="5943600"/>
            <a:chExt cx="4724400" cy="643354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2209800" y="634759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49968" y="6350916"/>
              <a:ext cx="2997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3078542" y="621030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3192842" y="6096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828800" y="5943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Exonic</a:t>
              </a:r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81400" y="62484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81817" y="6186844"/>
              <a:ext cx="1066800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3">
                  <a:lumMod val="60000"/>
                  <a:lumOff val="40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miR-n8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38800" y="62484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</p:grpSp>
      <p:sp>
        <p:nvSpPr>
          <p:cNvPr id="78" name="Title 1"/>
          <p:cNvSpPr txBox="1">
            <a:spLocks/>
          </p:cNvSpPr>
          <p:nvPr/>
        </p:nvSpPr>
        <p:spPr bwMode="auto">
          <a:xfrm>
            <a:off x="-1515227" y="-237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Genomic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organization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0" name="Picture 99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3521766" y="842392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2771800" y="177339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5" name="TextBox 64"/>
          <p:cNvSpPr txBox="1"/>
          <p:nvPr/>
        </p:nvSpPr>
        <p:spPr>
          <a:xfrm>
            <a:off x="2771800" y="285293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2771800" y="393363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2267744" y="4941168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3275856" y="5877852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7600" y="1676400"/>
            <a:ext cx="4457700" cy="2819400"/>
            <a:chOff x="2819400" y="1600200"/>
            <a:chExt cx="4457700" cy="2819400"/>
          </a:xfrm>
        </p:grpSpPr>
        <p:pic>
          <p:nvPicPr>
            <p:cNvPr id="28674" name="Picture 4" descr="23 cluste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00200"/>
              <a:ext cx="44577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343400" y="2438400"/>
              <a:ext cx="533400" cy="276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 charset="0"/>
                </a:rPr>
                <a:t>23b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2438400"/>
              <a:ext cx="457200" cy="276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 charset="0"/>
                </a:rPr>
                <a:t>27b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438400"/>
              <a:ext cx="7747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 charset="0"/>
                </a:rPr>
                <a:t>24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-1676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Transcriptional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unit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Regulation</a:t>
            </a:r>
            <a:r>
              <a:rPr kumimoji="0" lang="it-IT" sz="4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it-IT" sz="2400" dirty="0" err="1" smtClean="0">
                <a:latin typeface="Eurostile" pitchFamily="34" charset="0"/>
              </a:rPr>
              <a:t>Transcriptional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130422" cy="45623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70660" y="6581001"/>
            <a:ext cx="2773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Thum</a:t>
            </a:r>
            <a:r>
              <a:rPr lang="en-US" sz="1200" dirty="0" smtClean="0"/>
              <a:t> T. </a:t>
            </a:r>
            <a:r>
              <a:rPr lang="en-US" sz="1200" i="1" dirty="0" smtClean="0"/>
              <a:t>et a</a:t>
            </a:r>
            <a:r>
              <a:rPr lang="en-US" sz="1200" dirty="0" smtClean="0"/>
              <a:t>l., </a:t>
            </a:r>
            <a:r>
              <a:rPr lang="en-US" sz="1200" dirty="0" err="1" smtClean="0"/>
              <a:t>Cardiovasc</a:t>
            </a:r>
            <a:r>
              <a:rPr lang="en-US" sz="1200" dirty="0" smtClean="0"/>
              <a:t> Res (2008)</a:t>
            </a:r>
            <a:endParaRPr lang="en-US" sz="1200" dirty="0"/>
          </a:p>
        </p:txBody>
      </p:sp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00"/>
            <a:ext cx="9174788" cy="5676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647700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Eurostile"/>
                <a:cs typeface="Eurostile"/>
              </a:rPr>
              <a:t>From the book “Regulation of </a:t>
            </a:r>
            <a:r>
              <a:rPr lang="en-US" sz="1200" dirty="0" err="1" smtClean="0">
                <a:latin typeface="Eurostile"/>
                <a:cs typeface="Eurostile"/>
              </a:rPr>
              <a:t>microRNAs</a:t>
            </a:r>
            <a:r>
              <a:rPr lang="en-US" sz="1200" dirty="0" smtClean="0">
                <a:latin typeface="Eurostile"/>
                <a:cs typeface="Eurostile"/>
              </a:rPr>
              <a:t>”</a:t>
            </a:r>
            <a:endParaRPr lang="en-US" sz="1200" dirty="0">
              <a:latin typeface="Eurostile"/>
              <a:cs typeface="Eurostile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Regulation</a:t>
            </a:r>
            <a:r>
              <a:rPr kumimoji="0" lang="it-IT" sz="4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Post - </a:t>
            </a:r>
            <a:r>
              <a:rPr lang="it-IT" sz="2400" dirty="0" err="1" smtClean="0">
                <a:latin typeface="Eurostile" pitchFamily="34" charset="0"/>
              </a:rPr>
              <a:t>transcriptional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/>
          <p:cNvGrpSpPr/>
          <p:nvPr/>
        </p:nvGrpSpPr>
        <p:grpSpPr>
          <a:xfrm>
            <a:off x="381000" y="441325"/>
            <a:ext cx="8358188" cy="5883275"/>
            <a:chOff x="381000" y="441325"/>
            <a:chExt cx="8358188" cy="5883275"/>
          </a:xfrm>
        </p:grpSpPr>
        <p:sp>
          <p:nvSpPr>
            <p:cNvPr id="4" name="Oval 3"/>
            <p:cNvSpPr/>
            <p:nvPr/>
          </p:nvSpPr>
          <p:spPr bwMode="auto">
            <a:xfrm>
              <a:off x="2262188" y="2473325"/>
              <a:ext cx="809625" cy="96361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071813" y="2473325"/>
              <a:ext cx="809625" cy="96361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568575" y="2198688"/>
              <a:ext cx="404813" cy="276225"/>
              <a:chOff x="2714612" y="2405126"/>
              <a:chExt cx="1263683" cy="674929"/>
            </a:xfrm>
          </p:grpSpPr>
          <p:sp>
            <p:nvSpPr>
              <p:cNvPr id="9" name="Hexagon 8"/>
              <p:cNvSpPr/>
              <p:nvPr/>
            </p:nvSpPr>
            <p:spPr>
              <a:xfrm rot="5400000">
                <a:off x="2710704" y="2719346"/>
                <a:ext cx="364617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Hexagon 9"/>
              <p:cNvSpPr/>
              <p:nvPr/>
            </p:nvSpPr>
            <p:spPr>
              <a:xfrm rot="5400000">
                <a:off x="3067508" y="2719346"/>
                <a:ext cx="364617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Hexagon 10"/>
              <p:cNvSpPr/>
              <p:nvPr/>
            </p:nvSpPr>
            <p:spPr>
              <a:xfrm rot="5400000">
                <a:off x="3248927" y="2438125"/>
                <a:ext cx="368497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3614737" y="2405126"/>
                <a:ext cx="363558" cy="319050"/>
                <a:chOff x="3614737" y="2405126"/>
                <a:chExt cx="363558" cy="31905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3514823" y="2612647"/>
                  <a:ext cx="213339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616535" y="2707681"/>
                  <a:ext cx="356803" cy="3878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 flipH="1" flipV="1">
                  <a:off x="3871623" y="2616527"/>
                  <a:ext cx="213341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621492" y="2405126"/>
                  <a:ext cx="193267" cy="104729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809805" y="2409004"/>
                  <a:ext cx="168490" cy="104732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3341688" y="2198688"/>
              <a:ext cx="404812" cy="274637"/>
              <a:chOff x="2714612" y="2405126"/>
              <a:chExt cx="1263683" cy="674929"/>
            </a:xfrm>
          </p:grpSpPr>
          <p:sp>
            <p:nvSpPr>
              <p:cNvPr id="42" name="Hexagon 41"/>
              <p:cNvSpPr/>
              <p:nvPr/>
            </p:nvSpPr>
            <p:spPr>
              <a:xfrm rot="5400000">
                <a:off x="2709650" y="2718291"/>
                <a:ext cx="366725" cy="356805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Hexagon 42"/>
              <p:cNvSpPr/>
              <p:nvPr/>
            </p:nvSpPr>
            <p:spPr>
              <a:xfrm rot="5400000">
                <a:off x="3066455" y="2718291"/>
                <a:ext cx="366725" cy="356805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4" name="Hexagon 43"/>
              <p:cNvSpPr/>
              <p:nvPr/>
            </p:nvSpPr>
            <p:spPr>
              <a:xfrm rot="5400000">
                <a:off x="3249812" y="2437395"/>
                <a:ext cx="366725" cy="356805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7" name="Group 38"/>
              <p:cNvGrpSpPr>
                <a:grpSpLocks/>
              </p:cNvGrpSpPr>
              <p:nvPr/>
            </p:nvGrpSpPr>
            <p:grpSpPr bwMode="auto">
              <a:xfrm>
                <a:off x="3614737" y="2405126"/>
                <a:ext cx="363558" cy="319050"/>
                <a:chOff x="3614737" y="2405126"/>
                <a:chExt cx="363558" cy="31905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3514203" y="2613847"/>
                  <a:ext cx="214573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616535" y="2709431"/>
                  <a:ext cx="356806" cy="390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3871006" y="2617750"/>
                  <a:ext cx="214575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621489" y="2405126"/>
                  <a:ext cx="193271" cy="105335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09803" y="2409026"/>
                  <a:ext cx="168492" cy="105337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206750" y="3573463"/>
              <a:ext cx="1619250" cy="963612"/>
            </a:xfrm>
            <a:prstGeom prst="straightConnector1">
              <a:avLst/>
            </a:prstGeom>
            <a:ln>
              <a:solidFill>
                <a:srgbClr val="0C7E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 bwMode="auto">
            <a:xfrm>
              <a:off x="1452563" y="1511300"/>
              <a:ext cx="7286625" cy="48133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20" name="TextBox 130"/>
            <p:cNvSpPr txBox="1">
              <a:spLocks noChangeArrowheads="1"/>
            </p:cNvSpPr>
            <p:nvPr/>
          </p:nvSpPr>
          <p:spPr bwMode="auto">
            <a:xfrm>
              <a:off x="3746500" y="3573463"/>
              <a:ext cx="1889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transcription</a:t>
              </a: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 rot="5400000" flipH="1" flipV="1">
              <a:off x="5831682" y="3367881"/>
              <a:ext cx="687388" cy="3175"/>
            </a:xfrm>
            <a:prstGeom prst="straightConnector1">
              <a:avLst/>
            </a:prstGeom>
            <a:ln>
              <a:solidFill>
                <a:srgbClr val="0C7E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2" name="TextBox 134"/>
            <p:cNvSpPr txBox="1">
              <a:spLocks noChangeArrowheads="1"/>
            </p:cNvSpPr>
            <p:nvPr/>
          </p:nvSpPr>
          <p:spPr bwMode="auto">
            <a:xfrm>
              <a:off x="6310313" y="3162300"/>
              <a:ext cx="188912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Drosha processing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6175375" y="1373188"/>
              <a:ext cx="539750" cy="412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 bwMode="auto">
            <a:xfrm flipV="1">
              <a:off x="4016375" y="1924050"/>
              <a:ext cx="1214438" cy="549275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 bwMode="auto">
            <a:xfrm rot="16200000" flipH="1">
              <a:off x="5087144" y="1858169"/>
              <a:ext cx="277812" cy="133350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185"/>
            <p:cNvSpPr txBox="1">
              <a:spLocks noChangeArrowheads="1"/>
            </p:cNvSpPr>
            <p:nvPr/>
          </p:nvSpPr>
          <p:spPr bwMode="auto">
            <a:xfrm>
              <a:off x="3381375" y="1681163"/>
              <a:ext cx="20240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miRNA maturation</a:t>
              </a:r>
            </a:p>
            <a:p>
              <a:pPr algn="ctr"/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delay</a:t>
              </a:r>
            </a:p>
          </p:txBody>
        </p:sp>
        <p:sp>
          <p:nvSpPr>
            <p:cNvPr id="13327" name="TextBox 186"/>
            <p:cNvSpPr txBox="1">
              <a:spLocks noChangeArrowheads="1"/>
            </p:cNvSpPr>
            <p:nvPr/>
          </p:nvSpPr>
          <p:spPr bwMode="auto">
            <a:xfrm>
              <a:off x="5881688" y="4681538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pri-mir-17-92</a:t>
              </a:r>
            </a:p>
          </p:txBody>
        </p:sp>
        <p:sp>
          <p:nvSpPr>
            <p:cNvPr id="13328" name="TextBox 187"/>
            <p:cNvSpPr txBox="1">
              <a:spLocks noChangeArrowheads="1"/>
            </p:cNvSpPr>
            <p:nvPr/>
          </p:nvSpPr>
          <p:spPr bwMode="auto">
            <a:xfrm>
              <a:off x="5310188" y="4487863"/>
              <a:ext cx="5397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17                              </a:t>
              </a:r>
            </a:p>
          </p:txBody>
        </p:sp>
        <p:sp>
          <p:nvSpPr>
            <p:cNvPr id="13329" name="TextBox 188"/>
            <p:cNvSpPr txBox="1">
              <a:spLocks noChangeArrowheads="1"/>
            </p:cNvSpPr>
            <p:nvPr/>
          </p:nvSpPr>
          <p:spPr bwMode="auto">
            <a:xfrm>
              <a:off x="5667375" y="4487863"/>
              <a:ext cx="67468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18a</a:t>
              </a:r>
            </a:p>
          </p:txBody>
        </p:sp>
        <p:sp>
          <p:nvSpPr>
            <p:cNvPr id="13330" name="TextBox 189"/>
            <p:cNvSpPr txBox="1">
              <a:spLocks noChangeArrowheads="1"/>
            </p:cNvSpPr>
            <p:nvPr/>
          </p:nvSpPr>
          <p:spPr bwMode="auto">
            <a:xfrm>
              <a:off x="6096000" y="4487863"/>
              <a:ext cx="67468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19a</a:t>
              </a:r>
            </a:p>
          </p:txBody>
        </p:sp>
        <p:sp>
          <p:nvSpPr>
            <p:cNvPr id="13331" name="TextBox 190"/>
            <p:cNvSpPr txBox="1">
              <a:spLocks noChangeArrowheads="1"/>
            </p:cNvSpPr>
            <p:nvPr/>
          </p:nvSpPr>
          <p:spPr bwMode="auto">
            <a:xfrm>
              <a:off x="6477000" y="4487863"/>
              <a:ext cx="67468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 20a</a:t>
              </a:r>
            </a:p>
          </p:txBody>
        </p:sp>
        <p:sp>
          <p:nvSpPr>
            <p:cNvPr id="13332" name="TextBox 191"/>
            <p:cNvSpPr txBox="1">
              <a:spLocks noChangeArrowheads="1"/>
            </p:cNvSpPr>
            <p:nvPr/>
          </p:nvSpPr>
          <p:spPr bwMode="auto">
            <a:xfrm>
              <a:off x="6881813" y="4487863"/>
              <a:ext cx="8096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19b-1</a:t>
              </a:r>
            </a:p>
          </p:txBody>
        </p:sp>
        <p:sp>
          <p:nvSpPr>
            <p:cNvPr id="13333" name="TextBox 192"/>
            <p:cNvSpPr txBox="1">
              <a:spLocks noChangeArrowheads="1"/>
            </p:cNvSpPr>
            <p:nvPr/>
          </p:nvSpPr>
          <p:spPr bwMode="auto">
            <a:xfrm>
              <a:off x="7310438" y="4487863"/>
              <a:ext cx="8096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92a-1</a:t>
              </a:r>
            </a:p>
          </p:txBody>
        </p:sp>
        <p:grpSp>
          <p:nvGrpSpPr>
            <p:cNvPr id="18" name="Group 249"/>
            <p:cNvGrpSpPr>
              <a:grpSpLocks/>
            </p:cNvGrpSpPr>
            <p:nvPr/>
          </p:nvGrpSpPr>
          <p:grpSpPr bwMode="auto">
            <a:xfrm>
              <a:off x="3667125" y="966788"/>
              <a:ext cx="325438" cy="38100"/>
              <a:chOff x="3571868" y="642918"/>
              <a:chExt cx="325590" cy="37543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3571868" y="642918"/>
                <a:ext cx="285883" cy="1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3611575" y="678896"/>
                <a:ext cx="285883" cy="1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5" name="TextBox 212"/>
            <p:cNvSpPr txBox="1">
              <a:spLocks noChangeArrowheads="1"/>
            </p:cNvSpPr>
            <p:nvPr/>
          </p:nvSpPr>
          <p:spPr bwMode="auto">
            <a:xfrm>
              <a:off x="4310063" y="466725"/>
              <a:ext cx="1785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Dicer processing</a:t>
              </a:r>
            </a:p>
          </p:txBody>
        </p:sp>
        <p:cxnSp>
          <p:nvCxnSpPr>
            <p:cNvPr id="215" name="Straight Arrow Connector 214"/>
            <p:cNvCxnSpPr/>
            <p:nvPr/>
          </p:nvCxnSpPr>
          <p:spPr bwMode="auto">
            <a:xfrm rot="10800000">
              <a:off x="4381500" y="895350"/>
              <a:ext cx="1143000" cy="1588"/>
            </a:xfrm>
            <a:prstGeom prst="straightConnector1">
              <a:avLst/>
            </a:prstGeom>
            <a:ln>
              <a:solidFill>
                <a:srgbClr val="0C7E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 rot="5400000">
              <a:off x="2833688" y="1479550"/>
              <a:ext cx="1116012" cy="477838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 bwMode="auto">
            <a:xfrm>
              <a:off x="3043238" y="2222500"/>
              <a:ext cx="241300" cy="87313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9" name="TextBox 226"/>
            <p:cNvSpPr txBox="1">
              <a:spLocks noChangeArrowheads="1"/>
            </p:cNvSpPr>
            <p:nvPr/>
          </p:nvSpPr>
          <p:spPr bwMode="auto">
            <a:xfrm>
              <a:off x="2144713" y="1304925"/>
              <a:ext cx="17859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Translation block</a:t>
              </a:r>
            </a:p>
          </p:txBody>
        </p:sp>
        <p:sp>
          <p:nvSpPr>
            <p:cNvPr id="13340" name="TextBox 227"/>
            <p:cNvSpPr txBox="1">
              <a:spLocks noChangeArrowheads="1"/>
            </p:cNvSpPr>
            <p:nvPr/>
          </p:nvSpPr>
          <p:spPr bwMode="auto">
            <a:xfrm>
              <a:off x="3181350" y="276225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charset="0"/>
                </a:rPr>
                <a:t>ER</a:t>
              </a:r>
              <a:r>
                <a:rPr lang="el-GR"/>
                <a:t>α</a:t>
              </a:r>
              <a:endParaRPr lang="en-GB">
                <a:latin typeface="Calibri" charset="0"/>
              </a:endParaRPr>
            </a:p>
          </p:txBody>
        </p:sp>
        <p:sp>
          <p:nvSpPr>
            <p:cNvPr id="13341" name="TextBox 228"/>
            <p:cNvSpPr txBox="1">
              <a:spLocks noChangeArrowheads="1"/>
            </p:cNvSpPr>
            <p:nvPr/>
          </p:nvSpPr>
          <p:spPr bwMode="auto">
            <a:xfrm>
              <a:off x="2371725" y="276225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charset="0"/>
                </a:rPr>
                <a:t>ER</a:t>
              </a:r>
              <a:r>
                <a:rPr lang="el-GR"/>
                <a:t>α</a:t>
              </a:r>
              <a:endParaRPr lang="en-GB">
                <a:latin typeface="Calibri" charset="0"/>
              </a:endParaRPr>
            </a:p>
          </p:txBody>
        </p:sp>
        <p:grpSp>
          <p:nvGrpSpPr>
            <p:cNvPr id="19" name="Group 233"/>
            <p:cNvGrpSpPr>
              <a:grpSpLocks/>
            </p:cNvGrpSpPr>
            <p:nvPr/>
          </p:nvGrpSpPr>
          <p:grpSpPr bwMode="auto">
            <a:xfrm>
              <a:off x="666750" y="466725"/>
              <a:ext cx="404813" cy="274638"/>
              <a:chOff x="2714612" y="2405126"/>
              <a:chExt cx="1263683" cy="674929"/>
            </a:xfrm>
          </p:grpSpPr>
          <p:sp>
            <p:nvSpPr>
              <p:cNvPr id="235" name="Hexagon 234"/>
              <p:cNvSpPr/>
              <p:nvPr/>
            </p:nvSpPr>
            <p:spPr>
              <a:xfrm rot="5400000">
                <a:off x="2709651" y="2718292"/>
                <a:ext cx="366724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6" name="Hexagon 235"/>
              <p:cNvSpPr/>
              <p:nvPr/>
            </p:nvSpPr>
            <p:spPr>
              <a:xfrm rot="5400000">
                <a:off x="3066455" y="2718292"/>
                <a:ext cx="366724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7" name="Hexagon 236"/>
              <p:cNvSpPr/>
              <p:nvPr/>
            </p:nvSpPr>
            <p:spPr>
              <a:xfrm rot="5400000">
                <a:off x="3249814" y="2437397"/>
                <a:ext cx="366724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25" name="Group 38"/>
              <p:cNvGrpSpPr>
                <a:grpSpLocks/>
              </p:cNvGrpSpPr>
              <p:nvPr/>
            </p:nvGrpSpPr>
            <p:grpSpPr bwMode="auto">
              <a:xfrm>
                <a:off x="3614737" y="2405126"/>
                <a:ext cx="363558" cy="319050"/>
                <a:chOff x="3614737" y="2405126"/>
                <a:chExt cx="363558" cy="319050"/>
              </a:xfrm>
            </p:grpSpPr>
            <p:cxnSp>
              <p:nvCxnSpPr>
                <p:cNvPr id="239" name="Straight Connector 238"/>
                <p:cNvCxnSpPr/>
                <p:nvPr/>
              </p:nvCxnSpPr>
              <p:spPr>
                <a:xfrm rot="5400000" flipH="1" flipV="1">
                  <a:off x="3514204" y="2613848"/>
                  <a:ext cx="214573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616535" y="2709428"/>
                  <a:ext cx="356803" cy="3903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3871010" y="2617748"/>
                  <a:ext cx="214571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3621492" y="2405126"/>
                  <a:ext cx="193267" cy="105337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3809805" y="2409029"/>
                  <a:ext cx="168490" cy="105334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43" name="TextBox 246"/>
            <p:cNvSpPr txBox="1">
              <a:spLocks noChangeArrowheads="1"/>
            </p:cNvSpPr>
            <p:nvPr/>
          </p:nvSpPr>
          <p:spPr bwMode="auto">
            <a:xfrm>
              <a:off x="1023938" y="538163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 dirty="0" err="1"/>
                <a:t>Estrogen</a:t>
              </a:r>
              <a:endParaRPr lang="en-GB" sz="1200" dirty="0"/>
            </a:p>
          </p:txBody>
        </p:sp>
        <p:grpSp>
          <p:nvGrpSpPr>
            <p:cNvPr id="27" name="Group 250"/>
            <p:cNvGrpSpPr>
              <a:grpSpLocks/>
            </p:cNvGrpSpPr>
            <p:nvPr/>
          </p:nvGrpSpPr>
          <p:grpSpPr bwMode="auto">
            <a:xfrm>
              <a:off x="3452813" y="752475"/>
              <a:ext cx="325437" cy="38100"/>
              <a:chOff x="3571868" y="642918"/>
              <a:chExt cx="325590" cy="37543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3571868" y="642918"/>
                <a:ext cx="285884" cy="1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3611574" y="678897"/>
                <a:ext cx="285884" cy="1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56"/>
            <p:cNvGrpSpPr>
              <a:grpSpLocks/>
            </p:cNvGrpSpPr>
            <p:nvPr/>
          </p:nvGrpSpPr>
          <p:grpSpPr bwMode="auto">
            <a:xfrm>
              <a:off x="3167063" y="895350"/>
              <a:ext cx="325437" cy="38100"/>
              <a:chOff x="3571868" y="642918"/>
              <a:chExt cx="325590" cy="37543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3571868" y="642918"/>
                <a:ext cx="285884" cy="1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611574" y="678897"/>
                <a:ext cx="285884" cy="1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174"/>
            <p:cNvSpPr txBox="1">
              <a:spLocks noChangeArrowheads="1"/>
            </p:cNvSpPr>
            <p:nvPr/>
          </p:nvSpPr>
          <p:spPr bwMode="auto">
            <a:xfrm>
              <a:off x="4024313" y="5395913"/>
              <a:ext cx="1500187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500" i="1">
                  <a:solidFill>
                    <a:srgbClr val="4A452A"/>
                  </a:solidFill>
                  <a:latin typeface="Calibri" charset="0"/>
                </a:rPr>
                <a:t>Nucleus</a:t>
              </a:r>
            </a:p>
          </p:txBody>
        </p:sp>
        <p:sp>
          <p:nvSpPr>
            <p:cNvPr id="13347" name="TextBox 176"/>
            <p:cNvSpPr txBox="1">
              <a:spLocks noChangeArrowheads="1"/>
            </p:cNvSpPr>
            <p:nvPr/>
          </p:nvSpPr>
          <p:spPr bwMode="auto">
            <a:xfrm>
              <a:off x="595313" y="5395913"/>
              <a:ext cx="1714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500" i="1">
                  <a:solidFill>
                    <a:srgbClr val="4A452A"/>
                  </a:solidFill>
                  <a:latin typeface="Calibri" charset="0"/>
                </a:rPr>
                <a:t>Cytoplasm</a:t>
              </a:r>
            </a:p>
          </p:txBody>
        </p:sp>
        <p:sp>
          <p:nvSpPr>
            <p:cNvPr id="13348" name="Line 69"/>
            <p:cNvSpPr>
              <a:spLocks noChangeShapeType="1"/>
            </p:cNvSpPr>
            <p:nvPr/>
          </p:nvSpPr>
          <p:spPr bwMode="auto">
            <a:xfrm>
              <a:off x="920750" y="873125"/>
              <a:ext cx="1655763" cy="1223963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9" name="TextBox 226"/>
            <p:cNvSpPr txBox="1">
              <a:spLocks noChangeArrowheads="1"/>
            </p:cNvSpPr>
            <p:nvPr/>
          </p:nvSpPr>
          <p:spPr bwMode="auto">
            <a:xfrm>
              <a:off x="381000" y="1593850"/>
              <a:ext cx="17859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>
                  <a:latin typeface="Calibri" charset="0"/>
                </a:rPr>
                <a:t>Ligand-receptor interaction</a:t>
              </a:r>
            </a:p>
          </p:txBody>
        </p:sp>
        <p:grpSp>
          <p:nvGrpSpPr>
            <p:cNvPr id="37" name="Group 71"/>
            <p:cNvGrpSpPr>
              <a:grpSpLocks/>
            </p:cNvGrpSpPr>
            <p:nvPr/>
          </p:nvGrpSpPr>
          <p:grpSpPr bwMode="auto">
            <a:xfrm>
              <a:off x="5529263" y="1952625"/>
              <a:ext cx="241300" cy="654050"/>
              <a:chOff x="3061" y="1616"/>
              <a:chExt cx="152" cy="412"/>
            </a:xfrm>
          </p:grpSpPr>
          <p:cxnSp>
            <p:nvCxnSpPr>
              <p:cNvPr id="2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44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38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48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49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12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80"/>
            <p:cNvGrpSpPr>
              <a:grpSpLocks/>
            </p:cNvGrpSpPr>
            <p:nvPr/>
          </p:nvGrpSpPr>
          <p:grpSpPr bwMode="auto">
            <a:xfrm>
              <a:off x="5745163" y="3825875"/>
              <a:ext cx="423862" cy="654050"/>
              <a:chOff x="3061" y="1616"/>
              <a:chExt cx="267" cy="412"/>
            </a:xfrm>
          </p:grpSpPr>
          <p:cxnSp>
            <p:nvCxnSpPr>
              <p:cNvPr id="14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36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53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40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41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20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 bwMode="auto">
            <a:xfrm>
              <a:off x="5108575" y="4475163"/>
              <a:ext cx="269875" cy="31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91"/>
            <p:cNvGrpSpPr>
              <a:grpSpLocks/>
            </p:cNvGrpSpPr>
            <p:nvPr/>
          </p:nvGrpSpPr>
          <p:grpSpPr bwMode="auto">
            <a:xfrm>
              <a:off x="5351463" y="3825875"/>
              <a:ext cx="423862" cy="654050"/>
              <a:chOff x="3061" y="1616"/>
              <a:chExt cx="267" cy="412"/>
            </a:xfrm>
          </p:grpSpPr>
          <p:cxnSp>
            <p:nvCxnSpPr>
              <p:cNvPr id="22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27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55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31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32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33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01"/>
            <p:cNvGrpSpPr>
              <a:grpSpLocks/>
            </p:cNvGrpSpPr>
            <p:nvPr/>
          </p:nvGrpSpPr>
          <p:grpSpPr bwMode="auto">
            <a:xfrm>
              <a:off x="5961063" y="1881188"/>
              <a:ext cx="241300" cy="654050"/>
              <a:chOff x="3061" y="1616"/>
              <a:chExt cx="152" cy="412"/>
            </a:xfrm>
          </p:grpSpPr>
          <p:cxnSp>
            <p:nvCxnSpPr>
              <p:cNvPr id="3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18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62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22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23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40" name="Straight Connector 141"/>
              <p:cNvCxnSpPr/>
              <p:nvPr/>
            </p:nvCxnSpPr>
            <p:spPr>
              <a:xfrm rot="5400000">
                <a:off x="3128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42"/>
              <p:cNvCxnSpPr/>
              <p:nvPr/>
            </p:nvCxnSpPr>
            <p:spPr>
              <a:xfrm rot="5400000">
                <a:off x="3124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110"/>
            <p:cNvGrpSpPr>
              <a:grpSpLocks/>
            </p:cNvGrpSpPr>
            <p:nvPr/>
          </p:nvGrpSpPr>
          <p:grpSpPr bwMode="auto">
            <a:xfrm>
              <a:off x="6392863" y="1520825"/>
              <a:ext cx="241300" cy="654050"/>
              <a:chOff x="3061" y="1616"/>
              <a:chExt cx="152" cy="412"/>
            </a:xfrm>
          </p:grpSpPr>
          <p:cxnSp>
            <p:nvCxnSpPr>
              <p:cNvPr id="4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10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69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14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15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56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119"/>
            <p:cNvGrpSpPr>
              <a:grpSpLocks/>
            </p:cNvGrpSpPr>
            <p:nvPr/>
          </p:nvGrpSpPr>
          <p:grpSpPr bwMode="auto">
            <a:xfrm>
              <a:off x="6176963" y="801688"/>
              <a:ext cx="241300" cy="654050"/>
              <a:chOff x="3061" y="1616"/>
              <a:chExt cx="152" cy="412"/>
            </a:xfrm>
          </p:grpSpPr>
          <p:cxnSp>
            <p:nvCxnSpPr>
              <p:cNvPr id="59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02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71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06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07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64" name="Straight Connector 141"/>
              <p:cNvCxnSpPr/>
              <p:nvPr/>
            </p:nvCxnSpPr>
            <p:spPr>
              <a:xfrm rot="5400000">
                <a:off x="3128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2"/>
              <p:cNvCxnSpPr/>
              <p:nvPr/>
            </p:nvCxnSpPr>
            <p:spPr>
              <a:xfrm rot="5400000">
                <a:off x="3124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128"/>
            <p:cNvGrpSpPr>
              <a:grpSpLocks/>
            </p:cNvGrpSpPr>
            <p:nvPr/>
          </p:nvGrpSpPr>
          <p:grpSpPr bwMode="auto">
            <a:xfrm>
              <a:off x="6142038" y="3817938"/>
              <a:ext cx="423862" cy="654050"/>
              <a:chOff x="3061" y="1616"/>
              <a:chExt cx="267" cy="412"/>
            </a:xfrm>
          </p:grpSpPr>
          <p:cxnSp>
            <p:nvCxnSpPr>
              <p:cNvPr id="66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94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78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98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99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72" name="Straight Connector 141"/>
              <p:cNvCxnSpPr/>
              <p:nvPr/>
            </p:nvCxnSpPr>
            <p:spPr>
              <a:xfrm rot="5400000">
                <a:off x="3128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42"/>
              <p:cNvCxnSpPr/>
              <p:nvPr/>
            </p:nvCxnSpPr>
            <p:spPr>
              <a:xfrm rot="5400000">
                <a:off x="3124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38"/>
            <p:cNvGrpSpPr>
              <a:grpSpLocks/>
            </p:cNvGrpSpPr>
            <p:nvPr/>
          </p:nvGrpSpPr>
          <p:grpSpPr bwMode="auto">
            <a:xfrm>
              <a:off x="6532563" y="3810000"/>
              <a:ext cx="423862" cy="654050"/>
              <a:chOff x="3061" y="1616"/>
              <a:chExt cx="267" cy="412"/>
            </a:xfrm>
          </p:grpSpPr>
          <p:cxnSp>
            <p:nvCxnSpPr>
              <p:cNvPr id="74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85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Calibri" charset="0"/>
                  </a:rPr>
                  <a:t>        </a:t>
                </a:r>
              </a:p>
            </p:txBody>
          </p:sp>
          <p:grpSp>
            <p:nvGrpSpPr>
              <p:cNvPr id="86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89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90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81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148"/>
            <p:cNvGrpSpPr>
              <a:grpSpLocks/>
            </p:cNvGrpSpPr>
            <p:nvPr/>
          </p:nvGrpSpPr>
          <p:grpSpPr bwMode="auto">
            <a:xfrm>
              <a:off x="6924675" y="3811588"/>
              <a:ext cx="423863" cy="654050"/>
              <a:chOff x="3061" y="1616"/>
              <a:chExt cx="267" cy="412"/>
            </a:xfrm>
          </p:grpSpPr>
          <p:cxnSp>
            <p:nvCxnSpPr>
              <p:cNvPr id="83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76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Calibri" charset="0"/>
                  </a:rPr>
                  <a:t>        </a:t>
                </a:r>
              </a:p>
            </p:txBody>
          </p:sp>
          <p:grpSp>
            <p:nvGrpSpPr>
              <p:cNvPr id="88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80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393" cy="914400"/>
                </a:xfrm>
                <a:custGeom>
                  <a:avLst/>
                  <a:gdLst>
                    <a:gd name="T0" fmla="*/ 457191 w 914400"/>
                    <a:gd name="T1" fmla="*/ 0 h 914400"/>
                    <a:gd name="T2" fmla="*/ 457191 w 914400"/>
                    <a:gd name="T3" fmla="*/ 457200 h 914400"/>
                    <a:gd name="T4" fmla="*/ 914379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81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1" y="2571747"/>
                  <a:ext cx="914400" cy="914393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191 h 914400"/>
                    <a:gd name="T4" fmla="*/ 914400 w 914400"/>
                    <a:gd name="T5" fmla="*/ 457191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1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89" name="Straight Connector 141"/>
              <p:cNvCxnSpPr/>
              <p:nvPr/>
            </p:nvCxnSpPr>
            <p:spPr>
              <a:xfrm rot="5400000">
                <a:off x="3129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42"/>
              <p:cNvCxnSpPr/>
              <p:nvPr/>
            </p:nvCxnSpPr>
            <p:spPr>
              <a:xfrm rot="5400000">
                <a:off x="3125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158"/>
            <p:cNvGrpSpPr>
              <a:grpSpLocks/>
            </p:cNvGrpSpPr>
            <p:nvPr/>
          </p:nvGrpSpPr>
          <p:grpSpPr bwMode="auto">
            <a:xfrm>
              <a:off x="7319963" y="3806825"/>
              <a:ext cx="423862" cy="654050"/>
              <a:chOff x="3061" y="1616"/>
              <a:chExt cx="267" cy="412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67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Calibri" charset="0"/>
                  </a:rPr>
                  <a:t>        </a:t>
                </a:r>
              </a:p>
            </p:txBody>
          </p:sp>
          <p:grpSp>
            <p:nvGrpSpPr>
              <p:cNvPr id="92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71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72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142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61" name="TextBox 186"/>
            <p:cNvSpPr txBox="1">
              <a:spLocks noChangeArrowheads="1"/>
            </p:cNvSpPr>
            <p:nvPr/>
          </p:nvSpPr>
          <p:spPr bwMode="auto">
            <a:xfrm>
              <a:off x="6392863" y="2312988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Pre-miRNAs</a:t>
              </a:r>
            </a:p>
          </p:txBody>
        </p:sp>
        <p:sp>
          <p:nvSpPr>
            <p:cNvPr id="13362" name="TextBox 186"/>
            <p:cNvSpPr txBox="1">
              <a:spLocks noChangeArrowheads="1"/>
            </p:cNvSpPr>
            <p:nvPr/>
          </p:nvSpPr>
          <p:spPr bwMode="auto">
            <a:xfrm>
              <a:off x="2865438" y="441325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miRNAs</a:t>
              </a:r>
            </a:p>
          </p:txBody>
        </p:sp>
      </p:grpSp>
      <p:sp>
        <p:nvSpPr>
          <p:cNvPr id="13363" name="TextBox 13"/>
          <p:cNvSpPr txBox="1">
            <a:spLocks noChangeArrowheads="1"/>
          </p:cNvSpPr>
          <p:nvPr/>
        </p:nvSpPr>
        <p:spPr bwMode="auto">
          <a:xfrm>
            <a:off x="6781800" y="6581001"/>
            <a:ext cx="2738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 dirty="0"/>
              <a:t>Castellano L.</a:t>
            </a:r>
            <a:r>
              <a:rPr lang="en-GB" sz="1200" i="1" dirty="0"/>
              <a:t> et </a:t>
            </a:r>
            <a:r>
              <a:rPr lang="en-GB" sz="1200" i="1" dirty="0" smtClean="0"/>
              <a:t>al., </a:t>
            </a:r>
            <a:r>
              <a:rPr lang="en-GB" sz="1200" dirty="0"/>
              <a:t>PNAS</a:t>
            </a:r>
            <a:r>
              <a:rPr lang="en-GB" sz="1200" dirty="0" smtClean="0"/>
              <a:t> (2009)</a:t>
            </a:r>
            <a:endParaRPr lang="en-GB" sz="1200" dirty="0"/>
          </a:p>
        </p:txBody>
      </p:sp>
      <p:pic>
        <p:nvPicPr>
          <p:cNvPr id="172" name="Picture 171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1383</Words>
  <Application>Microsoft Office PowerPoint</Application>
  <PresentationFormat>On-screen Show (4:3)</PresentationFormat>
  <Paragraphs>178</Paragraphs>
  <Slides>26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microRNAs: a new frontier in oncology</vt:lpstr>
      <vt:lpstr>microRNAs (miRNAs)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lpellegr</dc:creator>
  <cp:lastModifiedBy>nshiel</cp:lastModifiedBy>
  <cp:revision>243</cp:revision>
  <dcterms:created xsi:type="dcterms:W3CDTF">2010-11-04T11:00:21Z</dcterms:created>
  <dcterms:modified xsi:type="dcterms:W3CDTF">2011-11-09T11:56:12Z</dcterms:modified>
</cp:coreProperties>
</file>