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90"/>
  </p:notesMasterIdLst>
  <p:sldIdLst>
    <p:sldId id="256" r:id="rId2"/>
    <p:sldId id="343" r:id="rId3"/>
    <p:sldId id="257" r:id="rId4"/>
    <p:sldId id="268" r:id="rId5"/>
    <p:sldId id="330" r:id="rId6"/>
    <p:sldId id="264" r:id="rId7"/>
    <p:sldId id="345" r:id="rId8"/>
    <p:sldId id="346" r:id="rId9"/>
    <p:sldId id="359" r:id="rId10"/>
    <p:sldId id="258" r:id="rId11"/>
    <p:sldId id="259" r:id="rId12"/>
    <p:sldId id="260" r:id="rId13"/>
    <p:sldId id="261" r:id="rId14"/>
    <p:sldId id="271" r:id="rId15"/>
    <p:sldId id="272" r:id="rId16"/>
    <p:sldId id="273" r:id="rId17"/>
    <p:sldId id="283" r:id="rId18"/>
    <p:sldId id="329" r:id="rId19"/>
    <p:sldId id="262" r:id="rId20"/>
    <p:sldId id="263" r:id="rId21"/>
    <p:sldId id="280" r:id="rId22"/>
    <p:sldId id="269" r:id="rId23"/>
    <p:sldId id="270" r:id="rId24"/>
    <p:sldId id="266" r:id="rId25"/>
    <p:sldId id="267" r:id="rId26"/>
    <p:sldId id="274" r:id="rId27"/>
    <p:sldId id="276" r:id="rId28"/>
    <p:sldId id="277" r:id="rId29"/>
    <p:sldId id="316" r:id="rId30"/>
    <p:sldId id="317" r:id="rId31"/>
    <p:sldId id="318" r:id="rId32"/>
    <p:sldId id="319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60" r:id="rId41"/>
    <p:sldId id="361" r:id="rId42"/>
    <p:sldId id="362" r:id="rId43"/>
    <p:sldId id="363" r:id="rId44"/>
    <p:sldId id="364" r:id="rId45"/>
    <p:sldId id="350" r:id="rId46"/>
    <p:sldId id="265" r:id="rId47"/>
    <p:sldId id="281" r:id="rId48"/>
    <p:sldId id="282" r:id="rId49"/>
    <p:sldId id="278" r:id="rId50"/>
    <p:sldId id="313" r:id="rId51"/>
    <p:sldId id="320" r:id="rId52"/>
    <p:sldId id="321" r:id="rId53"/>
    <p:sldId id="322" r:id="rId54"/>
    <p:sldId id="314" r:id="rId55"/>
    <p:sldId id="315" r:id="rId56"/>
    <p:sldId id="323" r:id="rId57"/>
    <p:sldId id="285" r:id="rId58"/>
    <p:sldId id="287" r:id="rId59"/>
    <p:sldId id="326" r:id="rId60"/>
    <p:sldId id="327" r:id="rId61"/>
    <p:sldId id="328" r:id="rId62"/>
    <p:sldId id="339" r:id="rId63"/>
    <p:sldId id="340" r:id="rId64"/>
    <p:sldId id="341" r:id="rId65"/>
    <p:sldId id="344" r:id="rId66"/>
    <p:sldId id="347" r:id="rId67"/>
    <p:sldId id="348" r:id="rId68"/>
    <p:sldId id="349" r:id="rId69"/>
    <p:sldId id="351" r:id="rId70"/>
    <p:sldId id="352" r:id="rId71"/>
    <p:sldId id="353" r:id="rId72"/>
    <p:sldId id="354" r:id="rId73"/>
    <p:sldId id="355" r:id="rId74"/>
    <p:sldId id="358" r:id="rId75"/>
    <p:sldId id="356" r:id="rId76"/>
    <p:sldId id="357" r:id="rId77"/>
    <p:sldId id="297" r:id="rId78"/>
    <p:sldId id="298" r:id="rId79"/>
    <p:sldId id="299" r:id="rId80"/>
    <p:sldId id="305" r:id="rId81"/>
    <p:sldId id="338" r:id="rId82"/>
    <p:sldId id="306" r:id="rId83"/>
    <p:sldId id="307" r:id="rId84"/>
    <p:sldId id="308" r:id="rId85"/>
    <p:sldId id="309" r:id="rId86"/>
    <p:sldId id="310" r:id="rId87"/>
    <p:sldId id="311" r:id="rId88"/>
    <p:sldId id="312" r:id="rId8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60"/>
  </p:normalViewPr>
  <p:slideViewPr>
    <p:cSldViewPr>
      <p:cViewPr>
        <p:scale>
          <a:sx n="50" d="100"/>
          <a:sy n="50" d="100"/>
        </p:scale>
        <p:origin x="-6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AAD2727D-B299-434F-8179-C0C121989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EC57A-0C5A-47F1-AF1F-AF8E58EECF4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AA250-D9B6-4515-84DC-8268115978BF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356EC-DD0D-4B73-9CED-EA4FB1272E25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08586-8867-4117-A788-37FD9DF4D3B0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395AC-4D7B-4847-A318-7CD5110B0DA7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359FB-9950-4F5B-AD1C-63FFEE861C54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A7EFC-27AC-4DF2-B655-E862C0CD3C10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D9B4E-965E-42A5-9F8A-8838D25DEB16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EBAB6-5405-4EA5-96C7-16880FD858AF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6AD9B-FB57-4F72-BFB3-710919391C8C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9DD54-380E-4627-A3CD-9DCAF809E3E0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5671E-1DB3-4090-885B-E1A35EE81579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B0D5C-640C-45F8-BE84-235AD8066592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B40A5-9CF3-495F-87F8-F0DC15A10114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038F1-BBAD-4C5A-B941-2A818369BF88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BA044-1345-44FF-9F4C-00AFD284B62E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A625C-27A8-4F3E-B21A-47724CB9A35B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AD9AC-13A8-4D88-82E5-96B3B3152962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3D7EE-C5E5-432B-85E9-9A89AE278672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8BD68-0198-40A3-A20F-2AC5CF2C98CA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10647-9689-4E20-9711-F2719E2AF015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50959-7EB7-4632-A1B2-A48C73D2EA20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D2E04-F3A7-4747-96BB-B6629D2F4D4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1A8CD-92D2-430A-850B-47CA4CEE5593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A3405-E36F-4859-9552-90EBF1B96873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FDD14-CF67-4C25-9320-F84E89252290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1447C-853E-4FBD-9098-E85AB8BEE307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2BB75-06A9-41D3-A31E-56E2EE7BAABF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E222E-F678-4343-8323-51A7C3F3F410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D74D3-9698-4798-AAA5-1E9FE35E0FA9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F8615-BF38-4F30-93F2-AC6F97A7D99F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0D314-D6A4-489F-9CEB-C248858B585F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59A83-99EF-46EF-8ADB-644F46475131}" type="slidenum">
              <a:rPr lang="en-GB" smtClean="0"/>
              <a:pPr/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A4FCA-44A0-421F-9B38-1D5FBD984BE6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FA70D-E296-41B7-9A58-91EFDDEC5333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14F85-98E1-496C-8B8B-5F8E34201799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A71BF-1861-40F9-8623-91DF178C004F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60CA8-AEED-4AA3-A892-C9AB10A03247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F0D12-9611-4F41-AE67-C0847F57F435}" type="slidenum">
              <a:rPr lang="en-GB" smtClean="0"/>
              <a:pPr/>
              <a:t>44</a:t>
            </a:fld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D4823-2BEB-4C93-954E-DEDC5C2046C7}" type="slidenum">
              <a:rPr lang="en-GB" smtClean="0"/>
              <a:pPr/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32C98-9C25-4EA3-80C6-044B535FD06F}" type="slidenum">
              <a:rPr lang="en-GB" smtClean="0"/>
              <a:pPr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6E566-1D31-487A-838D-CA1CF51DE944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55C65-2030-404B-987B-705791C4AFBE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3A3CA-446C-4FE5-8747-F489AF80B6AF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A17F-C1E9-41B9-99BD-ACE0A2C3DE30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2C69A-7F81-4987-AEFA-E985C95EE159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EE962-5DB8-4764-96BA-8CC9361AB67A}" type="slidenum">
              <a:rPr lang="en-GB" smtClean="0"/>
              <a:pPr/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40825-EE86-491F-93E9-4D3D9015B006}" type="slidenum">
              <a:rPr lang="en-GB" smtClean="0"/>
              <a:pPr/>
              <a:t>52</a:t>
            </a:fld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F1877-1439-423E-8174-C1AC0D755143}" type="slidenum">
              <a:rPr lang="en-GB" smtClean="0"/>
              <a:pPr/>
              <a:t>53</a:t>
            </a:fld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36671-7CE6-48A7-BDC3-F820749264FB}" type="slidenum">
              <a:rPr lang="en-GB" smtClean="0"/>
              <a:pPr/>
              <a:t>54</a:t>
            </a:fld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9E61-2EA1-4765-A96F-266A7B199CEB}" type="slidenum">
              <a:rPr lang="en-GB" smtClean="0"/>
              <a:pPr/>
              <a:t>55</a:t>
            </a:fld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7B5D7-24B3-4305-8E0A-EE455C15C42A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63A4A-EE14-4288-B7D8-A20AA5A31A36}" type="slidenum">
              <a:rPr lang="en-GB" smtClean="0"/>
              <a:pPr/>
              <a:t>57</a:t>
            </a:fld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1DD1B-3CAD-4428-AA29-9624FF96B230}" type="slidenum">
              <a:rPr lang="en-GB" smtClean="0"/>
              <a:pPr/>
              <a:t>58</a:t>
            </a:fld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E8FCA-A97E-4B2E-B40B-9EE5D337A1A8}" type="slidenum">
              <a:rPr lang="en-GB" smtClean="0"/>
              <a:pPr/>
              <a:t>59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EB7F-7E4F-4328-97C8-E4C12EE718F3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09106-F5CE-4D8B-BAA5-EA7007265A45}" type="slidenum">
              <a:rPr lang="en-GB" smtClean="0"/>
              <a:pPr/>
              <a:t>60</a:t>
            </a:fld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07254-D163-4AEE-A0B5-8ACCFB31169D}" type="slidenum">
              <a:rPr lang="en-GB" smtClean="0"/>
              <a:pPr/>
              <a:t>61</a:t>
            </a:fld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9F16B-F93D-491E-BA4B-158A92DC4D9D}" type="slidenum">
              <a:rPr lang="en-GB" smtClean="0"/>
              <a:pPr/>
              <a:t>62</a:t>
            </a:fld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7F5FB-1CC9-4AC9-BF80-9F29B64A3869}" type="slidenum">
              <a:rPr lang="en-GB" smtClean="0"/>
              <a:pPr/>
              <a:t>63</a:t>
            </a:fld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E1402-7D21-49EE-8E09-DA4558EAD15E}" type="slidenum">
              <a:rPr lang="en-GB" smtClean="0"/>
              <a:pPr/>
              <a:t>64</a:t>
            </a:fld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E843C-BD1A-4C67-8124-5CB65861593E}" type="slidenum">
              <a:rPr lang="en-GB" smtClean="0"/>
              <a:pPr/>
              <a:t>65</a:t>
            </a:fld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89943-A6B5-43AA-8061-0CDFB682FC84}" type="slidenum">
              <a:rPr lang="en-GB" smtClean="0"/>
              <a:pPr/>
              <a:t>66</a:t>
            </a:fld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DC3C4-4591-4BF1-8CEC-E442AFA99BE0}" type="slidenum">
              <a:rPr lang="en-GB" smtClean="0"/>
              <a:pPr/>
              <a:t>67</a:t>
            </a:fld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62055-F001-4C40-BC28-183298D88193}" type="slidenum">
              <a:rPr lang="en-GB" smtClean="0"/>
              <a:pPr/>
              <a:t>68</a:t>
            </a:fld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B3692-BA41-4FD6-933B-9E4DAFFAA057}" type="slidenum">
              <a:rPr lang="en-GB" smtClean="0"/>
              <a:pPr/>
              <a:t>69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723FB-130D-4D43-926E-4BC71574D3D0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E5B76-AD72-44C7-88EB-64F52C4103BD}" type="slidenum">
              <a:rPr lang="en-GB" smtClean="0"/>
              <a:pPr/>
              <a:t>70</a:t>
            </a:fld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63C69-EB37-4AB1-A4CF-E51483AECAD3}" type="slidenum">
              <a:rPr lang="en-GB" smtClean="0"/>
              <a:pPr/>
              <a:t>71</a:t>
            </a:fld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EB924-3F45-4A3C-A356-398B80975436}" type="slidenum">
              <a:rPr lang="en-GB" smtClean="0"/>
              <a:pPr/>
              <a:t>72</a:t>
            </a:fld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DFD1F-1948-4E69-80D6-D53D412F9B51}" type="slidenum">
              <a:rPr lang="en-GB" smtClean="0"/>
              <a:pPr/>
              <a:t>73</a:t>
            </a:fld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B654C-CCD4-4B3D-9D8E-28E441260852}" type="slidenum">
              <a:rPr lang="en-GB" smtClean="0"/>
              <a:pPr/>
              <a:t>74</a:t>
            </a:fld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9AD0A-7DFB-47FC-AD96-3B6491C644DD}" type="slidenum">
              <a:rPr lang="en-GB" smtClean="0"/>
              <a:pPr/>
              <a:t>75</a:t>
            </a:fld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50E35-787B-40B1-B8CA-2505E08F12BB}" type="slidenum">
              <a:rPr lang="en-GB" smtClean="0"/>
              <a:pPr/>
              <a:t>76</a:t>
            </a:fld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6968F-2454-4328-8427-D65A21521EC4}" type="slidenum">
              <a:rPr lang="en-GB" smtClean="0"/>
              <a:pPr/>
              <a:t>77</a:t>
            </a:fld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0AB61-94D9-45E8-9BCA-1A4F14F3382B}" type="slidenum">
              <a:rPr lang="en-GB" smtClean="0"/>
              <a:pPr/>
              <a:t>78</a:t>
            </a:fld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10AC4-EB52-4131-9A09-9ADCB8EE6B4A}" type="slidenum">
              <a:rPr lang="en-GB" smtClean="0"/>
              <a:pPr/>
              <a:t>79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41E5D-116E-4306-9A16-594217C27727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F4BE5-F27F-432E-9188-9FCC1D5720F3}" type="slidenum">
              <a:rPr lang="en-GB" smtClean="0"/>
              <a:pPr/>
              <a:t>80</a:t>
            </a:fld>
            <a:endParaRPr lang="en-GB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F36A3-DD3C-469B-9A4B-AEF6461D2240}" type="slidenum">
              <a:rPr lang="en-GB" smtClean="0"/>
              <a:pPr/>
              <a:t>81</a:t>
            </a:fld>
            <a:endParaRPr lang="en-GB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99B34-2D68-4A9C-A0CB-C7C03EFFA231}" type="slidenum">
              <a:rPr lang="en-GB" smtClean="0"/>
              <a:pPr/>
              <a:t>82</a:t>
            </a:fld>
            <a:endParaRPr lang="en-GB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61D5F-2A9F-4EC0-A7E8-3F53BF32BA78}" type="slidenum">
              <a:rPr lang="en-GB" smtClean="0"/>
              <a:pPr/>
              <a:t>83</a:t>
            </a:fld>
            <a:endParaRPr lang="en-GB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780A5-A039-4290-B7F2-10A23ED45962}" type="slidenum">
              <a:rPr lang="en-GB" smtClean="0"/>
              <a:pPr/>
              <a:t>84</a:t>
            </a:fld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E1DE8-46CC-4D27-A8E6-6EE97F7B04B7}" type="slidenum">
              <a:rPr lang="en-GB" smtClean="0"/>
              <a:pPr/>
              <a:t>85</a:t>
            </a:fld>
            <a:endParaRPr lang="en-GB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61404-A5D8-4ADC-A967-3688063FC76D}" type="slidenum">
              <a:rPr lang="en-GB" smtClean="0"/>
              <a:pPr/>
              <a:t>86</a:t>
            </a:fld>
            <a:endParaRPr lang="en-GB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AD76E-5E53-4FE7-B5D0-8DDDED767E4D}" type="slidenum">
              <a:rPr lang="en-GB" smtClean="0"/>
              <a:pPr/>
              <a:t>87</a:t>
            </a:fld>
            <a:endParaRPr lang="en-GB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5A8D5-08EB-4CE4-852E-0D9A1537B6C1}" type="slidenum">
              <a:rPr lang="en-GB" smtClean="0"/>
              <a:pPr/>
              <a:t>88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23A5B-BA0A-42E4-97BD-66A85E76313E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4C73-E204-4640-A457-18A7FD91B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8F52-D6F4-48EF-9DC1-17B7A8B03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309B-9A5E-4A64-8F62-2812AC640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6764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9A78-671F-41E2-B3C0-08BEC3487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1208-CD72-48D0-B387-406BEFAA9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9083-F128-414C-A93F-28EBDBCF4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8581-0AB7-4A17-8F15-37592B7AC2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F5F6-AD6C-4F19-AD7D-6CC0B13BEE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3059-F32F-440C-90CA-E205E8D28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4552-BF8D-4C54-A724-499B9BC7C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B8AD-70C4-4AB0-A536-9DA05F5B3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36A7-9DDC-4BD0-876E-E94639D41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53E83FD-37B1-479C-93C2-7CA41236D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030" y="908720"/>
            <a:ext cx="8229600" cy="20162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60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Chemoembolization</a:t>
            </a:r>
            <a:r>
              <a:rPr lang="en-GB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liver</a:t>
            </a:r>
            <a:endParaRPr lang="en-GB" sz="6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3332163"/>
            <a:ext cx="6858000" cy="17526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pitchFamily="34" charset="0"/>
                <a:cs typeface="Arial" pitchFamily="34" charset="0"/>
              </a:rPr>
              <a:t>Dr NP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Tait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Dept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 Imaging</a:t>
            </a:r>
          </a:p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Hammersmith Hospital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9" descr="H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716338"/>
            <a:ext cx="24114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logo - imper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Chemoembolization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Has been utilized in Japan for 20yrs.</a:t>
            </a:r>
          </a:p>
          <a:p>
            <a:pPr eaLnBrk="1" hangingPunct="1"/>
            <a:r>
              <a:rPr lang="en-GB" smtClean="0"/>
              <a:t>Has produced results superior to surgery in some series.</a:t>
            </a:r>
          </a:p>
          <a:p>
            <a:pPr eaLnBrk="1" hangingPunct="1"/>
            <a:r>
              <a:rPr lang="en-GB" smtClean="0"/>
              <a:t>Benefits of chemoembolization have been disputed </a:t>
            </a:r>
          </a:p>
          <a:p>
            <a:pPr eaLnBrk="1" hangingPunct="1"/>
            <a:r>
              <a:rPr lang="en-GB" smtClean="0"/>
              <a:t>Does appear to improve the prognosis in those with unresectable HCC. </a:t>
            </a:r>
          </a:p>
          <a:p>
            <a:pPr eaLnBrk="1" hangingPunct="1"/>
            <a:r>
              <a:rPr lang="en-GB" smtClean="0"/>
              <a:t>Choice of chemotherapeutic agent.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Potential Complications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Toxic hepatitis/Liver failure.</a:t>
            </a:r>
          </a:p>
          <a:p>
            <a:pPr eaLnBrk="1" hangingPunct="1"/>
            <a:r>
              <a:rPr lang="en-GB" smtClean="0"/>
              <a:t>Abcess or infarction (5%) (bilary/enteric anastamosis, sphincterotomy)</a:t>
            </a:r>
          </a:p>
          <a:p>
            <a:pPr eaLnBrk="1" hangingPunct="1"/>
            <a:r>
              <a:rPr lang="en-GB" smtClean="0"/>
              <a:t>Biloma. Biliary stricture</a:t>
            </a:r>
          </a:p>
          <a:p>
            <a:pPr eaLnBrk="1" hangingPunct="1"/>
            <a:r>
              <a:rPr lang="en-GB" smtClean="0"/>
              <a:t>Cholecystitis or gallbladder infarction (&lt;1%)</a:t>
            </a:r>
          </a:p>
          <a:p>
            <a:pPr eaLnBrk="1" hangingPunct="1"/>
            <a:r>
              <a:rPr lang="en-GB" smtClean="0"/>
              <a:t>Cardiac toxicity (Doxorubicin)</a:t>
            </a:r>
          </a:p>
          <a:p>
            <a:pPr eaLnBrk="1" hangingPunct="1"/>
            <a:r>
              <a:rPr lang="en-GB" smtClean="0"/>
              <a:t>Renal failure</a:t>
            </a:r>
          </a:p>
          <a:p>
            <a:pPr eaLnBrk="1" hangingPunct="1"/>
            <a:r>
              <a:rPr lang="en-GB" smtClean="0"/>
              <a:t>Potential extrahepatic chemoembolization.</a:t>
            </a:r>
          </a:p>
          <a:p>
            <a:pPr eaLnBrk="1" hangingPunct="1"/>
            <a:r>
              <a:rPr lang="en-GB" smtClean="0"/>
              <a:t>30 day mortality 1-3% with some of deaths being disease related.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Patient Selection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GB" smtClean="0"/>
              <a:t>Suitable liver tumour (HCC, metastases-neuroendocrine/melanoma/sarcoma).</a:t>
            </a:r>
          </a:p>
          <a:p>
            <a:pPr eaLnBrk="1" hangingPunct="1"/>
            <a:r>
              <a:rPr lang="en-GB" smtClean="0"/>
              <a:t>Not surgical candidates (both lobes of liver involved, underlying liver disease, vascular encroachment/involvement)</a:t>
            </a:r>
          </a:p>
          <a:p>
            <a:pPr eaLnBrk="1" hangingPunct="1"/>
            <a:r>
              <a:rPr lang="en-GB" smtClean="0"/>
              <a:t>Portal vein patency needs to be assessed.</a:t>
            </a:r>
          </a:p>
          <a:p>
            <a:pPr eaLnBrk="1" hangingPunct="1"/>
            <a:r>
              <a:rPr lang="en-GB" smtClean="0"/>
              <a:t>No extrahepatic disease.</a:t>
            </a:r>
          </a:p>
          <a:p>
            <a:pPr eaLnBrk="1" hangingPunct="1"/>
            <a:r>
              <a:rPr lang="en-GB" smtClean="0"/>
              <a:t>Residual liver must be adequate.</a:t>
            </a:r>
          </a:p>
          <a:p>
            <a:pPr eaLnBrk="1" hangingPunct="1"/>
            <a:r>
              <a:rPr lang="en-GB" smtClean="0"/>
              <a:t>Liver function must be adequate.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Contra-indications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Liver rupture.</a:t>
            </a:r>
          </a:p>
          <a:p>
            <a:pPr eaLnBrk="1" hangingPunct="1"/>
            <a:r>
              <a:rPr lang="en-GB" smtClean="0"/>
              <a:t>Little liver reserve (&lt; 25-50% normal liver).Patients not suitable for radical therapies.</a:t>
            </a:r>
          </a:p>
          <a:p>
            <a:pPr eaLnBrk="1" hangingPunct="1"/>
            <a:r>
              <a:rPr lang="en-GB" smtClean="0"/>
              <a:t>Poor liver function (bilirubin &gt; 50 micromoles/L).</a:t>
            </a:r>
          </a:p>
          <a:p>
            <a:pPr eaLnBrk="1" hangingPunct="1"/>
            <a:r>
              <a:rPr lang="en-GB" smtClean="0"/>
              <a:t>Portal vein occlusion.</a:t>
            </a:r>
          </a:p>
          <a:p>
            <a:pPr eaLnBrk="1" hangingPunct="1"/>
            <a:r>
              <a:rPr lang="en-GB" smtClean="0"/>
              <a:t>Cardiac or renal insufficiency. Contraindications for Doxorubicin therapy</a:t>
            </a:r>
          </a:p>
          <a:p>
            <a:pPr eaLnBrk="1" hangingPunct="1"/>
            <a:r>
              <a:rPr lang="en-GB" smtClean="0"/>
              <a:t>Contraindications to hepatic embolisation treatment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Assessment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Triple phase 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                  - Unenhanced.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                  - Arterial phase.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                  - Portal venous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CT: Arterial phase.</a:t>
            </a:r>
          </a:p>
        </p:txBody>
      </p:sp>
      <p:pic>
        <p:nvPicPr>
          <p:cNvPr id="18435" name="Picture 3" descr="purkis7"/>
          <p:cNvPicPr>
            <a:picLocks noChangeAspect="1" noChangeArrowheads="1"/>
          </p:cNvPicPr>
          <p:nvPr/>
        </p:nvPicPr>
        <p:blipFill>
          <a:blip r:embed="rId3" cstate="print"/>
          <a:srcRect l="5209" t="15628" r="7542" b="17960"/>
          <a:stretch>
            <a:fillRect/>
          </a:stretch>
        </p:blipFill>
        <p:spPr bwMode="auto">
          <a:xfrm>
            <a:off x="914400" y="1371600"/>
            <a:ext cx="655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CT: Portal venous phase.</a:t>
            </a:r>
          </a:p>
        </p:txBody>
      </p:sp>
      <p:pic>
        <p:nvPicPr>
          <p:cNvPr id="19459" name="Picture 3" descr="purkis7"/>
          <p:cNvPicPr>
            <a:picLocks noChangeAspect="1" noChangeArrowheads="1"/>
          </p:cNvPicPr>
          <p:nvPr/>
        </p:nvPicPr>
        <p:blipFill>
          <a:blip r:embed="rId3" cstate="print"/>
          <a:srcRect l="5209" t="15628" r="7542" b="17960"/>
          <a:stretch>
            <a:fillRect/>
          </a:stretch>
        </p:blipFill>
        <p:spPr bwMode="auto">
          <a:xfrm>
            <a:off x="762000" y="13716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urkis9"/>
          <p:cNvPicPr>
            <a:picLocks noChangeAspect="1" noChangeArrowheads="1"/>
          </p:cNvPicPr>
          <p:nvPr/>
        </p:nvPicPr>
        <p:blipFill>
          <a:blip r:embed="rId4" cstate="print"/>
          <a:srcRect l="5725" t="16142" r="9631" b="18747"/>
          <a:stretch>
            <a:fillRect/>
          </a:stretch>
        </p:blipFill>
        <p:spPr bwMode="auto">
          <a:xfrm>
            <a:off x="2590800" y="1371600"/>
            <a:ext cx="624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SWebImageBitMap0011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8589" t="20616" r="5511" b="8948"/>
          <a:stretch>
            <a:fillRect/>
          </a:stretch>
        </p:blipFill>
        <p:spPr bwMode="auto">
          <a:xfrm>
            <a:off x="228600" y="1335088"/>
            <a:ext cx="61722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CT: anatomical aspects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1600200"/>
            <a:ext cx="443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Venous involvement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SWebImageBitMap00115"/>
          <p:cNvPicPr>
            <a:picLocks noChangeAspect="1" noChangeArrowheads="1"/>
          </p:cNvPicPr>
          <p:nvPr/>
        </p:nvPicPr>
        <p:blipFill>
          <a:blip r:embed="rId3" cstate="print"/>
          <a:srcRect l="8589" t="20616" r="5511" b="8948"/>
          <a:stretch>
            <a:fillRect/>
          </a:stretch>
        </p:blipFill>
        <p:spPr bwMode="auto">
          <a:xfrm>
            <a:off x="228600" y="1665288"/>
            <a:ext cx="50292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1600200"/>
            <a:ext cx="443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Venous involvement</a:t>
            </a:r>
          </a:p>
        </p:txBody>
      </p:sp>
      <p:pic>
        <p:nvPicPr>
          <p:cNvPr id="21508" name="Picture 5" descr="PSWebImageBitMap00116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 l="18898" t="3450" r="17537"/>
          <a:stretch>
            <a:fillRect/>
          </a:stretch>
        </p:blipFill>
        <p:spPr bwMode="auto">
          <a:xfrm>
            <a:off x="3200400" y="12192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CT: anatomical aspects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Technique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924800" cy="3581400"/>
          </a:xfrm>
        </p:spPr>
        <p:txBody>
          <a:bodyPr>
            <a:normAutofit fontScale="47500" lnSpcReduction="2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5100" dirty="0" smtClean="0"/>
              <a:t>Patient well hydrated.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5100" dirty="0" smtClean="0"/>
              <a:t>Prophylactic antibiotics.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5100" dirty="0" smtClean="0"/>
              <a:t>Pain relief and conscious sedation.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5100" dirty="0" err="1" smtClean="0"/>
              <a:t>Chemoebolization</a:t>
            </a:r>
            <a:r>
              <a:rPr lang="en-GB" sz="5100" dirty="0" smtClean="0"/>
              <a:t> mixture: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5100" dirty="0" smtClean="0"/>
              <a:t>                         - </a:t>
            </a:r>
            <a:r>
              <a:rPr lang="en-GB" sz="5100" dirty="0" err="1" smtClean="0"/>
              <a:t>cytotoxic</a:t>
            </a:r>
            <a:r>
              <a:rPr lang="en-GB" sz="5100" dirty="0" smtClean="0"/>
              <a:t> agent (Doxorubicin,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5100" dirty="0" smtClean="0"/>
              <a:t>                           </a:t>
            </a:r>
            <a:r>
              <a:rPr lang="en-GB" sz="5100" dirty="0" err="1" smtClean="0"/>
              <a:t>Cisplatin</a:t>
            </a:r>
            <a:r>
              <a:rPr lang="en-GB" sz="5100" dirty="0" smtClean="0"/>
              <a:t>, </a:t>
            </a:r>
            <a:r>
              <a:rPr lang="en-GB" sz="5100" dirty="0" err="1" smtClean="0"/>
              <a:t>Mitomycin</a:t>
            </a:r>
            <a:r>
              <a:rPr lang="en-GB" sz="5100" dirty="0" smtClean="0"/>
              <a:t>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5100" dirty="0" smtClean="0"/>
              <a:t>                         - </a:t>
            </a:r>
            <a:r>
              <a:rPr lang="en-GB" sz="5100" dirty="0" err="1" smtClean="0"/>
              <a:t>lipiodol</a:t>
            </a:r>
            <a:endParaRPr lang="en-GB" sz="51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5100" dirty="0" smtClean="0"/>
              <a:t>                         -water soluble contrast agent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5100" dirty="0" smtClean="0"/>
              <a:t>Arterial occlusion with </a:t>
            </a:r>
            <a:r>
              <a:rPr lang="en-GB" sz="5100" dirty="0" err="1" smtClean="0"/>
              <a:t>gelfoam</a:t>
            </a:r>
            <a:r>
              <a:rPr lang="en-GB" sz="5100" dirty="0" smtClean="0"/>
              <a:t> or PVA.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dirty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Gastrointestinal Cancers:</a:t>
            </a:r>
            <a:br>
              <a:rPr lang="en-GB" dirty="0" smtClean="0"/>
            </a:br>
            <a:r>
              <a:rPr lang="en-GB" dirty="0" smtClean="0"/>
              <a:t>Number of New Patients seen / Year</a:t>
            </a:r>
            <a:br>
              <a:rPr lang="en-GB" dirty="0" smtClean="0"/>
            </a:br>
            <a:r>
              <a:rPr lang="en-GB" sz="2200" dirty="0" smtClean="0"/>
              <a:t>(actual at Hammersmith Hospitals NHS Trust)</a:t>
            </a:r>
            <a:endParaRPr lang="en-GB" sz="22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28750" y="2428875"/>
            <a:ext cx="6929438" cy="3879850"/>
          </a:xfrm>
        </p:spPr>
        <p:txBody>
          <a:bodyPr anchor="ctr"/>
          <a:lstStyle/>
          <a:p>
            <a:pPr eaLnBrk="1" hangingPunct="1"/>
            <a:r>
              <a:rPr lang="en-GB" smtClean="0"/>
              <a:t>Colorectal                =  640</a:t>
            </a:r>
          </a:p>
          <a:p>
            <a:pPr eaLnBrk="1" hangingPunct="1"/>
            <a:r>
              <a:rPr lang="en-GB" smtClean="0"/>
              <a:t>Pancreatic                =    90</a:t>
            </a:r>
          </a:p>
          <a:p>
            <a:pPr eaLnBrk="1" hangingPunct="1"/>
            <a:r>
              <a:rPr lang="en-GB" smtClean="0"/>
              <a:t>Hepatobiliary          =    80+</a:t>
            </a:r>
          </a:p>
          <a:p>
            <a:pPr eaLnBrk="1" hangingPunct="1"/>
            <a:r>
              <a:rPr lang="en-GB" smtClean="0"/>
              <a:t>Gastric                      =    70</a:t>
            </a:r>
          </a:p>
          <a:p>
            <a:pPr eaLnBrk="1" hangingPunct="1"/>
            <a:r>
              <a:rPr lang="en-GB" smtClean="0"/>
              <a:t>Oesophagus             =   30</a:t>
            </a:r>
          </a:p>
          <a:p>
            <a:pPr eaLnBrk="1" hangingPunct="1"/>
            <a:r>
              <a:rPr lang="en-GB" smtClean="0"/>
              <a:t>Others (</a:t>
            </a:r>
            <a:r>
              <a:rPr lang="en-GB" smtClean="0">
                <a:solidFill>
                  <a:srgbClr val="FF0000"/>
                </a:solidFill>
              </a:rPr>
              <a:t>NETS</a:t>
            </a:r>
            <a:r>
              <a:rPr lang="en-GB" smtClean="0"/>
              <a:t>)         ≠    90 (</a:t>
            </a:r>
            <a:r>
              <a:rPr lang="en-GB" smtClean="0">
                <a:solidFill>
                  <a:srgbClr val="FF0000"/>
                </a:solidFill>
              </a:rPr>
              <a:t>50-60</a:t>
            </a:r>
            <a:r>
              <a:rPr lang="en-GB" smtClean="0"/>
              <a:t>)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Technique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Injection usually into right or left hepatic artery.</a:t>
            </a:r>
          </a:p>
          <a:p>
            <a:pPr eaLnBrk="1" hangingPunct="1"/>
            <a:r>
              <a:rPr lang="en-GB" smtClean="0"/>
              <a:t>Other vessels may require treatment (phrenic, IMA, intercostal, adrenal)</a:t>
            </a:r>
          </a:p>
          <a:p>
            <a:pPr eaLnBrk="1" hangingPunct="1"/>
            <a:r>
              <a:rPr lang="en-GB" smtClean="0"/>
              <a:t>Avoid injection into cystic or gastroduodenal artery</a:t>
            </a:r>
          </a:p>
          <a:p>
            <a:pPr eaLnBrk="1" hangingPunct="1"/>
            <a:r>
              <a:rPr lang="en-GB" smtClean="0"/>
              <a:t>Microcatheters may be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Technique (3)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LFT’s checked post procedure.</a:t>
            </a:r>
          </a:p>
          <a:p>
            <a:pPr eaLnBrk="1" hangingPunct="1"/>
            <a:r>
              <a:rPr lang="en-GB" smtClean="0"/>
              <a:t>Other lobe chemoembolized.</a:t>
            </a:r>
          </a:p>
          <a:p>
            <a:pPr eaLnBrk="1" hangingPunct="1"/>
            <a:r>
              <a:rPr lang="en-GB" smtClean="0"/>
              <a:t>Complete treatment of liver may require 2-3 chemoembolization sessions.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Theory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Normal Liver receives 75% of blood supply from portal vein.</a:t>
            </a:r>
          </a:p>
          <a:p>
            <a:pPr eaLnBrk="1" hangingPunct="1"/>
            <a:r>
              <a:rPr lang="en-GB" smtClean="0"/>
              <a:t>Hepatic malignancies receive 75% from hepatic artery.</a:t>
            </a:r>
          </a:p>
          <a:p>
            <a:pPr eaLnBrk="1" hangingPunct="1"/>
            <a:r>
              <a:rPr lang="en-GB" smtClean="0"/>
              <a:t>Embolization of hepatic artery selectively induces tumour necrosis.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Theory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Response rates of most malignancies proportional to area under drug concentration-time curve (AUC).</a:t>
            </a:r>
          </a:p>
          <a:p>
            <a:pPr eaLnBrk="1" hangingPunct="1"/>
            <a:r>
              <a:rPr lang="en-GB" smtClean="0"/>
              <a:t>Arterial delivery increases drug concentration in liver tumours 10-100 fold cf. systemic infusion.</a:t>
            </a:r>
          </a:p>
          <a:p>
            <a:pPr eaLnBrk="1" hangingPunct="1"/>
            <a:r>
              <a:rPr lang="en-GB" smtClean="0"/>
              <a:t>Embolization prolongs the dwell time from hours to weeks -    AUC by order of magnitude.</a:t>
            </a: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3786188" y="4786313"/>
            <a:ext cx="257175" cy="381000"/>
          </a:xfrm>
          <a:prstGeom prst="upArrow">
            <a:avLst>
              <a:gd name="adj1" fmla="val 50000"/>
              <a:gd name="adj2" fmla="val 37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Theory 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Hypervascular liver lesions accumulate lipiodol.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Lesion does not contain Kupfer cells cf. normal liver.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Lipiodol/cytotoxic agent emulsion persists in lesion. Lipiodol blocks arterioles at 30µm level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Arterial occlusion increases ischaemic insult. Cellular pump that removes Doxorubicin from the cell is reduced in an ischaemic environment.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457200"/>
            <a:ext cx="77724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</a:t>
            </a:r>
          </a:p>
        </p:txBody>
      </p:sp>
      <p:pic>
        <p:nvPicPr>
          <p:cNvPr id="28675" name="Picture 3" descr="purkis1"/>
          <p:cNvPicPr>
            <a:picLocks noChangeAspect="1" noChangeArrowheads="1"/>
          </p:cNvPicPr>
          <p:nvPr/>
        </p:nvPicPr>
        <p:blipFill>
          <a:blip r:embed="rId3" cstate="print"/>
          <a:srcRect l="17969" t="25298" r="11839" b="24049"/>
          <a:stretch>
            <a:fillRect/>
          </a:stretch>
        </p:blipFill>
        <p:spPr bwMode="auto">
          <a:xfrm>
            <a:off x="838200" y="12954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457200"/>
            <a:ext cx="77724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</a:t>
            </a:r>
          </a:p>
        </p:txBody>
      </p:sp>
      <p:pic>
        <p:nvPicPr>
          <p:cNvPr id="29699" name="Picture 3" descr="purkis1"/>
          <p:cNvPicPr>
            <a:picLocks noChangeAspect="1" noChangeArrowheads="1"/>
          </p:cNvPicPr>
          <p:nvPr/>
        </p:nvPicPr>
        <p:blipFill>
          <a:blip r:embed="rId3" cstate="print"/>
          <a:srcRect l="17969" t="25298" r="11839" b="24049"/>
          <a:stretch>
            <a:fillRect/>
          </a:stretch>
        </p:blipFill>
        <p:spPr bwMode="auto">
          <a:xfrm>
            <a:off x="1371600" y="1524000"/>
            <a:ext cx="7010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purkis2"/>
          <p:cNvPicPr>
            <a:picLocks noChangeAspect="1" noChangeArrowheads="1"/>
          </p:cNvPicPr>
          <p:nvPr/>
        </p:nvPicPr>
        <p:blipFill>
          <a:blip r:embed="rId4" cstate="print"/>
          <a:srcRect l="10938" t="22656" r="11719" b="20313"/>
          <a:stretch>
            <a:fillRect/>
          </a:stretch>
        </p:blipFill>
        <p:spPr bwMode="auto">
          <a:xfrm>
            <a:off x="762000" y="1295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457200"/>
            <a:ext cx="77724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</a:t>
            </a:r>
          </a:p>
        </p:txBody>
      </p:sp>
      <p:pic>
        <p:nvPicPr>
          <p:cNvPr id="30723" name="Picture 3" descr="purkis1"/>
          <p:cNvPicPr>
            <a:picLocks noChangeAspect="1" noChangeArrowheads="1"/>
          </p:cNvPicPr>
          <p:nvPr/>
        </p:nvPicPr>
        <p:blipFill>
          <a:blip r:embed="rId3" cstate="print"/>
          <a:srcRect l="17969" t="25298" r="11839" b="24049"/>
          <a:stretch>
            <a:fillRect/>
          </a:stretch>
        </p:blipFill>
        <p:spPr bwMode="auto">
          <a:xfrm>
            <a:off x="1371600" y="1524000"/>
            <a:ext cx="7010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purkis2"/>
          <p:cNvPicPr>
            <a:picLocks noChangeAspect="1" noChangeArrowheads="1"/>
          </p:cNvPicPr>
          <p:nvPr/>
        </p:nvPicPr>
        <p:blipFill>
          <a:blip r:embed="rId4" cstate="print"/>
          <a:srcRect l="10938" t="22656" r="11719" b="20313"/>
          <a:stretch>
            <a:fillRect/>
          </a:stretch>
        </p:blipFill>
        <p:spPr bwMode="auto">
          <a:xfrm>
            <a:off x="1371600" y="15240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purkis4"/>
          <p:cNvPicPr>
            <a:picLocks noChangeAspect="1" noChangeArrowheads="1"/>
          </p:cNvPicPr>
          <p:nvPr/>
        </p:nvPicPr>
        <p:blipFill>
          <a:blip r:embed="rId5"/>
          <a:srcRect l="10156" t="19531" r="11565" b="19601"/>
          <a:stretch>
            <a:fillRect/>
          </a:stretch>
        </p:blipFill>
        <p:spPr bwMode="auto">
          <a:xfrm>
            <a:off x="1371600" y="14478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purkis5"/>
          <p:cNvPicPr>
            <a:picLocks noChangeAspect="1" noChangeArrowheads="1"/>
          </p:cNvPicPr>
          <p:nvPr/>
        </p:nvPicPr>
        <p:blipFill>
          <a:blip r:embed="rId6"/>
          <a:srcRect l="13281" t="20313" r="14063" b="21094"/>
          <a:stretch>
            <a:fillRect/>
          </a:stretch>
        </p:blipFill>
        <p:spPr bwMode="auto">
          <a:xfrm>
            <a:off x="762000" y="1295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457200"/>
            <a:ext cx="77724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</a:t>
            </a:r>
          </a:p>
        </p:txBody>
      </p:sp>
      <p:pic>
        <p:nvPicPr>
          <p:cNvPr id="31747" name="Picture 3" descr="purkis1"/>
          <p:cNvPicPr>
            <a:picLocks noChangeAspect="1" noChangeArrowheads="1"/>
          </p:cNvPicPr>
          <p:nvPr/>
        </p:nvPicPr>
        <p:blipFill>
          <a:blip r:embed="rId3"/>
          <a:srcRect l="17969" t="25298" r="11839" b="24049"/>
          <a:stretch>
            <a:fillRect/>
          </a:stretch>
        </p:blipFill>
        <p:spPr bwMode="auto">
          <a:xfrm>
            <a:off x="1371600" y="1524000"/>
            <a:ext cx="7010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purkis2"/>
          <p:cNvPicPr>
            <a:picLocks noChangeAspect="1" noChangeArrowheads="1"/>
          </p:cNvPicPr>
          <p:nvPr/>
        </p:nvPicPr>
        <p:blipFill>
          <a:blip r:embed="rId4"/>
          <a:srcRect l="10938" t="22656" r="11719" b="20313"/>
          <a:stretch>
            <a:fillRect/>
          </a:stretch>
        </p:blipFill>
        <p:spPr bwMode="auto">
          <a:xfrm>
            <a:off x="1371600" y="15240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purkis4"/>
          <p:cNvPicPr>
            <a:picLocks noChangeAspect="1" noChangeArrowheads="1"/>
          </p:cNvPicPr>
          <p:nvPr/>
        </p:nvPicPr>
        <p:blipFill>
          <a:blip r:embed="rId5"/>
          <a:srcRect l="10156" t="19531" r="11565" b="19601"/>
          <a:stretch>
            <a:fillRect/>
          </a:stretch>
        </p:blipFill>
        <p:spPr bwMode="auto">
          <a:xfrm>
            <a:off x="1371600" y="14478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purkis5"/>
          <p:cNvPicPr>
            <a:picLocks noChangeAspect="1" noChangeArrowheads="1"/>
          </p:cNvPicPr>
          <p:nvPr/>
        </p:nvPicPr>
        <p:blipFill>
          <a:blip r:embed="rId6"/>
          <a:srcRect l="13281" t="20313" r="14063" b="21094"/>
          <a:stretch>
            <a:fillRect/>
          </a:stretch>
        </p:blipFill>
        <p:spPr bwMode="auto">
          <a:xfrm>
            <a:off x="1371600" y="14478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purkis6"/>
          <p:cNvPicPr>
            <a:picLocks noChangeAspect="1" noChangeArrowheads="1"/>
          </p:cNvPicPr>
          <p:nvPr/>
        </p:nvPicPr>
        <p:blipFill>
          <a:blip r:embed="rId7"/>
          <a:srcRect l="13281" t="26563" r="12500" b="26563"/>
          <a:stretch>
            <a:fillRect/>
          </a:stretch>
        </p:blipFill>
        <p:spPr bwMode="auto">
          <a:xfrm>
            <a:off x="762000" y="1295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IM002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5625" t="24219" r="14844" b="23438"/>
          <a:stretch>
            <a:fillRect/>
          </a:stretch>
        </p:blipFill>
        <p:spPr bwMode="auto">
          <a:xfrm>
            <a:off x="762000" y="12192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HEPATOCELLULAR CARCINOMA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3962400"/>
          </a:xfrm>
        </p:spPr>
        <p:txBody>
          <a:bodyPr/>
          <a:lstStyle/>
          <a:p>
            <a:pPr eaLnBrk="1" hangingPunct="1"/>
            <a:r>
              <a:rPr lang="en-GB" smtClean="0"/>
              <a:t>Usually fatal - &lt;5% patients survive 5 yrs.</a:t>
            </a:r>
          </a:p>
          <a:p>
            <a:pPr eaLnBrk="1" hangingPunct="1"/>
            <a:r>
              <a:rPr lang="en-GB" smtClean="0"/>
              <a:t>Median survival 4-6 months for patients with unresectable tumours.</a:t>
            </a:r>
          </a:p>
          <a:p>
            <a:pPr eaLnBrk="1" hangingPunct="1"/>
            <a:r>
              <a:rPr lang="en-GB" smtClean="0"/>
              <a:t>Systemic chemotherapy relatively ineffective (response rate &lt;20%; mortality rate up to 25%).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IM005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2390" t="25000" r="14159" b="25781"/>
          <a:stretch>
            <a:fillRect/>
          </a:stretch>
        </p:blipFill>
        <p:spPr bwMode="auto">
          <a:xfrm>
            <a:off x="762000" y="1143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IM006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l="13281" t="23438" r="13281" b="22656"/>
          <a:stretch>
            <a:fillRect/>
          </a:stretch>
        </p:blipFill>
        <p:spPr bwMode="auto">
          <a:xfrm>
            <a:off x="762000" y="12192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IM001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15625" t="16406" r="16406" b="21094"/>
          <a:stretch>
            <a:fillRect/>
          </a:stretch>
        </p:blipFill>
        <p:spPr bwMode="auto">
          <a:xfrm>
            <a:off x="762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181600"/>
            <a:ext cx="6629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multiple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36867" name="Picture 3" descr="hcc4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 l="8939" t="21681" r="10355" b="18849"/>
          <a:stretch>
            <a:fillRect/>
          </a:stretch>
        </p:blipFill>
        <p:spPr bwMode="auto">
          <a:xfrm>
            <a:off x="762000" y="1447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37891" name="Picture 3" descr="hcc4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 l="8939" t="21681" r="10355" b="18849"/>
          <a:stretch>
            <a:fillRect/>
          </a:stretch>
        </p:blipFill>
        <p:spPr bwMode="auto">
          <a:xfrm>
            <a:off x="762000" y="1447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cc1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 l="17139" t="8939" r="13739" b="24513"/>
          <a:stretch>
            <a:fillRect/>
          </a:stretch>
        </p:blipFill>
        <p:spPr bwMode="auto">
          <a:xfrm>
            <a:off x="1676400" y="1103313"/>
            <a:ext cx="7467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38915" name="Picture 3" descr="hcc4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 l="8939" t="21681" r="10355" b="18849"/>
          <a:stretch>
            <a:fillRect/>
          </a:stretch>
        </p:blipFill>
        <p:spPr bwMode="auto">
          <a:xfrm>
            <a:off x="762000" y="1447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cc1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 l="17139" t="8939" r="13739" b="24513"/>
          <a:stretch>
            <a:fillRect/>
          </a:stretch>
        </p:blipFill>
        <p:spPr bwMode="auto">
          <a:xfrm>
            <a:off x="1676400" y="1103313"/>
            <a:ext cx="7467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hcc2"/>
          <p:cNvPicPr>
            <a:picLocks noChangeAspect="1" noChangeArrowheads="1"/>
          </p:cNvPicPr>
          <p:nvPr/>
        </p:nvPicPr>
        <p:blipFill>
          <a:blip r:embed="rId5">
            <a:lum bright="-24000"/>
          </a:blip>
          <a:srcRect l="19405" t="17433" r="19405" b="17433"/>
          <a:stretch>
            <a:fillRect/>
          </a:stretch>
        </p:blipFill>
        <p:spPr bwMode="auto">
          <a:xfrm>
            <a:off x="2667000" y="1066800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39939" name="Picture 3" descr="hcc4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 l="8939" t="21681" r="10355" b="18849"/>
          <a:stretch>
            <a:fillRect/>
          </a:stretch>
        </p:blipFill>
        <p:spPr bwMode="auto">
          <a:xfrm>
            <a:off x="762000" y="1447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cc1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 l="17139" t="8939" r="13739" b="24513"/>
          <a:stretch>
            <a:fillRect/>
          </a:stretch>
        </p:blipFill>
        <p:spPr bwMode="auto">
          <a:xfrm>
            <a:off x="1676400" y="1103313"/>
            <a:ext cx="7467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hcc2"/>
          <p:cNvPicPr>
            <a:picLocks noChangeAspect="1" noChangeArrowheads="1"/>
          </p:cNvPicPr>
          <p:nvPr/>
        </p:nvPicPr>
        <p:blipFill>
          <a:blip r:embed="rId5">
            <a:lum bright="-24000"/>
          </a:blip>
          <a:srcRect l="19405" t="17433" r="19405" b="17433"/>
          <a:stretch>
            <a:fillRect/>
          </a:stretch>
        </p:blipFill>
        <p:spPr bwMode="auto">
          <a:xfrm>
            <a:off x="2667000" y="1066800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cc3"/>
          <p:cNvPicPr>
            <a:picLocks noChangeAspect="1" noChangeArrowheads="1"/>
          </p:cNvPicPr>
          <p:nvPr/>
        </p:nvPicPr>
        <p:blipFill>
          <a:blip r:embed="rId6">
            <a:lum bright="-24000"/>
          </a:blip>
          <a:srcRect l="25070" t="23097" r="23938" b="24513"/>
          <a:stretch>
            <a:fillRect/>
          </a:stretch>
        </p:blipFill>
        <p:spPr bwMode="auto">
          <a:xfrm>
            <a:off x="1676400" y="1066800"/>
            <a:ext cx="74676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40963" name="Picture 7" descr="chemoemb1"/>
          <p:cNvPicPr>
            <a:picLocks noChangeAspect="1" noChangeArrowheads="1"/>
          </p:cNvPicPr>
          <p:nvPr/>
        </p:nvPicPr>
        <p:blipFill>
          <a:blip r:embed="rId3"/>
          <a:srcRect l="5469" t="12500" r="8594" b="10938"/>
          <a:stretch>
            <a:fillRect/>
          </a:stretch>
        </p:blipFill>
        <p:spPr bwMode="auto">
          <a:xfrm>
            <a:off x="762000" y="1143000"/>
            <a:ext cx="62484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5"/>
          <p:cNvSpPr>
            <a:spLocks noChangeArrowheads="1"/>
          </p:cNvSpPr>
          <p:nvPr/>
        </p:nvSpPr>
        <p:spPr bwMode="auto">
          <a:xfrm>
            <a:off x="3419475" y="2420938"/>
            <a:ext cx="431800" cy="71437"/>
          </a:xfrm>
          <a:prstGeom prst="right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6"/>
          <p:cNvSpPr>
            <a:spLocks noChangeArrowheads="1"/>
          </p:cNvSpPr>
          <p:nvPr/>
        </p:nvSpPr>
        <p:spPr bwMode="auto">
          <a:xfrm>
            <a:off x="5580063" y="2420938"/>
            <a:ext cx="503237" cy="71437"/>
          </a:xfrm>
          <a:prstGeom prst="leftArrow">
            <a:avLst>
              <a:gd name="adj1" fmla="val 50000"/>
              <a:gd name="adj2" fmla="val 17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41987" name="Picture 3" descr="chemoemb1"/>
          <p:cNvPicPr>
            <a:picLocks noChangeAspect="1" noChangeArrowheads="1"/>
          </p:cNvPicPr>
          <p:nvPr/>
        </p:nvPicPr>
        <p:blipFill>
          <a:blip r:embed="rId3"/>
          <a:srcRect l="5469" t="12500" r="8594" b="10938"/>
          <a:stretch>
            <a:fillRect/>
          </a:stretch>
        </p:blipFill>
        <p:spPr bwMode="auto">
          <a:xfrm>
            <a:off x="762000" y="1143000"/>
            <a:ext cx="62484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hemoemb2"/>
          <p:cNvPicPr>
            <a:picLocks noChangeAspect="1" noChangeArrowheads="1"/>
          </p:cNvPicPr>
          <p:nvPr/>
        </p:nvPicPr>
        <p:blipFill>
          <a:blip r:embed="rId4"/>
          <a:srcRect l="15625" t="24219" r="13281" b="11719"/>
          <a:stretch>
            <a:fillRect/>
          </a:stretch>
        </p:blipFill>
        <p:spPr bwMode="auto">
          <a:xfrm>
            <a:off x="1752600" y="1150938"/>
            <a:ext cx="6172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989" name="Straight Arrow Connector 5"/>
          <p:cNvCxnSpPr>
            <a:cxnSpLocks noChangeShapeType="1"/>
          </p:cNvCxnSpPr>
          <p:nvPr/>
        </p:nvCxnSpPr>
        <p:spPr bwMode="auto">
          <a:xfrm rot="16200000" flipH="1">
            <a:off x="4536282" y="4464843"/>
            <a:ext cx="285750" cy="21431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1990" name="Straight Arrow Connector 8"/>
          <p:cNvCxnSpPr>
            <a:cxnSpLocks noChangeShapeType="1"/>
          </p:cNvCxnSpPr>
          <p:nvPr/>
        </p:nvCxnSpPr>
        <p:spPr bwMode="auto">
          <a:xfrm rot="16200000" flipV="1">
            <a:off x="4643438" y="5786438"/>
            <a:ext cx="214312" cy="214312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1991" name="Straight Arrow Connector 10"/>
          <p:cNvCxnSpPr>
            <a:cxnSpLocks noChangeShapeType="1"/>
          </p:cNvCxnSpPr>
          <p:nvPr/>
        </p:nvCxnSpPr>
        <p:spPr bwMode="auto">
          <a:xfrm rot="10800000">
            <a:off x="6429375" y="3214688"/>
            <a:ext cx="285750" cy="14287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1992" name="Straight Arrow Connector 13"/>
          <p:cNvCxnSpPr>
            <a:cxnSpLocks noChangeShapeType="1"/>
          </p:cNvCxnSpPr>
          <p:nvPr/>
        </p:nvCxnSpPr>
        <p:spPr bwMode="auto">
          <a:xfrm flipV="1">
            <a:off x="3357563" y="5929313"/>
            <a:ext cx="357187" cy="714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43011" name="Picture 3" descr="chemoemb1"/>
          <p:cNvPicPr>
            <a:picLocks noChangeAspect="1" noChangeArrowheads="1"/>
          </p:cNvPicPr>
          <p:nvPr/>
        </p:nvPicPr>
        <p:blipFill>
          <a:blip r:embed="rId3"/>
          <a:srcRect l="5469" t="12500" r="8594" b="10938"/>
          <a:stretch>
            <a:fillRect/>
          </a:stretch>
        </p:blipFill>
        <p:spPr bwMode="auto">
          <a:xfrm>
            <a:off x="762000" y="1143000"/>
            <a:ext cx="62484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hemoemb2"/>
          <p:cNvPicPr>
            <a:picLocks noChangeAspect="1" noChangeArrowheads="1"/>
          </p:cNvPicPr>
          <p:nvPr/>
        </p:nvPicPr>
        <p:blipFill>
          <a:blip r:embed="rId4"/>
          <a:srcRect l="15625" t="24219" r="13281" b="11719"/>
          <a:stretch>
            <a:fillRect/>
          </a:stretch>
        </p:blipFill>
        <p:spPr bwMode="auto">
          <a:xfrm>
            <a:off x="1752600" y="1150938"/>
            <a:ext cx="6172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hemoemb3"/>
          <p:cNvPicPr>
            <a:picLocks noChangeAspect="1" noChangeArrowheads="1"/>
          </p:cNvPicPr>
          <p:nvPr/>
        </p:nvPicPr>
        <p:blipFill>
          <a:blip r:embed="rId5"/>
          <a:srcRect l="17188" t="19531" r="15625" b="18750"/>
          <a:stretch>
            <a:fillRect/>
          </a:stretch>
        </p:blipFill>
        <p:spPr bwMode="auto">
          <a:xfrm>
            <a:off x="2286000" y="1106488"/>
            <a:ext cx="609600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Hepatocellular Carcinoma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70 – 90% of patients with HCC have underlying cirrhosis.</a:t>
            </a:r>
          </a:p>
          <a:p>
            <a:pPr eaLnBrk="1" hangingPunct="1"/>
            <a:r>
              <a:rPr lang="en-GB" smtClean="0"/>
              <a:t>HCC’s may consist of multiple angiomatous lesions.</a:t>
            </a:r>
          </a:p>
          <a:p>
            <a:pPr eaLnBrk="1" hangingPunct="1"/>
            <a:r>
              <a:rPr lang="en-GB" smtClean="0"/>
              <a:t>Limitations to size and number of lesions that can be treated by other means.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44035" name="Picture 5" descr="fuk2.jpg"/>
          <p:cNvPicPr>
            <a:picLocks noChangeAspect="1"/>
          </p:cNvPicPr>
          <p:nvPr/>
        </p:nvPicPr>
        <p:blipFill>
          <a:blip r:embed="rId3">
            <a:lum contrast="10000"/>
          </a:blip>
          <a:srcRect l="10449" t="14844" r="10449" b="30957"/>
          <a:stretch>
            <a:fillRect/>
          </a:stretch>
        </p:blipFill>
        <p:spPr bwMode="auto">
          <a:xfrm>
            <a:off x="428625" y="1357313"/>
            <a:ext cx="437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1677988" y="3178175"/>
            <a:ext cx="35718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071562" y="3571876"/>
            <a:ext cx="214313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45059" name="Picture 5" descr="fuk2.jpg"/>
          <p:cNvPicPr>
            <a:picLocks noChangeAspect="1"/>
          </p:cNvPicPr>
          <p:nvPr/>
        </p:nvPicPr>
        <p:blipFill>
          <a:blip r:embed="rId3">
            <a:lum contrast="10000"/>
          </a:blip>
          <a:srcRect l="10449" t="14844" r="10449" b="30957"/>
          <a:stretch>
            <a:fillRect/>
          </a:stretch>
        </p:blipFill>
        <p:spPr bwMode="auto">
          <a:xfrm>
            <a:off x="428625" y="1357313"/>
            <a:ext cx="437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1677988" y="3178175"/>
            <a:ext cx="35718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071562" y="3571876"/>
            <a:ext cx="214313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5062" name="Picture 6" descr="fuk3.jpg"/>
          <p:cNvPicPr>
            <a:picLocks noChangeAspect="1"/>
          </p:cNvPicPr>
          <p:nvPr/>
        </p:nvPicPr>
        <p:blipFill>
          <a:blip r:embed="rId4"/>
          <a:srcRect t="13541" r="36458" b="27083"/>
          <a:stretch>
            <a:fillRect/>
          </a:stretch>
        </p:blipFill>
        <p:spPr bwMode="auto">
          <a:xfrm>
            <a:off x="4286250" y="1571625"/>
            <a:ext cx="43576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5822156" y="2035970"/>
            <a:ext cx="428625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929438" y="2071687"/>
            <a:ext cx="357188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46083" name="Picture 5" descr="fuk2.jpg"/>
          <p:cNvPicPr>
            <a:picLocks noChangeAspect="1"/>
          </p:cNvPicPr>
          <p:nvPr/>
        </p:nvPicPr>
        <p:blipFill>
          <a:blip r:embed="rId3">
            <a:lum contrast="10000"/>
          </a:blip>
          <a:srcRect l="10449" t="14844" r="10449" b="30957"/>
          <a:stretch>
            <a:fillRect/>
          </a:stretch>
        </p:blipFill>
        <p:spPr bwMode="auto">
          <a:xfrm>
            <a:off x="428625" y="1357313"/>
            <a:ext cx="437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1677988" y="3178175"/>
            <a:ext cx="35718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071562" y="3571876"/>
            <a:ext cx="214313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086" name="Picture 6" descr="fuk3.jpg"/>
          <p:cNvPicPr>
            <a:picLocks noChangeAspect="1"/>
          </p:cNvPicPr>
          <p:nvPr/>
        </p:nvPicPr>
        <p:blipFill>
          <a:blip r:embed="rId4"/>
          <a:srcRect t="13541" r="36458" b="27083"/>
          <a:stretch>
            <a:fillRect/>
          </a:stretch>
        </p:blipFill>
        <p:spPr bwMode="auto">
          <a:xfrm>
            <a:off x="4286250" y="1571625"/>
            <a:ext cx="43576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5822156" y="2035970"/>
            <a:ext cx="428625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929438" y="2071687"/>
            <a:ext cx="357188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8" descr="fuk4.jpg"/>
          <p:cNvPicPr>
            <a:picLocks noChangeAspect="1"/>
          </p:cNvPicPr>
          <p:nvPr/>
        </p:nvPicPr>
        <p:blipFill>
          <a:blip r:embed="rId5"/>
          <a:srcRect l="13541" t="9375" r="17708" b="7291"/>
          <a:stretch>
            <a:fillRect/>
          </a:stretch>
        </p:blipFill>
        <p:spPr bwMode="auto">
          <a:xfrm>
            <a:off x="2000250" y="1071563"/>
            <a:ext cx="4714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3000375" y="2428875"/>
            <a:ext cx="285750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750594" y="2607469"/>
            <a:ext cx="28575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12" name="Picture 11" descr="chuck1.jpg"/>
          <p:cNvPicPr>
            <a:picLocks noChangeAspect="1"/>
          </p:cNvPicPr>
          <p:nvPr/>
        </p:nvPicPr>
        <p:blipFill>
          <a:blip r:embed="rId3"/>
          <a:srcRect l="4590" t="23633" r="14844" b="10449"/>
          <a:stretch>
            <a:fillRect/>
          </a:stretch>
        </p:blipFill>
        <p:spPr>
          <a:xfrm>
            <a:off x="214313" y="1714500"/>
            <a:ext cx="4071937" cy="335756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rot="10800000">
            <a:off x="1500188" y="4000500"/>
            <a:ext cx="3571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71500" y="4286250"/>
            <a:ext cx="285750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Picture 19" descr="chuck2.jpg"/>
          <p:cNvPicPr>
            <a:picLocks noChangeAspect="1"/>
          </p:cNvPicPr>
          <p:nvPr/>
        </p:nvPicPr>
        <p:blipFill>
          <a:blip r:embed="rId4"/>
          <a:srcRect l="5859" t="51465" r="40910" b="16309"/>
          <a:stretch>
            <a:fillRect/>
          </a:stretch>
        </p:blipFill>
        <p:spPr bwMode="auto">
          <a:xfrm>
            <a:off x="5286375" y="1143000"/>
            <a:ext cx="3292475" cy="2143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5572125" y="2143125"/>
            <a:ext cx="28575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429376" y="2643187"/>
            <a:ext cx="285750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3" name="Picture 27" descr="chuck4.jpg"/>
          <p:cNvPicPr>
            <a:picLocks noChangeAspect="1"/>
          </p:cNvPicPr>
          <p:nvPr/>
        </p:nvPicPr>
        <p:blipFill>
          <a:blip r:embed="rId5"/>
          <a:srcRect l="4395" t="35352" r="37012" b="17773"/>
          <a:stretch>
            <a:fillRect/>
          </a:stretch>
        </p:blipFill>
        <p:spPr bwMode="auto">
          <a:xfrm>
            <a:off x="5357813" y="3571875"/>
            <a:ext cx="3238500" cy="2428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>
            <a:off x="5965825" y="4608513"/>
            <a:ext cx="35718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607175" y="4394201"/>
            <a:ext cx="3587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607844" y="5250657"/>
            <a:ext cx="28575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Angiography: collaterals</a:t>
            </a:r>
          </a:p>
        </p:txBody>
      </p:sp>
      <p:pic>
        <p:nvPicPr>
          <p:cNvPr id="12" name="Picture 11" descr="chuck1.jpg"/>
          <p:cNvPicPr>
            <a:picLocks noChangeAspect="1"/>
          </p:cNvPicPr>
          <p:nvPr/>
        </p:nvPicPr>
        <p:blipFill>
          <a:blip r:embed="rId3"/>
          <a:srcRect l="4590" t="23633" r="14844" b="10449"/>
          <a:stretch>
            <a:fillRect/>
          </a:stretch>
        </p:blipFill>
        <p:spPr>
          <a:xfrm>
            <a:off x="214313" y="1714500"/>
            <a:ext cx="4071937" cy="335756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rot="10800000">
            <a:off x="1500188" y="4000500"/>
            <a:ext cx="3571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71500" y="4286250"/>
            <a:ext cx="285750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4" name="Picture 19" descr="chuck2.jpg"/>
          <p:cNvPicPr>
            <a:picLocks noChangeAspect="1"/>
          </p:cNvPicPr>
          <p:nvPr/>
        </p:nvPicPr>
        <p:blipFill>
          <a:blip r:embed="rId4"/>
          <a:srcRect l="5859" t="51465" r="40910" b="16309"/>
          <a:stretch>
            <a:fillRect/>
          </a:stretch>
        </p:blipFill>
        <p:spPr bwMode="auto">
          <a:xfrm>
            <a:off x="5286375" y="1143000"/>
            <a:ext cx="3292475" cy="21431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5572125" y="2143125"/>
            <a:ext cx="28575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429376" y="2643187"/>
            <a:ext cx="285750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7" name="Picture 27" descr="chuck4.jpg"/>
          <p:cNvPicPr>
            <a:picLocks noChangeAspect="1"/>
          </p:cNvPicPr>
          <p:nvPr/>
        </p:nvPicPr>
        <p:blipFill>
          <a:blip r:embed="rId5"/>
          <a:srcRect l="4395" t="35352" r="37012" b="17773"/>
          <a:stretch>
            <a:fillRect/>
          </a:stretch>
        </p:blipFill>
        <p:spPr bwMode="auto">
          <a:xfrm>
            <a:off x="5357813" y="3571875"/>
            <a:ext cx="3238500" cy="2428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>
            <a:off x="5965825" y="4608513"/>
            <a:ext cx="35718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607175" y="4394201"/>
            <a:ext cx="3587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607844" y="5250657"/>
            <a:ext cx="28575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huck5.jpg"/>
          <p:cNvPicPr>
            <a:picLocks noChangeAspect="1"/>
          </p:cNvPicPr>
          <p:nvPr/>
        </p:nvPicPr>
        <p:blipFill>
          <a:blip r:embed="rId6"/>
          <a:srcRect l="6881" t="6881" r="18641" b="17334"/>
          <a:stretch>
            <a:fillRect/>
          </a:stretch>
        </p:blipFill>
        <p:spPr>
          <a:xfrm>
            <a:off x="214313" y="1285875"/>
            <a:ext cx="4352925" cy="478631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571500" y="3643313"/>
            <a:ext cx="357188" cy="214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1500" y="4786313"/>
            <a:ext cx="357188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678113" y="3894138"/>
            <a:ext cx="357187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huck6.jpg"/>
          <p:cNvPicPr>
            <a:picLocks noChangeAspect="1"/>
          </p:cNvPicPr>
          <p:nvPr/>
        </p:nvPicPr>
        <p:blipFill>
          <a:blip r:embed="rId7"/>
          <a:srcRect l="5575" t="6881" r="18641" b="16028"/>
          <a:stretch>
            <a:fillRect/>
          </a:stretch>
        </p:blipFill>
        <p:spPr>
          <a:xfrm>
            <a:off x="4714875" y="1428750"/>
            <a:ext cx="4143375" cy="4572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27" name="Straight Arrow Connector 26"/>
          <p:cNvCxnSpPr/>
          <p:nvPr/>
        </p:nvCxnSpPr>
        <p:spPr>
          <a:xfrm rot="5400000" flipH="1" flipV="1">
            <a:off x="5036344" y="4179094"/>
            <a:ext cx="285750" cy="214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7429500" y="3000375"/>
            <a:ext cx="35718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falciform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9" descr="falciform2.jpg"/>
          <p:cNvPicPr>
            <a:picLocks noChangeAspect="1"/>
          </p:cNvPicPr>
          <p:nvPr/>
        </p:nvPicPr>
        <p:blipFill>
          <a:blip r:embed="rId4"/>
          <a:srcRect l="26666" t="14444" r="8888"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67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cs typeface="Lucida Sans Unicode" pitchFamily="34" charset="0"/>
              </a:rPr>
              <a:t>Vessels</a:t>
            </a:r>
            <a:r>
              <a:rPr lang="en-GB" sz="4000" dirty="0" smtClean="0">
                <a:latin typeface="Lucida Sans Unicode" pitchFamily="34" charset="0"/>
                <a:cs typeface="Lucida Sans Unicode" pitchFamily="34" charset="0"/>
              </a:rPr>
              <a:t> at Risk</a:t>
            </a:r>
          </a:p>
        </p:txBody>
      </p:sp>
      <p:cxnSp>
        <p:nvCxnSpPr>
          <p:cNvPr id="49157" name="Straight Arrow Connector 11"/>
          <p:cNvCxnSpPr>
            <a:cxnSpLocks noChangeShapeType="1"/>
          </p:cNvCxnSpPr>
          <p:nvPr/>
        </p:nvCxnSpPr>
        <p:spPr bwMode="auto">
          <a:xfrm flipV="1">
            <a:off x="2133600" y="4648200"/>
            <a:ext cx="304800" cy="2286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9158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2105025" y="3967163"/>
            <a:ext cx="3048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159" name="Straight Arrow Connector 17"/>
          <p:cNvCxnSpPr>
            <a:cxnSpLocks noChangeShapeType="1"/>
          </p:cNvCxnSpPr>
          <p:nvPr/>
        </p:nvCxnSpPr>
        <p:spPr bwMode="auto">
          <a:xfrm flipV="1">
            <a:off x="2667000" y="6324600"/>
            <a:ext cx="304800" cy="746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160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6924675" y="3290888"/>
            <a:ext cx="3810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161" name="Straight Arrow Connector 25"/>
          <p:cNvCxnSpPr>
            <a:cxnSpLocks noChangeShapeType="1"/>
          </p:cNvCxnSpPr>
          <p:nvPr/>
        </p:nvCxnSpPr>
        <p:spPr bwMode="auto">
          <a:xfrm flipV="1">
            <a:off x="7429500" y="5715000"/>
            <a:ext cx="3810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5219700" y="61658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Falciform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Follow up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Pt. Discharged when post-embolization syndrome(pain/fever) subsided (av. 1.5days).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Unenhanced CT scan.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    - 1 week, 1/3/6 months.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    - tumour morphology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    - lipiodol distribution.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    - liver/lesion size &amp; distribution.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Tumour markers.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    - alpha-fetoprotein.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Follow up: CT</a:t>
            </a:r>
          </a:p>
        </p:txBody>
      </p:sp>
      <p:pic>
        <p:nvPicPr>
          <p:cNvPr id="51203" name="Picture 3" descr="purkis11"/>
          <p:cNvPicPr>
            <a:picLocks noChangeAspect="1" noChangeArrowheads="1"/>
          </p:cNvPicPr>
          <p:nvPr/>
        </p:nvPicPr>
        <p:blipFill>
          <a:blip r:embed="rId3"/>
          <a:srcRect l="4422" t="17444" r="3120" b="13538"/>
          <a:stretch>
            <a:fillRect/>
          </a:stretch>
        </p:blipFill>
        <p:spPr bwMode="auto">
          <a:xfrm>
            <a:off x="762000" y="1371600"/>
            <a:ext cx="655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Follow up: CT</a:t>
            </a:r>
          </a:p>
        </p:txBody>
      </p:sp>
      <p:pic>
        <p:nvPicPr>
          <p:cNvPr id="52227" name="Picture 3" descr="purkis11"/>
          <p:cNvPicPr>
            <a:picLocks noChangeAspect="1" noChangeArrowheads="1"/>
          </p:cNvPicPr>
          <p:nvPr/>
        </p:nvPicPr>
        <p:blipFill>
          <a:blip r:embed="rId3"/>
          <a:srcRect l="4422" t="17444" r="3120" b="13538"/>
          <a:stretch>
            <a:fillRect/>
          </a:stretch>
        </p:blipFill>
        <p:spPr bwMode="auto">
          <a:xfrm>
            <a:off x="762000" y="1371600"/>
            <a:ext cx="6400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purkis12"/>
          <p:cNvPicPr>
            <a:picLocks noChangeAspect="1" noChangeArrowheads="1"/>
          </p:cNvPicPr>
          <p:nvPr/>
        </p:nvPicPr>
        <p:blipFill>
          <a:blip r:embed="rId4"/>
          <a:srcRect l="7027" t="23955" r="3120" b="13538"/>
          <a:stretch>
            <a:fillRect/>
          </a:stretch>
        </p:blipFill>
        <p:spPr bwMode="auto">
          <a:xfrm>
            <a:off x="2133600" y="1371600"/>
            <a:ext cx="647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Outcome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Response rate 60-80% with average duration 1year.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Meta-analysis of survival: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- 70% at 1 year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- 40% at 3 years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          - 10% at 5 years.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   Wide range at each interval – wide discrepancy in patient status (tumour burden; stage; cirrhosis; uptake &amp; retention of chemoembolic material).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Hepatocellular Carcinoma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772400" cy="4419600"/>
          </a:xfrm>
        </p:spPr>
        <p:txBody>
          <a:bodyPr/>
          <a:lstStyle/>
          <a:p>
            <a:pPr eaLnBrk="1" hangingPunct="1"/>
            <a:r>
              <a:rPr lang="en-GB" smtClean="0"/>
              <a:t>Patients with cirrhosis and chronic viral hepatitis have 15.2% risk of developing HCC over 4 year period</a:t>
            </a:r>
          </a:p>
          <a:p>
            <a:pPr eaLnBrk="1" hangingPunct="1"/>
            <a:r>
              <a:rPr lang="en-GB" smtClean="0"/>
              <a:t>Positive results for hepatitis C in USA increased by 285% between 1991 &amp; 1994</a:t>
            </a:r>
          </a:p>
          <a:p>
            <a:pPr eaLnBrk="1" hangingPunct="1"/>
            <a:r>
              <a:rPr lang="en-GB" smtClean="0"/>
              <a:t>Estimated that in decade 2010-2019 the number of patients presenting with HCC in USA could increase &gt; 34,000 per annum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/>
              <a:t>“Arterial embolization or chemoembolization versus symptomatic treatment in patients with unresectable hepatocellular carcinoma: a randomised control trial.”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GB" smtClean="0"/>
              <a:t>Llovet JM, Real MI, Montana X,Planas et al.</a:t>
            </a:r>
          </a:p>
          <a:p>
            <a:pPr eaLnBrk="1" hangingPunct="1"/>
            <a:r>
              <a:rPr lang="en-GB" i="1" smtClean="0"/>
              <a:t>Lancet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/>
              <a:t>Chemo-Embolisation (CEM) Trials Summary in HCC</a:t>
            </a:r>
          </a:p>
        </p:txBody>
      </p:sp>
      <p:grpSp>
        <p:nvGrpSpPr>
          <p:cNvPr id="55299" name="Group 3"/>
          <p:cNvGrpSpPr>
            <a:grpSpLocks noRot="1"/>
          </p:cNvGrpSpPr>
          <p:nvPr/>
        </p:nvGrpSpPr>
        <p:grpSpPr bwMode="auto">
          <a:xfrm>
            <a:off x="958850" y="1590675"/>
            <a:ext cx="8185150" cy="5267325"/>
            <a:chOff x="486" y="935"/>
            <a:chExt cx="5801" cy="3318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5127" y="3716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cs typeface="Times New Roman" pitchFamily="18" charset="0"/>
                </a:rPr>
                <a:t>82% vs 63%</a:t>
              </a:r>
            </a:p>
            <a:p>
              <a:pPr marL="342900" indent="-342900" algn="ctr"/>
              <a:r>
                <a:rPr lang="en-GB">
                  <a:cs typeface="Times New Roman" pitchFamily="18" charset="0"/>
                </a:rPr>
                <a:t>p=0.009</a:t>
              </a:r>
              <a:endParaRPr lang="en-GB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3967" y="3716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806" y="3716"/>
              <a:ext cx="1161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Doxorubicin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1646" y="3716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112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486" y="3716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Llovet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5127" y="317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cs typeface="Times New Roman" pitchFamily="18" charset="0"/>
                </a:rPr>
                <a:t>57% vs 32%</a:t>
              </a:r>
            </a:p>
            <a:p>
              <a:pPr marL="342900" indent="-342900" algn="ctr"/>
              <a:r>
                <a:rPr lang="en-GB">
                  <a:cs typeface="Times New Roman" pitchFamily="18" charset="0"/>
                </a:rPr>
                <a:t>p=0.002</a:t>
              </a:r>
              <a:endParaRPr lang="en-GB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3967" y="317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-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2806" y="3179"/>
              <a:ext cx="1161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Cisplatin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1646" y="317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80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486" y="317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Lo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5127" y="2546"/>
              <a:ext cx="1160" cy="6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62% vs 43.5%</a:t>
              </a:r>
            </a:p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nsd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3967" y="2546"/>
              <a:ext cx="1160" cy="6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-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2806" y="2546"/>
              <a:ext cx="1161" cy="6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Cisplatin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1646" y="2546"/>
              <a:ext cx="1160" cy="6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96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486" y="2546"/>
              <a:ext cx="1160" cy="6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Groupe d’Etude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5127" y="200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-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3967" y="200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48 vs 51 days nsd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2806" y="2009"/>
              <a:ext cx="1161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Epirubicin 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1646" y="200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50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486" y="2009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Madden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0" name="Rectangle 24"/>
            <p:cNvSpPr>
              <a:spLocks noChangeArrowheads="1"/>
            </p:cNvSpPr>
            <p:nvPr/>
          </p:nvSpPr>
          <p:spPr bwMode="auto">
            <a:xfrm>
              <a:off x="5127" y="1472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24% vs 31%</a:t>
              </a:r>
            </a:p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nsd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1" name="Rectangle 25"/>
            <p:cNvSpPr>
              <a:spLocks noChangeArrowheads="1"/>
            </p:cNvSpPr>
            <p:nvPr/>
          </p:nvSpPr>
          <p:spPr bwMode="auto">
            <a:xfrm>
              <a:off x="3967" y="1472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-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2" name="Rectangle 26"/>
            <p:cNvSpPr>
              <a:spLocks noChangeArrowheads="1"/>
            </p:cNvSpPr>
            <p:nvPr/>
          </p:nvSpPr>
          <p:spPr bwMode="auto">
            <a:xfrm>
              <a:off x="2806" y="1472"/>
              <a:ext cx="1161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Doxorubin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3" name="Rectangle 27"/>
            <p:cNvSpPr>
              <a:spLocks noChangeArrowheads="1"/>
            </p:cNvSpPr>
            <p:nvPr/>
          </p:nvSpPr>
          <p:spPr bwMode="auto">
            <a:xfrm>
              <a:off x="1646" y="1472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42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4" name="Rectangle 28"/>
            <p:cNvSpPr>
              <a:spLocks noChangeArrowheads="1"/>
            </p:cNvSpPr>
            <p:nvPr/>
          </p:nvSpPr>
          <p:spPr bwMode="auto">
            <a:xfrm>
              <a:off x="486" y="1472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Pelletier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5" name="Rectangle 29"/>
            <p:cNvSpPr>
              <a:spLocks noChangeArrowheads="1"/>
            </p:cNvSpPr>
            <p:nvPr/>
          </p:nvSpPr>
          <p:spPr bwMode="auto">
            <a:xfrm>
              <a:off x="5127" y="935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Survival at 1 year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3967" y="935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Median survival 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7" name="Rectangle 31"/>
            <p:cNvSpPr>
              <a:spLocks noChangeArrowheads="1"/>
            </p:cNvSpPr>
            <p:nvPr/>
          </p:nvSpPr>
          <p:spPr bwMode="auto">
            <a:xfrm>
              <a:off x="2806" y="935"/>
              <a:ext cx="1161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Cytotoxic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8" name="Rectangle 32"/>
            <p:cNvSpPr>
              <a:spLocks noChangeArrowheads="1"/>
            </p:cNvSpPr>
            <p:nvPr/>
          </p:nvSpPr>
          <p:spPr bwMode="auto">
            <a:xfrm>
              <a:off x="1646" y="935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No. pts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486" y="935"/>
              <a:ext cx="1160" cy="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just"/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Trial 1</a:t>
              </a:r>
              <a:r>
                <a:rPr lang="en-GB" baseline="30000">
                  <a:solidFill>
                    <a:schemeClr val="tx1"/>
                  </a:solidFill>
                  <a:cs typeface="Times New Roman" pitchFamily="18" charset="0"/>
                </a:rPr>
                <a:t>st</a:t>
              </a:r>
              <a:r>
                <a:rPr lang="en-GB">
                  <a:solidFill>
                    <a:schemeClr val="tx1"/>
                  </a:solidFill>
                  <a:cs typeface="Times New Roman" pitchFamily="18" charset="0"/>
                </a:rPr>
                <a:t> author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330" name="Line 34"/>
            <p:cNvSpPr>
              <a:spLocks noChangeShapeType="1"/>
            </p:cNvSpPr>
            <p:nvPr/>
          </p:nvSpPr>
          <p:spPr bwMode="auto">
            <a:xfrm>
              <a:off x="486" y="935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>
              <a:off x="486" y="4253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>
              <a:off x="486" y="935"/>
              <a:ext cx="0" cy="331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3" name="Line 37"/>
            <p:cNvSpPr>
              <a:spLocks noChangeShapeType="1"/>
            </p:cNvSpPr>
            <p:nvPr/>
          </p:nvSpPr>
          <p:spPr bwMode="auto">
            <a:xfrm>
              <a:off x="6287" y="935"/>
              <a:ext cx="0" cy="331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>
              <a:off x="486" y="1472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1646" y="935"/>
              <a:ext cx="0" cy="331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6" name="Line 40"/>
            <p:cNvSpPr>
              <a:spLocks noChangeShapeType="1"/>
            </p:cNvSpPr>
            <p:nvPr/>
          </p:nvSpPr>
          <p:spPr bwMode="auto">
            <a:xfrm>
              <a:off x="2806" y="935"/>
              <a:ext cx="0" cy="331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7" name="Line 41"/>
            <p:cNvSpPr>
              <a:spLocks noChangeShapeType="1"/>
            </p:cNvSpPr>
            <p:nvPr/>
          </p:nvSpPr>
          <p:spPr bwMode="auto">
            <a:xfrm>
              <a:off x="3967" y="935"/>
              <a:ext cx="0" cy="331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8" name="Line 42"/>
            <p:cNvSpPr>
              <a:spLocks noChangeShapeType="1"/>
            </p:cNvSpPr>
            <p:nvPr/>
          </p:nvSpPr>
          <p:spPr bwMode="auto">
            <a:xfrm>
              <a:off x="5127" y="935"/>
              <a:ext cx="0" cy="331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39" name="Line 43"/>
            <p:cNvSpPr>
              <a:spLocks noChangeShapeType="1"/>
            </p:cNvSpPr>
            <p:nvPr/>
          </p:nvSpPr>
          <p:spPr bwMode="auto">
            <a:xfrm>
              <a:off x="486" y="2009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40" name="Line 44"/>
            <p:cNvSpPr>
              <a:spLocks noChangeShapeType="1"/>
            </p:cNvSpPr>
            <p:nvPr/>
          </p:nvSpPr>
          <p:spPr bwMode="auto">
            <a:xfrm>
              <a:off x="486" y="2546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41" name="Line 45"/>
            <p:cNvSpPr>
              <a:spLocks noChangeShapeType="1"/>
            </p:cNvSpPr>
            <p:nvPr/>
          </p:nvSpPr>
          <p:spPr bwMode="auto">
            <a:xfrm>
              <a:off x="486" y="3179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55342" name="Line 46"/>
            <p:cNvSpPr>
              <a:spLocks noChangeShapeType="1"/>
            </p:cNvSpPr>
            <p:nvPr/>
          </p:nvSpPr>
          <p:spPr bwMode="auto">
            <a:xfrm>
              <a:off x="486" y="3716"/>
              <a:ext cx="5801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676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/>
              <a:t>2 Significant Chemo-embolisation (CEM) Trials in HCC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3820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1)          (Lo et al, 2002) 80 Asian patients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Survival 	         </a:t>
            </a:r>
            <a:r>
              <a:rPr lang="en-GB" sz="2200" b="1" smtClean="0"/>
              <a:t>CEM              V             CONTROL / BSC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1 year		57% 				 32%       (</a:t>
            </a:r>
            <a:r>
              <a:rPr lang="en-GB" sz="2600" smtClean="0">
                <a:solidFill>
                  <a:srgbClr val="FF0000"/>
                </a:solidFill>
              </a:rPr>
              <a:t>p=0.002</a:t>
            </a:r>
            <a:r>
              <a:rPr lang="en-GB" sz="260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2 years	          31% 				  11%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3 years	          26% 				    3%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hazard ratio of death </a:t>
            </a:r>
            <a:r>
              <a:rPr lang="en-GB" sz="2600" smtClean="0">
                <a:solidFill>
                  <a:srgbClr val="FF0000"/>
                </a:solidFill>
              </a:rPr>
              <a:t>0.49 to CEM</a:t>
            </a:r>
            <a:r>
              <a:rPr lang="en-GB" sz="2600" smtClean="0"/>
              <a:t>  (95% CI 0.29-0.81, </a:t>
            </a:r>
            <a:r>
              <a:rPr lang="en-GB" sz="2600" smtClean="0">
                <a:solidFill>
                  <a:srgbClr val="FF0000"/>
                </a:solidFill>
              </a:rPr>
              <a:t>p=0.06</a:t>
            </a:r>
            <a:r>
              <a:rPr lang="en-GB" sz="260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967663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/>
              <a:t>2 Significant Chemo-embolisation (CEM) Trials in HCC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3820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2)   (Llovett et al et al, 2002) Barcelona. 112 pts.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Survival    </a:t>
            </a:r>
            <a:r>
              <a:rPr lang="en-GB" sz="2200" b="1" smtClean="0"/>
              <a:t>CEM    V      Embolization     v        CONTROL / BSC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1 year       82%	          75%   		              63%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                                                                           (</a:t>
            </a:r>
            <a:r>
              <a:rPr lang="en-GB" sz="2600" smtClean="0">
                <a:solidFill>
                  <a:srgbClr val="FF0000"/>
                </a:solidFill>
              </a:rPr>
              <a:t>p=0.009</a:t>
            </a:r>
            <a:r>
              <a:rPr lang="en-GB" sz="260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2 years      63%                50%		              27%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smtClean="0"/>
              <a:t> hazard ratio of death </a:t>
            </a:r>
            <a:r>
              <a:rPr lang="en-GB" sz="2600" smtClean="0">
                <a:solidFill>
                  <a:srgbClr val="FF0000"/>
                </a:solidFill>
              </a:rPr>
              <a:t>0.47 to CEM</a:t>
            </a:r>
            <a:r>
              <a:rPr lang="en-GB" sz="2600" smtClean="0"/>
              <a:t>  (95% CI 0.25-0.91, </a:t>
            </a:r>
            <a:r>
              <a:rPr lang="en-GB" sz="2600" smtClean="0">
                <a:solidFill>
                  <a:srgbClr val="FF0000"/>
                </a:solidFill>
              </a:rPr>
              <a:t>p=0.025</a:t>
            </a:r>
            <a:r>
              <a:rPr lang="en-GB" sz="260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/>
              <a:t>“Systematic review of randomised trials for unresectable hepatocellular carcinoma: chemoembolization improves survival”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GB" smtClean="0"/>
              <a:t>Llovet JM, Bruix J.</a:t>
            </a:r>
          </a:p>
          <a:p>
            <a:pPr eaLnBrk="1" hangingPunct="1"/>
            <a:r>
              <a:rPr lang="en-GB" i="1" smtClean="0"/>
              <a:t>Hepatology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/>
              <a:t>“Review of randomised trials for unresectable hepatocellular carcinoma.”</a:t>
            </a: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772400" cy="434340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Primary end point survival, secondary end point response.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61 randomised trials – 14 met criteria for a meta analysis.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Arterial embolization (7 trials; 545pts) vs. tamoxifen (7 trials; 898pts).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Arterial embolization improved 2yr survival compared with control.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Benefit with chemoembolization, not embolization alone.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Objective response in 35% of patients.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/>
              <a:t>Tamoxifen no benefit.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Definitions of best response according to WHO and RECIST (independently verified)</a:t>
            </a:r>
          </a:p>
        </p:txBody>
      </p:sp>
      <p:grpSp>
        <p:nvGrpSpPr>
          <p:cNvPr id="60419" name="Group 3"/>
          <p:cNvGrpSpPr>
            <a:grpSpLocks noRot="1"/>
          </p:cNvGrpSpPr>
          <p:nvPr/>
        </p:nvGrpSpPr>
        <p:grpSpPr bwMode="auto">
          <a:xfrm>
            <a:off x="762000" y="1285875"/>
            <a:ext cx="8382000" cy="5572125"/>
            <a:chOff x="432" y="816"/>
            <a:chExt cx="4896" cy="3188"/>
          </a:xfrm>
        </p:grpSpPr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3168" y="3165"/>
              <a:ext cx="2160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At least 20% increase in the sum of the longest diameter of target lesions, taking as reference the smallest sum longest diameter recorded since treatment started or appearance of new lesions</a:t>
              </a:r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344" y="3165"/>
              <a:ext cx="1824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25% or more increase in the size of measurable lesion or appearance of new lesions</a:t>
              </a:r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432" y="3165"/>
              <a:ext cx="912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Progressive Disease (PD)</a:t>
              </a:r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3168" y="2566"/>
              <a:ext cx="2160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Neither PR nor PD criteria are met, taking as reference the smallest sum of the longest diameter recorded since treatment started</a:t>
              </a:r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344" y="2566"/>
              <a:ext cx="1824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Neither PR nor PD</a:t>
              </a:r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432" y="2566"/>
              <a:ext cx="912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Stable Disease (SD)</a:t>
              </a:r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3168" y="1968"/>
              <a:ext cx="2160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At least 30% reduction in the sum of the longest diameter of target lesions taking as reference the baseline study</a:t>
              </a:r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344" y="1968"/>
              <a:ext cx="1824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50% or more decrease in target lesions, without a 25% increase in any one lesion </a:t>
              </a:r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432" y="1968"/>
              <a:ext cx="912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Partial Response (PR)</a:t>
              </a:r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3168" y="1414"/>
              <a:ext cx="216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Disappearance of all target lesions</a:t>
              </a:r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1344" y="1414"/>
              <a:ext cx="1824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Disappearance of all target lesions without ant residual lesion</a:t>
              </a:r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432" y="1414"/>
              <a:ext cx="912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solidFill>
                    <a:schemeClr val="tx1"/>
                  </a:solidFill>
                </a:rPr>
                <a:t>Complete Response (CR)</a:t>
              </a:r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3168" y="816"/>
              <a:ext cx="2160" cy="598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FFFF00"/>
                  </a:solidFill>
                </a:rPr>
                <a:t>RECIST</a:t>
              </a:r>
              <a:endParaRPr lang="en-US" sz="1600">
                <a:solidFill>
                  <a:srgbClr val="FFFF00"/>
                </a:solidFill>
              </a:endParaRPr>
            </a:p>
            <a:p>
              <a:r>
                <a:rPr lang="en-US" b="0">
                  <a:solidFill>
                    <a:srgbClr val="FFFF00"/>
                  </a:solidFill>
                </a:rPr>
                <a:t>Change in size of longest diameters</a:t>
              </a: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1344" y="816"/>
              <a:ext cx="1824" cy="598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FFFF00"/>
                  </a:solidFill>
                </a:rPr>
                <a:t>WHO </a:t>
              </a:r>
              <a:r>
                <a:rPr lang="en-US" b="0">
                  <a:solidFill>
                    <a:srgbClr val="FFFF00"/>
                  </a:solidFill>
                </a:rPr>
                <a:t>criteria</a:t>
              </a:r>
            </a:p>
            <a:p>
              <a:r>
                <a:rPr lang="en-US" b="0">
                  <a:solidFill>
                    <a:srgbClr val="FFFF00"/>
                  </a:solidFill>
                </a:rPr>
                <a:t>Change in sum of products</a:t>
              </a: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432" y="816"/>
              <a:ext cx="912" cy="598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rgbClr val="FFFF00"/>
                  </a:solidFill>
                </a:rPr>
                <a:t>Response Category</a:t>
              </a: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32" y="816"/>
              <a:ext cx="4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>
              <a:off x="432" y="1414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>
              <a:off x="432" y="1968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432" y="2566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>
              <a:off x="432" y="3165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>
              <a:off x="432" y="4004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432" y="816"/>
              <a:ext cx="0" cy="5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>
              <a:off x="1344" y="816"/>
              <a:ext cx="0" cy="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>
              <a:off x="3168" y="816"/>
              <a:ext cx="0" cy="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5328" y="816"/>
              <a:ext cx="0" cy="5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432" y="1414"/>
              <a:ext cx="0" cy="25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5328" y="1414"/>
              <a:ext cx="0" cy="25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IM004"/>
          <p:cNvPicPr>
            <a:picLocks noChangeAspect="1" noChangeArrowheads="1"/>
          </p:cNvPicPr>
          <p:nvPr/>
        </p:nvPicPr>
        <p:blipFill>
          <a:blip r:embed="rId3"/>
          <a:srcRect l="18747" t="31769" r="26559" b="18747"/>
          <a:stretch>
            <a:fillRect/>
          </a:stretch>
        </p:blipFill>
        <p:spPr bwMode="auto">
          <a:xfrm>
            <a:off x="838200" y="11430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Response: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2895600" y="42672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019800" y="1828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OCT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 descr="IM004"/>
          <p:cNvPicPr>
            <a:picLocks noChangeAspect="1" noChangeArrowheads="1"/>
          </p:cNvPicPr>
          <p:nvPr/>
        </p:nvPicPr>
        <p:blipFill>
          <a:blip r:embed="rId3"/>
          <a:srcRect l="9631" t="33070" r="23955" b="13539"/>
          <a:stretch>
            <a:fillRect/>
          </a:stretch>
        </p:blipFill>
        <p:spPr bwMode="auto">
          <a:xfrm>
            <a:off x="838200" y="1066800"/>
            <a:ext cx="53340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Response: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3352800" y="3352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553200" y="175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>
                <a:solidFill>
                  <a:schemeClr val="tx1"/>
                </a:solidFill>
                <a:latin typeface="Arial Narrow" pitchFamily="34" charset="0"/>
              </a:rPr>
              <a:t>OCT 2003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1981200" y="5715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JUNE 2004</a:t>
            </a:r>
          </a:p>
        </p:txBody>
      </p:sp>
      <p:pic>
        <p:nvPicPr>
          <p:cNvPr id="62471" name="Picture 10" descr="IM001"/>
          <p:cNvPicPr>
            <a:picLocks noChangeAspect="1" noChangeArrowheads="1"/>
          </p:cNvPicPr>
          <p:nvPr/>
        </p:nvPicPr>
        <p:blipFill>
          <a:blip r:embed="rId4"/>
          <a:srcRect l="22084" t="17859" r="36081" b="32994"/>
          <a:stretch>
            <a:fillRect/>
          </a:stretch>
        </p:blipFill>
        <p:spPr bwMode="auto">
          <a:xfrm>
            <a:off x="3886200" y="1447800"/>
            <a:ext cx="5105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6019800" y="48006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571500" y="635793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RECIST vs EASL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eade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2500" t="7813" r="13750" b="21094"/>
          <a:stretch>
            <a:fillRect/>
          </a:stretch>
        </p:blipFill>
        <p:spPr bwMode="auto">
          <a:xfrm>
            <a:off x="228600" y="255588"/>
            <a:ext cx="723900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Treatment Options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Surgery - resection/transplantation (Milan criteria)</a:t>
            </a:r>
          </a:p>
          <a:p>
            <a:pPr eaLnBrk="1" hangingPunct="1"/>
            <a:r>
              <a:rPr lang="en-GB" smtClean="0"/>
              <a:t>Ethanol injection.</a:t>
            </a:r>
          </a:p>
          <a:p>
            <a:pPr eaLnBrk="1" hangingPunct="1"/>
            <a:r>
              <a:rPr lang="en-GB" smtClean="0"/>
              <a:t>Radiofrequency ablation.</a:t>
            </a:r>
          </a:p>
          <a:p>
            <a:pPr eaLnBrk="1" hangingPunct="1"/>
            <a:r>
              <a:rPr lang="en-GB" smtClean="0"/>
              <a:t>Systemic chemotherapy.</a:t>
            </a:r>
          </a:p>
          <a:p>
            <a:pPr eaLnBrk="1" hangingPunct="1"/>
            <a:r>
              <a:rPr lang="en-GB" smtClean="0"/>
              <a:t>Chemoembolization.</a:t>
            </a:r>
          </a:p>
          <a:p>
            <a:pPr eaLnBrk="1" hangingPunct="1"/>
            <a:r>
              <a:rPr lang="en-GB" smtClean="0"/>
              <a:t>Radioembolisation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ade1"/>
          <p:cNvPicPr>
            <a:picLocks noChangeAspect="1" noChangeArrowheads="1"/>
          </p:cNvPicPr>
          <p:nvPr/>
        </p:nvPicPr>
        <p:blipFill>
          <a:blip r:embed="rId3"/>
          <a:srcRect l="12500" t="7813" r="13750" b="21094"/>
          <a:stretch>
            <a:fillRect/>
          </a:stretch>
        </p:blipFill>
        <p:spPr bwMode="auto">
          <a:xfrm>
            <a:off x="228600" y="255588"/>
            <a:ext cx="723900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eade2"/>
          <p:cNvPicPr>
            <a:picLocks noChangeAspect="1" noChangeArrowheads="1"/>
          </p:cNvPicPr>
          <p:nvPr/>
        </p:nvPicPr>
        <p:blipFill>
          <a:blip r:embed="rId4"/>
          <a:srcRect l="6250" t="20313" r="6250" b="9375"/>
          <a:stretch>
            <a:fillRect/>
          </a:stretch>
        </p:blipFill>
        <p:spPr bwMode="auto">
          <a:xfrm>
            <a:off x="1066800" y="457200"/>
            <a:ext cx="7315200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ade1"/>
          <p:cNvPicPr>
            <a:picLocks noChangeAspect="1" noChangeArrowheads="1"/>
          </p:cNvPicPr>
          <p:nvPr/>
        </p:nvPicPr>
        <p:blipFill>
          <a:blip r:embed="rId3"/>
          <a:srcRect l="12500" t="7813" r="13750" b="21094"/>
          <a:stretch>
            <a:fillRect/>
          </a:stretch>
        </p:blipFill>
        <p:spPr bwMode="auto">
          <a:xfrm>
            <a:off x="228600" y="255588"/>
            <a:ext cx="723900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eade2"/>
          <p:cNvPicPr>
            <a:picLocks noChangeAspect="1" noChangeArrowheads="1"/>
          </p:cNvPicPr>
          <p:nvPr/>
        </p:nvPicPr>
        <p:blipFill>
          <a:blip r:embed="rId4"/>
          <a:srcRect l="6250" t="20313" r="6250" b="9375"/>
          <a:stretch>
            <a:fillRect/>
          </a:stretch>
        </p:blipFill>
        <p:spPr bwMode="auto">
          <a:xfrm>
            <a:off x="1066800" y="457200"/>
            <a:ext cx="7315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eade3"/>
          <p:cNvPicPr>
            <a:picLocks noChangeAspect="1" noChangeArrowheads="1"/>
          </p:cNvPicPr>
          <p:nvPr/>
        </p:nvPicPr>
        <p:blipFill>
          <a:blip r:embed="rId5"/>
          <a:srcRect l="4688" t="15625" r="7813" b="14063"/>
          <a:stretch>
            <a:fillRect/>
          </a:stretch>
        </p:blipFill>
        <p:spPr bwMode="auto">
          <a:xfrm>
            <a:off x="1676400" y="457200"/>
            <a:ext cx="7315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dec2004.jpg"/>
          <p:cNvPicPr>
            <a:picLocks noChangeAspect="1"/>
          </p:cNvPicPr>
          <p:nvPr/>
        </p:nvPicPr>
        <p:blipFill>
          <a:blip r:embed="rId3"/>
          <a:srcRect l="7324" t="16504" r="7713" b="13184"/>
          <a:stretch>
            <a:fillRect/>
          </a:stretch>
        </p:blipFill>
        <p:spPr bwMode="auto">
          <a:xfrm>
            <a:off x="0" y="0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7"/>
          <p:cNvSpPr txBox="1">
            <a:spLocks noChangeArrowheads="1"/>
          </p:cNvSpPr>
          <p:nvPr/>
        </p:nvSpPr>
        <p:spPr bwMode="auto">
          <a:xfrm>
            <a:off x="3203575" y="785813"/>
            <a:ext cx="3940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Dec 2004 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  Chemoembolisation  X2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071813" y="2071688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dec2004.jpg"/>
          <p:cNvPicPr>
            <a:picLocks noChangeAspect="1"/>
          </p:cNvPicPr>
          <p:nvPr/>
        </p:nvPicPr>
        <p:blipFill>
          <a:blip r:embed="rId3"/>
          <a:srcRect l="7324" t="16504" r="7713" b="13184"/>
          <a:stretch>
            <a:fillRect/>
          </a:stretch>
        </p:blipFill>
        <p:spPr bwMode="auto">
          <a:xfrm>
            <a:off x="0" y="0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 descr="april 2005.jpg"/>
          <p:cNvPicPr>
            <a:picLocks noChangeAspect="1"/>
          </p:cNvPicPr>
          <p:nvPr/>
        </p:nvPicPr>
        <p:blipFill>
          <a:blip r:embed="rId4"/>
          <a:srcRect l="10449" t="16309" r="6055" b="14844"/>
          <a:stretch>
            <a:fillRect/>
          </a:stretch>
        </p:blipFill>
        <p:spPr bwMode="auto">
          <a:xfrm>
            <a:off x="0" y="2276475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276600" y="765175"/>
            <a:ext cx="68405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Dec 2004 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  Chemoembolisation  X2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3276600" y="29289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Aug 2005</a:t>
            </a:r>
          </a:p>
        </p:txBody>
      </p:sp>
      <p:cxnSp>
        <p:nvCxnSpPr>
          <p:cNvPr id="67590" name="Straight Arrow Connector 7"/>
          <p:cNvCxnSpPr>
            <a:cxnSpLocks noChangeShapeType="1"/>
          </p:cNvCxnSpPr>
          <p:nvPr/>
        </p:nvCxnSpPr>
        <p:spPr bwMode="auto">
          <a:xfrm flipH="1" flipV="1">
            <a:off x="3059113" y="2060575"/>
            <a:ext cx="288925" cy="12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dec2004.jpg"/>
          <p:cNvPicPr>
            <a:picLocks noChangeAspect="1"/>
          </p:cNvPicPr>
          <p:nvPr/>
        </p:nvPicPr>
        <p:blipFill>
          <a:blip r:embed="rId3"/>
          <a:srcRect l="7324" t="16504" r="7713" b="13184"/>
          <a:stretch>
            <a:fillRect/>
          </a:stretch>
        </p:blipFill>
        <p:spPr bwMode="auto">
          <a:xfrm>
            <a:off x="0" y="0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 descr="april 2005.jpg"/>
          <p:cNvPicPr>
            <a:picLocks noChangeAspect="1"/>
          </p:cNvPicPr>
          <p:nvPr/>
        </p:nvPicPr>
        <p:blipFill>
          <a:blip r:embed="rId4"/>
          <a:srcRect l="10449" t="16309" r="6055" b="14844"/>
          <a:stretch>
            <a:fillRect/>
          </a:stretch>
        </p:blipFill>
        <p:spPr bwMode="auto">
          <a:xfrm>
            <a:off x="0" y="2276475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3132138" y="765175"/>
            <a:ext cx="4440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Dec 2004 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    Chemoembolisation X2</a:t>
            </a:r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2987675" y="2928938"/>
            <a:ext cx="3168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Aug 2005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        Chemoembolisation  X1</a:t>
            </a:r>
          </a:p>
        </p:txBody>
      </p:sp>
      <p:pic>
        <p:nvPicPr>
          <p:cNvPr id="68614" name="Picture 7" descr="nov2006a.jpg"/>
          <p:cNvPicPr>
            <a:picLocks noChangeAspect="1"/>
          </p:cNvPicPr>
          <p:nvPr/>
        </p:nvPicPr>
        <p:blipFill>
          <a:blip r:embed="rId5"/>
          <a:srcRect l="13379" t="20703" r="14844" b="20703"/>
          <a:stretch>
            <a:fillRect/>
          </a:stretch>
        </p:blipFill>
        <p:spPr bwMode="auto">
          <a:xfrm>
            <a:off x="0" y="4500563"/>
            <a:ext cx="29162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3071813" y="2071688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071813" y="421481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22"/>
          <p:cNvSpPr txBox="1">
            <a:spLocks noChangeArrowheads="1"/>
          </p:cNvSpPr>
          <p:nvPr/>
        </p:nvSpPr>
        <p:spPr bwMode="auto">
          <a:xfrm>
            <a:off x="3132138" y="53006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Nov 2006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143250" y="6643688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9" name="TextBox 29"/>
          <p:cNvSpPr txBox="1">
            <a:spLocks noChangeArrowheads="1"/>
          </p:cNvSpPr>
          <p:nvPr/>
        </p:nvSpPr>
        <p:spPr bwMode="auto">
          <a:xfrm>
            <a:off x="3708400" y="6429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dec2004.jpg"/>
          <p:cNvPicPr>
            <a:picLocks noChangeAspect="1"/>
          </p:cNvPicPr>
          <p:nvPr/>
        </p:nvPicPr>
        <p:blipFill>
          <a:blip r:embed="rId3"/>
          <a:srcRect l="7324" t="16504" r="7713" b="13184"/>
          <a:stretch>
            <a:fillRect/>
          </a:stretch>
        </p:blipFill>
        <p:spPr bwMode="auto">
          <a:xfrm>
            <a:off x="0" y="0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 descr="april 2005.jpg"/>
          <p:cNvPicPr>
            <a:picLocks noChangeAspect="1"/>
          </p:cNvPicPr>
          <p:nvPr/>
        </p:nvPicPr>
        <p:blipFill>
          <a:blip r:embed="rId4"/>
          <a:srcRect l="10449" t="16309" r="6055" b="14844"/>
          <a:stretch>
            <a:fillRect/>
          </a:stretch>
        </p:blipFill>
        <p:spPr bwMode="auto">
          <a:xfrm>
            <a:off x="0" y="2276475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3132138" y="765175"/>
            <a:ext cx="4440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Dec 2004 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    Chemoembolisation X2</a:t>
            </a: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2987675" y="2928938"/>
            <a:ext cx="3168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Aug 2005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        Chemoembolisation  X1</a:t>
            </a:r>
          </a:p>
        </p:txBody>
      </p:sp>
      <p:pic>
        <p:nvPicPr>
          <p:cNvPr id="69638" name="Picture 7" descr="nov2006a.jpg"/>
          <p:cNvPicPr>
            <a:picLocks noChangeAspect="1"/>
          </p:cNvPicPr>
          <p:nvPr/>
        </p:nvPicPr>
        <p:blipFill>
          <a:blip r:embed="rId5"/>
          <a:srcRect l="13379" t="20703" r="14844" b="20703"/>
          <a:stretch>
            <a:fillRect/>
          </a:stretch>
        </p:blipFill>
        <p:spPr bwMode="auto">
          <a:xfrm>
            <a:off x="0" y="4500563"/>
            <a:ext cx="29162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3071813" y="2071688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071813" y="421481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22"/>
          <p:cNvSpPr txBox="1">
            <a:spLocks noChangeArrowheads="1"/>
          </p:cNvSpPr>
          <p:nvPr/>
        </p:nvSpPr>
        <p:spPr bwMode="auto">
          <a:xfrm>
            <a:off x="3132138" y="53006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Nov 2006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143250" y="6643688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3" name="TextBox 29"/>
          <p:cNvSpPr txBox="1">
            <a:spLocks noChangeArrowheads="1"/>
          </p:cNvSpPr>
          <p:nvPr/>
        </p:nvSpPr>
        <p:spPr bwMode="auto">
          <a:xfrm>
            <a:off x="3708400" y="6429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RFA</a:t>
            </a:r>
          </a:p>
        </p:txBody>
      </p:sp>
      <p:pic>
        <p:nvPicPr>
          <p:cNvPr id="69644" name="Picture 12" descr="april2008.jpg"/>
          <p:cNvPicPr>
            <a:picLocks noChangeAspect="1"/>
          </p:cNvPicPr>
          <p:nvPr/>
        </p:nvPicPr>
        <p:blipFill>
          <a:blip r:embed="rId6"/>
          <a:srcRect l="9769" t="16309" r="14400" b="14844"/>
          <a:stretch>
            <a:fillRect/>
          </a:stretch>
        </p:blipFill>
        <p:spPr bwMode="auto">
          <a:xfrm>
            <a:off x="6143625" y="2214563"/>
            <a:ext cx="3000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5" name="TextBox 13"/>
          <p:cNvSpPr txBox="1">
            <a:spLocks noChangeArrowheads="1"/>
          </p:cNvSpPr>
          <p:nvPr/>
        </p:nvSpPr>
        <p:spPr bwMode="auto">
          <a:xfrm>
            <a:off x="4714875" y="32146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April 2008</a:t>
            </a:r>
          </a:p>
        </p:txBody>
      </p:sp>
      <p:sp>
        <p:nvSpPr>
          <p:cNvPr id="69646" name="TextBox 14"/>
          <p:cNvSpPr txBox="1">
            <a:spLocks noChangeArrowheads="1"/>
          </p:cNvSpPr>
          <p:nvPr/>
        </p:nvSpPr>
        <p:spPr bwMode="auto">
          <a:xfrm>
            <a:off x="3214688" y="4786313"/>
            <a:ext cx="321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Chemoembolisation  X1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15000" y="5000625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smith1.jpg"/>
          <p:cNvPicPr>
            <a:picLocks noChangeAspect="1"/>
          </p:cNvPicPr>
          <p:nvPr/>
        </p:nvPicPr>
        <p:blipFill>
          <a:blip r:embed="rId3"/>
          <a:srcRect l="9232" t="16647" r="10770" b="13429"/>
          <a:stretch>
            <a:fillRect/>
          </a:stretch>
        </p:blipFill>
        <p:spPr bwMode="auto">
          <a:xfrm>
            <a:off x="0" y="0"/>
            <a:ext cx="61023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1035844" y="1607344"/>
            <a:ext cx="500062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143125" y="1928813"/>
            <a:ext cx="57150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714751" y="1500187"/>
            <a:ext cx="500062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smith1.jpg"/>
          <p:cNvPicPr>
            <a:picLocks noChangeAspect="1"/>
          </p:cNvPicPr>
          <p:nvPr/>
        </p:nvPicPr>
        <p:blipFill>
          <a:blip r:embed="rId3"/>
          <a:srcRect l="9232" t="16647" r="10770" b="13429"/>
          <a:stretch>
            <a:fillRect/>
          </a:stretch>
        </p:blipFill>
        <p:spPr bwMode="auto">
          <a:xfrm>
            <a:off x="0" y="0"/>
            <a:ext cx="61023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1000125" y="1714500"/>
            <a:ext cx="500063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143125" y="1928813"/>
            <a:ext cx="57150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714751" y="1500187"/>
            <a:ext cx="500062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6" name="Picture 5" descr="smith2.jpg"/>
          <p:cNvPicPr>
            <a:picLocks noChangeAspect="1"/>
          </p:cNvPicPr>
          <p:nvPr/>
        </p:nvPicPr>
        <p:blipFill>
          <a:blip r:embed="rId4"/>
          <a:srcRect l="4395" t="14232" r="4590" b="10449"/>
          <a:stretch>
            <a:fillRect/>
          </a:stretch>
        </p:blipFill>
        <p:spPr bwMode="auto">
          <a:xfrm>
            <a:off x="1143000" y="927100"/>
            <a:ext cx="578643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smith1.jpg"/>
          <p:cNvPicPr>
            <a:picLocks noChangeAspect="1"/>
          </p:cNvPicPr>
          <p:nvPr/>
        </p:nvPicPr>
        <p:blipFill>
          <a:blip r:embed="rId3"/>
          <a:srcRect l="9232" t="16647" r="10770" b="13429"/>
          <a:stretch>
            <a:fillRect/>
          </a:stretch>
        </p:blipFill>
        <p:spPr bwMode="auto">
          <a:xfrm>
            <a:off x="0" y="0"/>
            <a:ext cx="61023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1000125" y="1714500"/>
            <a:ext cx="500063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143125" y="1928813"/>
            <a:ext cx="57150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714751" y="1500187"/>
            <a:ext cx="500062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0" name="Picture 5" descr="smith2.jpg"/>
          <p:cNvPicPr>
            <a:picLocks noChangeAspect="1"/>
          </p:cNvPicPr>
          <p:nvPr/>
        </p:nvPicPr>
        <p:blipFill>
          <a:blip r:embed="rId4"/>
          <a:srcRect l="4395" t="14232" r="4590" b="10449"/>
          <a:stretch>
            <a:fillRect/>
          </a:stretch>
        </p:blipFill>
        <p:spPr bwMode="auto">
          <a:xfrm>
            <a:off x="1143000" y="927100"/>
            <a:ext cx="578643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8" descr="smith4.jpg"/>
          <p:cNvPicPr>
            <a:picLocks noChangeAspect="1"/>
          </p:cNvPicPr>
          <p:nvPr/>
        </p:nvPicPr>
        <p:blipFill>
          <a:blip r:embed="rId5"/>
          <a:srcRect l="10449" t="11914" r="10449" b="15108"/>
          <a:stretch>
            <a:fillRect/>
          </a:stretch>
        </p:blipFill>
        <p:spPr bwMode="auto">
          <a:xfrm>
            <a:off x="3714750" y="2286000"/>
            <a:ext cx="5429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TextBox 9"/>
          <p:cNvSpPr txBox="1">
            <a:spLocks noChangeArrowheads="1"/>
          </p:cNvSpPr>
          <p:nvPr/>
        </p:nvSpPr>
        <p:spPr bwMode="auto">
          <a:xfrm>
            <a:off x="357188" y="6000750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Presented 2003</a:t>
            </a:r>
          </a:p>
          <a:p>
            <a:r>
              <a:rPr lang="en-GB" sz="2000"/>
              <a:t>4 treatment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kebede1.jpg"/>
          <p:cNvPicPr>
            <a:picLocks noChangeAspect="1"/>
          </p:cNvPicPr>
          <p:nvPr/>
        </p:nvPicPr>
        <p:blipFill>
          <a:blip r:embed="rId3"/>
          <a:srcRect l="6055" t="13379" r="8984" b="19238"/>
          <a:stretch>
            <a:fillRect/>
          </a:stretch>
        </p:blipFill>
        <p:spPr bwMode="auto">
          <a:xfrm>
            <a:off x="0" y="0"/>
            <a:ext cx="459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2" descr="kebede1a.jpg"/>
          <p:cNvPicPr>
            <a:picLocks noChangeAspect="1"/>
          </p:cNvPicPr>
          <p:nvPr/>
        </p:nvPicPr>
        <p:blipFill>
          <a:blip r:embed="rId4"/>
          <a:srcRect t="8984" r="10449" b="10449"/>
          <a:stretch>
            <a:fillRect/>
          </a:stretch>
        </p:blipFill>
        <p:spPr bwMode="auto">
          <a:xfrm>
            <a:off x="4572000" y="0"/>
            <a:ext cx="4572000" cy="371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072188" y="2000250"/>
            <a:ext cx="285750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893469" y="2107407"/>
            <a:ext cx="42862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57875" y="571500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5" name="TextBox 16"/>
          <p:cNvSpPr txBox="1">
            <a:spLocks noChangeArrowheads="1"/>
          </p:cNvSpPr>
          <p:nvPr/>
        </p:nvSpPr>
        <p:spPr bwMode="auto">
          <a:xfrm>
            <a:off x="4143375" y="314325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2002</a:t>
            </a:r>
          </a:p>
        </p:txBody>
      </p:sp>
      <p:sp>
        <p:nvSpPr>
          <p:cNvPr id="73736" name="AutoShape 9"/>
          <p:cNvSpPr>
            <a:spLocks noChangeArrowheads="1"/>
          </p:cNvSpPr>
          <p:nvPr/>
        </p:nvSpPr>
        <p:spPr bwMode="auto">
          <a:xfrm>
            <a:off x="1476375" y="2636838"/>
            <a:ext cx="287338" cy="504825"/>
          </a:xfrm>
          <a:prstGeom prst="up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AutoShape 10"/>
          <p:cNvSpPr>
            <a:spLocks noChangeArrowheads="1"/>
          </p:cNvSpPr>
          <p:nvPr/>
        </p:nvSpPr>
        <p:spPr bwMode="auto">
          <a:xfrm>
            <a:off x="2987675" y="2636838"/>
            <a:ext cx="288925" cy="504825"/>
          </a:xfrm>
          <a:prstGeom prst="upArrow">
            <a:avLst>
              <a:gd name="adj1" fmla="val 50000"/>
              <a:gd name="adj2" fmla="val 43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Liver_Fig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" y="0"/>
            <a:ext cx="924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kebede1.jpg"/>
          <p:cNvPicPr>
            <a:picLocks noChangeAspect="1"/>
          </p:cNvPicPr>
          <p:nvPr/>
        </p:nvPicPr>
        <p:blipFill>
          <a:blip r:embed="rId3"/>
          <a:srcRect l="6055" t="13379" r="8984" b="19238"/>
          <a:stretch>
            <a:fillRect/>
          </a:stretch>
        </p:blipFill>
        <p:spPr bwMode="auto">
          <a:xfrm>
            <a:off x="0" y="0"/>
            <a:ext cx="459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2" descr="kebede1a.jpg"/>
          <p:cNvPicPr>
            <a:picLocks noChangeAspect="1"/>
          </p:cNvPicPr>
          <p:nvPr/>
        </p:nvPicPr>
        <p:blipFill>
          <a:blip r:embed="rId4"/>
          <a:srcRect t="8984" r="10449" b="10449"/>
          <a:stretch>
            <a:fillRect/>
          </a:stretch>
        </p:blipFill>
        <p:spPr bwMode="auto">
          <a:xfrm>
            <a:off x="4572000" y="0"/>
            <a:ext cx="4572000" cy="371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072188" y="2000250"/>
            <a:ext cx="285750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893469" y="2107407"/>
            <a:ext cx="42862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57875" y="571500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TextBox 16"/>
          <p:cNvSpPr txBox="1">
            <a:spLocks noChangeArrowheads="1"/>
          </p:cNvSpPr>
          <p:nvPr/>
        </p:nvSpPr>
        <p:spPr bwMode="auto">
          <a:xfrm>
            <a:off x="4143375" y="314325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2002</a:t>
            </a:r>
          </a:p>
        </p:txBody>
      </p:sp>
      <p:pic>
        <p:nvPicPr>
          <p:cNvPr id="74760" name="Picture 7" descr="kebede2.jpg"/>
          <p:cNvPicPr>
            <a:picLocks noChangeAspect="1"/>
          </p:cNvPicPr>
          <p:nvPr/>
        </p:nvPicPr>
        <p:blipFill>
          <a:blip r:embed="rId5"/>
          <a:srcRect l="10254" t="17580" r="4785" b="19434"/>
          <a:stretch>
            <a:fillRect/>
          </a:stretch>
        </p:blipFill>
        <p:spPr bwMode="auto">
          <a:xfrm>
            <a:off x="0" y="2357438"/>
            <a:ext cx="3286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TextBox 8"/>
          <p:cNvSpPr txBox="1">
            <a:spLocks noChangeArrowheads="1"/>
          </p:cNvSpPr>
          <p:nvPr/>
        </p:nvSpPr>
        <p:spPr bwMode="auto">
          <a:xfrm>
            <a:off x="928688" y="5643563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Surgery and RFA</a:t>
            </a:r>
          </a:p>
        </p:txBody>
      </p:sp>
      <p:sp>
        <p:nvSpPr>
          <p:cNvPr id="10" name="Down Arrow 9"/>
          <p:cNvSpPr/>
          <p:nvPr/>
        </p:nvSpPr>
        <p:spPr>
          <a:xfrm flipV="1">
            <a:off x="1214438" y="5072063"/>
            <a:ext cx="64293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kebede1.jpg"/>
          <p:cNvPicPr>
            <a:picLocks noChangeAspect="1"/>
          </p:cNvPicPr>
          <p:nvPr/>
        </p:nvPicPr>
        <p:blipFill>
          <a:blip r:embed="rId3"/>
          <a:srcRect l="6055" t="13379" r="8984" b="19238"/>
          <a:stretch>
            <a:fillRect/>
          </a:stretch>
        </p:blipFill>
        <p:spPr bwMode="auto">
          <a:xfrm>
            <a:off x="0" y="0"/>
            <a:ext cx="459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2" descr="kebede1a.jpg"/>
          <p:cNvPicPr>
            <a:picLocks noChangeAspect="1"/>
          </p:cNvPicPr>
          <p:nvPr/>
        </p:nvPicPr>
        <p:blipFill>
          <a:blip r:embed="rId4"/>
          <a:srcRect t="8984" r="10449" b="10449"/>
          <a:stretch>
            <a:fillRect/>
          </a:stretch>
        </p:blipFill>
        <p:spPr bwMode="auto">
          <a:xfrm>
            <a:off x="4572000" y="0"/>
            <a:ext cx="4572000" cy="37147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072188" y="2000250"/>
            <a:ext cx="285750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893469" y="2107407"/>
            <a:ext cx="42862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57875" y="571500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extBox 16"/>
          <p:cNvSpPr txBox="1">
            <a:spLocks noChangeArrowheads="1"/>
          </p:cNvSpPr>
          <p:nvPr/>
        </p:nvSpPr>
        <p:spPr bwMode="auto">
          <a:xfrm>
            <a:off x="4143375" y="314325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2002</a:t>
            </a:r>
          </a:p>
        </p:txBody>
      </p:sp>
      <p:pic>
        <p:nvPicPr>
          <p:cNvPr id="75784" name="Picture 7" descr="kebede2.jpg"/>
          <p:cNvPicPr>
            <a:picLocks noChangeAspect="1"/>
          </p:cNvPicPr>
          <p:nvPr/>
        </p:nvPicPr>
        <p:blipFill>
          <a:blip r:embed="rId5"/>
          <a:srcRect l="10254" t="17580" r="4785" b="19434"/>
          <a:stretch>
            <a:fillRect/>
          </a:stretch>
        </p:blipFill>
        <p:spPr bwMode="auto">
          <a:xfrm>
            <a:off x="0" y="2357438"/>
            <a:ext cx="3286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TextBox 8"/>
          <p:cNvSpPr txBox="1">
            <a:spLocks noChangeArrowheads="1"/>
          </p:cNvSpPr>
          <p:nvPr/>
        </p:nvSpPr>
        <p:spPr bwMode="auto">
          <a:xfrm>
            <a:off x="928688" y="5643563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Surgery and RFA</a:t>
            </a:r>
          </a:p>
        </p:txBody>
      </p:sp>
      <p:sp>
        <p:nvSpPr>
          <p:cNvPr id="10" name="Down Arrow 9"/>
          <p:cNvSpPr/>
          <p:nvPr/>
        </p:nvSpPr>
        <p:spPr>
          <a:xfrm flipV="1">
            <a:off x="1214438" y="5072063"/>
            <a:ext cx="64293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5787" name="Picture 12" descr="kebede3c.jpg"/>
          <p:cNvPicPr>
            <a:picLocks noChangeAspect="1"/>
          </p:cNvPicPr>
          <p:nvPr/>
        </p:nvPicPr>
        <p:blipFill>
          <a:blip r:embed="rId6"/>
          <a:srcRect l="10449" t="16309" r="17937" b="23631"/>
          <a:stretch>
            <a:fillRect/>
          </a:stretch>
        </p:blipFill>
        <p:spPr bwMode="auto">
          <a:xfrm>
            <a:off x="3286125" y="2357438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TextBox 13"/>
          <p:cNvSpPr txBox="1">
            <a:spLocks noChangeArrowheads="1"/>
          </p:cNvSpPr>
          <p:nvPr/>
        </p:nvSpPr>
        <p:spPr bwMode="auto">
          <a:xfrm>
            <a:off x="4500563" y="5715000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PEI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4500563" y="5072063"/>
            <a:ext cx="642937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kebede1.jpg"/>
          <p:cNvPicPr>
            <a:picLocks noChangeAspect="1"/>
          </p:cNvPicPr>
          <p:nvPr/>
        </p:nvPicPr>
        <p:blipFill>
          <a:blip r:embed="rId3"/>
          <a:srcRect l="6055" t="13379" r="8984" b="19238"/>
          <a:stretch>
            <a:fillRect/>
          </a:stretch>
        </p:blipFill>
        <p:spPr bwMode="auto">
          <a:xfrm>
            <a:off x="0" y="0"/>
            <a:ext cx="459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 descr="kebede1a.jpg"/>
          <p:cNvPicPr>
            <a:picLocks noChangeAspect="1"/>
          </p:cNvPicPr>
          <p:nvPr/>
        </p:nvPicPr>
        <p:blipFill>
          <a:blip r:embed="rId4"/>
          <a:srcRect t="8984" r="10449" b="10449"/>
          <a:stretch>
            <a:fillRect/>
          </a:stretch>
        </p:blipFill>
        <p:spPr bwMode="auto">
          <a:xfrm>
            <a:off x="4572000" y="0"/>
            <a:ext cx="4572000" cy="37147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072188" y="2000250"/>
            <a:ext cx="285750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893469" y="2107407"/>
            <a:ext cx="42862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57875" y="571500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7" name="TextBox 16"/>
          <p:cNvSpPr txBox="1">
            <a:spLocks noChangeArrowheads="1"/>
          </p:cNvSpPr>
          <p:nvPr/>
        </p:nvSpPr>
        <p:spPr bwMode="auto">
          <a:xfrm>
            <a:off x="4143375" y="314325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2002</a:t>
            </a:r>
          </a:p>
        </p:txBody>
      </p:sp>
      <p:pic>
        <p:nvPicPr>
          <p:cNvPr id="76808" name="Picture 7" descr="kebede2.jpg"/>
          <p:cNvPicPr>
            <a:picLocks noChangeAspect="1"/>
          </p:cNvPicPr>
          <p:nvPr/>
        </p:nvPicPr>
        <p:blipFill>
          <a:blip r:embed="rId5"/>
          <a:srcRect l="10254" t="17580" r="4785" b="19434"/>
          <a:stretch>
            <a:fillRect/>
          </a:stretch>
        </p:blipFill>
        <p:spPr bwMode="auto">
          <a:xfrm>
            <a:off x="0" y="2357438"/>
            <a:ext cx="3286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Box 8"/>
          <p:cNvSpPr txBox="1">
            <a:spLocks noChangeArrowheads="1"/>
          </p:cNvSpPr>
          <p:nvPr/>
        </p:nvSpPr>
        <p:spPr bwMode="auto">
          <a:xfrm>
            <a:off x="928688" y="5643563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Surgery and RFA</a:t>
            </a:r>
          </a:p>
        </p:txBody>
      </p:sp>
      <p:sp>
        <p:nvSpPr>
          <p:cNvPr id="10" name="Down Arrow 9"/>
          <p:cNvSpPr/>
          <p:nvPr/>
        </p:nvSpPr>
        <p:spPr>
          <a:xfrm flipV="1">
            <a:off x="1214438" y="5072063"/>
            <a:ext cx="64293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6811" name="Picture 12" descr="kebede3c.jpg"/>
          <p:cNvPicPr>
            <a:picLocks noChangeAspect="1"/>
          </p:cNvPicPr>
          <p:nvPr/>
        </p:nvPicPr>
        <p:blipFill>
          <a:blip r:embed="rId6"/>
          <a:srcRect l="10449" t="16309" r="17937" b="23631"/>
          <a:stretch>
            <a:fillRect/>
          </a:stretch>
        </p:blipFill>
        <p:spPr bwMode="auto">
          <a:xfrm>
            <a:off x="3286125" y="2357438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2" name="TextBox 13"/>
          <p:cNvSpPr txBox="1">
            <a:spLocks noChangeArrowheads="1"/>
          </p:cNvSpPr>
          <p:nvPr/>
        </p:nvSpPr>
        <p:spPr bwMode="auto">
          <a:xfrm>
            <a:off x="4500563" y="5715000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PEI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4500563" y="5072063"/>
            <a:ext cx="642937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6814" name="Picture 19" descr="kebede3d.jpg"/>
          <p:cNvPicPr>
            <a:picLocks noChangeAspect="1"/>
          </p:cNvPicPr>
          <p:nvPr/>
        </p:nvPicPr>
        <p:blipFill>
          <a:blip r:embed="rId7"/>
          <a:srcRect l="13379" t="22166" r="14844" b="23633"/>
          <a:stretch>
            <a:fillRect/>
          </a:stretch>
        </p:blipFill>
        <p:spPr bwMode="auto">
          <a:xfrm>
            <a:off x="6072188" y="2357438"/>
            <a:ext cx="3071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5" name="TextBox 20"/>
          <p:cNvSpPr txBox="1">
            <a:spLocks noChangeArrowheads="1"/>
          </p:cNvSpPr>
          <p:nvPr/>
        </p:nvSpPr>
        <p:spPr bwMode="auto">
          <a:xfrm>
            <a:off x="6429375" y="5643563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Chemoembolisation X5</a:t>
            </a:r>
          </a:p>
        </p:txBody>
      </p:sp>
      <p:sp>
        <p:nvSpPr>
          <p:cNvPr id="22" name="Down Arrow 21"/>
          <p:cNvSpPr/>
          <p:nvPr/>
        </p:nvSpPr>
        <p:spPr>
          <a:xfrm flipV="1">
            <a:off x="7286625" y="5072063"/>
            <a:ext cx="642938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kebede1.jpg"/>
          <p:cNvPicPr>
            <a:picLocks noChangeAspect="1"/>
          </p:cNvPicPr>
          <p:nvPr/>
        </p:nvPicPr>
        <p:blipFill>
          <a:blip r:embed="rId3"/>
          <a:srcRect l="6055" t="13379" r="8984" b="19238"/>
          <a:stretch>
            <a:fillRect/>
          </a:stretch>
        </p:blipFill>
        <p:spPr bwMode="auto">
          <a:xfrm>
            <a:off x="0" y="0"/>
            <a:ext cx="459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 descr="kebede1a.jpg"/>
          <p:cNvPicPr>
            <a:picLocks noChangeAspect="1"/>
          </p:cNvPicPr>
          <p:nvPr/>
        </p:nvPicPr>
        <p:blipFill>
          <a:blip r:embed="rId4"/>
          <a:srcRect t="8984" r="10449" b="10449"/>
          <a:stretch>
            <a:fillRect/>
          </a:stretch>
        </p:blipFill>
        <p:spPr bwMode="auto">
          <a:xfrm>
            <a:off x="4572000" y="0"/>
            <a:ext cx="4572000" cy="37147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072188" y="2000250"/>
            <a:ext cx="285750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893469" y="2107407"/>
            <a:ext cx="42862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57875" y="571500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1" name="TextBox 16"/>
          <p:cNvSpPr txBox="1">
            <a:spLocks noChangeArrowheads="1"/>
          </p:cNvSpPr>
          <p:nvPr/>
        </p:nvSpPr>
        <p:spPr bwMode="auto">
          <a:xfrm>
            <a:off x="4143375" y="314325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2002</a:t>
            </a:r>
          </a:p>
        </p:txBody>
      </p:sp>
      <p:pic>
        <p:nvPicPr>
          <p:cNvPr id="77832" name="Picture 7" descr="kebede2.jpg"/>
          <p:cNvPicPr>
            <a:picLocks noChangeAspect="1"/>
          </p:cNvPicPr>
          <p:nvPr/>
        </p:nvPicPr>
        <p:blipFill>
          <a:blip r:embed="rId5"/>
          <a:srcRect l="10254" t="17580" r="4785" b="19434"/>
          <a:stretch>
            <a:fillRect/>
          </a:stretch>
        </p:blipFill>
        <p:spPr bwMode="auto">
          <a:xfrm>
            <a:off x="0" y="2357438"/>
            <a:ext cx="3286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3" name="TextBox 8"/>
          <p:cNvSpPr txBox="1">
            <a:spLocks noChangeArrowheads="1"/>
          </p:cNvSpPr>
          <p:nvPr/>
        </p:nvSpPr>
        <p:spPr bwMode="auto">
          <a:xfrm>
            <a:off x="928688" y="5643563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Surgery and RFA</a:t>
            </a:r>
          </a:p>
        </p:txBody>
      </p:sp>
      <p:sp>
        <p:nvSpPr>
          <p:cNvPr id="10" name="Down Arrow 9"/>
          <p:cNvSpPr/>
          <p:nvPr/>
        </p:nvSpPr>
        <p:spPr>
          <a:xfrm flipV="1">
            <a:off x="1214438" y="5072063"/>
            <a:ext cx="64293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7835" name="Picture 12" descr="kebede3c.jpg"/>
          <p:cNvPicPr>
            <a:picLocks noChangeAspect="1"/>
          </p:cNvPicPr>
          <p:nvPr/>
        </p:nvPicPr>
        <p:blipFill>
          <a:blip r:embed="rId6"/>
          <a:srcRect l="10449" t="16309" r="17937" b="23631"/>
          <a:stretch>
            <a:fillRect/>
          </a:stretch>
        </p:blipFill>
        <p:spPr bwMode="auto">
          <a:xfrm>
            <a:off x="3286125" y="2357438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TextBox 13"/>
          <p:cNvSpPr txBox="1">
            <a:spLocks noChangeArrowheads="1"/>
          </p:cNvSpPr>
          <p:nvPr/>
        </p:nvSpPr>
        <p:spPr bwMode="auto">
          <a:xfrm>
            <a:off x="4500563" y="5715000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PEI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4500563" y="5072063"/>
            <a:ext cx="642937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7838" name="Picture 19" descr="kebede3d.jpg"/>
          <p:cNvPicPr>
            <a:picLocks noChangeAspect="1"/>
          </p:cNvPicPr>
          <p:nvPr/>
        </p:nvPicPr>
        <p:blipFill>
          <a:blip r:embed="rId7"/>
          <a:srcRect l="13379" t="22166" r="14844" b="23633"/>
          <a:stretch>
            <a:fillRect/>
          </a:stretch>
        </p:blipFill>
        <p:spPr bwMode="auto">
          <a:xfrm>
            <a:off x="6072188" y="2357438"/>
            <a:ext cx="3071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9" name="TextBox 20"/>
          <p:cNvSpPr txBox="1">
            <a:spLocks noChangeArrowheads="1"/>
          </p:cNvSpPr>
          <p:nvPr/>
        </p:nvSpPr>
        <p:spPr bwMode="auto">
          <a:xfrm>
            <a:off x="6429375" y="5643563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Chemoembolisation X5</a:t>
            </a:r>
          </a:p>
        </p:txBody>
      </p:sp>
      <p:sp>
        <p:nvSpPr>
          <p:cNvPr id="22" name="Down Arrow 21"/>
          <p:cNvSpPr/>
          <p:nvPr/>
        </p:nvSpPr>
        <p:spPr>
          <a:xfrm flipV="1">
            <a:off x="7286625" y="5072063"/>
            <a:ext cx="642938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7841" name="Picture 17" descr="kebede4.jpg"/>
          <p:cNvPicPr>
            <a:picLocks noChangeAspect="1"/>
          </p:cNvPicPr>
          <p:nvPr/>
        </p:nvPicPr>
        <p:blipFill>
          <a:blip r:embed="rId8"/>
          <a:srcRect l="8984" t="20703" r="6055" b="14844"/>
          <a:stretch>
            <a:fillRect/>
          </a:stretch>
        </p:blipFill>
        <p:spPr bwMode="auto">
          <a:xfrm>
            <a:off x="1071563" y="1000125"/>
            <a:ext cx="7000875" cy="52863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6200000" flipH="1">
            <a:off x="2607469" y="1678782"/>
            <a:ext cx="357187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965156" y="3107532"/>
            <a:ext cx="428625" cy="21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4893469" y="5107781"/>
            <a:ext cx="642938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5" name="TextBox 34"/>
          <p:cNvSpPr txBox="1">
            <a:spLocks noChangeArrowheads="1"/>
          </p:cNvSpPr>
          <p:nvPr/>
        </p:nvSpPr>
        <p:spPr bwMode="auto">
          <a:xfrm>
            <a:off x="3857625" y="628650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2002 - 2005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thomas1"/>
          <p:cNvPicPr>
            <a:picLocks noChangeAspect="1" noChangeArrowheads="1"/>
          </p:cNvPicPr>
          <p:nvPr/>
        </p:nvPicPr>
        <p:blipFill>
          <a:blip r:embed="rId3"/>
          <a:srcRect l="5144" t="13086" r="4231" b="10710"/>
          <a:stretch>
            <a:fillRect/>
          </a:stretch>
        </p:blipFill>
        <p:spPr bwMode="auto">
          <a:xfrm>
            <a:off x="0" y="0"/>
            <a:ext cx="50038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5" descr="thomas2"/>
          <p:cNvPicPr>
            <a:picLocks noChangeAspect="1" noChangeArrowheads="1"/>
          </p:cNvPicPr>
          <p:nvPr/>
        </p:nvPicPr>
        <p:blipFill>
          <a:blip r:embed="rId4"/>
          <a:srcRect l="6250" t="13445" r="5144" b="9766"/>
          <a:stretch>
            <a:fillRect/>
          </a:stretch>
        </p:blipFill>
        <p:spPr bwMode="auto">
          <a:xfrm>
            <a:off x="4427538" y="2770188"/>
            <a:ext cx="4716462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Line 6"/>
          <p:cNvSpPr>
            <a:spLocks noChangeShapeType="1"/>
          </p:cNvSpPr>
          <p:nvPr/>
        </p:nvSpPr>
        <p:spPr bwMode="auto">
          <a:xfrm>
            <a:off x="5651500" y="3716338"/>
            <a:ext cx="73025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 flipV="1">
            <a:off x="5580063" y="4221163"/>
            <a:ext cx="144462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hcc1"/>
          <p:cNvPicPr>
            <a:picLocks noChangeAspect="1" noChangeArrowheads="1"/>
          </p:cNvPicPr>
          <p:nvPr/>
        </p:nvPicPr>
        <p:blipFill>
          <a:blip r:embed="rId3"/>
          <a:srcRect l="6641" t="12549" r="4036" b="15837"/>
          <a:stretch>
            <a:fillRect/>
          </a:stretch>
        </p:blipFill>
        <p:spPr bwMode="auto">
          <a:xfrm>
            <a:off x="0" y="0"/>
            <a:ext cx="66230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Line 6"/>
          <p:cNvSpPr>
            <a:spLocks noChangeShapeType="1"/>
          </p:cNvSpPr>
          <p:nvPr/>
        </p:nvSpPr>
        <p:spPr bwMode="auto">
          <a:xfrm flipV="1">
            <a:off x="755650" y="2060575"/>
            <a:ext cx="14446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9876" name="Line 7"/>
          <p:cNvSpPr>
            <a:spLocks noChangeShapeType="1"/>
          </p:cNvSpPr>
          <p:nvPr/>
        </p:nvSpPr>
        <p:spPr bwMode="auto">
          <a:xfrm flipV="1">
            <a:off x="971550" y="22764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79877" name="Picture 8" descr="hcc2"/>
          <p:cNvPicPr>
            <a:picLocks noChangeAspect="1" noChangeArrowheads="1"/>
          </p:cNvPicPr>
          <p:nvPr/>
        </p:nvPicPr>
        <p:blipFill>
          <a:blip r:embed="rId4"/>
          <a:srcRect l="30617" t="19922" r="17351" b="38850"/>
          <a:stretch>
            <a:fillRect/>
          </a:stretch>
        </p:blipFill>
        <p:spPr bwMode="auto">
          <a:xfrm>
            <a:off x="4932363" y="2836863"/>
            <a:ext cx="4211637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5364163" y="3068638"/>
            <a:ext cx="7207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RAO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cc1"/>
          <p:cNvPicPr>
            <a:picLocks noChangeAspect="1" noChangeArrowheads="1"/>
          </p:cNvPicPr>
          <p:nvPr/>
        </p:nvPicPr>
        <p:blipFill>
          <a:blip r:embed="rId3"/>
          <a:srcRect l="6641" t="12549" r="4036" b="15837"/>
          <a:stretch>
            <a:fillRect/>
          </a:stretch>
        </p:blipFill>
        <p:spPr bwMode="auto">
          <a:xfrm>
            <a:off x="0" y="0"/>
            <a:ext cx="66230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Line 3"/>
          <p:cNvSpPr>
            <a:spLocks noChangeShapeType="1"/>
          </p:cNvSpPr>
          <p:nvPr/>
        </p:nvSpPr>
        <p:spPr bwMode="auto">
          <a:xfrm flipV="1">
            <a:off x="755650" y="2060575"/>
            <a:ext cx="14446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V="1">
            <a:off x="971550" y="2276475"/>
            <a:ext cx="4318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80901" name="Picture 5" descr="hcc2"/>
          <p:cNvPicPr>
            <a:picLocks noChangeAspect="1" noChangeArrowheads="1"/>
          </p:cNvPicPr>
          <p:nvPr/>
        </p:nvPicPr>
        <p:blipFill>
          <a:blip r:embed="rId4"/>
          <a:srcRect l="30617" t="19922" r="17351" b="38850"/>
          <a:stretch>
            <a:fillRect/>
          </a:stretch>
        </p:blipFill>
        <p:spPr bwMode="auto">
          <a:xfrm>
            <a:off x="4932363" y="2836863"/>
            <a:ext cx="4211637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364163" y="3068638"/>
            <a:ext cx="7207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RAO</a:t>
            </a:r>
            <a:endParaRPr lang="en-US"/>
          </a:p>
        </p:txBody>
      </p:sp>
      <p:pic>
        <p:nvPicPr>
          <p:cNvPr id="80903" name="Picture 7" descr="hcc3"/>
          <p:cNvPicPr>
            <a:picLocks noChangeAspect="1" noChangeArrowheads="1"/>
          </p:cNvPicPr>
          <p:nvPr/>
        </p:nvPicPr>
        <p:blipFill>
          <a:blip r:embed="rId5"/>
          <a:srcRect l="6641" t="9309" r="1074" b="15381"/>
          <a:stretch>
            <a:fillRect/>
          </a:stretch>
        </p:blipFill>
        <p:spPr bwMode="auto">
          <a:xfrm>
            <a:off x="900113" y="765175"/>
            <a:ext cx="7308850" cy="5140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4067175" y="2636838"/>
            <a:ext cx="2174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>
            <a:off x="4356100" y="18446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Response:</a:t>
            </a:r>
          </a:p>
        </p:txBody>
      </p:sp>
      <p:pic>
        <p:nvPicPr>
          <p:cNvPr id="81923" name="Picture 3" descr="chemo5"/>
          <p:cNvPicPr>
            <a:picLocks noChangeAspect="1" noChangeArrowheads="1"/>
          </p:cNvPicPr>
          <p:nvPr/>
        </p:nvPicPr>
        <p:blipFill>
          <a:blip r:embed="rId3"/>
          <a:srcRect l="10933" t="22653" r="8328" b="20049"/>
          <a:stretch>
            <a:fillRect/>
          </a:stretch>
        </p:blipFill>
        <p:spPr bwMode="auto">
          <a:xfrm>
            <a:off x="2057400" y="15240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Response:</a:t>
            </a:r>
          </a:p>
        </p:txBody>
      </p:sp>
      <p:pic>
        <p:nvPicPr>
          <p:cNvPr id="82947" name="Picture 3" descr="chemo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5625" t="14056" r="14056" b="17963"/>
          <a:stretch>
            <a:fillRect/>
          </a:stretch>
        </p:blipFill>
        <p:spPr bwMode="auto">
          <a:xfrm>
            <a:off x="3352800" y="304800"/>
            <a:ext cx="5410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Response:</a:t>
            </a:r>
          </a:p>
        </p:txBody>
      </p:sp>
      <p:pic>
        <p:nvPicPr>
          <p:cNvPr id="83971" name="Picture 3" descr="chemo3"/>
          <p:cNvPicPr>
            <a:picLocks noChangeAspect="1" noChangeArrowheads="1"/>
          </p:cNvPicPr>
          <p:nvPr/>
        </p:nvPicPr>
        <p:blipFill>
          <a:blip r:embed="rId3"/>
          <a:srcRect l="15625" t="14063" r="14063" b="17969"/>
          <a:stretch>
            <a:fillRect/>
          </a:stretch>
        </p:blipFill>
        <p:spPr bwMode="auto">
          <a:xfrm>
            <a:off x="3352800" y="304800"/>
            <a:ext cx="5410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chemo4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 l="14844" t="11719" r="12500" b="14844"/>
          <a:stretch>
            <a:fillRect/>
          </a:stretch>
        </p:blipFill>
        <p:spPr bwMode="auto">
          <a:xfrm>
            <a:off x="3429000" y="304800"/>
            <a:ext cx="533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Liver_Fig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57625" y="1357313"/>
            <a:ext cx="3857625" cy="1643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572000" y="5214938"/>
            <a:ext cx="2357438" cy="985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Future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772400" cy="4648200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New chemotherapeutic agents/regimes/timing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 "/>
              <a:defRPr/>
            </a:pPr>
            <a:r>
              <a:rPr lang="en-GB" dirty="0"/>
              <a:t>- no evidence that multiple combinations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 "/>
              <a:defRPr/>
            </a:pPr>
            <a:r>
              <a:rPr lang="en-GB" dirty="0"/>
              <a:t>  convey an advantage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Combined therapies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/>
              <a:t>New methods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             - gene therapy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             - injection of attenuated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               adenoviruses.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             - </a:t>
            </a:r>
            <a:r>
              <a:rPr lang="en-GB" dirty="0" err="1"/>
              <a:t>radiolabelled</a:t>
            </a:r>
            <a:r>
              <a:rPr lang="en-GB" dirty="0"/>
              <a:t> microspheres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             - drug eluting spheres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/>
              <a:t>               - other immunological methods</a:t>
            </a:r>
            <a:r>
              <a:rPr lang="en-GB" dirty="0" smtClean="0"/>
              <a:t>.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 smtClean="0"/>
              <a:t>               - intra-arterial drug delivery combined with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 smtClean="0"/>
              <a:t>                 </a:t>
            </a:r>
            <a:r>
              <a:rPr lang="en-GB" dirty="0" err="1" smtClean="0"/>
              <a:t>Sorafenib</a:t>
            </a: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Drug eluting beads</a:t>
            </a: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50000"/>
            </a:pPr>
            <a:r>
              <a:rPr lang="en-GB" smtClean="0"/>
              <a:t> </a:t>
            </a:r>
            <a:r>
              <a:rPr lang="en-GB" sz="2000" i="1" smtClean="0"/>
              <a:t>Chemoembolisation of hepatocellular carcinoma with drug eluting beads: efficacy and doxorubicin pharmakinetics. </a:t>
            </a:r>
            <a:r>
              <a:rPr lang="en-GB" sz="2000" smtClean="0"/>
              <a:t>Varela M, Isabel real M et al. </a:t>
            </a:r>
            <a:r>
              <a:rPr lang="en-GB" sz="2000" b="1" smtClean="0"/>
              <a:t>J. Hepatol. 2007</a:t>
            </a:r>
          </a:p>
          <a:p>
            <a:pPr eaLnBrk="1" hangingPunct="1"/>
            <a:r>
              <a:rPr lang="en-GB" sz="2000" i="1" smtClean="0"/>
              <a:t>Trans-arterial chemoembolisation of unresectable HCC with drug eluting beads: results of an open-label study of 62 patients</a:t>
            </a:r>
            <a:r>
              <a:rPr lang="en-GB" sz="2000" smtClean="0"/>
              <a:t> Malagari K, Chatzimichael K, Alexopoulou E et al. </a:t>
            </a:r>
            <a:r>
              <a:rPr lang="en-GB" sz="2000" b="1" smtClean="0"/>
              <a:t>CVIR 2008</a:t>
            </a:r>
          </a:p>
          <a:p>
            <a:pPr eaLnBrk="1" hangingPunct="1"/>
            <a:r>
              <a:rPr lang="en-GB" sz="2000" i="1" smtClean="0"/>
              <a:t>Phase 1/11 trial of chemoembolisation for hepatocellular carcinoma using a novell intra-arterial drug-eluting bead.</a:t>
            </a:r>
            <a:r>
              <a:rPr lang="en-GB" sz="2000" smtClean="0"/>
              <a:t> Poun RT, Tso wk, Pang RW et al. </a:t>
            </a:r>
            <a:r>
              <a:rPr lang="en-GB" sz="2000" b="1" smtClean="0"/>
              <a:t>Clin. Gastroenterol. Hepatol. 2007</a:t>
            </a:r>
            <a:endParaRPr lang="en-US" sz="2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chemo6"/>
          <p:cNvPicPr>
            <a:picLocks noChangeAspect="1" noChangeArrowheads="1"/>
          </p:cNvPicPr>
          <p:nvPr/>
        </p:nvPicPr>
        <p:blipFill>
          <a:blip r:embed="rId3"/>
          <a:srcRect l="18750" t="18750" r="17188" b="18750"/>
          <a:stretch>
            <a:fillRect/>
          </a:stretch>
        </p:blipFill>
        <p:spPr bwMode="auto">
          <a:xfrm>
            <a:off x="1524000" y="121920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hemo6"/>
          <p:cNvPicPr>
            <a:picLocks noChangeAspect="1" noChangeArrowheads="1"/>
          </p:cNvPicPr>
          <p:nvPr/>
        </p:nvPicPr>
        <p:blipFill>
          <a:blip r:embed="rId3"/>
          <a:srcRect l="18750" t="18750" r="17188" b="18750"/>
          <a:stretch>
            <a:fillRect/>
          </a:stretch>
        </p:blipFill>
        <p:spPr bwMode="auto">
          <a:xfrm>
            <a:off x="1524000" y="121920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</a:t>
            </a:r>
          </a:p>
        </p:txBody>
      </p:sp>
      <p:pic>
        <p:nvPicPr>
          <p:cNvPr id="88069" name="Picture 5" descr="chemo7"/>
          <p:cNvPicPr>
            <a:picLocks noChangeAspect="1" noChangeArrowheads="1"/>
          </p:cNvPicPr>
          <p:nvPr/>
        </p:nvPicPr>
        <p:blipFill>
          <a:blip r:embed="rId4"/>
          <a:srcRect l="16406" t="18750" r="17969" b="20313"/>
          <a:stretch>
            <a:fillRect/>
          </a:stretch>
        </p:blipFill>
        <p:spPr bwMode="auto">
          <a:xfrm>
            <a:off x="2590800" y="1524000"/>
            <a:ext cx="51816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hemo6"/>
          <p:cNvPicPr>
            <a:picLocks noChangeAspect="1" noChangeArrowheads="1"/>
          </p:cNvPicPr>
          <p:nvPr/>
        </p:nvPicPr>
        <p:blipFill>
          <a:blip r:embed="rId3"/>
          <a:srcRect l="18750" t="18750" r="17188" b="18750"/>
          <a:stretch>
            <a:fillRect/>
          </a:stretch>
        </p:blipFill>
        <p:spPr bwMode="auto">
          <a:xfrm>
            <a:off x="1524000" y="121920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</a:t>
            </a:r>
          </a:p>
        </p:txBody>
      </p:sp>
      <p:pic>
        <p:nvPicPr>
          <p:cNvPr id="89093" name="Picture 5" descr="chemo7"/>
          <p:cNvPicPr>
            <a:picLocks noChangeAspect="1" noChangeArrowheads="1"/>
          </p:cNvPicPr>
          <p:nvPr/>
        </p:nvPicPr>
        <p:blipFill>
          <a:blip r:embed="rId4"/>
          <a:srcRect l="16406" t="18750" r="17969" b="20313"/>
          <a:stretch>
            <a:fillRect/>
          </a:stretch>
        </p:blipFill>
        <p:spPr bwMode="auto">
          <a:xfrm>
            <a:off x="2590800" y="1524000"/>
            <a:ext cx="51816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chemo8"/>
          <p:cNvPicPr>
            <a:picLocks noChangeAspect="1" noChangeArrowheads="1"/>
          </p:cNvPicPr>
          <p:nvPr/>
        </p:nvPicPr>
        <p:blipFill>
          <a:blip r:embed="rId5"/>
          <a:srcRect l="19531" t="19531" r="16406" b="19531"/>
          <a:stretch>
            <a:fillRect/>
          </a:stretch>
        </p:blipFill>
        <p:spPr bwMode="auto">
          <a:xfrm>
            <a:off x="3581400" y="1524000"/>
            <a:ext cx="5181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 &amp; Surgery</a:t>
            </a:r>
          </a:p>
        </p:txBody>
      </p:sp>
      <p:pic>
        <p:nvPicPr>
          <p:cNvPr id="90116" name="Picture 4" descr="chemo9"/>
          <p:cNvPicPr>
            <a:picLocks noChangeAspect="1" noChangeArrowheads="1"/>
          </p:cNvPicPr>
          <p:nvPr/>
        </p:nvPicPr>
        <p:blipFill>
          <a:blip r:embed="rId3"/>
          <a:srcRect t="16142" r="5725" b="12236"/>
          <a:stretch>
            <a:fillRect/>
          </a:stretch>
        </p:blipFill>
        <p:spPr bwMode="auto">
          <a:xfrm>
            <a:off x="1676400" y="2057400"/>
            <a:ext cx="55165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 &amp; Surgery</a:t>
            </a:r>
          </a:p>
        </p:txBody>
      </p:sp>
      <p:pic>
        <p:nvPicPr>
          <p:cNvPr id="91140" name="Picture 4" descr="chemo9"/>
          <p:cNvPicPr>
            <a:picLocks noChangeAspect="1" noChangeArrowheads="1"/>
          </p:cNvPicPr>
          <p:nvPr/>
        </p:nvPicPr>
        <p:blipFill>
          <a:blip r:embed="rId3"/>
          <a:srcRect t="16142" r="5725" b="12236"/>
          <a:stretch>
            <a:fillRect/>
          </a:stretch>
        </p:blipFill>
        <p:spPr bwMode="auto">
          <a:xfrm>
            <a:off x="1676400" y="2057400"/>
            <a:ext cx="55165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chemo10"/>
          <p:cNvPicPr>
            <a:picLocks noChangeAspect="1" noChangeArrowheads="1"/>
          </p:cNvPicPr>
          <p:nvPr/>
        </p:nvPicPr>
        <p:blipFill>
          <a:blip r:embed="rId4"/>
          <a:srcRect t="12236" r="7027" b="12234"/>
          <a:stretch>
            <a:fillRect/>
          </a:stretch>
        </p:blipFill>
        <p:spPr bwMode="auto">
          <a:xfrm>
            <a:off x="3124200" y="1981200"/>
            <a:ext cx="54403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 &amp; Surgery &amp; ………….</a:t>
            </a:r>
          </a:p>
        </p:txBody>
      </p:sp>
      <p:pic>
        <p:nvPicPr>
          <p:cNvPr id="92164" name="Picture 4" descr="chemo12"/>
          <p:cNvPicPr>
            <a:picLocks noChangeAspect="1" noChangeArrowheads="1"/>
          </p:cNvPicPr>
          <p:nvPr/>
        </p:nvPicPr>
        <p:blipFill>
          <a:blip r:embed="rId3"/>
          <a:srcRect l="8328" t="18747" r="5725" b="8328"/>
          <a:stretch>
            <a:fillRect/>
          </a:stretch>
        </p:blipFill>
        <p:spPr bwMode="auto">
          <a:xfrm>
            <a:off x="1295400" y="20574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Combined therapies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Narrow" pitchFamily="34" charset="0"/>
              </a:rPr>
              <a:t>Portal vein Embolization &amp; Surgery &amp; ………….</a:t>
            </a:r>
          </a:p>
        </p:txBody>
      </p:sp>
      <p:pic>
        <p:nvPicPr>
          <p:cNvPr id="93188" name="Picture 4" descr="chemo12"/>
          <p:cNvPicPr>
            <a:picLocks noChangeAspect="1" noChangeArrowheads="1"/>
          </p:cNvPicPr>
          <p:nvPr/>
        </p:nvPicPr>
        <p:blipFill>
          <a:blip r:embed="rId3"/>
          <a:srcRect l="8328" t="18747" r="5725" b="8328"/>
          <a:stretch>
            <a:fillRect/>
          </a:stretch>
        </p:blipFill>
        <p:spPr bwMode="auto">
          <a:xfrm>
            <a:off x="1295400" y="20574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6" descr="chemo11"/>
          <p:cNvPicPr>
            <a:picLocks noChangeAspect="1" noChangeArrowheads="1"/>
          </p:cNvPicPr>
          <p:nvPr/>
        </p:nvPicPr>
        <p:blipFill>
          <a:blip r:embed="rId4"/>
          <a:srcRect l="4422" t="18747" r="3120" b="10933"/>
          <a:stretch>
            <a:fillRect/>
          </a:stretch>
        </p:blipFill>
        <p:spPr bwMode="auto">
          <a:xfrm>
            <a:off x="3429000" y="23622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Liver_Fig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57625" y="1357313"/>
            <a:ext cx="3857625" cy="1643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572000" y="5214938"/>
            <a:ext cx="2357438" cy="985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15125" y="5429250"/>
            <a:ext cx="1071563" cy="6429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643813" y="5357813"/>
            <a:ext cx="11430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Sorafenib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682</TotalTime>
  <Words>1687</Words>
  <Application>Microsoft Office PowerPoint</Application>
  <PresentationFormat>On-screen Show (4:3)</PresentationFormat>
  <Paragraphs>418</Paragraphs>
  <Slides>88</Slides>
  <Notes>88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Apex</vt:lpstr>
      <vt:lpstr> Chemoembolization of the liver</vt:lpstr>
      <vt:lpstr>Gastrointestinal Cancers: Number of New Patients seen / Year (actual at Hammersmith Hospitals NHS Trust)</vt:lpstr>
      <vt:lpstr>HEPATOCELLULAR CARCINOMA</vt:lpstr>
      <vt:lpstr>Hepatocellular Carcinoma</vt:lpstr>
      <vt:lpstr>Hepatocellular Carcinoma</vt:lpstr>
      <vt:lpstr>Treatment Options</vt:lpstr>
      <vt:lpstr>Slide 7</vt:lpstr>
      <vt:lpstr>Slide 8</vt:lpstr>
      <vt:lpstr>Slide 9</vt:lpstr>
      <vt:lpstr>Chemoembolization</vt:lpstr>
      <vt:lpstr>Potential Complications</vt:lpstr>
      <vt:lpstr>Patient Selection</vt:lpstr>
      <vt:lpstr>Contra-indications</vt:lpstr>
      <vt:lpstr>Assessment</vt:lpstr>
      <vt:lpstr>CT: Arterial phase.</vt:lpstr>
      <vt:lpstr>CT: Portal venous phase.</vt:lpstr>
      <vt:lpstr>CT: anatomical aspects</vt:lpstr>
      <vt:lpstr>CT: anatomical aspects</vt:lpstr>
      <vt:lpstr>Technique (1)</vt:lpstr>
      <vt:lpstr>Technique (2)</vt:lpstr>
      <vt:lpstr>Technique (3)</vt:lpstr>
      <vt:lpstr>Theory (1)</vt:lpstr>
      <vt:lpstr>Theory (2)</vt:lpstr>
      <vt:lpstr>Theory (3)</vt:lpstr>
      <vt:lpstr>Angiography</vt:lpstr>
      <vt:lpstr>Angiography</vt:lpstr>
      <vt:lpstr>Angiography</vt:lpstr>
      <vt:lpstr>Angiography</vt:lpstr>
      <vt:lpstr>Angiography: collaterals</vt:lpstr>
      <vt:lpstr>Angiography: collaterals</vt:lpstr>
      <vt:lpstr>Angiography: collaterals</vt:lpstr>
      <vt:lpstr>Angiography: multiple lesions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Angiography: collaterals</vt:lpstr>
      <vt:lpstr>Vessels at Risk</vt:lpstr>
      <vt:lpstr>Follow up</vt:lpstr>
      <vt:lpstr>Follow up: CT</vt:lpstr>
      <vt:lpstr>Follow up: CT</vt:lpstr>
      <vt:lpstr>Outcome</vt:lpstr>
      <vt:lpstr>“Arterial embolization or chemoembolization versus symptomatic treatment in patients with unresectable hepatocellular carcinoma: a randomised control trial.”</vt:lpstr>
      <vt:lpstr>Chemo-Embolisation (CEM) Trials Summary in HCC</vt:lpstr>
      <vt:lpstr>2 Significant Chemo-embolisation (CEM) Trials in HCC</vt:lpstr>
      <vt:lpstr>2 Significant Chemo-embolisation (CEM) Trials in HCC</vt:lpstr>
      <vt:lpstr>“Systematic review of randomised trials for unresectable hepatocellular carcinoma: chemoembolization improves survival” </vt:lpstr>
      <vt:lpstr>“Review of randomised trials for unresectable hepatocellular carcinoma.”</vt:lpstr>
      <vt:lpstr>Definitions of best response according to WHO and RECIST (independently verified)</vt:lpstr>
      <vt:lpstr>Response:</vt:lpstr>
      <vt:lpstr>Response:</vt:lpstr>
      <vt:lpstr>Response</vt:lpstr>
      <vt:lpstr>Response</vt:lpstr>
      <vt:lpstr>Response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Response:</vt:lpstr>
      <vt:lpstr>Response:</vt:lpstr>
      <vt:lpstr>Response:</vt:lpstr>
      <vt:lpstr>Future</vt:lpstr>
      <vt:lpstr>Drug eluting beads</vt:lpstr>
      <vt:lpstr>Combined therapies</vt:lpstr>
      <vt:lpstr>Combined therapies</vt:lpstr>
      <vt:lpstr>Combined therapies</vt:lpstr>
      <vt:lpstr>Combined therapies</vt:lpstr>
      <vt:lpstr>Combined therapies</vt:lpstr>
      <vt:lpstr>Combined therapies</vt:lpstr>
      <vt:lpstr>Combined therapies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CHEMOEMBOLIZATION   OF THE LIVER</dc:title>
  <dc:creator>Unknown User</dc:creator>
  <cp:lastModifiedBy>nshiel</cp:lastModifiedBy>
  <cp:revision>57</cp:revision>
  <dcterms:created xsi:type="dcterms:W3CDTF">2003-02-22T00:32:08Z</dcterms:created>
  <dcterms:modified xsi:type="dcterms:W3CDTF">2011-10-12T10:23:47Z</dcterms:modified>
</cp:coreProperties>
</file>