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323" r:id="rId3"/>
    <p:sldId id="257" r:id="rId4"/>
    <p:sldId id="258" r:id="rId5"/>
    <p:sldId id="262" r:id="rId6"/>
    <p:sldId id="259" r:id="rId7"/>
    <p:sldId id="261" r:id="rId8"/>
    <p:sldId id="310" r:id="rId9"/>
    <p:sldId id="264" r:id="rId10"/>
    <p:sldId id="272" r:id="rId11"/>
    <p:sldId id="274" r:id="rId12"/>
    <p:sldId id="276" r:id="rId13"/>
    <p:sldId id="273" r:id="rId14"/>
    <p:sldId id="268" r:id="rId15"/>
    <p:sldId id="277" r:id="rId16"/>
    <p:sldId id="278" r:id="rId17"/>
    <p:sldId id="275" r:id="rId18"/>
    <p:sldId id="303" r:id="rId19"/>
    <p:sldId id="279" r:id="rId20"/>
    <p:sldId id="269" r:id="rId21"/>
    <p:sldId id="281" r:id="rId22"/>
    <p:sldId id="308" r:id="rId23"/>
    <p:sldId id="270" r:id="rId24"/>
    <p:sldId id="312" r:id="rId25"/>
    <p:sldId id="32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24" r:id="rId43"/>
    <p:sldId id="325" r:id="rId44"/>
    <p:sldId id="315" r:id="rId45"/>
    <p:sldId id="326" r:id="rId46"/>
    <p:sldId id="314" r:id="rId47"/>
    <p:sldId id="327" r:id="rId48"/>
    <p:sldId id="316" r:id="rId49"/>
    <p:sldId id="319" r:id="rId50"/>
    <p:sldId id="320" r:id="rId51"/>
    <p:sldId id="321" r:id="rId52"/>
    <p:sldId id="317" r:id="rId53"/>
    <p:sldId id="271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4" autoAdjust="0"/>
    <p:restoredTop sz="94624" autoAdjust="0"/>
  </p:normalViewPr>
  <p:slideViewPr>
    <p:cSldViewPr>
      <p:cViewPr>
        <p:scale>
          <a:sx n="50" d="100"/>
          <a:sy n="50" d="100"/>
        </p:scale>
        <p:origin x="-7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EE3C727-A1AA-4356-8EA2-810FA716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99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3C727-A1AA-4356-8EA2-810FA716C2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C2DB-08C3-4E76-B3B7-DBFF1353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AE12-7847-48F1-BD3B-E061F634E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03B3-9A26-4BA5-B9F7-AE7524CB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428C-47B4-4528-8A56-4138CF674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BCFA-A526-4B67-AF08-D93E560C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ACFA2-CB33-4057-B6F3-6256F4D0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5897-29DF-4531-A302-6AD9A6B7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037C-C4D0-4F04-8D39-19DAFE58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1726-B09E-4C1C-8AC1-20A08EA5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A3E5-96E6-4CB0-A9A2-5C303E383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4FE2-5F28-4DB8-994E-47AD76816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61C0-DD89-49E6-B63B-60FF1530E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BF174B23-D3E6-4828-BCF3-126614CA5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theoncologist.alphamedpress.org/cgi/content/full/13/suppl_2/8/F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theoncologist.alphamedpress.org/content/vol13/suppl_2/images/large/onc13s20008-f03.jpe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5400" dirty="0" smtClean="0">
                <a:solidFill>
                  <a:srgbClr val="FFFF00"/>
                </a:solidFill>
                <a:effectLst/>
              </a:rPr>
              <a:t>New developments in PET imaging </a:t>
            </a:r>
            <a:endParaRPr lang="en-US" sz="54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827088" y="4221163"/>
            <a:ext cx="76327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effectLst/>
              </a:rPr>
              <a:t>Dr L Kenny</a:t>
            </a:r>
          </a:p>
        </p:txBody>
      </p:sp>
      <p:pic>
        <p:nvPicPr>
          <p:cNvPr id="4" name="Picture 3" descr="imper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757834"/>
            <a:ext cx="2232248" cy="858274"/>
          </a:xfrm>
          <a:prstGeom prst="rect">
            <a:avLst/>
          </a:prstGeom>
        </p:spPr>
      </p:pic>
      <p:pic>
        <p:nvPicPr>
          <p:cNvPr id="5" name="Picture 9" descr="WG10-Pantone-CSC.ep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42191"/>
            <a:ext cx="1883916" cy="8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Laura\Documents\nihr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1" y="5763060"/>
            <a:ext cx="2504267" cy="7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2-[18F]fluoro-2-deoxyglucose: FDG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Originally developed as a chemotherapeutic agent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Most commonly used PET radiotracer – 25yr hx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Uptake based on Warburg’s principle (1921) that </a:t>
            </a:r>
            <a:r>
              <a:rPr lang="en-GB" sz="2400" b="1" i="1" smtClean="0">
                <a:solidFill>
                  <a:srgbClr val="FFFF00"/>
                </a:solidFill>
              </a:rPr>
              <a:t>tumours rely more on glycolysis for energy production rather than oxidative phosphorylation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Increased glucose uptake is mediated by GLUT-1, which is a transmembrane transporter – upregulated in many cancers.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Tumour cells may also have increased hexokinase (HK1 and 2)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Glycolysis is increased by oncogenes such as src, ras, c-myc, growth factors, and hypoxia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Akt is thought to be a key mediator in tumour cell glycolysis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gulation of immune cells by local-tissue oxygen tension: HIF1|[alpha]| and adenosine recep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FDG-PET</a:t>
            </a:r>
            <a:endParaRPr lang="en-US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FDG = glucose analogue</a:t>
            </a:r>
          </a:p>
          <a:p>
            <a:pPr eaLnBrk="1" hangingPunct="1">
              <a:defRPr/>
            </a:pPr>
            <a:r>
              <a:rPr lang="en-GB" smtClean="0"/>
              <a:t>Following phosphorylation FDG-6-phosphate is effectively trapped within the cell</a:t>
            </a:r>
          </a:p>
          <a:p>
            <a:pPr eaLnBrk="1" hangingPunct="1">
              <a:defRPr/>
            </a:pPr>
            <a:r>
              <a:rPr lang="en-GB" smtClean="0"/>
              <a:t>t</a:t>
            </a:r>
            <a:r>
              <a:rPr lang="en-GB" baseline="-25000" smtClean="0">
                <a:cs typeface="Arial" pitchFamily="34" charset="0"/>
              </a:rPr>
              <a:t>½ </a:t>
            </a:r>
            <a:r>
              <a:rPr lang="en-GB" smtClean="0">
                <a:cs typeface="Arial" pitchFamily="34" charset="0"/>
              </a:rPr>
              <a:t>= 110 mins – can be synthesized off-site</a:t>
            </a:r>
          </a:p>
          <a:p>
            <a:pPr eaLnBrk="1" hangingPunct="1">
              <a:defRPr/>
            </a:pPr>
            <a:r>
              <a:rPr lang="en-GB" smtClean="0">
                <a:cs typeface="Arial" pitchFamily="34" charset="0"/>
              </a:rPr>
              <a:t>Use a nanomolar dose so that the underlying biological process is unaffected</a:t>
            </a:r>
            <a:endParaRPr lang="en-GB" baseline="-25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FDG transport into the cell- the Sokoloff model</a:t>
            </a:r>
            <a:endParaRPr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8931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30238"/>
            <a:ext cx="828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Why do we use FDG?</a:t>
            </a:r>
            <a:endParaRPr lang="en-US" sz="400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Provide information about the metabolic activity of tumours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Readily available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Can be shipped off-site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Complimentary to standard anatomical imaging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May detect metastases at distant sites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Reliable technology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May be used to quantify response to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Improve treatment outcomes + Drug development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Data Interpretation</a:t>
            </a:r>
            <a:endParaRPr lang="en-US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Visual</a:t>
            </a:r>
          </a:p>
          <a:p>
            <a:pPr eaLnBrk="1" hangingPunct="1">
              <a:defRPr/>
            </a:pPr>
            <a:r>
              <a:rPr lang="en-GB" sz="2800" smtClean="0"/>
              <a:t>Quantitative to calculate the SUV – uptake at a particular timepoint corrected for dose injected and body weight or surface area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SUV(bw)= tissue concentration(MBq/g)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			injected dose (MBq)/body weight (g)</a:t>
            </a:r>
          </a:p>
          <a:p>
            <a:pPr eaLnBrk="1" hangingPunct="1">
              <a:defRPr/>
            </a:pPr>
            <a:r>
              <a:rPr lang="en-GB" sz="2800" smtClean="0"/>
              <a:t>Above methods assume that dephosphorylation is negligible</a:t>
            </a:r>
          </a:p>
          <a:p>
            <a:pPr eaLnBrk="1" hangingPunct="1">
              <a:defRPr/>
            </a:pPr>
            <a:endParaRPr lang="en-US" sz="280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979613" y="4076700"/>
            <a:ext cx="4535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Data Interpretation</a:t>
            </a:r>
            <a:endParaRPr lang="en-US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For more detailed analysis: need an input function generated from a large vessel on the images/ or from arterial sampling</a:t>
            </a:r>
          </a:p>
          <a:p>
            <a:pPr eaLnBrk="1" hangingPunct="1">
              <a:defRPr/>
            </a:pPr>
            <a:r>
              <a:rPr lang="en-GB" smtClean="0"/>
              <a:t>Used to calculate the metabolic rate of glucose, MRFDG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Current Indications for FDG-PET</a:t>
            </a:r>
            <a:endParaRPr lang="en-US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Overall sensitivity = 84%, specificity= 88%</a:t>
            </a:r>
          </a:p>
          <a:p>
            <a:pPr eaLnBrk="1" hangingPunct="1">
              <a:defRPr/>
            </a:pPr>
            <a:r>
              <a:rPr lang="en-GB" smtClean="0"/>
              <a:t>Tumour staging: melanoma, lymphoma, oesophageal, colorectal ca, NSCLC – characterisation of solitary pulmonary nodules, breast cancer, cervical cancer</a:t>
            </a:r>
          </a:p>
          <a:p>
            <a:pPr eaLnBrk="1" hangingPunct="1">
              <a:defRPr/>
            </a:pPr>
            <a:r>
              <a:rPr lang="en-GB" smtClean="0"/>
              <a:t>Response to treatment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Advantages</a:t>
            </a:r>
            <a:endParaRPr lang="en-US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Can image tumours in vivo – no fixatives required!</a:t>
            </a:r>
          </a:p>
          <a:p>
            <a:pPr eaLnBrk="1" hangingPunct="1">
              <a:defRPr/>
            </a:pPr>
            <a:r>
              <a:rPr lang="en-GB" smtClean="0"/>
              <a:t>Study tumour and its microenvironment</a:t>
            </a:r>
          </a:p>
          <a:p>
            <a:pPr eaLnBrk="1" hangingPunct="1">
              <a:defRPr/>
            </a:pPr>
            <a:r>
              <a:rPr lang="en-GB" smtClean="0"/>
              <a:t>Can study tumours in their entirety</a:t>
            </a:r>
          </a:p>
          <a:p>
            <a:pPr eaLnBrk="1" hangingPunct="1">
              <a:defRPr/>
            </a:pPr>
            <a:r>
              <a:rPr lang="en-GB" smtClean="0"/>
              <a:t>Repeat studies</a:t>
            </a:r>
          </a:p>
          <a:p>
            <a:pPr eaLnBrk="1" hangingPunct="1">
              <a:defRPr/>
            </a:pPr>
            <a:r>
              <a:rPr lang="en-GB" smtClean="0"/>
              <a:t>Non-invasive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Challenges with PET</a:t>
            </a:r>
            <a:endParaRPr lang="en-US" smtClean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Spatial resolution: 4-10mm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Negative scan cannot exclude a small tumour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Precise anatomical localisation can be difficult in certain locations such as the head and neck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PET/CT – improves resolution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Cannot differentiate histological subtypes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Some tumor types e.g. mucinous, and prostate ca have low FDG uptake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Non-specific signals – e.g. inflammation, fat, dense muscle activity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Biomarkers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Novel agents may not cause decrease in tumour volume as per RECIST criteria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Survival benefit can occur without objective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Clinical trials – </a:t>
            </a:r>
            <a:r>
              <a:rPr lang="en-GB" i="1" dirty="0" smtClean="0"/>
              <a:t>optimal biological dose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i="1" dirty="0" smtClean="0"/>
              <a:t>	may not relate to MTD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Early prediction of pharmacological resistance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017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GIST and FDG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79838" y="1412875"/>
            <a:ext cx="24479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solidFill>
                  <a:srgbClr val="FFFF00"/>
                </a:solidFill>
              </a:rPr>
              <a:t>Response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solidFill>
                  <a:srgbClr val="FFFF00"/>
                </a:solidFill>
              </a:rPr>
              <a:t>And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solidFill>
                  <a:srgbClr val="FFFF00"/>
                </a:solidFill>
              </a:rPr>
              <a:t>Resistance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26628" name="Picture 4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29527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Fig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350" y="1052513"/>
            <a:ext cx="296068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140200" y="645318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 Van den Abbeele, Oncologist 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Soft-tissue Sarcoma and Imatinib</a:t>
            </a:r>
            <a:endParaRPr lang="en-US" smtClean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92500" y="6367463"/>
            <a:ext cx="5040313" cy="490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smtClean="0">
                <a:solidFill>
                  <a:srgbClr val="FFFF00"/>
                </a:solidFill>
              </a:rPr>
              <a:t>Stroobants S, EJC, 2003</a:t>
            </a:r>
            <a:endParaRPr lang="en-US" sz="1800" smtClean="0">
              <a:solidFill>
                <a:srgbClr val="FFFF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5903913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Indications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12875"/>
            <a:ext cx="85407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Oesophageal cancer: characterise distal mets, less good for local nodal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Head and Neck: patients with cervical nodes and unknown primary site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Colorectal: low regional sensitivity due to normal metabolic activity, useful for detection of metastases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Melanoma: surveillance of stage III/IV pts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Lymphoma: staging – not so good for T cell and MALT lymphomas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Breast: staging, response to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Thyroid – pts with negative </a:t>
            </a:r>
            <a:r>
              <a:rPr lang="en-GB" sz="2400" baseline="30000" smtClean="0"/>
              <a:t>131</a:t>
            </a:r>
            <a:r>
              <a:rPr lang="en-GB" sz="2400" smtClean="0"/>
              <a:t>I + high thyroglobulin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Sarcoma – staging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GTD - staging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Examples of Molecular Imaging Probes in Development</a:t>
            </a:r>
            <a:endParaRPr lang="en-US" sz="4000" smtClean="0">
              <a:solidFill>
                <a:srgbClr val="FFFF00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325" y="1758950"/>
            <a:ext cx="6227763" cy="425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Proliferation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Thymidine</a:t>
            </a:r>
            <a:r>
              <a:rPr lang="en-GB" dirty="0" smtClean="0"/>
              <a:t> analogues</a:t>
            </a:r>
          </a:p>
          <a:p>
            <a:pPr eaLnBrk="1" hangingPunct="1">
              <a:defRPr/>
            </a:pPr>
            <a:r>
              <a:rPr lang="en-GB" dirty="0" smtClean="0"/>
              <a:t>[11C]</a:t>
            </a:r>
            <a:r>
              <a:rPr lang="en-GB" dirty="0" err="1" smtClean="0"/>
              <a:t>thymidine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3’-deoxy-3’-[18F]</a:t>
            </a:r>
            <a:r>
              <a:rPr lang="en-GB" dirty="0" err="1" smtClean="0"/>
              <a:t>fluorothymidine</a:t>
            </a:r>
            <a:r>
              <a:rPr lang="en-GB" dirty="0" smtClean="0"/>
              <a:t> (FLT)</a:t>
            </a:r>
          </a:p>
          <a:p>
            <a:pPr eaLnBrk="1" hangingPunct="1">
              <a:defRPr/>
            </a:pPr>
            <a:r>
              <a:rPr lang="en-GB" dirty="0" smtClean="0"/>
              <a:t>2’-deoxy-2’-[18F]</a:t>
            </a:r>
            <a:r>
              <a:rPr lang="en-GB" dirty="0" err="1" smtClean="0"/>
              <a:t>fluoro</a:t>
            </a:r>
            <a:r>
              <a:rPr lang="en-GB" dirty="0" smtClean="0"/>
              <a:t>-D-</a:t>
            </a:r>
            <a:r>
              <a:rPr lang="en-GB" dirty="0" err="1" smtClean="0"/>
              <a:t>arabinofuranosyl</a:t>
            </a:r>
            <a:r>
              <a:rPr lang="en-GB" dirty="0" smtClean="0"/>
              <a:t>-thymine (FMAU)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431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 err="1">
                <a:solidFill>
                  <a:schemeClr val="bg1"/>
                </a:solidFill>
                <a:latin typeface="Times New Roman" pitchFamily="18" charset="0"/>
              </a:rPr>
              <a:t>Pyrimidine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</a:rPr>
              <a:t> Nucleoside Analogues Used in PET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133600" y="1143000"/>
            <a:ext cx="5480050" cy="5535613"/>
            <a:chOff x="1344" y="720"/>
            <a:chExt cx="3452" cy="3487"/>
          </a:xfrm>
        </p:grpSpPr>
        <p:sp>
          <p:nvSpPr>
            <p:cNvPr id="614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3452" cy="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1061"/>
              <a:ext cx="22" cy="181"/>
              <a:chOff x="2409" y="1061"/>
              <a:chExt cx="22" cy="181"/>
            </a:xfrm>
          </p:grpSpPr>
          <p:sp>
            <p:nvSpPr>
              <p:cNvPr id="6150" name="Line 6"/>
              <p:cNvSpPr>
                <a:spLocks noChangeShapeType="1"/>
              </p:cNvSpPr>
              <p:nvPr/>
            </p:nvSpPr>
            <p:spPr bwMode="auto">
              <a:xfrm>
                <a:off x="2409" y="1061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2430" y="1068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409" y="1242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2618" y="1242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2722" y="1110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 flipV="1">
              <a:off x="2569" y="971"/>
              <a:ext cx="104" cy="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409" y="971"/>
              <a:ext cx="160" cy="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55" y="838"/>
              <a:ext cx="22" cy="133"/>
              <a:chOff x="2555" y="838"/>
              <a:chExt cx="22" cy="133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 flipV="1">
                <a:off x="2555" y="838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 flipV="1">
                <a:off x="2576" y="838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 flipV="1">
              <a:off x="2304" y="991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708" y="1228"/>
              <a:ext cx="139" cy="98"/>
              <a:chOff x="2708" y="1228"/>
              <a:chExt cx="139" cy="98"/>
            </a:xfrm>
          </p:grpSpPr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>
                <a:off x="2722" y="1228"/>
                <a:ext cx="125" cy="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3" name="Line 19"/>
              <p:cNvSpPr>
                <a:spLocks noChangeShapeType="1"/>
              </p:cNvSpPr>
              <p:nvPr/>
            </p:nvSpPr>
            <p:spPr bwMode="auto">
              <a:xfrm>
                <a:off x="2708" y="1242"/>
                <a:ext cx="132" cy="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2569" y="1381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 flipV="1">
              <a:off x="2430" y="1520"/>
              <a:ext cx="139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2193" y="1513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2193" y="1618"/>
              <a:ext cx="63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2256" y="1834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H="1">
              <a:off x="2492" y="1625"/>
              <a:ext cx="77" cy="2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H="1" flipV="1">
              <a:off x="2117" y="1486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2012" y="1486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2256" y="1834"/>
              <a:ext cx="1" cy="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794" y="1089"/>
              <a:ext cx="22" cy="181"/>
              <a:chOff x="3794" y="1089"/>
              <a:chExt cx="22" cy="181"/>
            </a:xfrm>
          </p:grpSpPr>
          <p:sp>
            <p:nvSpPr>
              <p:cNvPr id="6174" name="Line 30"/>
              <p:cNvSpPr>
                <a:spLocks noChangeShapeType="1"/>
              </p:cNvSpPr>
              <p:nvPr/>
            </p:nvSpPr>
            <p:spPr bwMode="auto">
              <a:xfrm>
                <a:off x="3794" y="1089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3815" y="1096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3794" y="1270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V="1">
              <a:off x="4003" y="1270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 flipV="1">
              <a:off x="4107" y="1138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H="1" flipV="1">
              <a:off x="3954" y="998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V="1">
              <a:off x="3794" y="998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940" y="866"/>
              <a:ext cx="22" cy="132"/>
              <a:chOff x="3940" y="866"/>
              <a:chExt cx="22" cy="132"/>
            </a:xfrm>
          </p:grpSpPr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V="1">
                <a:off x="3940" y="86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 flipV="1">
                <a:off x="3961" y="86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H="1" flipV="1">
              <a:off x="3689" y="1019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093" y="1256"/>
              <a:ext cx="139" cy="97"/>
              <a:chOff x="4093" y="1256"/>
              <a:chExt cx="139" cy="97"/>
            </a:xfrm>
          </p:grpSpPr>
          <p:sp>
            <p:nvSpPr>
              <p:cNvPr id="6186" name="Line 42"/>
              <p:cNvSpPr>
                <a:spLocks noChangeShapeType="1"/>
              </p:cNvSpPr>
              <p:nvPr/>
            </p:nvSpPr>
            <p:spPr bwMode="auto">
              <a:xfrm>
                <a:off x="4107" y="1256"/>
                <a:ext cx="125" cy="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auto">
              <a:xfrm>
                <a:off x="4093" y="1270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3954" y="1409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 flipH="1" flipV="1">
              <a:off x="3815" y="1548"/>
              <a:ext cx="139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3578" y="1541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3578" y="1646"/>
              <a:ext cx="63" cy="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3641" y="1861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 flipH="1">
              <a:off x="3877" y="1653"/>
              <a:ext cx="77" cy="2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 flipH="1" flipV="1">
              <a:off x="3502" y="1513"/>
              <a:ext cx="76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 flipH="1">
              <a:off x="3397" y="1513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7" name="Line 53"/>
            <p:cNvSpPr>
              <a:spLocks noChangeShapeType="1"/>
            </p:cNvSpPr>
            <p:nvPr/>
          </p:nvSpPr>
          <p:spPr bwMode="auto">
            <a:xfrm>
              <a:off x="3641" y="1861"/>
              <a:ext cx="1" cy="1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929" y="2815"/>
              <a:ext cx="21" cy="181"/>
              <a:chOff x="1929" y="2815"/>
              <a:chExt cx="21" cy="181"/>
            </a:xfrm>
          </p:grpSpPr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>
                <a:off x="1929" y="2815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99" name="Line 55"/>
              <p:cNvSpPr>
                <a:spLocks noChangeShapeType="1"/>
              </p:cNvSpPr>
              <p:nvPr/>
            </p:nvSpPr>
            <p:spPr bwMode="auto">
              <a:xfrm>
                <a:off x="1949" y="2822"/>
                <a:ext cx="1" cy="1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1929" y="2996"/>
              <a:ext cx="104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 flipV="1">
              <a:off x="2137" y="2996"/>
              <a:ext cx="105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3" name="Line 59"/>
            <p:cNvSpPr>
              <a:spLocks noChangeShapeType="1"/>
            </p:cNvSpPr>
            <p:nvPr/>
          </p:nvSpPr>
          <p:spPr bwMode="auto">
            <a:xfrm flipV="1">
              <a:off x="2242" y="2864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 flipH="1" flipV="1">
              <a:off x="2089" y="2725"/>
              <a:ext cx="104" cy="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V="1">
              <a:off x="1929" y="2725"/>
              <a:ext cx="160" cy="9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2075" y="2592"/>
              <a:ext cx="22" cy="133"/>
              <a:chOff x="2075" y="2592"/>
              <a:chExt cx="22" cy="133"/>
            </a:xfrm>
          </p:grpSpPr>
          <p:sp>
            <p:nvSpPr>
              <p:cNvPr id="6206" name="Line 62"/>
              <p:cNvSpPr>
                <a:spLocks noChangeShapeType="1"/>
              </p:cNvSpPr>
              <p:nvPr/>
            </p:nvSpPr>
            <p:spPr bwMode="auto">
              <a:xfrm flipV="1">
                <a:off x="2075" y="2592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 flipV="1">
                <a:off x="2096" y="2592"/>
                <a:ext cx="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 flipH="1" flipV="1">
              <a:off x="1824" y="2745"/>
              <a:ext cx="105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2228" y="2982"/>
              <a:ext cx="139" cy="97"/>
              <a:chOff x="2228" y="2982"/>
              <a:chExt cx="139" cy="97"/>
            </a:xfrm>
          </p:grpSpPr>
          <p:sp>
            <p:nvSpPr>
              <p:cNvPr id="6210" name="Line 66"/>
              <p:cNvSpPr>
                <a:spLocks noChangeShapeType="1"/>
              </p:cNvSpPr>
              <p:nvPr/>
            </p:nvSpPr>
            <p:spPr bwMode="auto">
              <a:xfrm>
                <a:off x="2242" y="2982"/>
                <a:ext cx="125" cy="7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11" name="Line 67"/>
              <p:cNvSpPr>
                <a:spLocks noChangeShapeType="1"/>
              </p:cNvSpPr>
              <p:nvPr/>
            </p:nvSpPr>
            <p:spPr bwMode="auto">
              <a:xfrm>
                <a:off x="2228" y="2996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>
              <a:off x="2089" y="3135"/>
              <a:ext cx="1" cy="2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4" name="Line 70"/>
            <p:cNvSpPr>
              <a:spLocks noChangeShapeType="1"/>
            </p:cNvSpPr>
            <p:nvPr/>
          </p:nvSpPr>
          <p:spPr bwMode="auto">
            <a:xfrm flipH="1" flipV="1">
              <a:off x="1949" y="3274"/>
              <a:ext cx="140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5" name="Line 71"/>
            <p:cNvSpPr>
              <a:spLocks noChangeShapeType="1"/>
            </p:cNvSpPr>
            <p:nvPr/>
          </p:nvSpPr>
          <p:spPr bwMode="auto">
            <a:xfrm flipH="1">
              <a:off x="1713" y="3267"/>
              <a:ext cx="146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6" name="Line 72"/>
            <p:cNvSpPr>
              <a:spLocks noChangeShapeType="1"/>
            </p:cNvSpPr>
            <p:nvPr/>
          </p:nvSpPr>
          <p:spPr bwMode="auto">
            <a:xfrm>
              <a:off x="1713" y="3372"/>
              <a:ext cx="63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auto">
            <a:xfrm>
              <a:off x="1776" y="3588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auto">
            <a:xfrm flipH="1">
              <a:off x="2012" y="3379"/>
              <a:ext cx="77" cy="2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 flipH="1" flipV="1">
              <a:off x="1636" y="3240"/>
              <a:ext cx="77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 flipH="1">
              <a:off x="1532" y="3240"/>
              <a:ext cx="10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1" name="Line 77"/>
            <p:cNvSpPr>
              <a:spLocks noChangeShapeType="1"/>
            </p:cNvSpPr>
            <p:nvPr/>
          </p:nvSpPr>
          <p:spPr bwMode="auto">
            <a:xfrm>
              <a:off x="1776" y="3588"/>
              <a:ext cx="1" cy="1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2012" y="3588"/>
              <a:ext cx="1" cy="15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81"/>
            <p:cNvGrpSpPr>
              <a:grpSpLocks/>
            </p:cNvGrpSpPr>
            <p:nvPr/>
          </p:nvGrpSpPr>
          <p:grpSpPr bwMode="auto">
            <a:xfrm>
              <a:off x="3084" y="2878"/>
              <a:ext cx="22" cy="181"/>
              <a:chOff x="3084" y="2878"/>
              <a:chExt cx="22" cy="181"/>
            </a:xfrm>
          </p:grpSpPr>
          <p:sp>
            <p:nvSpPr>
              <p:cNvPr id="6223" name="Line 79"/>
              <p:cNvSpPr>
                <a:spLocks noChangeShapeType="1"/>
              </p:cNvSpPr>
              <p:nvPr/>
            </p:nvSpPr>
            <p:spPr bwMode="auto">
              <a:xfrm>
                <a:off x="3084" y="2878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auto">
              <a:xfrm>
                <a:off x="3105" y="2892"/>
                <a:ext cx="1" cy="1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26" name="Line 82"/>
            <p:cNvSpPr>
              <a:spLocks noChangeShapeType="1"/>
            </p:cNvSpPr>
            <p:nvPr/>
          </p:nvSpPr>
          <p:spPr bwMode="auto">
            <a:xfrm>
              <a:off x="3084" y="3059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 flipV="1">
              <a:off x="3286" y="3059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 flipV="1">
              <a:off x="3397" y="2926"/>
              <a:ext cx="1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 flipH="1" flipV="1">
              <a:off x="3244" y="2787"/>
              <a:ext cx="97" cy="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 flipV="1">
              <a:off x="3084" y="2787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>
              <a:off x="3230" y="2662"/>
              <a:ext cx="22" cy="132"/>
              <a:chOff x="3230" y="2662"/>
              <a:chExt cx="22" cy="132"/>
            </a:xfrm>
          </p:grpSpPr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 flipV="1">
                <a:off x="3230" y="2662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 flipV="1">
                <a:off x="3251" y="2662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34" name="Line 90"/>
            <p:cNvSpPr>
              <a:spLocks noChangeShapeType="1"/>
            </p:cNvSpPr>
            <p:nvPr/>
          </p:nvSpPr>
          <p:spPr bwMode="auto">
            <a:xfrm flipH="1" flipV="1">
              <a:off x="2959" y="2801"/>
              <a:ext cx="125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3383" y="3045"/>
              <a:ext cx="146" cy="104"/>
              <a:chOff x="3383" y="3045"/>
              <a:chExt cx="146" cy="104"/>
            </a:xfrm>
          </p:grpSpPr>
          <p:sp>
            <p:nvSpPr>
              <p:cNvPr id="6235" name="Line 91"/>
              <p:cNvSpPr>
                <a:spLocks noChangeShapeType="1"/>
              </p:cNvSpPr>
              <p:nvPr/>
            </p:nvSpPr>
            <p:spPr bwMode="auto">
              <a:xfrm>
                <a:off x="3397" y="3045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6" name="Line 92"/>
              <p:cNvSpPr>
                <a:spLocks noChangeShapeType="1"/>
              </p:cNvSpPr>
              <p:nvPr/>
            </p:nvSpPr>
            <p:spPr bwMode="auto">
              <a:xfrm>
                <a:off x="3383" y="3066"/>
                <a:ext cx="132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>
              <a:off x="3244" y="3205"/>
              <a:ext cx="1" cy="2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9" name="Line 95"/>
            <p:cNvSpPr>
              <a:spLocks noChangeShapeType="1"/>
            </p:cNvSpPr>
            <p:nvPr/>
          </p:nvSpPr>
          <p:spPr bwMode="auto">
            <a:xfrm flipH="1" flipV="1">
              <a:off x="3105" y="3337"/>
              <a:ext cx="139" cy="1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0" name="Line 96"/>
            <p:cNvSpPr>
              <a:spLocks noChangeShapeType="1"/>
            </p:cNvSpPr>
            <p:nvPr/>
          </p:nvSpPr>
          <p:spPr bwMode="auto">
            <a:xfrm flipH="1">
              <a:off x="2868" y="3337"/>
              <a:ext cx="139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Line 97"/>
            <p:cNvSpPr>
              <a:spLocks noChangeShapeType="1"/>
            </p:cNvSpPr>
            <p:nvPr/>
          </p:nvSpPr>
          <p:spPr bwMode="auto">
            <a:xfrm>
              <a:off x="2868" y="3434"/>
              <a:ext cx="63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>
              <a:off x="2931" y="3657"/>
              <a:ext cx="2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>
              <a:off x="3167" y="3441"/>
              <a:ext cx="77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4" name="Line 100"/>
            <p:cNvSpPr>
              <a:spLocks noChangeShapeType="1"/>
            </p:cNvSpPr>
            <p:nvPr/>
          </p:nvSpPr>
          <p:spPr bwMode="auto">
            <a:xfrm flipH="1" flipV="1">
              <a:off x="2792" y="3302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5" name="Line 101"/>
            <p:cNvSpPr>
              <a:spLocks noChangeShapeType="1"/>
            </p:cNvSpPr>
            <p:nvPr/>
          </p:nvSpPr>
          <p:spPr bwMode="auto">
            <a:xfrm flipH="1">
              <a:off x="2687" y="3302"/>
              <a:ext cx="1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>
              <a:off x="2931" y="3657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4239" y="2892"/>
              <a:ext cx="22" cy="181"/>
              <a:chOff x="4239" y="2892"/>
              <a:chExt cx="22" cy="181"/>
            </a:xfrm>
          </p:grpSpPr>
          <p:sp>
            <p:nvSpPr>
              <p:cNvPr id="6247" name="Line 103"/>
              <p:cNvSpPr>
                <a:spLocks noChangeShapeType="1"/>
              </p:cNvSpPr>
              <p:nvPr/>
            </p:nvSpPr>
            <p:spPr bwMode="auto">
              <a:xfrm>
                <a:off x="4239" y="2892"/>
                <a:ext cx="1" cy="18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8" name="Line 104"/>
              <p:cNvSpPr>
                <a:spLocks noChangeShapeType="1"/>
              </p:cNvSpPr>
              <p:nvPr/>
            </p:nvSpPr>
            <p:spPr bwMode="auto">
              <a:xfrm>
                <a:off x="4260" y="2905"/>
                <a:ext cx="1" cy="15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4239" y="3073"/>
              <a:ext cx="112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1" name="Line 107"/>
            <p:cNvSpPr>
              <a:spLocks noChangeShapeType="1"/>
            </p:cNvSpPr>
            <p:nvPr/>
          </p:nvSpPr>
          <p:spPr bwMode="auto">
            <a:xfrm flipV="1">
              <a:off x="4441" y="3073"/>
              <a:ext cx="11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2" name="Line 108"/>
            <p:cNvSpPr>
              <a:spLocks noChangeShapeType="1"/>
            </p:cNvSpPr>
            <p:nvPr/>
          </p:nvSpPr>
          <p:spPr bwMode="auto">
            <a:xfrm flipV="1">
              <a:off x="4552" y="2940"/>
              <a:ext cx="1" cy="13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3" name="Line 109"/>
            <p:cNvSpPr>
              <a:spLocks noChangeShapeType="1"/>
            </p:cNvSpPr>
            <p:nvPr/>
          </p:nvSpPr>
          <p:spPr bwMode="auto">
            <a:xfrm flipH="1" flipV="1">
              <a:off x="4399" y="2801"/>
              <a:ext cx="98" cy="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 flipV="1">
              <a:off x="4239" y="2801"/>
              <a:ext cx="16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>
              <a:off x="4385" y="2676"/>
              <a:ext cx="22" cy="132"/>
              <a:chOff x="4385" y="2676"/>
              <a:chExt cx="22" cy="132"/>
            </a:xfrm>
          </p:grpSpPr>
          <p:sp>
            <p:nvSpPr>
              <p:cNvPr id="6255" name="Line 111"/>
              <p:cNvSpPr>
                <a:spLocks noChangeShapeType="1"/>
              </p:cNvSpPr>
              <p:nvPr/>
            </p:nvSpPr>
            <p:spPr bwMode="auto">
              <a:xfrm flipV="1">
                <a:off x="4385" y="267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6" name="Line 112"/>
              <p:cNvSpPr>
                <a:spLocks noChangeShapeType="1"/>
              </p:cNvSpPr>
              <p:nvPr/>
            </p:nvSpPr>
            <p:spPr bwMode="auto">
              <a:xfrm flipV="1">
                <a:off x="4406" y="2676"/>
                <a:ext cx="1" cy="13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58" name="Line 114"/>
            <p:cNvSpPr>
              <a:spLocks noChangeShapeType="1"/>
            </p:cNvSpPr>
            <p:nvPr/>
          </p:nvSpPr>
          <p:spPr bwMode="auto">
            <a:xfrm flipH="1" flipV="1">
              <a:off x="4121" y="2815"/>
              <a:ext cx="118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7" name="Group 117"/>
            <p:cNvGrpSpPr>
              <a:grpSpLocks/>
            </p:cNvGrpSpPr>
            <p:nvPr/>
          </p:nvGrpSpPr>
          <p:grpSpPr bwMode="auto">
            <a:xfrm>
              <a:off x="4538" y="3059"/>
              <a:ext cx="147" cy="104"/>
              <a:chOff x="4538" y="3059"/>
              <a:chExt cx="147" cy="104"/>
            </a:xfrm>
          </p:grpSpPr>
          <p:sp>
            <p:nvSpPr>
              <p:cNvPr id="6259" name="Line 115"/>
              <p:cNvSpPr>
                <a:spLocks noChangeShapeType="1"/>
              </p:cNvSpPr>
              <p:nvPr/>
            </p:nvSpPr>
            <p:spPr bwMode="auto">
              <a:xfrm>
                <a:off x="4552" y="3059"/>
                <a:ext cx="133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0" name="Line 116"/>
              <p:cNvSpPr>
                <a:spLocks noChangeShapeType="1"/>
              </p:cNvSpPr>
              <p:nvPr/>
            </p:nvSpPr>
            <p:spPr bwMode="auto">
              <a:xfrm>
                <a:off x="4538" y="3079"/>
                <a:ext cx="133" cy="8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4399" y="3219"/>
              <a:ext cx="1" cy="2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3" name="Line 119"/>
            <p:cNvSpPr>
              <a:spLocks noChangeShapeType="1"/>
            </p:cNvSpPr>
            <p:nvPr/>
          </p:nvSpPr>
          <p:spPr bwMode="auto">
            <a:xfrm flipH="1" flipV="1">
              <a:off x="4260" y="3351"/>
              <a:ext cx="139" cy="1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Line 120"/>
            <p:cNvSpPr>
              <a:spLocks noChangeShapeType="1"/>
            </p:cNvSpPr>
            <p:nvPr/>
          </p:nvSpPr>
          <p:spPr bwMode="auto">
            <a:xfrm flipH="1">
              <a:off x="4023" y="3351"/>
              <a:ext cx="140" cy="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5" name="Line 121"/>
            <p:cNvSpPr>
              <a:spLocks noChangeShapeType="1"/>
            </p:cNvSpPr>
            <p:nvPr/>
          </p:nvSpPr>
          <p:spPr bwMode="auto">
            <a:xfrm>
              <a:off x="4023" y="3448"/>
              <a:ext cx="63" cy="2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6" name="Line 122"/>
            <p:cNvSpPr>
              <a:spLocks noChangeShapeType="1"/>
            </p:cNvSpPr>
            <p:nvPr/>
          </p:nvSpPr>
          <p:spPr bwMode="auto">
            <a:xfrm>
              <a:off x="4086" y="3671"/>
              <a:ext cx="2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7" name="Line 123"/>
            <p:cNvSpPr>
              <a:spLocks noChangeShapeType="1"/>
            </p:cNvSpPr>
            <p:nvPr/>
          </p:nvSpPr>
          <p:spPr bwMode="auto">
            <a:xfrm flipH="1">
              <a:off x="4323" y="3455"/>
              <a:ext cx="76" cy="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 flipH="1" flipV="1">
              <a:off x="3947" y="3316"/>
              <a:ext cx="76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 flipH="1">
              <a:off x="3843" y="3316"/>
              <a:ext cx="10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4086" y="3671"/>
              <a:ext cx="1" cy="1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>
              <a:off x="2534" y="1277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72" name="Rectangle 128"/>
            <p:cNvSpPr>
              <a:spLocks noChangeArrowheads="1"/>
            </p:cNvSpPr>
            <p:nvPr/>
          </p:nvSpPr>
          <p:spPr bwMode="auto">
            <a:xfrm>
              <a:off x="2687" y="100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73" name="Rectangle 129"/>
            <p:cNvSpPr>
              <a:spLocks noChangeArrowheads="1"/>
            </p:cNvSpPr>
            <p:nvPr/>
          </p:nvSpPr>
          <p:spPr bwMode="auto">
            <a:xfrm>
              <a:off x="2527" y="73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4" name="Rectangle 130"/>
            <p:cNvSpPr>
              <a:spLocks noChangeArrowheads="1"/>
            </p:cNvSpPr>
            <p:nvPr/>
          </p:nvSpPr>
          <p:spPr bwMode="auto">
            <a:xfrm>
              <a:off x="2158" y="91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2847" y="129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6" name="Rectangle 132"/>
            <p:cNvSpPr>
              <a:spLocks noChangeArrowheads="1"/>
            </p:cNvSpPr>
            <p:nvPr/>
          </p:nvSpPr>
          <p:spPr bwMode="auto">
            <a:xfrm>
              <a:off x="2339" y="1430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77" name="Rectangle 133"/>
            <p:cNvSpPr>
              <a:spLocks noChangeArrowheads="1"/>
            </p:cNvSpPr>
            <p:nvPr/>
          </p:nvSpPr>
          <p:spPr bwMode="auto">
            <a:xfrm>
              <a:off x="1852" y="1430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78" name="Rectangle 134"/>
            <p:cNvSpPr>
              <a:spLocks noChangeArrowheads="1"/>
            </p:cNvSpPr>
            <p:nvPr/>
          </p:nvSpPr>
          <p:spPr bwMode="auto">
            <a:xfrm>
              <a:off x="2214" y="1973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sp>
          <p:nvSpPr>
            <p:cNvPr id="6279" name="Rectangle 135"/>
            <p:cNvSpPr>
              <a:spLocks noChangeArrowheads="1"/>
            </p:cNvSpPr>
            <p:nvPr/>
          </p:nvSpPr>
          <p:spPr bwMode="auto">
            <a:xfrm>
              <a:off x="3919" y="130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80" name="Rectangle 136"/>
            <p:cNvSpPr>
              <a:spLocks noChangeArrowheads="1"/>
            </p:cNvSpPr>
            <p:nvPr/>
          </p:nvSpPr>
          <p:spPr bwMode="auto">
            <a:xfrm>
              <a:off x="4072" y="1034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3912" y="76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543" y="943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4232" y="1319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24" y="145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3237" y="1458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3613" y="2001"/>
              <a:ext cx="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2047" y="2181"/>
              <a:ext cx="672" cy="137"/>
              <a:chOff x="2047" y="2181"/>
              <a:chExt cx="672" cy="137"/>
            </a:xfrm>
          </p:grpSpPr>
          <p:sp>
            <p:nvSpPr>
              <p:cNvPr id="6287" name="Rectangle 143"/>
              <p:cNvSpPr>
                <a:spLocks noChangeArrowheads="1"/>
              </p:cNvSpPr>
              <p:nvPr/>
            </p:nvSpPr>
            <p:spPr bwMode="auto">
              <a:xfrm>
                <a:off x="2047" y="2203"/>
                <a:ext cx="8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2[</a:t>
                </a:r>
                <a:endParaRPr lang="en-US"/>
              </a:p>
            </p:txBody>
          </p:sp>
          <p:sp>
            <p:nvSpPr>
              <p:cNvPr id="6288" name="Rectangle 144"/>
              <p:cNvSpPr>
                <a:spLocks noChangeArrowheads="1"/>
              </p:cNvSpPr>
              <p:nvPr/>
            </p:nvSpPr>
            <p:spPr bwMode="auto">
              <a:xfrm>
                <a:off x="2130" y="218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11</a:t>
                </a:r>
                <a:endParaRPr lang="en-US"/>
              </a:p>
            </p:txBody>
          </p:sp>
          <p:sp>
            <p:nvSpPr>
              <p:cNvPr id="6289" name="Rectangle 145"/>
              <p:cNvSpPr>
                <a:spLocks noChangeArrowheads="1"/>
              </p:cNvSpPr>
              <p:nvPr/>
            </p:nvSpPr>
            <p:spPr bwMode="auto">
              <a:xfrm>
                <a:off x="2200" y="2203"/>
                <a:ext cx="51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C]Thymidine</a:t>
                </a:r>
                <a:endParaRPr lang="en-US"/>
              </a:p>
            </p:txBody>
          </p:sp>
        </p:grp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2054" y="303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2207" y="2760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2047" y="248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1678" y="26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Me</a:t>
              </a:r>
              <a:endParaRPr lang="en-US"/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2367" y="3045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859" y="318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1372" y="3184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1734" y="3727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2005" y="372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  <p:grpSp>
          <p:nvGrpSpPr>
            <p:cNvPr id="19" name="Group 159"/>
            <p:cNvGrpSpPr>
              <a:grpSpLocks/>
            </p:cNvGrpSpPr>
            <p:nvPr/>
          </p:nvGrpSpPr>
          <p:grpSpPr bwMode="auto">
            <a:xfrm>
              <a:off x="3474" y="2195"/>
              <a:ext cx="360" cy="137"/>
              <a:chOff x="3474" y="2195"/>
              <a:chExt cx="360" cy="137"/>
            </a:xfrm>
          </p:grpSpPr>
          <p:sp>
            <p:nvSpPr>
              <p:cNvPr id="6300" name="Rectangle 156"/>
              <p:cNvSpPr>
                <a:spLocks noChangeArrowheads="1"/>
              </p:cNvSpPr>
              <p:nvPr/>
            </p:nvSpPr>
            <p:spPr bwMode="auto">
              <a:xfrm>
                <a:off x="3474" y="221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01" name="Rectangle 157"/>
              <p:cNvSpPr>
                <a:spLocks noChangeArrowheads="1"/>
              </p:cNvSpPr>
              <p:nvPr/>
            </p:nvSpPr>
            <p:spPr bwMode="auto">
              <a:xfrm>
                <a:off x="3508" y="219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18</a:t>
                </a:r>
                <a:endParaRPr lang="en-US"/>
              </a:p>
            </p:txBody>
          </p:sp>
          <p:sp>
            <p:nvSpPr>
              <p:cNvPr id="6302" name="Rectangle 158"/>
              <p:cNvSpPr>
                <a:spLocks noChangeArrowheads="1"/>
              </p:cNvSpPr>
              <p:nvPr/>
            </p:nvSpPr>
            <p:spPr bwMode="auto">
              <a:xfrm>
                <a:off x="3578" y="2217"/>
                <a:ext cx="25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F]FLT</a:t>
                </a:r>
                <a:endParaRPr lang="en-US"/>
              </a:p>
            </p:txBody>
          </p:sp>
        </p:grpSp>
        <p:grpSp>
          <p:nvGrpSpPr>
            <p:cNvPr id="20" name="Group 164"/>
            <p:cNvGrpSpPr>
              <a:grpSpLocks/>
            </p:cNvGrpSpPr>
            <p:nvPr/>
          </p:nvGrpSpPr>
          <p:grpSpPr bwMode="auto">
            <a:xfrm>
              <a:off x="1734" y="4047"/>
              <a:ext cx="478" cy="136"/>
              <a:chOff x="1734" y="4047"/>
              <a:chExt cx="478" cy="136"/>
            </a:xfrm>
          </p:grpSpPr>
          <p:sp>
            <p:nvSpPr>
              <p:cNvPr id="6304" name="Rectangle 160"/>
              <p:cNvSpPr>
                <a:spLocks noChangeArrowheads="1"/>
              </p:cNvSpPr>
              <p:nvPr/>
            </p:nvSpPr>
            <p:spPr bwMode="auto">
              <a:xfrm>
                <a:off x="1734" y="4068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05" name="Rectangle 161"/>
              <p:cNvSpPr>
                <a:spLocks noChangeArrowheads="1"/>
              </p:cNvSpPr>
              <p:nvPr/>
            </p:nvSpPr>
            <p:spPr bwMode="auto">
              <a:xfrm>
                <a:off x="1769" y="404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11</a:t>
                </a:r>
                <a:endParaRPr lang="en-US"/>
              </a:p>
            </p:txBody>
          </p:sp>
          <p:sp>
            <p:nvSpPr>
              <p:cNvPr id="6306" name="Rectangle 162"/>
              <p:cNvSpPr>
                <a:spLocks noChangeArrowheads="1"/>
              </p:cNvSpPr>
              <p:nvPr/>
            </p:nvSpPr>
            <p:spPr bwMode="auto">
              <a:xfrm>
                <a:off x="1838" y="4068"/>
                <a:ext cx="9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C]</a:t>
                </a:r>
                <a:endParaRPr lang="en-US"/>
              </a:p>
            </p:txBody>
          </p:sp>
          <p:sp>
            <p:nvSpPr>
              <p:cNvPr id="6307" name="Rectangle 163"/>
              <p:cNvSpPr>
                <a:spLocks noChangeArrowheads="1"/>
              </p:cNvSpPr>
              <p:nvPr/>
            </p:nvSpPr>
            <p:spPr bwMode="auto">
              <a:xfrm>
                <a:off x="1936" y="4068"/>
                <a:ext cx="27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FMAU</a:t>
                </a:r>
                <a:endParaRPr lang="en-US"/>
              </a:p>
            </p:txBody>
          </p:sp>
        </p:grp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3209" y="3094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3362" y="2822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3202" y="255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2854" y="273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Br</a:t>
              </a:r>
              <a:endParaRPr lang="en-US"/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3522" y="310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3014" y="3247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2527" y="3247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2889" y="3790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grpSp>
          <p:nvGrpSpPr>
            <p:cNvPr id="21" name="Group 177"/>
            <p:cNvGrpSpPr>
              <a:grpSpLocks/>
            </p:cNvGrpSpPr>
            <p:nvPr/>
          </p:nvGrpSpPr>
          <p:grpSpPr bwMode="auto">
            <a:xfrm>
              <a:off x="2924" y="4012"/>
              <a:ext cx="443" cy="136"/>
              <a:chOff x="2924" y="4012"/>
              <a:chExt cx="443" cy="136"/>
            </a:xfrm>
          </p:grpSpPr>
          <p:sp>
            <p:nvSpPr>
              <p:cNvPr id="6317" name="Rectangle 173"/>
              <p:cNvSpPr>
                <a:spLocks noChangeArrowheads="1"/>
              </p:cNvSpPr>
              <p:nvPr/>
            </p:nvSpPr>
            <p:spPr bwMode="auto">
              <a:xfrm>
                <a:off x="2924" y="4033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18" name="Rectangle 174"/>
              <p:cNvSpPr>
                <a:spLocks noChangeArrowheads="1"/>
              </p:cNvSpPr>
              <p:nvPr/>
            </p:nvSpPr>
            <p:spPr bwMode="auto">
              <a:xfrm>
                <a:off x="2959" y="4012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76</a:t>
                </a:r>
                <a:endParaRPr lang="en-US"/>
              </a:p>
            </p:txBody>
          </p:sp>
          <p:sp>
            <p:nvSpPr>
              <p:cNvPr id="6319" name="Rectangle 175"/>
              <p:cNvSpPr>
                <a:spLocks noChangeArrowheads="1"/>
              </p:cNvSpPr>
              <p:nvPr/>
            </p:nvSpPr>
            <p:spPr bwMode="auto">
              <a:xfrm>
                <a:off x="3028" y="4033"/>
                <a:ext cx="12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Br]</a:t>
                </a:r>
                <a:endParaRPr lang="en-US"/>
              </a:p>
            </p:txBody>
          </p:sp>
          <p:sp>
            <p:nvSpPr>
              <p:cNvPr id="6320" name="Rectangle 176"/>
              <p:cNvSpPr>
                <a:spLocks noChangeArrowheads="1"/>
              </p:cNvSpPr>
              <p:nvPr/>
            </p:nvSpPr>
            <p:spPr bwMode="auto">
              <a:xfrm>
                <a:off x="3154" y="4033"/>
                <a:ext cx="21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BrdU</a:t>
                </a:r>
                <a:endParaRPr lang="en-US"/>
              </a:p>
            </p:txBody>
          </p:sp>
        </p:grp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4365" y="3108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4518" y="2836"/>
              <a:ext cx="13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NH</a:t>
              </a:r>
              <a:endParaRPr lang="en-US"/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4358" y="2565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4086" y="2746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4678" y="312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4170" y="326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3682" y="3261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HO</a:t>
              </a:r>
              <a:endParaRPr lang="en-US"/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4044" y="3804"/>
              <a:ext cx="1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OH</a:t>
              </a:r>
              <a:endParaRPr lang="en-US"/>
            </a:p>
          </p:txBody>
        </p:sp>
        <p:grpSp>
          <p:nvGrpSpPr>
            <p:cNvPr id="22" name="Group 190"/>
            <p:cNvGrpSpPr>
              <a:grpSpLocks/>
            </p:cNvGrpSpPr>
            <p:nvPr/>
          </p:nvGrpSpPr>
          <p:grpSpPr bwMode="auto">
            <a:xfrm>
              <a:off x="4065" y="4026"/>
              <a:ext cx="415" cy="136"/>
              <a:chOff x="4065" y="4026"/>
              <a:chExt cx="415" cy="136"/>
            </a:xfrm>
          </p:grpSpPr>
          <p:sp>
            <p:nvSpPr>
              <p:cNvPr id="6330" name="Rectangle 186"/>
              <p:cNvSpPr>
                <a:spLocks noChangeArrowheads="1"/>
              </p:cNvSpPr>
              <p:nvPr/>
            </p:nvSpPr>
            <p:spPr bwMode="auto">
              <a:xfrm>
                <a:off x="4065" y="4047"/>
                <a:ext cx="3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[</a:t>
                </a:r>
                <a:endParaRPr lang="en-US"/>
              </a:p>
            </p:txBody>
          </p:sp>
          <p:sp>
            <p:nvSpPr>
              <p:cNvPr id="6331" name="Rectangle 187"/>
              <p:cNvSpPr>
                <a:spLocks noChangeArrowheads="1"/>
              </p:cNvSpPr>
              <p:nvPr/>
            </p:nvSpPr>
            <p:spPr bwMode="auto">
              <a:xfrm>
                <a:off x="4100" y="4026"/>
                <a:ext cx="10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124</a:t>
                </a:r>
                <a:endParaRPr lang="en-US"/>
              </a:p>
            </p:txBody>
          </p:sp>
          <p:sp>
            <p:nvSpPr>
              <p:cNvPr id="6332" name="Rectangle 188"/>
              <p:cNvSpPr>
                <a:spLocks noChangeArrowheads="1"/>
              </p:cNvSpPr>
              <p:nvPr/>
            </p:nvSpPr>
            <p:spPr bwMode="auto">
              <a:xfrm>
                <a:off x="4204" y="4047"/>
                <a:ext cx="6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I]</a:t>
                </a:r>
                <a:endParaRPr lang="en-US"/>
              </a:p>
            </p:txBody>
          </p:sp>
          <p:sp>
            <p:nvSpPr>
              <p:cNvPr id="6333" name="Rectangle 189"/>
              <p:cNvSpPr>
                <a:spLocks noChangeArrowheads="1"/>
              </p:cNvSpPr>
              <p:nvPr/>
            </p:nvSpPr>
            <p:spPr bwMode="auto">
              <a:xfrm>
                <a:off x="4267" y="4047"/>
                <a:ext cx="21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IUdR</a:t>
                </a:r>
                <a:endParaRPr lang="en-US"/>
              </a:p>
            </p:txBody>
          </p:sp>
        </p:grp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3522" y="1951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18</a:t>
              </a:r>
              <a:endParaRPr lang="en-US"/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2736" y="1144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/>
            </a:p>
          </p:txBody>
        </p:sp>
        <p:sp>
          <p:nvSpPr>
            <p:cNvPr id="6337" name="Rectangle 193"/>
            <p:cNvSpPr>
              <a:spLocks noChangeArrowheads="1"/>
            </p:cNvSpPr>
            <p:nvPr/>
          </p:nvSpPr>
          <p:spPr bwMode="auto">
            <a:xfrm>
              <a:off x="1602" y="2599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  <a:endParaRPr lang="en-US"/>
            </a:p>
          </p:txBody>
        </p:sp>
        <p:sp>
          <p:nvSpPr>
            <p:cNvPr id="6338" name="Rectangle 194"/>
            <p:cNvSpPr>
              <a:spLocks noChangeArrowheads="1"/>
            </p:cNvSpPr>
            <p:nvPr/>
          </p:nvSpPr>
          <p:spPr bwMode="auto">
            <a:xfrm>
              <a:off x="2771" y="2682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76</a:t>
              </a:r>
              <a:endParaRPr lang="en-US"/>
            </a:p>
          </p:txBody>
        </p:sp>
        <p:sp>
          <p:nvSpPr>
            <p:cNvPr id="6339" name="Rectangle 195"/>
            <p:cNvSpPr>
              <a:spLocks noChangeArrowheads="1"/>
            </p:cNvSpPr>
            <p:nvPr/>
          </p:nvSpPr>
          <p:spPr bwMode="auto">
            <a:xfrm>
              <a:off x="3940" y="2682"/>
              <a:ext cx="13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124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[18F]FLT-PET</a:t>
            </a:r>
            <a:r>
              <a:rPr lang="en-GB" baseline="-25000" dirty="0" smtClean="0">
                <a:solidFill>
                  <a:srgbClr val="FFFF00"/>
                </a:solidFill>
              </a:rPr>
              <a:t>      </a:t>
            </a:r>
            <a:r>
              <a:rPr lang="en-GB" sz="2400" baseline="-25000" dirty="0" smtClean="0">
                <a:solidFill>
                  <a:srgbClr val="FFFF00"/>
                </a:solidFill>
              </a:rPr>
              <a:t>(Kenny  et al, Cancer Research 2005)</a:t>
            </a:r>
            <a:endParaRPr lang="en-US" sz="2400" baseline="-25000" dirty="0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Proposed marker of  proliferation, related to thymidine kinase 1 (TK1) activity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Scanned 15 patients with stage II-IV breast cancer for 95 min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29 tumor regions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Arterial sampling for PK and metabolite analysis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Kinetic analysis to quantify retention (FRT and Ki), delivery, and uptake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[18F]FLT correlated with Ki67 (r=0.92 for Ki and FRT, 0.79 for SUV)</a:t>
            </a:r>
          </a:p>
          <a:p>
            <a:pPr eaLnBrk="1" hangingPunct="1">
              <a:defRPr/>
            </a:pP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9538"/>
            <a:ext cx="684053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[18F]FLT and proliferation in breast cancer - Results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Metabolised into a single metabolite by glucuronidation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71.5 </a:t>
            </a: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± 1.5% as parent compound at 90mins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Uptake, retention, delivery higher in tumor than normal tissue (p&lt;0.0001 for all parameters)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Kinetic analysis showed irreversible trapping in tumor but not normal tissue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Wide intratumor and interpatient variation in uptake of [18F]FLT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>
                <a:solidFill>
                  <a:srgbClr val="FFFF00"/>
                </a:solidFill>
                <a:cs typeface="Arial" pitchFamily="34" charset="0"/>
              </a:rPr>
              <a:t>Correlates with Ki-67:r=0.92 (p&lt;0.0001) for Ki, FRT, 0.79 for SUV, ns = 0.28 for K1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170113" y="1435100"/>
            <a:ext cx="96837" cy="149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6867" name="Picture 3" descr="t00078_sl47_no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13" y="884238"/>
            <a:ext cx="3435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spect="1" noChangeArrowheads="1"/>
          </p:cNvSpPr>
          <p:nvPr/>
        </p:nvSpPr>
        <p:spPr bwMode="auto">
          <a:xfrm>
            <a:off x="406400" y="895350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100%</a:t>
            </a:r>
          </a:p>
        </p:txBody>
      </p:sp>
      <p:pic>
        <p:nvPicPr>
          <p:cNvPr id="36869" name="Picture 5" descr="t00073_sl47No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884238"/>
            <a:ext cx="3371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71638" y="3813175"/>
            <a:ext cx="29432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C. Patient 8 Baseline</a:t>
            </a:r>
            <a:endParaRPr lang="en-US" sz="1100" b="1"/>
          </a:p>
          <a:p>
            <a:pPr eaLnBrk="1" hangingPunct="1">
              <a:spcBef>
                <a:spcPct val="50000"/>
              </a:spcBef>
            </a:pPr>
            <a:endParaRPr lang="en-US" sz="1100" b="1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470525" y="3743325"/>
            <a:ext cx="27527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D. Patient 8 Day 8 Post FEC</a:t>
            </a:r>
            <a:endParaRPr lang="en-US" sz="1100" b="1"/>
          </a:p>
          <a:p>
            <a:pPr eaLnBrk="1" hangingPunct="1">
              <a:spcBef>
                <a:spcPct val="50000"/>
              </a:spcBef>
            </a:pPr>
            <a:endParaRPr lang="en-US" sz="1100" b="1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671638" y="692150"/>
            <a:ext cx="2754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A. Patient 1 Baseline</a:t>
            </a:r>
            <a:endParaRPr lang="en-US" sz="1100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75275" y="692150"/>
            <a:ext cx="322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100" b="1"/>
              <a:t>B. Patient 1 Day 8 Post FEC</a:t>
            </a:r>
            <a:endParaRPr lang="en-US" sz="1100" b="1"/>
          </a:p>
        </p:txBody>
      </p:sp>
      <p:sp>
        <p:nvSpPr>
          <p:cNvPr id="36874" name="Rectangle 10"/>
          <p:cNvSpPr>
            <a:spLocks noChangeAspect="1" noChangeArrowheads="1"/>
          </p:cNvSpPr>
          <p:nvPr/>
        </p:nvSpPr>
        <p:spPr bwMode="auto">
          <a:xfrm>
            <a:off x="7272338" y="29067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 eaLnBrk="1" hangingPunct="1"/>
            <a:r>
              <a:rPr lang="en-GB" b="1">
                <a:solidFill>
                  <a:srgbClr val="FFFF00"/>
                </a:solidFill>
              </a:rPr>
              <a:t>vertebra</a:t>
            </a:r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1616075" y="4221163"/>
            <a:ext cx="3149600" cy="2492375"/>
            <a:chOff x="391" y="2666"/>
            <a:chExt cx="1452" cy="1398"/>
          </a:xfrm>
        </p:grpSpPr>
        <p:pic>
          <p:nvPicPr>
            <p:cNvPr id="36887" name="Picture 12" descr="t00235_sl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" y="2666"/>
              <a:ext cx="1452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8" name="Rectangle 13"/>
            <p:cNvSpPr>
              <a:spLocks noChangeAspect="1" noChangeArrowheads="1"/>
            </p:cNvSpPr>
            <p:nvPr/>
          </p:nvSpPr>
          <p:spPr bwMode="auto">
            <a:xfrm>
              <a:off x="845" y="2702"/>
              <a:ext cx="44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 eaLnBrk="1" hangingPunct="1"/>
              <a:r>
                <a:rPr lang="en-GB" b="1">
                  <a:solidFill>
                    <a:srgbClr val="FFFF00"/>
                  </a:solidFill>
                </a:rPr>
                <a:t>tumour</a:t>
              </a:r>
              <a:endParaRPr lang="en-GB" b="1"/>
            </a:p>
          </p:txBody>
        </p:sp>
        <p:sp>
          <p:nvSpPr>
            <p:cNvPr id="36889" name="Line 14"/>
            <p:cNvSpPr>
              <a:spLocks noChangeShapeType="1"/>
            </p:cNvSpPr>
            <p:nvPr/>
          </p:nvSpPr>
          <p:spPr bwMode="auto">
            <a:xfrm flipV="1">
              <a:off x="1344" y="2848"/>
              <a:ext cx="13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6" name="Group 15"/>
          <p:cNvGrpSpPr>
            <a:grpSpLocks/>
          </p:cNvGrpSpPr>
          <p:nvPr/>
        </p:nvGrpSpPr>
        <p:grpSpPr bwMode="auto">
          <a:xfrm>
            <a:off x="5413375" y="4221163"/>
            <a:ext cx="3190875" cy="2505075"/>
            <a:chOff x="2459" y="2675"/>
            <a:chExt cx="1470" cy="1405"/>
          </a:xfrm>
        </p:grpSpPr>
        <p:pic>
          <p:nvPicPr>
            <p:cNvPr id="36884" name="Picture 16" descr="t00247_sl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9" y="2675"/>
              <a:ext cx="1470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5" name="Rectangle 17"/>
            <p:cNvSpPr>
              <a:spLocks noChangeAspect="1" noChangeArrowheads="1"/>
            </p:cNvSpPr>
            <p:nvPr/>
          </p:nvSpPr>
          <p:spPr bwMode="auto">
            <a:xfrm>
              <a:off x="2750" y="2746"/>
              <a:ext cx="44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 eaLnBrk="1" hangingPunct="1"/>
              <a:r>
                <a:rPr lang="en-GB" b="1">
                  <a:solidFill>
                    <a:srgbClr val="FFFF00"/>
                  </a:solidFill>
                </a:rPr>
                <a:t>tumour</a:t>
              </a:r>
            </a:p>
          </p:txBody>
        </p:sp>
        <p:sp>
          <p:nvSpPr>
            <p:cNvPr id="36886" name="Line 18"/>
            <p:cNvSpPr>
              <a:spLocks noChangeShapeType="1"/>
            </p:cNvSpPr>
            <p:nvPr/>
          </p:nvSpPr>
          <p:spPr bwMode="auto">
            <a:xfrm flipV="1">
              <a:off x="3249" y="2893"/>
              <a:ext cx="135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877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190625"/>
            <a:ext cx="5095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Line 20"/>
          <p:cNvSpPr>
            <a:spLocks noChangeAspect="1" noChangeShapeType="1"/>
          </p:cNvSpPr>
          <p:nvPr/>
        </p:nvSpPr>
        <p:spPr bwMode="auto">
          <a:xfrm>
            <a:off x="468313" y="1250950"/>
            <a:ext cx="4762" cy="2033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879" name="Text Box 21"/>
          <p:cNvSpPr txBox="1">
            <a:spLocks noChangeAspect="1" noChangeArrowheads="1"/>
          </p:cNvSpPr>
          <p:nvPr/>
        </p:nvSpPr>
        <p:spPr bwMode="auto">
          <a:xfrm>
            <a:off x="439738" y="3203575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0%</a:t>
            </a:r>
          </a:p>
        </p:txBody>
      </p:sp>
      <p:sp>
        <p:nvSpPr>
          <p:cNvPr id="36880" name="Text Box 22"/>
          <p:cNvSpPr txBox="1">
            <a:spLocks noChangeArrowheads="1"/>
          </p:cNvSpPr>
          <p:nvPr/>
        </p:nvSpPr>
        <p:spPr bwMode="auto">
          <a:xfrm>
            <a:off x="0" y="692150"/>
            <a:ext cx="18081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1"/>
              <a:t>[</a:t>
            </a:r>
            <a:r>
              <a:rPr lang="en-US" sz="1000" b="1" baseline="30000"/>
              <a:t>18</a:t>
            </a:r>
            <a:r>
              <a:rPr lang="en-US" sz="1000" b="1"/>
              <a:t>F]FLT uptake</a:t>
            </a:r>
          </a:p>
        </p:txBody>
      </p:sp>
      <p:sp>
        <p:nvSpPr>
          <p:cNvPr id="36881" name="Rectangle 23"/>
          <p:cNvSpPr>
            <a:spLocks noChangeAspect="1" noChangeArrowheads="1"/>
          </p:cNvSpPr>
          <p:nvPr/>
        </p:nvSpPr>
        <p:spPr bwMode="auto">
          <a:xfrm>
            <a:off x="1671638" y="1346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 eaLnBrk="1" hangingPunct="1"/>
            <a:r>
              <a:rPr lang="en-GB" b="1">
                <a:solidFill>
                  <a:srgbClr val="FFFF00"/>
                </a:solidFill>
              </a:rPr>
              <a:t>tumour</a:t>
            </a: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>
            <a:off x="7178675" y="2795588"/>
            <a:ext cx="284163" cy="203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323850" y="287338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/>
              <a:t>Comparison of [18]FLT-PET response and non-response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Contents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Background</a:t>
            </a:r>
          </a:p>
          <a:p>
            <a:pPr eaLnBrk="1" hangingPunct="1">
              <a:defRPr/>
            </a:pPr>
            <a:r>
              <a:rPr lang="en-GB" dirty="0" smtClean="0"/>
              <a:t>Proliferation </a:t>
            </a:r>
          </a:p>
          <a:p>
            <a:pPr eaLnBrk="1" hangingPunct="1">
              <a:defRPr/>
            </a:pPr>
            <a:r>
              <a:rPr lang="en-GB" dirty="0" smtClean="0"/>
              <a:t>Angiogenesis</a:t>
            </a:r>
          </a:p>
          <a:p>
            <a:pPr eaLnBrk="1" hangingPunct="1">
              <a:defRPr/>
            </a:pPr>
            <a:r>
              <a:rPr lang="en-GB" dirty="0" smtClean="0"/>
              <a:t>Apoptosis</a:t>
            </a:r>
          </a:p>
          <a:p>
            <a:pPr eaLnBrk="1" hangingPunct="1">
              <a:defRPr/>
            </a:pPr>
            <a:r>
              <a:rPr lang="en-GB" dirty="0" smtClean="0"/>
              <a:t>Other novel tracers</a:t>
            </a:r>
          </a:p>
          <a:p>
            <a:pPr eaLnBrk="1" hangingPunct="1">
              <a:defRPr/>
            </a:pPr>
            <a:r>
              <a:rPr lang="en-GB" dirty="0" smtClean="0"/>
              <a:t>PERCIST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[18F]FLT-PET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Able to detect significant changes in 11/17 lesions by Ki and 12/17 by SUV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All patients who had a clinical response had an FLT-PET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Heterogeneity of response between different lesions in the same patient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Now being assessed in other tumors – e.g. NSCLC and gefitinib – d7 FLT predicts for clinical response: positive and negative values of 0.92 (Sohn et al, Clin Canc Res Nov 2008)</a:t>
            </a: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FLT-Pharmacodynamic studies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The enzyme thymidylate synthase is an important therapeutic target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Proposed mechanism of the active metabolite FdUMP of capecitabine is inhibition of TS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Hypothesized that early inhibition of TS would increase extracellular thymidine and hence [18F]FLT uptake</a:t>
            </a:r>
          </a:p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Could be used to determine early resistance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39750" y="754063"/>
            <a:ext cx="7786688" cy="5705475"/>
            <a:chOff x="340" y="475"/>
            <a:chExt cx="4905" cy="3594"/>
          </a:xfrm>
        </p:grpSpPr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392" y="2976"/>
              <a:ext cx="4853" cy="751"/>
            </a:xfrm>
            <a:prstGeom prst="rect">
              <a:avLst/>
            </a:prstGeom>
            <a:gradFill rotWithShape="1">
              <a:gsLst>
                <a:gs pos="0">
                  <a:srgbClr val="FF9966"/>
                </a:gs>
                <a:gs pos="100000">
                  <a:srgbClr val="FFCC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	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/>
                <a:t>	dUMP	             TMP	         TTP	   </a:t>
              </a:r>
              <a:r>
                <a:rPr lang="en-GB" b="1"/>
                <a:t>DNA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			De novo pathway</a:t>
              </a:r>
              <a:endParaRPr lang="en-US" b="1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85" y="2069"/>
              <a:ext cx="4854" cy="907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340" y="1434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2000" y="1026"/>
              <a:ext cx="454" cy="908"/>
            </a:xfrm>
            <a:prstGeom prst="ellipse">
              <a:avLst/>
            </a:prstGeom>
            <a:gradFill rotWithShape="1">
              <a:gsLst>
                <a:gs pos="0">
                  <a:srgbClr val="66FF99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C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2000" y="1389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ENT1</a:t>
              </a:r>
              <a:endParaRPr lang="en-US" b="1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306" y="508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thymidine</a:t>
              </a:r>
              <a:endParaRPr lang="en-US"/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2179" y="47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FLT</a:t>
              </a:r>
              <a:endParaRPr 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876" y="735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H="1">
              <a:off x="2270" y="709"/>
              <a:ext cx="20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975" y="2523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thymidine</a:t>
              </a:r>
              <a:endParaRPr lang="en-US"/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2154" y="2478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TMP</a:t>
              </a:r>
              <a:endParaRPr lang="en-US"/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3152" y="2524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TTP</a:t>
              </a:r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3969" y="238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DNA</a:t>
              </a:r>
              <a:endParaRPr lang="en-US" b="1"/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1119" y="2158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[</a:t>
              </a:r>
              <a:r>
                <a:rPr lang="en-GB" baseline="30000"/>
                <a:t>18</a:t>
              </a:r>
              <a:r>
                <a:rPr lang="en-GB"/>
                <a:t>F]FLT</a:t>
              </a:r>
              <a:endParaRPr lang="en-U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 flipV="1">
              <a:off x="1559" y="3365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flipV="1">
              <a:off x="1746" y="261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flipV="1">
              <a:off x="2488" y="335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 flipV="1">
              <a:off x="3470" y="33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 flipV="1">
              <a:off x="2623" y="262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 flipV="1">
              <a:off x="3515" y="261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2063" y="2795"/>
              <a:ext cx="1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Salvage pathway</a:t>
              </a:r>
              <a:endParaRPr lang="en-US" b="1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791" y="2251"/>
              <a:ext cx="363" cy="2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1791" y="2277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TK1</a:t>
              </a:r>
              <a:endParaRPr lang="en-US" b="1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V="1">
              <a:off x="3456" y="233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flipV="1">
              <a:off x="1760" y="220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2173" y="215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/>
                <a:t>TMP</a:t>
              </a:r>
              <a:endParaRPr lang="en-US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2590" y="232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1584" y="3074"/>
              <a:ext cx="389" cy="273"/>
              <a:chOff x="1493" y="3074"/>
              <a:chExt cx="389" cy="273"/>
            </a:xfrm>
          </p:grpSpPr>
          <p:sp>
            <p:nvSpPr>
              <p:cNvPr id="39971" name="Oval 31"/>
              <p:cNvSpPr>
                <a:spLocks noChangeArrowheads="1"/>
              </p:cNvSpPr>
              <p:nvPr/>
            </p:nvSpPr>
            <p:spPr bwMode="auto">
              <a:xfrm>
                <a:off x="1493" y="3074"/>
                <a:ext cx="363" cy="27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72" name="Text Box 32"/>
              <p:cNvSpPr txBox="1">
                <a:spLocks noChangeArrowheads="1"/>
              </p:cNvSpPr>
              <p:nvPr/>
            </p:nvSpPr>
            <p:spPr bwMode="auto">
              <a:xfrm>
                <a:off x="1519" y="3113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TS</a:t>
                </a:r>
                <a:endParaRPr lang="en-US" b="1"/>
              </a:p>
            </p:txBody>
          </p:sp>
        </p:grpSp>
        <p:sp>
          <p:nvSpPr>
            <p:cNvPr id="39967" name="Text Box 33"/>
            <p:cNvSpPr txBox="1">
              <a:spLocks noChangeArrowheads="1"/>
            </p:cNvSpPr>
            <p:nvPr/>
          </p:nvSpPr>
          <p:spPr bwMode="auto">
            <a:xfrm>
              <a:off x="4241" y="1201"/>
              <a:ext cx="8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Cell membrane</a:t>
              </a:r>
              <a:endParaRPr lang="en-US"/>
            </a:p>
          </p:txBody>
        </p:sp>
        <p:sp>
          <p:nvSpPr>
            <p:cNvPr id="39968" name="Text Box 34"/>
            <p:cNvSpPr txBox="1">
              <a:spLocks noChangeArrowheads="1"/>
            </p:cNvSpPr>
            <p:nvPr/>
          </p:nvSpPr>
          <p:spPr bwMode="auto">
            <a:xfrm>
              <a:off x="852" y="3838"/>
              <a:ext cx="1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Capecitabine and 5-FU</a:t>
              </a:r>
              <a:endParaRPr lang="en-US" b="1"/>
            </a:p>
          </p:txBody>
        </p:sp>
        <p:sp>
          <p:nvSpPr>
            <p:cNvPr id="39969" name="Line 35"/>
            <p:cNvSpPr>
              <a:spLocks noChangeShapeType="1"/>
            </p:cNvSpPr>
            <p:nvPr/>
          </p:nvSpPr>
          <p:spPr bwMode="auto">
            <a:xfrm>
              <a:off x="1772" y="3462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0" name="Line 36"/>
            <p:cNvSpPr>
              <a:spLocks noChangeShapeType="1"/>
            </p:cNvSpPr>
            <p:nvPr/>
          </p:nvSpPr>
          <p:spPr bwMode="auto">
            <a:xfrm>
              <a:off x="1701" y="3449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09600"/>
            <a:ext cx="82089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[18F]FLT as a PD marker </a:t>
            </a:r>
            <a:r>
              <a:rPr lang="en-GB" sz="1800" smtClean="0">
                <a:solidFill>
                  <a:srgbClr val="FFFF00"/>
                </a:solidFill>
              </a:rPr>
              <a:t>(Kenny et al Clinical Cancer Res Nov 1, 2009.)</a:t>
            </a:r>
            <a:endParaRPr lang="en-US" sz="180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6 patients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[18F]FLT and H2[15O] (for blood flow) scans at baseline, then repeat scans at the maximum bioavailability timepoint for capecitabine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Significant increases in [18F]FLT uptake which were independent of blood flow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Non-responders failed to show a significant change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FF00"/>
                </a:solidFill>
              </a:rPr>
              <a:t>No significant change in normal tissue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Capecitabine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03425"/>
            <a:ext cx="828040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Results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Possible to see significant changes in FLT uptake (p=0.004 IRF60, p=0.002 Ki and SUV)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No significant change in patients with PD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Heterogeneity of FLT-PET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Independent of blood flow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>
                <a:solidFill>
                  <a:srgbClr val="FFFF00"/>
                </a:solidFill>
              </a:rPr>
              <a:t>No significant change in normal tissue supporting tumor-specific action of capecitabine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Angiogenesis: Background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Angiogenesis is essential for tumour growth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Advances in our understanding of the molecular biology 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Treatment options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Crucial need for quantification </a:t>
            </a:r>
            <a:r>
              <a:rPr lang="en-GB" i="1" smtClean="0">
                <a:solidFill>
                  <a:srgbClr val="FFFF00"/>
                </a:solidFill>
              </a:rPr>
              <a:t>in vivo</a:t>
            </a:r>
            <a:endParaRPr lang="en-US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1413" y="5715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solidFill>
                  <a:srgbClr val="FFFF00"/>
                </a:solidFill>
              </a:rPr>
              <a:t>Folkman, 1971</a:t>
            </a:r>
            <a:endParaRPr lang="en-US" sz="2400" smtClean="0">
              <a:solidFill>
                <a:srgbClr val="FFFF0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404938" y="1204913"/>
            <a:ext cx="6838950" cy="4475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Integrins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Heterodimeric transmembrane proteins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Extracellular ligand receptors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Crucial for stability of microenvironment, cell movement and  differentiation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18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α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and 8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β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genes</a:t>
            </a:r>
          </a:p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24 </a:t>
            </a:r>
            <a:r>
              <a:rPr lang="el-GR" smtClean="0">
                <a:solidFill>
                  <a:srgbClr val="FFFF00"/>
                </a:solidFill>
                <a:cs typeface="Times New Roman" pitchFamily="18" charset="0"/>
              </a:rPr>
              <a:t>αβ</a:t>
            </a:r>
            <a:r>
              <a:rPr lang="en-GB" smtClean="0">
                <a:solidFill>
                  <a:srgbClr val="FFFF00"/>
                </a:solidFill>
                <a:cs typeface="Times New Roman" pitchFamily="18" charset="0"/>
              </a:rPr>
              <a:t> combinations at protein level</a:t>
            </a:r>
            <a:endParaRPr lang="el-GR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900113" y="2141538"/>
            <a:ext cx="3313112" cy="1647825"/>
            <a:chOff x="567" y="436"/>
            <a:chExt cx="2087" cy="1038"/>
          </a:xfrm>
        </p:grpSpPr>
        <p:pic>
          <p:nvPicPr>
            <p:cNvPr id="47113" name="Picture 3" descr="t00966sag118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36"/>
              <a:ext cx="208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4" name="Text Box 4"/>
            <p:cNvSpPr txBox="1">
              <a:spLocks noChangeArrowheads="1"/>
            </p:cNvSpPr>
            <p:nvPr/>
          </p:nvSpPr>
          <p:spPr bwMode="auto">
            <a:xfrm>
              <a:off x="1519" y="436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GE Inspira Pitch" pitchFamily="34" charset="0"/>
                </a:rPr>
                <a:t>Primary tumor</a:t>
              </a:r>
            </a:p>
          </p:txBody>
        </p:sp>
      </p:grp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print"/>
          <a:srcRect r="50304" b="21439"/>
          <a:stretch>
            <a:fillRect/>
          </a:stretch>
        </p:blipFill>
        <p:spPr bwMode="auto">
          <a:xfrm>
            <a:off x="558800" y="3786188"/>
            <a:ext cx="383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 rot="10800000" flipV="1">
            <a:off x="723900" y="5859463"/>
            <a:ext cx="536098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Sagittal view of left breast grade 2 invasive ductal  carcinoma imaged with [18F]AH-111585 PET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H="1">
            <a:off x="3059113" y="2420938"/>
            <a:ext cx="508000" cy="368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71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214" t="3320" r="1978" b="4648"/>
          <a:stretch>
            <a:fillRect/>
          </a:stretch>
        </p:blipFill>
        <p:spPr>
          <a:xfrm>
            <a:off x="4665663" y="1700213"/>
            <a:ext cx="4141787" cy="3187700"/>
          </a:xfrm>
          <a:noFill/>
        </p:spPr>
      </p:pic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4787900" y="241458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GE Inspira Pitch" pitchFamily="34" charset="0"/>
              </a:rPr>
              <a:t>Bone metastases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576263"/>
          </a:xfrm>
          <a:solidFill>
            <a:schemeClr val="bg1"/>
          </a:solidFill>
        </p:spPr>
        <p:txBody>
          <a:bodyPr lIns="0" tIns="0" rIns="0" bIns="0" anchor="t"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Breast tumour with bone metastases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PET</a:t>
            </a:r>
            <a:endParaRPr lang="en-US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Positron Emission Tomography</a:t>
            </a:r>
          </a:p>
          <a:p>
            <a:pPr eaLnBrk="1" hangingPunct="1">
              <a:defRPr/>
            </a:pPr>
            <a:r>
              <a:rPr lang="en-GB" smtClean="0"/>
              <a:t>Intravenous injection of a radiolabelled substance (microdose) – radiotracer</a:t>
            </a:r>
          </a:p>
          <a:p>
            <a:pPr eaLnBrk="1" hangingPunct="1">
              <a:defRPr/>
            </a:pPr>
            <a:r>
              <a:rPr lang="en-GB" smtClean="0"/>
              <a:t>Reconstructed into a quantitative image</a:t>
            </a:r>
          </a:p>
          <a:p>
            <a:pPr eaLnBrk="1" hangingPunct="1">
              <a:defRPr/>
            </a:pPr>
            <a:r>
              <a:rPr lang="en-GB" smtClean="0"/>
              <a:t>Provides a method to measure biological processes in vivo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51837" cy="1143000"/>
          </a:xfrm>
          <a:solidFill>
            <a:schemeClr val="bg1"/>
          </a:solidFill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1"/>
                </a:solidFill>
              </a:rPr>
              <a:t>Pleural and lymph node metastases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40200" y="3946525"/>
            <a:ext cx="431800" cy="2087563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258888" y="1412875"/>
            <a:ext cx="6300787" cy="4632325"/>
            <a:chOff x="793" y="890"/>
            <a:chExt cx="3969" cy="2918"/>
          </a:xfrm>
        </p:grpSpPr>
        <p:pic>
          <p:nvPicPr>
            <p:cNvPr id="48133" name="Picture 5" descr="rtumpost_sl50_it_t01036"/>
            <p:cNvPicPr>
              <a:picLocks noChangeAspect="1" noChangeArrowheads="1"/>
            </p:cNvPicPr>
            <p:nvPr/>
          </p:nvPicPr>
          <p:blipFill>
            <a:blip r:embed="rId2" cstate="print"/>
            <a:srcRect t="13686" b="7370"/>
            <a:stretch>
              <a:fillRect/>
            </a:stretch>
          </p:blipFill>
          <p:spPr bwMode="auto">
            <a:xfrm>
              <a:off x="793" y="2478"/>
              <a:ext cx="1814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6" descr="postlungi01036"/>
            <p:cNvPicPr>
              <a:picLocks noChangeAspect="1" noChangeArrowheads="1"/>
            </p:cNvPicPr>
            <p:nvPr/>
          </p:nvPicPr>
          <p:blipFill>
            <a:blip r:embed="rId3" cstate="print"/>
            <a:srcRect t="18454" r="2953" b="16240"/>
            <a:stretch>
              <a:fillRect/>
            </a:stretch>
          </p:blipFill>
          <p:spPr bwMode="auto">
            <a:xfrm>
              <a:off x="2880" y="2470"/>
              <a:ext cx="1882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109" y="3460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600" b="1">
                  <a:solidFill>
                    <a:srgbClr val="FFFF00"/>
                  </a:solidFill>
                </a:rPr>
                <a:t>Right pleural </a:t>
              </a:r>
            </a:p>
            <a:p>
              <a:pPr algn="ctr"/>
              <a:r>
                <a:rPr lang="en-GB" sz="1600" b="1">
                  <a:solidFill>
                    <a:srgbClr val="FFFF00"/>
                  </a:solidFill>
                </a:rPr>
                <a:t>metastasis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H="1" flipV="1">
              <a:off x="1565" y="3475"/>
              <a:ext cx="635" cy="22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3016" y="3430"/>
              <a:ext cx="454" cy="27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793" y="890"/>
              <a:ext cx="3947" cy="1368"/>
              <a:chOff x="793" y="890"/>
              <a:chExt cx="3947" cy="1368"/>
            </a:xfrm>
          </p:grpSpPr>
          <p:grpSp>
            <p:nvGrpSpPr>
              <p:cNvPr id="48139" name="Group 11"/>
              <p:cNvGrpSpPr>
                <a:grpSpLocks/>
              </p:cNvGrpSpPr>
              <p:nvPr/>
            </p:nvGrpSpPr>
            <p:grpSpPr bwMode="auto">
              <a:xfrm>
                <a:off x="793" y="890"/>
                <a:ext cx="3947" cy="1368"/>
                <a:chOff x="793" y="890"/>
                <a:chExt cx="3947" cy="1368"/>
              </a:xfrm>
            </p:grpSpPr>
            <p:pic>
              <p:nvPicPr>
                <p:cNvPr id="48146" name="Picture 12" descr="necrosis_sl12_it_t0103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150" t="5293" b="5293"/>
                <a:stretch>
                  <a:fillRect/>
                </a:stretch>
              </p:blipFill>
              <p:spPr bwMode="auto">
                <a:xfrm>
                  <a:off x="793" y="890"/>
                  <a:ext cx="1769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147" name="Picture 13" descr="infant01036_3_1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167" t="14764" r="8121" b="16240"/>
                <a:stretch>
                  <a:fillRect/>
                </a:stretch>
              </p:blipFill>
              <p:spPr bwMode="auto">
                <a:xfrm>
                  <a:off x="2925" y="890"/>
                  <a:ext cx="1815" cy="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14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2" y="890"/>
                  <a:ext cx="363" cy="13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8140" name="Text Box 15"/>
              <p:cNvSpPr txBox="1">
                <a:spLocks noChangeArrowheads="1"/>
              </p:cNvSpPr>
              <p:nvPr/>
            </p:nvSpPr>
            <p:spPr bwMode="auto">
              <a:xfrm>
                <a:off x="2200" y="935"/>
                <a:ext cx="10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sz="1600" b="1">
                    <a:solidFill>
                      <a:srgbClr val="FFFF00"/>
                    </a:solidFill>
                  </a:rPr>
                  <a:t>Necrotic lymph node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48141" name="Line 16"/>
              <p:cNvSpPr>
                <a:spLocks noChangeShapeType="1"/>
              </p:cNvSpPr>
              <p:nvPr/>
            </p:nvSpPr>
            <p:spPr bwMode="auto">
              <a:xfrm flipH="1">
                <a:off x="1519" y="1162"/>
                <a:ext cx="953" cy="36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2" name="Line 17"/>
              <p:cNvSpPr>
                <a:spLocks noChangeShapeType="1"/>
              </p:cNvSpPr>
              <p:nvPr/>
            </p:nvSpPr>
            <p:spPr bwMode="auto">
              <a:xfrm>
                <a:off x="2880" y="1162"/>
                <a:ext cx="680" cy="27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3" name="Text Box 18"/>
              <p:cNvSpPr txBox="1">
                <a:spLocks noChangeArrowheads="1"/>
              </p:cNvSpPr>
              <p:nvPr/>
            </p:nvSpPr>
            <p:spPr bwMode="auto">
              <a:xfrm>
                <a:off x="2154" y="1888"/>
                <a:ext cx="108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b="1">
                    <a:solidFill>
                      <a:srgbClr val="FFFF00"/>
                    </a:solidFill>
                  </a:rPr>
                  <a:t>Posterior necrotic mass</a:t>
                </a:r>
                <a:endParaRPr lang="en-US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48144" name="Line 19"/>
              <p:cNvSpPr>
                <a:spLocks noChangeShapeType="1"/>
              </p:cNvSpPr>
              <p:nvPr/>
            </p:nvSpPr>
            <p:spPr bwMode="auto">
              <a:xfrm flipV="1">
                <a:off x="3107" y="2024"/>
                <a:ext cx="454" cy="18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5" name="Line 20"/>
              <p:cNvSpPr>
                <a:spLocks noChangeShapeType="1"/>
              </p:cNvSpPr>
              <p:nvPr/>
            </p:nvSpPr>
            <p:spPr bwMode="auto">
              <a:xfrm flipH="1" flipV="1">
                <a:off x="1610" y="1979"/>
                <a:ext cx="590" cy="18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25" y="185738"/>
            <a:ext cx="2822575" cy="588962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289925" cy="4176713"/>
          </a:xfrm>
        </p:spPr>
        <p:txBody>
          <a:bodyPr lIns="0" tIns="0" rIns="0" bIns="0"/>
          <a:lstStyle/>
          <a:p>
            <a:pPr marL="457200" indent="-354013" defTabSz="900113" eaLnBrk="1" hangingPunct="1"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2800" b="1" smtClean="0">
                <a:solidFill>
                  <a:srgbClr val="FFFF00"/>
                </a:solidFill>
              </a:rPr>
              <a:t>Efficacy: 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Good visualization of tumors in breast, pleura, lymph node, lung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Hepatic metastases demonstrate low level of tracer uptake compared with surrounding normal liver</a:t>
            </a:r>
          </a:p>
          <a:p>
            <a:pPr marL="457200" indent="-354013" defTabSz="900113" eaLnBrk="1" hangingPunct="1"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2800" b="1" smtClean="0">
                <a:solidFill>
                  <a:srgbClr val="FFFF00"/>
                </a:solidFill>
              </a:rPr>
              <a:t>Safety: </a:t>
            </a:r>
          </a:p>
          <a:p>
            <a:pPr marL="914400" lvl="1" indent="-228600" defTabSz="900113" eaLnBrk="1" hangingPunct="1">
              <a:buClr>
                <a:schemeClr val="accent2"/>
              </a:buClr>
              <a:buFontTx/>
              <a:buChar char="•"/>
              <a:tabLst>
                <a:tab pos="977900" algn="l"/>
              </a:tabLst>
              <a:defRPr/>
            </a:pPr>
            <a:r>
              <a:rPr lang="en-US" sz="2400" smtClean="0">
                <a:solidFill>
                  <a:srgbClr val="FFFF00"/>
                </a:solidFill>
              </a:rPr>
              <a:t>No any adverse event and serious adverse event was found in this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Quantified using [15O]Water</a:t>
            </a:r>
          </a:p>
          <a:p>
            <a:r>
              <a:rPr lang="en-GB" dirty="0" smtClean="0"/>
              <a:t>Very short half-life</a:t>
            </a:r>
          </a:p>
          <a:p>
            <a:r>
              <a:rPr lang="en-GB" dirty="0" smtClean="0"/>
              <a:t>Independent prognostic feature in LABC (</a:t>
            </a:r>
            <a:r>
              <a:rPr lang="en-GB" dirty="0" err="1" smtClean="0"/>
              <a:t>Dunnwald</a:t>
            </a:r>
            <a:r>
              <a:rPr lang="en-GB" dirty="0" smtClean="0"/>
              <a:t> JCO 2008)</a:t>
            </a:r>
          </a:p>
          <a:p>
            <a:r>
              <a:rPr lang="en-GB" dirty="0" smtClean="0"/>
              <a:t>Varies with subtype in LABC (</a:t>
            </a:r>
            <a:r>
              <a:rPr lang="en-GB" dirty="0" err="1" smtClean="0"/>
              <a:t>Specht</a:t>
            </a:r>
            <a:r>
              <a:rPr lang="en-GB" dirty="0" smtClean="0"/>
              <a:t> CCR, 2010)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PET Water Images in Breast cancer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682" name="Picture 2" descr="E:\eric\transvwater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479186" cy="3506872"/>
          </a:xfrm>
          <a:prstGeom prst="rect">
            <a:avLst/>
          </a:prstGeom>
          <a:noFill/>
        </p:spPr>
      </p:pic>
      <p:pic>
        <p:nvPicPr>
          <p:cNvPr id="71683" name="Picture 3" descr="E:\eric\watercoronal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140968"/>
            <a:ext cx="4194523" cy="20360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transverse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coronal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76400"/>
            <a:ext cx="8892479" cy="4422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Annexin</a:t>
            </a:r>
            <a:r>
              <a:rPr lang="en-GB" dirty="0" smtClean="0"/>
              <a:t> V –  detects asymmetric </a:t>
            </a:r>
            <a:r>
              <a:rPr lang="en-GB" dirty="0" err="1" smtClean="0"/>
              <a:t>phosphatidylserine</a:t>
            </a:r>
            <a:r>
              <a:rPr lang="en-GB" dirty="0" smtClean="0"/>
              <a:t> </a:t>
            </a:r>
            <a:r>
              <a:rPr lang="en-GB" dirty="0" err="1" smtClean="0"/>
              <a:t>distribution,nonspecific</a:t>
            </a:r>
            <a:r>
              <a:rPr lang="en-GB" dirty="0" smtClean="0"/>
              <a:t>, poorly distributed</a:t>
            </a:r>
          </a:p>
          <a:p>
            <a:pPr eaLnBrk="1" hangingPunct="1">
              <a:defRPr/>
            </a:pPr>
            <a:r>
              <a:rPr lang="en-GB" dirty="0" err="1" smtClean="0"/>
              <a:t>Isatin</a:t>
            </a:r>
            <a:r>
              <a:rPr lang="en-GB" dirty="0" smtClean="0"/>
              <a:t> analogues</a:t>
            </a:r>
          </a:p>
          <a:p>
            <a:pPr eaLnBrk="1" hangingPunct="1">
              <a:defRPr/>
            </a:pPr>
            <a:r>
              <a:rPr lang="en-GB" dirty="0" err="1" smtClean="0"/>
              <a:t>Caspase</a:t>
            </a:r>
            <a:r>
              <a:rPr lang="en-GB" dirty="0" smtClean="0"/>
              <a:t> 3/7 selective labelled with [18F]</a:t>
            </a:r>
          </a:p>
          <a:p>
            <a:pPr eaLnBrk="1" hangingPunct="1">
              <a:defRPr/>
            </a:pPr>
            <a:r>
              <a:rPr lang="en-GB" dirty="0" smtClean="0"/>
              <a:t>Preclinical validation in RIF-1 sarcoma and lung cancer </a:t>
            </a:r>
          </a:p>
          <a:p>
            <a:pPr eaLnBrk="1" hangingPunct="1">
              <a:defRPr/>
            </a:pPr>
            <a:r>
              <a:rPr lang="en-GB" dirty="0" smtClean="0"/>
              <a:t>Increases 2 fold in lymphoma </a:t>
            </a:r>
            <a:r>
              <a:rPr lang="en-GB" dirty="0" err="1" smtClean="0"/>
              <a:t>xenografts</a:t>
            </a:r>
            <a:r>
              <a:rPr lang="en-GB" dirty="0" smtClean="0"/>
              <a:t> 24 hrs post-treatment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309320"/>
            <a:ext cx="7488832" cy="3030215"/>
          </a:xfrm>
        </p:spPr>
        <p:txBody>
          <a:bodyPr/>
          <a:lstStyle/>
          <a:p>
            <a:r>
              <a:rPr lang="en-GB" dirty="0" smtClean="0"/>
              <a:t>ICMT-11 binding      </a:t>
            </a:r>
            <a:r>
              <a:rPr lang="en-GB" dirty="0" err="1" smtClean="0"/>
              <a:t>caspase</a:t>
            </a:r>
            <a:r>
              <a:rPr lang="en-GB" dirty="0" smtClean="0"/>
              <a:t> 3 activity   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4305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3212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Nguyen PNAS , Sept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Carcinoids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Standard imaging with SPECT</a:t>
            </a:r>
          </a:p>
          <a:p>
            <a:pPr eaLnBrk="1" hangingPunct="1">
              <a:defRPr/>
            </a:pPr>
            <a:r>
              <a:rPr lang="en-GB" dirty="0" smtClean="0"/>
              <a:t>New </a:t>
            </a:r>
            <a:r>
              <a:rPr lang="en-GB" dirty="0" err="1" smtClean="0"/>
              <a:t>somatostatin</a:t>
            </a:r>
            <a:r>
              <a:rPr lang="en-GB" dirty="0" smtClean="0"/>
              <a:t> receptor analogues</a:t>
            </a:r>
          </a:p>
          <a:p>
            <a:pPr eaLnBrk="1" hangingPunct="1">
              <a:defRPr/>
            </a:pPr>
            <a:r>
              <a:rPr lang="en-GB" dirty="0" smtClean="0"/>
              <a:t>[68]GA-DOTA-NOC – peptide binds to </a:t>
            </a:r>
            <a:r>
              <a:rPr lang="en-GB" dirty="0" err="1" smtClean="0"/>
              <a:t>somatostatin</a:t>
            </a:r>
            <a:r>
              <a:rPr lang="en-GB" dirty="0" smtClean="0"/>
              <a:t> receptors 2,3,5</a:t>
            </a:r>
          </a:p>
          <a:p>
            <a:pPr eaLnBrk="1" hangingPunct="1">
              <a:defRPr/>
            </a:pPr>
            <a:r>
              <a:rPr lang="en-GB" dirty="0" smtClean="0"/>
              <a:t>Increased specificity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086725" cy="5365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PET and Therapeutics</a:t>
            </a:r>
            <a:endParaRPr lang="en-US" sz="40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1247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Radiolabelled</a:t>
            </a:r>
            <a:r>
              <a:rPr lang="en-GB" dirty="0" smtClean="0"/>
              <a:t>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Capecitabine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Docetaxel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Trasuzumab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PERCIST criteria </a:t>
            </a:r>
            <a:r>
              <a:rPr lang="en-GB" sz="1050" dirty="0" smtClean="0"/>
              <a:t>WAHL, JNM 2009: 50(5)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Anatomical imaging response may not predict survival benefit – </a:t>
            </a:r>
            <a:r>
              <a:rPr lang="en-GB" dirty="0" err="1" smtClean="0"/>
              <a:t>Sorafenib</a:t>
            </a:r>
            <a:r>
              <a:rPr lang="en-GB" dirty="0" smtClean="0"/>
              <a:t> v placebo in HCC: PR  2% v 1% by RECIST, but 3 months difference in PFS</a:t>
            </a:r>
          </a:p>
          <a:p>
            <a:r>
              <a:rPr lang="en-GB" dirty="0" smtClean="0"/>
              <a:t>Attempt to standardize response assessment in PET</a:t>
            </a:r>
          </a:p>
          <a:p>
            <a:r>
              <a:rPr lang="en-GB" dirty="0" smtClean="0"/>
              <a:t>Suggest using SUV corrected for lean body mass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modern cyclotron</a:t>
            </a:r>
            <a:endParaRPr lang="en-US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34051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0" name="Group 4"/>
          <p:cNvGraphicFramePr>
            <a:graphicFrameLocks noGrp="1"/>
          </p:cNvGraphicFramePr>
          <p:nvPr>
            <p:ph idx="1"/>
          </p:nvPr>
        </p:nvGraphicFramePr>
        <p:xfrm>
          <a:off x="4932363" y="2276475"/>
          <a:ext cx="3990975" cy="3600451"/>
        </p:xfrm>
        <a:graphic>
          <a:graphicData uri="http://schemas.openxmlformats.org/drawingml/2006/table">
            <a:tbl>
              <a:tblPr/>
              <a:tblGrid>
                <a:gridCol w="2263775"/>
                <a:gridCol w="1727200"/>
              </a:tblGrid>
              <a:tr h="1079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Positron Emitter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Half-life (t</a:t>
                      </a:r>
                      <a:r>
                        <a:rPr kumimoji="0" lang="en-GB" sz="16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½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of product) in min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20.4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109.8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2.03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CMR: - Complete resolution of FDG uptake in measureable target lesion to less than mean liver background activity/blood pool, complete disappearance of all other lesions. No new FDG PET avid lesions</a:t>
            </a:r>
          </a:p>
          <a:p>
            <a:r>
              <a:rPr lang="en-GB" dirty="0" smtClean="0"/>
              <a:t>PMR: Reduction in FDG uptake of 30% within target lesion, no increase in non-target lesion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PERCIST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Stable metabolic disease: - Not CMR, PMR, or PMD</a:t>
            </a:r>
          </a:p>
          <a:p>
            <a:r>
              <a:rPr lang="en-GB" dirty="0" smtClean="0"/>
              <a:t>PMD: 30% increase in FDG SUL, or new FDG avid lesions which are typical of cancer and not due to treatment or infection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Incorporate PET into novel drug development</a:t>
            </a:r>
          </a:p>
          <a:p>
            <a:pPr eaLnBrk="1" hangingPunct="1">
              <a:defRPr/>
            </a:pPr>
            <a:r>
              <a:rPr lang="en-GB" dirty="0" smtClean="0"/>
              <a:t>Molecular imaging “phenotypes”</a:t>
            </a:r>
          </a:p>
          <a:p>
            <a:pPr eaLnBrk="1" hangingPunct="1">
              <a:defRPr/>
            </a:pPr>
            <a:r>
              <a:rPr lang="en-GB" dirty="0" smtClean="0"/>
              <a:t>Combine imaging analysis with bioinformatics</a:t>
            </a:r>
          </a:p>
          <a:p>
            <a:pPr eaLnBrk="1" hangingPunct="1">
              <a:defRPr/>
            </a:pPr>
            <a:r>
              <a:rPr lang="en-GB" dirty="0" smtClean="0"/>
              <a:t>Improve patient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61214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38250"/>
            <a:ext cx="5805488" cy="4473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44675"/>
            <a:ext cx="2865437" cy="4105275"/>
          </a:xfrm>
          <a:prstGeom prst="rect">
            <a:avLst/>
          </a:prstGeom>
          <a:noFill/>
          <a:ln w="57150">
            <a:solidFill>
              <a:srgbClr val="FFE957"/>
            </a:solidFill>
            <a:miter lim="800000"/>
            <a:headEnd/>
            <a:tailEnd/>
          </a:ln>
        </p:spPr>
      </p:pic>
      <p:pic>
        <p:nvPicPr>
          <p:cNvPr id="7171" name="Picture 3" descr="PET ADVANCE NXi 72 dpi Small"/>
          <p:cNvPicPr>
            <a:picLocks noChangeAspect="1" noChangeArrowheads="1"/>
          </p:cNvPicPr>
          <p:nvPr/>
        </p:nvPicPr>
        <p:blipFill>
          <a:blip r:embed="rId3" cstate="print"/>
          <a:srcRect l="24800" r="10533" b="15279"/>
          <a:stretch>
            <a:fillRect/>
          </a:stretch>
        </p:blipFill>
        <p:spPr bwMode="auto">
          <a:xfrm>
            <a:off x="4427538" y="1844675"/>
            <a:ext cx="4191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chemeClr val="tx2"/>
                </a:solidFill>
                <a:latin typeface="Arial Black" pitchFamily="34" charset="0"/>
              </a:rPr>
              <a:t>PET</a:t>
            </a:r>
            <a:endParaRPr lang="en-US" sz="4000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Why do we use it?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Commonest use outside research is in oncology</a:t>
            </a:r>
          </a:p>
          <a:p>
            <a:pPr eaLnBrk="1" hangingPunct="1">
              <a:defRPr/>
            </a:pPr>
            <a:r>
              <a:rPr lang="en-GB" sz="2800" b="1" smtClean="0"/>
              <a:t>TO PROVIDE INFORMATION ABOUT TUMOUR BIOLOGY</a:t>
            </a:r>
          </a:p>
          <a:p>
            <a:pPr eaLnBrk="1" hangingPunct="1">
              <a:defRPr/>
            </a:pPr>
            <a:r>
              <a:rPr lang="en-GB" sz="2800" smtClean="0"/>
              <a:t>Standard imaging measures tumour size</a:t>
            </a:r>
          </a:p>
          <a:p>
            <a:pPr eaLnBrk="1" hangingPunct="1">
              <a:defRPr/>
            </a:pPr>
            <a:endParaRPr lang="en-GB" sz="2800" b="1" smtClean="0"/>
          </a:p>
          <a:p>
            <a:pPr eaLnBrk="1" hangingPunct="1">
              <a:defRPr/>
            </a:pPr>
            <a:r>
              <a:rPr lang="en-GB" sz="2800" smtClean="0"/>
              <a:t>Staging</a:t>
            </a:r>
          </a:p>
          <a:p>
            <a:pPr eaLnBrk="1" hangingPunct="1">
              <a:defRPr/>
            </a:pPr>
            <a:r>
              <a:rPr lang="en-GB" sz="2800" smtClean="0"/>
              <a:t>Assessing indeterminate lesions</a:t>
            </a:r>
          </a:p>
          <a:p>
            <a:pPr eaLnBrk="1" hangingPunct="1">
              <a:defRPr/>
            </a:pPr>
            <a:r>
              <a:rPr lang="en-GB" sz="2800" smtClean="0"/>
              <a:t>Measuring response to treatment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564904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[18F]FDG-PET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1601</Words>
  <Application>Microsoft Office PowerPoint</Application>
  <PresentationFormat>On-screen Show (4:3)</PresentationFormat>
  <Paragraphs>317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Clouds</vt:lpstr>
      <vt:lpstr>New developments in PET imaging </vt:lpstr>
      <vt:lpstr>Biomarkers</vt:lpstr>
      <vt:lpstr>Contents</vt:lpstr>
      <vt:lpstr>PET</vt:lpstr>
      <vt:lpstr>The modern cyclotron</vt:lpstr>
      <vt:lpstr>Slide 6</vt:lpstr>
      <vt:lpstr>Slide 7</vt:lpstr>
      <vt:lpstr>Why do we use it?</vt:lpstr>
      <vt:lpstr>[18F]FDG-PET</vt:lpstr>
      <vt:lpstr>2-[18F]fluoro-2-deoxyglucose: FDG</vt:lpstr>
      <vt:lpstr>Slide 11</vt:lpstr>
      <vt:lpstr>FDG-PET</vt:lpstr>
      <vt:lpstr>FDG transport into the cell- the Sokoloff model</vt:lpstr>
      <vt:lpstr>Why do we use FDG?</vt:lpstr>
      <vt:lpstr>Data Interpretation</vt:lpstr>
      <vt:lpstr>Data Interpretation</vt:lpstr>
      <vt:lpstr>Current Indications for FDG-PET</vt:lpstr>
      <vt:lpstr>Advantages</vt:lpstr>
      <vt:lpstr>Challenges with PET</vt:lpstr>
      <vt:lpstr>GIST and FDG</vt:lpstr>
      <vt:lpstr>Soft-tissue Sarcoma and Imatinib</vt:lpstr>
      <vt:lpstr>Indications</vt:lpstr>
      <vt:lpstr>Examples of Molecular Imaging Probes in Development</vt:lpstr>
      <vt:lpstr>Proliferation</vt:lpstr>
      <vt:lpstr>Slide 25</vt:lpstr>
      <vt:lpstr>[18F]FLT-PET      (Kenny  et al, Cancer Research 2005)</vt:lpstr>
      <vt:lpstr>Slide 27</vt:lpstr>
      <vt:lpstr>[18F]FLT and proliferation in breast cancer - Results</vt:lpstr>
      <vt:lpstr>Slide 29</vt:lpstr>
      <vt:lpstr>[18F]FLT-PET</vt:lpstr>
      <vt:lpstr>FLT-Pharmacodynamic studies</vt:lpstr>
      <vt:lpstr>Slide 32</vt:lpstr>
      <vt:lpstr>[18F]FLT as a PD marker (Kenny et al Clinical Cancer Res Nov 1, 2009.)</vt:lpstr>
      <vt:lpstr>Capecitabine</vt:lpstr>
      <vt:lpstr>Results</vt:lpstr>
      <vt:lpstr>Angiogenesis: Background</vt:lpstr>
      <vt:lpstr>Folkman, 1971</vt:lpstr>
      <vt:lpstr>Integrins</vt:lpstr>
      <vt:lpstr>Breast tumour with bone metastases</vt:lpstr>
      <vt:lpstr>Pleural and lymph node metastases</vt:lpstr>
      <vt:lpstr>Results</vt:lpstr>
      <vt:lpstr>Blood flow</vt:lpstr>
      <vt:lpstr>PET Water Images in Breast cancer</vt:lpstr>
      <vt:lpstr>Apoptosis</vt:lpstr>
      <vt:lpstr>Slide 45</vt:lpstr>
      <vt:lpstr>Carcinoids</vt:lpstr>
      <vt:lpstr>PET and Therapeutics</vt:lpstr>
      <vt:lpstr>Radiolabelled drugs</vt:lpstr>
      <vt:lpstr>PERCIST criteria WAHL, JNM 2009: 50(5)</vt:lpstr>
      <vt:lpstr>PERCIST</vt:lpstr>
      <vt:lpstr>PERCIST contd</vt:lpstr>
      <vt:lpstr>The future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Imaging of Cancer and Therapeutics</dc:title>
  <dc:creator>Laura</dc:creator>
  <cp:lastModifiedBy>nshiel</cp:lastModifiedBy>
  <cp:revision>21</cp:revision>
  <dcterms:created xsi:type="dcterms:W3CDTF">2009-11-11T11:30:10Z</dcterms:created>
  <dcterms:modified xsi:type="dcterms:W3CDTF">2011-11-08T11:27:29Z</dcterms:modified>
</cp:coreProperties>
</file>