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6" r:id="rId2"/>
    <p:sldId id="364" r:id="rId3"/>
    <p:sldId id="372" r:id="rId4"/>
    <p:sldId id="373" r:id="rId5"/>
    <p:sldId id="371" r:id="rId6"/>
    <p:sldId id="369" r:id="rId7"/>
    <p:sldId id="313" r:id="rId8"/>
    <p:sldId id="351" r:id="rId9"/>
    <p:sldId id="356" r:id="rId10"/>
    <p:sldId id="350" r:id="rId11"/>
    <p:sldId id="314" r:id="rId12"/>
    <p:sldId id="319" r:id="rId13"/>
    <p:sldId id="357" r:id="rId14"/>
    <p:sldId id="368" r:id="rId15"/>
    <p:sldId id="367" r:id="rId16"/>
    <p:sldId id="358" r:id="rId17"/>
    <p:sldId id="320" r:id="rId18"/>
    <p:sldId id="355" r:id="rId19"/>
    <p:sldId id="321" r:id="rId20"/>
    <p:sldId id="322" r:id="rId21"/>
    <p:sldId id="352" r:id="rId22"/>
    <p:sldId id="323" r:id="rId23"/>
    <p:sldId id="353" r:id="rId24"/>
    <p:sldId id="370" r:id="rId25"/>
    <p:sldId id="366" r:id="rId26"/>
    <p:sldId id="324" r:id="rId27"/>
    <p:sldId id="349" r:id="rId28"/>
    <p:sldId id="348" r:id="rId29"/>
    <p:sldId id="325" r:id="rId30"/>
    <p:sldId id="338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54" r:id="rId39"/>
    <p:sldId id="359" r:id="rId40"/>
    <p:sldId id="360" r:id="rId41"/>
    <p:sldId id="361" r:id="rId42"/>
    <p:sldId id="362" r:id="rId43"/>
    <p:sldId id="363" r:id="rId44"/>
    <p:sldId id="365" r:id="rId45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4400" b="1" kern="1200">
        <a:solidFill>
          <a:srgbClr val="6E6E6F"/>
        </a:solidFill>
        <a:latin typeface="Calibri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6E6E6F"/>
    <a:srgbClr val="DC0217"/>
    <a:srgbClr val="4B4F55"/>
    <a:srgbClr val="1B0807"/>
    <a:srgbClr val="040404"/>
    <a:srgbClr val="C2C2C2"/>
    <a:srgbClr val="FFFF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0588" autoAdjust="0"/>
  </p:normalViewPr>
  <p:slideViewPr>
    <p:cSldViewPr>
      <p:cViewPr>
        <p:scale>
          <a:sx n="50" d="100"/>
          <a:sy n="50" d="100"/>
        </p:scale>
        <p:origin x="-678" y="-10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644" y="-222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8DE8A-44FD-4B92-9F8A-BC0B713EB731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E9F448E3-328D-4060-BC46-17175AA2878E}">
      <dgm:prSet phldrT="[Text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1</a:t>
          </a:r>
        </a:p>
        <a:p>
          <a:r>
            <a:rPr lang="en-GB" dirty="0"/>
            <a:t>Who is my reader?</a:t>
          </a:r>
        </a:p>
      </dgm:t>
    </dgm:pt>
    <dgm:pt modelId="{DD082288-B9E4-4FEF-8F61-C541FFA7ACC3}" type="parTrans" cxnId="{5FA44EE1-CB1B-4A49-B688-5D43C5355FF4}">
      <dgm:prSet/>
      <dgm:spPr/>
      <dgm:t>
        <a:bodyPr/>
        <a:lstStyle/>
        <a:p>
          <a:endParaRPr lang="en-GB"/>
        </a:p>
      </dgm:t>
    </dgm:pt>
    <dgm:pt modelId="{59A3C3E1-F434-4609-BE3C-564F6DEAF0B5}" type="sibTrans" cxnId="{5FA44EE1-CB1B-4A49-B688-5D43C5355FF4}">
      <dgm:prSet/>
      <dgm:spPr/>
      <dgm:t>
        <a:bodyPr/>
        <a:lstStyle/>
        <a:p>
          <a:endParaRPr lang="en-GB"/>
        </a:p>
      </dgm:t>
    </dgm:pt>
    <dgm:pt modelId="{8C5A23AA-3224-41D5-A7A6-C0868A22BB8D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2 </a:t>
          </a:r>
        </a:p>
        <a:p>
          <a:r>
            <a:rPr lang="en-GB" dirty="0"/>
            <a:t>What is my main message?</a:t>
          </a:r>
        </a:p>
      </dgm:t>
    </dgm:pt>
    <dgm:pt modelId="{0D80A8B9-D0EC-4E51-BF9B-38687B3FA0ED}" type="parTrans" cxnId="{0D0844CC-6F9B-4B5A-A530-DCE646A2B5FC}">
      <dgm:prSet/>
      <dgm:spPr/>
      <dgm:t>
        <a:bodyPr/>
        <a:lstStyle/>
        <a:p>
          <a:endParaRPr lang="en-GB"/>
        </a:p>
      </dgm:t>
    </dgm:pt>
    <dgm:pt modelId="{8F3BDA07-F160-403C-AE47-5F535BAB24D4}" type="sibTrans" cxnId="{0D0844CC-6F9B-4B5A-A530-DCE646A2B5FC}">
      <dgm:prSet/>
      <dgm:spPr/>
      <dgm:t>
        <a:bodyPr/>
        <a:lstStyle/>
        <a:p>
          <a:endParaRPr lang="en-GB"/>
        </a:p>
      </dgm:t>
    </dgm:pt>
    <dgm:pt modelId="{3FA3631C-794A-4C71-9FA1-BD6A8B62D082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3.</a:t>
          </a:r>
        </a:p>
        <a:p>
          <a:r>
            <a:rPr lang="en-GB" dirty="0"/>
            <a:t>How will I structure my writing?</a:t>
          </a:r>
        </a:p>
      </dgm:t>
    </dgm:pt>
    <dgm:pt modelId="{65892F1D-105A-4358-8E99-8BBA52271F5F}" type="parTrans" cxnId="{ADB27724-1F4A-4072-97EB-7F66357C2696}">
      <dgm:prSet/>
      <dgm:spPr/>
      <dgm:t>
        <a:bodyPr/>
        <a:lstStyle/>
        <a:p>
          <a:endParaRPr lang="en-GB"/>
        </a:p>
      </dgm:t>
    </dgm:pt>
    <dgm:pt modelId="{3DC90E20-E67F-47C8-BAD8-4504DA458DAE}" type="sibTrans" cxnId="{ADB27724-1F4A-4072-97EB-7F66357C2696}">
      <dgm:prSet/>
      <dgm:spPr/>
      <dgm:t>
        <a:bodyPr/>
        <a:lstStyle/>
        <a:p>
          <a:endParaRPr lang="en-GB"/>
        </a:p>
      </dgm:t>
    </dgm:pt>
    <dgm:pt modelId="{C7301CD3-FA62-4DF8-AB61-81DE67806FB8}">
      <dgm:prSet phldrT="[Text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4</a:t>
          </a:r>
        </a:p>
        <a:p>
          <a:r>
            <a:rPr lang="en-GB" dirty="0"/>
            <a:t>Can I use a short word instead of a long one?</a:t>
          </a:r>
        </a:p>
      </dgm:t>
    </dgm:pt>
    <dgm:pt modelId="{D2E9EFEB-DE47-4490-B4D9-844A7436BB33}" type="parTrans" cxnId="{2E7AAA5C-C590-4988-81DA-A6CDE5B924FA}">
      <dgm:prSet/>
      <dgm:spPr/>
      <dgm:t>
        <a:bodyPr/>
        <a:lstStyle/>
        <a:p>
          <a:endParaRPr lang="en-GB"/>
        </a:p>
      </dgm:t>
    </dgm:pt>
    <dgm:pt modelId="{275DA398-6E06-4274-9EE7-1E2AE08E3353}" type="sibTrans" cxnId="{2E7AAA5C-C590-4988-81DA-A6CDE5B924FA}">
      <dgm:prSet/>
      <dgm:spPr/>
      <dgm:t>
        <a:bodyPr/>
        <a:lstStyle/>
        <a:p>
          <a:endParaRPr lang="en-GB"/>
        </a:p>
      </dgm:t>
    </dgm:pt>
    <dgm:pt modelId="{48E63569-722B-4D81-9767-89AA62649004}">
      <dgm:prSet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5</a:t>
          </a:r>
        </a:p>
        <a:p>
          <a:r>
            <a:rPr lang="en-GB" dirty="0"/>
            <a:t>Have I used active rather than passive voice?</a:t>
          </a:r>
        </a:p>
      </dgm:t>
    </dgm:pt>
    <dgm:pt modelId="{A4A25390-4458-495D-8150-EB4FACD9D59F}" type="parTrans" cxnId="{A0B3430E-26AD-464C-8F41-96E4E710FA81}">
      <dgm:prSet/>
      <dgm:spPr/>
      <dgm:t>
        <a:bodyPr/>
        <a:lstStyle/>
        <a:p>
          <a:endParaRPr lang="en-GB"/>
        </a:p>
      </dgm:t>
    </dgm:pt>
    <dgm:pt modelId="{C537B9DE-4F9E-437E-A0F0-521AD9099DA6}" type="sibTrans" cxnId="{A0B3430E-26AD-464C-8F41-96E4E710FA81}">
      <dgm:prSet/>
      <dgm:spPr/>
      <dgm:t>
        <a:bodyPr/>
        <a:lstStyle/>
        <a:p>
          <a:endParaRPr lang="en-GB"/>
        </a:p>
      </dgm:t>
    </dgm:pt>
    <dgm:pt modelId="{C1B9EAD3-748A-487E-BFF2-52F9B3A1A602}">
      <dgm:prSet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 dirty="0"/>
            <a:t>6</a:t>
          </a:r>
        </a:p>
        <a:p>
          <a:r>
            <a:rPr lang="en-GB" dirty="0"/>
            <a:t>Have I read and re-read for waffle, mistakes and red herrings?</a:t>
          </a:r>
        </a:p>
      </dgm:t>
    </dgm:pt>
    <dgm:pt modelId="{9E48776A-4DED-4241-85F7-C70CD2500CF9}" type="parTrans" cxnId="{CC9F7FA4-A6A8-40D6-B65D-320366C7FF9F}">
      <dgm:prSet/>
      <dgm:spPr/>
      <dgm:t>
        <a:bodyPr/>
        <a:lstStyle/>
        <a:p>
          <a:endParaRPr lang="en-GB"/>
        </a:p>
      </dgm:t>
    </dgm:pt>
    <dgm:pt modelId="{8B84C262-C5C3-4F9E-A957-F1F930540496}" type="sibTrans" cxnId="{CC9F7FA4-A6A8-40D6-B65D-320366C7FF9F}">
      <dgm:prSet/>
      <dgm:spPr/>
      <dgm:t>
        <a:bodyPr/>
        <a:lstStyle/>
        <a:p>
          <a:endParaRPr lang="en-GB"/>
        </a:p>
      </dgm:t>
    </dgm:pt>
    <dgm:pt modelId="{E583E5D8-989E-48E5-A254-F02985F8A25B}" type="pres">
      <dgm:prSet presAssocID="{BAB8DE8A-44FD-4B92-9F8A-BC0B713EB73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FB5994-C0CB-4F80-9A6C-BD8D5BF70EF8}" type="pres">
      <dgm:prSet presAssocID="{E9F448E3-328D-4060-BC46-17175AA287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F58E5-A663-462A-ACC8-6113501F4DCD}" type="pres">
      <dgm:prSet presAssocID="{59A3C3E1-F434-4609-BE3C-564F6DEAF0B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7E90E4B-A8AD-4017-A7B9-54E817E1A472}" type="pres">
      <dgm:prSet presAssocID="{59A3C3E1-F434-4609-BE3C-564F6DEAF0B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B0F7C2D2-841A-492B-8E78-4108E52C1AF7}" type="pres">
      <dgm:prSet presAssocID="{8C5A23AA-3224-41D5-A7A6-C0868A22BB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2940F-0500-4D50-9E62-64DDE040EC45}" type="pres">
      <dgm:prSet presAssocID="{8F3BDA07-F160-403C-AE47-5F535BAB24D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14064621-71E8-4888-A6B3-87F731BB8DA5}" type="pres">
      <dgm:prSet presAssocID="{8F3BDA07-F160-403C-AE47-5F535BAB24D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03113C0-ED80-445E-A81B-49B6CCA68399}" type="pres">
      <dgm:prSet presAssocID="{3FA3631C-794A-4C71-9FA1-BD6A8B62D0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80F46-2918-4923-81AC-FC842AACDEC0}" type="pres">
      <dgm:prSet presAssocID="{3DC90E20-E67F-47C8-BAD8-4504DA458DAE}" presName="sibTrans" presStyleLbl="sibTrans2D1" presStyleIdx="2" presStyleCnt="5"/>
      <dgm:spPr/>
      <dgm:t>
        <a:bodyPr/>
        <a:lstStyle/>
        <a:p>
          <a:endParaRPr lang="en-GB"/>
        </a:p>
      </dgm:t>
    </dgm:pt>
    <dgm:pt modelId="{740E2041-28F0-422E-B7D8-718138394C15}" type="pres">
      <dgm:prSet presAssocID="{3DC90E20-E67F-47C8-BAD8-4504DA458DA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BEED1FD-4F78-4770-9D2A-7CD1D211519E}" type="pres">
      <dgm:prSet presAssocID="{C7301CD3-FA62-4DF8-AB61-81DE67806F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C27A1-2D3E-49EE-B493-CB6C6E30D4A7}" type="pres">
      <dgm:prSet presAssocID="{275DA398-6E06-4274-9EE7-1E2AE08E3353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A750B76-7F96-4890-9EF8-D2F60A09B1DE}" type="pres">
      <dgm:prSet presAssocID="{275DA398-6E06-4274-9EE7-1E2AE08E335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AA523D3-109C-4774-99CB-908D12C2CDF8}" type="pres">
      <dgm:prSet presAssocID="{48E63569-722B-4D81-9767-89AA626490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4988E-EA71-4AC9-82CC-2DCCE9A43AD7}" type="pres">
      <dgm:prSet presAssocID="{C537B9DE-4F9E-437E-A0F0-521AD9099DA6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A452150-7E37-4A9A-B12B-0261B0EE1C96}" type="pres">
      <dgm:prSet presAssocID="{C537B9DE-4F9E-437E-A0F0-521AD9099DA6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17920B3F-99CE-42A4-87CD-4C173BA23C1F}" type="pres">
      <dgm:prSet presAssocID="{C1B9EAD3-748A-487E-BFF2-52F9B3A1A6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42BF7A-8CF1-4A5B-BEE1-E6576DA1E3E5}" type="presOf" srcId="{3DC90E20-E67F-47C8-BAD8-4504DA458DAE}" destId="{740E2041-28F0-422E-B7D8-718138394C15}" srcOrd="1" destOrd="0" presId="urn:microsoft.com/office/officeart/2005/8/layout/process2"/>
    <dgm:cxn modelId="{9168FC5E-4327-4586-B973-E57B0AB16035}" type="presOf" srcId="{48E63569-722B-4D81-9767-89AA62649004}" destId="{BAA523D3-109C-4774-99CB-908D12C2CDF8}" srcOrd="0" destOrd="0" presId="urn:microsoft.com/office/officeart/2005/8/layout/process2"/>
    <dgm:cxn modelId="{CDB6BAC3-B0AA-49B2-8FB3-79C0D5C39A06}" type="presOf" srcId="{C537B9DE-4F9E-437E-A0F0-521AD9099DA6}" destId="{5A452150-7E37-4A9A-B12B-0261B0EE1C96}" srcOrd="1" destOrd="0" presId="urn:microsoft.com/office/officeart/2005/8/layout/process2"/>
    <dgm:cxn modelId="{C5D4B646-8752-47AB-B91A-3D54D8577834}" type="presOf" srcId="{59A3C3E1-F434-4609-BE3C-564F6DEAF0B5}" destId="{87E90E4B-A8AD-4017-A7B9-54E817E1A472}" srcOrd="1" destOrd="0" presId="urn:microsoft.com/office/officeart/2005/8/layout/process2"/>
    <dgm:cxn modelId="{873BC22F-56F3-4F57-A7D1-E8B9866DA305}" type="presOf" srcId="{3FA3631C-794A-4C71-9FA1-BD6A8B62D082}" destId="{F03113C0-ED80-445E-A81B-49B6CCA68399}" srcOrd="0" destOrd="0" presId="urn:microsoft.com/office/officeart/2005/8/layout/process2"/>
    <dgm:cxn modelId="{C57E0BD7-B84C-40E0-A4C6-26EC4C3B3F50}" type="presOf" srcId="{275DA398-6E06-4274-9EE7-1E2AE08E3353}" destId="{CA750B76-7F96-4890-9EF8-D2F60A09B1DE}" srcOrd="1" destOrd="0" presId="urn:microsoft.com/office/officeart/2005/8/layout/process2"/>
    <dgm:cxn modelId="{0D0844CC-6F9B-4B5A-A530-DCE646A2B5FC}" srcId="{BAB8DE8A-44FD-4B92-9F8A-BC0B713EB731}" destId="{8C5A23AA-3224-41D5-A7A6-C0868A22BB8D}" srcOrd="1" destOrd="0" parTransId="{0D80A8B9-D0EC-4E51-BF9B-38687B3FA0ED}" sibTransId="{8F3BDA07-F160-403C-AE47-5F535BAB24D4}"/>
    <dgm:cxn modelId="{0A134B96-8E3B-49AE-ADB4-14E1CF328DD4}" type="presOf" srcId="{BAB8DE8A-44FD-4B92-9F8A-BC0B713EB731}" destId="{E583E5D8-989E-48E5-A254-F02985F8A25B}" srcOrd="0" destOrd="0" presId="urn:microsoft.com/office/officeart/2005/8/layout/process2"/>
    <dgm:cxn modelId="{2E7AAA5C-C590-4988-81DA-A6CDE5B924FA}" srcId="{BAB8DE8A-44FD-4B92-9F8A-BC0B713EB731}" destId="{C7301CD3-FA62-4DF8-AB61-81DE67806FB8}" srcOrd="3" destOrd="0" parTransId="{D2E9EFEB-DE47-4490-B4D9-844A7436BB33}" sibTransId="{275DA398-6E06-4274-9EE7-1E2AE08E3353}"/>
    <dgm:cxn modelId="{408DB7EF-073F-4D71-91A6-39B52186D74A}" type="presOf" srcId="{8C5A23AA-3224-41D5-A7A6-C0868A22BB8D}" destId="{B0F7C2D2-841A-492B-8E78-4108E52C1AF7}" srcOrd="0" destOrd="0" presId="urn:microsoft.com/office/officeart/2005/8/layout/process2"/>
    <dgm:cxn modelId="{CC9F7FA4-A6A8-40D6-B65D-320366C7FF9F}" srcId="{BAB8DE8A-44FD-4B92-9F8A-BC0B713EB731}" destId="{C1B9EAD3-748A-487E-BFF2-52F9B3A1A602}" srcOrd="5" destOrd="0" parTransId="{9E48776A-4DED-4241-85F7-C70CD2500CF9}" sibTransId="{8B84C262-C5C3-4F9E-A957-F1F930540496}"/>
    <dgm:cxn modelId="{71FB252C-74C0-4C4D-9087-A651E25C4A8B}" type="presOf" srcId="{C537B9DE-4F9E-437E-A0F0-521AD9099DA6}" destId="{D7B4988E-EA71-4AC9-82CC-2DCCE9A43AD7}" srcOrd="0" destOrd="0" presId="urn:microsoft.com/office/officeart/2005/8/layout/process2"/>
    <dgm:cxn modelId="{02BE5471-49D5-4EF5-B5B2-C268670F476F}" type="presOf" srcId="{C7301CD3-FA62-4DF8-AB61-81DE67806FB8}" destId="{0BEED1FD-4F78-4770-9D2A-7CD1D211519E}" srcOrd="0" destOrd="0" presId="urn:microsoft.com/office/officeart/2005/8/layout/process2"/>
    <dgm:cxn modelId="{56695AA2-AB62-4593-BECE-140B766A2192}" type="presOf" srcId="{C1B9EAD3-748A-487E-BFF2-52F9B3A1A602}" destId="{17920B3F-99CE-42A4-87CD-4C173BA23C1F}" srcOrd="0" destOrd="0" presId="urn:microsoft.com/office/officeart/2005/8/layout/process2"/>
    <dgm:cxn modelId="{ADB27724-1F4A-4072-97EB-7F66357C2696}" srcId="{BAB8DE8A-44FD-4B92-9F8A-BC0B713EB731}" destId="{3FA3631C-794A-4C71-9FA1-BD6A8B62D082}" srcOrd="2" destOrd="0" parTransId="{65892F1D-105A-4358-8E99-8BBA52271F5F}" sibTransId="{3DC90E20-E67F-47C8-BAD8-4504DA458DAE}"/>
    <dgm:cxn modelId="{3159FCCA-C335-49FC-A7E7-A199FFC43BE9}" type="presOf" srcId="{59A3C3E1-F434-4609-BE3C-564F6DEAF0B5}" destId="{F07F58E5-A663-462A-ACC8-6113501F4DCD}" srcOrd="0" destOrd="0" presId="urn:microsoft.com/office/officeart/2005/8/layout/process2"/>
    <dgm:cxn modelId="{4E776200-84DA-4BF0-8FF5-DFFC8FECA492}" type="presOf" srcId="{E9F448E3-328D-4060-BC46-17175AA2878E}" destId="{0EFB5994-C0CB-4F80-9A6C-BD8D5BF70EF8}" srcOrd="0" destOrd="0" presId="urn:microsoft.com/office/officeart/2005/8/layout/process2"/>
    <dgm:cxn modelId="{5FA44EE1-CB1B-4A49-B688-5D43C5355FF4}" srcId="{BAB8DE8A-44FD-4B92-9F8A-BC0B713EB731}" destId="{E9F448E3-328D-4060-BC46-17175AA2878E}" srcOrd="0" destOrd="0" parTransId="{DD082288-B9E4-4FEF-8F61-C541FFA7ACC3}" sibTransId="{59A3C3E1-F434-4609-BE3C-564F6DEAF0B5}"/>
    <dgm:cxn modelId="{F62D8E87-3081-4B5B-ACCB-50B6AE6C8C4E}" type="presOf" srcId="{3DC90E20-E67F-47C8-BAD8-4504DA458DAE}" destId="{77D80F46-2918-4923-81AC-FC842AACDEC0}" srcOrd="0" destOrd="0" presId="urn:microsoft.com/office/officeart/2005/8/layout/process2"/>
    <dgm:cxn modelId="{A0B3430E-26AD-464C-8F41-96E4E710FA81}" srcId="{BAB8DE8A-44FD-4B92-9F8A-BC0B713EB731}" destId="{48E63569-722B-4D81-9767-89AA62649004}" srcOrd="4" destOrd="0" parTransId="{A4A25390-4458-495D-8150-EB4FACD9D59F}" sibTransId="{C537B9DE-4F9E-437E-A0F0-521AD9099DA6}"/>
    <dgm:cxn modelId="{8E1A09EA-4942-49D4-B5B5-FFBF0A4D4408}" type="presOf" srcId="{275DA398-6E06-4274-9EE7-1E2AE08E3353}" destId="{858C27A1-2D3E-49EE-B493-CB6C6E30D4A7}" srcOrd="0" destOrd="0" presId="urn:microsoft.com/office/officeart/2005/8/layout/process2"/>
    <dgm:cxn modelId="{B5ED3868-D457-47F1-8C19-2D3A9B30BCF8}" type="presOf" srcId="{8F3BDA07-F160-403C-AE47-5F535BAB24D4}" destId="{45C2940F-0500-4D50-9E62-64DDE040EC45}" srcOrd="0" destOrd="0" presId="urn:microsoft.com/office/officeart/2005/8/layout/process2"/>
    <dgm:cxn modelId="{A4F8D57E-2ACD-4A4F-BE17-1F129D53A501}" type="presOf" srcId="{8F3BDA07-F160-403C-AE47-5F535BAB24D4}" destId="{14064621-71E8-4888-A6B3-87F731BB8DA5}" srcOrd="1" destOrd="0" presId="urn:microsoft.com/office/officeart/2005/8/layout/process2"/>
    <dgm:cxn modelId="{B08AF128-46C6-4088-ACC8-A5824B4DC3EA}" type="presParOf" srcId="{E583E5D8-989E-48E5-A254-F02985F8A25B}" destId="{0EFB5994-C0CB-4F80-9A6C-BD8D5BF70EF8}" srcOrd="0" destOrd="0" presId="urn:microsoft.com/office/officeart/2005/8/layout/process2"/>
    <dgm:cxn modelId="{838A9B21-91C2-48E7-A7EF-2B9389AE3AAD}" type="presParOf" srcId="{E583E5D8-989E-48E5-A254-F02985F8A25B}" destId="{F07F58E5-A663-462A-ACC8-6113501F4DCD}" srcOrd="1" destOrd="0" presId="urn:microsoft.com/office/officeart/2005/8/layout/process2"/>
    <dgm:cxn modelId="{E9D5C89C-1A74-4BB1-A165-F72B997C439C}" type="presParOf" srcId="{F07F58E5-A663-462A-ACC8-6113501F4DCD}" destId="{87E90E4B-A8AD-4017-A7B9-54E817E1A472}" srcOrd="0" destOrd="0" presId="urn:microsoft.com/office/officeart/2005/8/layout/process2"/>
    <dgm:cxn modelId="{81032C8A-5250-4954-B608-6A46813105FF}" type="presParOf" srcId="{E583E5D8-989E-48E5-A254-F02985F8A25B}" destId="{B0F7C2D2-841A-492B-8E78-4108E52C1AF7}" srcOrd="2" destOrd="0" presId="urn:microsoft.com/office/officeart/2005/8/layout/process2"/>
    <dgm:cxn modelId="{7CF9F427-64A0-4E00-9F2A-9890680D3114}" type="presParOf" srcId="{E583E5D8-989E-48E5-A254-F02985F8A25B}" destId="{45C2940F-0500-4D50-9E62-64DDE040EC45}" srcOrd="3" destOrd="0" presId="urn:microsoft.com/office/officeart/2005/8/layout/process2"/>
    <dgm:cxn modelId="{928E2972-A1AF-4970-A1C1-A967946ED5BF}" type="presParOf" srcId="{45C2940F-0500-4D50-9E62-64DDE040EC45}" destId="{14064621-71E8-4888-A6B3-87F731BB8DA5}" srcOrd="0" destOrd="0" presId="urn:microsoft.com/office/officeart/2005/8/layout/process2"/>
    <dgm:cxn modelId="{EFA13AC4-882D-4F70-8887-56A7D0279D6C}" type="presParOf" srcId="{E583E5D8-989E-48E5-A254-F02985F8A25B}" destId="{F03113C0-ED80-445E-A81B-49B6CCA68399}" srcOrd="4" destOrd="0" presId="urn:microsoft.com/office/officeart/2005/8/layout/process2"/>
    <dgm:cxn modelId="{B09F3AB4-453F-4B3A-BCC0-3A3895F6C05D}" type="presParOf" srcId="{E583E5D8-989E-48E5-A254-F02985F8A25B}" destId="{77D80F46-2918-4923-81AC-FC842AACDEC0}" srcOrd="5" destOrd="0" presId="urn:microsoft.com/office/officeart/2005/8/layout/process2"/>
    <dgm:cxn modelId="{3228BBB2-2269-483C-A78A-8EF23AFE35BA}" type="presParOf" srcId="{77D80F46-2918-4923-81AC-FC842AACDEC0}" destId="{740E2041-28F0-422E-B7D8-718138394C15}" srcOrd="0" destOrd="0" presId="urn:microsoft.com/office/officeart/2005/8/layout/process2"/>
    <dgm:cxn modelId="{00E7609C-DDEC-4481-8A4B-A501D24A2D3B}" type="presParOf" srcId="{E583E5D8-989E-48E5-A254-F02985F8A25B}" destId="{0BEED1FD-4F78-4770-9D2A-7CD1D211519E}" srcOrd="6" destOrd="0" presId="urn:microsoft.com/office/officeart/2005/8/layout/process2"/>
    <dgm:cxn modelId="{36559C0F-D026-4527-AE50-D0160C90BD84}" type="presParOf" srcId="{E583E5D8-989E-48E5-A254-F02985F8A25B}" destId="{858C27A1-2D3E-49EE-B493-CB6C6E30D4A7}" srcOrd="7" destOrd="0" presId="urn:microsoft.com/office/officeart/2005/8/layout/process2"/>
    <dgm:cxn modelId="{EAEE3144-0C57-4131-A03E-B2070B44F562}" type="presParOf" srcId="{858C27A1-2D3E-49EE-B493-CB6C6E30D4A7}" destId="{CA750B76-7F96-4890-9EF8-D2F60A09B1DE}" srcOrd="0" destOrd="0" presId="urn:microsoft.com/office/officeart/2005/8/layout/process2"/>
    <dgm:cxn modelId="{23C10AF0-5F03-4988-9B2C-C85CB8A67128}" type="presParOf" srcId="{E583E5D8-989E-48E5-A254-F02985F8A25B}" destId="{BAA523D3-109C-4774-99CB-908D12C2CDF8}" srcOrd="8" destOrd="0" presId="urn:microsoft.com/office/officeart/2005/8/layout/process2"/>
    <dgm:cxn modelId="{A6FD512D-F917-4880-89D9-FC57AC95D8CB}" type="presParOf" srcId="{E583E5D8-989E-48E5-A254-F02985F8A25B}" destId="{D7B4988E-EA71-4AC9-82CC-2DCCE9A43AD7}" srcOrd="9" destOrd="0" presId="urn:microsoft.com/office/officeart/2005/8/layout/process2"/>
    <dgm:cxn modelId="{46A75891-D41E-4315-B8E4-3FF00E113854}" type="presParOf" srcId="{D7B4988E-EA71-4AC9-82CC-2DCCE9A43AD7}" destId="{5A452150-7E37-4A9A-B12B-0261B0EE1C96}" srcOrd="0" destOrd="0" presId="urn:microsoft.com/office/officeart/2005/8/layout/process2"/>
    <dgm:cxn modelId="{5E3F5296-8008-464D-A13A-E5F49E18368C}" type="presParOf" srcId="{E583E5D8-989E-48E5-A254-F02985F8A25B}" destId="{17920B3F-99CE-42A4-87CD-4C173BA23C1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4E3E-164E-4A01-BAAE-4E490146CDDB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83087222-1228-4431-BEC9-6E9D3E5F7CEC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75000"/>
            </a:schemeClr>
          </a:extrusionClr>
        </a:sp3d>
      </dgm:spPr>
      <dgm:t>
        <a:bodyPr/>
        <a:lstStyle/>
        <a:p>
          <a:r>
            <a:rPr lang="en-GB" b="0" dirty="0"/>
            <a:t>And don't forget..</a:t>
          </a:r>
          <a:endParaRPr lang="en-GB"/>
        </a:p>
      </dgm:t>
    </dgm:pt>
    <dgm:pt modelId="{A1E7CAD6-878E-42F4-A31E-60C5A379F0C6}" type="parTrans" cxnId="{E790DB9A-5899-49C0-86E3-28579F7D3234}">
      <dgm:prSet/>
      <dgm:spPr/>
      <dgm:t>
        <a:bodyPr/>
        <a:lstStyle/>
        <a:p>
          <a:endParaRPr lang="en-GB"/>
        </a:p>
      </dgm:t>
    </dgm:pt>
    <dgm:pt modelId="{04F13689-E2F6-46C1-8F03-135629177DEB}" type="sibTrans" cxnId="{E790DB9A-5899-49C0-86E3-28579F7D3234}">
      <dgm:prSet/>
      <dgm:spPr/>
      <dgm:t>
        <a:bodyPr/>
        <a:lstStyle/>
        <a:p>
          <a:endParaRPr lang="en-GB"/>
        </a:p>
      </dgm:t>
    </dgm:pt>
    <dgm:pt modelId="{70DDD3A6-35C1-460E-A291-41A754701E6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0" dirty="0"/>
            <a:t>Spelling and grammar</a:t>
          </a:r>
          <a:endParaRPr lang="en-GB"/>
        </a:p>
      </dgm:t>
    </dgm:pt>
    <dgm:pt modelId="{E54B5712-6DBB-4B59-8E1E-5E98A79238A8}" type="parTrans" cxnId="{3B40D0DE-E293-4839-9BD3-94347E7A98DF}">
      <dgm:prSet/>
      <dgm:spPr/>
      <dgm:t>
        <a:bodyPr/>
        <a:lstStyle/>
        <a:p>
          <a:endParaRPr lang="en-GB"/>
        </a:p>
      </dgm:t>
    </dgm:pt>
    <dgm:pt modelId="{E25B137E-B6EC-40F7-86AF-979B69AAA4AF}" type="sibTrans" cxnId="{3B40D0DE-E293-4839-9BD3-94347E7A98DF}">
      <dgm:prSet/>
      <dgm:spPr/>
      <dgm:t>
        <a:bodyPr/>
        <a:lstStyle/>
        <a:p>
          <a:endParaRPr lang="en-GB"/>
        </a:p>
      </dgm:t>
    </dgm:pt>
    <dgm:pt modelId="{43F1B318-C15F-4087-A644-233C70C3D3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0" dirty="0" smtClean="0"/>
            <a:t>Libel</a:t>
          </a:r>
          <a:endParaRPr lang="en-GB"/>
        </a:p>
      </dgm:t>
    </dgm:pt>
    <dgm:pt modelId="{A11177AB-FE04-48AB-9D4A-362F41CFCB19}" type="parTrans" cxnId="{3AD597DF-C62E-49D1-877F-3F8B1F51E8D6}">
      <dgm:prSet/>
      <dgm:spPr/>
      <dgm:t>
        <a:bodyPr/>
        <a:lstStyle/>
        <a:p>
          <a:endParaRPr lang="en-GB"/>
        </a:p>
      </dgm:t>
    </dgm:pt>
    <dgm:pt modelId="{328ED1FE-42AB-4CE9-BB9D-7383F6AFECBC}" type="sibTrans" cxnId="{3AD597DF-C62E-49D1-877F-3F8B1F51E8D6}">
      <dgm:prSet/>
      <dgm:spPr/>
      <dgm:t>
        <a:bodyPr/>
        <a:lstStyle/>
        <a:p>
          <a:endParaRPr lang="en-GB"/>
        </a:p>
      </dgm:t>
    </dgm:pt>
    <dgm:pt modelId="{CD20F83F-F0EF-47CC-ACE9-113CC6C56F9E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0" dirty="0" smtClean="0"/>
            <a:t>Plagiarism (q</a:t>
          </a:r>
          <a:r>
            <a:rPr lang="en-GB" b="0" dirty="0"/>
            <a:t>uotes and opinions of others clearly attributed?)</a:t>
          </a:r>
          <a:endParaRPr lang="en-GB"/>
        </a:p>
      </dgm:t>
    </dgm:pt>
    <dgm:pt modelId="{DFE78F5F-DB1B-4BC0-932B-FBCC94F22E3D}" type="parTrans" cxnId="{9B8A7649-7005-429E-869F-725489977B58}">
      <dgm:prSet/>
      <dgm:spPr/>
      <dgm:t>
        <a:bodyPr/>
        <a:lstStyle/>
        <a:p>
          <a:endParaRPr lang="en-GB"/>
        </a:p>
      </dgm:t>
    </dgm:pt>
    <dgm:pt modelId="{4A16B355-1460-40E5-AC60-B3F8EA407EA8}" type="sibTrans" cxnId="{9B8A7649-7005-429E-869F-725489977B58}">
      <dgm:prSet/>
      <dgm:spPr/>
      <dgm:t>
        <a:bodyPr/>
        <a:lstStyle/>
        <a:p>
          <a:endParaRPr lang="en-GB"/>
        </a:p>
      </dgm:t>
    </dgm:pt>
    <dgm:pt modelId="{345CFFB9-85C7-4667-8C68-9A06CDCDE1CB}" type="pres">
      <dgm:prSet presAssocID="{C4E84E3E-164E-4A01-BAAE-4E490146CD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A44378-6CEB-489E-9B7F-2794B180C578}" type="pres">
      <dgm:prSet presAssocID="{83087222-1228-4431-BEC9-6E9D3E5F7CEC}" presName="composite" presStyleCnt="0"/>
      <dgm:spPr/>
    </dgm:pt>
    <dgm:pt modelId="{84AD1F73-1FE8-4FB3-ADBE-61B75E657D04}" type="pres">
      <dgm:prSet presAssocID="{83087222-1228-4431-BEC9-6E9D3E5F7CEC}" presName="parTx" presStyleLbl="alignNode1" presStyleIdx="0" presStyleCnt="1" custLinFactNeighborX="126" custLinFactNeighborY="-2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20329E-E4A9-43E3-BE00-0D10C65E6488}" type="pres">
      <dgm:prSet presAssocID="{83087222-1228-4431-BEC9-6E9D3E5F7CE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0EF2D64-FFC1-4C4A-9ACD-1F4365C901F4}" type="presOf" srcId="{70DDD3A6-35C1-460E-A291-41A754701E67}" destId="{AC20329E-E4A9-43E3-BE00-0D10C65E6488}" srcOrd="0" destOrd="0" presId="urn:microsoft.com/office/officeart/2005/8/layout/hList1"/>
    <dgm:cxn modelId="{3B40D0DE-E293-4839-9BD3-94347E7A98DF}" srcId="{83087222-1228-4431-BEC9-6E9D3E5F7CEC}" destId="{70DDD3A6-35C1-460E-A291-41A754701E67}" srcOrd="0" destOrd="0" parTransId="{E54B5712-6DBB-4B59-8E1E-5E98A79238A8}" sibTransId="{E25B137E-B6EC-40F7-86AF-979B69AAA4AF}"/>
    <dgm:cxn modelId="{36E5BB59-F80C-4442-96D4-86268A9145C8}" type="presOf" srcId="{C4E84E3E-164E-4A01-BAAE-4E490146CDDB}" destId="{345CFFB9-85C7-4667-8C68-9A06CDCDE1CB}" srcOrd="0" destOrd="0" presId="urn:microsoft.com/office/officeart/2005/8/layout/hList1"/>
    <dgm:cxn modelId="{554FAE2D-11A2-4E38-8FA6-9CF40932DFC0}" type="presOf" srcId="{83087222-1228-4431-BEC9-6E9D3E5F7CEC}" destId="{84AD1F73-1FE8-4FB3-ADBE-61B75E657D04}" srcOrd="0" destOrd="0" presId="urn:microsoft.com/office/officeart/2005/8/layout/hList1"/>
    <dgm:cxn modelId="{9B8A7649-7005-429E-869F-725489977B58}" srcId="{83087222-1228-4431-BEC9-6E9D3E5F7CEC}" destId="{CD20F83F-F0EF-47CC-ACE9-113CC6C56F9E}" srcOrd="2" destOrd="0" parTransId="{DFE78F5F-DB1B-4BC0-932B-FBCC94F22E3D}" sibTransId="{4A16B355-1460-40E5-AC60-B3F8EA407EA8}"/>
    <dgm:cxn modelId="{31272786-3877-4DAC-BB94-CDE243120EC5}" type="presOf" srcId="{CD20F83F-F0EF-47CC-ACE9-113CC6C56F9E}" destId="{AC20329E-E4A9-43E3-BE00-0D10C65E6488}" srcOrd="0" destOrd="2" presId="urn:microsoft.com/office/officeart/2005/8/layout/hList1"/>
    <dgm:cxn modelId="{3E92AF17-8074-4A00-995F-6F726CFA071F}" type="presOf" srcId="{43F1B318-C15F-4087-A644-233C70C3D3EF}" destId="{AC20329E-E4A9-43E3-BE00-0D10C65E6488}" srcOrd="0" destOrd="1" presId="urn:microsoft.com/office/officeart/2005/8/layout/hList1"/>
    <dgm:cxn modelId="{E790DB9A-5899-49C0-86E3-28579F7D3234}" srcId="{C4E84E3E-164E-4A01-BAAE-4E490146CDDB}" destId="{83087222-1228-4431-BEC9-6E9D3E5F7CEC}" srcOrd="0" destOrd="0" parTransId="{A1E7CAD6-878E-42F4-A31E-60C5A379F0C6}" sibTransId="{04F13689-E2F6-46C1-8F03-135629177DEB}"/>
    <dgm:cxn modelId="{3AD597DF-C62E-49D1-877F-3F8B1F51E8D6}" srcId="{83087222-1228-4431-BEC9-6E9D3E5F7CEC}" destId="{43F1B318-C15F-4087-A644-233C70C3D3EF}" srcOrd="1" destOrd="0" parTransId="{A11177AB-FE04-48AB-9D4A-362F41CFCB19}" sibTransId="{328ED1FE-42AB-4CE9-BB9D-7383F6AFECBC}"/>
    <dgm:cxn modelId="{3A3F23F9-5AAB-463C-8515-5CFCD5AF63A1}" type="presParOf" srcId="{345CFFB9-85C7-4667-8C68-9A06CDCDE1CB}" destId="{24A44378-6CEB-489E-9B7F-2794B180C578}" srcOrd="0" destOrd="0" presId="urn:microsoft.com/office/officeart/2005/8/layout/hList1"/>
    <dgm:cxn modelId="{E57B4EF0-55C6-447D-A7D7-7FBAE84F9A9F}" type="presParOf" srcId="{24A44378-6CEB-489E-9B7F-2794B180C578}" destId="{84AD1F73-1FE8-4FB3-ADBE-61B75E657D04}" srcOrd="0" destOrd="0" presId="urn:microsoft.com/office/officeart/2005/8/layout/hList1"/>
    <dgm:cxn modelId="{2502AA24-1888-4065-AC72-D6D1DA2A9AF9}" type="presParOf" srcId="{24A44378-6CEB-489E-9B7F-2794B180C578}" destId="{AC20329E-E4A9-43E3-BE00-0D10C65E64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8DE8A-44FD-4B92-9F8A-BC0B713EB731}" type="doc">
      <dgm:prSet loTypeId="urn:microsoft.com/office/officeart/2005/8/layout/process2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E9F448E3-328D-4060-BC46-17175AA2878E}">
      <dgm:prSet phldrT="[Text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1</a:t>
          </a:r>
        </a:p>
        <a:p>
          <a:r>
            <a:rPr lang="en-GB" dirty="0"/>
            <a:t>Who is my reader?</a:t>
          </a:r>
        </a:p>
      </dgm:t>
    </dgm:pt>
    <dgm:pt modelId="{DD082288-B9E4-4FEF-8F61-C541FFA7ACC3}" type="parTrans" cxnId="{5FA44EE1-CB1B-4A49-B688-5D43C5355FF4}">
      <dgm:prSet/>
      <dgm:spPr/>
      <dgm:t>
        <a:bodyPr/>
        <a:lstStyle/>
        <a:p>
          <a:endParaRPr lang="en-GB"/>
        </a:p>
      </dgm:t>
    </dgm:pt>
    <dgm:pt modelId="{59A3C3E1-F434-4609-BE3C-564F6DEAF0B5}" type="sibTrans" cxnId="{5FA44EE1-CB1B-4A49-B688-5D43C5355FF4}">
      <dgm:prSet/>
      <dgm:spPr/>
      <dgm:t>
        <a:bodyPr/>
        <a:lstStyle/>
        <a:p>
          <a:endParaRPr lang="en-GB"/>
        </a:p>
      </dgm:t>
    </dgm:pt>
    <dgm:pt modelId="{8C5A23AA-3224-41D5-A7A6-C0868A22BB8D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en-GB" dirty="0"/>
            <a:t>2 </a:t>
          </a:r>
        </a:p>
        <a:p>
          <a:r>
            <a:rPr lang="en-GB" dirty="0"/>
            <a:t>What is my main message?</a:t>
          </a:r>
        </a:p>
      </dgm:t>
    </dgm:pt>
    <dgm:pt modelId="{0D80A8B9-D0EC-4E51-BF9B-38687B3FA0ED}" type="parTrans" cxnId="{0D0844CC-6F9B-4B5A-A530-DCE646A2B5FC}">
      <dgm:prSet/>
      <dgm:spPr/>
      <dgm:t>
        <a:bodyPr/>
        <a:lstStyle/>
        <a:p>
          <a:endParaRPr lang="en-GB"/>
        </a:p>
      </dgm:t>
    </dgm:pt>
    <dgm:pt modelId="{8F3BDA07-F160-403C-AE47-5F535BAB24D4}" type="sibTrans" cxnId="{0D0844CC-6F9B-4B5A-A530-DCE646A2B5FC}">
      <dgm:prSet/>
      <dgm:spPr/>
      <dgm:t>
        <a:bodyPr/>
        <a:lstStyle/>
        <a:p>
          <a:endParaRPr lang="en-GB"/>
        </a:p>
      </dgm:t>
    </dgm:pt>
    <dgm:pt modelId="{3FA3631C-794A-4C71-9FA1-BD6A8B62D082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/>
            <a:t>3.</a:t>
          </a:r>
        </a:p>
        <a:p>
          <a:r>
            <a:rPr lang="en-GB"/>
            <a:t>How will I structure my writing?</a:t>
          </a:r>
        </a:p>
      </dgm:t>
    </dgm:pt>
    <dgm:pt modelId="{65892F1D-105A-4358-8E99-8BBA52271F5F}" type="parTrans" cxnId="{ADB27724-1F4A-4072-97EB-7F66357C2696}">
      <dgm:prSet/>
      <dgm:spPr/>
      <dgm:t>
        <a:bodyPr/>
        <a:lstStyle/>
        <a:p>
          <a:endParaRPr lang="en-GB"/>
        </a:p>
      </dgm:t>
    </dgm:pt>
    <dgm:pt modelId="{3DC90E20-E67F-47C8-BAD8-4504DA458DAE}" type="sibTrans" cxnId="{ADB27724-1F4A-4072-97EB-7F66357C2696}">
      <dgm:prSet/>
      <dgm:spPr/>
      <dgm:t>
        <a:bodyPr/>
        <a:lstStyle/>
        <a:p>
          <a:endParaRPr lang="en-GB"/>
        </a:p>
      </dgm:t>
    </dgm:pt>
    <dgm:pt modelId="{C7301CD3-FA62-4DF8-AB61-81DE67806FB8}">
      <dgm:prSet phldrT="[Text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/>
            <a:t>4</a:t>
          </a:r>
        </a:p>
        <a:p>
          <a:r>
            <a:rPr lang="en-GB"/>
            <a:t>Can I use a short word instead of a long one?</a:t>
          </a:r>
        </a:p>
      </dgm:t>
    </dgm:pt>
    <dgm:pt modelId="{D2E9EFEB-DE47-4490-B4D9-844A7436BB33}" type="parTrans" cxnId="{2E7AAA5C-C590-4988-81DA-A6CDE5B924FA}">
      <dgm:prSet/>
      <dgm:spPr/>
      <dgm:t>
        <a:bodyPr/>
        <a:lstStyle/>
        <a:p>
          <a:endParaRPr lang="en-GB"/>
        </a:p>
      </dgm:t>
    </dgm:pt>
    <dgm:pt modelId="{275DA398-6E06-4274-9EE7-1E2AE08E3353}" type="sibTrans" cxnId="{2E7AAA5C-C590-4988-81DA-A6CDE5B924FA}">
      <dgm:prSet/>
      <dgm:spPr/>
      <dgm:t>
        <a:bodyPr/>
        <a:lstStyle/>
        <a:p>
          <a:endParaRPr lang="en-GB"/>
        </a:p>
      </dgm:t>
    </dgm:pt>
    <dgm:pt modelId="{48E63569-722B-4D81-9767-89AA62649004}">
      <dgm:prSet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/>
            <a:t>5</a:t>
          </a:r>
        </a:p>
        <a:p>
          <a:r>
            <a:rPr lang="en-GB"/>
            <a:t>Have I used active rather than passive voice?</a:t>
          </a:r>
        </a:p>
      </dgm:t>
    </dgm:pt>
    <dgm:pt modelId="{A4A25390-4458-495D-8150-EB4FACD9D59F}" type="parTrans" cxnId="{A0B3430E-26AD-464C-8F41-96E4E710FA81}">
      <dgm:prSet/>
      <dgm:spPr/>
      <dgm:t>
        <a:bodyPr/>
        <a:lstStyle/>
        <a:p>
          <a:endParaRPr lang="en-GB"/>
        </a:p>
      </dgm:t>
    </dgm:pt>
    <dgm:pt modelId="{C537B9DE-4F9E-437E-A0F0-521AD9099DA6}" type="sibTrans" cxnId="{A0B3430E-26AD-464C-8F41-96E4E710FA81}">
      <dgm:prSet/>
      <dgm:spPr/>
      <dgm:t>
        <a:bodyPr/>
        <a:lstStyle/>
        <a:p>
          <a:endParaRPr lang="en-GB"/>
        </a:p>
      </dgm:t>
    </dgm:pt>
    <dgm:pt modelId="{C1B9EAD3-748A-487E-BFF2-52F9B3A1A602}">
      <dgm:prSet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GB"/>
            <a:t>6</a:t>
          </a:r>
        </a:p>
        <a:p>
          <a:r>
            <a:rPr lang="en-GB"/>
            <a:t>Have I read and re-read for waffle, mistakes and red herrings?</a:t>
          </a:r>
        </a:p>
      </dgm:t>
    </dgm:pt>
    <dgm:pt modelId="{9E48776A-4DED-4241-85F7-C70CD2500CF9}" type="parTrans" cxnId="{CC9F7FA4-A6A8-40D6-B65D-320366C7FF9F}">
      <dgm:prSet/>
      <dgm:spPr/>
      <dgm:t>
        <a:bodyPr/>
        <a:lstStyle/>
        <a:p>
          <a:endParaRPr lang="en-GB"/>
        </a:p>
      </dgm:t>
    </dgm:pt>
    <dgm:pt modelId="{8B84C262-C5C3-4F9E-A957-F1F930540496}" type="sibTrans" cxnId="{CC9F7FA4-A6A8-40D6-B65D-320366C7FF9F}">
      <dgm:prSet/>
      <dgm:spPr/>
      <dgm:t>
        <a:bodyPr/>
        <a:lstStyle/>
        <a:p>
          <a:endParaRPr lang="en-GB"/>
        </a:p>
      </dgm:t>
    </dgm:pt>
    <dgm:pt modelId="{E583E5D8-989E-48E5-A254-F02985F8A25B}" type="pres">
      <dgm:prSet presAssocID="{BAB8DE8A-44FD-4B92-9F8A-BC0B713EB73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FB5994-C0CB-4F80-9A6C-BD8D5BF70EF8}" type="pres">
      <dgm:prSet presAssocID="{E9F448E3-328D-4060-BC46-17175AA287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7F58E5-A663-462A-ACC8-6113501F4DCD}" type="pres">
      <dgm:prSet presAssocID="{59A3C3E1-F434-4609-BE3C-564F6DEAF0B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7E90E4B-A8AD-4017-A7B9-54E817E1A472}" type="pres">
      <dgm:prSet presAssocID="{59A3C3E1-F434-4609-BE3C-564F6DEAF0B5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B0F7C2D2-841A-492B-8E78-4108E52C1AF7}" type="pres">
      <dgm:prSet presAssocID="{8C5A23AA-3224-41D5-A7A6-C0868A22BB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2940F-0500-4D50-9E62-64DDE040EC45}" type="pres">
      <dgm:prSet presAssocID="{8F3BDA07-F160-403C-AE47-5F535BAB24D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14064621-71E8-4888-A6B3-87F731BB8DA5}" type="pres">
      <dgm:prSet presAssocID="{8F3BDA07-F160-403C-AE47-5F535BAB24D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F03113C0-ED80-445E-A81B-49B6CCA68399}" type="pres">
      <dgm:prSet presAssocID="{3FA3631C-794A-4C71-9FA1-BD6A8B62D0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80F46-2918-4923-81AC-FC842AACDEC0}" type="pres">
      <dgm:prSet presAssocID="{3DC90E20-E67F-47C8-BAD8-4504DA458DAE}" presName="sibTrans" presStyleLbl="sibTrans2D1" presStyleIdx="2" presStyleCnt="5"/>
      <dgm:spPr/>
      <dgm:t>
        <a:bodyPr/>
        <a:lstStyle/>
        <a:p>
          <a:endParaRPr lang="en-GB"/>
        </a:p>
      </dgm:t>
    </dgm:pt>
    <dgm:pt modelId="{740E2041-28F0-422E-B7D8-718138394C15}" type="pres">
      <dgm:prSet presAssocID="{3DC90E20-E67F-47C8-BAD8-4504DA458DA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BEED1FD-4F78-4770-9D2A-7CD1D211519E}" type="pres">
      <dgm:prSet presAssocID="{C7301CD3-FA62-4DF8-AB61-81DE67806F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C27A1-2D3E-49EE-B493-CB6C6E30D4A7}" type="pres">
      <dgm:prSet presAssocID="{275DA398-6E06-4274-9EE7-1E2AE08E3353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A750B76-7F96-4890-9EF8-D2F60A09B1DE}" type="pres">
      <dgm:prSet presAssocID="{275DA398-6E06-4274-9EE7-1E2AE08E335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AA523D3-109C-4774-99CB-908D12C2CDF8}" type="pres">
      <dgm:prSet presAssocID="{48E63569-722B-4D81-9767-89AA626490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4988E-EA71-4AC9-82CC-2DCCE9A43AD7}" type="pres">
      <dgm:prSet presAssocID="{C537B9DE-4F9E-437E-A0F0-521AD9099DA6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A452150-7E37-4A9A-B12B-0261B0EE1C96}" type="pres">
      <dgm:prSet presAssocID="{C537B9DE-4F9E-437E-A0F0-521AD9099DA6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17920B3F-99CE-42A4-87CD-4C173BA23C1F}" type="pres">
      <dgm:prSet presAssocID="{C1B9EAD3-748A-487E-BFF2-52F9B3A1A6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0AFA19-1AA5-4F78-A09E-E01C953CC79D}" type="presOf" srcId="{8C5A23AA-3224-41D5-A7A6-C0868A22BB8D}" destId="{B0F7C2D2-841A-492B-8E78-4108E52C1AF7}" srcOrd="0" destOrd="0" presId="urn:microsoft.com/office/officeart/2005/8/layout/process2"/>
    <dgm:cxn modelId="{0D0844CC-6F9B-4B5A-A530-DCE646A2B5FC}" srcId="{BAB8DE8A-44FD-4B92-9F8A-BC0B713EB731}" destId="{8C5A23AA-3224-41D5-A7A6-C0868A22BB8D}" srcOrd="1" destOrd="0" parTransId="{0D80A8B9-D0EC-4E51-BF9B-38687B3FA0ED}" sibTransId="{8F3BDA07-F160-403C-AE47-5F535BAB24D4}"/>
    <dgm:cxn modelId="{D1D5558B-1757-449C-A85B-14FBA6812185}" type="presOf" srcId="{59A3C3E1-F434-4609-BE3C-564F6DEAF0B5}" destId="{F07F58E5-A663-462A-ACC8-6113501F4DCD}" srcOrd="0" destOrd="0" presId="urn:microsoft.com/office/officeart/2005/8/layout/process2"/>
    <dgm:cxn modelId="{2E7AAA5C-C590-4988-81DA-A6CDE5B924FA}" srcId="{BAB8DE8A-44FD-4B92-9F8A-BC0B713EB731}" destId="{C7301CD3-FA62-4DF8-AB61-81DE67806FB8}" srcOrd="3" destOrd="0" parTransId="{D2E9EFEB-DE47-4490-B4D9-844A7436BB33}" sibTransId="{275DA398-6E06-4274-9EE7-1E2AE08E3353}"/>
    <dgm:cxn modelId="{AC505CBB-54FB-4B16-A4D0-57630E19F268}" type="presOf" srcId="{3FA3631C-794A-4C71-9FA1-BD6A8B62D082}" destId="{F03113C0-ED80-445E-A81B-49B6CCA68399}" srcOrd="0" destOrd="0" presId="urn:microsoft.com/office/officeart/2005/8/layout/process2"/>
    <dgm:cxn modelId="{6A771A63-B143-4806-B6E1-47572BA8B594}" type="presOf" srcId="{C537B9DE-4F9E-437E-A0F0-521AD9099DA6}" destId="{5A452150-7E37-4A9A-B12B-0261B0EE1C96}" srcOrd="1" destOrd="0" presId="urn:microsoft.com/office/officeart/2005/8/layout/process2"/>
    <dgm:cxn modelId="{CC9F7FA4-A6A8-40D6-B65D-320366C7FF9F}" srcId="{BAB8DE8A-44FD-4B92-9F8A-BC0B713EB731}" destId="{C1B9EAD3-748A-487E-BFF2-52F9B3A1A602}" srcOrd="5" destOrd="0" parTransId="{9E48776A-4DED-4241-85F7-C70CD2500CF9}" sibTransId="{8B84C262-C5C3-4F9E-A957-F1F930540496}"/>
    <dgm:cxn modelId="{092BB3DC-C74F-4C7F-8B45-A042CCEB7AA6}" type="presOf" srcId="{C7301CD3-FA62-4DF8-AB61-81DE67806FB8}" destId="{0BEED1FD-4F78-4770-9D2A-7CD1D211519E}" srcOrd="0" destOrd="0" presId="urn:microsoft.com/office/officeart/2005/8/layout/process2"/>
    <dgm:cxn modelId="{3A1933B3-FE48-416F-AD0F-6DEA58E34FAD}" type="presOf" srcId="{C537B9DE-4F9E-437E-A0F0-521AD9099DA6}" destId="{D7B4988E-EA71-4AC9-82CC-2DCCE9A43AD7}" srcOrd="0" destOrd="0" presId="urn:microsoft.com/office/officeart/2005/8/layout/process2"/>
    <dgm:cxn modelId="{EC5FDA13-0B0B-4EB4-A52B-8EB112519A3D}" type="presOf" srcId="{59A3C3E1-F434-4609-BE3C-564F6DEAF0B5}" destId="{87E90E4B-A8AD-4017-A7B9-54E817E1A472}" srcOrd="1" destOrd="0" presId="urn:microsoft.com/office/officeart/2005/8/layout/process2"/>
    <dgm:cxn modelId="{ADB27724-1F4A-4072-97EB-7F66357C2696}" srcId="{BAB8DE8A-44FD-4B92-9F8A-BC0B713EB731}" destId="{3FA3631C-794A-4C71-9FA1-BD6A8B62D082}" srcOrd="2" destOrd="0" parTransId="{65892F1D-105A-4358-8E99-8BBA52271F5F}" sibTransId="{3DC90E20-E67F-47C8-BAD8-4504DA458DAE}"/>
    <dgm:cxn modelId="{5FA44EE1-CB1B-4A49-B688-5D43C5355FF4}" srcId="{BAB8DE8A-44FD-4B92-9F8A-BC0B713EB731}" destId="{E9F448E3-328D-4060-BC46-17175AA2878E}" srcOrd="0" destOrd="0" parTransId="{DD082288-B9E4-4FEF-8F61-C541FFA7ACC3}" sibTransId="{59A3C3E1-F434-4609-BE3C-564F6DEAF0B5}"/>
    <dgm:cxn modelId="{4246D130-44AA-471B-AF8F-D3205CEA8AD8}" type="presOf" srcId="{E9F448E3-328D-4060-BC46-17175AA2878E}" destId="{0EFB5994-C0CB-4F80-9A6C-BD8D5BF70EF8}" srcOrd="0" destOrd="0" presId="urn:microsoft.com/office/officeart/2005/8/layout/process2"/>
    <dgm:cxn modelId="{9A5D7F9B-0011-47E0-866D-2FEF8E6E9862}" type="presOf" srcId="{BAB8DE8A-44FD-4B92-9F8A-BC0B713EB731}" destId="{E583E5D8-989E-48E5-A254-F02985F8A25B}" srcOrd="0" destOrd="0" presId="urn:microsoft.com/office/officeart/2005/8/layout/process2"/>
    <dgm:cxn modelId="{A0B3430E-26AD-464C-8F41-96E4E710FA81}" srcId="{BAB8DE8A-44FD-4B92-9F8A-BC0B713EB731}" destId="{48E63569-722B-4D81-9767-89AA62649004}" srcOrd="4" destOrd="0" parTransId="{A4A25390-4458-495D-8150-EB4FACD9D59F}" sibTransId="{C537B9DE-4F9E-437E-A0F0-521AD9099DA6}"/>
    <dgm:cxn modelId="{7EAC5491-513F-4FAC-BC62-7BC17E8E4C71}" type="presOf" srcId="{3DC90E20-E67F-47C8-BAD8-4504DA458DAE}" destId="{77D80F46-2918-4923-81AC-FC842AACDEC0}" srcOrd="0" destOrd="0" presId="urn:microsoft.com/office/officeart/2005/8/layout/process2"/>
    <dgm:cxn modelId="{F0518D57-B9FB-4D1C-9063-5A2319AD1C52}" type="presOf" srcId="{8F3BDA07-F160-403C-AE47-5F535BAB24D4}" destId="{14064621-71E8-4888-A6B3-87F731BB8DA5}" srcOrd="1" destOrd="0" presId="urn:microsoft.com/office/officeart/2005/8/layout/process2"/>
    <dgm:cxn modelId="{E5F49E6F-92F5-43D8-9365-29CD29E52DC8}" type="presOf" srcId="{48E63569-722B-4D81-9767-89AA62649004}" destId="{BAA523D3-109C-4774-99CB-908D12C2CDF8}" srcOrd="0" destOrd="0" presId="urn:microsoft.com/office/officeart/2005/8/layout/process2"/>
    <dgm:cxn modelId="{0D84DD23-3FF0-4682-BEAC-32CB892C3BF9}" type="presOf" srcId="{275DA398-6E06-4274-9EE7-1E2AE08E3353}" destId="{CA750B76-7F96-4890-9EF8-D2F60A09B1DE}" srcOrd="1" destOrd="0" presId="urn:microsoft.com/office/officeart/2005/8/layout/process2"/>
    <dgm:cxn modelId="{0E1D6DA6-75DA-4BF2-9464-2FFB3306588A}" type="presOf" srcId="{8F3BDA07-F160-403C-AE47-5F535BAB24D4}" destId="{45C2940F-0500-4D50-9E62-64DDE040EC45}" srcOrd="0" destOrd="0" presId="urn:microsoft.com/office/officeart/2005/8/layout/process2"/>
    <dgm:cxn modelId="{2A4BA254-7349-4E2A-9CFC-0455AC309104}" type="presOf" srcId="{3DC90E20-E67F-47C8-BAD8-4504DA458DAE}" destId="{740E2041-28F0-422E-B7D8-718138394C15}" srcOrd="1" destOrd="0" presId="urn:microsoft.com/office/officeart/2005/8/layout/process2"/>
    <dgm:cxn modelId="{0EC9D5FF-E2B1-47EA-8199-A7E8D863026F}" type="presOf" srcId="{275DA398-6E06-4274-9EE7-1E2AE08E3353}" destId="{858C27A1-2D3E-49EE-B493-CB6C6E30D4A7}" srcOrd="0" destOrd="0" presId="urn:microsoft.com/office/officeart/2005/8/layout/process2"/>
    <dgm:cxn modelId="{63E96723-700F-45BF-87B3-41760FFCE43B}" type="presOf" srcId="{C1B9EAD3-748A-487E-BFF2-52F9B3A1A602}" destId="{17920B3F-99CE-42A4-87CD-4C173BA23C1F}" srcOrd="0" destOrd="0" presId="urn:microsoft.com/office/officeart/2005/8/layout/process2"/>
    <dgm:cxn modelId="{C74706F5-C357-4958-93FA-0E374E515B67}" type="presParOf" srcId="{E583E5D8-989E-48E5-A254-F02985F8A25B}" destId="{0EFB5994-C0CB-4F80-9A6C-BD8D5BF70EF8}" srcOrd="0" destOrd="0" presId="urn:microsoft.com/office/officeart/2005/8/layout/process2"/>
    <dgm:cxn modelId="{FC4CBE63-B234-46A6-943F-3B8497408707}" type="presParOf" srcId="{E583E5D8-989E-48E5-A254-F02985F8A25B}" destId="{F07F58E5-A663-462A-ACC8-6113501F4DCD}" srcOrd="1" destOrd="0" presId="urn:microsoft.com/office/officeart/2005/8/layout/process2"/>
    <dgm:cxn modelId="{0DA18795-705F-4DF1-9CB2-C7CA603ACFFB}" type="presParOf" srcId="{F07F58E5-A663-462A-ACC8-6113501F4DCD}" destId="{87E90E4B-A8AD-4017-A7B9-54E817E1A472}" srcOrd="0" destOrd="0" presId="urn:microsoft.com/office/officeart/2005/8/layout/process2"/>
    <dgm:cxn modelId="{E965EE60-604B-4081-9B80-10F0C19A5B3B}" type="presParOf" srcId="{E583E5D8-989E-48E5-A254-F02985F8A25B}" destId="{B0F7C2D2-841A-492B-8E78-4108E52C1AF7}" srcOrd="2" destOrd="0" presId="urn:microsoft.com/office/officeart/2005/8/layout/process2"/>
    <dgm:cxn modelId="{DD87B0CD-5020-4812-AA91-E3A587EC0513}" type="presParOf" srcId="{E583E5D8-989E-48E5-A254-F02985F8A25B}" destId="{45C2940F-0500-4D50-9E62-64DDE040EC45}" srcOrd="3" destOrd="0" presId="urn:microsoft.com/office/officeart/2005/8/layout/process2"/>
    <dgm:cxn modelId="{2BE294B7-7C0B-424F-BE37-6B00047D39A6}" type="presParOf" srcId="{45C2940F-0500-4D50-9E62-64DDE040EC45}" destId="{14064621-71E8-4888-A6B3-87F731BB8DA5}" srcOrd="0" destOrd="0" presId="urn:microsoft.com/office/officeart/2005/8/layout/process2"/>
    <dgm:cxn modelId="{52947FF4-1352-4F4B-815E-8DD466432B40}" type="presParOf" srcId="{E583E5D8-989E-48E5-A254-F02985F8A25B}" destId="{F03113C0-ED80-445E-A81B-49B6CCA68399}" srcOrd="4" destOrd="0" presId="urn:microsoft.com/office/officeart/2005/8/layout/process2"/>
    <dgm:cxn modelId="{CDE5BB6C-9D3A-4177-990D-9D52B5B89AD0}" type="presParOf" srcId="{E583E5D8-989E-48E5-A254-F02985F8A25B}" destId="{77D80F46-2918-4923-81AC-FC842AACDEC0}" srcOrd="5" destOrd="0" presId="urn:microsoft.com/office/officeart/2005/8/layout/process2"/>
    <dgm:cxn modelId="{3D743882-222B-47EC-96D5-D41A5ED32CA6}" type="presParOf" srcId="{77D80F46-2918-4923-81AC-FC842AACDEC0}" destId="{740E2041-28F0-422E-B7D8-718138394C15}" srcOrd="0" destOrd="0" presId="urn:microsoft.com/office/officeart/2005/8/layout/process2"/>
    <dgm:cxn modelId="{A46D51BA-5B1B-4327-9919-80345F0FF5DE}" type="presParOf" srcId="{E583E5D8-989E-48E5-A254-F02985F8A25B}" destId="{0BEED1FD-4F78-4770-9D2A-7CD1D211519E}" srcOrd="6" destOrd="0" presId="urn:microsoft.com/office/officeart/2005/8/layout/process2"/>
    <dgm:cxn modelId="{0E67C4F6-E656-42A1-967D-3E2A07576F1D}" type="presParOf" srcId="{E583E5D8-989E-48E5-A254-F02985F8A25B}" destId="{858C27A1-2D3E-49EE-B493-CB6C6E30D4A7}" srcOrd="7" destOrd="0" presId="urn:microsoft.com/office/officeart/2005/8/layout/process2"/>
    <dgm:cxn modelId="{BE17B9D1-69CC-415E-B0C4-0A94EB44DE5D}" type="presParOf" srcId="{858C27A1-2D3E-49EE-B493-CB6C6E30D4A7}" destId="{CA750B76-7F96-4890-9EF8-D2F60A09B1DE}" srcOrd="0" destOrd="0" presId="urn:microsoft.com/office/officeart/2005/8/layout/process2"/>
    <dgm:cxn modelId="{532F8AF0-671A-4DAF-AC14-D39E5E745D9E}" type="presParOf" srcId="{E583E5D8-989E-48E5-A254-F02985F8A25B}" destId="{BAA523D3-109C-4774-99CB-908D12C2CDF8}" srcOrd="8" destOrd="0" presId="urn:microsoft.com/office/officeart/2005/8/layout/process2"/>
    <dgm:cxn modelId="{F1A021EA-E078-4E4C-B389-A1446AD9DE8E}" type="presParOf" srcId="{E583E5D8-989E-48E5-A254-F02985F8A25B}" destId="{D7B4988E-EA71-4AC9-82CC-2DCCE9A43AD7}" srcOrd="9" destOrd="0" presId="urn:microsoft.com/office/officeart/2005/8/layout/process2"/>
    <dgm:cxn modelId="{ECA4B7FA-962A-474C-81C0-D48E15DA80E2}" type="presParOf" srcId="{D7B4988E-EA71-4AC9-82CC-2DCCE9A43AD7}" destId="{5A452150-7E37-4A9A-B12B-0261B0EE1C96}" srcOrd="0" destOrd="0" presId="urn:microsoft.com/office/officeart/2005/8/layout/process2"/>
    <dgm:cxn modelId="{0B520265-E38B-46EA-9F1C-3A5D0CBAB82F}" type="presParOf" srcId="{E583E5D8-989E-48E5-A254-F02985F8A25B}" destId="{17920B3F-99CE-42A4-87CD-4C173BA23C1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FB5994-C0CB-4F80-9A6C-BD8D5BF70EF8}">
      <dsp:nvSpPr>
        <dsp:cNvPr id="0" name=""/>
        <dsp:cNvSpPr/>
      </dsp:nvSpPr>
      <dsp:spPr>
        <a:xfrm>
          <a:off x="3004613" y="1768"/>
          <a:ext cx="1534572" cy="52401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bevelB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Who is my reader?</a:t>
          </a:r>
        </a:p>
      </dsp:txBody>
      <dsp:txXfrm>
        <a:off x="3004613" y="1768"/>
        <a:ext cx="1534572" cy="524019"/>
      </dsp:txXfrm>
    </dsp:sp>
    <dsp:sp modelId="{F07F58E5-A663-462A-ACC8-6113501F4DCD}">
      <dsp:nvSpPr>
        <dsp:cNvPr id="0" name=""/>
        <dsp:cNvSpPr/>
      </dsp:nvSpPr>
      <dsp:spPr>
        <a:xfrm rot="5400000">
          <a:off x="3673646" y="538888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5400000">
        <a:off x="3673646" y="538888"/>
        <a:ext cx="196507" cy="235808"/>
      </dsp:txXfrm>
    </dsp:sp>
    <dsp:sp modelId="{B0F7C2D2-841A-492B-8E78-4108E52C1AF7}">
      <dsp:nvSpPr>
        <dsp:cNvPr id="0" name=""/>
        <dsp:cNvSpPr/>
      </dsp:nvSpPr>
      <dsp:spPr>
        <a:xfrm>
          <a:off x="3004613" y="787797"/>
          <a:ext cx="1534572" cy="5240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/>
          <a:bevelB/>
          <a:extrusionClr>
            <a:schemeClr val="accent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2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What is my main message?</a:t>
          </a:r>
        </a:p>
      </dsp:txBody>
      <dsp:txXfrm>
        <a:off x="3004613" y="787797"/>
        <a:ext cx="1534572" cy="524019"/>
      </dsp:txXfrm>
    </dsp:sp>
    <dsp:sp modelId="{45C2940F-0500-4D50-9E62-64DDE040EC45}">
      <dsp:nvSpPr>
        <dsp:cNvPr id="0" name=""/>
        <dsp:cNvSpPr/>
      </dsp:nvSpPr>
      <dsp:spPr>
        <a:xfrm rot="5400000">
          <a:off x="3673646" y="1324916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5400000">
        <a:off x="3673646" y="1324916"/>
        <a:ext cx="196507" cy="235808"/>
      </dsp:txXfrm>
    </dsp:sp>
    <dsp:sp modelId="{F03113C0-ED80-445E-A81B-49B6CCA68399}">
      <dsp:nvSpPr>
        <dsp:cNvPr id="0" name=""/>
        <dsp:cNvSpPr/>
      </dsp:nvSpPr>
      <dsp:spPr>
        <a:xfrm>
          <a:off x="3004613" y="1573826"/>
          <a:ext cx="1534572" cy="5240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3.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How will I structure my writing?</a:t>
          </a:r>
        </a:p>
      </dsp:txBody>
      <dsp:txXfrm>
        <a:off x="3004613" y="1573826"/>
        <a:ext cx="1534572" cy="524019"/>
      </dsp:txXfrm>
    </dsp:sp>
    <dsp:sp modelId="{77D80F46-2918-4923-81AC-FC842AACDEC0}">
      <dsp:nvSpPr>
        <dsp:cNvPr id="0" name=""/>
        <dsp:cNvSpPr/>
      </dsp:nvSpPr>
      <dsp:spPr>
        <a:xfrm rot="5400000">
          <a:off x="3673646" y="2110945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5400000">
        <a:off x="3673646" y="2110945"/>
        <a:ext cx="196507" cy="235808"/>
      </dsp:txXfrm>
    </dsp:sp>
    <dsp:sp modelId="{0BEED1FD-4F78-4770-9D2A-7CD1D211519E}">
      <dsp:nvSpPr>
        <dsp:cNvPr id="0" name=""/>
        <dsp:cNvSpPr/>
      </dsp:nvSpPr>
      <dsp:spPr>
        <a:xfrm>
          <a:off x="3004613" y="2359854"/>
          <a:ext cx="1534572" cy="52401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Can I use a short word instead of a long one?</a:t>
          </a:r>
        </a:p>
      </dsp:txBody>
      <dsp:txXfrm>
        <a:off x="3004613" y="2359854"/>
        <a:ext cx="1534572" cy="524019"/>
      </dsp:txXfrm>
    </dsp:sp>
    <dsp:sp modelId="{858C27A1-2D3E-49EE-B493-CB6C6E30D4A7}">
      <dsp:nvSpPr>
        <dsp:cNvPr id="0" name=""/>
        <dsp:cNvSpPr/>
      </dsp:nvSpPr>
      <dsp:spPr>
        <a:xfrm rot="5400000">
          <a:off x="3673646" y="2896974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5400000">
        <a:off x="3673646" y="2896974"/>
        <a:ext cx="196507" cy="235808"/>
      </dsp:txXfrm>
    </dsp:sp>
    <dsp:sp modelId="{BAA523D3-109C-4774-99CB-908D12C2CDF8}">
      <dsp:nvSpPr>
        <dsp:cNvPr id="0" name=""/>
        <dsp:cNvSpPr/>
      </dsp:nvSpPr>
      <dsp:spPr>
        <a:xfrm>
          <a:off x="3004613" y="3145883"/>
          <a:ext cx="1534572" cy="52401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5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Have I used active rather than passive voice?</a:t>
          </a:r>
        </a:p>
      </dsp:txBody>
      <dsp:txXfrm>
        <a:off x="3004613" y="3145883"/>
        <a:ext cx="1534572" cy="524019"/>
      </dsp:txXfrm>
    </dsp:sp>
    <dsp:sp modelId="{D7B4988E-EA71-4AC9-82CC-2DCCE9A43AD7}">
      <dsp:nvSpPr>
        <dsp:cNvPr id="0" name=""/>
        <dsp:cNvSpPr/>
      </dsp:nvSpPr>
      <dsp:spPr>
        <a:xfrm rot="5400000">
          <a:off x="3673646" y="3683003"/>
          <a:ext cx="196507" cy="235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 rot="5400000">
        <a:off x="3673646" y="3683003"/>
        <a:ext cx="196507" cy="235808"/>
      </dsp:txXfrm>
    </dsp:sp>
    <dsp:sp modelId="{17920B3F-99CE-42A4-87CD-4C173BA23C1F}">
      <dsp:nvSpPr>
        <dsp:cNvPr id="0" name=""/>
        <dsp:cNvSpPr/>
      </dsp:nvSpPr>
      <dsp:spPr>
        <a:xfrm>
          <a:off x="3004613" y="3931912"/>
          <a:ext cx="1534572" cy="52401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Have I read and re-read for waffle, mistakes and red herrings?</a:t>
          </a:r>
        </a:p>
      </dsp:txBody>
      <dsp:txXfrm>
        <a:off x="3004613" y="3931912"/>
        <a:ext cx="1534572" cy="524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61A58-84C0-44A9-A294-31A4BDFE89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A712BB-0059-4F85-B1CB-6C3CDE4816E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00C26-09EF-426F-ABBE-A20FC18312EA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1410E-254C-44B7-9B81-1618050BFFFB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CD601-FA79-4D00-83D1-65D35F7E36B7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896F5-235B-41F3-AAA5-F518641C8B2B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6127-6DB7-4058-A32A-98E95FE6055E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977D5-671A-4197-B402-61FAF18A34F0}" type="slidenum">
              <a:rPr lang="da-DK" smtClean="0"/>
              <a:pPr/>
              <a:t>17</a:t>
            </a:fld>
            <a:endParaRPr lang="da-DK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C4112-DA9A-42F0-80DF-102EACE7AA22}" type="slidenum">
              <a:rPr lang="da-DK" smtClean="0"/>
              <a:pPr/>
              <a:t>19</a:t>
            </a:fld>
            <a:endParaRPr lang="da-DK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15441-6D5E-49EA-9BE9-34B9A51DDED4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E995A2-37C3-4903-BFC0-AB997EB6055B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2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E0F7E-782E-4F1C-9CB6-30CE0B94CFC3}" type="slidenum">
              <a:rPr lang="da-DK" smtClean="0"/>
              <a:pPr/>
              <a:t>20</a:t>
            </a:fld>
            <a:endParaRPr lang="da-DK" smtClean="0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8E6E4A-19AC-4165-A115-EF4BB3AF622F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20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3CFDE-C05E-4C2D-8084-E6E19A2F3352}" type="slidenum">
              <a:rPr lang="da-DK" smtClean="0"/>
              <a:pPr/>
              <a:t>22</a:t>
            </a:fld>
            <a:endParaRPr lang="da-DK" smtClean="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C2A178-F843-454D-8DE8-FE5F8EE14470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22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24DE2-6E39-48A1-9719-335628112A8A}" type="slidenum">
              <a:rPr lang="da-DK" smtClean="0"/>
              <a:pPr/>
              <a:t>26</a:t>
            </a:fld>
            <a:endParaRPr lang="da-DK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60260-F5C2-40A3-A506-D91B80BAF68C}" type="slidenum">
              <a:rPr lang="da-DK" smtClean="0"/>
              <a:pPr/>
              <a:t>27</a:t>
            </a:fld>
            <a:endParaRPr lang="da-DK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60883-358E-4FF8-9564-A40A009CB037}" type="slidenum">
              <a:rPr lang="da-DK" smtClean="0"/>
              <a:pPr/>
              <a:t>28</a:t>
            </a:fld>
            <a:endParaRPr lang="da-DK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24D9E-EE2B-4EB5-944A-A0B697895216}" type="slidenum">
              <a:rPr lang="da-DK" smtClean="0"/>
              <a:pPr/>
              <a:t>29</a:t>
            </a:fld>
            <a:endParaRPr lang="da-DK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28925-4DE6-49A2-A8DC-9379FF277288}" type="slidenum">
              <a:rPr lang="da-DK" smtClean="0"/>
              <a:pPr/>
              <a:t>30</a:t>
            </a:fld>
            <a:endParaRPr lang="da-DK" smtClean="0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B38F95-D2EF-4197-BA01-E9D84CE88141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30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E20A7-2F04-4F22-808E-D68324824AF0}" type="slidenum">
              <a:rPr lang="da-DK" smtClean="0"/>
              <a:pPr/>
              <a:t>31</a:t>
            </a:fld>
            <a:endParaRPr lang="da-DK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FA5DD-6EAE-495F-943B-672C532780F7}" type="slidenum">
              <a:rPr lang="da-DK" smtClean="0"/>
              <a:pPr/>
              <a:t>32</a:t>
            </a:fld>
            <a:endParaRPr lang="da-DK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D1F39-693D-4D81-A590-D15DBBD60F1E}" type="slidenum">
              <a:rPr lang="da-DK" smtClean="0"/>
              <a:pPr/>
              <a:t>33</a:t>
            </a:fld>
            <a:endParaRPr lang="da-DK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2A5A2-8A12-45A3-9527-9EBC889C86EA}" type="slidenum">
              <a:rPr lang="da-DK" smtClean="0"/>
              <a:pPr/>
              <a:t>34</a:t>
            </a:fld>
            <a:endParaRPr lang="da-DK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3AC33-4AE8-45FA-BEA8-018F2329761A}" type="slidenum">
              <a:rPr lang="da-DK" smtClean="0"/>
              <a:pPr/>
              <a:t>35</a:t>
            </a:fld>
            <a:endParaRPr lang="da-DK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094CA-08D7-408A-8D4F-CC1444E59FD7}" type="slidenum">
              <a:rPr lang="da-DK" smtClean="0"/>
              <a:pPr/>
              <a:t>36</a:t>
            </a:fld>
            <a:endParaRPr lang="da-DK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B5343-1BE3-4813-AFC5-99B8144A9C2F}" type="slidenum">
              <a:rPr lang="da-DK" smtClean="0"/>
              <a:pPr/>
              <a:t>37</a:t>
            </a:fld>
            <a:endParaRPr lang="da-DK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79A9-24F6-4784-B459-5850E103F579}" type="slidenum">
              <a:rPr lang="da-DK" smtClean="0"/>
              <a:pPr/>
              <a:t>39</a:t>
            </a:fld>
            <a:endParaRPr lang="da-DK" smtClean="0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611BCE-8DE2-4283-84FC-CBCEB760F08C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39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2CFD0-CEA3-47AE-9583-6DA4CD9BD3C9}" type="slidenum">
              <a:rPr lang="da-DK" smtClean="0"/>
              <a:pPr/>
              <a:t>40</a:t>
            </a:fld>
            <a:endParaRPr lang="da-DK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39205-FC68-4D93-B0B4-4812E6ADB5B8}" type="slidenum">
              <a:rPr lang="da-DK" smtClean="0"/>
              <a:pPr/>
              <a:t>41</a:t>
            </a:fld>
            <a:endParaRPr lang="da-DK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38D2F-CF01-45C0-B4D7-C1C6C5C85073}" type="slidenum">
              <a:rPr lang="da-DK" smtClean="0"/>
              <a:pPr/>
              <a:t>42</a:t>
            </a:fld>
            <a:endParaRPr lang="da-DK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385A1-B9F3-42C3-90CB-C0DEF0E728F7}" type="slidenum">
              <a:rPr lang="da-DK" smtClean="0"/>
              <a:pPr/>
              <a:t>43</a:t>
            </a:fld>
            <a:endParaRPr lang="da-DK" smtClean="0"/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B8FC73-5F23-47D1-92FA-32208C9886F1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43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704F9-F3AB-4EBF-9FA5-CDE822BB9C38}" type="slidenum">
              <a:rPr lang="da-DK" smtClean="0"/>
              <a:pPr/>
              <a:t>44</a:t>
            </a:fld>
            <a:endParaRPr lang="da-DK" smtClean="0"/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54038E-9E5E-490D-9517-5B814F89BFE2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44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26C49-7CA2-4F8B-A366-79E9501EA003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0EDCB5-BBB5-4FC0-B57B-CEAC48DE2907}" type="slidenum">
              <a:rPr lang="en-GB" sz="1200" b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7</a:t>
            </a:fld>
            <a:endParaRPr lang="en-GB" sz="12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6600">
              <a:solidFill>
                <a:srgbClr val="C51538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66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b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102D4E-EDDE-4C84-98ED-2C464F82161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50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  <p:bldP spid="105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C51538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4400" b="1">
          <a:solidFill>
            <a:srgbClr val="040404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40404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rgbClr val="040404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40404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2400" b="1">
          <a:solidFill>
            <a:srgbClr val="04040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pper_middle_class" TargetMode="External"/><Relationship Id="rId7" Type="http://schemas.openxmlformats.org/officeDocument/2006/relationships/hyperlink" Target="http://en.wikipedia.org/wiki/Working_clas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killed_working_class" TargetMode="External"/><Relationship Id="rId5" Type="http://schemas.openxmlformats.org/officeDocument/2006/relationships/hyperlink" Target="http://en.wikipedia.org/wiki/Lower_middle_class" TargetMode="External"/><Relationship Id="rId4" Type="http://schemas.openxmlformats.org/officeDocument/2006/relationships/hyperlink" Target="http://en.wikipedia.org/wiki/Middle_clas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aily_Mail" TargetMode="External"/><Relationship Id="rId3" Type="http://schemas.openxmlformats.org/officeDocument/2006/relationships/hyperlink" Target="http://en.wikipedia.org/wiki/The_Financial_Times" TargetMode="External"/><Relationship Id="rId7" Type="http://schemas.openxmlformats.org/officeDocument/2006/relationships/hyperlink" Target="http://en.wikipedia.org/wiki/NRS_social_gra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e_Economist" TargetMode="External"/><Relationship Id="rId5" Type="http://schemas.openxmlformats.org/officeDocument/2006/relationships/hyperlink" Target="http://en.wikipedia.org/wiki/The_Daily_Telegraph" TargetMode="External"/><Relationship Id="rId4" Type="http://schemas.openxmlformats.org/officeDocument/2006/relationships/hyperlink" Target="http://en.wikipedia.org/wiki/The_Guardia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2856"/>
            <a:ext cx="7622232" cy="1944216"/>
          </a:xfrm>
        </p:spPr>
        <p:txBody>
          <a:bodyPr/>
          <a:lstStyle/>
          <a:p>
            <a:pPr eaLnBrk="1" hangingPunct="1"/>
            <a:r>
              <a:rPr lang="en-GB" sz="5400" b="0" dirty="0" smtClean="0">
                <a:latin typeface="Arial" pitchFamily="34" charset="0"/>
                <a:cs typeface="Arial" pitchFamily="34" charset="0"/>
              </a:rPr>
              <a:t>6 steps to good writing for your Times article</a:t>
            </a:r>
          </a:p>
        </p:txBody>
      </p:sp>
      <p:sp>
        <p:nvSpPr>
          <p:cNvPr id="15362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941169"/>
            <a:ext cx="7543800" cy="122413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0" dirty="0" smtClean="0"/>
              <a:t>Dr Graham </a:t>
            </a:r>
            <a:r>
              <a:rPr lang="en-US" b="0" dirty="0" smtClean="0"/>
              <a:t>Easton </a:t>
            </a:r>
            <a:r>
              <a:rPr lang="en-US" sz="2000" b="0" dirty="0" smtClean="0"/>
              <a:t>MB BS </a:t>
            </a:r>
            <a:r>
              <a:rPr lang="en-US" sz="2000" b="0" dirty="0" err="1" smtClean="0"/>
              <a:t>MSc</a:t>
            </a:r>
            <a:r>
              <a:rPr lang="en-US" sz="2000" b="0" dirty="0" smtClean="0"/>
              <a:t> MRCGP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/>
              <a:t>Deputy Director of Primary Care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0" dirty="0" smtClean="0"/>
              <a:t>Imperial College Medical School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Exercise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Write down your own idea for your next piece of writing...</a:t>
            </a:r>
          </a:p>
          <a:p>
            <a:pPr eaLnBrk="1" hangingPunct="1"/>
            <a:r>
              <a:rPr lang="en-GB" smtClean="0"/>
              <a:t>OR</a:t>
            </a:r>
          </a:p>
          <a:p>
            <a:pPr eaLnBrk="1" hangingPunct="1"/>
            <a:r>
              <a:rPr lang="en-GB" smtClean="0"/>
              <a:t>An account of your summer holiday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z="440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z="4800" smtClean="0"/>
          </a:p>
          <a:p>
            <a:pPr eaLnBrk="1" hangingPunct="1"/>
            <a:r>
              <a:rPr lang="en-GB" sz="4800" b="0" smtClean="0"/>
              <a:t>Write for the reader, not you</a:t>
            </a:r>
          </a:p>
          <a:p>
            <a:pPr eaLnBrk="1" hangingPunct="1"/>
            <a:endParaRPr lang="en-GB" sz="4800" b="0" smtClean="0"/>
          </a:p>
          <a:p>
            <a:pPr eaLnBrk="1" hangingPunct="1"/>
            <a:r>
              <a:rPr lang="en-GB" smtClean="0"/>
              <a:t>…imagine who your reader is…speak to him or her. Who is your reader?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692696"/>
            <a:ext cx="6768752" cy="720080"/>
            <a:chOff x="1978526" y="1583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1978526" y="1583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  <a:sp3d extrusionH="76200">
              <a:bevelT/>
              <a:bevelB/>
              <a:extrusionClr>
                <a:schemeClr val="tx2">
                  <a:lumMod val="60000"/>
                  <a:lumOff val="40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92267" y="15324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dirty="0"/>
                <a:t>1. Who is my reader?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628775"/>
            <a:ext cx="1965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://t3.gstatic.com/images?q=tbn:ANd9GcT0MpdveKyAVnM_Cao0jXdsnNZRtjnY1okDGtY4V6aS28z0hWmE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t2.gstatic.com/images?q=tbn:ANd9GcTVxc6LseM9Ur_6OGBBeAhe4JqEYNcDAqaKxw256fYQpYkNXyLz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18288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700213"/>
            <a:ext cx="1866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 – style and message?</a:t>
            </a:r>
          </a:p>
        </p:txBody>
      </p:sp>
      <p:pic>
        <p:nvPicPr>
          <p:cNvPr id="24582" name="Picture 2" descr="http://profile.ak.fbcdn.net/hprofile-ak-snc4/hs450.snc4/50393_151335511288_213395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21163"/>
            <a:ext cx="1905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http://t0.gstatic.com/images?q=tbn:ANd9GcRCm2x5Rn5m12cBnP4xhAyQ9oeMR0UPU-nBtXrfDtLyix7tGC58P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4314825"/>
            <a:ext cx="15636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4365625"/>
            <a:ext cx="15843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AutoShape 7" descr="data:image/jpg;base64,/9j/4AAQSkZJRgABAQAAAQABAAD/2wCEAAkGBhQSERUTExQUFBUWGR8XFxcYGRkYGhofHx4fISEcHyEhJCgkHyAjGxocHy8gJCwqLCwsGiQxNTUqNSgrLCkBCQoKDgwOGg8PGjUfHiQrLCwxLDAsLDQpLC4pNC8wLywvNCwsKSw0LCwtLCwsLDQsLCwsNCwsKSwpKSwsLCwsLP/AABEIAIAAYAMBIgACEQEDEQH/xAAcAAACAgMBAQAAAAAAAAAAAAAEBQIGAAMHAQj/xABAEAACAQIEBAQDBAYIBwAAAAABAhEAAwQSITEFIkFRBhNhcTKBsSNCkaEHFGJysvAIFTNSc5LR4Rg0VIKTosH/xAAaAQACAwEBAAAAAAAAAAAAAAACAwABBQQG/8QALBEAAgECBQQBAQkAAAAAAAAAAQIAAxEEEiExQTJRYfCxIwUTIkJSgZGh0f/aAAwDAQACEQMRAD8A7jWV4zQJNDWccGVjsF76aRIPzqWkhVZQGDx6eWDMkxIG8t0og41BmkxlgE+p6e9XaVebXuBRJMCpUsu4xbjoi6iczf8Ab0/H6URh8dmaIIESCSNvbpPTvUtJeF0FieKojrbYNmecsKTmjeD6UZmqsYrE58RhmWCc9yenTT8hVqLymNo6HFrcP8U2/jWDmHrHaOordhMYt1FdDKtqDSJmyYi75mly7aIQjVMqg6d83XX5Vt4c/kvew401Fy17XN/8rTRFBbSUG1jBOM22FwjMRbJDkKYBG/vHpRGCxq3VDpJU7EgifaaTcLQCziwNhcuD/wBRRfhb/lLP7v8A9qMoAkUkmMrtgNE6gGY6H370M3ClObMWbNvJ/DT0o2tONv5LbuBOVS0ewJoLw7SF7AK2pmRsQdR7dq1/1UsyCw6wD1iCe8kVxD/iTv8A/R2v/I/+lFcN/pHMbqC9hUS2TDsrsSo7xGsdqvWVYTtD8OXSJWAQMpjfetKcIXLlLEr2ED8SNTQz+JrQwxxIYNay51ZT8QO0e50qlYj9LN5QzfqqAbrLtt3OlA9TJuYaUzU1UToR4Tb6AjoQCRPv3obEcELPaYXCvk/AMoO4gz30qncJ/SjdvPl8hAN9HaYgntvt+NJW/pAqCQcKS0xAeY99N/QflQrWBuRxLaiVNiJ0vEcEzv5jOS4UohgQgO5A6n1NEf1aM6XGMuilQYjeNY+X5mqonjq/cym1h0ZHQOCzlYBHXp6V7xf9Iv6uq5rSs5XMwV+Ub9Y9KGniVqXynbxpIaDDiPLeHW0mJHmhyczuDAKll9OkUR4atlcJZBEHINPfWiUw9u4A5RSSAZIB03HvRVPLXEUFsZlCcX/sLv8Aht/CaKmhOLn7C7/ht/CaGFPio088O+HjijAMRv8Az2iktpJIFdNw/D7SYe21psiF088CJyTrm66gVGYjQRlNR1HaPuDY79XwJwqEkB5DE6TqSFnoCRS3FYwgZbrIHM8siY6fz0pRiOMsuV1I31gyvr7dDNY+CYoLzgSdELTzNppIn1PyNctRCd5oUiqrccx7wSwxvWvKu5XLrCEjXWCD1PpRvGf0Ot+vO4urbwzc/Lpckn+zAOknXm212J0pNwjH4vA3Bi1OGvd0ZSDl/ZbcGBVi8RePhcfld7asi8yxmXNJ27wd/SgpZeDeLrhg2otC+NWETDW7Fg8+G5igYNI1hXOknUtAEmqrxXGNfsi6xUmydT5fKBlIOUdeh1Gmveo8K40tsGSPMJ86W5yW76zDxp86Ct40Kl98oKvIFvU77fIT+VczFm6RYX+Z0IadLrOtr/xPo/hp+yt/uL9BRNC8NP2Nv9xf4RRM1qzHvOQ3m5m9z9aHxTcj7/C38Jrfd+Jvc/WtbbGt7iYpNpy3gPhcsjXJIe2pfIRIYZSR9KG4IGNwOdSTsRMz6e1XlFNu99nozoQvadYj0k0hXgVyzlV8q5hmBBmO8HfQ9KycTSyAETQ+z8T9+SCf2jnG2Lb2lKotu9mCXgN2VupU6afQ1avF+EUYe2sQqvv2yIQI9dTpVU8PsrNbV83OQmY9SxjqexrpPi/w21/D3LVtWIs2w9rrmclixHRjkAWOmY9xXKPxKV7zVcBXVpy6/dm2Fa5ey67gc3ofT6TUOLcZumw1pHIACW2JAnKSE0006a17h+HX7k2yGXIhuGV6KJPaa9v8LbBnFWrzBiUPcSPun/MAflS8LRyqxbeFjKuZ0AGk2YjwDYyWxhrl03iTzjmSV15o+H60wPGS2FQO2TEFxZuqdRyqWN2f2xlEbSDQfA/EM21tmLAZAWX4ZJ3uDTWRr31pYnDLz4261u09227qGy/dzDQkewIn0Nca5yxR51uEULUQeJe7THKNeg+lTzVFRAA7aV7XsBtPHHeTu/E3ufrWq5sfY/Stt34m9z9a1XFkEbSCPxFWJRlLx2LAayQW0YwTptBinPF8r2WDbhuRtYGbmgn2H1rLPhxgArXFZBsuTr0O/SmvE+HpdsWbSjKbbZncmS8rliNANNtyPnSqyllIGt4jC0zTqqToB/cp3CWt2b9sO0NMrmYRptHz2rqnAvGzgYgOqsEukIQ8TMSNdIDHvsdNornGL8C57guC8AV6FJ07fFTfBcD8tcuYEHU6QCfx7VwLhmGlpvPiqbc/M6Xg/FQulVgBySGUx93Qx6E/WpYrwlh7mJ8+6guNkCBWAKQCWBI6kExrVC4RaNi4r5s8EkiInaAfwq2DxuetrrpDR8tqjYd/yiAMRT7wDx34US/avOigXrWS4hj7mUKwjqOQmOhWh/0bIlqQXUXbhcFQeaFCMsdx8f4mp8f462IXKo8sFcrazmEyB00mk3DbLWbqXA05SCV2mPn86S2Hrfp+I9cTSy2LfMJvfE3ufrUK9YySe5mvK2hMQ7yd34m9z9ahUr3xN7n60x4TwC5fKwCqEwX0IHykTQlgouZYUsbCLKnZsl2CruxAHuaLHBLxDMqFlBYToJykgkCZNE8L4DdceZzW1CF1fqY7agie9UXUDeEEJO0c+IeDKMOciIDZK8yxmZYhi0a79+1KOB8It3lYuXnMFUDlBn9ogiZ6aVB+GXs0WzcY3LYuP9zRv7xnUep37VHC4DFKzoguIRBeGyjXYkzGvSkqLJbN5jTq18sbYDhKRYW4szfdCIWdM0ZiNSNNpqNrw9Zc3HJuKvmm2FEAr3Ox+QjaKATg+J8p3JdRZacsmQdyw10gGZ61rexi0BuHzVzRmIYyZ2kAz6Caqx4aS/dYBjLAS46A5grEAxE/Lp7VpprifD9y3Za9clSGC5TBJmNZn12rVa4JcbDtfHwgxHX1PsNqeHW2/iKKG+3mL6yi8Vwi9bXM9tlU6SY0noY2+dCUQIO0AgjeTvfE3ufrTfhviEW0tK1subTFkIbL8W8iD3pRd+Jvc/WoVTKGFjCDFTcSwWfFcIBkOZc2UhgPiM6ypOnodahZ8SgKua2S4tGzmDwIPWIpEatl9cMq3ItWSUtI45jLMZkaH02FJdEXj30xqMzc++iL28SAgo1slGtLaYBoPLMEGPXao4TjFtWfLYPNlCQ2ZhHqQd/QU2GBwvm3sotk8hRZUrBHNEsBvPXSswVnDq7NbW1K3lnO45FgaoZg83vS8yW2MPK19xF+O42XW/nsuoussGSMroBoSRrtMb1mK8WlhIQq5yluYZeUztlkzHU6Ufd8hzFxlynFNm5tIgxInYmNaGXBIb1sOmFTVtAxIIG0gGPbXWoMnI99Ehz8H30wbHcbF5LiJZYG44usQxfUATpG2lCYTi4Sw1oqSc4uKwMQwjcdRpVgtpZS4rJ5alrFwOAVAzDLA0YgHfrVMWmU8rC1tPf8i6l1N7x1xDj4uJcC28rXirXCWzDlH3RGm1JqyspyqFFhFMxbUyd34m9z9ahU7ynM2h3PT1qOU9jRSjN/D8Eb1xbYIBbQE7fz6U3wfhgeaUuPACFxysp09xsNzFJsNea2wYAEjoy5h8waOHiG9nVgFGVSgXLyw24j10pThz0mMQoOoSVjw2z+VDoRdDlTrEJudus0Tw7w4pGa6y81lrqoCQ0dDO3y9aGw3iS8iqqhAFmOQGA24HYf6VG14gvKgQZYClASktlP3Z7f7UJFU8wgaYm1/Ct0WvMlZCZysNt7xln0r3F+FWthybto5CueM3KG2Y6fOPShbvGrrJkYKeULmKDPA6TXuI43efzM0fahQ3L/AHdo7VPq95Pp9ofjPCo89rVu4CFQMZkt+AGs76bCkuMwptuyEzHWCPyIBo25x66z52W2zFcpJtgz6959RQmNxb3nNx9WPpA07USBx1GC+Q9MHrK9ynsazKexpsXP/9k="/>
          <p:cNvSpPr>
            <a:spLocks noChangeAspect="1" noChangeArrowheads="1"/>
          </p:cNvSpPr>
          <p:nvPr/>
        </p:nvSpPr>
        <p:spPr bwMode="auto">
          <a:xfrm>
            <a:off x="155575" y="-579438"/>
            <a:ext cx="9144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AutoShape 9" descr="data:image/jpg;base64,/9j/4AAQSkZJRgABAQAAAQABAAD/2wCEAAkGBhQSERUTExQUFBUWGR8XFxcYGRkYGhofHx4fISEcHyEhJCgkHyAjGxocHy8gJCwqLCwsGiQxNTUqNSgrLCkBCQoKDgwOGg8PGjUfHiQrLCwxLDAsLDQpLC4pNC8wLywvNCwsKSw0LCwtLCwsLDQsLCwsNCwsKSwpKSwsLCwsLP/AABEIAIAAYAMBIgACEQEDEQH/xAAcAAACAgMBAQAAAAAAAAAAAAAEBQIGAAMHAQj/xABAEAACAQIEBAQDBAYIBwAAAAABAhEAAwQSITEFIkFRBhNhcTKBsSNCkaEHFGJysvAIFTNSc5LR4Rg0VIKTosH/xAAaAQACAwEBAAAAAAAAAAAAAAACAwABBQQG/8QALBEAAgECBQQBAQkAAAAAAAAAAQIAAxEEEiExQTJRYfCxIwUTIkJSgZGh0f/aAAwDAQACEQMRAD8A7jWV4zQJNDWccGVjsF76aRIPzqWkhVZQGDx6eWDMkxIG8t0og41BmkxlgE+p6e9XaVebXuBRJMCpUsu4xbjoi6iczf8Ab0/H6URh8dmaIIESCSNvbpPTvUtJeF0FieKojrbYNmecsKTmjeD6UZmqsYrE58RhmWCc9yenTT8hVqLymNo6HFrcP8U2/jWDmHrHaOordhMYt1FdDKtqDSJmyYi75mly7aIQjVMqg6d83XX5Vt4c/kvew401Fy17XN/8rTRFBbSUG1jBOM22FwjMRbJDkKYBG/vHpRGCxq3VDpJU7EgifaaTcLQCziwNhcuD/wBRRfhb/lLP7v8A9qMoAkUkmMrtgNE6gGY6H370M3ClObMWbNvJ/DT0o2tONv5LbuBOVS0ewJoLw7SF7AK2pmRsQdR7dq1/1UsyCw6wD1iCe8kVxD/iTv8A/R2v/I/+lFcN/pHMbqC9hUS2TDsrsSo7xGsdqvWVYTtD8OXSJWAQMpjfetKcIXLlLEr2ED8SNTQz+JrQwxxIYNay51ZT8QO0e50qlYj9LN5QzfqqAbrLtt3OlA9TJuYaUzU1UToR4Tb6AjoQCRPv3obEcELPaYXCvk/AMoO4gz30qncJ/SjdvPl8hAN9HaYgntvt+NJW/pAqCQcKS0xAeY99N/QflQrWBuRxLaiVNiJ0vEcEzv5jOS4UohgQgO5A6n1NEf1aM6XGMuilQYjeNY+X5mqonjq/cym1h0ZHQOCzlYBHXp6V7xf9Iv6uq5rSs5XMwV+Ub9Y9KGniVqXynbxpIaDDiPLeHW0mJHmhyczuDAKll9OkUR4atlcJZBEHINPfWiUw9u4A5RSSAZIB03HvRVPLXEUFsZlCcX/sLv8Aht/CaKmhOLn7C7/ht/CaGFPio088O+HjijAMRv8Az2iktpJIFdNw/D7SYe21psiF088CJyTrm66gVGYjQRlNR1HaPuDY79XwJwqEkB5DE6TqSFnoCRS3FYwgZbrIHM8siY6fz0pRiOMsuV1I31gyvr7dDNY+CYoLzgSdELTzNppIn1PyNctRCd5oUiqrccx7wSwxvWvKu5XLrCEjXWCD1PpRvGf0Ot+vO4urbwzc/Lpckn+zAOknXm212J0pNwjH4vA3Bi1OGvd0ZSDl/ZbcGBVi8RePhcfld7asi8yxmXNJ27wd/SgpZeDeLrhg2otC+NWETDW7Fg8+G5igYNI1hXOknUtAEmqrxXGNfsi6xUmydT5fKBlIOUdeh1Gmveo8K40tsGSPMJ86W5yW76zDxp86Ct40Kl98oKvIFvU77fIT+VczFm6RYX+Z0IadLrOtr/xPo/hp+yt/uL9BRNC8NP2Nv9xf4RRM1qzHvOQ3m5m9z9aHxTcj7/C38Jrfd+Jvc/WtbbGt7iYpNpy3gPhcsjXJIe2pfIRIYZSR9KG4IGNwOdSTsRMz6e1XlFNu99nozoQvadYj0k0hXgVyzlV8q5hmBBmO8HfQ9KycTSyAETQ+z8T9+SCf2jnG2Lb2lKotu9mCXgN2VupU6afQ1avF+EUYe2sQqvv2yIQI9dTpVU8PsrNbV83OQmY9SxjqexrpPi/w21/D3LVtWIs2w9rrmclixHRjkAWOmY9xXKPxKV7zVcBXVpy6/dm2Fa5ey67gc3ofT6TUOLcZumw1pHIACW2JAnKSE0006a17h+HX7k2yGXIhuGV6KJPaa9v8LbBnFWrzBiUPcSPun/MAflS8LRyqxbeFjKuZ0AGk2YjwDYyWxhrl03iTzjmSV15o+H60wPGS2FQO2TEFxZuqdRyqWN2f2xlEbSDQfA/EM21tmLAZAWX4ZJ3uDTWRr31pYnDLz4261u09227qGy/dzDQkewIn0Nca5yxR51uEULUQeJe7THKNeg+lTzVFRAA7aV7XsBtPHHeTu/E3ufrWq5sfY/Stt34m9z9a1XFkEbSCPxFWJRlLx2LAayQW0YwTptBinPF8r2WDbhuRtYGbmgn2H1rLPhxgArXFZBsuTr0O/SmvE+HpdsWbSjKbbZncmS8rliNANNtyPnSqyllIGt4jC0zTqqToB/cp3CWt2b9sO0NMrmYRptHz2rqnAvGzgYgOqsEukIQ8TMSNdIDHvsdNornGL8C57guC8AV6FJ07fFTfBcD8tcuYEHU6QCfx7VwLhmGlpvPiqbc/M6Xg/FQulVgBySGUx93Qx6E/WpYrwlh7mJ8+6guNkCBWAKQCWBI6kExrVC4RaNi4r5s8EkiInaAfwq2DxuetrrpDR8tqjYd/yiAMRT7wDx34US/avOigXrWS4hj7mUKwjqOQmOhWh/0bIlqQXUXbhcFQeaFCMsdx8f4mp8f462IXKo8sFcrazmEyB00mk3DbLWbqXA05SCV2mPn86S2Hrfp+I9cTSy2LfMJvfE3ufrUK9YySe5mvK2hMQ7yd34m9z9ahUr3xN7n60x4TwC5fKwCqEwX0IHykTQlgouZYUsbCLKnZsl2CruxAHuaLHBLxDMqFlBYToJykgkCZNE8L4DdceZzW1CF1fqY7agie9UXUDeEEJO0c+IeDKMOciIDZK8yxmZYhi0a79+1KOB8It3lYuXnMFUDlBn9ogiZ6aVB+GXs0WzcY3LYuP9zRv7xnUep37VHC4DFKzoguIRBeGyjXYkzGvSkqLJbN5jTq18sbYDhKRYW4szfdCIWdM0ZiNSNNpqNrw9Zc3HJuKvmm2FEAr3Ox+QjaKATg+J8p3JdRZacsmQdyw10gGZ61rexi0BuHzVzRmIYyZ2kAz6Caqx4aS/dYBjLAS46A5grEAxE/Lp7VpprifD9y3Za9clSGC5TBJmNZn12rVa4JcbDtfHwgxHX1PsNqeHW2/iKKG+3mL6yi8Vwi9bXM9tlU6SY0noY2+dCUQIO0AgjeTvfE3ufrTfhviEW0tK1subTFkIbL8W8iD3pRd+Jvc/WoVTKGFjCDFTcSwWfFcIBkOZc2UhgPiM6ypOnodahZ8SgKua2S4tGzmDwIPWIpEatl9cMq3ItWSUtI45jLMZkaH02FJdEXj30xqMzc++iL28SAgo1slGtLaYBoPLMEGPXao4TjFtWfLYPNlCQ2ZhHqQd/QU2GBwvm3sotk8hRZUrBHNEsBvPXSswVnDq7NbW1K3lnO45FgaoZg83vS8yW2MPK19xF+O42XW/nsuoussGSMroBoSRrtMb1mK8WlhIQq5yluYZeUztlkzHU6Ufd8hzFxlynFNm5tIgxInYmNaGXBIb1sOmFTVtAxIIG0gGPbXWoMnI99Ehz8H30wbHcbF5LiJZYG44usQxfUATpG2lCYTi4Sw1oqSc4uKwMQwjcdRpVgtpZS4rJ5alrFwOAVAzDLA0YgHfrVMWmU8rC1tPf8i6l1N7x1xDj4uJcC28rXirXCWzDlH3RGm1JqyspyqFFhFMxbUyd34m9z9ahU7ynM2h3PT1qOU9jRSjN/D8Eb1xbYIBbQE7fz6U3wfhgeaUuPACFxysp09xsNzFJsNea2wYAEjoy5h8waOHiG9nVgFGVSgXLyw24j10pThz0mMQoOoSVjw2z+VDoRdDlTrEJudus0Tw7w4pGa6y81lrqoCQ0dDO3y9aGw3iS8iqqhAFmOQGA24HYf6VG14gvKgQZYClASktlP3Z7f7UJFU8wgaYm1/Ct0WvMlZCZysNt7xln0r3F+FWthybto5CueM3KG2Y6fOPShbvGrrJkYKeULmKDPA6TXuI43efzM0fahQ3L/AHdo7VPq95Pp9ofjPCo89rVu4CFQMZkt+AGs76bCkuMwptuyEzHWCPyIBo25x66z52W2zFcpJtgz6959RQmNxb3nNx9WPpA07USBx1GC+Q9MHrK9ynsazKexpsXP/9k="/>
          <p:cNvSpPr>
            <a:spLocks noChangeAspect="1" noChangeArrowheads="1"/>
          </p:cNvSpPr>
          <p:nvPr/>
        </p:nvSpPr>
        <p:spPr bwMode="auto">
          <a:xfrm>
            <a:off x="155575" y="-579438"/>
            <a:ext cx="9144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4587" name="Picture 11" descr="http://www.hammicksbma.com/shop/EditorialImages/Student_BM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5000" y="4365625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44675"/>
            <a:ext cx="349091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National Readership Survery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A   </a:t>
            </a:r>
            <a:r>
              <a:rPr lang="en-GB" sz="2000" smtClean="0">
                <a:hlinkClick r:id="rId3" tooltip="Upper middle class"/>
              </a:rPr>
              <a:t>upper middle class</a:t>
            </a: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	Higher managerial, administrative or professional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B   </a:t>
            </a:r>
            <a:r>
              <a:rPr lang="en-GB" sz="2000" smtClean="0">
                <a:hlinkClick r:id="rId4" tooltip="Middle class"/>
              </a:rPr>
              <a:t>middle class</a:t>
            </a:r>
            <a:r>
              <a:rPr lang="en-GB" sz="2000" smtClean="0"/>
              <a:t>   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             Intermediate managerial, administrative or 	professional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C1  </a:t>
            </a:r>
            <a:r>
              <a:rPr lang="en-GB" sz="2000" smtClean="0">
                <a:hlinkClick r:id="rId5" tooltip="Lower middle class"/>
              </a:rPr>
              <a:t>lower middle class</a:t>
            </a:r>
            <a:r>
              <a:rPr lang="en-GB" sz="2000" smtClean="0"/>
              <a:t>   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       	Supervisory or clerical and junior 	managerial, administrative 	or professional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C2  </a:t>
            </a:r>
            <a:r>
              <a:rPr lang="en-GB" sz="2000" smtClean="0">
                <a:hlinkClick r:id="rId6" tooltip="Skilled working class"/>
              </a:rPr>
              <a:t>skilled working class</a:t>
            </a:r>
            <a:r>
              <a:rPr lang="en-GB" sz="2000" smtClean="0"/>
              <a:t>   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	Skilled manual workers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D    </a:t>
            </a:r>
            <a:r>
              <a:rPr lang="en-GB" sz="2000" smtClean="0">
                <a:hlinkClick r:id="rId7" tooltip="Working class"/>
              </a:rPr>
              <a:t>working class</a:t>
            </a:r>
            <a:r>
              <a:rPr lang="en-GB" sz="2000" smtClean="0"/>
              <a:t>   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	Semi and unskilled manual workers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E    Those at the lowest levels of subsistence. Casual or </a:t>
            </a:r>
          </a:p>
          <a:p>
            <a:pPr>
              <a:lnSpc>
                <a:spcPct val="80000"/>
              </a:lnSpc>
            </a:pPr>
            <a:r>
              <a:rPr lang="en-GB" sz="2000" smtClean="0"/>
              <a:t>	lowest grade workers, pensioners and others who 	depend on 	the welfare state for their income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Readership profile and image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160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smtClean="0"/>
              <a:t>The British Business Survey 2005 named </a:t>
            </a:r>
            <a:r>
              <a:rPr lang="en-GB" sz="1600" i="1" smtClean="0"/>
              <a:t>The Times</a:t>
            </a:r>
            <a:r>
              <a:rPr lang="en-GB" sz="1600" smtClean="0"/>
              <a:t> as the UK's leading daily newspaper for business people. This independent survey was sponsored by </a:t>
            </a:r>
            <a:r>
              <a:rPr lang="en-GB" sz="1600" i="1" smtClean="0">
                <a:hlinkClick r:id="rId3" tooltip="The Financial Times"/>
              </a:rPr>
              <a:t>The Financial Times</a:t>
            </a:r>
            <a:r>
              <a:rPr lang="en-GB" sz="1600" smtClean="0"/>
              <a:t>, </a:t>
            </a:r>
            <a:r>
              <a:rPr lang="en-GB" sz="1600" i="1" smtClean="0">
                <a:hlinkClick r:id="rId4" tooltip="The Guardian"/>
              </a:rPr>
              <a:t>The Guardian</a:t>
            </a:r>
            <a:r>
              <a:rPr lang="en-GB" sz="1600" smtClean="0"/>
              <a:t>, </a:t>
            </a:r>
            <a:r>
              <a:rPr lang="en-GB" sz="1600" i="1" smtClean="0">
                <a:hlinkClick r:id="rId5" tooltip="The Daily Telegraph"/>
              </a:rPr>
              <a:t>The Daily Telegraph</a:t>
            </a:r>
            <a:r>
              <a:rPr lang="en-GB" sz="1600" smtClean="0"/>
              <a:t>, </a:t>
            </a:r>
            <a:r>
              <a:rPr lang="en-GB" sz="1600" i="1" smtClean="0">
                <a:hlinkClick r:id="rId6" tooltip="The Economist"/>
              </a:rPr>
              <a:t>The Economist</a:t>
            </a:r>
            <a:r>
              <a:rPr lang="en-GB" sz="1600" smtClean="0"/>
              <a:t>, and </a:t>
            </a:r>
            <a:r>
              <a:rPr lang="en-GB" sz="1600" i="1" smtClean="0"/>
              <a:t>The Times</a:t>
            </a:r>
            <a:r>
              <a:rPr lang="en-GB" sz="1600" smtClean="0"/>
              <a:t>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smtClean="0"/>
              <a:t>The latest figures from the national readership survey show </a:t>
            </a:r>
            <a:r>
              <a:rPr lang="en-GB" sz="1600" i="1" smtClean="0"/>
              <a:t>The Times</a:t>
            </a:r>
            <a:r>
              <a:rPr lang="en-GB" sz="1600" smtClean="0"/>
              <a:t> to have the highest number of </a:t>
            </a:r>
            <a:r>
              <a:rPr lang="en-GB" sz="1600" smtClean="0">
                <a:hlinkClick r:id="rId7" tooltip="NRS social grade"/>
              </a:rPr>
              <a:t>ABC1</a:t>
            </a:r>
            <a:r>
              <a:rPr lang="en-GB" sz="1600" smtClean="0"/>
              <a:t> 25–44 readers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smtClean="0"/>
              <a:t>largest numbers of readers in London of any of the "quality" papers.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smtClean="0"/>
              <a:t>The certified average circulation figures for November 2005 show that The Times sold 692,581 copies per day.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GB" sz="160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600" smtClean="0"/>
              <a:t>Tabloid newspapers, such as </a:t>
            </a:r>
            <a:r>
              <a:rPr lang="en-GB" sz="1600" i="1" smtClean="0"/>
              <a:t>The Sun</a:t>
            </a:r>
            <a:r>
              <a:rPr lang="en-GB" sz="1600" smtClean="0"/>
              <a:t> and middle-market newspapers such as the </a:t>
            </a:r>
            <a:r>
              <a:rPr lang="en-GB" sz="1600" i="1" smtClean="0">
                <a:hlinkClick r:id="rId8" tooltip="Daily Mail"/>
              </a:rPr>
              <a:t>Daily Mail</a:t>
            </a:r>
            <a:r>
              <a:rPr lang="en-GB" sz="1600" smtClean="0"/>
              <a:t>, at present outsell both papers with a circulation of around 3,005,308 and 2,082,352 respectively. By March 2010 the paper's circulation had fallen to 502,436 copies daily and the </a:t>
            </a:r>
            <a:r>
              <a:rPr lang="en-GB" sz="1600" i="1" smtClean="0"/>
              <a:t>Telegraph's</a:t>
            </a:r>
            <a:r>
              <a:rPr lang="en-GB" sz="1600" smtClean="0"/>
              <a:t> to 686,679, according to ABC figures.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/>
            </a:r>
            <a:br>
              <a:rPr lang="en-GB" sz="4400" smtClean="0"/>
            </a:br>
            <a:endParaRPr lang="en-GB" sz="44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b="0" smtClean="0"/>
              <a:t>What is my main message?</a:t>
            </a:r>
          </a:p>
          <a:p>
            <a:pPr eaLnBrk="1" hangingPunct="1"/>
            <a:endParaRPr lang="en-GB" sz="3200" smtClean="0"/>
          </a:p>
          <a:p>
            <a:pPr eaLnBrk="1" hangingPunct="1"/>
            <a:r>
              <a:rPr lang="en-GB" sz="3200" b="0" smtClean="0"/>
              <a:t>Can you sum up in one sentence? </a:t>
            </a:r>
          </a:p>
          <a:p>
            <a:pPr eaLnBrk="1" hangingPunct="1"/>
            <a:endParaRPr lang="en-GB" sz="3200" b="0" smtClean="0"/>
          </a:p>
          <a:p>
            <a:pPr eaLnBrk="1" hangingPunct="1"/>
            <a:r>
              <a:rPr lang="en-GB" sz="3200" b="0" smtClean="0"/>
              <a:t>Make it relevant for your audience</a:t>
            </a:r>
          </a:p>
          <a:p>
            <a:pPr eaLnBrk="1" hangingPunct="1"/>
            <a:endParaRPr lang="en-GB" sz="3200" b="0" smtClean="0"/>
          </a:p>
          <a:p>
            <a:pPr eaLnBrk="1" hangingPunct="1"/>
            <a:r>
              <a:rPr lang="en-GB" sz="3200" b="0" smtClean="0"/>
              <a:t>If stuck, try to explain it to someone from your audience {mum/friend/peer/professor} </a:t>
            </a:r>
          </a:p>
          <a:p>
            <a:pPr eaLnBrk="1" hangingPunct="1"/>
            <a:endParaRPr lang="en-GB" sz="3200" b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331640" y="764704"/>
            <a:ext cx="6336704" cy="648072"/>
            <a:chOff x="1978526" y="705314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1978526" y="705314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extrusionH="76200">
              <a:bevelT/>
              <a:bevelB/>
              <a:extrusionClr>
                <a:schemeClr val="accent2">
                  <a:lumMod val="60000"/>
                  <a:lumOff val="40000"/>
                </a:schemeClr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92267" y="719055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dirty="0"/>
                <a:t>2. What is my main message?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pairs...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Explain your message in 1 sentence to your neighbour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GB" sz="44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smtClean="0"/>
              <a:t>Use a clear structure</a:t>
            </a:r>
          </a:p>
          <a:p>
            <a:pPr eaLnBrk="1" hangingPunct="1">
              <a:lnSpc>
                <a:spcPct val="80000"/>
              </a:lnSpc>
            </a:pPr>
            <a:endParaRPr lang="en-GB" sz="3600" smtClean="0"/>
          </a:p>
          <a:p>
            <a:pPr eaLnBrk="1" hangingPunct="1">
              <a:lnSpc>
                <a:spcPct val="80000"/>
              </a:lnSpc>
            </a:pPr>
            <a:endParaRPr lang="en-GB" sz="3200" b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3200" b="0" smtClean="0"/>
              <a:t>Show the reader where they are going.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3200" b="0" smtClean="0"/>
              <a:t>Signpost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3200" b="0" smtClean="0"/>
              <a:t>Give a clear summary </a:t>
            </a:r>
          </a:p>
          <a:p>
            <a:pPr eaLnBrk="1" hangingPunct="1">
              <a:lnSpc>
                <a:spcPct val="80000"/>
              </a:lnSpc>
            </a:pPr>
            <a:endParaRPr lang="en-GB" sz="3200" b="0" smtClean="0"/>
          </a:p>
          <a:p>
            <a:pPr eaLnBrk="1" hangingPunct="1">
              <a:lnSpc>
                <a:spcPct val="80000"/>
              </a:lnSpc>
            </a:pPr>
            <a:r>
              <a:rPr lang="en-GB" sz="3200" b="0" smtClean="0"/>
              <a:t>What structure will you use?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620688"/>
            <a:ext cx="7904450" cy="718646"/>
            <a:chOff x="2006390" y="561951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006390" y="561951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020322" y="561951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dirty="0"/>
                <a:t>3. How will I structure my writing?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0972800" cy="87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algn="ctr"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3200" smtClean="0"/>
              <a:t>Basic structure of scientific article</a:t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en-GB" smtClean="0"/>
              <a:t>Inverted pyramid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 rot="10800000">
            <a:off x="2700338" y="2852738"/>
            <a:ext cx="3649662" cy="36718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>Structure of most news stories</a:t>
            </a:r>
            <a:br>
              <a:rPr lang="en-GB" sz="4400" smtClean="0"/>
            </a:br>
            <a:endParaRPr lang="en-GB" sz="4400" smtClean="0"/>
          </a:p>
        </p:txBody>
      </p:sp>
      <p:pic>
        <p:nvPicPr>
          <p:cNvPr id="38914" name="Picture 7" descr="new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7938" y="3246438"/>
            <a:ext cx="2078037" cy="24955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83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92150"/>
            <a:ext cx="7543800" cy="5708650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smtClean="0"/>
              <a:t>Use simple words and short sentences</a:t>
            </a:r>
          </a:p>
          <a:p>
            <a:pPr eaLnBrk="1" hangingPunct="1">
              <a:lnSpc>
                <a:spcPct val="90000"/>
              </a:lnSpc>
            </a:pPr>
            <a:endParaRPr lang="en-GB" sz="48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…</a:t>
            </a:r>
            <a:r>
              <a:rPr lang="en-GB" b="0" smtClean="0"/>
              <a:t>Could you use a short word instead?</a:t>
            </a:r>
          </a:p>
          <a:p>
            <a:pPr eaLnBrk="1" hangingPunct="1">
              <a:lnSpc>
                <a:spcPct val="90000"/>
              </a:lnSpc>
            </a:pPr>
            <a:r>
              <a:rPr lang="en-GB" b="0" smtClean="0"/>
              <a:t>Why use long words?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576" y="620688"/>
            <a:ext cx="8136904" cy="720080"/>
            <a:chOff x="1978526" y="2112775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1978526" y="2112775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92267" y="2126516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4. Can I use a short word instead of a long one?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92150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4400" smtClean="0"/>
              <a:t>The Elements of Style </a:t>
            </a:r>
            <a:br>
              <a:rPr lang="en-GB" sz="4400" smtClean="0"/>
            </a:br>
            <a:r>
              <a:rPr lang="en-GB" sz="1800" smtClean="0"/>
              <a:t>Strunk &amp; White 1918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0" i="1" smtClean="0"/>
              <a:t>“Vigorous writing is concise. A sentence should contain no unnecessary words, a paragraph no unnecessary sentences, for the same reason that a drawing should have no unnecessary lines and a machine no unnecessary parts”.</a:t>
            </a:r>
            <a:endParaRPr lang="en-GB" sz="4000" b="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2362200"/>
            <a:ext cx="4191000" cy="1470025"/>
          </a:xfrm>
        </p:spPr>
        <p:txBody>
          <a:bodyPr/>
          <a:lstStyle/>
          <a:p>
            <a:pPr eaLnBrk="1" hangingPunct="1"/>
            <a:r>
              <a:rPr lang="en-US" sz="5400" smtClean="0"/>
              <a:t>The Structure of DNA</a:t>
            </a:r>
            <a:br>
              <a:rPr lang="en-US" sz="5400" smtClean="0"/>
            </a:br>
            <a:r>
              <a:rPr lang="en-US" sz="5400" smtClean="0"/>
              <a:t>Watson and Crick, </a:t>
            </a:r>
            <a:r>
              <a:rPr lang="en-US" sz="5400" i="1" smtClean="0"/>
              <a:t>Nature</a:t>
            </a:r>
            <a:r>
              <a:rPr lang="en-US" sz="5400" smtClean="0"/>
              <a:t>, 1953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40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400" smtClean="0"/>
              <a:t>Exercise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b="0" smtClean="0"/>
              <a:t>Approximately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Demonstrate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In the course of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Substantial number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Utilise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At this point in time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Reached a conclusion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b="0" smtClean="0"/>
              <a:t>Revealed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8748712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20713"/>
            <a:ext cx="7543800" cy="638175"/>
          </a:xfrm>
        </p:spPr>
        <p:txBody>
          <a:bodyPr lIns="91440" tIns="45720" rIns="91440" bIns="45720" anchor="ctr"/>
          <a:lstStyle/>
          <a:p>
            <a:pPr algn="ctr" eaLnBrk="1" hangingPunct="1"/>
            <a:r>
              <a:rPr lang="en-GB" sz="4400" smtClean="0"/>
              <a:t/>
            </a:r>
            <a:br>
              <a:rPr lang="en-GB" sz="4400" smtClean="0"/>
            </a:br>
            <a:r>
              <a:rPr lang="en-GB" sz="4400" smtClean="0"/>
              <a:t>New language</a:t>
            </a:r>
            <a:br>
              <a:rPr lang="en-GB" sz="4400" smtClean="0"/>
            </a:br>
            <a:endParaRPr lang="en-GB" sz="440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43100"/>
            <a:ext cx="3702050" cy="44577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Dyspnoea	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Myocardial infarction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Biopsy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Phlebotomy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Gastroenteritis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Idiopathic erythema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9950" y="1943100"/>
            <a:ext cx="3702050" cy="44577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Breathlessness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Heart attack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Small sample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Taking blood 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shits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Rash – haven’t a clue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 build="p"/>
      <p:bldP spid="501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FOG INDEX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543800" cy="4457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Take a full passage that is around 100 words (do not omit any sentences). 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Find the average sentence length (divide the number of words by the number of sentences). 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Count words with three or more syllables (complex words), not including proper nouns (for example, Djibouti), familiar jargon or compound words, or common suffixes such as -es, -ed, or -ing as a syllable. 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Add the </a:t>
            </a:r>
            <a:r>
              <a:rPr lang="en-GB" sz="2000" smtClean="0">
                <a:solidFill>
                  <a:srgbClr val="CC0000"/>
                </a:solidFill>
              </a:rPr>
              <a:t>average sentence length</a:t>
            </a:r>
            <a:r>
              <a:rPr lang="en-GB" sz="2000" smtClean="0"/>
              <a:t> and the </a:t>
            </a:r>
            <a:r>
              <a:rPr lang="en-GB" sz="2000" smtClean="0">
                <a:solidFill>
                  <a:srgbClr val="CC0000"/>
                </a:solidFill>
              </a:rPr>
              <a:t>percentage of complex words</a:t>
            </a:r>
            <a:r>
              <a:rPr lang="en-GB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Multiply the result by 0.4 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The complete formula is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 </a:t>
            </a:r>
          </a:p>
        </p:txBody>
      </p:sp>
      <p:pic>
        <p:nvPicPr>
          <p:cNvPr id="52227" name="Picture 4" descr="0.4\left( \left(\frac{\mbox{words}}{\mbox{sentence}}\right) + 100\left(\frac{\mbox{complex words}}{\mbox{words}}\right) \right 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021388"/>
            <a:ext cx="3486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400" smtClean="0">
                <a:solidFill>
                  <a:srgbClr val="CC0000"/>
                </a:solidFill>
              </a:rPr>
              <a:t>“</a:t>
            </a:r>
            <a:r>
              <a:rPr lang="en-GB" sz="3600" smtClean="0">
                <a:solidFill>
                  <a:srgbClr val="CC0000"/>
                </a:solidFill>
              </a:rPr>
              <a:t>The English Language”</a:t>
            </a:r>
            <a:br>
              <a:rPr lang="en-GB" sz="3600" smtClean="0">
                <a:solidFill>
                  <a:srgbClr val="CC0000"/>
                </a:solidFill>
              </a:rPr>
            </a:br>
            <a:r>
              <a:rPr lang="en-GB" sz="3600" smtClean="0">
                <a:solidFill>
                  <a:srgbClr val="CC0000"/>
                </a:solidFill>
              </a:rPr>
              <a:t>Fog Index of </a:t>
            </a:r>
            <a:r>
              <a:rPr lang="en-GB" sz="3600" b="0" smtClean="0">
                <a:solidFill>
                  <a:srgbClr val="CC0000"/>
                </a:solidFill>
              </a:rPr>
              <a:t>24.4</a:t>
            </a:r>
            <a:r>
              <a:rPr lang="en-GB" sz="3600" smtClean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258888" y="1154113"/>
            <a:ext cx="72009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endParaRPr lang="en-GB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ctr"/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As a result of the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military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economic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scientific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political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, and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cultural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influence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of the United Kingdom from the 18th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century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, and of the United States since the mid 20th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century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, it has become the lingua franca in many parts of the world, and the most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prominent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language in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international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business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and science. It is used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extensively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as a second language and as an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official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language in the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European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Union and many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Commonwealth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countries, as well as many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international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800" b="0" i="1">
                <a:solidFill>
                  <a:schemeClr val="tx1"/>
                </a:solidFill>
                <a:latin typeface="Arial" charset="0"/>
                <a:cs typeface="Arial" charset="0"/>
              </a:rPr>
              <a:t>organisations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GB" sz="1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GB" sz="1800">
                <a:solidFill>
                  <a:schemeClr val="tx1"/>
                </a:solidFill>
                <a:latin typeface="Arial" charset="0"/>
                <a:cs typeface="Arial" charset="0"/>
              </a:rPr>
              <a:t>Analysis</a:t>
            </a:r>
            <a:endParaRPr lang="en-GB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There are 79 words in two sentences. </a:t>
            </a:r>
          </a:p>
          <a:p>
            <a:pPr>
              <a:buFontTx/>
              <a:buChar char="•"/>
            </a:pP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The 17 italic words are considered complex. </a:t>
            </a:r>
          </a:p>
          <a:p>
            <a:pPr>
              <a:buFontTx/>
              <a:buChar char="•"/>
            </a:pP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0.4 ((79/2) + 100(17/79)) </a:t>
            </a:r>
          </a:p>
          <a:p>
            <a:pPr>
              <a:buFontTx/>
              <a:buChar char="•"/>
            </a:pP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0.4 x ( 39.5 + 12.79) </a:t>
            </a:r>
          </a:p>
          <a:p>
            <a:pPr>
              <a:buFontTx/>
              <a:buChar char="•"/>
            </a:pP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Fog index = </a:t>
            </a:r>
            <a:r>
              <a:rPr lang="en-GB" sz="1800">
                <a:solidFill>
                  <a:schemeClr val="tx1"/>
                </a:solidFill>
                <a:latin typeface="Arial" charset="0"/>
                <a:cs typeface="Arial" charset="0"/>
              </a:rPr>
              <a:t>24.4</a:t>
            </a:r>
            <a:r>
              <a:rPr lang="en-GB" sz="18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0" hangingPunct="0"/>
            <a:endParaRPr lang="en-GB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smtClean="0"/>
              <a:t>“The English language”</a:t>
            </a:r>
            <a:br>
              <a:rPr lang="en-GB" sz="3200" smtClean="0"/>
            </a:br>
            <a:r>
              <a:rPr lang="en-GB" sz="3200" smtClean="0"/>
              <a:t>Fog Index of 7.07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English has become the standard language around the world. This was the result of many factors. In the 1700s, the British affected English with the army, </a:t>
            </a:r>
            <a:r>
              <a:rPr lang="en-GB" sz="2000" i="1" smtClean="0"/>
              <a:t>economy</a:t>
            </a:r>
            <a:r>
              <a:rPr lang="en-GB" sz="2000" smtClean="0"/>
              <a:t>, science, </a:t>
            </a:r>
            <a:r>
              <a:rPr lang="en-GB" sz="2000" i="1" smtClean="0"/>
              <a:t>politics</a:t>
            </a:r>
            <a:r>
              <a:rPr lang="en-GB" sz="2000" smtClean="0"/>
              <a:t> and culture. In the mid-1900s, the United States caused change. It is the most used language in world </a:t>
            </a:r>
            <a:r>
              <a:rPr lang="en-GB" sz="2000" i="1" smtClean="0"/>
              <a:t>business</a:t>
            </a:r>
            <a:r>
              <a:rPr lang="en-GB" sz="2000" smtClean="0"/>
              <a:t> and science. It is a famous second language and an </a:t>
            </a:r>
            <a:r>
              <a:rPr lang="en-GB" sz="2000" i="1" smtClean="0"/>
              <a:t>official</a:t>
            </a:r>
            <a:r>
              <a:rPr lang="en-GB" sz="2000" smtClean="0"/>
              <a:t> language in most of Europe and in </a:t>
            </a:r>
            <a:r>
              <a:rPr lang="en-GB" sz="2000" i="1" smtClean="0"/>
              <a:t>Commonwealth</a:t>
            </a:r>
            <a:r>
              <a:rPr lang="en-GB" sz="2000" smtClean="0"/>
              <a:t> countries. It is also the case in groups around the world.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400" b="0" smtClean="0"/>
              <a:t>Analysis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There are 79 words in seven sentences.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5 italic words are considered complex.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0.4 ((79/7) + 100(5/79))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0.4 x ( 11.28 + 2.5)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Fog index = </a:t>
            </a:r>
            <a:r>
              <a:rPr lang="en-GB" sz="2400" b="0" smtClean="0"/>
              <a:t>7.07</a:t>
            </a:r>
            <a:r>
              <a:rPr lang="en-GB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Fog Index examples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BMJ article: 16</a:t>
            </a:r>
          </a:p>
          <a:p>
            <a:pPr eaLnBrk="1" hangingPunct="1"/>
            <a:r>
              <a:rPr lang="en-GB" smtClean="0"/>
              <a:t>Insurance Policy: 20</a:t>
            </a:r>
          </a:p>
          <a:p>
            <a:pPr eaLnBrk="1" hangingPunct="1"/>
            <a:r>
              <a:rPr lang="en-GB" smtClean="0"/>
              <a:t>Practice Leaflets: 8-17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Use active not passive</a:t>
            </a:r>
          </a:p>
          <a:p>
            <a:pPr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…Jim hits John</a:t>
            </a:r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NOT</a:t>
            </a:r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…John was hit by Jim</a:t>
            </a:r>
          </a:p>
          <a:p>
            <a:pPr eaLnBrk="1" hangingPunct="1">
              <a:lnSpc>
                <a:spcPct val="80000"/>
              </a:lnSpc>
            </a:pPr>
            <a:endParaRPr lang="en-GB" sz="4000" b="0" smtClean="0"/>
          </a:p>
          <a:p>
            <a:pPr eaLnBrk="1" hangingPunct="1">
              <a:lnSpc>
                <a:spcPct val="80000"/>
              </a:lnSpc>
            </a:pPr>
            <a:r>
              <a:rPr lang="en-GB" sz="4000" b="0" smtClean="0"/>
              <a:t>Active is shorter and clearer…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576" y="620688"/>
            <a:ext cx="7560840" cy="720080"/>
            <a:chOff x="1978526" y="2816506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1978526" y="2816506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92267" y="2830247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5. Have I used active rather than passive voice?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Exercise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My first night on call will always be remembered by me…</a:t>
            </a:r>
          </a:p>
          <a:p>
            <a:pPr eaLnBrk="1" hangingPunct="1"/>
            <a:endParaRPr lang="en-GB" sz="3200" smtClean="0"/>
          </a:p>
          <a:p>
            <a:pPr eaLnBrk="1" hangingPunct="1"/>
            <a:r>
              <a:rPr lang="en-GB" sz="3200" smtClean="0"/>
              <a:t>The test tubes were shaken and the resulting solution was filtered by the students</a:t>
            </a:r>
          </a:p>
          <a:p>
            <a:pPr eaLnBrk="1" hangingPunct="1"/>
            <a:endParaRPr lang="en-GB" sz="3200" smtClean="0"/>
          </a:p>
          <a:p>
            <a:pPr eaLnBrk="1" hangingPunct="1"/>
            <a:r>
              <a:rPr lang="en-GB" sz="3200" smtClean="0"/>
              <a:t>It is believed by researchers…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4000" smtClean="0"/>
          </a:p>
          <a:p>
            <a:pPr eaLnBrk="1" hangingPunct="1">
              <a:lnSpc>
                <a:spcPct val="80000"/>
              </a:lnSpc>
            </a:pPr>
            <a:endParaRPr lang="en-GB" sz="2400" b="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4000" b="0" smtClean="0"/>
          </a:p>
          <a:p>
            <a:pPr eaLnBrk="1" hangingPunct="1">
              <a:lnSpc>
                <a:spcPct val="80000"/>
              </a:lnSpc>
            </a:pPr>
            <a:endParaRPr lang="en-GB" sz="4000" b="0" smtClean="0"/>
          </a:p>
          <a:p>
            <a:pPr eaLnBrk="1" hangingPunct="1">
              <a:lnSpc>
                <a:spcPct val="80000"/>
              </a:lnSpc>
            </a:pPr>
            <a:endParaRPr lang="en-GB" sz="360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1547664" y="278092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55576" y="836712"/>
            <a:ext cx="7632848" cy="648072"/>
            <a:chOff x="1978526" y="3521821"/>
            <a:chExt cx="1529346" cy="469153"/>
          </a:xfrm>
          <a:scene3d>
            <a:camera prst="orthographicFront"/>
            <a:lightRig rig="threeP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978526" y="3521821"/>
              <a:ext cx="1529346" cy="46915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p3d>
              <a:bevelT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92267" y="3535562"/>
              <a:ext cx="1501864" cy="441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Have I read and re-read for waffle, mistakes and red herrings?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6 steps to good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GB" smtClean="0"/>
              <a:t>Your piece…brainstorm</a:t>
            </a:r>
          </a:p>
        </p:txBody>
      </p:sp>
      <p:pic>
        <p:nvPicPr>
          <p:cNvPr id="6758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20713"/>
            <a:ext cx="7543800" cy="5780087"/>
          </a:xfr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sz="6600" smtClean="0"/>
              <a:t>Dr Graham Easton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6400" y="4194175"/>
            <a:ext cx="5867400" cy="1727200"/>
          </a:xfrm>
        </p:spPr>
        <p:txBody>
          <a:bodyPr lIns="91440" tIns="45720" rIns="91440" bIns="45720"/>
          <a:lstStyle/>
          <a:p>
            <a:pPr eaLnBrk="1" hangingPunct="1"/>
            <a:r>
              <a:rPr lang="en-GB" sz="4000" smtClean="0"/>
              <a:t>g.easton@imperial.ac.uk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  <p:bldP spid="798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GB" smtClean="0"/>
              <a:t>Coming up….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11188" y="1557338"/>
            <a:ext cx="4176712" cy="969962"/>
          </a:xfrm>
          <a:prstGeom prst="cloudCallout">
            <a:avLst>
              <a:gd name="adj1" fmla="val -48630"/>
              <a:gd name="adj2" fmla="val 6260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800" b="0">
                <a:solidFill>
                  <a:srgbClr val="040404"/>
                </a:solidFill>
                <a:latin typeface="Arial" charset="0"/>
                <a:cs typeface="Arial" charset="0"/>
              </a:rPr>
              <a:t>6 steps to writing well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787900" y="2420938"/>
            <a:ext cx="4176713" cy="1223962"/>
          </a:xfrm>
          <a:prstGeom prst="cloudCallout">
            <a:avLst>
              <a:gd name="adj1" fmla="val -64139"/>
              <a:gd name="adj2" fmla="val 3339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sz="1800" b="0">
                <a:solidFill>
                  <a:srgbClr val="040404"/>
                </a:solidFill>
                <a:latin typeface="Arial" charset="0"/>
                <a:cs typeface="Arial" charset="0"/>
              </a:rPr>
              <a:t>Some quick exercises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339975" y="4797425"/>
            <a:ext cx="4176713" cy="1295400"/>
          </a:xfrm>
          <a:prstGeom prst="cloudCallout">
            <a:avLst>
              <a:gd name="adj1" fmla="val -83106"/>
              <a:gd name="adj2" fmla="val -3235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800" b="0">
                <a:solidFill>
                  <a:srgbClr val="040404"/>
                </a:solidFill>
                <a:latin typeface="Arial" charset="0"/>
                <a:cs typeface="Arial" charset="0"/>
              </a:rPr>
              <a:t>Think about your own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7172" grpId="0" animBg="1"/>
      <p:bldP spid="7174" grpId="0" animBg="1"/>
      <p:bldP spid="71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Writing by numbers</a:t>
            </a:r>
          </a:p>
        </p:txBody>
      </p:sp>
      <p:pic>
        <p:nvPicPr>
          <p:cNvPr id="19458" name="Picture 2" descr="http://www.toonpool.com/user/1061/files/painting_by_numbers_186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773238"/>
            <a:ext cx="4572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6 steps to good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1" i="0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Calibri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1" i="0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Calibri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984</Words>
  <Application>Microsoft Office PowerPoint</Application>
  <PresentationFormat>On-screen Show (4:3)</PresentationFormat>
  <Paragraphs>241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Standarddesign</vt:lpstr>
      <vt:lpstr>6 steps to good writing for your Times article</vt:lpstr>
      <vt:lpstr>Slide 2</vt:lpstr>
      <vt:lpstr>Slide 3</vt:lpstr>
      <vt:lpstr>Slide 4</vt:lpstr>
      <vt:lpstr>Slide 5</vt:lpstr>
      <vt:lpstr>Slide 6</vt:lpstr>
      <vt:lpstr>Coming up….</vt:lpstr>
      <vt:lpstr>Writing by numbers</vt:lpstr>
      <vt:lpstr>6 steps to good writing</vt:lpstr>
      <vt:lpstr>Exercise</vt:lpstr>
      <vt:lpstr>Slide 11</vt:lpstr>
      <vt:lpstr>Exercise – style and message?</vt:lpstr>
      <vt:lpstr>Slide 13</vt:lpstr>
      <vt:lpstr>National Readership Survery</vt:lpstr>
      <vt:lpstr>Readership profile and image</vt:lpstr>
      <vt:lpstr>Slide 16</vt:lpstr>
      <vt:lpstr>  </vt:lpstr>
      <vt:lpstr>Exercise</vt:lpstr>
      <vt:lpstr>Slide 19</vt:lpstr>
      <vt:lpstr> Basic structure of scientific article </vt:lpstr>
      <vt:lpstr>Slide 21</vt:lpstr>
      <vt:lpstr> Structure of most news stories </vt:lpstr>
      <vt:lpstr>Slide 23</vt:lpstr>
      <vt:lpstr>Slide 24</vt:lpstr>
      <vt:lpstr>Slide 25</vt:lpstr>
      <vt:lpstr>Slide 26</vt:lpstr>
      <vt:lpstr>The Elements of Style  Strunk &amp; White 1918</vt:lpstr>
      <vt:lpstr>The Structure of DNA Watson and Crick, Nature, 1953</vt:lpstr>
      <vt:lpstr>Exercise</vt:lpstr>
      <vt:lpstr> New language </vt:lpstr>
      <vt:lpstr>FOG INDEX</vt:lpstr>
      <vt:lpstr>“The English Language” Fog Index of 24.4.</vt:lpstr>
      <vt:lpstr>“The English language” Fog Index of 7.07</vt:lpstr>
      <vt:lpstr>Fog Index examples</vt:lpstr>
      <vt:lpstr>Slide 35</vt:lpstr>
      <vt:lpstr>Exercise</vt:lpstr>
      <vt:lpstr> </vt:lpstr>
      <vt:lpstr>6 steps to good writing</vt:lpstr>
      <vt:lpstr>Your piece…brainstorm</vt:lpstr>
      <vt:lpstr>Slide 40</vt:lpstr>
      <vt:lpstr>Slide 41</vt:lpstr>
      <vt:lpstr>Slide 42</vt:lpstr>
      <vt:lpstr>Slide 43</vt:lpstr>
      <vt:lpstr>Dr Graham Easton</vt:lpstr>
    </vt:vector>
  </TitlesOfParts>
  <Company>Publications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Easton, Graham P</dc:creator>
  <cp:lastModifiedBy>nshiel</cp:lastModifiedBy>
  <cp:revision>168</cp:revision>
  <dcterms:modified xsi:type="dcterms:W3CDTF">2011-10-06T09:58:38Z</dcterms:modified>
</cp:coreProperties>
</file>