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88" r:id="rId4"/>
    <p:sldId id="278" r:id="rId5"/>
    <p:sldId id="280" r:id="rId6"/>
    <p:sldId id="281" r:id="rId7"/>
    <p:sldId id="257" r:id="rId8"/>
    <p:sldId id="282" r:id="rId9"/>
    <p:sldId id="279" r:id="rId10"/>
    <p:sldId id="284" r:id="rId11"/>
    <p:sldId id="283" r:id="rId12"/>
    <p:sldId id="258" r:id="rId13"/>
    <p:sldId id="260" r:id="rId14"/>
    <p:sldId id="289" r:id="rId15"/>
    <p:sldId id="290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8D9EF3"/>
    <a:srgbClr val="B7C2F7"/>
    <a:srgbClr val="D2D9FA"/>
    <a:srgbClr val="FE9914"/>
    <a:srgbClr val="9CABF4"/>
    <a:srgbClr val="95A5F3"/>
    <a:srgbClr val="425E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73" d="100"/>
          <a:sy n="73" d="100"/>
        </p:scale>
        <p:origin x="-1470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65CC903-D0EA-4B9D-8BF5-AC30C03D62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2A75FF6-27D7-42A5-8293-64E7ABC7C4F6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8BBD-FA33-441A-8C6A-A7519EB06CDE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073F7D7-838F-41B9-B615-8869751B12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AAFD72-95EF-4DA4-9F92-ABB9D0A337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8593F15-0A81-4C93-8E6C-65B4935B6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1D90DE9-AEA0-41A5-AD9D-2330ED71F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79A4AD4-891E-4E87-9334-F1B455958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55075FF-7F00-4275-BCF2-4B3AC82D7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373920A-5C17-45A7-B8DB-29CE012EA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223063-2E59-489F-95EF-88A94D7FB0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7B2EBF-0D90-461D-B266-04AF5D886D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D31A08-9FF8-4F37-8470-6D5023DDA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B35C5D-5023-4102-8D9D-FBBFA55E5E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EA50114C-B4D8-4149-AFE0-7BCA63B2C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Safety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20083C8-929B-48C3-9BB3-B523126E1B94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Intercalated BSc entry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>Health and </a:t>
            </a:r>
            <a:r>
              <a:rPr lang="en-GB" dirty="0" smtClean="0">
                <a:solidFill>
                  <a:srgbClr val="0E207F"/>
                </a:solidFill>
              </a:rPr>
              <a:t>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Sept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 - THIS TERM</a:t>
            </a:r>
            <a:r>
              <a:rPr lang="en-GB" sz="2600" dirty="0"/>
              <a:t>	</a:t>
            </a:r>
            <a:r>
              <a:rPr lang="en-GB" sz="2600" dirty="0" smtClean="0"/>
              <a:t>Teaching Coordinator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 smtClean="0"/>
              <a:t>Teresa Collins/Damien Nathaniel</a:t>
            </a:r>
            <a:r>
              <a:rPr lang="en-GB" sz="2600" dirty="0"/>
              <a:t>	</a:t>
            </a:r>
            <a:r>
              <a:rPr lang="en-GB" sz="2600" dirty="0" smtClean="0"/>
              <a:t> (</a:t>
            </a:r>
            <a:r>
              <a:rPr lang="en-GB" sz="2600" dirty="0"/>
              <a:t>CX) 020 </a:t>
            </a:r>
            <a:r>
              <a:rPr lang="en-GB" sz="2600" dirty="0" smtClean="0"/>
              <a:t>7594 0736</a:t>
            </a: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/>
              <a:t>	</a:t>
            </a:r>
            <a:r>
              <a:rPr lang="en-GB" sz="2600" dirty="0" smtClean="0"/>
              <a:t>(Hamm) 020 8383 1074</a:t>
            </a:r>
            <a:br>
              <a:rPr lang="en-GB" sz="2600" dirty="0" smtClean="0"/>
            </a:b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Occupational Health	020 7594 9401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Dept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https://education.med.imperial.ac.uk</a:t>
            </a:r>
            <a:r>
              <a:rPr lang="en-GB" sz="2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388" y="1030873"/>
            <a:ext cx="7929563" cy="5114925"/>
          </a:xfrm>
        </p:spPr>
        <p:txBody>
          <a:bodyPr/>
          <a:lstStyle/>
          <a:p>
            <a:r>
              <a:rPr lang="en-GB" sz="2400" dirty="0"/>
              <a:t>Chemicals</a:t>
            </a:r>
          </a:p>
          <a:p>
            <a:r>
              <a:rPr lang="en-GB" sz="2400" dirty="0"/>
              <a:t>Ionising radiation</a:t>
            </a:r>
          </a:p>
          <a:p>
            <a:r>
              <a:rPr lang="en-GB" sz="2400" dirty="0"/>
              <a:t>Electrical</a:t>
            </a:r>
          </a:p>
          <a:p>
            <a:r>
              <a:rPr lang="en-GB" sz="2400" dirty="0"/>
              <a:t>Lasers</a:t>
            </a:r>
          </a:p>
          <a:p>
            <a:r>
              <a:rPr lang="en-GB" sz="2400" dirty="0"/>
              <a:t>Heavy objects</a:t>
            </a:r>
          </a:p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systems</a:t>
            </a:r>
          </a:p>
          <a:p>
            <a:pPr>
              <a:buNone/>
            </a:pPr>
            <a:r>
              <a:rPr lang="en-GB" sz="2400" dirty="0" smtClean="0"/>
              <a:t>Remember that these </a:t>
            </a:r>
            <a:r>
              <a:rPr lang="en-GB" sz="2400" dirty="0" smtClean="0"/>
              <a:t>are as applicable in the Clinic/Ward/Treatment Room, as in a Lab</a:t>
            </a:r>
          </a:p>
          <a:p>
            <a:r>
              <a:rPr lang="en-GB" sz="2400" dirty="0" smtClean="0"/>
              <a:t>Can </a:t>
            </a:r>
            <a:r>
              <a:rPr lang="en-GB" sz="2400" dirty="0"/>
              <a:t>you name any </a:t>
            </a:r>
            <a:r>
              <a:rPr lang="en-GB" sz="2400" dirty="0" smtClean="0"/>
              <a:t>more hazards?</a:t>
            </a:r>
            <a:endParaRPr lang="en-GB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assessment should include: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minimise/eliminate exposure 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doubt, check with your Safety Officer and Teaching Coordinator </a:t>
            </a:r>
            <a:endParaRPr lang="en-GB" sz="2600" dirty="0" smtClean="0"/>
          </a:p>
          <a:p>
            <a:r>
              <a:rPr lang="en-GB" sz="2600" dirty="0" smtClean="0"/>
              <a:t>You will need to perform risk assessments for your Elective in final year!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540250"/>
          </a:xfrm>
        </p:spPr>
        <p:txBody>
          <a:bodyPr/>
          <a:lstStyle/>
          <a:p>
            <a:r>
              <a:rPr lang="en-GB" sz="2600" dirty="0"/>
              <a:t>Disposal – correct route</a:t>
            </a:r>
          </a:p>
          <a:p>
            <a:r>
              <a:rPr lang="en-GB" sz="2600" dirty="0"/>
              <a:t>Decontamination – correct method</a:t>
            </a:r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endParaRPr lang="en-GB" sz="2600" dirty="0"/>
          </a:p>
          <a:p>
            <a:r>
              <a:rPr lang="en-GB" sz="2600" dirty="0"/>
              <a:t>Spillages – </a:t>
            </a:r>
            <a:r>
              <a:rPr lang="en-GB" sz="2600" dirty="0" smtClean="0"/>
              <a:t>know how </a:t>
            </a:r>
            <a:r>
              <a:rPr lang="en-GB" sz="2600" dirty="0"/>
              <a:t>to be </a:t>
            </a:r>
            <a:r>
              <a:rPr lang="en-GB" sz="2600" dirty="0" smtClean="0"/>
              <a:t>deal with what you are using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218115" cy="4611588"/>
          </a:xfrm>
        </p:spPr>
        <p:txBody>
          <a:bodyPr/>
          <a:lstStyle/>
          <a:p>
            <a:r>
              <a:rPr lang="en-GB" dirty="0" smtClean="0"/>
              <a:t>I’m working unsupervised before my competency is proven </a:t>
            </a:r>
            <a:br>
              <a:rPr lang="en-GB" dirty="0" smtClean="0"/>
            </a:br>
            <a:r>
              <a:rPr lang="en-GB" dirty="0" smtClean="0"/>
              <a:t>(keen and/or pressured?)</a:t>
            </a:r>
          </a:p>
          <a:p>
            <a:r>
              <a:rPr lang="en-GB" dirty="0" smtClean="0"/>
              <a:t>I’ve had a </a:t>
            </a:r>
            <a:r>
              <a:rPr lang="en-GB" dirty="0" err="1" smtClean="0"/>
              <a:t>needlestick</a:t>
            </a:r>
            <a:r>
              <a:rPr lang="en-GB" dirty="0" smtClean="0"/>
              <a:t> injury</a:t>
            </a:r>
          </a:p>
          <a:p>
            <a:pPr lvl="1"/>
            <a:r>
              <a:rPr lang="en-GB" dirty="0" smtClean="0"/>
              <a:t>Know what to do and do it immediately</a:t>
            </a:r>
          </a:p>
          <a:p>
            <a:pPr lvl="1"/>
            <a:r>
              <a:rPr lang="en-GB" dirty="0" smtClean="0"/>
              <a:t>Report it to Trust </a:t>
            </a:r>
            <a:r>
              <a:rPr lang="en-GB" u="sng" dirty="0" smtClean="0"/>
              <a:t>AND</a:t>
            </a:r>
            <a:r>
              <a:rPr lang="en-GB" dirty="0" smtClean="0"/>
              <a:t> College</a:t>
            </a:r>
          </a:p>
          <a:p>
            <a:r>
              <a:rPr lang="en-GB" dirty="0" smtClean="0"/>
              <a:t>I’m working late</a:t>
            </a:r>
          </a:p>
          <a:p>
            <a:r>
              <a:rPr lang="en-GB" dirty="0" smtClean="0"/>
              <a:t>If you are ill, should you visit clinical areas?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Care!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effects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professionals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system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/>
              <a:t>T</a:t>
            </a:r>
            <a:r>
              <a:rPr lang="en-US" dirty="0" smtClean="0"/>
              <a:t>rust induction pack</a:t>
            </a:r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/>
              <a:t>For general areas in College Buildings</a:t>
            </a:r>
          </a:p>
          <a:p>
            <a:pPr lvl="1"/>
            <a:r>
              <a:rPr lang="en-GB" sz="2200"/>
              <a:t>Contact Emergency number who will send a trained First-Aider</a:t>
            </a:r>
          </a:p>
          <a:p>
            <a:pPr lvl="1"/>
            <a:r>
              <a:rPr lang="en-GB" sz="2200"/>
              <a:t>If working in a research lab, the academic department will have designated trained First Aiders</a:t>
            </a:r>
            <a:br>
              <a:rPr lang="en-GB" sz="2200"/>
            </a:br>
            <a:endParaRPr lang="en-GB" sz="2200"/>
          </a:p>
          <a:p>
            <a:r>
              <a:rPr lang="en-GB" sz="2800"/>
              <a:t>For Clinical (Trust) areas</a:t>
            </a:r>
          </a:p>
          <a:p>
            <a:pPr lvl="1"/>
            <a:r>
              <a:rPr lang="en-GB" sz="2200"/>
              <a:t>Local ward staff</a:t>
            </a:r>
          </a:p>
          <a:p>
            <a:pPr lvl="1"/>
            <a:r>
              <a:rPr lang="en-GB" sz="2200"/>
              <a:t>A &amp; E Dept</a:t>
            </a:r>
          </a:p>
          <a:p>
            <a:pPr lvl="1"/>
            <a:r>
              <a:rPr lang="en-GB" sz="2200"/>
              <a:t>Trust Occupational Health Dept.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On College premises - forms </a:t>
            </a:r>
            <a:r>
              <a:rPr lang="en-GB" sz="1800" dirty="0"/>
              <a:t>available </a:t>
            </a:r>
            <a:r>
              <a:rPr lang="en-GB" sz="1800" dirty="0" smtClean="0"/>
              <a:t>online at www3.imperial.ac.uk/safety/formsandchecklists/accidents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incidents/accidents – also report to College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Forms </a:t>
            </a:r>
            <a:r>
              <a:rPr lang="en-GB" sz="1800" dirty="0"/>
              <a:t>must be completed as soon as is practicable and </a:t>
            </a:r>
            <a:r>
              <a:rPr lang="en-GB" sz="1800" dirty="0" smtClean="0"/>
              <a:t>signed or emailed</a:t>
            </a: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2800" dirty="0"/>
              <a:t>There will be an </a:t>
            </a:r>
            <a:r>
              <a:rPr lang="en-GB" sz="2800" dirty="0" smtClean="0"/>
              <a:t>investigation &amp; 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</a:t>
            </a:r>
            <a:r>
              <a:rPr lang="en-GB" sz="1800" dirty="0"/>
              <a:t>Officer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College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Occupational Health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submit accident reports to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  <a:p>
            <a:r>
              <a:rPr lang="en-US" sz="2800" dirty="0"/>
              <a:t>For incidents in Clinical areas, also report to local senior staff AND advise Teaching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7772400" cy="449263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– see Intranet</a:t>
            </a:r>
            <a:endParaRPr lang="en-US" sz="2600" dirty="0"/>
          </a:p>
        </p:txBody>
      </p:sp>
      <p:pic>
        <p:nvPicPr>
          <p:cNvPr id="116745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633428"/>
            <a:ext cx="4079843" cy="60359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16744" name="Picture 8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20688"/>
            <a:ext cx="4252626" cy="53285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03848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Click on the charts to go to the document</a:t>
            </a:r>
            <a:endParaRPr lang="en-GB" dirty="0" smtClean="0">
              <a:solidFill>
                <a:srgbClr val="0E20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631</Words>
  <Application>Microsoft Office PowerPoint</Application>
  <PresentationFormat>On-screen Show (4:3)</PresentationFormat>
  <Paragraphs>162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School of Medicine Intercalated BSc entry  Health and Safety  Dr Michael Barrett Head of Learning Resources mike.barrett@imperial.ac.uk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– see Intranet</vt:lpstr>
      <vt:lpstr>Functions</vt:lpstr>
      <vt:lpstr>Important contact details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home</cp:lastModifiedBy>
  <cp:revision>65</cp:revision>
  <dcterms:created xsi:type="dcterms:W3CDTF">2003-01-06T14:21:41Z</dcterms:created>
  <dcterms:modified xsi:type="dcterms:W3CDTF">2011-09-19T23:33:15Z</dcterms:modified>
</cp:coreProperties>
</file>