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</p:sldMasterIdLst>
  <p:notesMasterIdLst>
    <p:notesMasterId r:id="rId17"/>
  </p:notesMasterIdLst>
  <p:handoutMasterIdLst>
    <p:handoutMasterId r:id="rId18"/>
  </p:handoutMasterIdLst>
  <p:sldIdLst>
    <p:sldId id="256" r:id="rId2"/>
    <p:sldId id="263" r:id="rId3"/>
    <p:sldId id="288" r:id="rId4"/>
    <p:sldId id="278" r:id="rId5"/>
    <p:sldId id="280" r:id="rId6"/>
    <p:sldId id="281" r:id="rId7"/>
    <p:sldId id="257" r:id="rId8"/>
    <p:sldId id="282" r:id="rId9"/>
    <p:sldId id="279" r:id="rId10"/>
    <p:sldId id="284" r:id="rId11"/>
    <p:sldId id="283" r:id="rId12"/>
    <p:sldId id="258" r:id="rId13"/>
    <p:sldId id="260" r:id="rId14"/>
    <p:sldId id="289" r:id="rId15"/>
    <p:sldId id="290" r:id="rId16"/>
  </p:sldIdLst>
  <p:sldSz cx="9144000" cy="6858000" type="screen4x3"/>
  <p:notesSz cx="6669088" cy="9928225"/>
  <p:defaultTextStyle>
    <a:defPPr>
      <a:defRPr lang="en-US"/>
    </a:defPPr>
    <a:lvl1pPr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20000"/>
      </a:spcBef>
      <a:spcAft>
        <a:spcPct val="0"/>
      </a:spcAft>
      <a:defRPr kern="1200">
        <a:solidFill>
          <a:srgbClr val="FE9914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rgbClr val="FE9914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207F"/>
    <a:srgbClr val="8D9EF3"/>
    <a:srgbClr val="B7C2F7"/>
    <a:srgbClr val="D2D9FA"/>
    <a:srgbClr val="FE9914"/>
    <a:srgbClr val="9CABF4"/>
    <a:srgbClr val="95A5F3"/>
    <a:srgbClr val="425EE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64" autoAdjust="0"/>
    <p:restoredTop sz="94660"/>
  </p:normalViewPr>
  <p:slideViewPr>
    <p:cSldViewPr>
      <p:cViewPr>
        <p:scale>
          <a:sx n="73" d="100"/>
          <a:sy n="73" d="100"/>
        </p:scale>
        <p:origin x="-1152" y="-10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US"/>
          </a:p>
        </p:txBody>
      </p:sp>
      <p:sp>
        <p:nvSpPr>
          <p:cNvPr id="634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429671"/>
            <a:ext cx="2890665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465CC903-D0EA-4B9D-8BF5-AC30C03D62D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423" y="0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316" y="4717218"/>
            <a:ext cx="4890457" cy="4466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GB" smtClean="0"/>
              <a:t>Click to edit Master text styles</a:t>
            </a:r>
          </a:p>
          <a:p>
            <a:pPr lvl="1"/>
            <a:r>
              <a:rPr lang="en-GB" altLang="en-GB" smtClean="0"/>
              <a:t>Second level</a:t>
            </a:r>
          </a:p>
          <a:p>
            <a:pPr lvl="2"/>
            <a:r>
              <a:rPr lang="en-GB" altLang="en-GB" smtClean="0"/>
              <a:t>Third level</a:t>
            </a:r>
          </a:p>
          <a:p>
            <a:pPr lvl="3"/>
            <a:r>
              <a:rPr lang="en-GB" altLang="en-GB" smtClean="0"/>
              <a:t>Fourth level</a:t>
            </a:r>
          </a:p>
          <a:p>
            <a:pPr lvl="4"/>
            <a:r>
              <a:rPr lang="en-GB" altLang="en-GB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endParaRPr lang="en-GB" alt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423" y="9431258"/>
            <a:ext cx="2890665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" charset="0"/>
              </a:defRPr>
            </a:lvl1pPr>
          </a:lstStyle>
          <a:p>
            <a:fld id="{B2A75FF6-27D7-42A5-8293-64E7ABC7C4F6}" type="slidenum">
              <a:rPr lang="en-GB" altLang="en-GB"/>
              <a:pPr/>
              <a:t>‹#›</a:t>
            </a:fld>
            <a:endParaRPr lang="en-GB" alt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798BBD-FA33-441A-8C6A-A7519EB06CDE}" type="slidenum">
              <a:rPr lang="en-GB" altLang="en-GB"/>
              <a:pPr/>
              <a:t>1</a:t>
            </a:fld>
            <a:endParaRPr lang="en-GB" altLang="en-GB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26DCA9-6DD6-423F-A2D6-43904544565D}" type="slidenum">
              <a:rPr lang="en-GB" altLang="en-GB"/>
              <a:pPr/>
              <a:t>11</a:t>
            </a:fld>
            <a:endParaRPr lang="en-GB" altLang="en-GB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6C45C-0FE9-4C12-A60F-D60DCD861820}" type="slidenum">
              <a:rPr lang="en-GB" altLang="en-GB"/>
              <a:pPr/>
              <a:t>12</a:t>
            </a:fld>
            <a:endParaRPr lang="en-GB" altLang="en-GB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9CF1D9-C05B-405F-BF50-37BD8AC7140C}" type="slidenum">
              <a:rPr lang="en-GB" altLang="en-GB"/>
              <a:pPr/>
              <a:t>13</a:t>
            </a:fld>
            <a:endParaRPr lang="en-GB" altLang="en-GB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2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E30112-F131-4E4E-9A00-66D64511ECFE}" type="slidenum">
              <a:rPr lang="en-GB" altLang="en-GB"/>
              <a:pPr/>
              <a:t>3</a:t>
            </a:fld>
            <a:endParaRPr lang="en-GB" altLang="en-GB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FABC1F-433E-4CBC-BF4E-42FE09E2B6EE}" type="slidenum">
              <a:rPr lang="en-GB" altLang="en-GB"/>
              <a:pPr/>
              <a:t>4</a:t>
            </a:fld>
            <a:endParaRPr lang="en-GB" altLang="en-GB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5F751-C04F-48DB-9B17-EE172E02D672}" type="slidenum">
              <a:rPr lang="en-GB" altLang="en-GB"/>
              <a:pPr/>
              <a:t>5</a:t>
            </a:fld>
            <a:endParaRPr lang="en-GB" altLang="en-GB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77871E3-BE5A-4BC7-B7D2-41DD9F825E5A}" type="slidenum">
              <a:rPr lang="en-GB" altLang="en-GB"/>
              <a:pPr/>
              <a:t>6</a:t>
            </a:fld>
            <a:endParaRPr lang="en-GB" altLang="en-GB"/>
          </a:p>
        </p:txBody>
      </p:sp>
      <p:sp>
        <p:nvSpPr>
          <p:cNvPr id="115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57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A2A7EAB-2924-47E4-9ED3-CC4FF6811443}" type="slidenum">
              <a:rPr lang="en-GB" altLang="en-GB"/>
              <a:pPr/>
              <a:t>7</a:t>
            </a:fld>
            <a:endParaRPr lang="en-GB" altLang="en-GB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A78E56-55AA-4251-92F7-C88C241AAF5D}" type="slidenum">
              <a:rPr lang="en-GB" altLang="en-GB"/>
              <a:pPr/>
              <a:t>8</a:t>
            </a:fld>
            <a:endParaRPr lang="en-GB" altLang="en-GB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4AEE5A-A98E-4C4B-A895-5618CB6CF3CA}" type="slidenum">
              <a:rPr lang="en-GB" altLang="en-GB"/>
              <a:pPr/>
              <a:t>9</a:t>
            </a:fld>
            <a:endParaRPr lang="en-GB" altLang="en-GB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413000" y="1628775"/>
            <a:ext cx="4751388" cy="1514475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47650" y="5437188"/>
            <a:ext cx="2154238" cy="703262"/>
          </a:xfrm>
        </p:spPr>
        <p:txBody>
          <a:bodyPr/>
          <a:lstStyle>
            <a:lvl1pPr marL="0" indent="0">
              <a:buFontTx/>
              <a:buNone/>
              <a:defRPr sz="1800">
                <a:solidFill>
                  <a:srgbClr val="FE9914"/>
                </a:solidFill>
              </a:defRPr>
            </a:lvl1pPr>
          </a:lstStyle>
          <a:p>
            <a:r>
              <a:rPr lang="en-GB"/>
              <a:t>Name of presenter</a:t>
            </a:r>
          </a:p>
          <a:p>
            <a:r>
              <a:rPr lang="en-GB"/>
              <a:t>Job title</a:t>
            </a:r>
          </a:p>
        </p:txBody>
      </p:sp>
      <p:sp>
        <p:nvSpPr>
          <p:cNvPr id="32772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2773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1073F7D7-838F-41B9-B615-8869751B123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381000"/>
            <a:ext cx="3124200" cy="78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381000"/>
            <a:ext cx="3317875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49AAFD72-95EF-4DA4-9F92-ABB9D0A337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40450" y="171450"/>
            <a:ext cx="1946275" cy="5353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0038" y="171450"/>
            <a:ext cx="5688012" cy="5353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78593F15-0A81-4C93-8E6C-65B4935B612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F1D90DE9-AEA0-41A5-AD9D-2330ED71FD8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79A4AD4-891E-4E87-9334-F1B455958B2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43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76725" y="14097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C55075FF-7F00-4275-BCF2-4B3AC82D769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373920A-5C17-45A7-B8DB-29CE012EA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21223063-2E59-489F-95EF-88A94D7FB02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567B2EBF-0D90-461D-B266-04AF5D886D1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D31A08-9FF8-4F37-8470-6D5023DDAD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Page </a:t>
            </a:r>
            <a:fld id="{94B35C5D-5023-4102-8D9D-FBBFA55E5EC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0038" y="1714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4325" y="14097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411413" y="63087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50825" y="63087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00">
                <a:solidFill>
                  <a:srgbClr val="0E207F"/>
                </a:solidFill>
              </a:defRPr>
            </a:lvl1pPr>
          </a:lstStyle>
          <a:p>
            <a:r>
              <a:rPr lang="en-US" altLang="en-US"/>
              <a:t>Page </a:t>
            </a:r>
            <a:fld id="{EA50114C-B4D8-4149-AFE0-7BCA63B2C84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FE9914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000">
          <a:solidFill>
            <a:srgbClr val="0E2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rgbClr val="0E207F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rgbClr val="0E207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ducation.med.imperial.ac.uk/Policies/Safety.htm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520083C8-929B-48C3-9BB3-B523126E1B94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1916113"/>
            <a:ext cx="8351837" cy="3095625"/>
          </a:xfrm>
        </p:spPr>
        <p:txBody>
          <a:bodyPr/>
          <a:lstStyle/>
          <a:p>
            <a:pPr algn="r"/>
            <a:r>
              <a:rPr lang="en-GB" sz="4000" b="0" dirty="0"/>
              <a:t>School of Medicine</a:t>
            </a:r>
            <a:br>
              <a:rPr lang="en-GB" sz="4000" b="0" dirty="0"/>
            </a:br>
            <a:r>
              <a:rPr lang="en-GB" sz="4000" b="0" dirty="0" smtClean="0"/>
              <a:t>TMDU Exchange Programme</a:t>
            </a:r>
            <a:r>
              <a:rPr lang="en-GB" sz="3200" dirty="0"/>
              <a:t/>
            </a:r>
            <a:br>
              <a:rPr lang="en-GB" sz="3200" dirty="0"/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dirty="0">
                <a:solidFill>
                  <a:srgbClr val="0E207F"/>
                </a:solidFill>
              </a:rPr>
              <a:t>Health and </a:t>
            </a:r>
            <a:r>
              <a:rPr lang="en-GB" dirty="0" smtClean="0">
                <a:solidFill>
                  <a:srgbClr val="0E207F"/>
                </a:solidFill>
              </a:rPr>
              <a:t>Safety</a:t>
            </a:r>
            <a:r>
              <a:rPr lang="en-GB" dirty="0">
                <a:solidFill>
                  <a:srgbClr val="0E207F"/>
                </a:solidFill>
              </a:rPr>
              <a:t/>
            </a:r>
            <a:br>
              <a:rPr lang="en-GB" dirty="0">
                <a:solidFill>
                  <a:srgbClr val="0E207F"/>
                </a:solidFill>
              </a:rPr>
            </a:br>
            <a:r>
              <a:rPr lang="en-GB" sz="3200" dirty="0"/>
              <a:t/>
            </a:r>
            <a:br>
              <a:rPr lang="en-GB" sz="3200" dirty="0"/>
            </a:br>
            <a:r>
              <a:rPr lang="en-GB" sz="2400" b="0" dirty="0"/>
              <a:t>Dr Michael Barrett</a:t>
            </a:r>
            <a:r>
              <a:rPr lang="en-GB" sz="2400" dirty="0"/>
              <a:t/>
            </a:r>
            <a:br>
              <a:rPr lang="en-GB" sz="2400" dirty="0"/>
            </a:br>
            <a:r>
              <a:rPr lang="en-GB" sz="2400" dirty="0"/>
              <a:t>Head of Learning Resources</a:t>
            </a:r>
            <a:br>
              <a:rPr lang="en-GB" sz="2400" dirty="0"/>
            </a:br>
            <a:r>
              <a:rPr lang="en-GB" sz="2400" dirty="0">
                <a:solidFill>
                  <a:srgbClr val="FEB350"/>
                </a:solidFill>
              </a:rPr>
              <a:t>mike.barrett@imperial.ac.uk</a:t>
            </a:r>
            <a:endParaRPr lang="en-US" sz="2400" dirty="0">
              <a:solidFill>
                <a:srgbClr val="FEB350"/>
              </a:solidFill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October 2011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C56C5DD2-90DE-429E-9D55-B36A3A35CCE6}" type="slidenum">
              <a:rPr lang="en-US" altLang="en-US"/>
              <a:pPr/>
              <a:t>10</a:t>
            </a:fld>
            <a:endParaRPr lang="en-US" altLang="en-US" dirty="0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8376418" cy="1143000"/>
          </a:xfrm>
        </p:spPr>
        <p:txBody>
          <a:bodyPr/>
          <a:lstStyle/>
          <a:p>
            <a:r>
              <a:rPr lang="en-GB" dirty="0" smtClean="0"/>
              <a:t>Important contact details</a:t>
            </a:r>
            <a:endParaRPr lang="en-GB" dirty="0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578850" cy="4114800"/>
          </a:xfrm>
        </p:spPr>
        <p:txBody>
          <a:bodyPr/>
          <a:lstStyle/>
          <a:p>
            <a:pPr>
              <a:tabLst>
                <a:tab pos="8258175" algn="r"/>
              </a:tabLst>
            </a:pPr>
            <a:r>
              <a:rPr lang="en-GB" sz="2600" dirty="0"/>
              <a:t>Student </a:t>
            </a:r>
            <a:r>
              <a:rPr lang="en-GB" sz="2600" dirty="0" smtClean="0"/>
              <a:t>matters - </a:t>
            </a:r>
            <a:r>
              <a:rPr lang="en-GB" sz="2600" dirty="0"/>
              <a:t>	</a:t>
            </a:r>
            <a:br>
              <a:rPr lang="en-GB" sz="2600" dirty="0"/>
            </a:br>
            <a:r>
              <a:rPr lang="en-GB" sz="2600" dirty="0" smtClean="0"/>
              <a:t>Antony Aleksiev</a:t>
            </a:r>
            <a:r>
              <a:rPr lang="en-GB" sz="2600" dirty="0"/>
              <a:t>	</a:t>
            </a:r>
            <a:r>
              <a:rPr lang="en-GB" sz="2600" dirty="0" smtClean="0"/>
              <a:t> </a:t>
            </a:r>
            <a:r>
              <a:rPr lang="en-GB" sz="2600" dirty="0" smtClean="0"/>
              <a:t>020 </a:t>
            </a:r>
            <a:r>
              <a:rPr lang="en-GB" sz="2600" dirty="0" smtClean="0"/>
              <a:t>8383 </a:t>
            </a:r>
            <a:r>
              <a:rPr lang="en-GB" sz="2600" dirty="0" smtClean="0"/>
              <a:t>1071</a:t>
            </a:r>
            <a:r>
              <a:rPr lang="en-GB" sz="2600" dirty="0" smtClean="0"/>
              <a:t/>
            </a:r>
            <a:br>
              <a:rPr lang="en-GB" sz="2600" dirty="0" smtClean="0"/>
            </a:b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Occupational Health	020 7594 9401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Security (SK)</a:t>
            </a:r>
            <a:r>
              <a:rPr lang="en-GB" sz="2600" dirty="0"/>
              <a:t>	020 7594 </a:t>
            </a:r>
            <a:r>
              <a:rPr lang="en-GB" sz="2600" dirty="0" smtClean="0"/>
              <a:t>8910</a:t>
            </a:r>
            <a:endParaRPr lang="en-GB" sz="2600" dirty="0"/>
          </a:p>
          <a:p>
            <a:pPr>
              <a:tabLst>
                <a:tab pos="8258175" algn="r"/>
              </a:tabLst>
            </a:pPr>
            <a:r>
              <a:rPr lang="en-GB" sz="2600" dirty="0"/>
              <a:t>Safety Dept	020 7594 9423</a:t>
            </a:r>
          </a:p>
          <a:p>
            <a:pPr>
              <a:tabLst>
                <a:tab pos="8258175" algn="r"/>
              </a:tabLst>
            </a:pPr>
            <a:r>
              <a:rPr lang="en-GB" sz="2600" dirty="0"/>
              <a:t>Estates helpdesk	020 7594 8000</a:t>
            </a:r>
          </a:p>
          <a:p>
            <a:pPr>
              <a:tabLst>
                <a:tab pos="8258175" algn="r"/>
              </a:tabLst>
            </a:pPr>
            <a:endParaRPr lang="en-GB" sz="2600" dirty="0" smtClean="0"/>
          </a:p>
          <a:p>
            <a:pPr>
              <a:tabLst>
                <a:tab pos="8258175" algn="r"/>
              </a:tabLst>
            </a:pPr>
            <a:r>
              <a:rPr lang="en-GB" sz="2600" dirty="0" smtClean="0"/>
              <a:t>Teaching </a:t>
            </a:r>
            <a:r>
              <a:rPr lang="en-GB" sz="2600" dirty="0"/>
              <a:t>intranet	</a:t>
            </a:r>
            <a:r>
              <a:rPr lang="en-GB" sz="2200" b="1" dirty="0"/>
              <a:t>https://education.med.imperial.ac.uk</a:t>
            </a:r>
            <a:r>
              <a:rPr lang="en-GB" sz="2600" dirty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A83CCEA4-DC77-440B-835D-DD926EF5963F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Safety Issues – hazard awareness</a:t>
            </a:r>
            <a:endParaRPr lang="en-US"/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388" y="1030873"/>
            <a:ext cx="7929563" cy="5114925"/>
          </a:xfrm>
        </p:spPr>
        <p:txBody>
          <a:bodyPr/>
          <a:lstStyle/>
          <a:p>
            <a:r>
              <a:rPr lang="en-GB" sz="2400" dirty="0"/>
              <a:t>Chemicals</a:t>
            </a:r>
          </a:p>
          <a:p>
            <a:r>
              <a:rPr lang="en-GB" sz="2400" dirty="0"/>
              <a:t>Ionising radiation</a:t>
            </a:r>
          </a:p>
          <a:p>
            <a:r>
              <a:rPr lang="en-GB" sz="2400" dirty="0"/>
              <a:t>Electrical</a:t>
            </a:r>
          </a:p>
          <a:p>
            <a:r>
              <a:rPr lang="en-GB" sz="2400" dirty="0"/>
              <a:t>Lasers</a:t>
            </a:r>
          </a:p>
          <a:p>
            <a:r>
              <a:rPr lang="en-GB" sz="2400" dirty="0"/>
              <a:t>Heavy objects</a:t>
            </a:r>
          </a:p>
          <a:p>
            <a:r>
              <a:rPr lang="en-GB" sz="2400" dirty="0"/>
              <a:t>Infectious agents</a:t>
            </a:r>
          </a:p>
          <a:p>
            <a:r>
              <a:rPr lang="en-GB" sz="2400" dirty="0"/>
              <a:t>Allergens</a:t>
            </a:r>
          </a:p>
          <a:p>
            <a:r>
              <a:rPr lang="en-GB" sz="2400" dirty="0"/>
              <a:t>Temperature</a:t>
            </a:r>
          </a:p>
          <a:p>
            <a:r>
              <a:rPr lang="en-GB" sz="2400" dirty="0"/>
              <a:t>Pressure systems</a:t>
            </a:r>
          </a:p>
          <a:p>
            <a:pPr>
              <a:buNone/>
            </a:pPr>
            <a:r>
              <a:rPr lang="en-GB" sz="2400" dirty="0" smtClean="0"/>
              <a:t>Remember that these are as applicable in the Clinic/Ward/Treatment Room, as in a Lab</a:t>
            </a:r>
          </a:p>
          <a:p>
            <a:r>
              <a:rPr lang="en-GB" sz="2400" dirty="0" smtClean="0"/>
              <a:t>Can </a:t>
            </a:r>
            <a:r>
              <a:rPr lang="en-GB" sz="2400" dirty="0"/>
              <a:t>you name any </a:t>
            </a:r>
            <a:r>
              <a:rPr lang="en-GB" sz="2400" dirty="0" smtClean="0"/>
              <a:t>more hazards?</a:t>
            </a:r>
            <a:endParaRPr lang="en-GB" sz="2400" dirty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0A3F0C8-6C73-4C7C-A814-8593A4FE6E70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Risk</a:t>
            </a:r>
            <a:r>
              <a:rPr lang="en-GB" b="0"/>
              <a:t> </a:t>
            </a:r>
            <a:r>
              <a:rPr lang="en-GB"/>
              <a:t>Assessments</a:t>
            </a:r>
            <a:endParaRPr lang="en-US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4" y="1409700"/>
            <a:ext cx="8362131" cy="5043636"/>
          </a:xfrm>
        </p:spPr>
        <p:txBody>
          <a:bodyPr/>
          <a:lstStyle/>
          <a:p>
            <a:r>
              <a:rPr lang="en-GB" sz="2600" dirty="0"/>
              <a:t>Legal requirement</a:t>
            </a:r>
          </a:p>
          <a:p>
            <a:r>
              <a:rPr lang="en-GB" sz="2600" dirty="0"/>
              <a:t>Must be done by the department providing the course</a:t>
            </a:r>
          </a:p>
          <a:p>
            <a:r>
              <a:rPr lang="en-GB" sz="2600" dirty="0"/>
              <a:t>The assessment should include:</a:t>
            </a:r>
          </a:p>
          <a:p>
            <a:pPr lvl="1"/>
            <a:r>
              <a:rPr lang="en-GB" sz="2000" dirty="0"/>
              <a:t>Identification of hazard(s)</a:t>
            </a:r>
          </a:p>
          <a:p>
            <a:pPr lvl="1"/>
            <a:r>
              <a:rPr lang="en-GB" sz="2000" dirty="0"/>
              <a:t>The likely exposure (amount/duration/</a:t>
            </a:r>
            <a:r>
              <a:rPr lang="en-GB" sz="2000" i="1" dirty="0"/>
              <a:t>etc</a:t>
            </a:r>
            <a:r>
              <a:rPr lang="en-GB" sz="2000" dirty="0"/>
              <a:t>)</a:t>
            </a:r>
          </a:p>
          <a:p>
            <a:pPr lvl="1"/>
            <a:r>
              <a:rPr lang="en-GB" sz="2000" dirty="0"/>
              <a:t>Protocol to minimise/eliminate exposure to safe levels</a:t>
            </a:r>
          </a:p>
          <a:p>
            <a:pPr lvl="1"/>
            <a:r>
              <a:rPr lang="en-GB" sz="2000" dirty="0"/>
              <a:t>Procedure in event of an accident/spillage</a:t>
            </a:r>
          </a:p>
          <a:p>
            <a:r>
              <a:rPr lang="en-GB" sz="2600" dirty="0"/>
              <a:t>If in doubt, check with your Safety Officer and Teaching Coordinator </a:t>
            </a:r>
            <a:endParaRPr lang="en-GB" sz="2600" dirty="0" smtClean="0"/>
          </a:p>
          <a:p>
            <a:r>
              <a:rPr lang="en-GB" sz="2600" dirty="0" smtClean="0"/>
              <a:t>You will need to perform risk assessments for your Elective in final year!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9B52C9B4-593C-46C4-A223-3D82BB1F7851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Personal and local issues</a:t>
            </a:r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772400" cy="4540250"/>
          </a:xfrm>
        </p:spPr>
        <p:txBody>
          <a:bodyPr/>
          <a:lstStyle/>
          <a:p>
            <a:r>
              <a:rPr lang="en-GB" sz="2600" dirty="0"/>
              <a:t>Disposal – correct route</a:t>
            </a:r>
          </a:p>
          <a:p>
            <a:r>
              <a:rPr lang="en-GB" sz="2600" dirty="0"/>
              <a:t>Decontamination – correct method</a:t>
            </a:r>
          </a:p>
          <a:p>
            <a:r>
              <a:rPr lang="en-GB" sz="2600" dirty="0" smtClean="0"/>
              <a:t>Protective </a:t>
            </a:r>
            <a:r>
              <a:rPr lang="en-GB" sz="2600" dirty="0"/>
              <a:t>clothing “PPE” </a:t>
            </a:r>
            <a:r>
              <a:rPr lang="en-GB" sz="2600" dirty="0" smtClean="0"/>
              <a:t>– correct type(s)</a:t>
            </a:r>
            <a:endParaRPr lang="en-GB" sz="2600" dirty="0"/>
          </a:p>
          <a:p>
            <a:r>
              <a:rPr lang="en-GB" sz="2600" dirty="0"/>
              <a:t>Are you pre-sensitised?</a:t>
            </a:r>
          </a:p>
          <a:p>
            <a:pPr lvl="1"/>
            <a:r>
              <a:rPr lang="en-GB" sz="2000" dirty="0"/>
              <a:t>tell your supervisor and Occupational Health</a:t>
            </a:r>
          </a:p>
          <a:p>
            <a:endParaRPr lang="en-GB" sz="2600" dirty="0"/>
          </a:p>
          <a:p>
            <a:r>
              <a:rPr lang="en-GB" sz="2600" dirty="0"/>
              <a:t>Spillages – </a:t>
            </a:r>
            <a:r>
              <a:rPr lang="en-GB" sz="2600" dirty="0" smtClean="0"/>
              <a:t>know how </a:t>
            </a:r>
            <a:r>
              <a:rPr lang="en-GB" sz="2600" dirty="0"/>
              <a:t>to be </a:t>
            </a:r>
            <a:r>
              <a:rPr lang="en-GB" sz="2600" dirty="0" smtClean="0"/>
              <a:t>deal with what you are using</a:t>
            </a:r>
            <a:endParaRPr lang="en-GB" sz="2600" dirty="0"/>
          </a:p>
          <a:p>
            <a:endParaRPr lang="en-GB" sz="2600" dirty="0"/>
          </a:p>
          <a:p>
            <a:r>
              <a:rPr lang="en-GB" sz="2600" dirty="0"/>
              <a:t>If you don’t understand, ask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8" y="171450"/>
            <a:ext cx="8448426" cy="1143000"/>
          </a:xfrm>
        </p:spPr>
        <p:txBody>
          <a:bodyPr/>
          <a:lstStyle/>
          <a:p>
            <a:r>
              <a:rPr lang="en-GB" dirty="0" smtClean="0"/>
              <a:t>Typical problems – know what you should 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324" y="1409700"/>
            <a:ext cx="8218115" cy="4611588"/>
          </a:xfrm>
        </p:spPr>
        <p:txBody>
          <a:bodyPr/>
          <a:lstStyle/>
          <a:p>
            <a:r>
              <a:rPr lang="en-GB" dirty="0" smtClean="0"/>
              <a:t>I’m working unsupervised before my competency is proven </a:t>
            </a:r>
            <a:br>
              <a:rPr lang="en-GB" dirty="0" smtClean="0"/>
            </a:br>
            <a:r>
              <a:rPr lang="en-GB" dirty="0" smtClean="0"/>
              <a:t>(keen and/or pressured?)</a:t>
            </a:r>
          </a:p>
          <a:p>
            <a:r>
              <a:rPr lang="en-GB" dirty="0" smtClean="0"/>
              <a:t>I’ve had a </a:t>
            </a:r>
            <a:r>
              <a:rPr lang="en-GB" dirty="0" err="1" smtClean="0"/>
              <a:t>needlestick</a:t>
            </a:r>
            <a:r>
              <a:rPr lang="en-GB" dirty="0" smtClean="0"/>
              <a:t> injury</a:t>
            </a:r>
          </a:p>
          <a:p>
            <a:pPr lvl="1"/>
            <a:r>
              <a:rPr lang="en-GB" dirty="0" smtClean="0"/>
              <a:t>Know what to do and do it immediately</a:t>
            </a:r>
          </a:p>
          <a:p>
            <a:pPr lvl="1"/>
            <a:r>
              <a:rPr lang="en-GB" dirty="0" smtClean="0"/>
              <a:t>Report it </a:t>
            </a:r>
            <a:r>
              <a:rPr lang="en-GB" dirty="0" smtClean="0"/>
              <a:t>to </a:t>
            </a:r>
            <a:r>
              <a:rPr lang="en-GB" dirty="0" smtClean="0"/>
              <a:t>College</a:t>
            </a:r>
          </a:p>
          <a:p>
            <a:r>
              <a:rPr lang="en-GB" dirty="0" smtClean="0"/>
              <a:t>I’m working late</a:t>
            </a:r>
          </a:p>
          <a:p>
            <a:r>
              <a:rPr lang="en-GB" dirty="0" smtClean="0"/>
              <a:t>If you are ill, should you visit clinical areas?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Care!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Good luck with your course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pPr>
              <a:buNone/>
            </a:pPr>
            <a:r>
              <a:rPr lang="en-GB" dirty="0"/>
              <a:t>m</a:t>
            </a:r>
            <a:r>
              <a:rPr lang="en-GB" dirty="0" smtClean="0"/>
              <a:t>ike barrett@imperial.ac.uk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smtClean="0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smtClean="0"/>
              <a:t>Page </a:t>
            </a:r>
            <a:fld id="{F1D90DE9-AEA0-41A5-AD9D-2330ED71FD84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Safety policy and guidance</a:t>
            </a:r>
            <a:endParaRPr lang="en-US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362131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 dirty="0"/>
              <a:t>D</a:t>
            </a:r>
            <a:r>
              <a:rPr lang="en-GB" sz="2800" dirty="0" smtClean="0"/>
              <a:t>etails are to be found on the Intranet at</a:t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400" dirty="0" smtClean="0"/>
              <a:t>https://education.med.imperial.ac.uk/Policies/Safety.htm </a:t>
            </a:r>
          </a:p>
          <a:p>
            <a:pPr>
              <a:lnSpc>
                <a:spcPct val="90000"/>
              </a:lnSpc>
              <a:buNone/>
            </a:pP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1F1062CE-E930-4FBB-813F-A6A78A3D2B7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FIRE &amp; Evacuating the area</a:t>
            </a:r>
            <a:endParaRPr lang="en-US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600" dirty="0"/>
              <a:t>Know the exit routes and where to assemble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Leave the area when instructed so to do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Do NOT delay your exit to collect personal effects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Do NOT interfere with Fire Safety Equipment under ANY circumstances</a:t>
            </a:r>
          </a:p>
          <a:p>
            <a:pPr>
              <a:lnSpc>
                <a:spcPct val="90000"/>
              </a:lnSpc>
            </a:pPr>
            <a:r>
              <a:rPr lang="en-GB" sz="2600" dirty="0"/>
              <a:t>If there is a fire, do NOT use fire fighting equipment unless 500% sure you know what to do</a:t>
            </a:r>
          </a:p>
          <a:p>
            <a:pPr lvl="1">
              <a:lnSpc>
                <a:spcPct val="90000"/>
              </a:lnSpc>
            </a:pPr>
            <a:r>
              <a:rPr lang="en-GB" sz="2000" dirty="0"/>
              <a:t>i.e. leave it to the professionals</a:t>
            </a:r>
          </a:p>
          <a:p>
            <a:pPr>
              <a:lnSpc>
                <a:spcPct val="90000"/>
              </a:lnSpc>
            </a:pPr>
            <a:endParaRPr lang="en-GB" sz="2600" dirty="0"/>
          </a:p>
          <a:p>
            <a:pPr>
              <a:lnSpc>
                <a:spcPct val="90000"/>
              </a:lnSpc>
            </a:pPr>
            <a:r>
              <a:rPr lang="en-GB" sz="2600" dirty="0"/>
              <a:t>Get informed about the local “Fire Alarm” system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DEA5B474-C63B-4EAD-9E17-9E1C5BEFCD66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Local emergencies</a:t>
            </a:r>
            <a:endParaRPr lang="en-US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074025" cy="4756150"/>
          </a:xfrm>
        </p:spPr>
        <p:txBody>
          <a:bodyPr/>
          <a:lstStyle/>
          <a:p>
            <a:pPr>
              <a:tabLst>
                <a:tab pos="2960688" algn="l"/>
                <a:tab pos="4122738" algn="ctr"/>
              </a:tabLst>
            </a:pPr>
            <a:r>
              <a:rPr lang="en-US" dirty="0"/>
              <a:t>Call the College Emergency Number who will advise the relevant campus staff immediately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r>
              <a:rPr lang="en-US" dirty="0"/>
              <a:t>020 7589 1000</a:t>
            </a:r>
          </a:p>
          <a:p>
            <a:pPr algn="ctr">
              <a:buFontTx/>
              <a:buNone/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Hospital areas – see </a:t>
            </a:r>
            <a:r>
              <a:rPr lang="en-US" dirty="0"/>
              <a:t>T</a:t>
            </a:r>
            <a:r>
              <a:rPr lang="en-US" dirty="0" smtClean="0"/>
              <a:t>rust induction pack</a:t>
            </a:r>
          </a:p>
          <a:p>
            <a:pPr>
              <a:buNone/>
              <a:tabLst>
                <a:tab pos="2960688" algn="l"/>
                <a:tab pos="4122738" algn="ctr"/>
              </a:tabLst>
            </a:pPr>
            <a:endParaRPr lang="en-US" dirty="0" smtClean="0"/>
          </a:p>
          <a:p>
            <a:pPr>
              <a:tabLst>
                <a:tab pos="2960688" algn="l"/>
                <a:tab pos="4122738" algn="ctr"/>
              </a:tabLst>
            </a:pPr>
            <a:r>
              <a:rPr lang="en-US" dirty="0" smtClean="0"/>
              <a:t>Fire </a:t>
            </a:r>
            <a:r>
              <a:rPr lang="en-US" dirty="0"/>
              <a:t>Drills – these are arranged locally and details will be given by campus staff</a:t>
            </a:r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  <a:p>
            <a:pPr>
              <a:tabLst>
                <a:tab pos="2960688" algn="l"/>
                <a:tab pos="4122738" algn="ctr"/>
              </a:tabLst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59F1B0B2-4E2F-4D71-8363-4D1029A606E2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1126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First Aiders</a:t>
            </a: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434388" cy="4899025"/>
          </a:xfrm>
        </p:spPr>
        <p:txBody>
          <a:bodyPr/>
          <a:lstStyle/>
          <a:p>
            <a:r>
              <a:rPr lang="en-GB" sz="2800"/>
              <a:t>For general areas in College Buildings</a:t>
            </a:r>
          </a:p>
          <a:p>
            <a:pPr lvl="1"/>
            <a:r>
              <a:rPr lang="en-GB" sz="2200"/>
              <a:t>Contact Emergency number who will send a trained First-Aider</a:t>
            </a:r>
          </a:p>
          <a:p>
            <a:pPr lvl="1"/>
            <a:r>
              <a:rPr lang="en-GB" sz="2200"/>
              <a:t>If working in a research lab, the academic department will have designated trained First Aiders</a:t>
            </a:r>
            <a:br>
              <a:rPr lang="en-GB" sz="2200"/>
            </a:br>
            <a:endParaRPr lang="en-GB" sz="2200"/>
          </a:p>
          <a:p>
            <a:r>
              <a:rPr lang="en-GB" sz="2800"/>
              <a:t>For Clinical (Trust) areas</a:t>
            </a:r>
          </a:p>
          <a:p>
            <a:pPr lvl="1"/>
            <a:r>
              <a:rPr lang="en-GB" sz="2200"/>
              <a:t>Local ward staff</a:t>
            </a:r>
          </a:p>
          <a:p>
            <a:pPr lvl="1"/>
            <a:r>
              <a:rPr lang="en-GB" sz="2200"/>
              <a:t>A &amp; E Dept</a:t>
            </a:r>
          </a:p>
          <a:p>
            <a:pPr lvl="1"/>
            <a:r>
              <a:rPr lang="en-GB" sz="2200"/>
              <a:t>Trust Occupational Health Dept.</a:t>
            </a:r>
          </a:p>
          <a:p>
            <a:endParaRPr 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BF11724-3974-44CF-A555-E3B661C66AC8}" type="slidenum">
              <a:rPr lang="en-US" altLang="en-US"/>
              <a:pPr/>
              <a:t>6</a:t>
            </a:fld>
            <a:endParaRPr lang="en-US" altLang="en-US" dirty="0"/>
          </a:p>
        </p:txBody>
      </p:sp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Injuries and Incidents</a:t>
            </a: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8145463" cy="46116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 dirty="0"/>
              <a:t>Seek immediate assistance from local “responsible” persons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Get medical attention if injured, however minor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Local </a:t>
            </a:r>
            <a:r>
              <a:rPr lang="en-GB" sz="1800" dirty="0" smtClean="0"/>
              <a:t>first-aider  |  A </a:t>
            </a:r>
            <a:r>
              <a:rPr lang="en-GB" sz="1800" dirty="0"/>
              <a:t>&amp; E </a:t>
            </a:r>
            <a:r>
              <a:rPr lang="en-GB" sz="1800" dirty="0" smtClean="0"/>
              <a:t>Dept  |  Occupational </a:t>
            </a:r>
            <a:r>
              <a:rPr lang="en-GB" sz="1800" dirty="0"/>
              <a:t>Health</a:t>
            </a:r>
          </a:p>
          <a:p>
            <a:pPr>
              <a:lnSpc>
                <a:spcPct val="80000"/>
              </a:lnSpc>
            </a:pPr>
            <a:r>
              <a:rPr lang="en-GB" sz="2800" dirty="0"/>
              <a:t>REPORT IT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College premises - forms </a:t>
            </a:r>
            <a:r>
              <a:rPr lang="en-GB" sz="1800" dirty="0"/>
              <a:t>available </a:t>
            </a:r>
            <a:r>
              <a:rPr lang="en-GB" sz="1800" dirty="0" smtClean="0"/>
              <a:t>online at www3.imperial.ac.uk/safety/formsandchecklists/accidents</a:t>
            </a:r>
            <a:endParaRPr lang="en-GB" sz="1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On NHS Trust/general practice premises – see local documentation for </a:t>
            </a:r>
            <a:r>
              <a:rPr lang="en-GB" sz="1800" dirty="0"/>
              <a:t>r</a:t>
            </a:r>
            <a:r>
              <a:rPr lang="en-GB" sz="1800" dirty="0" smtClean="0"/>
              <a:t>eporting incidents/accidents – also report to College</a:t>
            </a:r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Forms </a:t>
            </a:r>
            <a:r>
              <a:rPr lang="en-GB" sz="1800" dirty="0"/>
              <a:t>must be completed as soon as is practicable and </a:t>
            </a:r>
            <a:r>
              <a:rPr lang="en-GB" sz="1800" dirty="0" smtClean="0"/>
              <a:t>signed or emailed</a:t>
            </a:r>
            <a:endParaRPr lang="en-GB" sz="1800" dirty="0"/>
          </a:p>
          <a:p>
            <a:pPr>
              <a:lnSpc>
                <a:spcPct val="80000"/>
              </a:lnSpc>
            </a:pPr>
            <a:r>
              <a:rPr lang="en-GB" sz="2800" dirty="0"/>
              <a:t>There will be an </a:t>
            </a:r>
            <a:r>
              <a:rPr lang="en-GB" sz="2800" dirty="0" smtClean="0"/>
              <a:t>investigation &amp; follow-up</a:t>
            </a:r>
            <a:endParaRPr lang="en-GB" sz="2800" dirty="0"/>
          </a:p>
          <a:p>
            <a:pPr lvl="1">
              <a:lnSpc>
                <a:spcPct val="80000"/>
              </a:lnSpc>
            </a:pPr>
            <a:r>
              <a:rPr lang="en-GB" sz="1800" dirty="0" smtClean="0"/>
              <a:t>Faculty </a:t>
            </a:r>
            <a:r>
              <a:rPr lang="en-GB" sz="1800" dirty="0"/>
              <a:t>of Medicine </a:t>
            </a:r>
            <a:r>
              <a:rPr lang="en-GB" sz="1800" dirty="0" smtClean="0"/>
              <a:t>Campus Safety </a:t>
            </a:r>
            <a:r>
              <a:rPr lang="en-GB" sz="1800" dirty="0"/>
              <a:t>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College Safety Officer</a:t>
            </a:r>
          </a:p>
          <a:p>
            <a:pPr lvl="1">
              <a:lnSpc>
                <a:spcPct val="80000"/>
              </a:lnSpc>
            </a:pPr>
            <a:r>
              <a:rPr lang="en-GB" sz="1800" dirty="0"/>
              <a:t>Occupational Health</a:t>
            </a:r>
            <a:endParaRPr lang="en-U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869440E1-8F7E-49CE-A498-98C7C0EDA3ED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Reporting Incidents and Accidents</a:t>
            </a: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r>
              <a:rPr lang="en-GB" sz="2800" dirty="0" smtClean="0"/>
              <a:t>FoM Campus Safety Officers:</a:t>
            </a:r>
          </a:p>
          <a:p>
            <a:pPr lvl="1"/>
            <a:r>
              <a:rPr lang="en-GB" sz="2200" dirty="0" smtClean="0"/>
              <a:t>Charing Cross</a:t>
            </a:r>
          </a:p>
          <a:p>
            <a:pPr lvl="1"/>
            <a:r>
              <a:rPr lang="en-GB" sz="2200" dirty="0" smtClean="0"/>
              <a:t>St Mary’s</a:t>
            </a:r>
          </a:p>
          <a:p>
            <a:pPr lvl="1"/>
            <a:r>
              <a:rPr lang="en-GB" sz="2200" dirty="0" smtClean="0"/>
              <a:t>Hammersmith</a:t>
            </a:r>
          </a:p>
          <a:p>
            <a:pPr lvl="1"/>
            <a:r>
              <a:rPr lang="en-GB" sz="2200" dirty="0" smtClean="0"/>
              <a:t>Chelsea &amp; Westminster</a:t>
            </a:r>
          </a:p>
          <a:p>
            <a:pPr lvl="1"/>
            <a:r>
              <a:rPr lang="en-GB" sz="2200" dirty="0" smtClean="0"/>
              <a:t>Royal Brompton</a:t>
            </a:r>
          </a:p>
          <a:p>
            <a:r>
              <a:rPr lang="en-GB" sz="2800" dirty="0" smtClean="0"/>
              <a:t>Email problems and submit accident reports to </a:t>
            </a:r>
            <a:r>
              <a:rPr lang="en-US" sz="2800" u="sng" dirty="0" err="1" smtClean="0"/>
              <a:t>smhq</a:t>
            </a:r>
            <a:r>
              <a:rPr lang="en-US" sz="2800" u="sng" dirty="0" smtClean="0"/>
              <a:t>-medicine-</a:t>
            </a:r>
            <a:r>
              <a:rPr lang="en-US" sz="2800" u="sng" dirty="0" err="1" smtClean="0"/>
              <a:t>ug</a:t>
            </a:r>
            <a:r>
              <a:rPr lang="en-US" sz="2800" u="sng" dirty="0" smtClean="0"/>
              <a:t>-accidents</a:t>
            </a:r>
            <a:endParaRPr lang="en-US" sz="2800" dirty="0"/>
          </a:p>
          <a:p>
            <a:r>
              <a:rPr lang="en-US" sz="2800" dirty="0"/>
              <a:t>For incidents in Clinical areas, also report to local senior staff AND advise </a:t>
            </a:r>
            <a:r>
              <a:rPr lang="en-US" sz="2800" dirty="0" smtClean="0"/>
              <a:t>your supervisor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 dirty="0"/>
              <a:t>© Imperial College London</a:t>
            </a:r>
            <a:endParaRPr lang="en-US" alt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 dirty="0"/>
              <a:t>Page </a:t>
            </a:r>
            <a:fld id="{D3970ED3-C2E6-449D-A01C-FE2AD963C4F9}" type="slidenum">
              <a:rPr lang="en-US" altLang="en-US"/>
              <a:pPr/>
              <a:t>8</a:t>
            </a:fld>
            <a:endParaRPr lang="en-US" altLang="en-US" dirty="0"/>
          </a:p>
        </p:txBody>
      </p:sp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0038" y="171450"/>
            <a:ext cx="7772400" cy="449263"/>
          </a:xfrm>
        </p:spPr>
        <p:txBody>
          <a:bodyPr/>
          <a:lstStyle/>
          <a:p>
            <a:r>
              <a:rPr lang="en-GB" sz="2600" dirty="0"/>
              <a:t>Reporting Injuries and </a:t>
            </a:r>
            <a:r>
              <a:rPr lang="en-GB" sz="2600" dirty="0" smtClean="0"/>
              <a:t>Incidents – see Intranet</a:t>
            </a:r>
            <a:endParaRPr lang="en-US" sz="2600" dirty="0"/>
          </a:p>
        </p:txBody>
      </p:sp>
      <p:pic>
        <p:nvPicPr>
          <p:cNvPr id="116745" name="Picture 9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60032" y="633428"/>
            <a:ext cx="4079843" cy="603593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pic>
        <p:nvPicPr>
          <p:cNvPr id="116744" name="Picture 8">
            <a:hlinkClick r:id="rId3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5536" y="620688"/>
            <a:ext cx="4252626" cy="5328592"/>
          </a:xfrm>
          <a:prstGeom prst="rect">
            <a:avLst/>
          </a:prstGeom>
          <a:noFill/>
          <a:ln w="9525" cap="flat" cmpd="sng" algn="ctr">
            <a:noFill/>
            <a:prstDash val="solid"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3203848" y="5733256"/>
            <a:ext cx="30243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Click on the charts to go to the document</a:t>
            </a:r>
            <a:endParaRPr lang="en-GB" dirty="0" smtClean="0">
              <a:solidFill>
                <a:srgbClr val="0E207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altLang="en-GB"/>
              <a:t>© Imperial College London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en-US"/>
              <a:t>Page </a:t>
            </a:r>
            <a:fld id="{F84EEBE1-F61F-4DA8-BD53-8CBCB4A6BC31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Functions</a:t>
            </a:r>
            <a:endParaRPr lang="en-US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4325" y="1409700"/>
            <a:ext cx="7929563" cy="48990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Safety Department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Policy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Reporting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Advice</a:t>
            </a:r>
          </a:p>
          <a:p>
            <a:pPr>
              <a:lnSpc>
                <a:spcPct val="90000"/>
              </a:lnSpc>
            </a:pPr>
            <a:r>
              <a:rPr lang="en-GB" sz="2800"/>
              <a:t>Occupational Health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Surveillance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Immunisations</a:t>
            </a:r>
          </a:p>
          <a:p>
            <a:pPr lvl="1">
              <a:lnSpc>
                <a:spcPct val="90000"/>
              </a:lnSpc>
            </a:pPr>
            <a:r>
              <a:rPr lang="en-GB" sz="2200"/>
              <a:t>Investigation</a:t>
            </a:r>
          </a:p>
          <a:p>
            <a:pPr>
              <a:lnSpc>
                <a:spcPct val="90000"/>
              </a:lnSpc>
            </a:pPr>
            <a:r>
              <a:rPr lang="en-GB" sz="2800"/>
              <a:t>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College &amp; personal security</a:t>
            </a:r>
          </a:p>
          <a:p>
            <a:pPr lvl="1">
              <a:lnSpc>
                <a:spcPct val="90000"/>
              </a:lnSpc>
            </a:pPr>
            <a:r>
              <a:rPr lang="en-US" sz="2200"/>
              <a:t>First Aiders (College)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rgbClr val="FE9914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629</Words>
  <Application>Microsoft Office PowerPoint</Application>
  <PresentationFormat>On-screen Show (4:3)</PresentationFormat>
  <Paragraphs>162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Default Design</vt:lpstr>
      <vt:lpstr>School of Medicine TMDU Exchange Programme  Health and Safety  Dr Michael Barrett Head of Learning Resources mike.barrett@imperial.ac.uk</vt:lpstr>
      <vt:lpstr>Safety policy and guidance</vt:lpstr>
      <vt:lpstr>FIRE &amp; Evacuating the area</vt:lpstr>
      <vt:lpstr>Local emergencies</vt:lpstr>
      <vt:lpstr>First Aiders</vt:lpstr>
      <vt:lpstr>Injuries and Incidents</vt:lpstr>
      <vt:lpstr>Reporting Incidents and Accidents</vt:lpstr>
      <vt:lpstr>Reporting Injuries and Incidents – see Intranet</vt:lpstr>
      <vt:lpstr>Functions</vt:lpstr>
      <vt:lpstr>Important contact details</vt:lpstr>
      <vt:lpstr>Safety Issues – hazard awareness</vt:lpstr>
      <vt:lpstr>Risk Assessments</vt:lpstr>
      <vt:lpstr>Personal and local issues</vt:lpstr>
      <vt:lpstr>Typical problems – know what you should do</vt:lpstr>
      <vt:lpstr>Take Care!</vt:lpstr>
    </vt:vector>
  </TitlesOfParts>
  <Company>FutureBrand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Emma Graham</dc:creator>
  <cp:lastModifiedBy>mikeb</cp:lastModifiedBy>
  <cp:revision>66</cp:revision>
  <dcterms:created xsi:type="dcterms:W3CDTF">2003-01-06T14:21:41Z</dcterms:created>
  <dcterms:modified xsi:type="dcterms:W3CDTF">2011-09-30T11:48:03Z</dcterms:modified>
</cp:coreProperties>
</file>