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6E6E6F"/>
    <a:srgbClr val="DC0217"/>
    <a:srgbClr val="4B4F55"/>
    <a:srgbClr val="1B0807"/>
    <a:srgbClr val="C2C2C2"/>
    <a:srgbClr val="FFFFFF"/>
    <a:srgbClr val="E78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0560" autoAdjust="0"/>
  </p:normalViewPr>
  <p:slideViewPr>
    <p:cSldViewPr>
      <p:cViewPr>
        <p:scale>
          <a:sx n="50" d="100"/>
          <a:sy n="50" d="100"/>
        </p:scale>
        <p:origin x="-804" y="-234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FCA4746-D72D-41B7-9B8D-CB21D3A6AF5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9525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5F9267A-6BC4-4E1D-8C7B-83AB64C6036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4894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DED39-2464-4AEF-B429-DFCB8BB01C2D}" type="slidenum">
              <a:rPr lang="da-DK"/>
              <a:pPr/>
              <a:t>1</a:t>
            </a:fld>
            <a:endParaRPr lang="da-DK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39042-3F05-4522-898E-465D45497462}" type="slidenum">
              <a:rPr lang="da-DK"/>
              <a:pPr/>
              <a:t>2</a:t>
            </a:fld>
            <a:endParaRPr lang="da-DK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F9267A-6BC4-4E1D-8C7B-83AB64C60367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F9267A-6BC4-4E1D-8C7B-83AB64C60367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F9267A-6BC4-4E1D-8C7B-83AB64C60367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F9267A-6BC4-4E1D-8C7B-83AB64C60367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F9267A-6BC4-4E1D-8C7B-83AB64C60367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F9267A-6BC4-4E1D-8C7B-83AB64C60367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F9267A-6BC4-4E1D-8C7B-83AB64C60367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://www.imperial.nhs.uk/imperialweb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IMP_Logo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3900" i="0">
              <a:solidFill>
                <a:srgbClr val="C51538"/>
              </a:solidFill>
              <a:latin typeface="Impac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imperial.nhs.uk/prdcons/images/imperial_website/images/bg_logo_nhs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184900" y="6308725"/>
            <a:ext cx="2924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0" descr="IMP_Logo_2Colour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95250" y="63817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 smtClean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BC45E9-50DE-490E-90FC-EB0BC0A355B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1124744"/>
            <a:ext cx="1885950" cy="48965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124744"/>
            <a:ext cx="5505450" cy="48965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56792"/>
            <a:ext cx="3695700" cy="460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556792"/>
            <a:ext cx="3695700" cy="4608512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543800" cy="49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0808"/>
            <a:ext cx="3695700" cy="4536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00808"/>
            <a:ext cx="3695700" cy="4464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3008313" cy="72008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imperial.nhs.uk/imperialweb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9" descr="Second_Top"/>
          <p:cNvPicPr>
            <a:picLocks noChangeAspect="1" noChangeArrowheads="1"/>
          </p:cNvPicPr>
          <p:nvPr userDrawn="1"/>
        </p:nvPicPr>
        <p:blipFill>
          <a:blip r:embed="rId1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981075"/>
            <a:ext cx="7543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28775"/>
            <a:ext cx="75438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2053" name="Picture 40" descr="IMP_Logo_2Colour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7950" y="6342063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imperial.nhs.uk/prdcons/images/imperial_website/images/bg_logo_nhs.png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7164388" y="6337300"/>
            <a:ext cx="1933575" cy="4048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cxnSp>
        <p:nvCxnSpPr>
          <p:cNvPr id="2056" name="Straight Connector 8"/>
          <p:cNvCxnSpPr>
            <a:cxnSpLocks noChangeShapeType="1"/>
          </p:cNvCxnSpPr>
          <p:nvPr userDrawn="1"/>
        </p:nvCxnSpPr>
        <p:spPr bwMode="auto">
          <a:xfrm rot="5400000" flipH="1" flipV="1">
            <a:off x="0" y="692150"/>
            <a:ext cx="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0" y="6237288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56792"/>
            <a:ext cx="7543800" cy="2664296"/>
          </a:xfrm>
          <a:noFill/>
        </p:spPr>
        <p:txBody>
          <a:bodyPr/>
          <a:lstStyle/>
          <a:p>
            <a:pPr eaLnBrk="1" hangingPunct="1"/>
            <a:r>
              <a:rPr lang="en-GB" sz="4800" dirty="0" smtClean="0">
                <a:latin typeface="Arial" pitchFamily="34" charset="0"/>
                <a:cs typeface="Arial" pitchFamily="34" charset="0"/>
              </a:rPr>
              <a:t>Women in surgery – Beyond the stereotype and making reality work</a:t>
            </a:r>
          </a:p>
        </p:txBody>
      </p:sp>
      <p:sp>
        <p:nvSpPr>
          <p:cNvPr id="4099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229200"/>
            <a:ext cx="7543800" cy="562000"/>
          </a:xfrm>
        </p:spPr>
        <p:txBody>
          <a:bodyPr/>
          <a:lstStyle/>
          <a:p>
            <a:pPr marL="0" indent="0" eaLnBrk="1" hangingPunct="1"/>
            <a:r>
              <a:rPr lang="en-US" sz="2000" dirty="0" smtClean="0"/>
              <a:t>Ms Sisse Olsen MBBS MRCS PhD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836613"/>
            <a:ext cx="7543800" cy="638175"/>
          </a:xfrm>
        </p:spPr>
        <p:txBody>
          <a:bodyPr/>
          <a:lstStyle/>
          <a:p>
            <a:pPr eaLnBrk="1" hangingPunct="1"/>
            <a:r>
              <a:rPr lang="en-GB" dirty="0" smtClean="0"/>
              <a:t>A guide to keeping all the balls in the air  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4" imgW="6096000" imgH="4067251" progId="MSGraph.Chart.8">
                  <p:embed followColorScheme="full"/>
                </p:oleObj>
              </mc:Choice>
              <mc:Fallback>
                <p:oleObj name="Chart" r:id="rId4" imgW="6096000" imgH="4067251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1943100"/>
            <a:ext cx="7543800" cy="44577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Char char="•"/>
            </a:pPr>
            <a:r>
              <a:rPr lang="en-US" dirty="0" smtClean="0"/>
              <a:t> The Future of Women in Surgery – beyond the stereotype</a:t>
            </a:r>
          </a:p>
          <a:p>
            <a:pPr marL="0" indent="0" eaLnBrk="1" hangingPunct="1">
              <a:buFont typeface="Arial" pitchFamily="34" charset="0"/>
              <a:buChar char="•"/>
            </a:pPr>
            <a:endParaRPr lang="en-US" dirty="0" smtClean="0"/>
          </a:p>
          <a:p>
            <a:pPr marL="0" indent="0" eaLnBrk="1" hangingPunct="1">
              <a:buFont typeface="Arial" pitchFamily="34" charset="0"/>
              <a:buChar char="•"/>
            </a:pPr>
            <a:r>
              <a:rPr lang="en-US" dirty="0" smtClean="0"/>
              <a:t>My story</a:t>
            </a:r>
          </a:p>
          <a:p>
            <a:pPr marL="0" indent="0" eaLnBrk="1" hangingPunct="1">
              <a:buFont typeface="Arial" pitchFamily="34" charset="0"/>
              <a:buChar char="•"/>
            </a:pPr>
            <a:endParaRPr lang="en-US" dirty="0" smtClean="0"/>
          </a:p>
          <a:p>
            <a:pPr marL="0" indent="0" eaLnBrk="1" hangingPunct="1">
              <a:buFont typeface="Arial" pitchFamily="34" charset="0"/>
              <a:buChar char="•"/>
            </a:pPr>
            <a:r>
              <a:rPr lang="en-US" dirty="0" smtClean="0"/>
              <a:t>Family planning</a:t>
            </a:r>
          </a:p>
          <a:p>
            <a:pPr marL="0" indent="0" eaLnBrk="1" hangingPunct="1">
              <a:buFont typeface="Arial" pitchFamily="34" charset="0"/>
              <a:buChar char="•"/>
            </a:pPr>
            <a:endParaRPr lang="en-US" dirty="0" smtClean="0"/>
          </a:p>
          <a:p>
            <a:pPr marL="0" indent="0" eaLnBrk="1" hangingPunct="1">
              <a:buFont typeface="Arial" pitchFamily="34" charset="0"/>
              <a:buChar char="•"/>
            </a:pPr>
            <a:r>
              <a:rPr lang="en-US" dirty="0" smtClean="0"/>
              <a:t>Access to flexible training</a:t>
            </a:r>
          </a:p>
          <a:p>
            <a:pPr marL="0" indent="0" eaLnBrk="1" hangingPunct="1">
              <a:buFont typeface="Arial" pitchFamily="34" charset="0"/>
              <a:buChar char="•"/>
            </a:pPr>
            <a:endParaRPr lang="en-US" dirty="0" smtClean="0"/>
          </a:p>
          <a:p>
            <a:pPr marL="0" indent="0" eaLnBrk="1" hangingPunct="1">
              <a:buFont typeface="Arial" pitchFamily="34" charset="0"/>
              <a:buChar char="•"/>
            </a:pPr>
            <a:r>
              <a:rPr lang="en-US" dirty="0" smtClean="0"/>
              <a:t>Person specification</a:t>
            </a:r>
          </a:p>
          <a:p>
            <a:pPr marL="0" indent="0" eaLnBrk="1" hangingPunct="1">
              <a:buFont typeface="Arial" pitchFamily="34" charset="0"/>
              <a:buChar char="•"/>
            </a:pPr>
            <a:endParaRPr lang="en-US" dirty="0" smtClean="0"/>
          </a:p>
          <a:p>
            <a:pPr marL="0" indent="0" eaLnBrk="1" hangingPunct="1">
              <a:buFont typeface="Arial" pitchFamily="34" charset="0"/>
              <a:buChar char="•"/>
            </a:pPr>
            <a:r>
              <a:rPr lang="en-US" dirty="0" smtClean="0"/>
              <a:t>Why do it?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Dispelling the stereotype</a:t>
            </a:r>
            <a:endParaRPr lang="en-GB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92350" y="1643050"/>
            <a:ext cx="4500594" cy="450059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story </a:t>
            </a:r>
            <a:endParaRPr lang="en-GB" dirty="0"/>
          </a:p>
        </p:txBody>
      </p:sp>
      <p:pic>
        <p:nvPicPr>
          <p:cNvPr id="4" name="Content Placeholder 3" descr="CIMG53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34066" y="1628775"/>
            <a:ext cx="5952067" cy="44640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Family planning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Exams – wait until after MRCS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Radiation – Orthopaedics, Urology, Vascular and Breast surgery 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Research offers flexibility but requires self discipline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Be aware of maternity pay during research 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Early </a:t>
            </a:r>
            <a:r>
              <a:rPr lang="en-GB" dirty="0" err="1" smtClean="0"/>
              <a:t>SpR</a:t>
            </a:r>
            <a:r>
              <a:rPr lang="en-GB" dirty="0" smtClean="0"/>
              <a:t> years good time, secure employment with options for flexible training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Whenever it happens it will all work out in the end!!!!!!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Flexible training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Equal access for men and women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Available at any part of training but easier to arrange as ST3 and beyond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As much or little as you want – 1 year to all of ST training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Train at 50%-90% of usual timetable incl. on call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Slot sharing, job sharing, supernumerary or reduced hours in fulltime post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DIY!!!!!!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Benefits: Flexibility, control over placement, better dedicated training opportunities,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Disadvantages:  Some prejudice, longer overall training, hard work setting up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Worth it .........YES!!!!!!!!!! 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surgery right for you ????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Not needed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Hard-as-nails personality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No desire to have family or life outside surgery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Balls bigger than all the male surgeons combined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Skin thicker than a rhino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Needed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Self confidence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Resilience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Passion for the job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Flexibility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Excellent communication skills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Ability to delegate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it ??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Short answer 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Because I love surgery!!!!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Long answer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Mentally and emotionally challenging and stimulating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Combination of technical skill and patient relationship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“Curing Cancer”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Ongoing patient relationship in reconstruction and post op surgical oncology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Multi-disciplinary team working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Art of reconstruction  2D to 3D, aesthetics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Ability to use skills to benefit patient safety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WHO work and travel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Ever growing opportunities to develop as a professional</a:t>
            </a:r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 lvl="1">
              <a:buFont typeface="Arial" pitchFamily="34" charset="0"/>
              <a:buChar char="•"/>
            </a:pPr>
            <a:endParaRPr lang="en-GB" dirty="0" smtClean="0"/>
          </a:p>
          <a:p>
            <a:pPr lvl="1"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s.olsen@imperial.ac.uk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339</Words>
  <Application>Microsoft Office PowerPoint</Application>
  <PresentationFormat>On-screen Show (4:3)</PresentationFormat>
  <Paragraphs>78</Paragraphs>
  <Slides>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Standarddesign</vt:lpstr>
      <vt:lpstr>Chart</vt:lpstr>
      <vt:lpstr>Women in surgery – Beyond the stereotype and making reality work</vt:lpstr>
      <vt:lpstr>A guide to keeping all the balls in the air  </vt:lpstr>
      <vt:lpstr>Dispelling the stereotype</vt:lpstr>
      <vt:lpstr>My story </vt:lpstr>
      <vt:lpstr>Family planning </vt:lpstr>
      <vt:lpstr>Flexible training </vt:lpstr>
      <vt:lpstr>Is surgery right for you ????</vt:lpstr>
      <vt:lpstr>Why do it ??</vt:lpstr>
      <vt:lpstr>Questions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msoderg</dc:creator>
  <cp:lastModifiedBy>Shiel, Nuala</cp:lastModifiedBy>
  <cp:revision>149</cp:revision>
  <dcterms:modified xsi:type="dcterms:W3CDTF">2012-12-03T14:49:07Z</dcterms:modified>
</cp:coreProperties>
</file>