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5.xml" ContentType="application/vnd.openxmlformats-officedocument.presentationml.tags+xml"/>
  <Override PartName="/ppt/notesSlides/notesSlide51.xml" ContentType="application/vnd.openxmlformats-officedocument.presentationml.notesSlide+xml"/>
  <Override PartName="/ppt/tags/tag6.xml" ContentType="application/vnd.openxmlformats-officedocument.presentationml.tags+xml"/>
  <Override PartName="/ppt/notesSlides/notesSlide52.xml" ContentType="application/vnd.openxmlformats-officedocument.presentationml.notesSlide+xml"/>
  <Override PartName="/ppt/tags/tag7.xml" ContentType="application/vnd.openxmlformats-officedocument.presentationml.tags+xml"/>
  <Override PartName="/ppt/notesSlides/notesSlide53.xml" ContentType="application/vnd.openxmlformats-officedocument.presentationml.notesSlide+xml"/>
  <Override PartName="/ppt/tags/tag8.xml" ContentType="application/vnd.openxmlformats-officedocument.presentationml.tags+xml"/>
  <Override PartName="/ppt/notesSlides/notesSlide54.xml" ContentType="application/vnd.openxmlformats-officedocument.presentationml.notesSlide+xml"/>
  <Override PartName="/ppt/tags/tag9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0.xml" ContentType="application/vnd.openxmlformats-officedocument.presentationml.tags+xml"/>
  <Override PartName="/ppt/notesSlides/notesSlide66.xml" ContentType="application/vnd.openxmlformats-officedocument.presentationml.notesSlide+xml"/>
  <Override PartName="/ppt/tags/tag11.xml" ContentType="application/vnd.openxmlformats-officedocument.presentationml.tags+xml"/>
  <Override PartName="/ppt/notesSlides/notesSlide67.xml" ContentType="application/vnd.openxmlformats-officedocument.presentationml.notesSlide+xml"/>
  <Override PartName="/ppt/tags/tag12.xml" ContentType="application/vnd.openxmlformats-officedocument.presentationml.tags+xml"/>
  <Override PartName="/ppt/notesSlides/notesSlide68.xml" ContentType="application/vnd.openxmlformats-officedocument.presentationml.notesSlide+xml"/>
  <Override PartName="/ppt/tags/tag13.xml" ContentType="application/vnd.openxmlformats-officedocument.presentationml.tags+xml"/>
  <Override PartName="/ppt/notesSlides/notesSlide69.xml" ContentType="application/vnd.openxmlformats-officedocument.presentationml.notesSlide+xml"/>
  <Override PartName="/ppt/tags/tag14.xml" ContentType="application/vnd.openxmlformats-officedocument.presentationml.tags+xml"/>
  <Override PartName="/ppt/notesSlides/notesSlide70.xml" ContentType="application/vnd.openxmlformats-officedocument.presentationml.notesSlide+xml"/>
  <Override PartName="/ppt/tags/tag15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16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tags/tag17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tags/tag18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19.xml" ContentType="application/vnd.openxmlformats-officedocument.presentationml.tag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26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8" r:id="rId11"/>
    <p:sldId id="277" r:id="rId12"/>
    <p:sldId id="278" r:id="rId13"/>
    <p:sldId id="315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11" r:id="rId46"/>
    <p:sldId id="309" r:id="rId47"/>
    <p:sldId id="312" r:id="rId48"/>
    <p:sldId id="313" r:id="rId49"/>
    <p:sldId id="314" r:id="rId50"/>
    <p:sldId id="328" r:id="rId51"/>
    <p:sldId id="316" r:id="rId52"/>
    <p:sldId id="317" r:id="rId53"/>
    <p:sldId id="318" r:id="rId54"/>
    <p:sldId id="319" r:id="rId55"/>
    <p:sldId id="320" r:id="rId56"/>
    <p:sldId id="395" r:id="rId57"/>
    <p:sldId id="396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321" r:id="rId67"/>
    <p:sldId id="322" r:id="rId68"/>
    <p:sldId id="323" r:id="rId69"/>
    <p:sldId id="324" r:id="rId70"/>
    <p:sldId id="325" r:id="rId71"/>
    <p:sldId id="326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408" r:id="rId91"/>
    <p:sldId id="409" r:id="rId92"/>
    <p:sldId id="347" r:id="rId93"/>
    <p:sldId id="406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405" r:id="rId141"/>
    <p:sldId id="411" r:id="rId142"/>
    <p:sldId id="410" r:id="rId143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0560" autoAdjust="0"/>
  </p:normalViewPr>
  <p:slideViewPr>
    <p:cSldViewPr>
      <p:cViewPr>
        <p:scale>
          <a:sx n="50" d="100"/>
          <a:sy n="50" d="100"/>
        </p:scale>
        <p:origin x="-780" y="-23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A89DB8F-576D-4984-9D87-A344DEC9E49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77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58B1573-B137-4871-A402-342E2A96C31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4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D46A418-8725-407A-86FE-561E3A6CC3A9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9208814-37E8-4A0D-8322-D0FF27382E36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CF5D9AF-C242-4245-AF4B-5409F8490DB3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3542A2B-D790-4C1B-873C-8566149D73D6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BED4A1D-C2A3-4DF6-944B-12BB8F1CCD9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D4F2C10-B54A-4C3B-AB22-64BACB976088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10C4921-5CA9-424A-B9E2-7500A1CB7D5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39B1E4E-BA39-4A95-900A-6E2F039EA211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6637926-F666-4107-BB7A-B0E810AF6FA5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106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6491D71-D30F-45E9-BFD9-71E7C20BFF95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107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0906F18-8E88-4464-996B-EF18283227F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108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DA812A2-60F0-477C-BC91-454FE7339FE3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109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34460DA-100F-43F6-9410-B48025EA8A82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7ACFD03-FE62-49BE-B711-B8A9A1881AC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110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75721BD-7E04-4584-838A-29BABECF1431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111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0856480-0C42-42CA-AA55-B1B9FB7696DE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112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4EA8D8C-AE22-46F1-8F7B-6ABACBBE5EE8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113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1B1E987-04CB-4476-929F-22A35F7DDC3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6A05898-AF68-4805-B4EA-9E542E643F7C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115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2CCDC19-AAFF-49F6-8F82-E302DE90DA3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FA33359-74BD-48C7-ADA8-58063CB96CC8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2E7DB84-89E9-4B09-85D9-CCDDA171FD0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CD6F00E-9DFF-4FC0-97AA-04D9CCFE0FF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27619CA-6D19-4F8D-9B09-015641D1EDA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4536714-5ADB-4C46-9CF4-F5DDE1877596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079F5E1-E38A-46DA-AEA2-774AA49AAF1B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6D8343C-C35C-47AA-8920-E9E1BC88FB68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C379ED3-1214-4AE3-BA5F-2E6C1D66660B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14E98A7-7F54-4F1A-B070-6E0701630A88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B4D6ADA-8565-46AA-BDDA-EDAD981C07F4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4418888-5BD6-4BE2-A4E1-544D7F9FC954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126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75F676C-3DEE-44B8-A74A-5121A7304F84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127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0A5A9CD-AEF8-4072-9D78-FB9FC5F4918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E38EE20-2B75-473E-A8C1-D4A2A2DBDBF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A9726E4-45CC-4EBF-8AEE-08D5EFB5EAD7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76DB838-AB71-42F8-B022-41E2AEEB53BB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D2F7550-FB6C-4354-BB33-968600F5625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08657B7-BB44-4A6B-B2A4-40B6C0215A5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28B365E-618B-4DAF-9E2F-552938E7C26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3826984-CE4B-43B9-9D3F-555991F5953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C8DC7A3-9B46-410F-A49F-1BFC40EF394D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135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B821083-35B0-4BCA-B722-4C6B35B459A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DE5D2B1-12B6-47D2-85DF-EBDE4A85759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ADD3EC6-BE0E-4F43-856B-9B70FD90E76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C594E1B-0C6E-4A97-8F14-3036B74CE71C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36D4AA8-FC4F-49CD-8211-8C633EEC5A48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55425CE-A675-45E5-9287-9DB7F777EC8F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8151208-8F2E-497D-B24A-0283EA9223B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21478E9-BAD5-4655-9B38-9FD0B36A2D6C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AE23E86-4125-4774-B1D2-420B94F69D0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1D0B47D-4FE4-4718-B167-E407E8F0BC3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D06ED8F-2C60-47AC-8CC6-916C36401F5C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A54203B-9DB8-4A3C-8C7E-2E693583C71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9C0D2D0-6415-4E2D-AAF3-836A1973831E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10A29A7-6558-4374-A15C-7ACA8BC2B7EE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FB5B6B1-79B6-4084-BC09-3C212CCB1A6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997BEC1-5CDC-4E9A-BC6C-7BC973D1A19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5B6FE03-6652-43B7-9CB4-98BD6829CA04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C290DBA-BB29-46DD-9B99-34C3527AC84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F14C781-4C10-499D-8534-6B97718E5AD2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B6875AE-6F95-4F9F-ACB8-ED5D4CDD30B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25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9991D3E-8B0F-4B38-A891-8A9CD1B7AB8C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CA79790-1D89-43C7-9397-D05AE26D6DCB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D4AECB3-BC0A-4A8A-9626-D8C72FB353A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7A8A290-D1D1-4DC4-A523-F05FD3D1335B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29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07ABE81-A6F5-4020-B386-FEBD2DD264F6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2202328-1E7F-497D-9C9D-B863DDFC4032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8869CBD-6B65-43E5-A23F-AC51D32CFDA4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31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93CDAD5-E303-448D-8E24-2AE532081E15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32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78A25DD-6F1F-46A6-80E0-BADCB1F3665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6C3C91F-C14C-43F2-A828-AB1B8B26CAC1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43B675F-89F8-43EB-B2B6-5F173662EF93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2B29CAB-EE59-43A9-B17B-4AA28AF49413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36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151C43B-6CCC-4FFA-9DBA-54EF3A722C22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37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37EF225-0AD3-49F6-9F5F-C31099504C74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38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D241055-0C01-4E9E-BED9-4556800B337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71EABAD-99BE-471C-ADED-E6AEDB1F7FE3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8936B70-1B9E-419C-86A7-BDC7FD57DB4E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40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A8F167A-BAA5-4286-B759-E3C5A85BEC8B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41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17DE9D1-1893-4E5E-9FAB-675910967FFE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42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2B6D444-020C-4B13-A570-87073E500143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43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A3B40CD-AD1E-48CA-B6B4-FBEDF90DF609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EA00530-B9AF-4CF2-A517-C546F3523179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A2B2385-6E96-4915-9AF4-7D726E9BBD9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4C6A3B2-C7DC-4CEF-8C9A-20B686E529A6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6D49907-9C3B-4FF4-B428-78A251934F5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324AE64-27D6-4523-9740-3BC98B19BD8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9783CEA-84E5-476F-B760-E08C342885D7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5F1677E-1C3D-42B1-83EA-78DB242183A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3E12E15-895F-4CD5-8AA4-69191BE46595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51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F1D6D3A-A274-43EC-9661-4530FAC11186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52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1CBE276-1295-4B5D-BFE6-E2578E948483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53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669CEA9-FE59-44F3-B809-6F218A3464D0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C62EE09-DA1F-4A23-A5BD-F21ADFC25687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FB024EE-201F-4F3C-B7CE-F3B53969349F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3BF1C46-2F91-4600-916D-E9DE54425FFF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DE396F5-8B08-49E3-B43B-19C275BEBB8B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A0D85E9-4EDE-45E3-B3A8-985ED7CB8BB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8A89842-FAD8-4031-BD1C-BDC0D36CCF20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B698004-56FE-4DB7-A0C3-C077F41A436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BD1C496-1E30-4674-9D38-3B849C07367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0BF2FBD-19ED-4B1A-A7D6-636065CB4FD9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9A3DED6-D8F3-4998-BCB5-F805D7C8FA93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9F13E17-529A-41A4-83B1-737901280BE3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54E5911-48A7-433D-B2C4-9E36C58726A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65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65FEC20-38B7-416C-BD01-A7D0BD2233A9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CC48016-CE3D-4515-8803-C7A7C5EC1BF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B3ABAFA-86D9-4201-9C67-42441F28D9D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41C6BF1-166F-4BAC-B192-F5EBD174474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AD1C975-B965-4448-81EA-56F680D1600E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8090214-57EA-463D-8041-AF676524BBD2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8002E34-0268-473E-AE52-B2F9C4185CE9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C3CF4CD-7AEF-43C2-97F9-D005950596B9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CB0C781-C19B-492F-99DC-80238A1243C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B3CC248-ED2C-4ED4-AE89-CCEEDB6F993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B7A0A4E-C3C7-4358-8E6C-79DF776C80F6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53DBFC1-47A3-4C7C-8D9A-47E0C672A8F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EDB2E27-9B0E-46AB-B60F-61FF0C13695F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ED73B3C-1978-497C-8A26-E3214382EA58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FDA201C-B5C4-42CD-ABC5-897114E68B1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EC1ACE9-0A22-4BA6-8E4C-B3DC1BFE0D4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E36A290-45AE-4DF4-BADC-D14807FB4E0B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CD1977D-9B59-4403-98A9-F264DF707315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81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3AA0207-FB2D-4ADF-8D71-3EC73B6514C6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82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929CAFF-9309-4C61-BFB8-D68BB93E6B2F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95DC042-F2F3-4AE0-A52C-6E39974A046C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84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DEAC7FA-9EBC-4ACC-92E9-8E09C6F81DC7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85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95FC554-F172-4044-B5B7-9DD69C1536F9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0D4D8B5-3BC6-4BC7-B3E1-96394B3AE85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4136310-A915-4A73-9C01-655EBFE625FB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88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37057F4-12C3-462B-AB42-5B6F2A798D80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89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28187C6-5A8B-42DC-B8CF-A7060522D9DD}" type="slidenum">
              <a:rPr lang="en-GB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GB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29E283B-64E9-484F-95DA-A377544AAAB3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4DB68A9-4F7D-4F29-AF0A-724FDAA71A4B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9210212-E457-4C02-A541-D5750712F6D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92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285E346-BF21-46FF-9BF8-C22795047DDE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6A88795-A765-438C-8B5D-D47FEE5D232D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94719F9-1667-4183-A882-9F20F5EFE9B4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95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2E62C5C-9486-4610-8E89-8AB7E462B352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50EC5C4-DC61-42AD-82D4-61E7A62CCE04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ADFE1C9-FC00-4E8B-B0A0-7D400B773D20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EE56FBD-AD76-4D3F-A6B9-47CA432BBCB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imperial.nhs.uk/imperialweb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IMP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imperial.nhs.uk/prdcons/images/imperial_website/images/bg_logo_nhs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6308725"/>
            <a:ext cx="2924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 descr="IMP_Logo_2Colo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817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ABDAD0-6474-479F-8816-C11A2A4AD73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59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124744"/>
            <a:ext cx="1885950" cy="4896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4744"/>
            <a:ext cx="5505450" cy="48965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5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56792"/>
            <a:ext cx="36957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556792"/>
            <a:ext cx="3695700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1653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43800" cy="49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0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808"/>
            <a:ext cx="3695700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00808"/>
            <a:ext cx="36957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4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5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41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72008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0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3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mperial.nhs.uk/imperialweb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9" descr="Second_Top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81075"/>
            <a:ext cx="7543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4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45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42063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imperial.nhs.uk/prdcons/images/imperial_website/images/bg_logo_nhs.pn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64388" y="6337300"/>
            <a:ext cx="1933575" cy="404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cxnSp>
        <p:nvCxnSpPr>
          <p:cNvPr id="10248" name="Straight Connector 8"/>
          <p:cNvCxnSpPr>
            <a:cxnSpLocks noChangeShapeType="1"/>
          </p:cNvCxnSpPr>
          <p:nvPr/>
        </p:nvCxnSpPr>
        <p:spPr bwMode="auto">
          <a:xfrm rot="5400000" flipH="1" flipV="1">
            <a:off x="0" y="692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6237288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deanery.ac.uk/specialty-schools/clinical-radiology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rse.org/" TargetMode="External"/><Relationship Id="rId5" Type="http://schemas.openxmlformats.org/officeDocument/2006/relationships/hyperlink" Target="http://www.bsir.org/" TargetMode="External"/><Relationship Id="rId4" Type="http://schemas.openxmlformats.org/officeDocument/2006/relationships/hyperlink" Target="http://www.rcr.ac.uk/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s://icex.imperial.ac.uk/owa/redir.aspx?C=c3a6fe08f55947dab9bca60f494a6737&amp;URL=mailto:Jean.nehme09@imperial.ac.uk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soderg\Documents\Lectures\Surgery%20&amp;%20Radiology%20Day\Mikael\Surgery%20&amp;%20Radiology%20Dary%20Final\A_Elective%20lap%20chole_SP.mpg" TargetMode="Externa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3.jpeg"/><Relationship Id="rId5" Type="http://schemas.openxmlformats.org/officeDocument/2006/relationships/image" Target="../media/image71.jpe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92.jpeg"/><Relationship Id="rId4" Type="http://schemas.openxmlformats.org/officeDocument/2006/relationships/image" Target="../media/image2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7338"/>
            <a:ext cx="7848872" cy="3383830"/>
          </a:xfrm>
        </p:spPr>
        <p:txBody>
          <a:bodyPr/>
          <a:lstStyle/>
          <a:p>
            <a:pPr eaLnBrk="1" hangingPunct="1"/>
            <a:r>
              <a:rPr lang="en-GB" sz="4400" dirty="0" smtClean="0">
                <a:latin typeface="+mn-lt"/>
              </a:rPr>
              <a:t>Surgery and Radiology: A multi-disciplinary approach to excellence in patient care</a:t>
            </a:r>
            <a:br>
              <a:rPr lang="en-GB" sz="44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/>
            </a:r>
            <a:br>
              <a:rPr lang="en-GB" sz="20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Introduction to day and surgical component</a:t>
            </a:r>
            <a:endParaRPr lang="en-GB" sz="3500" dirty="0" smtClean="0">
              <a:latin typeface="+mn-lt"/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013176"/>
            <a:ext cx="7543800" cy="660549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Mikael </a:t>
            </a:r>
            <a:r>
              <a:rPr lang="en-US" sz="2400" dirty="0" err="1" smtClean="0"/>
              <a:t>Sodergren</a:t>
            </a:r>
            <a:r>
              <a:rPr lang="en-US" sz="2400" dirty="0" smtClean="0"/>
              <a:t> MRCS</a:t>
            </a:r>
          </a:p>
          <a:p>
            <a:pPr marL="0" indent="0" eaLnBrk="1" hangingPunct="1"/>
            <a:r>
              <a:rPr lang="en-US" sz="2000" dirty="0" smtClean="0"/>
              <a:t>Clinical Lecturer in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543800" cy="50403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0930: Introduction to day &amp; introduction to surgical component (MS)</a:t>
            </a:r>
          </a:p>
          <a:p>
            <a:pPr>
              <a:defRPr/>
            </a:pPr>
            <a:r>
              <a:rPr lang="en-GB" dirty="0" smtClean="0"/>
              <a:t>0945: Introduction to radiology component (EK)</a:t>
            </a:r>
          </a:p>
          <a:p>
            <a:pPr>
              <a:defRPr/>
            </a:pPr>
            <a:r>
              <a:rPr lang="en-GB" dirty="0" smtClean="0"/>
              <a:t>0955: Elective general surgery case (MS&amp;EK) </a:t>
            </a:r>
          </a:p>
          <a:p>
            <a:pPr>
              <a:defRPr/>
            </a:pPr>
            <a:r>
              <a:rPr lang="en-GB" dirty="0" smtClean="0"/>
              <a:t>1030: Elective vascular surgery (CR&amp;EK)</a:t>
            </a:r>
          </a:p>
          <a:p>
            <a:pPr>
              <a:defRPr/>
            </a:pPr>
            <a:r>
              <a:rPr lang="en-GB" dirty="0" smtClean="0"/>
              <a:t>1105: Coffee break</a:t>
            </a:r>
          </a:p>
          <a:p>
            <a:pPr>
              <a:defRPr/>
            </a:pPr>
            <a:r>
              <a:rPr lang="en-GB" dirty="0" smtClean="0"/>
              <a:t>1135: Urology case with patient (DC,EM&amp;EK)</a:t>
            </a:r>
          </a:p>
          <a:p>
            <a:pPr>
              <a:defRPr/>
            </a:pPr>
            <a:r>
              <a:rPr lang="en-GB" dirty="0" smtClean="0"/>
              <a:t>1210: Emergency general surgery case (MS&amp;EK)</a:t>
            </a:r>
          </a:p>
          <a:p>
            <a:pPr>
              <a:defRPr/>
            </a:pPr>
            <a:r>
              <a:rPr lang="en-GB" dirty="0" smtClean="0"/>
              <a:t>1245: Lunch break</a:t>
            </a:r>
          </a:p>
          <a:p>
            <a:pPr>
              <a:defRPr/>
            </a:pPr>
            <a:r>
              <a:rPr lang="en-GB" dirty="0" smtClean="0"/>
              <a:t>1345: Emergency vascular surgery (CR&amp;EK)</a:t>
            </a:r>
          </a:p>
          <a:p>
            <a:pPr>
              <a:defRPr/>
            </a:pPr>
            <a:r>
              <a:rPr lang="en-GB" dirty="0" smtClean="0"/>
              <a:t>1420: Career path in radiology (EK)</a:t>
            </a:r>
          </a:p>
          <a:p>
            <a:pPr>
              <a:defRPr/>
            </a:pPr>
            <a:r>
              <a:rPr lang="en-GB" dirty="0" smtClean="0"/>
              <a:t>1440: Career path in surgery (MS)</a:t>
            </a:r>
          </a:p>
          <a:p>
            <a:pPr>
              <a:defRPr/>
            </a:pPr>
            <a:r>
              <a:rPr lang="en-GB" dirty="0" smtClean="0"/>
              <a:t>1500: Coffee break</a:t>
            </a:r>
          </a:p>
          <a:p>
            <a:pPr>
              <a:defRPr/>
            </a:pPr>
            <a:r>
              <a:rPr lang="en-GB" dirty="0" smtClean="0"/>
              <a:t>1515: Women in surgery – </a:t>
            </a:r>
            <a:r>
              <a:rPr lang="en-GB" sz="1600" dirty="0" smtClean="0"/>
              <a:t>beyond the stereotype and making reality work</a:t>
            </a:r>
            <a:r>
              <a:rPr lang="en-GB" dirty="0" smtClean="0"/>
              <a:t>(SO)</a:t>
            </a:r>
          </a:p>
          <a:p>
            <a:pPr>
              <a:defRPr/>
            </a:pPr>
            <a:r>
              <a:rPr lang="en-GB" dirty="0" smtClean="0"/>
              <a:t>1525: Spot diagnosis test (EK)</a:t>
            </a:r>
          </a:p>
          <a:p>
            <a:pPr>
              <a:defRPr/>
            </a:pPr>
            <a:r>
              <a:rPr lang="en-GB" dirty="0" smtClean="0"/>
              <a:t>1545: Summary of day and questions (MS)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7543800" cy="493713"/>
          </a:xfrm>
        </p:spPr>
        <p:txBody>
          <a:bodyPr/>
          <a:lstStyle/>
          <a:p>
            <a:r>
              <a:rPr lang="en-GB" smtClean="0"/>
              <a:t>CT guided drainage of subhepatic collection</a:t>
            </a:r>
          </a:p>
        </p:txBody>
      </p:sp>
      <p:pic>
        <p:nvPicPr>
          <p:cNvPr id="105475" name="Picture 2" descr="Percutaneous computed tomography (CT) scan&lt;FONT 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6897" b="2917"/>
          <a:stretch>
            <a:fillRect/>
          </a:stretch>
        </p:blipFill>
        <p:spPr bwMode="auto">
          <a:xfrm>
            <a:off x="2555875" y="1628775"/>
            <a:ext cx="57816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3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Mr Unlucky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543800" cy="424973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Gradually improved with drainage and IV antibiotics</a:t>
            </a:r>
          </a:p>
          <a:p>
            <a:pPr>
              <a:buFontTx/>
              <a:buChar char="•"/>
            </a:pPr>
            <a:r>
              <a:rPr lang="en-GB" sz="2400" smtClean="0"/>
              <a:t>Observations normalise</a:t>
            </a:r>
          </a:p>
          <a:p>
            <a:pPr>
              <a:buFontTx/>
              <a:buChar char="•"/>
            </a:pPr>
            <a:r>
              <a:rPr lang="en-GB" sz="2400" smtClean="0"/>
              <a:t>Feels better with no further vomiting</a:t>
            </a:r>
          </a:p>
          <a:p>
            <a:pPr>
              <a:buFontTx/>
              <a:buChar char="•"/>
            </a:pPr>
            <a:r>
              <a:rPr lang="en-GB" sz="2400" smtClean="0"/>
              <a:t>Discharged 5 days post re-admission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2268538" y="2708275"/>
            <a:ext cx="3671887" cy="495300"/>
          </a:xfrm>
        </p:spPr>
        <p:txBody>
          <a:bodyPr/>
          <a:lstStyle/>
          <a:p>
            <a:r>
              <a:rPr lang="en-GB" sz="540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LUNCH BREAK</a:t>
            </a:r>
          </a:p>
        </p:txBody>
      </p:sp>
      <p:sp>
        <p:nvSpPr>
          <p:cNvPr id="108547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Emergency Vascular Surgery</a:t>
            </a:r>
          </a:p>
        </p:txBody>
      </p:sp>
      <p:sp>
        <p:nvSpPr>
          <p:cNvPr id="109571" name="Subtitle 4"/>
          <p:cNvSpPr>
            <a:spLocks noGrp="1"/>
          </p:cNvSpPr>
          <p:nvPr>
            <p:ph type="subTitle" sz="quarter" idx="1"/>
          </p:nvPr>
        </p:nvSpPr>
        <p:spPr>
          <a:xfrm>
            <a:off x="755650" y="4724400"/>
            <a:ext cx="7543800" cy="228600"/>
          </a:xfrm>
        </p:spPr>
        <p:txBody>
          <a:bodyPr/>
          <a:lstStyle/>
          <a:p>
            <a:r>
              <a:rPr lang="en-GB" sz="2000" smtClean="0"/>
              <a:t>Miss Celia Riga – Clinical Lecturer in Vascular Surgery</a:t>
            </a:r>
          </a:p>
          <a:p>
            <a:r>
              <a:rPr lang="en-GB" sz="2000" smtClean="0"/>
              <a:t>Dr Elika Kashef – Consultant Interventional Radiologist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Career Path in Radiology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084763"/>
            <a:ext cx="7543800" cy="70643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sz="3500" dirty="0" smtClean="0">
                <a:solidFill>
                  <a:schemeClr val="tx1"/>
                </a:solidFill>
              </a:rPr>
              <a:t>Dr Elika Kashef</a:t>
            </a:r>
          </a:p>
          <a:p>
            <a:pPr>
              <a:defRPr/>
            </a:pPr>
            <a:r>
              <a:rPr lang="en-GB" sz="3500" dirty="0" smtClean="0">
                <a:solidFill>
                  <a:schemeClr val="tx1"/>
                </a:solidFill>
              </a:rPr>
              <a:t>Consultant Interventional Radiologist</a:t>
            </a:r>
            <a:endParaRPr lang="en-GB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Radiology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Diagnostic</a:t>
            </a:r>
          </a:p>
          <a:p>
            <a:pPr lvl="1"/>
            <a:r>
              <a:rPr lang="en-GB" sz="2000" smtClean="0"/>
              <a:t>CT, US, MRI, Fluoroscopy. Xrays</a:t>
            </a:r>
          </a:p>
          <a:p>
            <a:r>
              <a:rPr lang="en-GB" sz="2400" smtClean="0"/>
              <a:t>Interventional</a:t>
            </a:r>
          </a:p>
          <a:p>
            <a:pPr lvl="1"/>
            <a:r>
              <a:rPr lang="en-GB" sz="2000" smtClean="0"/>
              <a:t>Recognised subspeciality</a:t>
            </a:r>
          </a:p>
          <a:p>
            <a:pPr lvl="1"/>
            <a:r>
              <a:rPr lang="en-GB" sz="2000" smtClean="0"/>
              <a:t>Vascular</a:t>
            </a:r>
          </a:p>
          <a:p>
            <a:pPr lvl="1"/>
            <a:r>
              <a:rPr lang="en-GB" sz="2000" smtClean="0"/>
              <a:t>Venous</a:t>
            </a:r>
          </a:p>
          <a:p>
            <a:pPr lvl="1"/>
            <a:r>
              <a:rPr lang="en-GB" sz="2000" smtClean="0"/>
              <a:t>Non vascular</a:t>
            </a:r>
          </a:p>
          <a:p>
            <a:pPr lvl="2"/>
            <a:r>
              <a:rPr lang="en-GB" sz="2000" smtClean="0"/>
              <a:t>Biliary</a:t>
            </a:r>
          </a:p>
          <a:p>
            <a:pPr lvl="2"/>
            <a:r>
              <a:rPr lang="en-GB" sz="2000" smtClean="0"/>
              <a:t>Urological/renal</a:t>
            </a:r>
          </a:p>
          <a:p>
            <a:pPr lvl="2"/>
            <a:r>
              <a:rPr lang="en-GB" sz="2000" smtClean="0"/>
              <a:t>Other: Abscess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Radiology</a:t>
            </a:r>
            <a:endParaRPr lang="en-GB" smtClean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Medical school</a:t>
            </a:r>
          </a:p>
          <a:p>
            <a:r>
              <a:rPr lang="en-GB" sz="2400" smtClean="0"/>
              <a:t>FY1/FY2</a:t>
            </a:r>
          </a:p>
          <a:p>
            <a:r>
              <a:rPr lang="en-GB" sz="2400" smtClean="0"/>
              <a:t>Radiology :ST 1-5</a:t>
            </a:r>
          </a:p>
          <a:p>
            <a:r>
              <a:rPr lang="en-GB" sz="2400" smtClean="0"/>
              <a:t>5</a:t>
            </a:r>
            <a:r>
              <a:rPr lang="en-GB" sz="2400" baseline="30000" smtClean="0"/>
              <a:t>th</a:t>
            </a:r>
            <a:r>
              <a:rPr lang="en-GB" sz="2400" smtClean="0"/>
              <a:t> year</a:t>
            </a:r>
          </a:p>
          <a:p>
            <a:pPr lvl="1"/>
            <a:r>
              <a:rPr lang="en-GB" sz="2000" smtClean="0"/>
              <a:t> “are of interest”</a:t>
            </a:r>
          </a:p>
          <a:p>
            <a:pPr lvl="1"/>
            <a:r>
              <a:rPr lang="en-GB" sz="2000" smtClean="0"/>
              <a:t>Subspeciality fellowship</a:t>
            </a:r>
          </a:p>
          <a:p>
            <a:r>
              <a:rPr lang="en-GB" sz="2400" smtClean="0"/>
              <a:t>6</a:t>
            </a:r>
            <a:r>
              <a:rPr lang="en-GB" sz="2400" baseline="30000" smtClean="0"/>
              <a:t>th</a:t>
            </a:r>
            <a:r>
              <a:rPr lang="en-GB" sz="2400" smtClean="0"/>
              <a:t> year </a:t>
            </a:r>
          </a:p>
          <a:p>
            <a:pPr lvl="1"/>
            <a:r>
              <a:rPr lang="en-GB" sz="2000" smtClean="0"/>
              <a:t>Fellowship : pre CCT/Post CCT</a:t>
            </a:r>
          </a:p>
          <a:p>
            <a:pPr lvl="1"/>
            <a:r>
              <a:rPr lang="en-GB" sz="2000" smtClean="0"/>
              <a:t>Extend CCT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Diagnostic Radiology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Chest </a:t>
            </a:r>
          </a:p>
          <a:p>
            <a:pPr lvl="1"/>
            <a:r>
              <a:rPr lang="en-GB" sz="1800" smtClean="0"/>
              <a:t>HRCT, CTPA, lung/pleural biopsy</a:t>
            </a:r>
          </a:p>
          <a:p>
            <a:r>
              <a:rPr lang="en-GB" sz="2000" smtClean="0"/>
              <a:t>Cardiac</a:t>
            </a:r>
          </a:p>
          <a:p>
            <a:pPr lvl="1"/>
            <a:r>
              <a:rPr lang="en-GB" sz="1800" smtClean="0"/>
              <a:t>Cardiac MRI, Aorta MR, Cardiac CT</a:t>
            </a:r>
          </a:p>
          <a:p>
            <a:r>
              <a:rPr lang="en-GB" sz="2000" smtClean="0"/>
              <a:t>Gastrointestinal</a:t>
            </a:r>
          </a:p>
          <a:p>
            <a:pPr lvl="1"/>
            <a:r>
              <a:rPr lang="en-GB" sz="1800" smtClean="0"/>
              <a:t>Fluoro studies, Small bowel MR , rectal MR</a:t>
            </a:r>
          </a:p>
          <a:p>
            <a:r>
              <a:rPr lang="en-GB" sz="2000" smtClean="0"/>
              <a:t>Genitourinary</a:t>
            </a:r>
          </a:p>
          <a:p>
            <a:pPr lvl="1"/>
            <a:r>
              <a:rPr lang="en-GB" sz="1800" smtClean="0"/>
              <a:t>Tran-rectal US/Biopsy, Prostate MR, MRA renals</a:t>
            </a:r>
          </a:p>
          <a:p>
            <a:r>
              <a:rPr lang="en-GB" sz="2000" smtClean="0"/>
              <a:t>MSK- MRI, US, Xray</a:t>
            </a:r>
          </a:p>
          <a:p>
            <a:r>
              <a:rPr lang="en-GB" sz="2000" smtClean="0"/>
              <a:t>Paediatric</a:t>
            </a:r>
          </a:p>
          <a:p>
            <a:pPr lvl="1"/>
            <a:r>
              <a:rPr lang="en-GB" sz="1800" smtClean="0"/>
              <a:t>Xray, CT, MR, Fluoro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Interventional Radiology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Arterial</a:t>
            </a:r>
          </a:p>
          <a:p>
            <a:pPr lvl="1"/>
            <a:r>
              <a:rPr lang="en-GB" sz="2400" smtClean="0"/>
              <a:t>EVAR/fEVAR/ TEVAR</a:t>
            </a:r>
          </a:p>
          <a:p>
            <a:pPr lvl="2"/>
            <a:r>
              <a:rPr lang="en-GB" sz="2400" smtClean="0"/>
              <a:t>Ruptures</a:t>
            </a:r>
          </a:p>
          <a:p>
            <a:pPr lvl="2"/>
            <a:r>
              <a:rPr lang="en-GB" sz="2400" smtClean="0"/>
              <a:t>Elective</a:t>
            </a:r>
          </a:p>
          <a:p>
            <a:pPr lvl="1"/>
            <a:r>
              <a:rPr lang="en-GB" sz="2400" smtClean="0"/>
              <a:t>Peripheral angiogram/angioplasty/Stent</a:t>
            </a:r>
          </a:p>
          <a:p>
            <a:pPr lvl="1"/>
            <a:r>
              <a:rPr lang="en-GB" sz="2400" smtClean="0"/>
              <a:t>Acute ischaemic limb</a:t>
            </a:r>
            <a:r>
              <a:rPr lang="en-GB" sz="2400" smtClean="0">
                <a:sym typeface="Wingdings" pitchFamily="2" charset="2"/>
              </a:rPr>
              <a:t> thrombolysis</a:t>
            </a:r>
          </a:p>
          <a:p>
            <a:pPr lvl="1"/>
            <a:endParaRPr lang="en-GB" sz="2400" smtClean="0"/>
          </a:p>
          <a:p>
            <a:pPr lvl="1"/>
            <a:endParaRPr lang="en-GB" sz="2400" smtClean="0"/>
          </a:p>
          <a:p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Introduction to Radiology Component</a:t>
            </a:r>
          </a:p>
        </p:txBody>
      </p:sp>
      <p:sp>
        <p:nvSpPr>
          <p:cNvPr id="21507" name="Subtitle 4"/>
          <p:cNvSpPr>
            <a:spLocks noGrp="1"/>
          </p:cNvSpPr>
          <p:nvPr>
            <p:ph type="subTitle" sz="quarter" idx="1"/>
          </p:nvPr>
        </p:nvSpPr>
        <p:spPr>
          <a:xfrm>
            <a:off x="827088" y="5300663"/>
            <a:ext cx="7543800" cy="228600"/>
          </a:xfrm>
        </p:spPr>
        <p:txBody>
          <a:bodyPr/>
          <a:lstStyle/>
          <a:p>
            <a:r>
              <a:rPr lang="en-GB" sz="2000" smtClean="0"/>
              <a:t>Dr E Kashef </a:t>
            </a:r>
          </a:p>
          <a:p>
            <a:r>
              <a:rPr lang="en-GB" sz="2000" smtClean="0"/>
              <a:t>Consultant Interventional Radiologist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Interventional Radiology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Venous</a:t>
            </a:r>
          </a:p>
          <a:p>
            <a:pPr lvl="1"/>
            <a:r>
              <a:rPr lang="en-GB" sz="2400" smtClean="0"/>
              <a:t>Venogram/Venoplasty</a:t>
            </a:r>
          </a:p>
          <a:p>
            <a:pPr lvl="1"/>
            <a:r>
              <a:rPr lang="en-GB" sz="2400" smtClean="0"/>
              <a:t>IVC filter insertion, removal</a:t>
            </a:r>
          </a:p>
          <a:p>
            <a:pPr lvl="1"/>
            <a:r>
              <a:rPr lang="en-GB" sz="2400" smtClean="0"/>
              <a:t>Central Lines</a:t>
            </a:r>
          </a:p>
          <a:p>
            <a:pPr lvl="2"/>
            <a:r>
              <a:rPr lang="en-GB" sz="2400" smtClean="0"/>
              <a:t>Hickman/Tessio/Groshong</a:t>
            </a:r>
          </a:p>
          <a:p>
            <a:pPr lvl="1"/>
            <a:r>
              <a:rPr lang="en-GB" sz="2400" smtClean="0"/>
              <a:t>Transjugular biopsy</a:t>
            </a:r>
          </a:p>
          <a:p>
            <a:pPr lvl="1"/>
            <a:r>
              <a:rPr lang="en-GB" sz="2400" smtClean="0"/>
              <a:t>Arterio/venous malformations</a:t>
            </a:r>
          </a:p>
          <a:p>
            <a:pPr lvl="1"/>
            <a:endParaRPr lang="en-GB" sz="2400" smtClean="0"/>
          </a:p>
          <a:p>
            <a:pPr lvl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Interventional Radiology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Non vascular</a:t>
            </a:r>
          </a:p>
          <a:p>
            <a:pPr lvl="1"/>
            <a:r>
              <a:rPr lang="en-GB" sz="2000" smtClean="0"/>
              <a:t>Percutaneous Transhepatic cholangiostomy</a:t>
            </a:r>
          </a:p>
          <a:p>
            <a:pPr lvl="1"/>
            <a:r>
              <a:rPr lang="en-GB" sz="2000" smtClean="0"/>
              <a:t>Transjugular intrahepatic porto-shunt </a:t>
            </a:r>
          </a:p>
          <a:p>
            <a:pPr lvl="1"/>
            <a:r>
              <a:rPr lang="en-GB" sz="2000" smtClean="0"/>
              <a:t>Nephrostomy</a:t>
            </a:r>
          </a:p>
          <a:p>
            <a:pPr lvl="1"/>
            <a:r>
              <a:rPr lang="en-GB" sz="2000" smtClean="0"/>
              <a:t>Ureteric /biliary stent </a:t>
            </a:r>
          </a:p>
          <a:p>
            <a:pPr lvl="1"/>
            <a:r>
              <a:rPr lang="en-GB" sz="2000" smtClean="0"/>
              <a:t>Drain insertion</a:t>
            </a:r>
          </a:p>
          <a:p>
            <a:pPr lvl="2"/>
            <a:r>
              <a:rPr lang="en-GB" sz="2000" smtClean="0"/>
              <a:t>Ascitic/ abscess </a:t>
            </a:r>
          </a:p>
          <a:p>
            <a:pPr lvl="1"/>
            <a:r>
              <a:rPr lang="en-GB" sz="2000" smtClean="0"/>
              <a:t>Oesophageal/ Rectal/Colonic stent</a:t>
            </a:r>
          </a:p>
          <a:p>
            <a:pPr lvl="1"/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900113" y="1412875"/>
            <a:ext cx="7543800" cy="493713"/>
          </a:xfrm>
        </p:spPr>
        <p:txBody>
          <a:bodyPr/>
          <a:lstStyle/>
          <a:p>
            <a:r>
              <a:rPr lang="en-GB" sz="2800" smtClean="0"/>
              <a:t>Exams - FRCR </a:t>
            </a:r>
            <a:br>
              <a:rPr lang="en-GB" sz="2800" smtClean="0"/>
            </a:br>
            <a:endParaRPr lang="en-GB" sz="2800" smtClean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543800" cy="4248150"/>
          </a:xfrm>
        </p:spPr>
        <p:txBody>
          <a:bodyPr/>
          <a:lstStyle/>
          <a:p>
            <a:r>
              <a:rPr lang="en-GB" sz="2000" smtClean="0"/>
              <a:t>Part 1</a:t>
            </a:r>
          </a:p>
          <a:p>
            <a:pPr lvl="1"/>
            <a:r>
              <a:rPr lang="en-GB" sz="1800" smtClean="0"/>
              <a:t>Physics/anatomy/techniques</a:t>
            </a:r>
          </a:p>
          <a:p>
            <a:r>
              <a:rPr lang="en-GB" sz="2000" smtClean="0"/>
              <a:t>Part 2A</a:t>
            </a:r>
          </a:p>
          <a:p>
            <a:pPr lvl="1"/>
            <a:r>
              <a:rPr lang="en-GB" sz="1800" smtClean="0"/>
              <a:t>GI</a:t>
            </a:r>
          </a:p>
          <a:p>
            <a:pPr lvl="1"/>
            <a:r>
              <a:rPr lang="en-GB" sz="1800" smtClean="0"/>
              <a:t>GU/Obs&amp; Gyn</a:t>
            </a:r>
          </a:p>
          <a:p>
            <a:pPr lvl="1"/>
            <a:r>
              <a:rPr lang="en-GB" sz="1800" smtClean="0"/>
              <a:t>MSK</a:t>
            </a:r>
          </a:p>
          <a:p>
            <a:pPr lvl="1"/>
            <a:r>
              <a:rPr lang="en-GB" sz="1800" smtClean="0"/>
              <a:t>Chest/CVS/IR</a:t>
            </a:r>
          </a:p>
          <a:p>
            <a:pPr lvl="1"/>
            <a:r>
              <a:rPr lang="en-GB" sz="1800" smtClean="0"/>
              <a:t>Paeds</a:t>
            </a:r>
          </a:p>
          <a:p>
            <a:pPr lvl="1"/>
            <a:r>
              <a:rPr lang="en-GB" sz="1800" smtClean="0"/>
              <a:t>Neuro</a:t>
            </a:r>
          </a:p>
          <a:p>
            <a:r>
              <a:rPr lang="en-GB" sz="2000" smtClean="0"/>
              <a:t>Par 2B</a:t>
            </a:r>
          </a:p>
          <a:p>
            <a:pPr lvl="1"/>
            <a:r>
              <a:rPr lang="en-GB" sz="1800" smtClean="0"/>
              <a:t>Vivae</a:t>
            </a:r>
          </a:p>
          <a:p>
            <a:pPr lvl="1"/>
            <a:r>
              <a:rPr lang="en-GB" sz="1800" smtClean="0"/>
              <a:t>30 min rapid reporting</a:t>
            </a:r>
          </a:p>
          <a:p>
            <a:pPr lvl="1"/>
            <a:r>
              <a:rPr lang="en-GB" sz="1800" smtClean="0"/>
              <a:t>Long case</a:t>
            </a:r>
          </a:p>
          <a:p>
            <a:pPr lvl="1">
              <a:buFontTx/>
              <a:buNone/>
            </a:pPr>
            <a:endParaRPr lang="en-GB" sz="1800" smtClean="0"/>
          </a:p>
          <a:p>
            <a:pPr lvl="1"/>
            <a:endParaRPr lang="en-GB" sz="1800" smtClean="0"/>
          </a:p>
          <a:p>
            <a:pPr lvl="1"/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More information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>
                <a:hlinkClick r:id="rId3"/>
              </a:rPr>
              <a:t>http://www.londondeanery.ac.uk/specialty-schools/clinical-radiology</a:t>
            </a:r>
            <a:endParaRPr lang="en-GB" sz="2000" smtClean="0"/>
          </a:p>
          <a:p>
            <a:r>
              <a:rPr lang="en-GB" sz="2000" smtClean="0">
                <a:hlinkClick r:id="rId4"/>
              </a:rPr>
              <a:t>www.rcr.ac.uk</a:t>
            </a:r>
            <a:endParaRPr lang="en-GB" sz="2000" smtClean="0"/>
          </a:p>
          <a:p>
            <a:r>
              <a:rPr lang="en-GB" sz="2000" smtClean="0">
                <a:hlinkClick r:id="rId5"/>
              </a:rPr>
              <a:t>www.BSIR.org</a:t>
            </a:r>
            <a:endParaRPr lang="en-GB" sz="2000" smtClean="0"/>
          </a:p>
          <a:p>
            <a:r>
              <a:rPr lang="en-GB" sz="2000" smtClean="0">
                <a:hlinkClick r:id="rId6"/>
              </a:rPr>
              <a:t>www.cirse.org</a:t>
            </a:r>
            <a:endParaRPr lang="en-GB" sz="2000" smtClean="0"/>
          </a:p>
          <a:p>
            <a:endParaRPr lang="en-GB" smtClean="0"/>
          </a:p>
          <a:p>
            <a:r>
              <a:rPr lang="en-GB" sz="2000" smtClean="0"/>
              <a:t>Email:</a:t>
            </a:r>
          </a:p>
          <a:p>
            <a:pPr lvl="2"/>
            <a:r>
              <a:rPr lang="en-GB" sz="1800" smtClean="0"/>
              <a:t>Elika.kashef@imperial.nhs.uk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smtClean="0"/>
              <a:t>Career Path in Surgery</a:t>
            </a:r>
          </a:p>
        </p:txBody>
      </p:sp>
      <p:sp>
        <p:nvSpPr>
          <p:cNvPr id="119811" name="Subtitle 2"/>
          <p:cNvSpPr>
            <a:spLocks noGrp="1"/>
          </p:cNvSpPr>
          <p:nvPr>
            <p:ph type="subTitle" idx="1"/>
          </p:nvPr>
        </p:nvSpPr>
        <p:spPr>
          <a:xfrm>
            <a:off x="971550" y="4365625"/>
            <a:ext cx="7543800" cy="576263"/>
          </a:xfrm>
        </p:spPr>
        <p:txBody>
          <a:bodyPr/>
          <a:lstStyle/>
          <a:p>
            <a:r>
              <a:rPr lang="en-GB" sz="2800" smtClean="0"/>
              <a:t>Mikael Sodergren MRCS</a:t>
            </a:r>
          </a:p>
          <a:p>
            <a:r>
              <a:rPr lang="en-GB" sz="2800" smtClean="0"/>
              <a:t>Clinical Lecturer in Surgery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7543800" cy="493712"/>
          </a:xfrm>
        </p:spPr>
        <p:txBody>
          <a:bodyPr/>
          <a:lstStyle/>
          <a:p>
            <a:r>
              <a:rPr lang="en-GB" sz="3200" smtClean="0"/>
              <a:t>Job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464050"/>
          </a:xfrm>
        </p:spPr>
        <p:txBody>
          <a:bodyPr/>
          <a:lstStyle/>
          <a:p>
            <a:pPr marL="87313" indent="-87313">
              <a:defRPr/>
            </a:pPr>
            <a:r>
              <a:rPr lang="en-GB" dirty="0" smtClean="0"/>
              <a:t>“</a:t>
            </a:r>
            <a:r>
              <a:rPr lang="en-GB" sz="2400" dirty="0" smtClean="0"/>
              <a:t>Surgeons are a specialized type of physician who helps heal people through operations.”</a:t>
            </a:r>
          </a:p>
          <a:p>
            <a:pPr marL="0" indent="0">
              <a:defRPr/>
            </a:pPr>
            <a:endParaRPr lang="en-GB" sz="2400" dirty="0" smtClean="0"/>
          </a:p>
          <a:p>
            <a:pPr marL="0" indent="0">
              <a:defRPr/>
            </a:pPr>
            <a:r>
              <a:rPr lang="en-GB" sz="2400" i="1" u="sng" dirty="0" smtClean="0">
                <a:solidFill>
                  <a:srgbClr val="FF0000"/>
                </a:solidFill>
              </a:rPr>
              <a:t>Technical skill + broad knowledge base + determination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GB" sz="2400" dirty="0" smtClean="0"/>
              <a:t>Surgery is one of the most satisfying careers in medicine offering the opportunity to save and transform lives.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GB" sz="2400" dirty="0" smtClean="0"/>
              <a:t>Surgeons are at the forefront of discovering new ways to fight disease and heal injury.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GB" sz="2400" dirty="0" smtClean="0"/>
              <a:t>It is a unique career in that surgeons need to on rely on quick brains and skilful hands to succeed.</a:t>
            </a:r>
          </a:p>
          <a:p>
            <a:pPr marL="0" indent="0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436562"/>
          </a:xfrm>
        </p:spPr>
        <p:txBody>
          <a:bodyPr/>
          <a:lstStyle/>
          <a:p>
            <a:r>
              <a:rPr lang="en-GB" sz="3200" smtClean="0"/>
              <a:t>Is it for me?</a:t>
            </a:r>
          </a:p>
        </p:txBody>
      </p:sp>
      <p:sp>
        <p:nvSpPr>
          <p:cNvPr id="121859" name="Text Placeholder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4040187" cy="639763"/>
          </a:xfrm>
        </p:spPr>
        <p:txBody>
          <a:bodyPr/>
          <a:lstStyle/>
          <a:p>
            <a:pPr algn="ctr"/>
            <a:r>
              <a:rPr lang="en-GB" smtClean="0"/>
              <a:t>+</a:t>
            </a:r>
          </a:p>
        </p:txBody>
      </p:sp>
      <p:sp>
        <p:nvSpPr>
          <p:cNvPr id="12186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GB" smtClean="0"/>
              <a:t>Rewarding career</a:t>
            </a:r>
          </a:p>
          <a:p>
            <a:pPr marL="0" indent="0">
              <a:buFontTx/>
              <a:buChar char="•"/>
            </a:pPr>
            <a:r>
              <a:rPr lang="en-GB" smtClean="0"/>
              <a:t>High level of job security</a:t>
            </a:r>
          </a:p>
          <a:p>
            <a:pPr marL="0" indent="0">
              <a:buFontTx/>
              <a:buChar char="•"/>
            </a:pPr>
            <a:r>
              <a:rPr lang="en-GB" smtClean="0"/>
              <a:t>Comfortable income</a:t>
            </a:r>
          </a:p>
          <a:p>
            <a:pPr marL="0" indent="0">
              <a:buFontTx/>
              <a:buChar char="•"/>
            </a:pPr>
            <a:r>
              <a:rPr lang="en-GB" smtClean="0"/>
              <a:t>Constantly learn new skills</a:t>
            </a:r>
          </a:p>
          <a:p>
            <a:pPr marL="0" indent="0">
              <a:buFontTx/>
              <a:buChar char="•"/>
            </a:pPr>
            <a:r>
              <a:rPr lang="en-GB" smtClean="0"/>
              <a:t>Develop throughout career</a:t>
            </a:r>
          </a:p>
          <a:p>
            <a:pPr marL="0" indent="0">
              <a:buFontTx/>
              <a:buChar char="•"/>
            </a:pPr>
            <a:endParaRPr lang="en-GB" smtClean="0"/>
          </a:p>
        </p:txBody>
      </p:sp>
      <p:sp>
        <p:nvSpPr>
          <p:cNvPr id="12186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639762"/>
          </a:xfrm>
        </p:spPr>
        <p:txBody>
          <a:bodyPr/>
          <a:lstStyle/>
          <a:p>
            <a:pPr algn="ctr"/>
            <a:r>
              <a:rPr lang="en-GB" smtClean="0"/>
              <a:t>-</a:t>
            </a:r>
          </a:p>
        </p:txBody>
      </p:sp>
      <p:sp>
        <p:nvSpPr>
          <p:cNvPr id="121862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GB" smtClean="0"/>
              <a:t>Lengthy training</a:t>
            </a:r>
          </a:p>
          <a:p>
            <a:pPr marL="0" indent="0">
              <a:buFontTx/>
              <a:buChar char="•"/>
            </a:pPr>
            <a:r>
              <a:rPr lang="en-GB" smtClean="0"/>
              <a:t>Commitment</a:t>
            </a:r>
          </a:p>
          <a:p>
            <a:pPr marL="0" indent="0">
              <a:buFontTx/>
              <a:buChar char="•"/>
            </a:pPr>
            <a:r>
              <a:rPr lang="en-GB" smtClean="0"/>
              <a:t>(High pressure working environment)</a:t>
            </a:r>
          </a:p>
          <a:p>
            <a:pPr marL="0" indent="0">
              <a:buFontTx/>
              <a:buChar char="•"/>
            </a:pPr>
            <a:r>
              <a:rPr lang="en-GB" smtClean="0"/>
              <a:t>(Competitive )</a:t>
            </a:r>
          </a:p>
          <a:p>
            <a:pPr marL="0" indent="0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8"/>
          <p:cNvSpPr>
            <a:spLocks noGrp="1"/>
          </p:cNvSpPr>
          <p:nvPr>
            <p:ph type="title"/>
          </p:nvPr>
        </p:nvSpPr>
        <p:spPr>
          <a:xfrm>
            <a:off x="179388" y="981075"/>
            <a:ext cx="7543800" cy="493713"/>
          </a:xfrm>
        </p:spPr>
        <p:txBody>
          <a:bodyPr/>
          <a:lstStyle/>
          <a:p>
            <a:r>
              <a:rPr lang="en-GB" smtClean="0"/>
              <a:t>Career path 1</a:t>
            </a:r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2" t="22360" r="29391" b="17162"/>
          <a:stretch>
            <a:fillRect/>
          </a:stretch>
        </p:blipFill>
        <p:spPr bwMode="auto">
          <a:xfrm>
            <a:off x="2916238" y="908050"/>
            <a:ext cx="58324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8"/>
          <p:cNvSpPr>
            <a:spLocks noGrp="1"/>
          </p:cNvSpPr>
          <p:nvPr>
            <p:ph type="title"/>
          </p:nvPr>
        </p:nvSpPr>
        <p:spPr>
          <a:xfrm>
            <a:off x="179388" y="981075"/>
            <a:ext cx="7543800" cy="493713"/>
          </a:xfrm>
        </p:spPr>
        <p:txBody>
          <a:bodyPr/>
          <a:lstStyle/>
          <a:p>
            <a:r>
              <a:rPr lang="en-GB" smtClean="0"/>
              <a:t>Career path 2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2" t="27400" r="29916" b="27240"/>
          <a:stretch>
            <a:fillRect/>
          </a:stretch>
        </p:blipFill>
        <p:spPr bwMode="auto">
          <a:xfrm>
            <a:off x="2268538" y="1196975"/>
            <a:ext cx="65071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4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Surgery School</a:t>
            </a:r>
          </a:p>
        </p:txBody>
      </p:sp>
      <p:pic>
        <p:nvPicPr>
          <p:cNvPr id="124931" name="Picture 2" descr="Surge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624638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543800" cy="533400"/>
          </a:xfrm>
        </p:spPr>
        <p:txBody>
          <a:bodyPr/>
          <a:lstStyle/>
          <a:p>
            <a:pPr eaLnBrk="1" hangingPunct="1"/>
            <a:r>
              <a:rPr lang="en-GB" smtClean="0"/>
              <a:t>Elective general surgery case – </a:t>
            </a:r>
            <a:br>
              <a:rPr lang="en-GB" smtClean="0"/>
            </a:br>
            <a:r>
              <a:rPr lang="en-GB" smtClean="0"/>
              <a:t>Ms Unlucky</a:t>
            </a:r>
            <a:endParaRPr lang="en-GB" sz="3500" smtClean="0"/>
          </a:p>
        </p:txBody>
      </p:sp>
      <p:sp>
        <p:nvSpPr>
          <p:cNvPr id="2253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157788"/>
            <a:ext cx="7543800" cy="935037"/>
          </a:xfrm>
        </p:spPr>
        <p:txBody>
          <a:bodyPr/>
          <a:lstStyle/>
          <a:p>
            <a:pPr marL="0" indent="0" eaLnBrk="1" hangingPunct="1"/>
            <a:r>
              <a:rPr lang="en-US" sz="2000" smtClean="0"/>
              <a:t>Mr M Sodergren – Clinical Lecturer in Surgery  </a:t>
            </a:r>
          </a:p>
          <a:p>
            <a:pPr marL="0" indent="0" eaLnBrk="1" hangingPunct="1"/>
            <a:r>
              <a:rPr lang="en-US" sz="2000" smtClean="0"/>
              <a:t>Dr E Kashef – Consultant Interventional Radiologist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7543800" cy="493713"/>
          </a:xfrm>
        </p:spPr>
        <p:txBody>
          <a:bodyPr/>
          <a:lstStyle/>
          <a:p>
            <a:r>
              <a:rPr lang="en-GB" sz="3600" smtClean="0"/>
              <a:t>Portfolio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424862" cy="44640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Expanded and extended CV</a:t>
            </a:r>
          </a:p>
          <a:p>
            <a:pPr>
              <a:buFontTx/>
              <a:buChar char="•"/>
            </a:pPr>
            <a:r>
              <a:rPr lang="en-GB" sz="2400" smtClean="0"/>
              <a:t>Necessary for all career routes in surgery</a:t>
            </a:r>
          </a:p>
          <a:p>
            <a:pPr>
              <a:buFontTx/>
              <a:buChar char="•"/>
            </a:pPr>
            <a:r>
              <a:rPr lang="en-GB" sz="2400" smtClean="0"/>
              <a:t>Organise in binder, with contents page and index tabs</a:t>
            </a:r>
          </a:p>
          <a:p>
            <a:pPr>
              <a:buFontTx/>
              <a:buChar char="•"/>
            </a:pPr>
            <a:r>
              <a:rPr lang="en-GB" sz="2400" smtClean="0"/>
              <a:t>Types of evidence included in your portfolio might include:</a:t>
            </a:r>
          </a:p>
          <a:p>
            <a:pPr lvl="1"/>
            <a:r>
              <a:rPr lang="en-GB" sz="2000" smtClean="0"/>
              <a:t>logbook of clinical activity</a:t>
            </a:r>
          </a:p>
          <a:p>
            <a:pPr lvl="1"/>
            <a:r>
              <a:rPr lang="en-GB" sz="2000" smtClean="0"/>
              <a:t>trainers’ reports</a:t>
            </a:r>
          </a:p>
          <a:p>
            <a:pPr lvl="1"/>
            <a:r>
              <a:rPr lang="en-GB" sz="2000" smtClean="0"/>
              <a:t>audits</a:t>
            </a:r>
          </a:p>
          <a:p>
            <a:pPr lvl="1"/>
            <a:r>
              <a:rPr lang="en-GB" sz="2000" smtClean="0"/>
              <a:t>written workplace assessments</a:t>
            </a:r>
          </a:p>
          <a:p>
            <a:pPr lvl="1"/>
            <a:r>
              <a:rPr lang="en-GB" sz="2000" smtClean="0"/>
              <a:t>list of competencies signed by supervising consultant</a:t>
            </a:r>
          </a:p>
          <a:p>
            <a:pPr lvl="1"/>
            <a:r>
              <a:rPr lang="en-GB" sz="2000" smtClean="0"/>
              <a:t>assessments such as DOPS and mini-CEX  (www.iscp.ac.uk)</a:t>
            </a:r>
            <a:endParaRPr lang="en-GB" sz="2400" smtClean="0"/>
          </a:p>
          <a:p>
            <a:pPr>
              <a:buFontTx/>
              <a:buChar char="•"/>
            </a:pPr>
            <a:r>
              <a:rPr lang="en-GB" sz="2400" smtClean="0"/>
              <a:t>For example foundation portfolio www.mmc.nhs.uk</a:t>
            </a:r>
          </a:p>
          <a:p>
            <a:pPr>
              <a:buFontTx/>
              <a:buChar char="•"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What should I do now?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As a medical student there are several things you can do to improve your chances of entering a surgical career and gain a number of transferrable skills in the meantime!</a:t>
            </a:r>
          </a:p>
          <a:p>
            <a:pPr>
              <a:buFontTx/>
              <a:buChar char="•"/>
            </a:pPr>
            <a:r>
              <a:rPr lang="en-GB" sz="2400" smtClean="0"/>
              <a:t>Key to success is a well developed portfolio demonstrating your commitment to surgery</a:t>
            </a:r>
          </a:p>
          <a:p>
            <a:pPr>
              <a:buFontTx/>
              <a:buChar char="•"/>
            </a:pPr>
            <a:r>
              <a:rPr lang="en-GB" sz="2400" smtClean="0"/>
              <a:t>Get involved in medical school surgical society or if there is not one that suits you – set one up!</a:t>
            </a:r>
          </a:p>
          <a:p>
            <a:pPr>
              <a:buFontTx/>
              <a:buChar char="•"/>
            </a:pPr>
            <a:r>
              <a:rPr lang="en-GB" sz="2400" smtClean="0"/>
              <a:t>Elective – gain experience in a surgical setting</a:t>
            </a:r>
          </a:p>
          <a:p>
            <a:pPr lvl="1"/>
            <a:r>
              <a:rPr lang="en-GB" sz="2200" smtClean="0"/>
              <a:t>Centre of excellence or developing world</a:t>
            </a:r>
            <a:endParaRPr lang="en-GB" sz="2400" smtClean="0"/>
          </a:p>
          <a:p>
            <a:pPr>
              <a:buFontTx/>
              <a:buChar char="•"/>
            </a:pPr>
            <a:r>
              <a:rPr lang="en-GB" sz="2400" smtClean="0"/>
              <a:t>Careers afternoon @ RCS –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Gain experience and improve your portfolio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attend courses</a:t>
            </a:r>
          </a:p>
          <a:p>
            <a:pPr>
              <a:buFontTx/>
              <a:buChar char="•"/>
            </a:pPr>
            <a:r>
              <a:rPr lang="en-GB" smtClean="0"/>
              <a:t>attend conferences, seminars, etc</a:t>
            </a:r>
          </a:p>
          <a:p>
            <a:pPr>
              <a:buFontTx/>
              <a:buChar char="•"/>
            </a:pPr>
            <a:r>
              <a:rPr lang="en-GB" smtClean="0"/>
              <a:t>make presentations at conferences, seminars, etc</a:t>
            </a:r>
          </a:p>
          <a:p>
            <a:pPr>
              <a:buFontTx/>
              <a:buChar char="•"/>
            </a:pPr>
            <a:r>
              <a:rPr lang="en-GB" smtClean="0"/>
              <a:t>join or organise a journal club</a:t>
            </a:r>
          </a:p>
          <a:p>
            <a:pPr>
              <a:buFontTx/>
              <a:buChar char="•"/>
            </a:pPr>
            <a:r>
              <a:rPr lang="en-GB" smtClean="0"/>
              <a:t>join and participate in relevant associations</a:t>
            </a:r>
          </a:p>
          <a:p>
            <a:pPr>
              <a:buFontTx/>
              <a:buChar char="•"/>
            </a:pPr>
            <a:r>
              <a:rPr lang="en-GB" smtClean="0"/>
              <a:t>undertake self-directed learning</a:t>
            </a:r>
          </a:p>
          <a:p>
            <a:pPr>
              <a:buFontTx/>
              <a:buChar char="•"/>
            </a:pPr>
            <a:r>
              <a:rPr lang="en-GB" smtClean="0"/>
              <a:t>teach and/or demonstrate (anatomy demonstration posts are</a:t>
            </a:r>
          </a:p>
          <a:p>
            <a:pPr>
              <a:buFontTx/>
              <a:buChar char="•"/>
            </a:pPr>
            <a:r>
              <a:rPr lang="en-GB" smtClean="0"/>
              <a:t>particularly useful)</a:t>
            </a:r>
          </a:p>
          <a:p>
            <a:pPr>
              <a:buFontTx/>
              <a:buChar char="•"/>
            </a:pPr>
            <a:r>
              <a:rPr lang="en-GB" smtClean="0"/>
              <a:t>research</a:t>
            </a:r>
          </a:p>
          <a:p>
            <a:pPr>
              <a:buFontTx/>
              <a:buChar char="•"/>
            </a:pPr>
            <a:r>
              <a:rPr lang="en-GB" smtClean="0"/>
              <a:t>write letters, articles, reports, etc for publication</a:t>
            </a:r>
          </a:p>
          <a:p>
            <a:pPr>
              <a:buFontTx/>
              <a:buChar char="•"/>
            </a:pPr>
            <a:r>
              <a:rPr lang="en-GB" smtClean="0"/>
              <a:t>audit projects</a:t>
            </a:r>
          </a:p>
          <a:p>
            <a:pPr>
              <a:buFontTx/>
              <a:buChar char="•"/>
            </a:pPr>
            <a:r>
              <a:rPr lang="en-GB" smtClean="0"/>
              <a:t>work in alternative environments, eg electives at medical school</a:t>
            </a:r>
          </a:p>
          <a:p>
            <a:pPr>
              <a:buFontTx/>
              <a:buChar char="•"/>
            </a:pPr>
            <a:r>
              <a:rPr lang="en-GB" smtClean="0"/>
              <a:t>join and participate in your medical school surgical society</a:t>
            </a:r>
          </a:p>
          <a:p>
            <a:pPr>
              <a:buFontTx/>
              <a:buChar char="•"/>
            </a:pPr>
            <a:r>
              <a:rPr lang="en-GB" smtClean="0"/>
              <a:t>choose surgically-focused options at medical school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755650" y="1557338"/>
            <a:ext cx="7543800" cy="493712"/>
          </a:xfrm>
        </p:spPr>
        <p:txBody>
          <a:bodyPr/>
          <a:lstStyle/>
          <a:p>
            <a:r>
              <a:rPr lang="en-GB" sz="3200" smtClean="0"/>
              <a:t>What kind of surgeon do I want to be? </a:t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7543800" cy="4464050"/>
          </a:xfrm>
        </p:spPr>
        <p:txBody>
          <a:bodyPr/>
          <a:lstStyle/>
          <a:p>
            <a:pPr marL="0" indent="0">
              <a:defRPr/>
            </a:pPr>
            <a:r>
              <a:rPr lang="en-GB" dirty="0" smtClean="0"/>
              <a:t>There are nine recognised specialties within surgery, each of which will provide you with different challenges and rewards throughout your career:</a:t>
            </a:r>
          </a:p>
          <a:p>
            <a:pPr marL="0" indent="0"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Cardiothoracic&#10;surgery"/>
              </a:rPr>
              <a:t>cardiothoracic 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General&#10;surgery"/>
              </a:rPr>
              <a:t>general 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Neurosurgery"/>
              </a:rPr>
              <a:t>neurosurgery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Oral and&#10;maxillofacial surgery (OMFS)"/>
              </a:rPr>
              <a:t>oral and maxillofacial 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Otolaryngology&#10;(ENT: ear, nose and throat)"/>
              </a:rPr>
              <a:t>otolaryngology (ENT)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Paediatric&#10;surgery"/>
              </a:rPr>
              <a:t>paediatric 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Plastic&#10;surgery"/>
              </a:rPr>
              <a:t>plastic 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Trauma and&#10;orthopaedic surgery"/>
              </a:rPr>
              <a:t>trauma and orthopaedic surgery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Urology"/>
              </a:rPr>
              <a:t>urology</a:t>
            </a:r>
            <a:endParaRPr lang="en-GB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" action="ppaction://hlinkfile" tooltip="Academic&#10;surgery"/>
              </a:rPr>
              <a:t>academic surgery</a:t>
            </a:r>
            <a:endParaRPr lang="en-GB" u="sng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4572000" y="29972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What to consider?</a:t>
            </a:r>
          </a:p>
          <a:p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the type of work involved, </a:t>
            </a:r>
          </a:p>
          <a:p>
            <a:pPr>
              <a:buFont typeface="Arial" charset="0"/>
              <a:buChar char="•"/>
            </a:pPr>
            <a:r>
              <a:rPr lang="en-GB"/>
              <a:t>working conditions (on call, emergency work, clinics, administration, etc), </a:t>
            </a:r>
          </a:p>
          <a:p>
            <a:pPr>
              <a:buFont typeface="Arial" charset="0"/>
              <a:buChar char="•"/>
            </a:pPr>
            <a:r>
              <a:rPr lang="en-GB"/>
              <a:t>working options and </a:t>
            </a:r>
          </a:p>
          <a:p>
            <a:pPr>
              <a:buFont typeface="Arial" charset="0"/>
              <a:buChar char="•"/>
            </a:pPr>
            <a:r>
              <a:rPr lang="en-GB"/>
              <a:t>how competitive the specialty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Exams</a:t>
            </a:r>
            <a:endParaRPr lang="en-GB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000" smtClean="0"/>
              <a:t>BSc</a:t>
            </a:r>
          </a:p>
          <a:p>
            <a:pPr>
              <a:buFontTx/>
              <a:buChar char="•"/>
            </a:pPr>
            <a:r>
              <a:rPr lang="en-GB" sz="2000" smtClean="0"/>
              <a:t>MBBS</a:t>
            </a:r>
          </a:p>
          <a:p>
            <a:pPr>
              <a:buFontTx/>
              <a:buChar char="•"/>
            </a:pPr>
            <a:r>
              <a:rPr lang="en-GB" sz="2000" smtClean="0"/>
              <a:t>MRCS</a:t>
            </a:r>
          </a:p>
          <a:p>
            <a:pPr>
              <a:buFontTx/>
              <a:buChar char="•"/>
            </a:pPr>
            <a:r>
              <a:rPr lang="en-GB" sz="2000" smtClean="0"/>
              <a:t>MD / PhD</a:t>
            </a:r>
          </a:p>
          <a:p>
            <a:pPr>
              <a:buFontTx/>
              <a:buChar char="•"/>
            </a:pPr>
            <a:r>
              <a:rPr lang="en-GB" sz="2000" smtClean="0"/>
              <a:t>FRCS</a:t>
            </a:r>
          </a:p>
          <a:p>
            <a:pPr>
              <a:buFontTx/>
              <a:buChar char="•"/>
            </a:pPr>
            <a:r>
              <a:rPr lang="en-GB" sz="2000" smtClean="0"/>
              <a:t>Superspecialisation exams</a:t>
            </a:r>
          </a:p>
          <a:p>
            <a:pPr>
              <a:buFontTx/>
              <a:buChar char="•"/>
            </a:pPr>
            <a:r>
              <a:rPr lang="en-GB" sz="2000" smtClean="0"/>
              <a:t>USMLEs / other system 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Courses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000" smtClean="0"/>
              <a:t>MRCS</a:t>
            </a:r>
          </a:p>
          <a:p>
            <a:pPr>
              <a:buFontTx/>
              <a:buChar char="•"/>
            </a:pPr>
            <a:r>
              <a:rPr lang="en-GB" sz="2000" smtClean="0"/>
              <a:t>ATLS</a:t>
            </a:r>
          </a:p>
          <a:p>
            <a:pPr>
              <a:buFontTx/>
              <a:buChar char="•"/>
            </a:pPr>
            <a:r>
              <a:rPr lang="en-GB" sz="2000" smtClean="0"/>
              <a:t>CCrISP</a:t>
            </a:r>
          </a:p>
          <a:p>
            <a:pPr>
              <a:buFontTx/>
              <a:buChar char="•"/>
            </a:pPr>
            <a:r>
              <a:rPr lang="en-GB" sz="2000" smtClean="0"/>
              <a:t>BSS</a:t>
            </a:r>
          </a:p>
          <a:p>
            <a:pPr>
              <a:buFontTx/>
              <a:buChar char="•"/>
            </a:pPr>
            <a:r>
              <a:rPr lang="en-GB" sz="2000" smtClean="0"/>
              <a:t>HSS</a:t>
            </a:r>
          </a:p>
          <a:p>
            <a:pPr>
              <a:buFontTx/>
              <a:buChar char="•"/>
            </a:pPr>
            <a:r>
              <a:rPr lang="en-GB" sz="2000" smtClean="0"/>
              <a:t>BLS</a:t>
            </a:r>
          </a:p>
          <a:p>
            <a:pPr>
              <a:buFontTx/>
              <a:buChar char="•"/>
            </a:pPr>
            <a:r>
              <a:rPr lang="en-GB" sz="2000" smtClean="0"/>
              <a:t>ALS</a:t>
            </a:r>
          </a:p>
          <a:p>
            <a:pPr>
              <a:buFontTx/>
              <a:buChar char="•"/>
            </a:pPr>
            <a:r>
              <a:rPr lang="en-GB" sz="2000" smtClean="0"/>
              <a:t>Management courses</a:t>
            </a:r>
          </a:p>
          <a:p>
            <a:pPr>
              <a:buFontTx/>
              <a:buChar char="•"/>
            </a:pPr>
            <a:r>
              <a:rPr lang="en-GB" sz="2000" smtClean="0"/>
              <a:t>Teaching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Time course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Qualify 2014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Foundation years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CT 2016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ST 2018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Research 2-3yrs 2021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ST training 3-4 years 2025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Consultant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Academic Surgery 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000" smtClean="0"/>
              <a:t>Audit</a:t>
            </a:r>
          </a:p>
          <a:p>
            <a:pPr>
              <a:buFontTx/>
              <a:buChar char="•"/>
            </a:pPr>
            <a:r>
              <a:rPr lang="en-GB" sz="2000" smtClean="0"/>
              <a:t>Research</a:t>
            </a:r>
          </a:p>
          <a:p>
            <a:pPr>
              <a:buFontTx/>
              <a:buChar char="•"/>
            </a:pPr>
            <a:r>
              <a:rPr lang="en-GB" sz="2000" smtClean="0"/>
              <a:t>BSc</a:t>
            </a:r>
          </a:p>
          <a:p>
            <a:pPr>
              <a:buFontTx/>
              <a:buChar char="•"/>
            </a:pPr>
            <a:r>
              <a:rPr lang="en-GB" sz="2000" smtClean="0"/>
              <a:t>MD/PhD</a:t>
            </a:r>
          </a:p>
          <a:p>
            <a:pPr>
              <a:buFontTx/>
              <a:buChar char="•"/>
            </a:pPr>
            <a:r>
              <a:rPr lang="en-GB" sz="2000" smtClean="0"/>
              <a:t>Publications</a:t>
            </a:r>
          </a:p>
          <a:p>
            <a:pPr>
              <a:buFontTx/>
              <a:buChar char="•"/>
            </a:pPr>
            <a:r>
              <a:rPr lang="en-GB" sz="2000" smtClean="0"/>
              <a:t>Presentations</a:t>
            </a:r>
          </a:p>
          <a:p>
            <a:pPr>
              <a:buFontTx/>
              <a:buChar char="•"/>
            </a:pPr>
            <a:r>
              <a:rPr lang="en-GB" sz="2000" smtClean="0"/>
              <a:t>Education</a:t>
            </a:r>
          </a:p>
          <a:p>
            <a:pPr>
              <a:buFontTx/>
              <a:buChar char="•"/>
            </a:pPr>
            <a:r>
              <a:rPr lang="en-GB" sz="2000" smtClean="0"/>
              <a:t>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Most importantly…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838200" y="1628775"/>
            <a:ext cx="7543800" cy="2520950"/>
          </a:xfrm>
        </p:spPr>
        <p:txBody>
          <a:bodyPr/>
          <a:lstStyle/>
          <a:p>
            <a:pPr marL="0" indent="0"/>
            <a:endParaRPr lang="en-GB" sz="2400" smtClean="0"/>
          </a:p>
          <a:p>
            <a:pPr marL="0" indent="0"/>
            <a:r>
              <a:rPr lang="en-GB" sz="2400" smtClean="0"/>
              <a:t>If you are genuinely interested in a career in surgery -go for it!</a:t>
            </a:r>
          </a:p>
          <a:p>
            <a:pPr marL="0" indent="0"/>
            <a:endParaRPr lang="en-GB" smtClean="0"/>
          </a:p>
          <a:p>
            <a:pPr marL="0" indent="0"/>
            <a:r>
              <a:rPr lang="en-GB" sz="2400" i="1" u="sng" smtClean="0">
                <a:solidFill>
                  <a:srgbClr val="FF0000"/>
                </a:solidFill>
              </a:rPr>
              <a:t>Technical skill + broad knowledge base + determination</a:t>
            </a:r>
          </a:p>
          <a:p>
            <a:pPr marL="0" indent="0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2"/>
          <p:cNvSpPr>
            <a:spLocks noGrp="1"/>
          </p:cNvSpPr>
          <p:nvPr>
            <p:ph idx="1"/>
          </p:nvPr>
        </p:nvSpPr>
        <p:spPr>
          <a:xfrm>
            <a:off x="2268538" y="2636838"/>
            <a:ext cx="4191000" cy="720725"/>
          </a:xfrm>
        </p:spPr>
        <p:txBody>
          <a:bodyPr/>
          <a:lstStyle/>
          <a:p>
            <a:r>
              <a:rPr lang="en-GB" sz="600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andse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08050"/>
            <a:ext cx="5616575" cy="2308225"/>
          </a:xfrm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68313" y="3141663"/>
            <a:ext cx="842962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en-GB" sz="2000"/>
              <a:t>Turn ON your handset - slide the Power Switch up (I = ON)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en-GB" sz="2000"/>
              <a:t>Wait 4 seconds till GTCO CalComp disappears.  It will start scanning.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en-GB" sz="2000"/>
              <a:t>Join the class by pressing the letter    &lt;C&gt;           and </a:t>
            </a:r>
          </a:p>
          <a:p>
            <a:pPr marL="342900" indent="-342900">
              <a:lnSpc>
                <a:spcPct val="160000"/>
              </a:lnSpc>
            </a:pPr>
            <a:r>
              <a:rPr lang="en-GB" sz="2000"/>
              <a:t>      then the green arrow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/>
              <a:t>4.   Press the * key and WAIT. It should say “ANS”</a:t>
            </a:r>
          </a:p>
          <a:p>
            <a:pPr marL="2171700" lvl="4" indent="-342900">
              <a:lnSpc>
                <a:spcPct val="150000"/>
              </a:lnSpc>
            </a:pPr>
            <a:r>
              <a:rPr lang="en-GB" sz="2000"/>
              <a:t>				      course title</a:t>
            </a:r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smtClean="0"/>
              <a:t>COFFEE BREAK</a:t>
            </a:r>
          </a:p>
        </p:txBody>
      </p:sp>
      <p:sp>
        <p:nvSpPr>
          <p:cNvPr id="13619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Women in surgery – Beyond the stereotype and making reality work</a:t>
            </a:r>
            <a:endParaRPr lang="en-GB" sz="3500" smtClean="0"/>
          </a:p>
        </p:txBody>
      </p:sp>
      <p:sp>
        <p:nvSpPr>
          <p:cNvPr id="137219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smtClean="0"/>
              <a:t>Ms Sisse Olsen MBBS MRCS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543800" cy="638175"/>
          </a:xfrm>
        </p:spPr>
        <p:txBody>
          <a:bodyPr/>
          <a:lstStyle/>
          <a:p>
            <a:pPr eaLnBrk="1" hangingPunct="1"/>
            <a:r>
              <a:rPr lang="en-GB" smtClean="0"/>
              <a:t>A guide to keeping all the balls in the air 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1943100"/>
            <a:ext cx="7543800" cy="44577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The Future of Women in Surgery – beyond the stereotype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My story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Family planning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Access to flexible training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Person specification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Why do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4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Dispelling the stereotype</a:t>
            </a:r>
          </a:p>
        </p:txBody>
      </p:sp>
      <p:pic>
        <p:nvPicPr>
          <p:cNvPr id="138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363" y="1643063"/>
            <a:ext cx="4500562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My story </a:t>
            </a:r>
          </a:p>
        </p:txBody>
      </p:sp>
      <p:pic>
        <p:nvPicPr>
          <p:cNvPr id="139267" name="Content Placeholder 3" descr="CIMG534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628775"/>
            <a:ext cx="5953125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Family planning 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Exams – wait until after MRCS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Radiation – Orthopaedics, Urology, Vascular and Breast surgery 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Research offers flexibility but requires self discipline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Be aware of maternity pay during research 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Early SpR years good time, secure employment with options for flexible training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Whenever it happens it will all work out in the end!!!!!!</a:t>
            </a:r>
          </a:p>
          <a:p>
            <a:pPr>
              <a:buFontTx/>
              <a:buChar char="•"/>
            </a:pP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Flexible training 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Equal access for men and women</a:t>
            </a:r>
          </a:p>
          <a:p>
            <a:pPr>
              <a:buFontTx/>
              <a:buChar char="•"/>
            </a:pPr>
            <a:r>
              <a:rPr lang="en-GB" smtClean="0"/>
              <a:t>Available at any part of training but easier to arrange as ST3 and beyond</a:t>
            </a:r>
          </a:p>
          <a:p>
            <a:pPr>
              <a:buFontTx/>
              <a:buChar char="•"/>
            </a:pPr>
            <a:r>
              <a:rPr lang="en-GB" smtClean="0"/>
              <a:t>As much or little as you want – 1 year to all of ST training</a:t>
            </a:r>
          </a:p>
          <a:p>
            <a:pPr>
              <a:buFontTx/>
              <a:buChar char="•"/>
            </a:pPr>
            <a:r>
              <a:rPr lang="en-GB" smtClean="0"/>
              <a:t>Train at 50%-90% of usual timetable incl. on call</a:t>
            </a:r>
          </a:p>
          <a:p>
            <a:pPr>
              <a:buFontTx/>
              <a:buChar char="•"/>
            </a:pPr>
            <a:r>
              <a:rPr lang="en-GB" smtClean="0"/>
              <a:t>Slot sharing, job sharing, supernumerary or reduced hours in fulltime post </a:t>
            </a:r>
          </a:p>
          <a:p>
            <a:pPr>
              <a:buFontTx/>
              <a:buChar char="•"/>
            </a:pPr>
            <a:r>
              <a:rPr lang="en-GB" smtClean="0"/>
              <a:t>DIY!!!!!!</a:t>
            </a:r>
          </a:p>
          <a:p>
            <a:pPr>
              <a:buFontTx/>
              <a:buChar char="•"/>
            </a:pPr>
            <a:r>
              <a:rPr lang="en-GB" smtClean="0"/>
              <a:t>Benefits: Flexibility, control over placement, better dedicated training opportunities, </a:t>
            </a:r>
          </a:p>
          <a:p>
            <a:pPr>
              <a:buFontTx/>
              <a:buChar char="•"/>
            </a:pPr>
            <a:r>
              <a:rPr lang="en-GB" smtClean="0"/>
              <a:t>Disadvantages:  Some prejudice, longer overall training, hard work setting up</a:t>
            </a:r>
          </a:p>
          <a:p>
            <a:pPr>
              <a:buFontTx/>
              <a:buChar char="•"/>
            </a:pPr>
            <a:r>
              <a:rPr lang="en-GB" smtClean="0"/>
              <a:t>Worth it .........YES!!!!!!!!!! 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Is surgery right for you ????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Not needed</a:t>
            </a:r>
          </a:p>
          <a:p>
            <a:pPr lvl="1"/>
            <a:r>
              <a:rPr lang="en-GB" smtClean="0"/>
              <a:t>Hard-as-nails personality</a:t>
            </a:r>
          </a:p>
          <a:p>
            <a:pPr lvl="1"/>
            <a:r>
              <a:rPr lang="en-GB" smtClean="0"/>
              <a:t>No desire to have family or life outside surgery</a:t>
            </a:r>
          </a:p>
          <a:p>
            <a:pPr lvl="1"/>
            <a:r>
              <a:rPr lang="en-GB" smtClean="0"/>
              <a:t>Balls bigger than all the male surgeons combined</a:t>
            </a:r>
          </a:p>
          <a:p>
            <a:pPr lvl="1"/>
            <a:r>
              <a:rPr lang="en-GB" smtClean="0"/>
              <a:t>Skin thicker than a rhino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Needed</a:t>
            </a:r>
          </a:p>
          <a:p>
            <a:pPr lvl="1"/>
            <a:r>
              <a:rPr lang="en-GB" smtClean="0"/>
              <a:t>Self confidence</a:t>
            </a:r>
          </a:p>
          <a:p>
            <a:pPr lvl="1"/>
            <a:r>
              <a:rPr lang="en-GB" smtClean="0"/>
              <a:t>Resilience</a:t>
            </a:r>
          </a:p>
          <a:p>
            <a:pPr lvl="1"/>
            <a:r>
              <a:rPr lang="en-GB" smtClean="0"/>
              <a:t>Passion for the job</a:t>
            </a:r>
          </a:p>
          <a:p>
            <a:pPr lvl="1"/>
            <a:r>
              <a:rPr lang="en-GB" smtClean="0"/>
              <a:t>Flexibility </a:t>
            </a:r>
          </a:p>
          <a:p>
            <a:pPr lvl="1"/>
            <a:r>
              <a:rPr lang="en-GB" smtClean="0"/>
              <a:t>Excellent communication skills</a:t>
            </a:r>
          </a:p>
          <a:p>
            <a:pPr lvl="1"/>
            <a:r>
              <a:rPr lang="en-GB" smtClean="0"/>
              <a:t>Ability to delegate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Why do it ??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Short answer  </a:t>
            </a:r>
          </a:p>
          <a:p>
            <a:pPr lvl="1"/>
            <a:r>
              <a:rPr lang="en-GB" smtClean="0"/>
              <a:t>Because I love surgery!!!!</a:t>
            </a:r>
          </a:p>
          <a:p>
            <a:pPr lvl="1"/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Long answer</a:t>
            </a:r>
          </a:p>
          <a:p>
            <a:pPr lvl="1"/>
            <a:r>
              <a:rPr lang="en-GB" smtClean="0"/>
              <a:t>Mentally and emotionally challenging and stimulating</a:t>
            </a:r>
          </a:p>
          <a:p>
            <a:pPr lvl="1"/>
            <a:r>
              <a:rPr lang="en-GB" smtClean="0"/>
              <a:t>Combination of technical skill and patient relationship</a:t>
            </a:r>
          </a:p>
          <a:p>
            <a:pPr lvl="1"/>
            <a:r>
              <a:rPr lang="en-GB" smtClean="0"/>
              <a:t>“Curing Cancer”</a:t>
            </a:r>
          </a:p>
          <a:p>
            <a:pPr lvl="1"/>
            <a:r>
              <a:rPr lang="en-GB" smtClean="0"/>
              <a:t>Ongoing patient relationship in reconstruction and post op surgical oncology</a:t>
            </a:r>
          </a:p>
          <a:p>
            <a:pPr lvl="1"/>
            <a:r>
              <a:rPr lang="en-GB" smtClean="0"/>
              <a:t>Multi-disciplinary team working </a:t>
            </a:r>
          </a:p>
          <a:p>
            <a:pPr lvl="1"/>
            <a:r>
              <a:rPr lang="en-GB" smtClean="0"/>
              <a:t>Art of reconstruction  2D to 3D, aesthetics</a:t>
            </a:r>
          </a:p>
          <a:p>
            <a:pPr lvl="1"/>
            <a:r>
              <a:rPr lang="en-GB" smtClean="0"/>
              <a:t>Ability to use skills to benefit patient safety </a:t>
            </a:r>
          </a:p>
          <a:p>
            <a:pPr lvl="1"/>
            <a:r>
              <a:rPr lang="en-GB" smtClean="0"/>
              <a:t>WHO work and travel</a:t>
            </a:r>
          </a:p>
          <a:p>
            <a:pPr lvl="1"/>
            <a:r>
              <a:rPr lang="en-GB" smtClean="0"/>
              <a:t>Ever growing opportunities to develop as a professional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Questions</a:t>
            </a:r>
          </a:p>
        </p:txBody>
      </p:sp>
      <p:sp>
        <p:nvSpPr>
          <p:cNvPr id="144387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mtClean="0"/>
              <a:t>s.olsen@imperial.ac.uk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543800" cy="638175"/>
          </a:xfrm>
        </p:spPr>
        <p:txBody>
          <a:bodyPr/>
          <a:lstStyle/>
          <a:p>
            <a:pPr eaLnBrk="1" hangingPunct="1"/>
            <a:r>
              <a:rPr lang="en-GB" smtClean="0"/>
              <a:t>Ms Unlucky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986712" cy="4392612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2400" smtClean="0"/>
              <a:t> 45 year old female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Upper abdominal pain intermittently for 1 yr especially after eating Mars bars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Now severe upper abdominal pain 2/7 associated with vomiting 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Overweight but otherwise fit and well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 O/E </a:t>
            </a:r>
          </a:p>
          <a:p>
            <a:pPr lvl="1" eaLnBrk="1" hangingPunct="1"/>
            <a:r>
              <a:rPr lang="en-US" sz="2200" smtClean="0"/>
              <a:t>Temp 37.8 HR100 BP110/65 </a:t>
            </a:r>
          </a:p>
          <a:p>
            <a:pPr lvl="1" eaLnBrk="1" hangingPunct="1"/>
            <a:r>
              <a:rPr lang="en-US" sz="2200" smtClean="0"/>
              <a:t>Tender and guarding in epigastrium</a:t>
            </a:r>
          </a:p>
          <a:p>
            <a:pPr lvl="1" eaLnBrk="1" hangingPunct="1"/>
            <a:r>
              <a:rPr lang="en-GB" sz="2200" smtClean="0"/>
              <a:t>No J/ Cl / Ly / An / Cy</a:t>
            </a:r>
          </a:p>
          <a:p>
            <a:pPr lvl="1" eaLnBrk="1" hangingPunct="1"/>
            <a:r>
              <a:rPr lang="en-GB" sz="2200" smtClean="0"/>
              <a:t>CVS, RS, CNS, PNS – NAD</a:t>
            </a:r>
          </a:p>
          <a:p>
            <a:pPr lvl="1" eaLnBrk="1" hangingPunct="1"/>
            <a:endParaRPr lang="en-US" sz="2200" smtClean="0">
              <a:latin typeface="Calibri" pitchFamily="34" charset="0"/>
            </a:endParaRPr>
          </a:p>
          <a:p>
            <a:pPr marL="0" indent="0" eaLnBrk="1" hangingPunct="1">
              <a:buFontTx/>
              <a:buChar char="•"/>
            </a:pPr>
            <a:endParaRPr lang="en-US" sz="2400" smtClean="0">
              <a:latin typeface="Calibri" pitchFamily="34" charset="0"/>
            </a:endParaRPr>
          </a:p>
          <a:p>
            <a:pPr marL="0" indent="0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Radiology spot diagnosis</a:t>
            </a:r>
          </a:p>
        </p:txBody>
      </p:sp>
      <p:sp>
        <p:nvSpPr>
          <p:cNvPr id="145411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2800" smtClean="0"/>
              <a:t>Surgical Simulation Study at St.Mary’s Hospital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Simulation is becoming an increasingly important part of Training both for surgical and medical specialities.</a:t>
            </a:r>
          </a:p>
          <a:p>
            <a:pPr>
              <a:buFontTx/>
              <a:buChar char="•"/>
            </a:pPr>
            <a:r>
              <a:rPr lang="en-GB" smtClean="0"/>
              <a:t>We are looking for students to get simulator training on validated virtual reality models. </a:t>
            </a:r>
          </a:p>
          <a:p>
            <a:pPr>
              <a:buFontTx/>
              <a:buChar char="•"/>
            </a:pPr>
            <a:r>
              <a:rPr lang="en-GB" smtClean="0"/>
              <a:t>You will receive training for several sessions on Laparoscopy AND Colonoscopy until you have achieved competence on the curriculum.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mtClean="0"/>
              <a:t>All participants will get credited certificates for your CV/ portfolio. This Certificate will be useful when you apply to Jobs in the future.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mtClean="0"/>
              <a:t>Places are now limited.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mtClean="0"/>
              <a:t>If you are interested please email or have any questions. I am running sessions next week. Very flexible with  times. Sign up early.  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Jean Nehme</a:t>
            </a:r>
            <a:endParaRPr lang="en-GB" smtClean="0"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en-GB" smtClean="0">
                <a:hlinkClick r:id="rId3"/>
              </a:rPr>
              <a:t>jean.nehme09@imperial.ac.uk</a:t>
            </a: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Or text your name and email to 07762796706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End of Surgery &amp; Radiology Day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Questions?</a:t>
            </a:r>
          </a:p>
        </p:txBody>
      </p:sp>
      <p:sp>
        <p:nvSpPr>
          <p:cNvPr id="147459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2800" smtClean="0"/>
              <a:t>Ms Unlucky</a:t>
            </a:r>
          </a:p>
        </p:txBody>
      </p:sp>
      <p:sp>
        <p:nvSpPr>
          <p:cNvPr id="24579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56062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Urine - nad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WCC 20, neutrophila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Hb 14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Plts 230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MCV 80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INR &amp; APTR Normal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LFTs normal apart from bilirubin of 35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CRP 150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Amylase 2150</a:t>
            </a:r>
          </a:p>
          <a:p>
            <a:pPr marL="0" indent="0" eaLnBrk="1" hangingPunct="1"/>
            <a:endParaRPr lang="en-GB" smtClean="0"/>
          </a:p>
        </p:txBody>
      </p:sp>
      <p:sp>
        <p:nvSpPr>
          <p:cNvPr id="24580" name="Content Placeholder 10"/>
          <p:cNvSpPr>
            <a:spLocks noGrp="1"/>
          </p:cNvSpPr>
          <p:nvPr>
            <p:ph sz="half" idx="2"/>
          </p:nvPr>
        </p:nvSpPr>
        <p:spPr>
          <a:xfrm>
            <a:off x="4686300" y="1700213"/>
            <a:ext cx="3695700" cy="4465637"/>
          </a:xfrm>
        </p:spPr>
        <p:txBody>
          <a:bodyPr/>
          <a:lstStyle/>
          <a:p>
            <a:pPr marL="0" indent="0" eaLnBrk="1" hangingPunct="1"/>
            <a:r>
              <a:rPr lang="en-GB" sz="2400" smtClean="0"/>
              <a:t>ECG – sinus tachy 100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CXR erect – no free air</a:t>
            </a:r>
          </a:p>
          <a:p>
            <a:pPr marL="0" indent="0" eaLnBrk="1" hangingPunct="1"/>
            <a:r>
              <a:rPr lang="en-GB" sz="2400" smtClean="0"/>
              <a:t>AXR – nil diagnostic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Differential diagnosis and further investigations.....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Most likely diagnosis?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827088" y="1700213"/>
            <a:ext cx="7543800" cy="4464050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Appendicitis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Biliary colic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Cholecystitis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Perforated duodenal ulcer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Pancreatitis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Gastritis</a:t>
            </a:r>
          </a:p>
        </p:txBody>
      </p:sp>
      <p:pic>
        <p:nvPicPr>
          <p:cNvPr id="2560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Next investigation?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838200" y="2276475"/>
            <a:ext cx="7543800" cy="3816350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CT abdo/pelvis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USS abdomen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MRCP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HIDA scan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ERCP</a:t>
            </a:r>
          </a:p>
        </p:txBody>
      </p:sp>
      <p:pic>
        <p:nvPicPr>
          <p:cNvPr id="26628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900113" y="908050"/>
            <a:ext cx="7543800" cy="638175"/>
          </a:xfrm>
        </p:spPr>
        <p:txBody>
          <a:bodyPr/>
          <a:lstStyle/>
          <a:p>
            <a:pPr eaLnBrk="1" hangingPunct="1"/>
            <a:r>
              <a:rPr lang="en-GB" sz="4000" smtClean="0"/>
              <a:t>USS</a:t>
            </a:r>
          </a:p>
        </p:txBody>
      </p:sp>
      <p:pic>
        <p:nvPicPr>
          <p:cNvPr id="27651" name="Picture 3" descr="C:\Users\msoderg\AppData\Local\Microsoft\Windows\Temporary Internet Files\Content.Outlook\WVUFY7D5\US GB ston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50577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1"/>
          <p:cNvSpPr>
            <a:spLocks noGrp="1"/>
          </p:cNvSpPr>
          <p:nvPr>
            <p:ph type="title"/>
          </p:nvPr>
        </p:nvSpPr>
        <p:spPr>
          <a:xfrm>
            <a:off x="250825" y="620713"/>
            <a:ext cx="7543800" cy="493712"/>
          </a:xfrm>
        </p:spPr>
        <p:txBody>
          <a:bodyPr/>
          <a:lstStyle/>
          <a:p>
            <a:r>
              <a:rPr lang="en-GB" sz="4000" smtClean="0"/>
              <a:t>MRCP</a:t>
            </a:r>
          </a:p>
        </p:txBody>
      </p:sp>
      <p:pic>
        <p:nvPicPr>
          <p:cNvPr id="28675" name="Picture 2" descr="K:\Medical school year 3 rad day\Gallstone in CBD\MRCP C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0350"/>
            <a:ext cx="41402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K:\Medical school year 3 rad day\Gallstone in CBD\MRCP Co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073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:\Medical school year 3 rad day\Gallstone in CBD\MRCP Co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03225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:\Medical school year 3 rad day\Gallstone in CBD\MRCP Cor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60350"/>
            <a:ext cx="4167188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K:\Medical school year 3 rad day\Gallstone in CBD\MRCP Cor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9088"/>
            <a:ext cx="4157663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K:\Medical school year 3 rad day\Gallstone in CBD\MRCP Cor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4195763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K:\Medical school year 3 rad day\Gallstone in CBD\MRCP Cor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60350"/>
            <a:ext cx="4187825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K:\Medical school year 3 rad day\Gallstone in CBD\MRCP Cor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202113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7543800" cy="493713"/>
          </a:xfrm>
        </p:spPr>
        <p:txBody>
          <a:bodyPr/>
          <a:lstStyle/>
          <a:p>
            <a:r>
              <a:rPr lang="en-GB" sz="3600" smtClean="0"/>
              <a:t>Introduction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4614863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Twinned specialty approach</a:t>
            </a:r>
          </a:p>
          <a:p>
            <a:pPr>
              <a:buFontTx/>
              <a:buChar char="•"/>
            </a:pPr>
            <a:r>
              <a:rPr lang="en-GB" sz="2400" smtClean="0"/>
              <a:t>A flavour of 2 very broad diverse specialties</a:t>
            </a:r>
          </a:p>
          <a:p>
            <a:pPr>
              <a:buFontTx/>
              <a:buChar char="•"/>
            </a:pPr>
            <a:r>
              <a:rPr lang="en-GB" sz="2400" smtClean="0"/>
              <a:t>Team working, planning and communicating</a:t>
            </a:r>
          </a:p>
          <a:p>
            <a:pPr>
              <a:buFontTx/>
              <a:buChar char="•"/>
            </a:pPr>
            <a:r>
              <a:rPr lang="en-GB" sz="2400" smtClean="0"/>
              <a:t>Better patient care from close partnership</a:t>
            </a:r>
          </a:p>
        </p:txBody>
      </p:sp>
      <p:pic>
        <p:nvPicPr>
          <p:cNvPr id="13316" name="Picture 2" descr="http://www.radionics.com/images-home/om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26860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543800" cy="493713"/>
          </a:xfrm>
        </p:spPr>
        <p:txBody>
          <a:bodyPr/>
          <a:lstStyle/>
          <a:p>
            <a:pPr eaLnBrk="1" hangingPunct="1"/>
            <a:r>
              <a:rPr lang="en-GB" sz="4400" smtClean="0"/>
              <a:t>MRCP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38200" y="1989138"/>
            <a:ext cx="7543800" cy="4103687"/>
          </a:xfrm>
        </p:spPr>
        <p:txBody>
          <a:bodyPr/>
          <a:lstStyle/>
          <a:p>
            <a:pPr marL="0" indent="0" eaLnBrk="1" hangingPunct="1"/>
            <a:r>
              <a:rPr lang="en-GB" sz="2000" smtClean="0"/>
              <a:t>Dilated intrahepatic ducts</a:t>
            </a:r>
          </a:p>
          <a:p>
            <a:pPr marL="0" indent="0" eaLnBrk="1" hangingPunct="1"/>
            <a:r>
              <a:rPr lang="en-GB" sz="2000" smtClean="0"/>
              <a:t>Dilated Common Bile Duct with impacted calculi</a:t>
            </a:r>
          </a:p>
          <a:p>
            <a:pPr marL="0" indent="0" eaLnBrk="1" hangingPunct="1"/>
            <a:r>
              <a:rPr lang="en-GB" sz="2000" smtClean="0"/>
              <a:t>Caculi in gallbladder</a:t>
            </a:r>
          </a:p>
          <a:p>
            <a:pPr marL="0" indent="0" eaLnBrk="1" hangingPunct="1"/>
            <a:r>
              <a:rPr lang="en-GB" sz="2000" smtClean="0"/>
              <a:t>Simple cysts in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7543800" cy="493713"/>
          </a:xfrm>
        </p:spPr>
        <p:txBody>
          <a:bodyPr/>
          <a:lstStyle/>
          <a:p>
            <a:pPr eaLnBrk="1" hangingPunct="1"/>
            <a:r>
              <a:rPr lang="en-GB" sz="4800" smtClean="0"/>
              <a:t>ERCP</a:t>
            </a:r>
          </a:p>
        </p:txBody>
      </p:sp>
      <p:pic>
        <p:nvPicPr>
          <p:cNvPr id="4100" name="Picture 4" descr="K:\Medical school year 3 rad day\Gallstone in CBD\ERCP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4675187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K:\Medical school year 3 rad day\Gallstone in CBD\ERCP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60350"/>
            <a:ext cx="506888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K:\Medical school year 3 rad day\Gallstone in CBD\ERCP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0350"/>
            <a:ext cx="50403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K:\Medical school year 3 rad day\Gallstone in CBD\ERCP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3038"/>
            <a:ext cx="5040313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8675688" y="6330950"/>
            <a:ext cx="342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2800" smtClean="0"/>
              <a:t>Ms Unlucky -  Day 2 in-patient admission</a:t>
            </a:r>
          </a:p>
        </p:txBody>
      </p:sp>
      <p:sp>
        <p:nvSpPr>
          <p:cNvPr id="31747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8569325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In pain. On HDU.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Urine output 10mls/hr despite +ve fluid balance of 3L daily 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p02 of 8.3 on Fi02 0.35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HR110 BP110/65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Modified Glasgow score of 3 (LDH, WCC, p02)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Next investigation….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611188" y="981075"/>
            <a:ext cx="7543800" cy="638175"/>
          </a:xfrm>
        </p:spPr>
        <p:txBody>
          <a:bodyPr/>
          <a:lstStyle/>
          <a:p>
            <a:pPr eaLnBrk="1" hangingPunct="1"/>
            <a:r>
              <a:rPr lang="en-GB" sz="3600" smtClean="0"/>
              <a:t>CT</a:t>
            </a:r>
          </a:p>
        </p:txBody>
      </p:sp>
      <p:pic>
        <p:nvPicPr>
          <p:cNvPr id="32771" name="Picture 4" descr="http://t1.gstatic.com/images?q=tbn:iqh98brPHP9QaM:http://www.xray2.20m.com/images/abdomen_acute_pancreatitis_ct.jpg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5263"/>
          <a:stretch>
            <a:fillRect/>
          </a:stretch>
        </p:blipFill>
        <p:spPr bwMode="auto">
          <a:xfrm>
            <a:off x="1979613" y="1700213"/>
            <a:ext cx="5329237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2800" smtClean="0"/>
              <a:t>Ms Unlucky -  Day 7 in-patient admission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8569325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Clinically much improved 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Good urine output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All vital signs normal 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No supplementary oxygen 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Painfree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All blood tests normalised</a:t>
            </a:r>
          </a:p>
          <a:p>
            <a:pPr marL="0" indent="0" eaLnBrk="1" hangingPunct="1">
              <a:buFontTx/>
              <a:buChar char="•"/>
            </a:pPr>
            <a:endParaRPr lang="en-GB" sz="2400" smtClean="0"/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Discharged home with urgent elective lap chole set for 2/52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2800" smtClean="0"/>
              <a:t>Ms Unlucky – Readmitted 10/7 following discharge</a:t>
            </a:r>
          </a:p>
        </p:txBody>
      </p:sp>
      <p:sp>
        <p:nvSpPr>
          <p:cNvPr id="34819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8569325" cy="446405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Severe RUQ pain 3/7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Colicky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Sweats and rigors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O/E </a:t>
            </a:r>
          </a:p>
          <a:p>
            <a:pPr lvl="1" eaLnBrk="1" hangingPunct="1"/>
            <a:r>
              <a:rPr lang="en-GB" sz="2000" smtClean="0"/>
              <a:t>Temp 37.9 HR115 BP100/60</a:t>
            </a:r>
          </a:p>
          <a:p>
            <a:pPr lvl="1" eaLnBrk="1" hangingPunct="1"/>
            <a:r>
              <a:rPr lang="en-GB" sz="2000" smtClean="0"/>
              <a:t>Abdomen soft, tender and guarding RUQ</a:t>
            </a:r>
          </a:p>
          <a:p>
            <a:pPr lvl="1" eaLnBrk="1" hangingPunct="1"/>
            <a:r>
              <a:rPr lang="en-GB" sz="2000" smtClean="0"/>
              <a:t>Murphy’s sign +ve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Bloods</a:t>
            </a:r>
          </a:p>
          <a:p>
            <a:pPr lvl="1" eaLnBrk="1" hangingPunct="1"/>
            <a:r>
              <a:rPr lang="en-GB" sz="2000" smtClean="0"/>
              <a:t>WCC18 </a:t>
            </a:r>
          </a:p>
          <a:p>
            <a:pPr lvl="1" eaLnBrk="1" hangingPunct="1"/>
            <a:r>
              <a:rPr lang="en-GB" sz="2000" smtClean="0"/>
              <a:t>Bili 40, ALP350, AST100, Amylase75</a:t>
            </a:r>
          </a:p>
          <a:p>
            <a:pPr lvl="1" eaLnBrk="1" hangingPunct="1"/>
            <a:r>
              <a:rPr lang="en-GB" sz="2000" smtClean="0"/>
              <a:t>CRP95</a:t>
            </a:r>
          </a:p>
          <a:p>
            <a:pPr marL="0" indent="0" eaLnBrk="1" hangingPunct="1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Most likely diagnosis?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838200" y="2133600"/>
            <a:ext cx="7543800" cy="3959225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Biliary colic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Cholecystitis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Pancreatitis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Perforated duodenal ulcer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Hepatitis 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Gastritis</a:t>
            </a:r>
          </a:p>
        </p:txBody>
      </p:sp>
      <p:pic>
        <p:nvPicPr>
          <p:cNvPr id="3584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0" y="188913"/>
            <a:ext cx="7543800" cy="533400"/>
          </a:xfrm>
        </p:spPr>
        <p:txBody>
          <a:bodyPr/>
          <a:lstStyle/>
          <a:p>
            <a:pPr eaLnBrk="1" hangingPunct="1"/>
            <a:r>
              <a:rPr lang="en-GB" smtClean="0"/>
              <a:t>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mtClean="0"/>
          </a:p>
        </p:txBody>
      </p:sp>
      <p:pic>
        <p:nvPicPr>
          <p:cNvPr id="1026" name="Picture 2" descr="K:\Medical school year 3 rad day\Gallstone in CBD\Gallstone CT a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1437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K:\Medical school year 3 rad day\Gallstone in CBD\Gallstone CT a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056437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:\Medical school year 3 rad day\Gallstone in CBD\Gallstone CT ax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56438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:\Medical school year 3 rad day\Gallstone in CBD\Gallstone CT ax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71278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K:\Medical school year 3 rad day\Gallstone in CBD\Gallstone CT ax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2009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K:\Medical school year 3 rad day\Gallstone in CBD\Gallstone CT ax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2009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K:\Medical school year 3 rad day\Gallstone in CBD\Gallstone CT ax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5692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K:\Medical school year 3 rad day\Gallstone in CBD\Gallstone CT ax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700963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K:\Medical school year 3 rad day\Gallstone in CBD\Gallstone CT ax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73247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K:\Medical school year 3 rad day\Gallstone in CBD\Gallstone CT ax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9057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K:\Medical school year 3 rad day\Gallstone in CBD\Gallstone CT ax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8486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K:\Medical school year 3 rad day\Gallstone in CBD\Gallstone CT ax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9057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K:\Medical school year 3 rad day\Gallstone in CBD\Gallstone CT ax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848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K:\Medical school year 3 rad day\Gallstone in CBD\Gallstone CT ax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9629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Box 17"/>
          <p:cNvSpPr txBox="1">
            <a:spLocks noChangeArrowheads="1"/>
          </p:cNvSpPr>
          <p:nvPr/>
        </p:nvSpPr>
        <p:spPr bwMode="auto">
          <a:xfrm>
            <a:off x="8675688" y="6402388"/>
            <a:ext cx="342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pPr eaLnBrk="1" hangingPunct="1"/>
            <a:r>
              <a:rPr lang="en-GB" sz="3200" smtClean="0"/>
              <a:t>CT Findings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sz="2400" smtClean="0"/>
              <a:t>Inflamed gallbladder wall</a:t>
            </a:r>
          </a:p>
          <a:p>
            <a:pPr marL="0" indent="0" eaLnBrk="1" hangingPunct="1"/>
            <a:r>
              <a:rPr lang="en-GB" sz="2400" smtClean="0"/>
              <a:t>Pericholecystic fluid</a:t>
            </a:r>
          </a:p>
          <a:p>
            <a:pPr marL="0" indent="0" eaLnBrk="1" hangingPunct="1"/>
            <a:r>
              <a:rPr lang="en-GB" sz="2400" smtClean="0"/>
              <a:t>Multiple calculi in gallbladder</a:t>
            </a:r>
          </a:p>
          <a:p>
            <a:pPr marL="0" indent="0" eaLnBrk="1" hangingPunct="1"/>
            <a:r>
              <a:rPr lang="en-GB" sz="2400" smtClean="0"/>
              <a:t>Dilated intrahepatic and common bile duct</a:t>
            </a:r>
          </a:p>
          <a:p>
            <a:pPr marL="0" indent="0" eaLnBrk="1" hangingPunct="1"/>
            <a:r>
              <a:rPr lang="en-GB" sz="2400" smtClean="0"/>
              <a:t>Free air in bile ducts due to previous interventions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pPr algn="ctr" eaLnBrk="1" hangingPunct="1"/>
            <a:r>
              <a:rPr lang="en-GB" smtClean="0"/>
              <a:t>Ms Unlucky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r>
              <a:rPr lang="en-GB" sz="2800" dirty="0" smtClean="0"/>
              <a:t>Management</a:t>
            </a:r>
          </a:p>
          <a:p>
            <a:pPr lvl="1" eaLnBrk="1" hangingPunct="1">
              <a:defRPr/>
            </a:pPr>
            <a:r>
              <a:rPr lang="en-GB" sz="2000" dirty="0" smtClean="0"/>
              <a:t>Admit – bed – nursing instructions</a:t>
            </a:r>
          </a:p>
          <a:p>
            <a:pPr lvl="1" eaLnBrk="1" hangingPunct="1">
              <a:defRPr/>
            </a:pPr>
            <a:r>
              <a:rPr lang="en-GB" sz="2000" dirty="0" smtClean="0"/>
              <a:t>Paperwork – nursing, drug chart, clerking, property</a:t>
            </a:r>
          </a:p>
          <a:p>
            <a:pPr lvl="1" eaLnBrk="1" hangingPunct="1">
              <a:defRPr/>
            </a:pPr>
            <a:r>
              <a:rPr lang="en-GB" sz="2000" dirty="0" smtClean="0"/>
              <a:t>Analgesia and antipyretics</a:t>
            </a:r>
          </a:p>
          <a:p>
            <a:pPr lvl="1" eaLnBrk="1" hangingPunct="1">
              <a:defRPr/>
            </a:pPr>
            <a:r>
              <a:rPr lang="en-GB" sz="2000" dirty="0" smtClean="0"/>
              <a:t>Blood cultures</a:t>
            </a:r>
          </a:p>
          <a:p>
            <a:pPr lvl="1" eaLnBrk="1" hangingPunct="1">
              <a:defRPr/>
            </a:pPr>
            <a:r>
              <a:rPr lang="en-GB" sz="2000" dirty="0" smtClean="0"/>
              <a:t>Oral intake?? NBM-sips-clear fluids-free fluids-sloppy diet-light diet-normal diet</a:t>
            </a:r>
          </a:p>
          <a:p>
            <a:pPr lvl="1" eaLnBrk="1" hangingPunct="1">
              <a:defRPr/>
            </a:pPr>
            <a:r>
              <a:rPr lang="en-GB" sz="2000" dirty="0" err="1" smtClean="0"/>
              <a:t>Antiemetics</a:t>
            </a:r>
            <a:endParaRPr lang="en-GB" sz="2000" dirty="0" smtClean="0"/>
          </a:p>
          <a:p>
            <a:pPr lvl="1" eaLnBrk="1" hangingPunct="1">
              <a:defRPr/>
            </a:pPr>
            <a:r>
              <a:rPr lang="en-GB" sz="2000" dirty="0" smtClean="0"/>
              <a:t>iv access and fluids and fluid balance chart</a:t>
            </a:r>
          </a:p>
          <a:p>
            <a:pPr lvl="1" eaLnBrk="1" hangingPunct="1">
              <a:defRPr/>
            </a:pPr>
            <a:r>
              <a:rPr lang="en-GB" sz="2000" dirty="0" err="1" smtClean="0"/>
              <a:t>Abx</a:t>
            </a:r>
            <a:endParaRPr lang="en-GB" sz="2000" dirty="0" smtClean="0"/>
          </a:p>
          <a:p>
            <a:pPr lvl="1" eaLnBrk="1" hangingPunct="1">
              <a:defRPr/>
            </a:pPr>
            <a:r>
              <a:rPr lang="en-GB" sz="2000" dirty="0" smtClean="0"/>
              <a:t>DVT prophylaxis</a:t>
            </a:r>
          </a:p>
          <a:p>
            <a:pPr lvl="1" eaLnBrk="1" hangingPunct="1">
              <a:defRPr/>
            </a:pPr>
            <a:r>
              <a:rPr lang="en-GB" sz="2000" dirty="0" smtClean="0"/>
              <a:t>Communicate the above to pt (and relatives) and nurses and admitting team</a:t>
            </a:r>
          </a:p>
          <a:p>
            <a:pPr lvl="1" eaLnBrk="1" hangingPunct="1">
              <a:defRPr/>
            </a:pPr>
            <a:r>
              <a:rPr lang="en-GB" sz="2000" dirty="0" smtClean="0"/>
              <a:t>Surgery??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:\BlackBerry\pictures\IMG00005-20090319-1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F:\BlackBerry\pictures\IMG00004-20090319-1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30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3"/>
          <p:cNvSpPr>
            <a:spLocks noGrp="1"/>
          </p:cNvSpPr>
          <p:nvPr>
            <p:ph type="title"/>
          </p:nvPr>
        </p:nvSpPr>
        <p:spPr>
          <a:xfrm>
            <a:off x="395288" y="1125538"/>
            <a:ext cx="7543800" cy="493712"/>
          </a:xfrm>
        </p:spPr>
        <p:txBody>
          <a:bodyPr/>
          <a:lstStyle/>
          <a:p>
            <a:r>
              <a:rPr lang="en-GB" sz="3200" smtClean="0"/>
              <a:t>Operating</a:t>
            </a:r>
          </a:p>
        </p:txBody>
      </p:sp>
      <p:sp>
        <p:nvSpPr>
          <p:cNvPr id="14341" name="Content Placeholder 5"/>
          <p:cNvSpPr>
            <a:spLocks noGrp="1"/>
          </p:cNvSpPr>
          <p:nvPr>
            <p:ph idx="1"/>
          </p:nvPr>
        </p:nvSpPr>
        <p:spPr>
          <a:xfrm>
            <a:off x="395288" y="1844675"/>
            <a:ext cx="41148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The “end effector organ” of one pathway of patient care</a:t>
            </a:r>
          </a:p>
          <a:p>
            <a:pPr>
              <a:buFontTx/>
              <a:buChar char="•"/>
            </a:pPr>
            <a:r>
              <a:rPr lang="en-GB" sz="2400" smtClean="0"/>
              <a:t>“Technician”</a:t>
            </a:r>
          </a:p>
          <a:p>
            <a:pPr>
              <a:buFontTx/>
              <a:buChar char="•"/>
            </a:pPr>
            <a:r>
              <a:rPr lang="en-GB" sz="2400" smtClean="0"/>
              <a:t>Surgeon-craftsman vs. surgeon-physician</a:t>
            </a:r>
          </a:p>
        </p:txBody>
      </p:sp>
      <p:pic>
        <p:nvPicPr>
          <p:cNvPr id="14342" name="Picture 1" descr="C:\Users\Sanjay Purkayastha\Documents\Surgery photos from phone\IMG00036-20090429-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2800" smtClean="0"/>
              <a:t>Ms Unlucky – day 4 readmission</a:t>
            </a:r>
          </a:p>
        </p:txBody>
      </p:sp>
      <p:sp>
        <p:nvSpPr>
          <p:cNvPr id="39939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8569325" cy="446405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Decision not to do acute lap chole because of duration of symptoms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Treated conservatively with fluid resuscitation and IV antibiotics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Pain improving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Inflammatory markers coming down, CRP now 10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No further fevers or tachycardia for 24 hrs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Discharge with lap chole set for 2/52</a:t>
            </a:r>
          </a:p>
          <a:p>
            <a:pPr marL="0" indent="0" eaLnBrk="1" hangingPunct="1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pPr eaLnBrk="1" hangingPunct="1"/>
            <a:r>
              <a:rPr lang="en-GB" sz="3200" smtClean="0"/>
              <a:t>Ms Unlucky admit for surgery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sz="2800" smtClean="0"/>
              <a:t>Lap chole</a:t>
            </a:r>
          </a:p>
          <a:p>
            <a:pPr marL="0" indent="0" eaLnBrk="1" hangingPunct="1"/>
            <a:r>
              <a:rPr lang="en-GB" sz="2800" smtClean="0"/>
              <a:t>Try to manage as many cases as DSU</a:t>
            </a:r>
          </a:p>
          <a:p>
            <a:pPr marL="0" indent="0" eaLnBrk="1" hangingPunct="1"/>
            <a:r>
              <a:rPr lang="en-GB" sz="2800" smtClean="0"/>
              <a:t>Admit in the morning</a:t>
            </a:r>
          </a:p>
          <a:p>
            <a:pPr marL="0" indent="0" eaLnBrk="1" hangingPunct="1"/>
            <a:r>
              <a:rPr lang="en-GB" sz="2800" smtClean="0"/>
              <a:t>? Home evening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pPr eaLnBrk="1" hangingPunct="1"/>
            <a:r>
              <a:rPr lang="en-GB" smtClean="0"/>
              <a:t>Lap chole</a:t>
            </a:r>
          </a:p>
        </p:txBody>
      </p:sp>
      <p:pic>
        <p:nvPicPr>
          <p:cNvPr id="41987" name="Picture 2" descr="http://www.universitysurgical.com/AreasOfExpertise/Pediatrics/PostSurgeryInformation/laprascopiccho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2865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71550" y="1773238"/>
            <a:ext cx="7543800" cy="493712"/>
          </a:xfrm>
        </p:spPr>
        <p:txBody>
          <a:bodyPr/>
          <a:lstStyle/>
          <a:p>
            <a:r>
              <a:rPr lang="en-GB" sz="2800" smtClean="0"/>
              <a:t>Which are the two structures that need to be identified and divided during laparoscopic cholecystectomy?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38200" y="2420938"/>
            <a:ext cx="7543800" cy="3671887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Cystic duct and hepatic artery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Cystic duct and cystic artery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Common bile duct and cystic artery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Common bile duct and left hepatic artery</a:t>
            </a:r>
          </a:p>
        </p:txBody>
      </p:sp>
      <p:pic>
        <p:nvPicPr>
          <p:cNvPr id="43012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AB94919-09A0-4907-837D-72E4868F599D}" type="slidenum">
              <a:rPr lang="en-GB"/>
              <a:pPr eaLnBrk="1" hangingPunct="1"/>
              <a:t>34</a:t>
            </a:fld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28813" y="857250"/>
          <a:ext cx="4964112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3772427" imgH="4486901" progId="PBrush">
                  <p:embed/>
                </p:oleObj>
              </mc:Choice>
              <mc:Fallback>
                <p:oleObj name="Bitmap Image" r:id="rId4" imgW="3772427" imgH="448690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857250"/>
                        <a:ext cx="4964112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BF6E307-C909-4D7C-9633-BD7CAA8FD63E}" type="slidenum">
              <a:rPr lang="en-GB"/>
              <a:pPr eaLnBrk="1" hangingPunct="1"/>
              <a:t>35</a:t>
            </a:fld>
            <a:endParaRPr lang="en-GB"/>
          </a:p>
        </p:txBody>
      </p:sp>
      <p:grpSp>
        <p:nvGrpSpPr>
          <p:cNvPr id="44035" name="Group 5"/>
          <p:cNvGrpSpPr>
            <a:grpSpLocks/>
          </p:cNvGrpSpPr>
          <p:nvPr/>
        </p:nvGrpSpPr>
        <p:grpSpPr bwMode="auto">
          <a:xfrm>
            <a:off x="900113" y="1049338"/>
            <a:ext cx="7848600" cy="5308600"/>
            <a:chOff x="900113" y="857232"/>
            <a:chExt cx="7848600" cy="5308618"/>
          </a:xfrm>
        </p:grpSpPr>
        <p:pic>
          <p:nvPicPr>
            <p:cNvPr id="44036" name="Picture 5" descr="S04099-052-f0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857232"/>
              <a:ext cx="7848600" cy="519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Rectangle 6"/>
            <p:cNvSpPr>
              <a:spLocks noChangeArrowheads="1"/>
            </p:cNvSpPr>
            <p:nvPr/>
          </p:nvSpPr>
          <p:spPr bwMode="auto">
            <a:xfrm>
              <a:off x="3563938" y="5805488"/>
              <a:ext cx="2592387" cy="360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1"/>
          <p:cNvGrpSpPr>
            <a:grpSpLocks/>
          </p:cNvGrpSpPr>
          <p:nvPr/>
        </p:nvGrpSpPr>
        <p:grpSpPr bwMode="auto">
          <a:xfrm>
            <a:off x="1357313" y="1052513"/>
            <a:ext cx="6643687" cy="5113337"/>
            <a:chOff x="611188" y="333375"/>
            <a:chExt cx="7202487" cy="5976938"/>
          </a:xfrm>
        </p:grpSpPr>
        <p:pic>
          <p:nvPicPr>
            <p:cNvPr id="45060" name="Picture 5" descr="S04099-052-f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333375"/>
              <a:ext cx="2952750" cy="29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7" descr="S04099-052-f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33375"/>
              <a:ext cx="3240088" cy="29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9" descr="S04099-052-f013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3284538"/>
              <a:ext cx="3455987" cy="28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11" descr="S04099-052-f013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3068638"/>
              <a:ext cx="2809875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Freeform 13"/>
            <p:cNvSpPr>
              <a:spLocks/>
            </p:cNvSpPr>
            <p:nvPr/>
          </p:nvSpPr>
          <p:spPr bwMode="auto">
            <a:xfrm>
              <a:off x="1835150" y="1412875"/>
              <a:ext cx="576263" cy="1008063"/>
            </a:xfrm>
            <a:custGeom>
              <a:avLst/>
              <a:gdLst>
                <a:gd name="T0" fmla="*/ 2147483647 w 318"/>
                <a:gd name="T1" fmla="*/ 0 h 635"/>
                <a:gd name="T2" fmla="*/ 0 w 318"/>
                <a:gd name="T3" fmla="*/ 0 h 635"/>
                <a:gd name="T4" fmla="*/ 0 w 318"/>
                <a:gd name="T5" fmla="*/ 2147483647 h 635"/>
                <a:gd name="T6" fmla="*/ 2147483647 w 318"/>
                <a:gd name="T7" fmla="*/ 2147483647 h 635"/>
                <a:gd name="T8" fmla="*/ 2147483647 w 318"/>
                <a:gd name="T9" fmla="*/ 2147483647 h 635"/>
                <a:gd name="T10" fmla="*/ 2147483647 w 318"/>
                <a:gd name="T11" fmla="*/ 0 h 6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635"/>
                <a:gd name="T20" fmla="*/ 318 w 318"/>
                <a:gd name="T21" fmla="*/ 635 h 6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635">
                  <a:moveTo>
                    <a:pt x="91" y="0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227" y="635"/>
                  </a:lnTo>
                  <a:lnTo>
                    <a:pt x="318" y="63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65" name="Rectangle 14"/>
            <p:cNvSpPr>
              <a:spLocks noChangeArrowheads="1"/>
            </p:cNvSpPr>
            <p:nvPr/>
          </p:nvSpPr>
          <p:spPr bwMode="auto">
            <a:xfrm>
              <a:off x="1258888" y="5876925"/>
              <a:ext cx="2592387" cy="360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6" name="Rectangle 15"/>
            <p:cNvSpPr>
              <a:spLocks noChangeArrowheads="1"/>
            </p:cNvSpPr>
            <p:nvPr/>
          </p:nvSpPr>
          <p:spPr bwMode="auto">
            <a:xfrm>
              <a:off x="5076825" y="5949950"/>
              <a:ext cx="2592388" cy="360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7" name="Rectangle 16"/>
            <p:cNvSpPr>
              <a:spLocks noChangeArrowheads="1"/>
            </p:cNvSpPr>
            <p:nvPr/>
          </p:nvSpPr>
          <p:spPr bwMode="auto">
            <a:xfrm>
              <a:off x="1116013" y="2997200"/>
              <a:ext cx="2592387" cy="287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3FAB533-084C-4934-8DE0-6C6F91667CCC}" type="slidenum">
              <a:rPr lang="en-GB"/>
              <a:pPr eaLnBrk="1" hangingPunct="1"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5CDFFC0-3BDE-445D-B3BC-84559607D761}" type="slidenum">
              <a:rPr lang="en-GB"/>
              <a:pPr eaLnBrk="1" hangingPunct="1"/>
              <a:t>37</a:t>
            </a:fld>
            <a:endParaRPr lang="en-GB"/>
          </a:p>
        </p:txBody>
      </p:sp>
      <p:grpSp>
        <p:nvGrpSpPr>
          <p:cNvPr id="46083" name="Group 7"/>
          <p:cNvGrpSpPr>
            <a:grpSpLocks/>
          </p:cNvGrpSpPr>
          <p:nvPr/>
        </p:nvGrpSpPr>
        <p:grpSpPr bwMode="auto">
          <a:xfrm>
            <a:off x="631825" y="981075"/>
            <a:ext cx="8261350" cy="4968875"/>
            <a:chOff x="631825" y="571480"/>
            <a:chExt cx="8261350" cy="5522933"/>
          </a:xfrm>
        </p:grpSpPr>
        <p:pic>
          <p:nvPicPr>
            <p:cNvPr id="46085" name="Picture 5" descr="S04099-052-f013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5" y="571480"/>
              <a:ext cx="3940175" cy="540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7" descr="S04099-052-f018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675" y="909638"/>
              <a:ext cx="4254500" cy="504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Rectangle 8"/>
            <p:cNvSpPr>
              <a:spLocks noChangeArrowheads="1"/>
            </p:cNvSpPr>
            <p:nvPr/>
          </p:nvSpPr>
          <p:spPr bwMode="auto">
            <a:xfrm>
              <a:off x="1042988" y="5661025"/>
              <a:ext cx="2808287" cy="360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088" name="Rectangle 9"/>
            <p:cNvSpPr>
              <a:spLocks noChangeArrowheads="1"/>
            </p:cNvSpPr>
            <p:nvPr/>
          </p:nvSpPr>
          <p:spPr bwMode="auto">
            <a:xfrm>
              <a:off x="5508625" y="5734050"/>
              <a:ext cx="2592388" cy="360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6084" name="Picture 2" descr="http://knol.google.com/k/-/-/uubE0ra2j/nn48jt/lap-cho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1884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163CA9D-B40E-423F-BE7D-1B3B18D4D9BC}" type="slidenum">
              <a:rPr lang="en-GB"/>
              <a:pPr eaLnBrk="1" hangingPunct="1"/>
              <a:t>38</a:t>
            </a:fld>
            <a:endParaRPr lang="en-GB"/>
          </a:p>
        </p:txBody>
      </p:sp>
      <p:grpSp>
        <p:nvGrpSpPr>
          <p:cNvPr id="47107" name="Group 7"/>
          <p:cNvGrpSpPr>
            <a:grpSpLocks/>
          </p:cNvGrpSpPr>
          <p:nvPr/>
        </p:nvGrpSpPr>
        <p:grpSpPr bwMode="auto">
          <a:xfrm>
            <a:off x="611188" y="1455738"/>
            <a:ext cx="8137525" cy="4616450"/>
            <a:chOff x="611188" y="1455755"/>
            <a:chExt cx="8137525" cy="4616451"/>
          </a:xfrm>
        </p:grpSpPr>
        <p:pic>
          <p:nvPicPr>
            <p:cNvPr id="47108" name="Picture 5" descr="S04099-052-f018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455755"/>
              <a:ext cx="8137525" cy="447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09" name="Group 6"/>
            <p:cNvGrpSpPr>
              <a:grpSpLocks/>
            </p:cNvGrpSpPr>
            <p:nvPr/>
          </p:nvGrpSpPr>
          <p:grpSpPr bwMode="auto">
            <a:xfrm>
              <a:off x="3203575" y="5229225"/>
              <a:ext cx="3082937" cy="842981"/>
              <a:chOff x="3203575" y="5229225"/>
              <a:chExt cx="3082937" cy="842981"/>
            </a:xfrm>
          </p:grpSpPr>
          <p:sp>
            <p:nvSpPr>
              <p:cNvPr id="47110" name="Rectangle 6"/>
              <p:cNvSpPr>
                <a:spLocks noChangeArrowheads="1"/>
              </p:cNvSpPr>
              <p:nvPr/>
            </p:nvSpPr>
            <p:spPr bwMode="auto">
              <a:xfrm>
                <a:off x="3203575" y="5229225"/>
                <a:ext cx="2952750" cy="360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14688" y="5572143"/>
                <a:ext cx="3071812" cy="5000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0" y="765175"/>
            <a:ext cx="7543800" cy="493713"/>
          </a:xfrm>
        </p:spPr>
        <p:txBody>
          <a:bodyPr/>
          <a:lstStyle/>
          <a:p>
            <a:pPr eaLnBrk="1" hangingPunct="1"/>
            <a:r>
              <a:rPr lang="en-GB" smtClean="0"/>
              <a:t>Video of lap chole</a:t>
            </a:r>
          </a:p>
        </p:txBody>
      </p:sp>
      <p:pic>
        <p:nvPicPr>
          <p:cNvPr id="4" name="A_Elective lap chole_S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341438"/>
            <a:ext cx="6054725" cy="4843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7543800" cy="638175"/>
          </a:xfrm>
        </p:spPr>
        <p:txBody>
          <a:bodyPr/>
          <a:lstStyle/>
          <a:p>
            <a:r>
              <a:rPr lang="en-GB" sz="3200" smtClean="0"/>
              <a:t>Image of surgeon / surgery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3186112" cy="4525963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GB" smtClean="0"/>
              <a:t>Single minded approach</a:t>
            </a:r>
          </a:p>
          <a:p>
            <a:pPr marL="0" indent="0">
              <a:buFontTx/>
              <a:buChar char="•"/>
            </a:pPr>
            <a:r>
              <a:rPr lang="en-GB" smtClean="0"/>
              <a:t>Arrogant / vain</a:t>
            </a:r>
          </a:p>
          <a:p>
            <a:pPr marL="0" indent="0">
              <a:buFontTx/>
              <a:buChar char="•"/>
            </a:pPr>
            <a:r>
              <a:rPr lang="en-GB" smtClean="0"/>
              <a:t>Callous</a:t>
            </a:r>
          </a:p>
          <a:p>
            <a:pPr marL="0" indent="0">
              <a:buFontTx/>
              <a:buChar char="•"/>
            </a:pPr>
            <a:r>
              <a:rPr lang="en-GB" smtClean="0"/>
              <a:t>Uncaring</a:t>
            </a:r>
          </a:p>
          <a:p>
            <a:pPr marL="0" indent="0">
              <a:buFontTx/>
              <a:buChar char="•"/>
            </a:pPr>
            <a:r>
              <a:rPr lang="en-GB" smtClean="0"/>
              <a:t>Stupid</a:t>
            </a:r>
          </a:p>
          <a:p>
            <a:pPr marL="0" indent="0">
              <a:buFontTx/>
              <a:buChar char="•"/>
            </a:pPr>
            <a:r>
              <a:rPr lang="en-GB" smtClean="0"/>
              <a:t>Fickle</a:t>
            </a:r>
          </a:p>
          <a:p>
            <a:pPr marL="0" indent="0">
              <a:buFontTx/>
              <a:buChar char="•"/>
            </a:pPr>
            <a:r>
              <a:rPr lang="en-GB" smtClean="0"/>
              <a:t>Selfish</a:t>
            </a:r>
          </a:p>
        </p:txBody>
      </p:sp>
      <p:sp>
        <p:nvSpPr>
          <p:cNvPr id="15364" name="Content Placeholder 7"/>
          <p:cNvSpPr>
            <a:spLocks noGrp="1"/>
          </p:cNvSpPr>
          <p:nvPr>
            <p:ph sz="half" idx="2"/>
          </p:nvPr>
        </p:nvSpPr>
        <p:spPr>
          <a:xfrm>
            <a:off x="5795963" y="1557338"/>
            <a:ext cx="3186112" cy="4525962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GB" smtClean="0"/>
              <a:t>Hates other specialties</a:t>
            </a:r>
          </a:p>
          <a:p>
            <a:pPr marL="0" indent="0">
              <a:buFontTx/>
              <a:buChar char="•"/>
            </a:pPr>
            <a:r>
              <a:rPr lang="en-GB" smtClean="0"/>
              <a:t>Works alone</a:t>
            </a:r>
          </a:p>
          <a:p>
            <a:pPr marL="0" indent="0">
              <a:buFontTx/>
              <a:buChar char="•"/>
            </a:pPr>
            <a:r>
              <a:rPr lang="en-GB" smtClean="0"/>
              <a:t>Dysfunctional </a:t>
            </a:r>
          </a:p>
          <a:p>
            <a:pPr marL="0" indent="0">
              <a:buFontTx/>
              <a:buChar char="•"/>
            </a:pPr>
            <a:r>
              <a:rPr lang="en-GB" smtClean="0"/>
              <a:t>Very little knowledge of other specialties</a:t>
            </a:r>
          </a:p>
          <a:p>
            <a:pPr marL="0" indent="0">
              <a:buFontTx/>
              <a:buChar char="•"/>
            </a:pPr>
            <a:r>
              <a:rPr lang="en-GB" smtClean="0"/>
              <a:t>No time for the awake patient</a:t>
            </a:r>
          </a:p>
          <a:p>
            <a:pPr marL="0" indent="0"/>
            <a:endParaRPr lang="en-GB" smtClean="0"/>
          </a:p>
        </p:txBody>
      </p:sp>
      <p:pic>
        <p:nvPicPr>
          <p:cNvPr id="15365" name="Picture 2" descr="http://image.blog.bitcomet.com/postpic/20081219/8338496_mgppyf081219193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71625"/>
            <a:ext cx="12858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www.cartoonstock.com/newscartoons/cartoonists/tpr/lowres/tprn22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143250"/>
            <a:ext cx="22955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://blogs.warwick.ac.uk/images/jmiles/2006/02/11/fifty_pound_not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mylt.ltcdn.com/files/images/grey-621x275-m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3270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pPr algn="ctr" eaLnBrk="1" hangingPunct="1"/>
            <a:r>
              <a:rPr lang="en-GB" sz="3200" smtClean="0"/>
              <a:t>Ms Unlucky post-op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sz="2400" smtClean="0"/>
              <a:t>Well</a:t>
            </a:r>
          </a:p>
          <a:p>
            <a:pPr marL="0" indent="0" eaLnBrk="1" hangingPunct="1"/>
            <a:r>
              <a:rPr lang="en-GB" sz="2400" smtClean="0"/>
              <a:t>No pain</a:t>
            </a:r>
          </a:p>
          <a:p>
            <a:pPr marL="0" indent="0" eaLnBrk="1" hangingPunct="1"/>
            <a:r>
              <a:rPr lang="en-GB" sz="2400" smtClean="0"/>
              <a:t>Drain removed by nurse 12 hours later, prior to discharge</a:t>
            </a:r>
          </a:p>
          <a:p>
            <a:pPr marL="0" indent="0" eaLnBrk="1" hangingPunct="1"/>
            <a:r>
              <a:rPr lang="en-GB" sz="2400" smtClean="0"/>
              <a:t>? Drain snapped</a:t>
            </a:r>
          </a:p>
          <a:p>
            <a:pPr marL="0" indent="0" eaLnBrk="1" hangingPunct="1"/>
            <a:r>
              <a:rPr lang="en-GB" sz="2400" smtClean="0"/>
              <a:t>Phone call Sat am</a:t>
            </a:r>
          </a:p>
          <a:p>
            <a:pPr marL="0" indent="0" eaLnBrk="1" hangingPunct="1"/>
            <a:r>
              <a:rPr lang="en-GB" sz="2400" smtClean="0"/>
              <a:t>? Where is drain 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543800" cy="638175"/>
          </a:xfrm>
        </p:spPr>
        <p:txBody>
          <a:bodyPr/>
          <a:lstStyle/>
          <a:p>
            <a:pPr eaLnBrk="1" hangingPunct="1"/>
            <a:r>
              <a:rPr lang="en-GB" smtClean="0"/>
              <a:t>Post op complication</a:t>
            </a:r>
          </a:p>
        </p:txBody>
      </p:sp>
      <p:sp>
        <p:nvSpPr>
          <p:cNvPr id="50179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3695700" cy="4537075"/>
          </a:xfrm>
        </p:spPr>
        <p:txBody>
          <a:bodyPr/>
          <a:lstStyle/>
          <a:p>
            <a:pPr marL="0" indent="0" eaLnBrk="1" hangingPunct="1"/>
            <a:r>
              <a:rPr lang="en-GB" smtClean="0"/>
              <a:t>Patient</a:t>
            </a:r>
          </a:p>
          <a:p>
            <a:pPr marL="0" indent="0" eaLnBrk="1" hangingPunct="1"/>
            <a:r>
              <a:rPr lang="en-GB" smtClean="0"/>
              <a:t>“Definitely snapped”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/>
            <a:endParaRPr lang="en-GB" smtClean="0"/>
          </a:p>
        </p:txBody>
      </p:sp>
      <p:sp>
        <p:nvSpPr>
          <p:cNvPr id="50180" name="Content Placeholder 4"/>
          <p:cNvSpPr>
            <a:spLocks noGrp="1"/>
          </p:cNvSpPr>
          <p:nvPr>
            <p:ph sz="half" idx="2"/>
          </p:nvPr>
        </p:nvSpPr>
        <p:spPr>
          <a:xfrm>
            <a:off x="4686300" y="1700213"/>
            <a:ext cx="3695700" cy="4465637"/>
          </a:xfrm>
        </p:spPr>
        <p:txBody>
          <a:bodyPr/>
          <a:lstStyle/>
          <a:p>
            <a:pPr marL="0" indent="0" eaLnBrk="1" hangingPunct="1"/>
            <a:r>
              <a:rPr lang="en-GB" smtClean="0"/>
              <a:t>Nurse</a:t>
            </a:r>
          </a:p>
          <a:p>
            <a:pPr marL="0" indent="0" eaLnBrk="1" hangingPunct="1"/>
            <a:r>
              <a:rPr lang="en-GB" smtClean="0"/>
              <a:t>“I think its snapped”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/>
            <a:r>
              <a:rPr lang="en-GB" smtClean="0"/>
              <a:t>Where is the rest of the drain?</a:t>
            </a:r>
          </a:p>
          <a:p>
            <a:pPr marL="0" indent="0" eaLnBrk="1" hangingPunct="1"/>
            <a:r>
              <a:rPr lang="en-GB" smtClean="0"/>
              <a:t>In the sluice?</a:t>
            </a:r>
          </a:p>
          <a:p>
            <a:pPr marL="0" indent="0" eaLnBrk="1" hangingPunct="1"/>
            <a:r>
              <a:rPr lang="en-GB" smtClean="0"/>
              <a:t> Somebody threw it away!!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Help with confirming diagnosis and position of drain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3143250"/>
            <a:ext cx="8229600" cy="2525713"/>
          </a:xfrm>
        </p:spPr>
        <p:txBody>
          <a:bodyPr/>
          <a:lstStyle/>
          <a:p>
            <a:pPr marL="0" indent="0" eaLnBrk="1" hangingPunct="1"/>
            <a:r>
              <a:rPr lang="en-GB" sz="2400" smtClean="0"/>
              <a:t>Plain XR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? In Abdo wall or in abdo cavity?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CT scan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7" t="27367" r="7039" b="26453"/>
          <a:stretch>
            <a:fillRect/>
          </a:stretch>
        </p:blipFill>
        <p:spPr bwMode="auto">
          <a:xfrm>
            <a:off x="468313" y="1628775"/>
            <a:ext cx="34559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7" t="29077" r="7039" b="23033"/>
          <a:stretch>
            <a:fillRect/>
          </a:stretch>
        </p:blipFill>
        <p:spPr bwMode="auto">
          <a:xfrm>
            <a:off x="4356100" y="1628775"/>
            <a:ext cx="32067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7" t="30136" r="6364" b="18552"/>
          <a:stretch>
            <a:fillRect/>
          </a:stretch>
        </p:blipFill>
        <p:spPr bwMode="auto">
          <a:xfrm>
            <a:off x="468313" y="3860800"/>
            <a:ext cx="34559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30788" r="8406" b="16191"/>
          <a:stretch>
            <a:fillRect/>
          </a:stretch>
        </p:blipFill>
        <p:spPr bwMode="auto">
          <a:xfrm>
            <a:off x="4356100" y="3860800"/>
            <a:ext cx="31956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6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pPr eaLnBrk="1" hangingPunct="1"/>
            <a:r>
              <a:rPr lang="en-GB" smtClean="0"/>
              <a:t>Re-operation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827088" y="1773238"/>
            <a:ext cx="4614862" cy="4310062"/>
          </a:xfrm>
        </p:spPr>
        <p:txBody>
          <a:bodyPr/>
          <a:lstStyle/>
          <a:p>
            <a:pPr marL="0" indent="0" eaLnBrk="1" hangingPunct="1"/>
            <a:r>
              <a:rPr lang="en-GB" sz="2400" smtClean="0"/>
              <a:t>Re-laparoscoped sat pm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Drain removed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Pt home Sun am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Extended stay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543800" cy="638175"/>
          </a:xfrm>
        </p:spPr>
        <p:txBody>
          <a:bodyPr/>
          <a:lstStyle/>
          <a:p>
            <a:pPr eaLnBrk="1" hangingPunct="1"/>
            <a:r>
              <a:rPr lang="en-GB" smtClean="0"/>
              <a:t>Complication resulted in....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3695700" cy="4537075"/>
          </a:xfrm>
        </p:spPr>
        <p:txBody>
          <a:bodyPr/>
          <a:lstStyle/>
          <a:p>
            <a:pPr marL="0" indent="0" eaLnBrk="1" hangingPunct="1"/>
            <a:r>
              <a:rPr lang="en-GB" smtClean="0"/>
              <a:t>Patient</a:t>
            </a:r>
          </a:p>
          <a:p>
            <a:pPr lvl="1" eaLnBrk="1" hangingPunct="1"/>
            <a:r>
              <a:rPr lang="en-GB" smtClean="0"/>
              <a:t>Anxiety / distress</a:t>
            </a:r>
          </a:p>
          <a:p>
            <a:pPr lvl="1" eaLnBrk="1" hangingPunct="1"/>
            <a:r>
              <a:rPr lang="en-GB" smtClean="0"/>
              <a:t>Extra radiation</a:t>
            </a:r>
          </a:p>
          <a:p>
            <a:pPr lvl="1" eaLnBrk="1" hangingPunct="1"/>
            <a:r>
              <a:rPr lang="en-GB" smtClean="0"/>
              <a:t>Another anaesthetic</a:t>
            </a:r>
          </a:p>
          <a:p>
            <a:pPr lvl="1" eaLnBrk="1" hangingPunct="1"/>
            <a:r>
              <a:rPr lang="en-GB" smtClean="0"/>
              <a:t>Another operation</a:t>
            </a:r>
          </a:p>
          <a:p>
            <a:pPr lvl="1" eaLnBrk="1" hangingPunct="1"/>
            <a:r>
              <a:rPr lang="en-GB" smtClean="0"/>
              <a:t>Increased length of stay</a:t>
            </a:r>
          </a:p>
          <a:p>
            <a:pPr lvl="1" eaLnBrk="1" hangingPunct="1"/>
            <a:r>
              <a:rPr lang="en-GB" smtClean="0"/>
              <a:t>Increased need for meds / analgesia</a:t>
            </a:r>
          </a:p>
          <a:p>
            <a:pPr lvl="1" eaLnBrk="1" hangingPunct="1"/>
            <a:r>
              <a:rPr lang="en-GB" smtClean="0"/>
              <a:t>Increased risks</a:t>
            </a:r>
          </a:p>
        </p:txBody>
      </p:sp>
      <p:sp>
        <p:nvSpPr>
          <p:cNvPr id="54276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00213"/>
            <a:ext cx="3695700" cy="4465637"/>
          </a:xfrm>
        </p:spPr>
        <p:txBody>
          <a:bodyPr/>
          <a:lstStyle/>
          <a:p>
            <a:pPr marL="0" indent="0" eaLnBrk="1" hangingPunct="1"/>
            <a:r>
              <a:rPr lang="en-GB" smtClean="0"/>
              <a:t>Hospital</a:t>
            </a:r>
          </a:p>
          <a:p>
            <a:pPr lvl="1" eaLnBrk="1" hangingPunct="1"/>
            <a:r>
              <a:rPr lang="en-GB" smtClean="0"/>
              <a:t>LOS</a:t>
            </a:r>
          </a:p>
          <a:p>
            <a:pPr lvl="1" eaLnBrk="1" hangingPunct="1"/>
            <a:r>
              <a:rPr lang="en-GB" smtClean="0"/>
              <a:t>Cost</a:t>
            </a:r>
          </a:p>
          <a:p>
            <a:pPr lvl="1" eaLnBrk="1" hangingPunct="1"/>
            <a:r>
              <a:rPr lang="en-GB" smtClean="0"/>
              <a:t>Slots in radiology</a:t>
            </a:r>
          </a:p>
          <a:p>
            <a:pPr lvl="1" eaLnBrk="1" hangingPunct="1"/>
            <a:r>
              <a:rPr lang="en-GB" smtClean="0"/>
              <a:t>Slots in theatre</a:t>
            </a:r>
          </a:p>
          <a:p>
            <a:pPr lvl="1" eaLnBrk="1" hangingPunct="1"/>
            <a:r>
              <a:rPr lang="en-GB" smtClean="0"/>
              <a:t>Critical incident reporting / investigation</a:t>
            </a:r>
          </a:p>
          <a:p>
            <a:pPr lvl="1" eaLnBrk="1" hangingPunct="1"/>
            <a:r>
              <a:rPr lang="en-GB" smtClean="0"/>
              <a:t>Reputation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Ms Unlucky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7543800" cy="30972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Biliary colic</a:t>
            </a:r>
          </a:p>
          <a:p>
            <a:pPr>
              <a:buFontTx/>
              <a:buChar char="•"/>
            </a:pPr>
            <a:r>
              <a:rPr lang="en-GB" sz="2400" smtClean="0"/>
              <a:t>Obstructive jaundice</a:t>
            </a:r>
          </a:p>
          <a:p>
            <a:pPr>
              <a:buFontTx/>
              <a:buChar char="•"/>
            </a:pPr>
            <a:r>
              <a:rPr lang="en-GB" sz="2400" smtClean="0"/>
              <a:t>Pancreatitis</a:t>
            </a:r>
          </a:p>
          <a:p>
            <a:pPr>
              <a:buFontTx/>
              <a:buChar char="•"/>
            </a:pPr>
            <a:r>
              <a:rPr lang="en-GB" sz="2400" smtClean="0"/>
              <a:t>Cholecystitis</a:t>
            </a:r>
          </a:p>
          <a:p>
            <a:pPr>
              <a:buFontTx/>
              <a:buChar char="•"/>
            </a:pPr>
            <a:r>
              <a:rPr lang="en-GB" sz="2400" smtClean="0"/>
              <a:t>Laparoscopic cholecystectomy</a:t>
            </a:r>
          </a:p>
          <a:p>
            <a:pPr>
              <a:buFontTx/>
              <a:buChar char="•"/>
            </a:pPr>
            <a:r>
              <a:rPr lang="en-GB" sz="2400" smtClean="0"/>
              <a:t>Iatrogenic foreign body 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051050" y="2636838"/>
            <a:ext cx="4033838" cy="638175"/>
          </a:xfrm>
        </p:spPr>
        <p:txBody>
          <a:bodyPr/>
          <a:lstStyle/>
          <a:p>
            <a:r>
              <a:rPr lang="en-GB" sz="440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Elective Vascular Surgery</a:t>
            </a:r>
          </a:p>
        </p:txBody>
      </p:sp>
      <p:sp>
        <p:nvSpPr>
          <p:cNvPr id="57347" name="Subtitle 5"/>
          <p:cNvSpPr>
            <a:spLocks noGrp="1"/>
          </p:cNvSpPr>
          <p:nvPr>
            <p:ph type="subTitle" sz="quarter" idx="1"/>
          </p:nvPr>
        </p:nvSpPr>
        <p:spPr>
          <a:xfrm>
            <a:off x="827088" y="5084763"/>
            <a:ext cx="7543800" cy="228600"/>
          </a:xfrm>
        </p:spPr>
        <p:txBody>
          <a:bodyPr/>
          <a:lstStyle/>
          <a:p>
            <a:r>
              <a:rPr lang="en-GB" sz="2000" smtClean="0"/>
              <a:t>Miss Celia Riga – Clinical Lecturer in Vascular Surgery</a:t>
            </a:r>
          </a:p>
          <a:p>
            <a:r>
              <a:rPr lang="en-GB" sz="2000" smtClean="0"/>
              <a:t>Dr Elika Kashef – Consultant Interventional Radiologist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COFFEE BREK</a:t>
            </a:r>
          </a:p>
        </p:txBody>
      </p:sp>
      <p:sp>
        <p:nvSpPr>
          <p:cNvPr id="58371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543800" cy="493713"/>
          </a:xfrm>
        </p:spPr>
        <p:txBody>
          <a:bodyPr/>
          <a:lstStyle/>
          <a:p>
            <a:r>
              <a:rPr lang="en-GB" sz="3200" smtClean="0"/>
              <a:t>Ideally though.....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42950" y="1760538"/>
            <a:ext cx="4400550" cy="452596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Good communicator</a:t>
            </a:r>
          </a:p>
          <a:p>
            <a:pPr>
              <a:buFontTx/>
              <a:buChar char="•"/>
            </a:pPr>
            <a:r>
              <a:rPr lang="en-GB" sz="2400" smtClean="0"/>
              <a:t>Decisive</a:t>
            </a:r>
          </a:p>
          <a:p>
            <a:pPr>
              <a:buFontTx/>
              <a:buChar char="•"/>
            </a:pPr>
            <a:r>
              <a:rPr lang="en-GB" sz="2400" smtClean="0"/>
              <a:t>Broadminded </a:t>
            </a:r>
          </a:p>
          <a:p>
            <a:pPr>
              <a:buFontTx/>
              <a:buChar char="•"/>
            </a:pPr>
            <a:r>
              <a:rPr lang="en-GB" sz="2400" smtClean="0"/>
              <a:t>Multifaceted</a:t>
            </a:r>
          </a:p>
          <a:p>
            <a:pPr>
              <a:buFontTx/>
              <a:buChar char="•"/>
            </a:pPr>
            <a:r>
              <a:rPr lang="en-GB" sz="2400" smtClean="0"/>
              <a:t>Takes time with pt</a:t>
            </a:r>
          </a:p>
          <a:p>
            <a:pPr>
              <a:buFontTx/>
              <a:buChar char="•"/>
            </a:pPr>
            <a:r>
              <a:rPr lang="en-GB" sz="2400" smtClean="0"/>
              <a:t>Works with colleagues</a:t>
            </a:r>
          </a:p>
          <a:p>
            <a:pPr>
              <a:buFontTx/>
              <a:buChar char="•"/>
            </a:pPr>
            <a:r>
              <a:rPr lang="en-GB" sz="2400" smtClean="0"/>
              <a:t>Problem solver</a:t>
            </a:r>
          </a:p>
          <a:p>
            <a:pPr>
              <a:buFontTx/>
              <a:buChar char="•"/>
            </a:pPr>
            <a:r>
              <a:rPr lang="en-GB" sz="2400" smtClean="0"/>
              <a:t>Medically sound</a:t>
            </a:r>
          </a:p>
          <a:p>
            <a:pPr>
              <a:buFontTx/>
              <a:buChar char="•"/>
            </a:pPr>
            <a:r>
              <a:rPr lang="en-GB" sz="2400" smtClean="0"/>
              <a:t>Asks for help</a:t>
            </a:r>
          </a:p>
          <a:p>
            <a:pPr>
              <a:buFontTx/>
              <a:buChar char="•"/>
            </a:pPr>
            <a:r>
              <a:rPr lang="en-GB" sz="2400" smtClean="0"/>
              <a:t>Technically excellent</a:t>
            </a:r>
          </a:p>
          <a:p>
            <a:pPr>
              <a:buFontTx/>
              <a:buChar char="•"/>
            </a:pPr>
            <a:endParaRPr lang="en-GB" sz="2400" smtClean="0"/>
          </a:p>
          <a:p>
            <a:pPr>
              <a:buFontTx/>
              <a:buChar char="•"/>
            </a:pPr>
            <a:endParaRPr lang="en-GB" sz="24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28813"/>
            <a:ext cx="31051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Urology patient case presentation</a:t>
            </a:r>
          </a:p>
        </p:txBody>
      </p:sp>
      <p:sp>
        <p:nvSpPr>
          <p:cNvPr id="5939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933825"/>
            <a:ext cx="7543800" cy="228600"/>
          </a:xfrm>
        </p:spPr>
        <p:txBody>
          <a:bodyPr/>
          <a:lstStyle/>
          <a:p>
            <a:r>
              <a:rPr lang="en-GB" sz="1800" smtClean="0"/>
              <a:t>Mr Erik Mayer – Clinical Lecturer in Urology</a:t>
            </a:r>
          </a:p>
          <a:p>
            <a:r>
              <a:rPr lang="en-GB" sz="1800" smtClean="0"/>
              <a:t>Mr Daniel Cohen – Specialist Research Registrar in Urology</a:t>
            </a:r>
          </a:p>
          <a:p>
            <a:r>
              <a:rPr lang="en-GB" sz="1800" smtClean="0"/>
              <a:t>Dr Elika Kashef – Consultant Interventional Radiologist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16113"/>
            <a:ext cx="8229600" cy="1138237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accent2"/>
                </a:solidFill>
              </a:rPr>
              <a:t>A 30 year old presents to you in clinic with a painless scrotal lump, palpable on the testis. It feels hard.</a:t>
            </a:r>
            <a:r>
              <a:rPr lang="en-GB" sz="3000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284538"/>
            <a:ext cx="7543800" cy="2808287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endParaRPr lang="en-GB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GB" smtClean="0"/>
              <a:t>You decide to perform some imaging – what would you suggest initially?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Ultrasound scan of scrotum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MRI abdomen/pelvis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CT chest/abdomen/pelvis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mtClean="0"/>
              <a:t>A plain x ray of the pelvis</a:t>
            </a:r>
          </a:p>
        </p:txBody>
      </p:sp>
      <p:pic>
        <p:nvPicPr>
          <p:cNvPr id="60420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7543800" cy="12954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The scan comes back highly suspicious of a testicular tumour</a:t>
            </a:r>
            <a:br>
              <a:rPr lang="en-GB" sz="4000" smtClean="0">
                <a:solidFill>
                  <a:schemeClr val="accent2"/>
                </a:solidFill>
              </a:rPr>
            </a:br>
            <a:r>
              <a:rPr lang="en-GB" sz="4000" smtClean="0">
                <a:solidFill>
                  <a:schemeClr val="accent2"/>
                </a:solidFill>
              </a:rPr>
              <a:t>What’s the next step?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84538"/>
            <a:ext cx="8229600" cy="3260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mtClean="0"/>
              <a:t>A CT of the Chest/Abdomen/Pelvis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mtClean="0"/>
              <a:t>An MRI scan of the Abdomen and Pelvis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mtClean="0"/>
              <a:t>Testicular Biopsy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mtClean="0"/>
              <a:t>Scrotal Exploration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mtClean="0"/>
              <a:t>Orchidectomy</a:t>
            </a:r>
          </a:p>
        </p:txBody>
      </p:sp>
      <p:pic>
        <p:nvPicPr>
          <p:cNvPr id="6144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700213"/>
            <a:ext cx="7543800" cy="4953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So, the patient has an orchidectomy. What’s next?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A CT scan of the chest/abdomen/pelvis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An MRI scan of the abdomen and pelvis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Chemotherapy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Radiotherapy</a:t>
            </a:r>
          </a:p>
        </p:txBody>
      </p:sp>
      <p:pic>
        <p:nvPicPr>
          <p:cNvPr id="62468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060575"/>
            <a:ext cx="7543800" cy="493713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Which tumour markers </a:t>
            </a:r>
            <a:r>
              <a:rPr lang="en-GB" sz="4000" u="sng" smtClean="0">
                <a:solidFill>
                  <a:schemeClr val="accent2"/>
                </a:solidFill>
              </a:rPr>
              <a:t>might</a:t>
            </a:r>
            <a:r>
              <a:rPr lang="en-GB" sz="4000" smtClean="0">
                <a:solidFill>
                  <a:schemeClr val="accent2"/>
                </a:solidFill>
              </a:rPr>
              <a:t> be raised in testicular cancer?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852738"/>
            <a:ext cx="7543800" cy="3024187"/>
          </a:xfrm>
        </p:spPr>
        <p:txBody>
          <a:bodyPr/>
          <a:lstStyle/>
          <a:p>
            <a:pPr marL="571500" indent="-571500" eaLnBrk="1" hangingPunct="1"/>
            <a:endParaRPr lang="en-GB" sz="4000" smtClean="0"/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GB" sz="2400" smtClean="0"/>
              <a:t>AFP, B-HCG, LDH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GB" sz="2400" smtClean="0"/>
              <a:t>Ca 19-9, Ca 125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GB" sz="2400" smtClean="0"/>
              <a:t>CEA, B-HCG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GB" sz="2400" smtClean="0"/>
              <a:t>Ca 125, AFP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GB" sz="2400" smtClean="0"/>
              <a:t>None of the above</a:t>
            </a:r>
          </a:p>
          <a:p>
            <a:pPr marL="839788" lvl="1" indent="-495300" eaLnBrk="1" hangingPunct="1">
              <a:buFontTx/>
              <a:buNone/>
            </a:pPr>
            <a:endParaRPr lang="en-GB" sz="2400" smtClean="0"/>
          </a:p>
        </p:txBody>
      </p:sp>
      <p:pic>
        <p:nvPicPr>
          <p:cNvPr id="63492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Which of these people are </a:t>
            </a:r>
            <a:r>
              <a:rPr lang="en-GB" sz="4000" u="sng" smtClean="0"/>
              <a:t>not </a:t>
            </a:r>
            <a:r>
              <a:rPr lang="en-GB" sz="4000" smtClean="0"/>
              <a:t>involved in the care of this patient?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The Urologist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The Radiologist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The Histopathologist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The Oncologist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The GP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400" smtClean="0"/>
              <a:t>They all are</a:t>
            </a:r>
          </a:p>
          <a:p>
            <a:pPr marL="609600" indent="-609600" eaLnBrk="1" hangingPunct="1">
              <a:buFontTx/>
              <a:buAutoNum type="arabicPeriod"/>
            </a:pPr>
            <a:endParaRPr lang="en-GB" sz="2400" smtClean="0"/>
          </a:p>
          <a:p>
            <a:pPr marL="609600" indent="-609600" eaLnBrk="1" hangingPunct="1">
              <a:buFontTx/>
              <a:buAutoNum type="arabicPeriod"/>
            </a:pPr>
            <a:endParaRPr lang="en-GB" sz="2400" smtClean="0"/>
          </a:p>
          <a:p>
            <a:pPr marL="609600" indent="-609600" eaLnBrk="1" hangingPunct="1">
              <a:buFontTx/>
              <a:buAutoNum type="arabicPeriod"/>
            </a:pPr>
            <a:endParaRPr lang="en-GB" sz="2400" smtClean="0"/>
          </a:p>
        </p:txBody>
      </p:sp>
      <p:pic>
        <p:nvPicPr>
          <p:cNvPr id="64516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Testicular Cancer</a:t>
            </a:r>
            <a:endParaRPr lang="en-GB" sz="3500" smtClean="0"/>
          </a:p>
        </p:txBody>
      </p:sp>
      <p:sp>
        <p:nvSpPr>
          <p:cNvPr id="6553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941888"/>
            <a:ext cx="7543800" cy="228600"/>
          </a:xfrm>
        </p:spPr>
        <p:txBody>
          <a:bodyPr/>
          <a:lstStyle/>
          <a:p>
            <a:pPr eaLnBrk="1" hangingPunct="1"/>
            <a:r>
              <a:rPr lang="en-GB" sz="2000" smtClean="0"/>
              <a:t>Mr Daniel Cohen – Research SpR in Urology</a:t>
            </a:r>
          </a:p>
          <a:p>
            <a:pPr eaLnBrk="1" hangingPunct="1"/>
            <a:r>
              <a:rPr lang="en-GB" sz="2000" smtClean="0"/>
              <a:t>Mr Erik Mayer – Clincial Lecturer in Urology</a:t>
            </a:r>
          </a:p>
          <a:p>
            <a:pPr eaLnBrk="1" hangingPunct="1"/>
            <a:r>
              <a:rPr lang="en-GB" sz="2000" smtClean="0"/>
              <a:t>Dr Elika Kashef – Consultant Radiologist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686675" cy="863600"/>
          </a:xfrm>
        </p:spPr>
        <p:txBody>
          <a:bodyPr/>
          <a:lstStyle/>
          <a:p>
            <a:pPr eaLnBrk="1" hangingPunct="1"/>
            <a:r>
              <a:rPr lang="en-GB" sz="3600" smtClean="0"/>
              <a:t>Incidence and Mortality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2400300"/>
            <a:ext cx="7543800" cy="44577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Affects 6 in 100,000 men</a:t>
            </a:r>
          </a:p>
          <a:p>
            <a:pPr eaLnBrk="1" hangingPunct="1">
              <a:defRPr/>
            </a:pPr>
            <a:r>
              <a:rPr lang="en-GB" sz="2800" dirty="0" smtClean="0"/>
              <a:t>Most common solid cancer in men 20-45</a:t>
            </a:r>
          </a:p>
          <a:p>
            <a:pPr eaLnBrk="1" hangingPunct="1">
              <a:defRPr/>
            </a:pPr>
            <a:r>
              <a:rPr lang="en-GB" sz="2800" dirty="0" smtClean="0"/>
              <a:t>Rare below 15 and above 60</a:t>
            </a:r>
          </a:p>
          <a:p>
            <a:pPr eaLnBrk="1" hangingPunct="1">
              <a:defRPr/>
            </a:pPr>
            <a:r>
              <a:rPr lang="en-GB" sz="2800" dirty="0" smtClean="0"/>
              <a:t>1990 new cases pa, 17 deaths (2004 figure)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686675" cy="863600"/>
          </a:xfrm>
        </p:spPr>
        <p:txBody>
          <a:bodyPr/>
          <a:lstStyle/>
          <a:p>
            <a:pPr eaLnBrk="1" hangingPunct="1"/>
            <a:r>
              <a:rPr lang="en-GB" sz="3600" smtClean="0"/>
              <a:t>Epidemiology and Aetiology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916113"/>
            <a:ext cx="81470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 err="1">
                <a:solidFill>
                  <a:srgbClr val="4B4F55"/>
                </a:solidFill>
                <a:latin typeface="+mn-lt"/>
                <a:cs typeface="+mn-cs"/>
              </a:rPr>
              <a:t>Teratomas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20-35y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 err="1">
                <a:solidFill>
                  <a:srgbClr val="4B4F55"/>
                </a:solidFill>
                <a:latin typeface="+mn-lt"/>
                <a:cs typeface="+mn-cs"/>
              </a:rPr>
              <a:t>Seminomas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35-45y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RARE - Yolk sac tumour below 10y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&gt;60y – high chance lymphoma (&gt;50%)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6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 err="1">
                <a:solidFill>
                  <a:srgbClr val="4B4F55"/>
                </a:solidFill>
                <a:latin typeface="+mn-lt"/>
                <a:cs typeface="+mn-cs"/>
              </a:rPr>
              <a:t>Undescended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testes have 3-14x </a:t>
            </a:r>
            <a:r>
              <a:rPr lang="en-GB" sz="3200" i="0" kern="0" dirty="0">
                <a:solidFill>
                  <a:srgbClr val="4B4F55"/>
                </a:solidFill>
                <a:latin typeface="+mn-lt"/>
                <a:cs typeface="+mn-cs"/>
              </a:rPr>
              <a:t>↑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risk of TC.</a:t>
            </a:r>
          </a:p>
          <a:p>
            <a:pPr marL="571500" lvl="1" indent="-1905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i="0" kern="0" dirty="0">
                <a:solidFill>
                  <a:srgbClr val="4B4F55"/>
                </a:solidFill>
                <a:latin typeface="+mn-lt"/>
              </a:rPr>
              <a:t>Early </a:t>
            </a:r>
            <a:r>
              <a:rPr lang="en-GB" sz="2200" i="0" kern="0" dirty="0" err="1">
                <a:solidFill>
                  <a:srgbClr val="4B4F55"/>
                </a:solidFill>
                <a:latin typeface="+mn-lt"/>
              </a:rPr>
              <a:t>orchidopexy</a:t>
            </a:r>
            <a:r>
              <a:rPr lang="en-GB" sz="2200" i="0" kern="0" dirty="0">
                <a:solidFill>
                  <a:srgbClr val="4B4F55"/>
                </a:solidFill>
                <a:latin typeface="+mn-lt"/>
              </a:rPr>
              <a:t> does not eliminate risk completely. </a:t>
            </a:r>
          </a:p>
          <a:p>
            <a:pPr marL="571500" lvl="1" indent="-1905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i="0" kern="0" dirty="0">
                <a:solidFill>
                  <a:srgbClr val="4B4F55"/>
                </a:solidFill>
                <a:latin typeface="+mn-lt"/>
              </a:rPr>
              <a:t>5-10% </a:t>
            </a:r>
            <a:r>
              <a:rPr lang="en-GB" sz="2200" i="0" kern="0" dirty="0" err="1">
                <a:solidFill>
                  <a:srgbClr val="4B4F55"/>
                </a:solidFill>
                <a:latin typeface="+mn-lt"/>
              </a:rPr>
              <a:t>contralateral</a:t>
            </a:r>
            <a:r>
              <a:rPr lang="en-GB" sz="2200" i="0" kern="0" dirty="0">
                <a:solidFill>
                  <a:srgbClr val="4B4F55"/>
                </a:solidFill>
                <a:latin typeface="+mn-lt"/>
              </a:rPr>
              <a:t> testes will develop TC.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HIV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 err="1">
                <a:solidFill>
                  <a:srgbClr val="4B4F55"/>
                </a:solidFill>
                <a:latin typeface="+mn-lt"/>
                <a:cs typeface="+mn-cs"/>
              </a:rPr>
              <a:t>White:Black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3:1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i="0" kern="0" dirty="0" err="1">
                <a:solidFill>
                  <a:srgbClr val="4B4F55"/>
                </a:solidFill>
                <a:latin typeface="+mn-lt"/>
                <a:cs typeface="+mn-cs"/>
              </a:rPr>
              <a:t>Intratubular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Germ Cell </a:t>
            </a:r>
            <a:r>
              <a:rPr lang="en-GB" sz="2600" i="0" kern="0" dirty="0" err="1">
                <a:solidFill>
                  <a:srgbClr val="4B4F55"/>
                </a:solidFill>
                <a:latin typeface="+mn-lt"/>
                <a:cs typeface="+mn-cs"/>
              </a:rPr>
              <a:t>Neoplasia</a:t>
            </a:r>
            <a:r>
              <a:rPr lang="en-GB" sz="2600" i="0" kern="0" dirty="0">
                <a:solidFill>
                  <a:srgbClr val="4B4F55"/>
                </a:solidFill>
                <a:latin typeface="+mn-lt"/>
                <a:cs typeface="+mn-cs"/>
              </a:rPr>
              <a:t> (50%→TC 5 yrs)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686675" cy="863600"/>
          </a:xfrm>
        </p:spPr>
        <p:txBody>
          <a:bodyPr/>
          <a:lstStyle/>
          <a:p>
            <a:pPr eaLnBrk="1" hangingPunct="1"/>
            <a:r>
              <a:rPr lang="en-GB" sz="3600" smtClean="0"/>
              <a:t>WHO classification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30712"/>
          </a:xfrm>
        </p:spPr>
        <p:txBody>
          <a:bodyPr/>
          <a:lstStyle/>
          <a:p>
            <a:pPr eaLnBrk="1" hangingPunct="1"/>
            <a:r>
              <a:rPr lang="en-GB" sz="2600" smtClean="0"/>
              <a:t>90% Germ cell tumours</a:t>
            </a:r>
          </a:p>
          <a:p>
            <a:pPr lvl="1" eaLnBrk="1" hangingPunct="1"/>
            <a:r>
              <a:rPr lang="en-GB" sz="2200" smtClean="0"/>
              <a:t>Seminoma (48%)</a:t>
            </a:r>
          </a:p>
          <a:p>
            <a:pPr lvl="1" eaLnBrk="1" hangingPunct="1"/>
            <a:r>
              <a:rPr lang="en-GB" sz="2200" smtClean="0"/>
              <a:t>Non Seminomatous GCT (42%)</a:t>
            </a:r>
          </a:p>
          <a:p>
            <a:pPr lvl="2" eaLnBrk="1" hangingPunct="1"/>
            <a:r>
              <a:rPr lang="en-GB" sz="2100" smtClean="0"/>
              <a:t>Teratoma</a:t>
            </a:r>
          </a:p>
          <a:p>
            <a:pPr lvl="2" eaLnBrk="1" hangingPunct="1"/>
            <a:r>
              <a:rPr lang="en-GB" sz="2100" smtClean="0"/>
              <a:t>Yolk sac tumour</a:t>
            </a:r>
          </a:p>
          <a:p>
            <a:pPr lvl="2" eaLnBrk="1" hangingPunct="1"/>
            <a:r>
              <a:rPr lang="en-GB" sz="2100" smtClean="0"/>
              <a:t>Choriocarcinoma</a:t>
            </a:r>
          </a:p>
          <a:p>
            <a:pPr lvl="1" eaLnBrk="1" hangingPunct="1"/>
            <a:r>
              <a:rPr lang="en-GB" sz="2200" smtClean="0"/>
              <a:t>Mixed Germ Cell Tumour (10%)</a:t>
            </a:r>
          </a:p>
          <a:p>
            <a:pPr eaLnBrk="1" hangingPunct="1"/>
            <a:r>
              <a:rPr lang="en-GB" sz="2600" smtClean="0"/>
              <a:t>10% other tumours</a:t>
            </a:r>
          </a:p>
          <a:p>
            <a:pPr lvl="1" eaLnBrk="1" hangingPunct="1"/>
            <a:r>
              <a:rPr lang="en-GB" sz="2200" smtClean="0"/>
              <a:t>Lymphoma (5%)</a:t>
            </a:r>
          </a:p>
          <a:p>
            <a:pPr lvl="1" eaLnBrk="1" hangingPunct="1"/>
            <a:r>
              <a:rPr lang="en-GB" sz="2200" smtClean="0"/>
              <a:t>Stromal tumour (3%)</a:t>
            </a:r>
          </a:p>
          <a:p>
            <a:pPr lvl="1" eaLnBrk="1" hangingPunct="1"/>
            <a:r>
              <a:rPr lang="en-GB" sz="2200" smtClean="0"/>
              <a:t>Metastatic, Carcinoid</a:t>
            </a:r>
          </a:p>
          <a:p>
            <a:pPr lvl="2" algn="r" rtl="1" eaLnBrk="1" hangingPunct="1"/>
            <a:endParaRPr lang="en-GB" sz="21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7543800" cy="493712"/>
          </a:xfrm>
        </p:spPr>
        <p:txBody>
          <a:bodyPr/>
          <a:lstStyle/>
          <a:p>
            <a:r>
              <a:rPr lang="en-GB" sz="3200" smtClean="0"/>
              <a:t>Operating: surgical decision making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4313" y="2286000"/>
            <a:ext cx="5614987" cy="30972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When NOT to operate</a:t>
            </a:r>
          </a:p>
          <a:p>
            <a:pPr>
              <a:buFontTx/>
              <a:buChar char="•"/>
            </a:pPr>
            <a:r>
              <a:rPr lang="en-GB" sz="2400" smtClean="0"/>
              <a:t>When TO operate</a:t>
            </a:r>
          </a:p>
          <a:p>
            <a:pPr>
              <a:buFontTx/>
              <a:buChar char="•"/>
            </a:pPr>
            <a:r>
              <a:rPr lang="en-GB" sz="2400" smtClean="0"/>
              <a:t>When to get another opinion</a:t>
            </a:r>
          </a:p>
          <a:p>
            <a:pPr>
              <a:buFontTx/>
              <a:buChar char="•"/>
            </a:pPr>
            <a:r>
              <a:rPr lang="en-GB" sz="2400" smtClean="0"/>
              <a:t>When to ask for help</a:t>
            </a:r>
          </a:p>
        </p:txBody>
      </p:sp>
      <p:pic>
        <p:nvPicPr>
          <p:cNvPr id="17412" name="Picture 2" descr="http://www.advancednursetraining.com/images/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2847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86675" cy="863600"/>
          </a:xfrm>
        </p:spPr>
        <p:txBody>
          <a:bodyPr/>
          <a:lstStyle/>
          <a:p>
            <a:pPr eaLnBrk="1" hangingPunct="1"/>
            <a:r>
              <a:rPr lang="en-GB" sz="3600" smtClean="0"/>
              <a:t>Testicular Cancer Spread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430712"/>
          </a:xfrm>
        </p:spPr>
        <p:txBody>
          <a:bodyPr/>
          <a:lstStyle/>
          <a:p>
            <a:pPr eaLnBrk="1" hangingPunct="1"/>
            <a:r>
              <a:rPr lang="en-GB" sz="2800" smtClean="0"/>
              <a:t>Local extension</a:t>
            </a:r>
          </a:p>
          <a:p>
            <a:pPr lvl="1" eaLnBrk="1" hangingPunct="1"/>
            <a:r>
              <a:rPr lang="en-GB" sz="2400" smtClean="0"/>
              <a:t>Epididymis</a:t>
            </a:r>
          </a:p>
          <a:p>
            <a:pPr lvl="1" eaLnBrk="1" hangingPunct="1"/>
            <a:r>
              <a:rPr lang="en-GB" sz="2400" smtClean="0"/>
              <a:t>Spermatic Cord		</a:t>
            </a:r>
          </a:p>
          <a:p>
            <a:pPr lvl="1" eaLnBrk="1" hangingPunct="1"/>
            <a:r>
              <a:rPr lang="en-GB" sz="2400" smtClean="0"/>
              <a:t>Scrotal wall </a:t>
            </a:r>
          </a:p>
          <a:p>
            <a:pPr eaLnBrk="1" hangingPunct="1"/>
            <a:r>
              <a:rPr lang="en-GB" sz="2800" smtClean="0"/>
              <a:t>Lymphatic spread</a:t>
            </a:r>
          </a:p>
          <a:p>
            <a:pPr lvl="1" eaLnBrk="1" hangingPunct="1"/>
            <a:r>
              <a:rPr lang="en-GB" sz="2400" smtClean="0"/>
              <a:t>Para-aortic nodes</a:t>
            </a:r>
          </a:p>
          <a:p>
            <a:pPr eaLnBrk="1" hangingPunct="1"/>
            <a:r>
              <a:rPr lang="en-GB" sz="2800" smtClean="0"/>
              <a:t>Blood Bourne</a:t>
            </a:r>
          </a:p>
          <a:p>
            <a:pPr lvl="1" eaLnBrk="1" hangingPunct="1"/>
            <a:r>
              <a:rPr lang="en-GB" sz="2400" smtClean="0"/>
              <a:t>Lungs, liver, bones</a:t>
            </a:r>
          </a:p>
        </p:txBody>
      </p:sp>
      <p:sp>
        <p:nvSpPr>
          <p:cNvPr id="7173" name="AutoShape 4"/>
          <p:cNvSpPr>
            <a:spLocks/>
          </p:cNvSpPr>
          <p:nvPr/>
        </p:nvSpPr>
        <p:spPr bwMode="auto">
          <a:xfrm>
            <a:off x="3563938" y="2420938"/>
            <a:ext cx="431800" cy="1152525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24300" y="2420938"/>
            <a:ext cx="5219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i="0" dirty="0">
                <a:solidFill>
                  <a:schemeClr val="accent6"/>
                </a:solidFill>
                <a:latin typeface="+mn-lt"/>
              </a:rPr>
              <a:t>Inguinal / Pelvic node involvement (but less common than Para-aortic)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/>
              <a:t>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Hard, painless lump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5% scrotal pain – intra-tumoural haemorrhage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Metastatic - wt loss, bone pain neck lumps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/>
              <a:t>Differential Diagnosis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400" smtClean="0"/>
              <a:t>Any cause of scrotal lump/pain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/>
              <a:t>Investigations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USS scrotum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Staging CT of chest abdomen pelvis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Tumour markers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981075"/>
            <a:ext cx="7543800" cy="714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600" i="0" ker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Tumour Markers</a:t>
            </a:r>
            <a:endParaRPr lang="en-GB" sz="2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628775"/>
            <a:ext cx="8229600" cy="395922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b="1" i="0" kern="0" dirty="0">
                <a:solidFill>
                  <a:srgbClr val="4B4F55"/>
                </a:solidFill>
                <a:latin typeface="+mn-lt"/>
                <a:cs typeface="+mn-cs"/>
              </a:rPr>
              <a:t>AFP</a:t>
            </a: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 - raised in 50-70% of NSGCT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        - normal &lt;10ng/</a:t>
            </a:r>
            <a:r>
              <a:rPr lang="en-GB" sz="2400" i="0" kern="0" dirty="0" err="1">
                <a:solidFill>
                  <a:srgbClr val="4B4F55"/>
                </a:solidFill>
                <a:latin typeface="+mn-lt"/>
                <a:cs typeface="+mn-cs"/>
              </a:rPr>
              <a:t>mL</a:t>
            </a: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b="1" i="0" kern="0" dirty="0" err="1">
                <a:solidFill>
                  <a:srgbClr val="4B4F55"/>
                </a:solidFill>
                <a:latin typeface="+mn-lt"/>
                <a:cs typeface="+mn-cs"/>
              </a:rPr>
              <a:t>hCG</a:t>
            </a: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 - raised in 	40% </a:t>
            </a:r>
            <a:r>
              <a:rPr lang="en-GB" sz="2400" i="0" kern="0" dirty="0" err="1">
                <a:solidFill>
                  <a:srgbClr val="4B4F55"/>
                </a:solidFill>
                <a:latin typeface="+mn-lt"/>
                <a:cs typeface="+mn-cs"/>
              </a:rPr>
              <a:t>teratoma</a:t>
            </a: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				100% </a:t>
            </a:r>
            <a:r>
              <a:rPr lang="en-GB" sz="2400" i="0" kern="0" dirty="0" err="1">
                <a:solidFill>
                  <a:srgbClr val="4B4F55"/>
                </a:solidFill>
                <a:latin typeface="+mn-lt"/>
                <a:cs typeface="+mn-cs"/>
              </a:rPr>
              <a:t>choriocarcinoma</a:t>
            </a: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				10% </a:t>
            </a:r>
            <a:r>
              <a:rPr lang="en-GB" sz="2400" i="0" kern="0" dirty="0" err="1">
                <a:solidFill>
                  <a:srgbClr val="4B4F55"/>
                </a:solidFill>
                <a:latin typeface="+mn-lt"/>
                <a:cs typeface="+mn-cs"/>
              </a:rPr>
              <a:t>seminoma</a:t>
            </a: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	     - normal &lt;5mIU/</a:t>
            </a:r>
            <a:r>
              <a:rPr lang="en-GB" sz="2400" i="0" kern="0" dirty="0" err="1">
                <a:solidFill>
                  <a:srgbClr val="4B4F55"/>
                </a:solidFill>
                <a:latin typeface="+mn-lt"/>
                <a:cs typeface="+mn-cs"/>
              </a:rPr>
              <a:t>mL</a:t>
            </a: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400" b="1" i="0" kern="0" dirty="0">
                <a:solidFill>
                  <a:srgbClr val="4B4F55"/>
                </a:solidFill>
                <a:latin typeface="+mn-lt"/>
                <a:cs typeface="+mn-cs"/>
              </a:rPr>
              <a:t>LDH</a:t>
            </a:r>
            <a:r>
              <a:rPr lang="en-GB" sz="2400" i="0" kern="0" dirty="0">
                <a:solidFill>
                  <a:srgbClr val="4B4F55"/>
                </a:solidFill>
                <a:latin typeface="+mn-lt"/>
                <a:cs typeface="+mn-cs"/>
              </a:rPr>
              <a:t>	- elevated in 20% </a:t>
            </a:r>
            <a:r>
              <a:rPr lang="en-GB" sz="2400" i="0" kern="0" dirty="0" err="1">
                <a:solidFill>
                  <a:srgbClr val="4B4F55"/>
                </a:solidFill>
                <a:latin typeface="+mn-lt"/>
                <a:cs typeface="+mn-cs"/>
              </a:rPr>
              <a:t>seminomas</a:t>
            </a:r>
            <a:endParaRPr lang="en-GB" sz="2400" i="0" kern="0" dirty="0">
              <a:solidFill>
                <a:srgbClr val="4B4F55"/>
              </a:solidFill>
              <a:latin typeface="+mn-lt"/>
              <a:cs typeface="+mn-cs"/>
            </a:endParaRP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539750" y="5516563"/>
            <a:ext cx="3830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Useful in diagnosis and monitoring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981075"/>
            <a:ext cx="7543800" cy="719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600" i="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Management 1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19263"/>
            <a:ext cx="6778625" cy="127793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i="0" kern="0">
                <a:solidFill>
                  <a:srgbClr val="4B4F55"/>
                </a:solidFill>
                <a:latin typeface="+mn-lt"/>
                <a:cs typeface="+mn-cs"/>
              </a:rPr>
              <a:t>Radical inguinal orchidectomy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200" i="0" kern="0">
                <a:solidFill>
                  <a:srgbClr val="4B4F55"/>
                </a:solidFill>
                <a:latin typeface="+mn-lt"/>
              </a:rPr>
              <a:t>A testicular prosthesis may be inserted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600" i="0" kern="0" dirty="0">
              <a:solidFill>
                <a:srgbClr val="4B4F55"/>
              </a:solidFill>
              <a:latin typeface="+mn-lt"/>
              <a:cs typeface="+mn-cs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3810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981075"/>
            <a:ext cx="7543800" cy="642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500" i="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Management 2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800" i="0" kern="0" dirty="0">
                <a:solidFill>
                  <a:srgbClr val="4B4F55"/>
                </a:solidFill>
                <a:latin typeface="+mn-lt"/>
                <a:cs typeface="+mn-cs"/>
              </a:rPr>
              <a:t>Then, dependant on tumour type…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800" i="0" kern="0" dirty="0">
              <a:solidFill>
                <a:srgbClr val="4B4F55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20938"/>
            <a:ext cx="3924300" cy="36004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i="0" dirty="0">
                <a:latin typeface="+mn-lt"/>
              </a:rPr>
              <a:t>NSGCT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u="sng" dirty="0">
                <a:latin typeface="+mn-lt"/>
              </a:rPr>
              <a:t>Non-metastatic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dirty="0">
                <a:latin typeface="+mn-lt"/>
              </a:rPr>
              <a:t>Surveillance/Adjuvant Chemotherapy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u="sng" dirty="0">
                <a:latin typeface="+mn-lt"/>
              </a:rPr>
              <a:t>Metastatic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dirty="0">
                <a:latin typeface="+mn-lt"/>
              </a:rPr>
              <a:t>Chemotherapy +/- Retroperitoneal LN Dissection (RPLND)</a:t>
            </a:r>
          </a:p>
          <a:p>
            <a:pPr>
              <a:spcBef>
                <a:spcPct val="50000"/>
              </a:spcBef>
              <a:defRPr/>
            </a:pPr>
            <a:endParaRPr lang="en-GB" i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300" y="2420938"/>
            <a:ext cx="5219700" cy="36004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i="0" dirty="0" err="1">
                <a:latin typeface="+mn-lt"/>
              </a:rPr>
              <a:t>Seminoma</a:t>
            </a:r>
            <a:r>
              <a:rPr lang="en-GB" sz="2400" b="1" i="0" dirty="0">
                <a:latin typeface="+mn-lt"/>
              </a:rPr>
              <a:t>/IGCN/Lymphoma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u="sng" dirty="0">
                <a:latin typeface="+mn-lt"/>
              </a:rPr>
              <a:t>Non-metastatic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dirty="0">
                <a:latin typeface="+mn-lt"/>
              </a:rPr>
              <a:t>Surveillance / Radiotherapy / Chemotherapy</a:t>
            </a:r>
          </a:p>
          <a:p>
            <a:pPr>
              <a:spcBef>
                <a:spcPct val="50000"/>
              </a:spcBef>
              <a:defRPr/>
            </a:pPr>
            <a:endParaRPr lang="en-GB" sz="2000" i="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i="0" u="sng" dirty="0">
                <a:latin typeface="+mn-lt"/>
              </a:rPr>
              <a:t>Metastatic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dirty="0">
                <a:latin typeface="+mn-lt"/>
              </a:rPr>
              <a:t>Radiotherapy +/- Chemo if N1-2</a:t>
            </a:r>
          </a:p>
          <a:p>
            <a:pPr>
              <a:spcBef>
                <a:spcPct val="50000"/>
              </a:spcBef>
              <a:defRPr/>
            </a:pPr>
            <a:r>
              <a:rPr lang="en-GB" sz="2000" i="0" dirty="0">
                <a:latin typeface="+mn-lt"/>
              </a:rPr>
              <a:t>Chemo +/- consider RPLND if N3 or M1+</a:t>
            </a:r>
          </a:p>
          <a:p>
            <a:pPr>
              <a:spcBef>
                <a:spcPct val="50000"/>
              </a:spcBef>
              <a:defRPr/>
            </a:pPr>
            <a:endParaRPr lang="en-GB" i="0" dirty="0">
              <a:latin typeface="+mn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981075"/>
            <a:ext cx="7543800" cy="7921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600" i="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Prognosis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i="0" kern="0" dirty="0" err="1">
                <a:solidFill>
                  <a:srgbClr val="4B4F55"/>
                </a:solidFill>
                <a:latin typeface="+mn-lt"/>
                <a:cs typeface="+mn-cs"/>
              </a:rPr>
              <a:t>Seminoma</a:t>
            </a:r>
            <a:endParaRPr lang="en-GB" sz="28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i="0" kern="0" dirty="0">
                <a:solidFill>
                  <a:srgbClr val="4B4F55"/>
                </a:solidFill>
                <a:latin typeface="+mn-lt"/>
              </a:rPr>
              <a:t>73-86% 5 year survival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800" i="0" kern="0" dirty="0">
              <a:solidFill>
                <a:srgbClr val="4B4F55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i="0" kern="0" dirty="0">
                <a:solidFill>
                  <a:srgbClr val="4B4F55"/>
                </a:solidFill>
                <a:latin typeface="+mn-lt"/>
                <a:cs typeface="+mn-cs"/>
              </a:rPr>
              <a:t>NSGCT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i="0" kern="0" dirty="0">
                <a:solidFill>
                  <a:srgbClr val="4B4F55"/>
                </a:solidFill>
                <a:latin typeface="+mn-lt"/>
              </a:rPr>
              <a:t>48-92% 5 year survival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229600" cy="5032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True or False ???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141663"/>
            <a:ext cx="8229600" cy="2159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A cancerous testicle should be removed through a scrotal incision</a:t>
            </a:r>
          </a:p>
        </p:txBody>
      </p:sp>
      <p:pic>
        <p:nvPicPr>
          <p:cNvPr id="7168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28775"/>
            <a:ext cx="8229600" cy="503238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True or False ???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29600" cy="4292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GB" sz="2800" smtClean="0"/>
          </a:p>
          <a:p>
            <a:pPr marL="609600" indent="-609600" eaLnBrk="1" hangingPunct="1"/>
            <a:r>
              <a:rPr lang="en-GB" sz="2800" smtClean="0"/>
              <a:t>2.	Testicular cancer most commonly presents with blood in the semen </a:t>
            </a:r>
          </a:p>
        </p:txBody>
      </p:sp>
      <p:pic>
        <p:nvPicPr>
          <p:cNvPr id="72708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73238"/>
            <a:ext cx="8229600" cy="5032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True or False ???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4581525"/>
          </a:xfrm>
        </p:spPr>
        <p:txBody>
          <a:bodyPr/>
          <a:lstStyle/>
          <a:p>
            <a:pPr marL="609600" indent="-609600" eaLnBrk="1" hangingPunct="1"/>
            <a:r>
              <a:rPr lang="en-GB" sz="2800" smtClean="0"/>
              <a:t>	</a:t>
            </a:r>
          </a:p>
          <a:p>
            <a:pPr marL="609600" indent="-609600" eaLnBrk="1" hangingPunct="1"/>
            <a:endParaRPr lang="en-GB" sz="2800" smtClean="0"/>
          </a:p>
          <a:p>
            <a:pPr marL="609600" indent="-609600" eaLnBrk="1" hangingPunct="1"/>
            <a:endParaRPr lang="en-GB" sz="2800" smtClean="0"/>
          </a:p>
          <a:p>
            <a:pPr marL="609600" indent="-609600" eaLnBrk="1" hangingPunct="1"/>
            <a:r>
              <a:rPr lang="en-GB" sz="2800" smtClean="0"/>
              <a:t>3.	Lymphatic drainage of the testes is via the inguinal lymph nodes</a:t>
            </a:r>
          </a:p>
          <a:p>
            <a:pPr marL="609600" indent="-609600" eaLnBrk="1" hangingPunct="1"/>
            <a:endParaRPr lang="en-GB" smtClean="0"/>
          </a:p>
        </p:txBody>
      </p:sp>
      <p:pic>
        <p:nvPicPr>
          <p:cNvPr id="73732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8229600" cy="503238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True or False ???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8229600" cy="4076700"/>
          </a:xfrm>
        </p:spPr>
        <p:txBody>
          <a:bodyPr/>
          <a:lstStyle/>
          <a:p>
            <a:pPr marL="609600" indent="-609600" eaLnBrk="1" hangingPunct="1"/>
            <a:r>
              <a:rPr lang="en-GB" sz="2800" smtClean="0"/>
              <a:t>4.	Self examination is the best way of picking up testicular cancer in the general population</a:t>
            </a:r>
          </a:p>
        </p:txBody>
      </p:sp>
      <p:pic>
        <p:nvPicPr>
          <p:cNvPr id="74756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Learning surgery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Know your medicine!</a:t>
            </a:r>
          </a:p>
          <a:p>
            <a:pPr>
              <a:buFontTx/>
              <a:buChar char="•"/>
            </a:pPr>
            <a:r>
              <a:rPr lang="en-GB" sz="2400" smtClean="0"/>
              <a:t>Basic sciences</a:t>
            </a:r>
          </a:p>
          <a:p>
            <a:pPr>
              <a:buFontTx/>
              <a:buChar char="•"/>
            </a:pPr>
            <a:r>
              <a:rPr lang="en-GB" sz="2400" smtClean="0"/>
              <a:t>Surgery</a:t>
            </a:r>
          </a:p>
          <a:p>
            <a:pPr>
              <a:buFontTx/>
              <a:buChar char="•"/>
            </a:pPr>
            <a:r>
              <a:rPr lang="en-GB" sz="2400" smtClean="0"/>
              <a:t>Operating / Technical skill</a:t>
            </a:r>
          </a:p>
          <a:p>
            <a:pPr>
              <a:buFontTx/>
              <a:buChar char="•"/>
            </a:pPr>
            <a:r>
              <a:rPr lang="en-GB" sz="2400" smtClean="0"/>
              <a:t>Complications</a:t>
            </a:r>
          </a:p>
          <a:p>
            <a:pPr>
              <a:buFontTx/>
              <a:buChar char="•"/>
            </a:pPr>
            <a:r>
              <a:rPr lang="en-GB" sz="2400" smtClean="0"/>
              <a:t>Communicating</a:t>
            </a:r>
          </a:p>
          <a:p>
            <a:pPr>
              <a:buFontTx/>
              <a:buChar char="•"/>
            </a:pPr>
            <a:r>
              <a:rPr lang="en-GB" sz="2400" smtClean="0"/>
              <a:t>Resources</a:t>
            </a:r>
          </a:p>
          <a:p>
            <a:pPr>
              <a:buFontTx/>
              <a:buChar char="•"/>
            </a:pPr>
            <a:r>
              <a:rPr lang="en-GB" sz="2400" smtClean="0"/>
              <a:t>Building a portfolio</a:t>
            </a:r>
          </a:p>
        </p:txBody>
      </p:sp>
      <p:pic>
        <p:nvPicPr>
          <p:cNvPr id="18436" name="Picture 2" descr="http://www.topmedicalbooks.com/wp-content/uploads/2009/09/Cosmetic-Surgery-For-Dumm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9240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www.wlslifestyles.com/cached/_images/maintainheight/188x240/3289d6466a2cd8483042263f956c9f7d/wls-for-dummies-25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1917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73238"/>
            <a:ext cx="8229600" cy="5032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True or False ???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84538"/>
            <a:ext cx="8229600" cy="2924175"/>
          </a:xfrm>
        </p:spPr>
        <p:txBody>
          <a:bodyPr/>
          <a:lstStyle/>
          <a:p>
            <a:pPr marL="609600" indent="-609600" eaLnBrk="1" hangingPunct="1"/>
            <a:r>
              <a:rPr lang="en-GB" sz="2800" smtClean="0"/>
              <a:t>5.	Teratomas may contain hair or cartilage </a:t>
            </a:r>
          </a:p>
          <a:p>
            <a:pPr marL="609600" indent="-609600" eaLnBrk="1" hangingPunct="1"/>
            <a:endParaRPr lang="en-GB" smtClean="0"/>
          </a:p>
        </p:txBody>
      </p:sp>
      <p:pic>
        <p:nvPicPr>
          <p:cNvPr id="75780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44675"/>
            <a:ext cx="8229600" cy="503238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True or False ???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928938"/>
            <a:ext cx="8229600" cy="2060575"/>
          </a:xfrm>
        </p:spPr>
        <p:txBody>
          <a:bodyPr/>
          <a:lstStyle/>
          <a:p>
            <a:pPr marL="609600" indent="-609600" eaLnBrk="1" hangingPunct="1"/>
            <a:endParaRPr lang="en-GB" sz="2800" smtClean="0"/>
          </a:p>
          <a:p>
            <a:pPr marL="609600" indent="-609600" eaLnBrk="1" hangingPunct="1"/>
            <a:r>
              <a:rPr lang="en-GB" sz="2800" smtClean="0"/>
              <a:t>6.	Chemotherapy or Radiotherapy is given to all men before surgery</a:t>
            </a:r>
            <a:r>
              <a:rPr lang="en-GB" smtClean="0"/>
              <a:t> </a:t>
            </a:r>
          </a:p>
        </p:txBody>
      </p:sp>
      <p:pic>
        <p:nvPicPr>
          <p:cNvPr id="7680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Emergency general surgery case - </a:t>
            </a:r>
            <a:br>
              <a:rPr lang="en-GB" b="1" smtClean="0"/>
            </a:br>
            <a:r>
              <a:rPr lang="en-GB" b="1" smtClean="0"/>
              <a:t>Mr Unlucky</a:t>
            </a:r>
            <a:endParaRPr lang="en-GB" sz="3500" smtClean="0"/>
          </a:p>
        </p:txBody>
      </p:sp>
      <p:sp>
        <p:nvSpPr>
          <p:cNvPr id="7782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013325"/>
            <a:ext cx="7543800" cy="674688"/>
          </a:xfrm>
        </p:spPr>
        <p:txBody>
          <a:bodyPr/>
          <a:lstStyle/>
          <a:p>
            <a:pPr marL="0" indent="0" eaLnBrk="1" hangingPunct="1"/>
            <a:r>
              <a:rPr lang="en-US" sz="2000" smtClean="0"/>
              <a:t>Mr M Sodergren – Clinical Lecturer in Surgery  </a:t>
            </a:r>
          </a:p>
          <a:p>
            <a:pPr marL="0" indent="0" eaLnBrk="1" hangingPunct="1"/>
            <a:r>
              <a:rPr lang="en-US" sz="2000" smtClean="0"/>
              <a:t>Dr E Kashef – Consultant Interventional Radiologist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543800" cy="638175"/>
          </a:xfrm>
        </p:spPr>
        <p:txBody>
          <a:bodyPr/>
          <a:lstStyle/>
          <a:p>
            <a:pPr eaLnBrk="1" hangingPunct="1"/>
            <a:r>
              <a:rPr lang="en-GB" smtClean="0"/>
              <a:t>Mr Unlucky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08963" cy="47720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2400" smtClean="0"/>
              <a:t> 45 year old male carpenter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1 yr history of intermittent upper abdominal pain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“My stomach is always worse if I am hung over doc”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Presents to A&amp;E with worsening abdo pain for 3 hours and one vomit of gastric contents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PMHx – lower back pain. SHx - smoker 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DHx – ibuprofen PRN for past 2 yrs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O/E Afebrile HR75 BP130/75</a:t>
            </a:r>
          </a:p>
          <a:p>
            <a:pPr marL="0" indent="0" eaLnBrk="1" hangingPunct="1">
              <a:buFontTx/>
              <a:buChar char="•"/>
            </a:pPr>
            <a:r>
              <a:rPr lang="en-US" sz="2400" smtClean="0"/>
              <a:t> Abdomen soft, tender in epigastrium</a:t>
            </a:r>
          </a:p>
          <a:p>
            <a:pPr marL="0" indent="0" eaLnBrk="1" hangingPunct="1">
              <a:buFontTx/>
              <a:buChar char="•"/>
            </a:pPr>
            <a:r>
              <a:rPr lang="en-GB" sz="2200" smtClean="0"/>
              <a:t>No J/ Cl / Ly / An / Cy</a:t>
            </a:r>
          </a:p>
          <a:p>
            <a:pPr marL="0" indent="0" eaLnBrk="1" hangingPunct="1">
              <a:buFontTx/>
              <a:buChar char="•"/>
            </a:pPr>
            <a:r>
              <a:rPr lang="en-GB" sz="2200" smtClean="0"/>
              <a:t>CVS, RS, CNS, PNS – NAD</a:t>
            </a:r>
          </a:p>
          <a:p>
            <a:pPr marL="0" indent="0" eaLnBrk="1" hangingPunct="1">
              <a:buFontTx/>
              <a:buChar char="•"/>
            </a:pPr>
            <a:endParaRPr lang="en-US" sz="2400" smtClean="0"/>
          </a:p>
          <a:p>
            <a:pPr marL="0" indent="0" eaLnBrk="1" hangingPunct="1">
              <a:buFontTx/>
              <a:buChar char="•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2800" smtClean="0"/>
              <a:t>Mr Unlucky</a:t>
            </a:r>
          </a:p>
        </p:txBody>
      </p:sp>
      <p:sp>
        <p:nvSpPr>
          <p:cNvPr id="78851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56062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Urine - nad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WCC 13.4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Hb 15.1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Plts 250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INR &amp; APTR Normal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LFTs normal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CRP 15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Amylase 71</a:t>
            </a:r>
          </a:p>
          <a:p>
            <a:pPr marL="0" indent="0" eaLnBrk="1" hangingPunct="1"/>
            <a:endParaRPr lang="en-GB" smtClean="0"/>
          </a:p>
        </p:txBody>
      </p:sp>
      <p:sp>
        <p:nvSpPr>
          <p:cNvPr id="78852" name="Content Placeholder 10"/>
          <p:cNvSpPr>
            <a:spLocks noGrp="1"/>
          </p:cNvSpPr>
          <p:nvPr>
            <p:ph sz="half" idx="2"/>
          </p:nvPr>
        </p:nvSpPr>
        <p:spPr>
          <a:xfrm>
            <a:off x="4686300" y="1700213"/>
            <a:ext cx="3695700" cy="4465637"/>
          </a:xfrm>
        </p:spPr>
        <p:txBody>
          <a:bodyPr/>
          <a:lstStyle/>
          <a:p>
            <a:pPr marL="0" indent="0" eaLnBrk="1" hangingPunct="1"/>
            <a:r>
              <a:rPr lang="en-GB" sz="2400" smtClean="0"/>
              <a:t>ECG – sinus rhythm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Start formulating a differential diagnosis…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8"/>
          <p:cNvGrpSpPr>
            <a:grpSpLocks/>
          </p:cNvGrpSpPr>
          <p:nvPr/>
        </p:nvGrpSpPr>
        <p:grpSpPr bwMode="auto">
          <a:xfrm>
            <a:off x="2411413" y="3860800"/>
            <a:ext cx="3571875" cy="2357438"/>
            <a:chOff x="3214678" y="4214818"/>
            <a:chExt cx="3571900" cy="2357454"/>
          </a:xfrm>
        </p:grpSpPr>
        <p:pic>
          <p:nvPicPr>
            <p:cNvPr id="79880" name="Picture 2" descr="http://64.143.176.9/library/healthguide/en-us/images/media/medical/hw/hwkb17_006_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4214818"/>
              <a:ext cx="3524244" cy="229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15007" y="6357958"/>
              <a:ext cx="1071571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/>
          <a:lstStyle/>
          <a:p>
            <a:r>
              <a:rPr lang="en-GB" smtClean="0"/>
              <a:t>Causes of upper abdo pain?</a:t>
            </a:r>
          </a:p>
        </p:txBody>
      </p:sp>
      <p:sp>
        <p:nvSpPr>
          <p:cNvPr id="79876" name="Text Placeholder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040187" cy="639762"/>
          </a:xfrm>
        </p:spPr>
        <p:txBody>
          <a:bodyPr/>
          <a:lstStyle/>
          <a:p>
            <a:r>
              <a:rPr lang="en-GB" smtClean="0"/>
              <a:t>Surgical </a:t>
            </a:r>
          </a:p>
        </p:txBody>
      </p:sp>
      <p:sp>
        <p:nvSpPr>
          <p:cNvPr id="79877" name="Content Placeholder 2"/>
          <p:cNvSpPr>
            <a:spLocks noGrp="1"/>
          </p:cNvSpPr>
          <p:nvPr>
            <p:ph sz="half" idx="2"/>
          </p:nvPr>
        </p:nvSpPr>
        <p:spPr>
          <a:xfrm>
            <a:off x="468313" y="2060575"/>
            <a:ext cx="4040187" cy="3951288"/>
          </a:xfrm>
        </p:spPr>
        <p:txBody>
          <a:bodyPr/>
          <a:lstStyle/>
          <a:p>
            <a:pPr marL="0" indent="0"/>
            <a:r>
              <a:rPr lang="en-GB" smtClean="0"/>
              <a:t>PUD / GORD</a:t>
            </a:r>
          </a:p>
          <a:p>
            <a:pPr marL="0" indent="0"/>
            <a:r>
              <a:rPr lang="en-GB" smtClean="0"/>
              <a:t>Pancreatitis</a:t>
            </a:r>
          </a:p>
          <a:p>
            <a:pPr marL="0" indent="0"/>
            <a:r>
              <a:rPr lang="en-GB" smtClean="0"/>
              <a:t>Biliary pathology</a:t>
            </a:r>
          </a:p>
          <a:p>
            <a:pPr marL="0" indent="0"/>
            <a:r>
              <a:rPr lang="en-GB" smtClean="0"/>
              <a:t>Abdominal wall</a:t>
            </a:r>
          </a:p>
          <a:p>
            <a:pPr marL="0" indent="0"/>
            <a:r>
              <a:rPr lang="en-GB" smtClean="0"/>
              <a:t>Vascular</a:t>
            </a:r>
          </a:p>
          <a:p>
            <a:pPr marL="0" indent="0"/>
            <a:r>
              <a:rPr lang="en-GB" smtClean="0"/>
              <a:t>Small bowel</a:t>
            </a:r>
          </a:p>
          <a:p>
            <a:pPr marL="0" indent="0"/>
            <a:r>
              <a:rPr lang="en-GB" smtClean="0"/>
              <a:t>Large Bowel</a:t>
            </a:r>
          </a:p>
          <a:p>
            <a:pPr marL="0" indent="0"/>
            <a:endParaRPr lang="en-GB" smtClean="0"/>
          </a:p>
        </p:txBody>
      </p:sp>
      <p:sp>
        <p:nvSpPr>
          <p:cNvPr id="798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341438"/>
            <a:ext cx="4041775" cy="639762"/>
          </a:xfrm>
        </p:spPr>
        <p:txBody>
          <a:bodyPr/>
          <a:lstStyle/>
          <a:p>
            <a:r>
              <a:rPr lang="en-GB" smtClean="0"/>
              <a:t>Non surgical</a:t>
            </a:r>
          </a:p>
        </p:txBody>
      </p:sp>
      <p:sp>
        <p:nvSpPr>
          <p:cNvPr id="79879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060575"/>
            <a:ext cx="4041775" cy="3951288"/>
          </a:xfrm>
        </p:spPr>
        <p:txBody>
          <a:bodyPr/>
          <a:lstStyle/>
          <a:p>
            <a:pPr marL="0" indent="0"/>
            <a:r>
              <a:rPr lang="en-GB" smtClean="0"/>
              <a:t>Cardiac</a:t>
            </a:r>
          </a:p>
          <a:p>
            <a:pPr marL="0" indent="0"/>
            <a:r>
              <a:rPr lang="en-GB" smtClean="0"/>
              <a:t>Gastro</a:t>
            </a:r>
          </a:p>
          <a:p>
            <a:pPr marL="0" indent="0"/>
            <a:r>
              <a:rPr lang="en-GB" smtClean="0"/>
              <a:t>Muscoloskeletal</a:t>
            </a:r>
          </a:p>
          <a:p>
            <a:pPr marL="0" indent="0"/>
            <a:r>
              <a:rPr lang="en-GB" smtClean="0"/>
              <a:t>Diabetes</a:t>
            </a:r>
          </a:p>
          <a:p>
            <a:pPr marL="0" indent="0"/>
            <a:r>
              <a:rPr lang="en-GB" smtClean="0"/>
              <a:t>Dermatological</a:t>
            </a:r>
          </a:p>
          <a:p>
            <a:pPr marL="0" indent="0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4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543800" cy="493712"/>
          </a:xfrm>
        </p:spPr>
        <p:txBody>
          <a:bodyPr/>
          <a:lstStyle/>
          <a:p>
            <a:r>
              <a:rPr lang="en-GB" sz="3200" smtClean="0"/>
              <a:t>Next investigation?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27088" y="1916113"/>
            <a:ext cx="7543800" cy="4464050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CXR &amp; AXR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USS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CT 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MRI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Laparoscopy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Laparotomy</a:t>
            </a:r>
          </a:p>
        </p:txBody>
      </p:sp>
      <p:pic>
        <p:nvPicPr>
          <p:cNvPr id="80900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543800" cy="638175"/>
          </a:xfrm>
        </p:spPr>
        <p:txBody>
          <a:bodyPr/>
          <a:lstStyle/>
          <a:p>
            <a:r>
              <a:rPr lang="en-GB" smtClean="0"/>
              <a:t>CXR &amp; AXR</a:t>
            </a:r>
          </a:p>
        </p:txBody>
      </p:sp>
      <p:pic>
        <p:nvPicPr>
          <p:cNvPr id="81923" name="Picture 2" descr="http://www.dianahsieh.com/blog/uploaded_images/NormalCXR-728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13034" r="11229" b="13974"/>
          <a:stretch>
            <a:fillRect/>
          </a:stretch>
        </p:blipFill>
        <p:spPr bwMode="auto">
          <a:xfrm>
            <a:off x="684213" y="1773238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http://archive.student.bmj.com/issues/02/04/education/images/10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095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2800" smtClean="0"/>
              <a:t>Mr Unlucky</a:t>
            </a:r>
          </a:p>
        </p:txBody>
      </p:sp>
      <p:sp>
        <p:nvSpPr>
          <p:cNvPr id="82947" name="Content Placeholder 5"/>
          <p:cNvSpPr>
            <a:spLocks noGrp="1"/>
          </p:cNvSpPr>
          <p:nvPr>
            <p:ph idx="1"/>
          </p:nvPr>
        </p:nvSpPr>
        <p:spPr>
          <a:xfrm>
            <a:off x="827088" y="1844675"/>
            <a:ext cx="7543800" cy="2592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Patient reports improvement in pain with paracetamol and IVF</a:t>
            </a:r>
          </a:p>
          <a:p>
            <a:pPr>
              <a:buFontTx/>
              <a:buChar char="•"/>
            </a:pPr>
            <a:r>
              <a:rPr lang="en-GB" sz="2400" smtClean="0"/>
              <a:t>Wants to go home to watch the football</a:t>
            </a:r>
          </a:p>
          <a:p>
            <a:pPr>
              <a:buFontTx/>
              <a:buChar char="•"/>
            </a:pPr>
            <a:r>
              <a:rPr lang="en-GB" sz="2400" smtClean="0"/>
              <a:t>Diagnosed with gastritis</a:t>
            </a:r>
          </a:p>
          <a:p>
            <a:pPr>
              <a:buFontTx/>
              <a:buChar char="•"/>
            </a:pPr>
            <a:r>
              <a:rPr lang="en-GB" sz="2400" smtClean="0"/>
              <a:t>Discharged home with no 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Mr Unlucky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Represents 2 days later</a:t>
            </a:r>
          </a:p>
          <a:p>
            <a:pPr>
              <a:buFontTx/>
              <a:buChar char="•"/>
            </a:pPr>
            <a:r>
              <a:rPr lang="en-GB" sz="2400" smtClean="0"/>
              <a:t>Been taking double dose ibuprofen since the pain has not got better</a:t>
            </a:r>
          </a:p>
          <a:p>
            <a:pPr>
              <a:buFontTx/>
              <a:buChar char="•"/>
            </a:pPr>
            <a:r>
              <a:rPr lang="en-GB" sz="2400" smtClean="0"/>
              <a:t>Worsening epigastric pain</a:t>
            </a:r>
          </a:p>
          <a:p>
            <a:pPr>
              <a:buFontTx/>
              <a:buChar char="•"/>
            </a:pPr>
            <a:r>
              <a:rPr lang="en-GB" sz="2400" smtClean="0"/>
              <a:t>Associated with vomiting</a:t>
            </a:r>
          </a:p>
          <a:p>
            <a:pPr>
              <a:buFontTx/>
              <a:buChar char="•"/>
            </a:pPr>
            <a:r>
              <a:rPr lang="en-GB" sz="2400" smtClean="0"/>
              <a:t>Now constant </a:t>
            </a:r>
          </a:p>
          <a:p>
            <a:pPr>
              <a:buFontTx/>
              <a:buChar char="•"/>
            </a:pPr>
            <a:r>
              <a:rPr lang="en-GB" sz="2400" smtClean="0"/>
              <a:t>O/E Looks unwell, sweating</a:t>
            </a:r>
          </a:p>
          <a:p>
            <a:pPr>
              <a:buFontTx/>
              <a:buChar char="•"/>
            </a:pPr>
            <a:r>
              <a:rPr lang="en-GB" sz="2400" smtClean="0"/>
              <a:t>Temp 37.9 HR110 BP 100/60</a:t>
            </a:r>
          </a:p>
          <a:p>
            <a:pPr>
              <a:buFontTx/>
              <a:buChar char="•"/>
            </a:pPr>
            <a:r>
              <a:rPr lang="en-GB" sz="2400" smtClean="0"/>
              <a:t>Abdomen rigid with four quadrant tenderness</a:t>
            </a:r>
          </a:p>
          <a:p>
            <a:pPr>
              <a:buFontTx/>
              <a:buChar char="•"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7543800" cy="638175"/>
          </a:xfrm>
        </p:spPr>
        <p:txBody>
          <a:bodyPr/>
          <a:lstStyle/>
          <a:p>
            <a:r>
              <a:rPr lang="en-GB" sz="3200" smtClean="0"/>
              <a:t>Team working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1"/>
          </p:nvPr>
        </p:nvSpPr>
        <p:spPr>
          <a:xfrm>
            <a:off x="71438" y="1600200"/>
            <a:ext cx="3421062" cy="47815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Other surgeons, same specialty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Clinical firm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Other surgeons different specialty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Radiologists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Oncologists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Anaesthetists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ICU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Other medical specialties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 Students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>
          <a:xfrm>
            <a:off x="6300788" y="1628775"/>
            <a:ext cx="266382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Ward nurse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Ward manager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Specialist nurse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Dietician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Physiotherapist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OT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Discharge planner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Waiting list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Secretaries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Bed manager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r>
              <a:rPr lang="en-GB" sz="2400" smtClean="0"/>
              <a:t>Pharmacist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endParaRPr lang="en-GB" sz="2400" smtClean="0"/>
          </a:p>
          <a:p>
            <a:pPr marL="0" indent="0">
              <a:lnSpc>
                <a:spcPct val="80000"/>
              </a:lnSpc>
              <a:buFontTx/>
              <a:buChar char="•"/>
            </a:pPr>
            <a:endParaRPr lang="en-GB" sz="2400" smtClean="0"/>
          </a:p>
          <a:p>
            <a:pPr marL="0" indent="0">
              <a:lnSpc>
                <a:spcPct val="80000"/>
              </a:lnSpc>
              <a:buFontTx/>
              <a:buChar char="•"/>
            </a:pPr>
            <a:endParaRPr lang="en-GB" sz="2400" smtClean="0"/>
          </a:p>
        </p:txBody>
      </p:sp>
      <p:sp>
        <p:nvSpPr>
          <p:cNvPr id="6" name="TextBox 5"/>
          <p:cNvSpPr txBox="1"/>
          <p:nvPr/>
        </p:nvSpPr>
        <p:spPr>
          <a:xfrm>
            <a:off x="4214810" y="3501008"/>
            <a:ext cx="150931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70C0"/>
                </a:solidFill>
              </a:rPr>
              <a:t>Surgeon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286125" y="2000250"/>
            <a:ext cx="1643063" cy="135731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500438" y="2428875"/>
            <a:ext cx="1285875" cy="10715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059113" y="2781300"/>
            <a:ext cx="1512887" cy="6477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786063" y="3500438"/>
            <a:ext cx="2000250" cy="7143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0" idx="2"/>
          </p:cNvCxnSpPr>
          <p:nvPr/>
        </p:nvCxnSpPr>
        <p:spPr>
          <a:xfrm rot="5400000">
            <a:off x="3501231" y="3532982"/>
            <a:ext cx="1038225" cy="189706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0" idx="2"/>
          </p:cNvCxnSpPr>
          <p:nvPr/>
        </p:nvCxnSpPr>
        <p:spPr>
          <a:xfrm rot="5400000" flipH="1">
            <a:off x="3753644" y="2747169"/>
            <a:ext cx="33337" cy="239712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0" idx="2"/>
          </p:cNvCxnSpPr>
          <p:nvPr/>
        </p:nvCxnSpPr>
        <p:spPr>
          <a:xfrm rot="5400000">
            <a:off x="3465512" y="2925763"/>
            <a:ext cx="466725" cy="25400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0" idx="2"/>
          </p:cNvCxnSpPr>
          <p:nvPr/>
        </p:nvCxnSpPr>
        <p:spPr>
          <a:xfrm rot="5400000">
            <a:off x="3309144" y="3064669"/>
            <a:ext cx="762000" cy="255746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268538" y="5357813"/>
            <a:ext cx="1731962" cy="15875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0" idx="2"/>
          </p:cNvCxnSpPr>
          <p:nvPr/>
        </p:nvCxnSpPr>
        <p:spPr>
          <a:xfrm rot="16200000" flipH="1">
            <a:off x="4608513" y="4322762"/>
            <a:ext cx="1752600" cy="103187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0" idx="2"/>
          </p:cNvCxnSpPr>
          <p:nvPr/>
        </p:nvCxnSpPr>
        <p:spPr>
          <a:xfrm rot="16200000" flipH="1">
            <a:off x="4894263" y="4037012"/>
            <a:ext cx="1252538" cy="110331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0" idx="2"/>
          </p:cNvCxnSpPr>
          <p:nvPr/>
        </p:nvCxnSpPr>
        <p:spPr>
          <a:xfrm rot="16200000" flipH="1">
            <a:off x="5072856" y="3858419"/>
            <a:ext cx="823913" cy="103187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0" idx="2"/>
          </p:cNvCxnSpPr>
          <p:nvPr/>
        </p:nvCxnSpPr>
        <p:spPr>
          <a:xfrm rot="16200000" flipH="1">
            <a:off x="5250656" y="3680619"/>
            <a:ext cx="504825" cy="10683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0" idx="2"/>
          </p:cNvCxnSpPr>
          <p:nvPr/>
        </p:nvCxnSpPr>
        <p:spPr>
          <a:xfrm rot="16200000" flipH="1">
            <a:off x="5391944" y="3539331"/>
            <a:ext cx="185738" cy="103187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5291932" y="2851944"/>
            <a:ext cx="131762" cy="11430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786313" y="3000375"/>
            <a:ext cx="1285875" cy="5000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86313" y="2571750"/>
            <a:ext cx="1214437" cy="9286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750594" y="2250282"/>
            <a:ext cx="1285875" cy="121443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4614069" y="1947069"/>
            <a:ext cx="1714500" cy="136683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83768" y="5733256"/>
            <a:ext cx="32403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C00000"/>
                </a:solidFill>
              </a:rPr>
              <a:t>PATIENT &amp; RELATIVES</a:t>
            </a:r>
          </a:p>
        </p:txBody>
      </p:sp>
      <p:cxnSp>
        <p:nvCxnSpPr>
          <p:cNvPr id="67" name="Straight Connector 66"/>
          <p:cNvCxnSpPr>
            <a:endCxn id="0" idx="2"/>
          </p:cNvCxnSpPr>
          <p:nvPr/>
        </p:nvCxnSpPr>
        <p:spPr>
          <a:xfrm rot="5400000" flipH="1" flipV="1">
            <a:off x="3786981" y="4175919"/>
            <a:ext cx="1395413" cy="9683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Up-Down Arrow 69"/>
          <p:cNvSpPr/>
          <p:nvPr/>
        </p:nvSpPr>
        <p:spPr>
          <a:xfrm>
            <a:off x="4786314" y="4429132"/>
            <a:ext cx="214314" cy="1285884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7543800" cy="638175"/>
          </a:xfrm>
        </p:spPr>
        <p:txBody>
          <a:bodyPr/>
          <a:lstStyle/>
          <a:p>
            <a:pPr eaLnBrk="1" hangingPunct="1"/>
            <a:r>
              <a:rPr lang="en-GB" sz="2800" smtClean="0"/>
              <a:t>Mr Unlucky</a:t>
            </a:r>
          </a:p>
        </p:txBody>
      </p:sp>
      <p:sp>
        <p:nvSpPr>
          <p:cNvPr id="84995" name="Content Placeholder 9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56062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smtClean="0"/>
              <a:t> Urine - nad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WCC 16.4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Hb 15.1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Plts 250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INR &amp; APTR Normal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LFTs normal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CRP 180</a:t>
            </a:r>
          </a:p>
          <a:p>
            <a:pPr marL="0" indent="0" eaLnBrk="1" hangingPunct="1">
              <a:buFontTx/>
              <a:buChar char="•"/>
            </a:pPr>
            <a:r>
              <a:rPr lang="en-GB" sz="2400" smtClean="0"/>
              <a:t> Amylase 105</a:t>
            </a:r>
          </a:p>
          <a:p>
            <a:pPr marL="0" indent="0" eaLnBrk="1" hangingPunct="1"/>
            <a:endParaRPr lang="en-GB" smtClean="0"/>
          </a:p>
        </p:txBody>
      </p:sp>
      <p:sp>
        <p:nvSpPr>
          <p:cNvPr id="84996" name="Content Placeholder 10"/>
          <p:cNvSpPr>
            <a:spLocks noGrp="1"/>
          </p:cNvSpPr>
          <p:nvPr>
            <p:ph sz="half" idx="2"/>
          </p:nvPr>
        </p:nvSpPr>
        <p:spPr>
          <a:xfrm>
            <a:off x="4686300" y="1700213"/>
            <a:ext cx="3695700" cy="4465637"/>
          </a:xfrm>
        </p:spPr>
        <p:txBody>
          <a:bodyPr/>
          <a:lstStyle/>
          <a:p>
            <a:pPr marL="0" indent="0" eaLnBrk="1" hangingPunct="1"/>
            <a:r>
              <a:rPr lang="en-GB" sz="2400" smtClean="0"/>
              <a:t>ECG – sinus tachycardia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r>
              <a:rPr lang="en-GB" sz="2400" smtClean="0"/>
              <a:t>AXR &amp; CXR requested</a:t>
            </a:r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z="2400" smtClean="0"/>
          </a:p>
          <a:p>
            <a:pPr marL="0" indent="0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AXR</a:t>
            </a:r>
          </a:p>
        </p:txBody>
      </p:sp>
      <p:pic>
        <p:nvPicPr>
          <p:cNvPr id="86019" name="Picture 2" descr="K:\Medical school year 3 rad day\Perf DU\Abdomen rigglers 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1878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CXR</a:t>
            </a:r>
          </a:p>
        </p:txBody>
      </p:sp>
      <p:pic>
        <p:nvPicPr>
          <p:cNvPr id="87043" name="Picture 2" descr="K:\Medical school year 3 rad day\Perf DU\CXR Air under diaphra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63373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543800" cy="493712"/>
          </a:xfrm>
        </p:spPr>
        <p:txBody>
          <a:bodyPr/>
          <a:lstStyle/>
          <a:p>
            <a:r>
              <a:rPr lang="en-GB" sz="3200" smtClean="0"/>
              <a:t>Diagnosis?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3455987" cy="2879725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Gastritis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Pancreatitis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Pneumonia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Small bowel obstruction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Large bowel obstruction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Perforated viscus</a:t>
            </a:r>
          </a:p>
        </p:txBody>
      </p:sp>
      <p:pic>
        <p:nvPicPr>
          <p:cNvPr id="88068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2" descr="K:\Medical school year 3 rad day\Perf DU\Abdomen rigglers 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2881313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2" descr="K:\Medical school year 3 rad day\Perf DU\CXR Air under diaphrag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9527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AXR</a:t>
            </a:r>
          </a:p>
        </p:txBody>
      </p:sp>
      <p:pic>
        <p:nvPicPr>
          <p:cNvPr id="89091" name="Picture 2" descr="K:\Medical school year 3 rad day\Perf DU\Abdomen rigglers 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41878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250825" y="1700213"/>
            <a:ext cx="2339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/>
              <a:t>Free intraperotineal air</a:t>
            </a:r>
          </a:p>
          <a:p>
            <a:endParaRPr lang="en-GB" sz="2000"/>
          </a:p>
          <a:p>
            <a:r>
              <a:rPr lang="en-GB" sz="2000"/>
              <a:t>Rigler’s sign</a:t>
            </a:r>
          </a:p>
        </p:txBody>
      </p:sp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600" smtClean="0"/>
              <a:t>CXR</a:t>
            </a:r>
          </a:p>
        </p:txBody>
      </p:sp>
      <p:pic>
        <p:nvPicPr>
          <p:cNvPr id="90115" name="Picture 2" descr="K:\Medical school year 3 rad day\Perf DU\CXR Air under diaphra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63373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0" y="1773238"/>
            <a:ext cx="25558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/>
              <a:t>Free subdiaphragmatic gas</a:t>
            </a:r>
          </a:p>
          <a:p>
            <a:pPr>
              <a:buFont typeface="Arial" charset="0"/>
              <a:buNone/>
            </a:pPr>
            <a:endParaRPr lang="en-GB" sz="2000"/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Mr Unlucky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Diagnosis – perforated viscus</a:t>
            </a:r>
          </a:p>
          <a:p>
            <a:pPr>
              <a:buFontTx/>
              <a:buChar char="•"/>
            </a:pPr>
            <a:r>
              <a:rPr lang="en-GB" sz="2400" smtClean="0"/>
              <a:t>Responds well to IVF and Abx</a:t>
            </a:r>
          </a:p>
          <a:p>
            <a:pPr>
              <a:buFontTx/>
              <a:buChar char="•"/>
            </a:pPr>
            <a:r>
              <a:rPr lang="en-GB" sz="2400" smtClean="0"/>
              <a:t>HR 85 BP120/75 Afebrile</a:t>
            </a:r>
          </a:p>
          <a:p>
            <a:pPr>
              <a:buFontTx/>
              <a:buChar char="•"/>
            </a:pPr>
            <a:r>
              <a:rPr lang="en-GB" sz="2400" smtClean="0"/>
              <a:t>Abdomen still rigid with maximal tenderness in epigastrium</a:t>
            </a:r>
          </a:p>
          <a:p>
            <a:pPr>
              <a:buFontTx/>
              <a:buChar char="•"/>
            </a:pPr>
            <a:r>
              <a:rPr lang="en-GB" sz="2400" smtClean="0"/>
              <a:t>Likely diagnosis…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2800" smtClean="0"/>
              <a:t>Likely perforated organ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543800" cy="4464050"/>
          </a:xfrm>
        </p:spPr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z="2400" smtClean="0"/>
              <a:t>Duodenum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Stomach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Sigmoid diverticular disease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Appendix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Small bowel</a:t>
            </a:r>
          </a:p>
          <a:p>
            <a:pPr>
              <a:buFont typeface="Impact" pitchFamily="34" charset="0"/>
              <a:buAutoNum type="arabicPeriod"/>
            </a:pPr>
            <a:r>
              <a:rPr lang="en-GB" sz="2400" smtClean="0"/>
              <a:t>Colon from colitis</a:t>
            </a:r>
          </a:p>
        </p:txBody>
      </p:sp>
      <p:pic>
        <p:nvPicPr>
          <p:cNvPr id="9216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082" name="Picture 10" descr="K:\Medical school year 3 rad day\Perf DU\a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6327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K:\Medical school year 3 rad day\Perf DU\a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7963"/>
            <a:ext cx="76327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K:\Medical school year 3 rad day\Perf DU\ax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8057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K:\Medical school year 3 rad day\Perf DU\ax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8034337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K:\Medical school year 3 rad day\Perf DU\ax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921625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K:\Medical school year 3 rad day\Perf DU\ax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8021638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K:\Medical school year 3 rad day\Perf DU\ax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804386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K:\Medical school year 3 rad day\Perf DU\ax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9867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K:\Medical school year 3 rad day\Perf DU\ax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8026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K:\Medical school year 3 rad day\Perf DU\ax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80264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K:\Medical school year 3 rad day\Perf DU\ax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80216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K:\Medical school year 3 rad day\Perf DU\ax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8486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K:\Medical school year 3 rad day\Perf DU\ax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8034337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1" name="TextBox 16"/>
          <p:cNvSpPr txBox="1">
            <a:spLocks noChangeArrowheads="1"/>
          </p:cNvSpPr>
          <p:nvPr/>
        </p:nvSpPr>
        <p:spPr bwMode="auto">
          <a:xfrm>
            <a:off x="8675688" y="6330950"/>
            <a:ext cx="342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900113" y="1052513"/>
            <a:ext cx="7543800" cy="493712"/>
          </a:xfrm>
        </p:spPr>
        <p:txBody>
          <a:bodyPr/>
          <a:lstStyle/>
          <a:p>
            <a:r>
              <a:rPr lang="en-GB" sz="4400" smtClean="0"/>
              <a:t>CT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Free gas</a:t>
            </a:r>
          </a:p>
          <a:p>
            <a:pPr lvl="1"/>
            <a:r>
              <a:rPr lang="en-GB" sz="2400" smtClean="0"/>
              <a:t>Falciform ligament</a:t>
            </a:r>
          </a:p>
          <a:p>
            <a:pPr lvl="1"/>
            <a:r>
              <a:rPr lang="en-GB" sz="2400" smtClean="0"/>
              <a:t>Upper abdomen</a:t>
            </a:r>
          </a:p>
          <a:p>
            <a:r>
              <a:rPr lang="en-GB" sz="2800" smtClean="0"/>
              <a:t>Fluid</a:t>
            </a:r>
          </a:p>
          <a:p>
            <a:r>
              <a:rPr lang="en-GB" sz="2800" smtClean="0"/>
              <a:t>Thickened D1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7543800" cy="493713"/>
          </a:xfrm>
        </p:spPr>
        <p:txBody>
          <a:bodyPr/>
          <a:lstStyle/>
          <a:p>
            <a:r>
              <a:rPr lang="en-GB" sz="3200" smtClean="0"/>
              <a:t>Today....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60538"/>
            <a:ext cx="5900738" cy="411638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Symptom based approach</a:t>
            </a:r>
          </a:p>
          <a:p>
            <a:pPr>
              <a:buFontTx/>
              <a:buChar char="•"/>
            </a:pPr>
            <a:r>
              <a:rPr lang="en-GB" sz="2400" smtClean="0"/>
              <a:t>Elective vs. acute presentation</a:t>
            </a:r>
          </a:p>
          <a:p>
            <a:pPr>
              <a:buFontTx/>
              <a:buChar char="•"/>
            </a:pPr>
            <a:r>
              <a:rPr lang="en-GB" sz="2400" smtClean="0"/>
              <a:t>Cases – show you imaging + surgery</a:t>
            </a:r>
          </a:p>
          <a:p>
            <a:pPr>
              <a:buFontTx/>
              <a:buChar char="•"/>
            </a:pPr>
            <a:r>
              <a:rPr lang="en-GB" sz="2400" smtClean="0"/>
              <a:t>Team work</a:t>
            </a:r>
          </a:p>
          <a:p>
            <a:pPr>
              <a:buFontTx/>
              <a:buChar char="•"/>
            </a:pPr>
            <a:r>
              <a:rPr lang="en-GB" sz="2400" smtClean="0"/>
              <a:t>Communication</a:t>
            </a:r>
          </a:p>
          <a:p>
            <a:pPr>
              <a:buFontTx/>
              <a:buChar char="•"/>
            </a:pPr>
            <a:r>
              <a:rPr lang="en-GB" sz="2400" smtClean="0"/>
              <a:t>Patient experience</a:t>
            </a:r>
          </a:p>
          <a:p>
            <a:pPr>
              <a:buFontTx/>
              <a:buChar char="•"/>
            </a:pPr>
            <a:r>
              <a:rPr lang="en-GB" sz="2400" smtClean="0"/>
              <a:t>Get a flavour of surgery &amp; radiology</a:t>
            </a:r>
          </a:p>
          <a:p>
            <a:pPr>
              <a:buFontTx/>
              <a:buChar char="•"/>
            </a:pPr>
            <a:r>
              <a:rPr lang="en-GB" sz="2400" smtClean="0"/>
              <a:t>Questions</a:t>
            </a:r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20484" name="Picture 2" descr="http://www.nlm.nih.gov/medlineplus/images/stomachea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57375"/>
            <a:ext cx="2768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Basic operative principles regarding acute peritonitis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Impact" pitchFamily="34" charset="0"/>
              <a:buAutoNum type="arabicPeriod"/>
            </a:pPr>
            <a:r>
              <a:rPr lang="en-GB" smtClean="0"/>
              <a:t>identification of the aetiology of the peritonitis</a:t>
            </a:r>
          </a:p>
          <a:p>
            <a:pPr>
              <a:buFont typeface="Impact" pitchFamily="34" charset="0"/>
              <a:buAutoNum type="arabicPeriod"/>
            </a:pPr>
            <a:r>
              <a:rPr lang="en-GB" smtClean="0"/>
              <a:t>eradication of the peritoneal source of contamination</a:t>
            </a:r>
          </a:p>
          <a:p>
            <a:pPr>
              <a:buFont typeface="Impact" pitchFamily="34" charset="0"/>
              <a:buAutoNum type="arabicPeriod"/>
            </a:pPr>
            <a:r>
              <a:rPr lang="en-GB" smtClean="0"/>
              <a:t>peritoneal lavage and drainage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Treatment for perforated ulcer ranges from conservative treatment (Taylor's approach) to radical surgery (vagotomy, gastrectomy).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Types of peritonitis</a:t>
            </a:r>
          </a:p>
          <a:p>
            <a:pPr lvl="1"/>
            <a:r>
              <a:rPr lang="en-GB" smtClean="0"/>
              <a:t>primary peritonitis (bacterial origin, but no visceral perforation): eg, spontaneous, tuberculosis, peritoneal dialysis catheterization</a:t>
            </a:r>
          </a:p>
          <a:p>
            <a:pPr lvl="1"/>
            <a:r>
              <a:rPr lang="en-GB" smtClean="0"/>
              <a:t>secondary peritonitis (bacterial origin with visceral perforation): eg, perforated ulcer, perforated appendicitis, </a:t>
            </a:r>
          </a:p>
          <a:p>
            <a:pPr lvl="1"/>
            <a:r>
              <a:rPr lang="en-GB" smtClean="0"/>
              <a:t>tertiary peritonitis (either fungal or without known pathogens)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About duodenal ulcer disease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838200" y="1773238"/>
            <a:ext cx="7543800" cy="4319587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GB" smtClean="0"/>
              <a:t>The site of the perforation is:</a:t>
            </a:r>
          </a:p>
          <a:p>
            <a:pPr marL="228600" lvl="1" indent="0"/>
            <a:r>
              <a:rPr lang="en-GB" smtClean="0"/>
              <a:t>most commonly on the anterior or superior surface of the first part of the duodenum or the pylorus (more rarely on the pre-pyloric antrum);</a:t>
            </a:r>
          </a:p>
          <a:p>
            <a:pPr marL="228600" lvl="1" indent="0"/>
            <a:r>
              <a:rPr lang="en-GB" smtClean="0"/>
              <a:t>less frequently found in the stomach (lesser curvature, fundus);</a:t>
            </a:r>
          </a:p>
          <a:p>
            <a:pPr marL="228600" lvl="1" indent="0"/>
            <a:r>
              <a:rPr lang="en-GB" smtClean="0"/>
              <a:t>rarely found on the posterior surface of the first part of the duodenum or the stomach. </a:t>
            </a:r>
            <a:br>
              <a:rPr lang="en-GB" smtClean="0"/>
            </a:br>
            <a:endParaRPr lang="en-GB" smtClean="0"/>
          </a:p>
          <a:p>
            <a:pPr marL="0" indent="0">
              <a:buFontTx/>
              <a:buChar char="•"/>
            </a:pPr>
            <a:endParaRPr lang="en-GB" smtClean="0"/>
          </a:p>
          <a:p>
            <a:pPr marL="0" indent="0">
              <a:buFontTx/>
              <a:buChar char="•"/>
            </a:pPr>
            <a:r>
              <a:rPr lang="en-GB" smtClean="0"/>
              <a:t>Duodenal perforation is generally 8 to 10 times more frequent than gastric perforation.</a:t>
            </a:r>
          </a:p>
          <a:p>
            <a:pPr marL="0" indent="0">
              <a:buFontTx/>
              <a:buChar char="•"/>
            </a:pPr>
            <a:r>
              <a:rPr lang="en-GB" smtClean="0"/>
              <a:t>Acute ulcers occur in patients with no history of ulceration in 25% to 30% of cases. They have the shape of a small ring, 5 to 10 mm in diameter, with slightly indurated edges at the level of the anterior or superior surface of the duodenal cap. </a:t>
            </a:r>
            <a:br>
              <a:rPr lang="en-GB" smtClean="0"/>
            </a:br>
            <a:endParaRPr lang="en-GB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543800" cy="493713"/>
          </a:xfrm>
        </p:spPr>
        <p:txBody>
          <a:bodyPr/>
          <a:lstStyle/>
          <a:p>
            <a:r>
              <a:rPr lang="en-GB" smtClean="0"/>
              <a:t>Operative treatment – laparoscopic </a:t>
            </a:r>
          </a:p>
        </p:txBody>
      </p:sp>
      <p:pic>
        <p:nvPicPr>
          <p:cNvPr id="97283" name="Picture 5" descr="http://www.hmc.org.qa/mejem/mar2002/images/163Fi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22018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7" descr="http://www.hmc.org.qa/mejem/mar2002/images/163Fi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547211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 descr="data:image/jpg;base64,/9j/4AAQSkZJRgABAQAAAQABAAD/2wBDAAkGBwgHBgkIBwgKCgkLDRYPDQwMDRsUFRAWIB0iIiAdHx8kKDQsJCYxJx8fLT0tMTU3Ojo6Iys/RD84QzQ5Ojf/2wBDAQoKCg0MDRoPDxo3JR8lNzc3Nzc3Nzc3Nzc3Nzc3Nzc3Nzc3Nzc3Nzc3Nzc3Nzc3Nzc3Nzc3Nzc3Nzc3Nzc3Nzf/wAARCABQAGoDASIAAhEBAxEB/8QAGwAAAgMBAQEAAAAAAAAAAAAABAUCAwYHAQD/xAA3EAACAQMDAgQEAggHAAAAAAABAgMABBEFEiExUQYTQWEUInGxMkIHFWJygZLB8CMkM1OR0fH/xAAZAQADAQEBAAAAAAAAAAAAAAAAAgMBBAX/xAAfEQEBAAIDAQADAQAAAAAAAAABAAIRAxIhMRMyUWH/2gAMAwEAAhEDEQA/AOR2g3RjPc9frTK2gRjlgNo9utA6chdAF65P3p9aWh4+Xmsa+GOysiiQqFSJFHcqCad6RbWAnAurdCpHJKBsfQUNBb7R05o+KHABIpGuYFK70ywAEkVugBP5QKitjpzWbYVfiUJ+Uxja6+mPXPXiiM7FxnP9Kj5QB3AcnH/tYKVDjxSBjtIVPMMZB/YFeXtuskSMlvGZN2QFiHOPYf3xRrxMBlhgA4Bz1r2GeWzbz4cboWD8npjFG/ZesjvY7drqV44UVSSdu0YB9ccdO1ARrGsrKUXB5HyiirmVnkdy2SxyfehJFIQsOoORQQmovyY9v+mn8ooWSFUb8C4/dFEW04kjwT1HFSkAce9FmiriSM9Y0x+6Kt8tP9pP5RVMJIODV+6jdupb4etg1nG5A5J+5rSW8GADilXhVBJpsAJxgt9zWns4gUGetO0cP1qkhG5QRwaLWE7ccCrTGqsp9AeaKMYJwF4xzS6qGUskgwCB/CvuRgnHvimMsOQFUcmhpYVY444pHy6MNPlFIzMCsYJc9R3HalOoZW2uUI3NwRj0xT2zxFNGz4dQwJB9RQl5anzZ4yAGZWHP9+9LuMsdWKZ93rzUrghYVGeTzVRidZGR/lK8HNTMaN8zsSAOKpsou3ypgYod6525wfb3phG+7HaqIUHlONuAx6VVE7RttbOPSl7W9dEWwIfdjp1qeVrwHcAeexrzYaIqfDUuzT4eem77mtnp15a/CvC8RNwzhkkzwq+ox65pb4Y8Ny3XhGwvI1I80Oc44OGNe3un3Om7GkKsCOCpz/A1Xdy4NoRtkcBQDxz2qyBVXcuehrO22oeXyrnJFHJdPs3h9jY9eaFqh5M3ILNjtQc0qZwzAZ9aFkmGCWfPck4oKa7YrstlG38zGptbBD5NIrlY5Fkl24XnB/NQjs88+QpCgHA70NbxSynfIc9s0asbiVNmCAeank18cd+sm1K2y3zIOeQR1FLfhcd+K3M9jG8ecbieR9KFm0kKMogyRmlMtTZYG92XiiI4C9asbS5LqNnjUfLySWAFaBNPWM/MhJI7etWOjxQmLOE6MuOKxyscHXliNzQyFGBA6c1LzT3p1qNlHcRMQNrr0I9RSI2sw44pzLyjlgjdS/Qpqs99oEOkTQxfDWyMQSOWy5raan4ftLxDGVKkdEf+neuD+CfE82kWsUY4QE8jr1Ndj0HxrbahCqXDI4x0NXft54OrL6v4RSOeRIJG3L1CLux9az93p19Z5ZtrRfh3Af09K7VBeWZiMccASMn09aE1DSLC+UlAoY+2DSrOKfbi8cQOM5JHrmjLe1VgCWAGec1sL/wdtLtFkeoI6fSs/LZzWzhWHQ88VN3dnFng3tvaI7BXJQEcN1pxpFnDFISwLHoBih7Ioy8HnPQDmnemoWLbWyceo6VJ3diHWm0MJdWk24xwVFC3UsQlLiHK4wQOcUbdWwkdUaZUA6nHFKY9bsJb42CIyYyFkzncR7Um7ccTX9ihaJNEG2EE9KS6nAIlYqOa1FvAUJbDbMd+KXanbhyVx70Ngg2XisxJa3Mk2VAUAfWs+0GGI963s0CxaQ4YDcxJrMfBA8/LzTnyh2Fbn2loWt0+p+9aTTI3QgxM2724pToEO+yiPU5P3raaVZ524H/Aq+eWm5eLAQnWjanqUCANmRexrUWespIB5qtG3v0pZpli7ADHTvTr9UrIo4+oIqXes8WFldQu9XF4863cwG47VU/KB9KkmuSuu2/gjm7nG01oZLBIm2sDtz3oG+0pXcqkYLE9BxW9iV40/wBJS506YhopHgkzwG/7ouzu7izJbaJl/ZNBXOleTKdnmDae2Qaaac3l2xiaBGdjndt5H07UKQOZ5jXIX1E74z5aMM8+uK+/VSWs/wARC4808sSg5oqBI4AB+AHnJOaovLi2DkCZmz3FSun8jE2rTQ6d/htulj5YdSRQc9wJRsIJmLDZj7GlF3fraTeYsxKNxnse2Knda3pzmV4DKnK7FCE7h0Jz6d6bHHZT5OQPf7feIbuSKVVUR7YxjCj5epz9eayL3Ehdjubr3pnrms2cqsII5gxABaTJJxnPGKRHVkJP+WT+Q1Tq0ceQC//Z"/>
          <p:cNvSpPr>
            <a:spLocks noChangeAspect="1" noChangeArrowheads="1"/>
          </p:cNvSpPr>
          <p:nvPr/>
        </p:nvSpPr>
        <p:spPr bwMode="auto">
          <a:xfrm>
            <a:off x="163513" y="-365125"/>
            <a:ext cx="1009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8307" name="Picture 4" descr="http://ircadeits.vo.llnwd.net/o15/www.websurg.com/news/videos/img/1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36385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6" descr="http://orlandopediatricsurgery.com/sitebuildercontent/sitebuilderpictures/.pond/perfulcer_in_ws.jpg.w300h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>
            <a:fillRect/>
          </a:stretch>
        </p:blipFill>
        <p:spPr bwMode="auto">
          <a:xfrm>
            <a:off x="4787900" y="98107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3" descr="http://ircadeits.vo.llnwd.net/o15/www.websurg.com/news/chapters/img/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>
            <a:fillRect/>
          </a:stretch>
        </p:blipFill>
        <p:spPr bwMode="auto">
          <a:xfrm>
            <a:off x="250825" y="1773238"/>
            <a:ext cx="41767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Post-operatively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Stable and normal observations for first 48 hrs</a:t>
            </a:r>
          </a:p>
          <a:p>
            <a:pPr>
              <a:buFontTx/>
              <a:buChar char="•"/>
            </a:pPr>
            <a:r>
              <a:rPr lang="en-GB" sz="2400" smtClean="0"/>
              <a:t>Day 3 post-op </a:t>
            </a:r>
          </a:p>
          <a:p>
            <a:pPr lvl="1"/>
            <a:r>
              <a:rPr lang="en-GB" sz="2200" smtClean="0"/>
              <a:t>Patient complains of SOB</a:t>
            </a:r>
          </a:p>
          <a:p>
            <a:pPr lvl="1"/>
            <a:r>
              <a:rPr lang="en-GB" sz="2200" smtClean="0"/>
              <a:t>O</a:t>
            </a:r>
            <a:r>
              <a:rPr lang="en-GB" sz="2200" baseline="-25000" smtClean="0"/>
              <a:t>2</a:t>
            </a:r>
            <a:r>
              <a:rPr lang="en-GB" sz="2200" smtClean="0"/>
              <a:t> sats drop from 99% to 87% on 2L nasal specs</a:t>
            </a:r>
          </a:p>
          <a:p>
            <a:pPr lvl="1"/>
            <a:r>
              <a:rPr lang="en-GB" sz="2200" smtClean="0"/>
              <a:t>Spike of temperature to 38.5</a:t>
            </a:r>
          </a:p>
          <a:p>
            <a:pPr lvl="1"/>
            <a:r>
              <a:rPr lang="en-GB" sz="2200" smtClean="0"/>
              <a:t>Sinus tachycardia 100 (no ECG changes)</a:t>
            </a:r>
          </a:p>
          <a:p>
            <a:pPr lvl="1"/>
            <a:r>
              <a:rPr lang="en-GB" sz="2200" smtClean="0"/>
              <a:t>Bibasal creps on auscultation R&gt;L</a:t>
            </a:r>
          </a:p>
          <a:p>
            <a:pPr lvl="1"/>
            <a:r>
              <a:rPr lang="en-GB" sz="2200" smtClean="0"/>
              <a:t> pO</a:t>
            </a:r>
            <a:r>
              <a:rPr lang="en-GB" sz="2200" baseline="-25000" smtClean="0"/>
              <a:t>2</a:t>
            </a:r>
            <a:r>
              <a:rPr lang="en-GB" sz="2200" smtClean="0"/>
              <a:t> 8.2 on FiO</a:t>
            </a:r>
            <a:r>
              <a:rPr lang="en-GB" sz="2200" baseline="-25000" smtClean="0"/>
              <a:t>2</a:t>
            </a:r>
            <a:r>
              <a:rPr lang="en-GB" sz="2200" smtClean="0"/>
              <a:t> of 0.35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Differential diagnosis..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7543800" cy="2016125"/>
          </a:xfrm>
        </p:spPr>
        <p:txBody>
          <a:bodyPr/>
          <a:lstStyle/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Pulmonary oedema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Pneumonia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Pulmonary embolism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Leak/collection</a:t>
            </a:r>
          </a:p>
          <a:p>
            <a:pPr marL="457200" indent="-457200">
              <a:buFont typeface="Impact" pitchFamily="34" charset="0"/>
              <a:buAutoNum type="arabicPeriod"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CXR</a:t>
            </a:r>
          </a:p>
        </p:txBody>
      </p:sp>
      <p:pic>
        <p:nvPicPr>
          <p:cNvPr id="101379" name="Picture 2" descr="http://i3.squidoocdn.com/resize/squidoo_images/-1/draft_lens2322652module53610142photo_1251168889pneumonia-Community_acqui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48244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543800" cy="493712"/>
          </a:xfrm>
        </p:spPr>
        <p:txBody>
          <a:bodyPr/>
          <a:lstStyle/>
          <a:p>
            <a:r>
              <a:rPr lang="en-GB" sz="3200" smtClean="0"/>
              <a:t>Diagnosis ?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7543800" cy="2016125"/>
          </a:xfrm>
        </p:spPr>
        <p:txBody>
          <a:bodyPr/>
          <a:lstStyle/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Pulmonary oedema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Pneumonia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Pulmonary embolism</a:t>
            </a:r>
          </a:p>
          <a:p>
            <a:pPr marL="457200" indent="-457200">
              <a:buFont typeface="Impact" pitchFamily="34" charset="0"/>
              <a:buAutoNum type="arabicPeriod"/>
            </a:pPr>
            <a:r>
              <a:rPr lang="en-GB" sz="2400" smtClean="0"/>
              <a:t>Leak/collection</a:t>
            </a:r>
          </a:p>
          <a:p>
            <a:pPr marL="457200" indent="-457200">
              <a:buFont typeface="Impact" pitchFamily="34" charset="0"/>
              <a:buAutoNum type="arabicPeriod"/>
            </a:pPr>
            <a:endParaRPr lang="en-GB" sz="2400" smtClean="0"/>
          </a:p>
        </p:txBody>
      </p:sp>
      <p:pic>
        <p:nvPicPr>
          <p:cNvPr id="10240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2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 descr="http://i3.squidoocdn.com/resize/squidoo_images/-1/draft_lens2322652module53610142photo_1251168889pneumonia-Community_acqui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8703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z="3200" smtClean="0"/>
              <a:t>CXR</a:t>
            </a:r>
          </a:p>
        </p:txBody>
      </p:sp>
      <p:pic>
        <p:nvPicPr>
          <p:cNvPr id="103427" name="Picture 2" descr="http://i3.squidoocdn.com/resize/squidoo_images/-1/draft_lens2322652module53610142photo_1251168889pneumonia-Community_acqui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48244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8675688" y="5805488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543800" cy="493713"/>
          </a:xfrm>
        </p:spPr>
        <p:txBody>
          <a:bodyPr/>
          <a:lstStyle/>
          <a:p>
            <a:r>
              <a:rPr lang="en-GB" smtClean="0"/>
              <a:t>Mr Unlucky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smtClean="0"/>
              <a:t>Clinically improves with IV antibiotics and is discharged home on post-operative day 6</a:t>
            </a:r>
          </a:p>
          <a:p>
            <a:pPr>
              <a:buFontTx/>
              <a:buChar char="•"/>
            </a:pPr>
            <a:r>
              <a:rPr lang="en-GB" sz="2400" smtClean="0"/>
              <a:t>Represents 2 days later with abdominal pain and vomiting </a:t>
            </a:r>
          </a:p>
          <a:p>
            <a:pPr>
              <a:buFontTx/>
              <a:buChar char="•"/>
            </a:pPr>
            <a:r>
              <a:rPr lang="en-GB" sz="2400" smtClean="0"/>
              <a:t>Febrile 38, HR110 BP100/60 Sats 98% RA</a:t>
            </a:r>
          </a:p>
          <a:p>
            <a:pPr>
              <a:buFontTx/>
              <a:buChar char="•"/>
            </a:pPr>
            <a:r>
              <a:rPr lang="en-GB" sz="2400" smtClean="0"/>
              <a:t>Abdomen soft but tender and guarding in epigastrium</a:t>
            </a:r>
          </a:p>
          <a:p>
            <a:pPr>
              <a:buFontTx/>
              <a:buChar char="•"/>
            </a:pPr>
            <a:r>
              <a:rPr lang="en-GB" sz="2400" smtClean="0"/>
              <a:t>Hb 14.1, WCC 18, CRP 209, LFTs and U&amp;Es normal</a:t>
            </a:r>
          </a:p>
          <a:p>
            <a:pPr>
              <a:buFontTx/>
              <a:buChar char="•"/>
            </a:pPr>
            <a:r>
              <a:rPr lang="en-GB" sz="2400" smtClean="0"/>
              <a:t>ECG sinus tachy</a:t>
            </a:r>
          </a:p>
          <a:p>
            <a:pPr>
              <a:buFontTx/>
              <a:buChar char="•"/>
            </a:pPr>
            <a:r>
              <a:rPr lang="en-GB" sz="2400" smtClean="0"/>
              <a:t>CXR and AXR unremarkable</a:t>
            </a:r>
          </a:p>
          <a:p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Most likely diag"/>
  <p:tag name="QUESTIONTYPE" val=" 0"/>
  <p:tag name="QUESTIONCHOICES" val=" 4"/>
  <p:tag name="QUESTIONANSWER" val="5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rue or False ??"/>
  <p:tag name="QUESTIONTYPE" val=" 1"/>
  <p:tag name="QUESTIONCHOICES" val=" 2"/>
  <p:tag name="QUESTIONANSWER" val="False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rue or False ??"/>
  <p:tag name="QUESTIONTYPE" val=" 1"/>
  <p:tag name="QUESTIONCHOICES" val=" 2"/>
  <p:tag name="QUESTIONANSWER" val="False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rue or False ??"/>
  <p:tag name="QUESTIONTYPE" val=" 1"/>
  <p:tag name="QUESTIONCHOICES" val=" 2"/>
  <p:tag name="QUESTIONANSWER" val="False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rue or False ??"/>
  <p:tag name="QUESTIONTYPE" val=" 1"/>
  <p:tag name="QUESTIONCHOICES" val=" 2"/>
  <p:tag name="QUESTIONANSWER" val="True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rue or False ??"/>
  <p:tag name="QUESTIONTYPE" val=" 1"/>
  <p:tag name="QUESTIONCHOICES" val=" 2"/>
  <p:tag name="QUESTIONANSWER" val="True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rue or False ??"/>
  <p:tag name="QUESTIONTYPE" val=" 1"/>
  <p:tag name="QUESTIONCHOICES" val=" 2"/>
  <p:tag name="QUESTIONANSWER" val="False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Next investigati"/>
  <p:tag name="QUESTIONTYPE" val=" 0"/>
  <p:tag name="QUESTIONCHOICES" val=" 4"/>
  <p:tag name="QUESTIONANSWER" val="1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Diagnosis?"/>
  <p:tag name="QUESTIONTYPE" val=" 0"/>
  <p:tag name="QUESTIONCHOICES" val=" 4"/>
  <p:tag name="QUESTIONANSWER" val="6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Likely perforate"/>
  <p:tag name="QUESTIONTYPE" val=" 0"/>
  <p:tag name="QUESTIONCHOICES" val=" 4"/>
  <p:tag name="QUESTIONANSWER" val="1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Diagnosis ?"/>
  <p:tag name="QUESTIONTYPE" val=" 0"/>
  <p:tag name="QUESTIONCHOICES" val=" 2"/>
  <p:tag name="QUESTIONANSWER" val="2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Next investigati"/>
  <p:tag name="QUESTIONTYPE" val=" 0"/>
  <p:tag name="QUESTIONCHOICES" val=" 3"/>
  <p:tag name="QUESTIONANSWER" val="2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Most likely diag"/>
  <p:tag name="QUESTIONTYPE" val=" 0"/>
  <p:tag name="QUESTIONCHOICES" val=" 4"/>
  <p:tag name="QUESTIONANSWER" val="2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Which are the tw"/>
  <p:tag name="QUESTIONTYPE" val=" 0"/>
  <p:tag name="QUESTIONCHOICES" val=" 2"/>
  <p:tag name="QUESTIONANSWER" val="2"/>
  <p:tag name="QUESTIONDIFFICULTY" val=" 0"/>
  <p:tag name="QUESTIONPOINTS" val=" 1"/>
  <p:tag name="QUESTIONCHANCES" val=" 1"/>
  <p:tag name="QUESTIONTIMER" val="00:30"/>
  <p:tag name="QUESTIONCHOICESTYPE" val=" 0"/>
  <p:tag name="QUESTIONCHARTTYPE" val="0"/>
  <p:tag name="MANUALQUESTIONSTART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A 30 year old pr"/>
  <p:tag name="QUESTIONTYPE" val=" 0"/>
  <p:tag name="QUESTIONCHOICES" val=" 2"/>
  <p:tag name="QUESTIONANSWER" val="1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The scan comes b"/>
  <p:tag name="QUESTIONTYPE" val=" 0"/>
  <p:tag name="QUESTIONCHOICES" val=" 3"/>
  <p:tag name="QUESTIONANSWER" val="5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So, the patient"/>
  <p:tag name="QUESTIONTYPE" val=" 0"/>
  <p:tag name="QUESTIONCHOICES" val=" 2"/>
  <p:tag name="QUESTIONANSWER" val="1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Which tumour mar"/>
  <p:tag name="QUESTIONTYPE" val=" 0"/>
  <p:tag name="QUESTIONCHOICES" val=" 3"/>
  <p:tag name="QUESTIONANSWER" val="1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Which of these p"/>
  <p:tag name="QUESTIONTYPE" val=" 0"/>
  <p:tag name="QUESTIONCHOICES" val=" 4"/>
  <p:tag name="QUESTIONANSWER" val="6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3728</Words>
  <Application>Microsoft Office PowerPoint</Application>
  <PresentationFormat>On-screen Show (4:3)</PresentationFormat>
  <Paragraphs>1060</Paragraphs>
  <Slides>142</Slides>
  <Notes>142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142</vt:i4>
      </vt:variant>
    </vt:vector>
  </HeadingPairs>
  <TitlesOfParts>
    <vt:vector size="152" baseType="lpstr">
      <vt:lpstr>Verdana</vt:lpstr>
      <vt:lpstr>Times New Roman</vt:lpstr>
      <vt:lpstr>Arial</vt:lpstr>
      <vt:lpstr>Impact</vt:lpstr>
      <vt:lpstr>Wingdings</vt:lpstr>
      <vt:lpstr>Calibri</vt:lpstr>
      <vt:lpstr>Standarddesign</vt:lpstr>
      <vt:lpstr>Chart</vt:lpstr>
      <vt:lpstr>Bitmap Image</vt:lpstr>
      <vt:lpstr>Microsoft Graph Chart</vt:lpstr>
      <vt:lpstr>Surgery and Radiology: A multi-disciplinary approach to excellence in patient care  Introduction to day and surgical component</vt:lpstr>
      <vt:lpstr>Introduction</vt:lpstr>
      <vt:lpstr>Operating</vt:lpstr>
      <vt:lpstr>Image of surgeon / surgery</vt:lpstr>
      <vt:lpstr>Ideally though.....</vt:lpstr>
      <vt:lpstr>Operating: surgical decision making</vt:lpstr>
      <vt:lpstr>Learning surgery</vt:lpstr>
      <vt:lpstr>Team working</vt:lpstr>
      <vt:lpstr>Today....</vt:lpstr>
      <vt:lpstr>PowerPoint Presentation</vt:lpstr>
      <vt:lpstr>Introduction to Radiology Component</vt:lpstr>
      <vt:lpstr>Elective general surgery case –  Ms Unlucky</vt:lpstr>
      <vt:lpstr>PowerPoint Presentation</vt:lpstr>
      <vt:lpstr>Ms Unlucky</vt:lpstr>
      <vt:lpstr>Ms Unlucky</vt:lpstr>
      <vt:lpstr>Most likely diagnosis?</vt:lpstr>
      <vt:lpstr>Next investigation?</vt:lpstr>
      <vt:lpstr>USS</vt:lpstr>
      <vt:lpstr>MRCP</vt:lpstr>
      <vt:lpstr>MRCP</vt:lpstr>
      <vt:lpstr>ERCP</vt:lpstr>
      <vt:lpstr>Ms Unlucky -  Day 2 in-patient admission</vt:lpstr>
      <vt:lpstr>CT</vt:lpstr>
      <vt:lpstr>Ms Unlucky -  Day 7 in-patient admission</vt:lpstr>
      <vt:lpstr>Ms Unlucky – Readmitted 10/7 following discharge</vt:lpstr>
      <vt:lpstr>Most likely diagnosis?</vt:lpstr>
      <vt:lpstr>CT</vt:lpstr>
      <vt:lpstr>CT Findings</vt:lpstr>
      <vt:lpstr>Ms Unlucky</vt:lpstr>
      <vt:lpstr>Ms Unlucky – day 4 readmission</vt:lpstr>
      <vt:lpstr>Ms Unlucky admit for surgery</vt:lpstr>
      <vt:lpstr>Lap chole</vt:lpstr>
      <vt:lpstr>Which are the two structures that need to be identified and divided during laparoscopic cholecystectomy?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of lap chole</vt:lpstr>
      <vt:lpstr>Ms Unlucky post-op</vt:lpstr>
      <vt:lpstr>Post op complication</vt:lpstr>
      <vt:lpstr>Help with confirming diagnosis and position of drain</vt:lpstr>
      <vt:lpstr>CT scan</vt:lpstr>
      <vt:lpstr>Re-operation</vt:lpstr>
      <vt:lpstr>Complication resulted in....</vt:lpstr>
      <vt:lpstr>Ms Unlucky</vt:lpstr>
      <vt:lpstr>Questions?</vt:lpstr>
      <vt:lpstr>Elective Vascular Surgery</vt:lpstr>
      <vt:lpstr>COFFEE BREK</vt:lpstr>
      <vt:lpstr>Urology patient case presentation</vt:lpstr>
      <vt:lpstr>A 30 year old presents to you in clinic with a painless scrotal lump, palpable on the testis. It feels hard. </vt:lpstr>
      <vt:lpstr>The scan comes back highly suspicious of a testicular tumour What’s the next step?</vt:lpstr>
      <vt:lpstr>So, the patient has an orchidectomy. What’s next?</vt:lpstr>
      <vt:lpstr>Which tumour markers might be raised in testicular cancer?</vt:lpstr>
      <vt:lpstr>Which of these people are not involved in the care of this patient?</vt:lpstr>
      <vt:lpstr>Testicular Cancer</vt:lpstr>
      <vt:lpstr>Incidence and Mortality</vt:lpstr>
      <vt:lpstr>Epidemiology and Aetiology</vt:lpstr>
      <vt:lpstr>WHO classification</vt:lpstr>
      <vt:lpstr>Testicular Cancer Spread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 ???</vt:lpstr>
      <vt:lpstr>True or False ???</vt:lpstr>
      <vt:lpstr>True or False ???</vt:lpstr>
      <vt:lpstr>True or False ???</vt:lpstr>
      <vt:lpstr>True or False ???</vt:lpstr>
      <vt:lpstr>True or False ???</vt:lpstr>
      <vt:lpstr>Emergency general surgery case -  Mr Unlucky</vt:lpstr>
      <vt:lpstr>Mr Unlucky</vt:lpstr>
      <vt:lpstr>Mr Unlucky</vt:lpstr>
      <vt:lpstr>Causes of upper abdo pain?</vt:lpstr>
      <vt:lpstr>Next investigation?</vt:lpstr>
      <vt:lpstr>CXR &amp; AXR</vt:lpstr>
      <vt:lpstr>Mr Unlucky</vt:lpstr>
      <vt:lpstr>Mr Unlucky</vt:lpstr>
      <vt:lpstr>Mr Unlucky</vt:lpstr>
      <vt:lpstr>AXR</vt:lpstr>
      <vt:lpstr>CXR</vt:lpstr>
      <vt:lpstr>Diagnosis?</vt:lpstr>
      <vt:lpstr>AXR</vt:lpstr>
      <vt:lpstr>CXR</vt:lpstr>
      <vt:lpstr>Mr Unlucky</vt:lpstr>
      <vt:lpstr>Likely perforated organ</vt:lpstr>
      <vt:lpstr>PowerPoint Presentation</vt:lpstr>
      <vt:lpstr>CT</vt:lpstr>
      <vt:lpstr>Basic operative principles regarding acute peritonitis</vt:lpstr>
      <vt:lpstr>About duodenal ulcer disease</vt:lpstr>
      <vt:lpstr>Operative treatment – laparoscopic </vt:lpstr>
      <vt:lpstr>PowerPoint Presentation</vt:lpstr>
      <vt:lpstr>Post-operatively</vt:lpstr>
      <vt:lpstr>Differential diagnosis..</vt:lpstr>
      <vt:lpstr>CXR</vt:lpstr>
      <vt:lpstr>Diagnosis ?</vt:lpstr>
      <vt:lpstr>CXR</vt:lpstr>
      <vt:lpstr>Mr Unlucky</vt:lpstr>
      <vt:lpstr>CT guided drainage of subhepatic collection</vt:lpstr>
      <vt:lpstr>Mr Unlucky</vt:lpstr>
      <vt:lpstr>Questions?</vt:lpstr>
      <vt:lpstr>LUNCH BREAK</vt:lpstr>
      <vt:lpstr>Emergency Vascular Surgery</vt:lpstr>
      <vt:lpstr>Career Path in Radiology</vt:lpstr>
      <vt:lpstr>Radiology</vt:lpstr>
      <vt:lpstr>Radiology</vt:lpstr>
      <vt:lpstr>Diagnostic Radiology</vt:lpstr>
      <vt:lpstr>Interventional Radiology</vt:lpstr>
      <vt:lpstr>Interventional Radiology</vt:lpstr>
      <vt:lpstr>Interventional Radiology</vt:lpstr>
      <vt:lpstr>Exams - FRCR  </vt:lpstr>
      <vt:lpstr>More information</vt:lpstr>
      <vt:lpstr>Career Path in Surgery</vt:lpstr>
      <vt:lpstr>Job description</vt:lpstr>
      <vt:lpstr>Is it for me?</vt:lpstr>
      <vt:lpstr>Career path 1</vt:lpstr>
      <vt:lpstr>Career path 2</vt:lpstr>
      <vt:lpstr>Surgery School</vt:lpstr>
      <vt:lpstr>Portfolio</vt:lpstr>
      <vt:lpstr>What should I do now?</vt:lpstr>
      <vt:lpstr>Gain experience and improve your portfolio</vt:lpstr>
      <vt:lpstr>What kind of surgeon do I want to be?  </vt:lpstr>
      <vt:lpstr>Exams</vt:lpstr>
      <vt:lpstr>Courses</vt:lpstr>
      <vt:lpstr>Time course</vt:lpstr>
      <vt:lpstr>Academic Surgery </vt:lpstr>
      <vt:lpstr>Most importantly…</vt:lpstr>
      <vt:lpstr>PowerPoint Presentation</vt:lpstr>
      <vt:lpstr>COFFEE BREAK</vt:lpstr>
      <vt:lpstr>Women in surgery – Beyond the stereotype and making reality work</vt:lpstr>
      <vt:lpstr>A guide to keeping all the balls in the air  </vt:lpstr>
      <vt:lpstr>Dispelling the stereotype</vt:lpstr>
      <vt:lpstr>My story </vt:lpstr>
      <vt:lpstr>Family planning </vt:lpstr>
      <vt:lpstr>Flexible training </vt:lpstr>
      <vt:lpstr>Is surgery right for you ????</vt:lpstr>
      <vt:lpstr>Why do it ??</vt:lpstr>
      <vt:lpstr>Questions</vt:lpstr>
      <vt:lpstr>Radiology spot diagnosis</vt:lpstr>
      <vt:lpstr>Surgical Simulation Study at St.Mary’s Hospital</vt:lpstr>
      <vt:lpstr>End of Surgery &amp; Radiology Day  Questions?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msoderg</dc:creator>
  <cp:lastModifiedBy>Shiel, Nuala</cp:lastModifiedBy>
  <cp:revision>161</cp:revision>
  <dcterms:modified xsi:type="dcterms:W3CDTF">2012-12-03T14:38:45Z</dcterms:modified>
</cp:coreProperties>
</file>