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30"/>
  </p:notesMasterIdLst>
  <p:sldIdLst>
    <p:sldId id="256" r:id="rId2"/>
    <p:sldId id="322" r:id="rId3"/>
    <p:sldId id="375" r:id="rId4"/>
    <p:sldId id="374" r:id="rId5"/>
    <p:sldId id="346" r:id="rId6"/>
    <p:sldId id="378" r:id="rId7"/>
    <p:sldId id="379" r:id="rId8"/>
    <p:sldId id="358" r:id="rId9"/>
    <p:sldId id="359" r:id="rId10"/>
    <p:sldId id="261" r:id="rId11"/>
    <p:sldId id="328" r:id="rId12"/>
    <p:sldId id="363" r:id="rId13"/>
    <p:sldId id="333" r:id="rId14"/>
    <p:sldId id="360" r:id="rId15"/>
    <p:sldId id="366" r:id="rId16"/>
    <p:sldId id="369" r:id="rId17"/>
    <p:sldId id="368" r:id="rId18"/>
    <p:sldId id="267" r:id="rId19"/>
    <p:sldId id="264" r:id="rId20"/>
    <p:sldId id="350" r:id="rId21"/>
    <p:sldId id="353" r:id="rId22"/>
    <p:sldId id="351" r:id="rId23"/>
    <p:sldId id="355" r:id="rId24"/>
    <p:sldId id="352" r:id="rId25"/>
    <p:sldId id="356" r:id="rId26"/>
    <p:sldId id="371" r:id="rId27"/>
    <p:sldId id="370" r:id="rId28"/>
    <p:sldId id="3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6501" autoAdjust="0"/>
  </p:normalViewPr>
  <p:slideViewPr>
    <p:cSldViewPr>
      <p:cViewPr>
        <p:scale>
          <a:sx n="50" d="100"/>
          <a:sy n="50" d="100"/>
        </p:scale>
        <p:origin x="-80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E322-08E4-475B-BAF1-7E680C50C745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DB6C4-73CB-4218-B5A2-F60914BA6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4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</a:t>
            </a:r>
            <a:r>
              <a:rPr lang="en-GB" baseline="0" dirty="0" smtClean="0"/>
              <a:t> a core skill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4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0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in test probability depending on disease prevalence.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6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should probably described as guides rather than rules. The context</a:t>
            </a:r>
            <a:r>
              <a:rPr lang="en-GB" baseline="0" dirty="0" smtClean="0"/>
              <a:t> in which they are developed, statistical method used to derive them and validity of the tests in clinical practice are variable.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7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Balance</a:t>
            </a:r>
            <a:r>
              <a:rPr lang="en-GB" baseline="0" dirty="0" smtClean="0"/>
              <a:t> both intuitive and analytical processes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24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5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5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Non-analytical</a:t>
            </a:r>
          </a:p>
          <a:p>
            <a:endParaRPr lang="en-GB" dirty="0" smtClean="0"/>
          </a:p>
          <a:p>
            <a:r>
              <a:rPr lang="en-GB" dirty="0" smtClean="0"/>
              <a:t>Then analytical </a:t>
            </a:r>
          </a:p>
          <a:p>
            <a:endParaRPr lang="en-GB" dirty="0" smtClean="0"/>
          </a:p>
          <a:p>
            <a:r>
              <a:rPr lang="en-GB" dirty="0" smtClean="0"/>
              <a:t>BUT a non-analytical brake will encourage</a:t>
            </a:r>
            <a:r>
              <a:rPr lang="en-GB" baseline="0" dirty="0" smtClean="0"/>
              <a:t> further detailed assessment as a more complex/significant cause is suspected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0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2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all well and good describing how one should approach clinical decision making but what</a:t>
            </a:r>
            <a:r>
              <a:rPr lang="en-GB" baseline="0" dirty="0" smtClean="0"/>
              <a:t> do we actually do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5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this trial used in 20% of cases and in those cases 63% used no other clinical reasoning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1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84%</a:t>
            </a:r>
            <a:r>
              <a:rPr lang="en-GB" baseline="0" dirty="0" smtClean="0"/>
              <a:t> of patients with recurrent UTI were correctly self diagnosed Gupta, K et al An Internal Med 2001 135: 9-16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8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Time</a:t>
            </a:r>
            <a:r>
              <a:rPr lang="en-GB" baseline="0" dirty="0" smtClean="0"/>
              <a:t> to diagnosis is vital and therefore hypothesis testing is not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8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B6C4-73CB-4218-B5A2-F60914BA6BC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0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6B3A6C-1A7A-482E-B11C-85B9124FC1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ermis.net/bilder/CD005/550px/img002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ermis.net/bilder/CD005/550px/img002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543800" cy="2574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reasoning</a:t>
            </a:r>
            <a:endParaRPr lang="en-GB" sz="54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5229200"/>
            <a:ext cx="7543800" cy="562000"/>
          </a:xfrm>
        </p:spPr>
        <p:txBody>
          <a:bodyPr/>
          <a:lstStyle/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 James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Stratford-Martin -    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Year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GPPHC Course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Stages in Reaching a Diagnosis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560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9408" y="2060849"/>
            <a:ext cx="4405663" cy="3240360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6165304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 dirty="0">
                <a:solidFill>
                  <a:srgbClr val="4B4F55"/>
                </a:solidFill>
                <a:latin typeface="Calibri" pitchFamily="34" charset="0"/>
              </a:rPr>
              <a:t>Diagnostic Strategies used in Primary Care: </a:t>
            </a:r>
            <a:r>
              <a:rPr lang="en-GB" sz="1400" i="1" dirty="0" err="1">
                <a:solidFill>
                  <a:srgbClr val="4B4F55"/>
                </a:solidFill>
                <a:latin typeface="Calibri" pitchFamily="34" charset="0"/>
              </a:rPr>
              <a:t>Heneghan</a:t>
            </a:r>
            <a:r>
              <a:rPr lang="en-GB" sz="1400" i="1" dirty="0">
                <a:solidFill>
                  <a:srgbClr val="4B4F55"/>
                </a:solidFill>
                <a:latin typeface="Calibri" pitchFamily="34" charset="0"/>
              </a:rPr>
              <a:t>, </a:t>
            </a:r>
            <a:r>
              <a:rPr lang="en-GB" sz="1400" i="1" dirty="0" err="1">
                <a:solidFill>
                  <a:srgbClr val="4B4F55"/>
                </a:solidFill>
                <a:latin typeface="Calibri" pitchFamily="34" charset="0"/>
              </a:rPr>
              <a:t>Glasziou</a:t>
            </a:r>
            <a:r>
              <a:rPr lang="en-GB" sz="1400" i="1" dirty="0">
                <a:solidFill>
                  <a:srgbClr val="4B4F55"/>
                </a:solidFill>
                <a:latin typeface="Calibri" pitchFamily="34" charset="0"/>
              </a:rPr>
              <a:t> et al</a:t>
            </a:r>
          </a:p>
          <a:p>
            <a:r>
              <a:rPr lang="en-US" sz="1400" i="1" dirty="0">
                <a:solidFill>
                  <a:srgbClr val="4B4F55"/>
                </a:solidFill>
                <a:latin typeface="Calibri" pitchFamily="34" charset="0"/>
              </a:rPr>
              <a:t>BMJ 2009;338:b946</a:t>
            </a:r>
            <a:endParaRPr lang="en-GB" sz="1400" i="1" dirty="0">
              <a:solidFill>
                <a:srgbClr val="4B4F5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ngworm_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217" y="2276872"/>
            <a:ext cx="4899642" cy="346764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609600"/>
            <a:ext cx="7543800" cy="638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Spot Diagnosis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609600"/>
            <a:ext cx="7543800" cy="638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Self labelling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20888"/>
            <a:ext cx="35147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mbria" pitchFamily="18" charset="0"/>
              </a:rPr>
              <a:t>Pattern Recognition Trigger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4" name="Content Placeholder 3" descr="ActFA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9"/>
            <a:ext cx="5328592" cy="2176880"/>
          </a:xfrm>
        </p:spPr>
      </p:pic>
      <p:pic>
        <p:nvPicPr>
          <p:cNvPr id="5" name="Content Placeholder 3" descr="doubt_kills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4100444"/>
            <a:ext cx="4680520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Refining a diagnosis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867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0516" y="1943100"/>
            <a:ext cx="7159167" cy="4457700"/>
          </a:xfrm>
        </p:spPr>
      </p:pic>
    </p:spTree>
    <p:extLst>
      <p:ext uri="{BB962C8B-B14F-4D97-AF65-F5344CB8AC3E}">
        <p14:creationId xmlns:p14="http://schemas.microsoft.com/office/powerpoint/2010/main" val="20856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Restricted rule out (</a:t>
            </a:r>
            <a:r>
              <a:rPr lang="en-GB" dirty="0" err="1" smtClean="0">
                <a:solidFill>
                  <a:srgbClr val="C00000"/>
                </a:solidFill>
                <a:latin typeface="Cambria" pitchFamily="18" charset="0"/>
              </a:rPr>
              <a:t>Murtagh’s</a:t>
            </a: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 process)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Highest probability cause then rule out ‘red flag’ diagnoses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Headache= tension or migraine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Rule out –subarachnoid/temporal arteritis/meningitis etc.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Stepwise refinement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55 year </a:t>
            </a:r>
            <a:r>
              <a:rPr lang="en-GB" sz="2000" dirty="0" smtClean="0">
                <a:latin typeface="Calibri" pitchFamily="34" charset="0"/>
              </a:rPr>
              <a:t>old  </a:t>
            </a:r>
            <a:r>
              <a:rPr lang="en-GB" sz="2000" dirty="0">
                <a:latin typeface="Calibri" pitchFamily="34" charset="0"/>
              </a:rPr>
              <a:t>man with </a:t>
            </a:r>
            <a:r>
              <a:rPr lang="en-GB" sz="2000" dirty="0" smtClean="0">
                <a:latin typeface="Calibri" pitchFamily="34" charset="0"/>
              </a:rPr>
              <a:t>acute severe foot pain, erythema and swelling</a:t>
            </a:r>
            <a:endParaRPr lang="en-GB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0" indent="0"/>
            <a:r>
              <a:rPr lang="en-GB" sz="2000" dirty="0">
                <a:latin typeface="Calibri" pitchFamily="34" charset="0"/>
              </a:rPr>
              <a:t>Refinement</a:t>
            </a:r>
            <a:r>
              <a:rPr lang="en-GB" sz="2000" dirty="0" smtClean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Overweight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Hypertensive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Thiazide diuretic</a:t>
            </a:r>
            <a:endParaRPr lang="en-GB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o/e tenderness and erythema 1st </a:t>
            </a:r>
            <a:r>
              <a:rPr lang="en-GB" sz="2000" dirty="0">
                <a:latin typeface="Calibri" pitchFamily="34" charset="0"/>
              </a:rPr>
              <a:t>MTP </a:t>
            </a:r>
            <a:r>
              <a:rPr lang="en-GB" sz="2000" dirty="0" smtClean="0">
                <a:latin typeface="Calibri" pitchFamily="34" charset="0"/>
              </a:rPr>
              <a:t>joint</a:t>
            </a:r>
          </a:p>
          <a:p>
            <a:pPr marL="0" indent="0"/>
            <a:endParaRPr lang="en-GB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Diagnosis: </a:t>
            </a:r>
            <a:r>
              <a:rPr lang="en-GB" sz="2000" dirty="0" smtClean="0">
                <a:latin typeface="Calibri" pitchFamily="34" charset="0"/>
              </a:rPr>
              <a:t>Acute Gout</a:t>
            </a:r>
            <a:endParaRPr lang="en-GB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mbria" pitchFamily="18" charset="0"/>
              </a:rPr>
              <a:t>Probabilistic Reasoning</a:t>
            </a:r>
            <a:endParaRPr lang="en-GB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Calibri" pitchFamily="34" charset="0"/>
              </a:rPr>
              <a:t>‘Bayesian Reasoning’  where we consider</a:t>
            </a:r>
          </a:p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	the diagnostic accuracy of associated symptoms, examination and tests in our clinical decisions</a:t>
            </a:r>
          </a:p>
          <a:p>
            <a:endParaRPr lang="en-GB" sz="20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Pre test probability</a:t>
            </a:r>
          </a:p>
          <a:p>
            <a:r>
              <a:rPr lang="en-GB" sz="2000" dirty="0" smtClean="0">
                <a:latin typeface="Calibri" pitchFamily="34" charset="0"/>
              </a:rPr>
              <a:t>The accuracy of the diagnostic test </a:t>
            </a:r>
          </a:p>
          <a:p>
            <a:r>
              <a:rPr lang="en-GB" sz="2000" dirty="0" smtClean="0">
                <a:latin typeface="Calibri" pitchFamily="34" charset="0"/>
              </a:rPr>
              <a:t>Post test probability</a:t>
            </a:r>
          </a:p>
          <a:p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1400" i="1" dirty="0" smtClean="0">
                <a:latin typeface="Calibri" pitchFamily="34" charset="0"/>
              </a:rPr>
              <a:t>BMJ 2009;339:b3823</a:t>
            </a:r>
            <a:endParaRPr lang="en-GB" sz="1400" i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78" y="2720568"/>
            <a:ext cx="2786733" cy="386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prediction rules-examples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spcAft>
                <a:spcPct val="45000"/>
              </a:spcAft>
            </a:pPr>
            <a:endParaRPr lang="en-GB" dirty="0" smtClean="0"/>
          </a:p>
          <a:p>
            <a:pPr>
              <a:spcAft>
                <a:spcPct val="45000"/>
              </a:spcAft>
            </a:pPr>
            <a:r>
              <a:rPr lang="en-GB" dirty="0" smtClean="0"/>
              <a:t>AF </a:t>
            </a:r>
            <a:r>
              <a:rPr lang="en-GB" dirty="0"/>
              <a:t>and stroke risk </a:t>
            </a:r>
            <a:r>
              <a:rPr lang="en-GB" dirty="0" smtClean="0"/>
              <a:t>- </a:t>
            </a:r>
            <a:r>
              <a:rPr lang="en-GB" b="1" dirty="0"/>
              <a:t>CHADS </a:t>
            </a:r>
            <a:r>
              <a:rPr lang="en-GB" b="1" dirty="0" smtClean="0"/>
              <a:t>2		</a:t>
            </a:r>
            <a:r>
              <a:rPr lang="en-GB" dirty="0"/>
              <a:t>Stroke Risk - </a:t>
            </a:r>
            <a:r>
              <a:rPr lang="en-GB" b="1" dirty="0"/>
              <a:t>ABCD</a:t>
            </a:r>
            <a:r>
              <a:rPr lang="en-GB" b="1" baseline="30000" dirty="0"/>
              <a:t>2</a:t>
            </a:r>
          </a:p>
          <a:p>
            <a:pPr>
              <a:spcAft>
                <a:spcPct val="45000"/>
              </a:spcAft>
            </a:pPr>
            <a:endParaRPr lang="en-GB" b="1" dirty="0" smtClean="0"/>
          </a:p>
          <a:p>
            <a:pPr>
              <a:spcAft>
                <a:spcPct val="45000"/>
              </a:spcAft>
            </a:pPr>
            <a:endParaRPr lang="en-GB" b="1" dirty="0"/>
          </a:p>
          <a:p>
            <a:pPr>
              <a:spcAft>
                <a:spcPct val="45000"/>
              </a:spcAft>
            </a:pPr>
            <a:endParaRPr lang="en-GB" dirty="0" smtClean="0"/>
          </a:p>
          <a:p>
            <a:pPr>
              <a:spcAft>
                <a:spcPct val="45000"/>
              </a:spcAft>
            </a:pPr>
            <a:endParaRPr lang="en-GB" dirty="0"/>
          </a:p>
          <a:p>
            <a:pPr>
              <a:spcAft>
                <a:spcPct val="45000"/>
              </a:spcAft>
            </a:pPr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0" y="3843825"/>
            <a:ext cx="33337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ahrq.gov/about/annualconf11/dachs_graber/dachsgraber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0957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Final definition stage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379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0516" y="1943100"/>
            <a:ext cx="7159167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Why Teach clinical reasoning?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Calibri" pitchFamily="34" charset="0"/>
              </a:rPr>
              <a:t>Doctors require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Perceptual skills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Psychomotor skills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Communicative skills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</a:rPr>
              <a:t>Decision making skills</a:t>
            </a:r>
          </a:p>
          <a:p>
            <a:endParaRPr lang="en-GB" sz="1200" dirty="0" smtClean="0">
              <a:latin typeface="Calibri" pitchFamily="34" charset="0"/>
            </a:endParaRPr>
          </a:p>
          <a:p>
            <a:r>
              <a:rPr lang="en-GB" sz="1100" i="1" dirty="0" smtClean="0">
                <a:latin typeface="Calibri" pitchFamily="34" charset="0"/>
              </a:rPr>
              <a:t>Developing the Attributes of Medical Professional Judgement and Competence, DOH report</a:t>
            </a:r>
          </a:p>
          <a:p>
            <a:r>
              <a:rPr lang="en-GB" sz="1100" i="1" dirty="0" err="1" smtClean="0">
                <a:latin typeface="Calibri" pitchFamily="34" charset="0"/>
              </a:rPr>
              <a:t>Eraut</a:t>
            </a:r>
            <a:r>
              <a:rPr lang="en-GB" sz="1100" i="1" dirty="0" smtClean="0">
                <a:latin typeface="Calibri" pitchFamily="34" charset="0"/>
              </a:rPr>
              <a:t>, M and du </a:t>
            </a:r>
            <a:r>
              <a:rPr lang="en-GB" sz="1100" i="1" dirty="0" err="1" smtClean="0">
                <a:latin typeface="Calibri" pitchFamily="34" charset="0"/>
              </a:rPr>
              <a:t>Boulay</a:t>
            </a:r>
            <a:r>
              <a:rPr lang="en-GB" sz="1100" i="1" dirty="0" smtClean="0">
                <a:latin typeface="Calibri" pitchFamily="34" charset="0"/>
              </a:rPr>
              <a:t>, B University of Sussex 2001</a:t>
            </a:r>
          </a:p>
          <a:p>
            <a:endParaRPr lang="en-GB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53% cases seen by junior doctors in Hull A+E 2009 had a </a:t>
            </a:r>
            <a:r>
              <a:rPr lang="en-GB" sz="1600" u="sng" dirty="0" smtClean="0">
                <a:latin typeface="Calibri" pitchFamily="34" charset="0"/>
              </a:rPr>
              <a:t>symptom</a:t>
            </a:r>
            <a:r>
              <a:rPr lang="en-GB" sz="1600" dirty="0" smtClean="0">
                <a:latin typeface="Calibri" pitchFamily="34" charset="0"/>
              </a:rPr>
              <a:t> as final diagnosis</a:t>
            </a:r>
            <a:endParaRPr lang="en-GB" sz="16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Estimated 15% overall diagnostic error rates in medicine</a:t>
            </a:r>
            <a:endParaRPr lang="en-GB" sz="1400" dirty="0" smtClean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5301208"/>
            <a:ext cx="22383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18" y="5816972"/>
            <a:ext cx="2238375" cy="27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cases- Case 1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40 year old gentleman presents in November with a 3 month history of an intermittent dry and mildly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pruritic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rash on both feet. He thinks it is ringworm. He has no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PMHx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note and is on no regular medication.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examination he has generally dry skin but no other findings of note. 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decision making process is likely to result in the most effective management?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	Restricted rule out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	Probabilistic reasoning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	Pattern recognition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	Clinical prediction rule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	</a:t>
            </a:r>
          </a:p>
        </p:txBody>
      </p:sp>
      <p:pic>
        <p:nvPicPr>
          <p:cNvPr id="5" name="Picture 2" descr="localisation: feet&#10;diagnosis: Nummular Eczema&#10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36431"/>
            <a:ext cx="4032448" cy="261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cases- Case 1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40 year old gentleman presents in November with a 3 month history of an intermittent dry and mildly pruritic rash on both feet. He thinks it is ringworm. He has no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PMHx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note and is on no regular medication.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examination he has generally dry skin but no other findings of note. 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decision making process is likely to result in the most effective management?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	Restricted rule out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	Probabilistic reasoning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Pattern recognition</a:t>
            </a:r>
            <a:endParaRPr lang="en-GB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	Clinical prediction rule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	</a:t>
            </a:r>
          </a:p>
        </p:txBody>
      </p:sp>
      <p:pic>
        <p:nvPicPr>
          <p:cNvPr id="5" name="Picture 2" descr="localisation: feet&#10;diagnosis: Nummular Eczema&#10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36431"/>
            <a:ext cx="4032448" cy="261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cases- Case 2a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Case 2</a:t>
            </a:r>
          </a:p>
          <a:p>
            <a:pPr marL="0" lvl="0" inden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20 year old student presents in September with a 3 day history of sore throat, and fevers with no associated cough. 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examination his temperature is 39.4, he has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exudative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tonsils and tender cervical lymph nodes.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decision making process is likely to result in the most effective management?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	Restricted rule out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	Probabilistic reasoning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	Pattern recognition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	Clinical prediction rule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	</a:t>
            </a:r>
          </a:p>
        </p:txBody>
      </p:sp>
      <p:pic>
        <p:nvPicPr>
          <p:cNvPr id="6" name="Content Placeholder 3" descr="tonsill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221088"/>
            <a:ext cx="2038462" cy="24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cases- Case 2a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Case 2</a:t>
            </a:r>
          </a:p>
          <a:p>
            <a:pPr marL="0" lvl="0" inden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20 year old student presents in September with a 3 day history of sore throat, and fevers with no associated cough. 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examination his temperature is 39.4, he has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exudative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tonsils and tender cervical lymph nodes.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decision making process is likely to result in the most effective management?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	Restricted rule out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	Probabilistic reasoning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	Pattern recognition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Clinical prediction rule</a:t>
            </a:r>
            <a:endParaRPr lang="en-GB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	</a:t>
            </a:r>
          </a:p>
        </p:txBody>
      </p:sp>
      <p:pic>
        <p:nvPicPr>
          <p:cNvPr id="6" name="Content Placeholder 3" descr="tonsill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221088"/>
            <a:ext cx="2038462" cy="24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cases- Case 2b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Case </a:t>
            </a:r>
            <a:r>
              <a:rPr lang="en-GB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GB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You review this patient after 2 days of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phenoxymethylpenicillin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500mg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qds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There is no improvement in symptoms.  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decision making process is likely to result in the most effective management?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	Ordering further tests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	Change treatment (</a:t>
            </a:r>
            <a:r>
              <a:rPr lang="en-GB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test of treatment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	Test of time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	Pattern recognition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	</a:t>
            </a:r>
          </a:p>
        </p:txBody>
      </p:sp>
      <p:pic>
        <p:nvPicPr>
          <p:cNvPr id="6" name="Content Placeholder 3" descr="tonsill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144" y="4005064"/>
            <a:ext cx="2038462" cy="24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Clinical cases- Case 2b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Case 3</a:t>
            </a:r>
          </a:p>
          <a:p>
            <a:pPr marL="0" lvl="0" inden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You review this patient after 2 days of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phenoxymethylpenicillin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500mg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qds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There is no improvement in symptoms.   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decision making process is likely to result in the most effective management?</a:t>
            </a:r>
          </a:p>
          <a:p>
            <a:pPr marL="0" lvl="0" indent="0" eaLnBrk="0" hangingPunct="0">
              <a:spcBef>
                <a:spcPct val="0"/>
              </a:spcBef>
            </a:pP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Ordering further tests</a:t>
            </a:r>
            <a:endParaRPr lang="en-GB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	Change treatment (</a:t>
            </a:r>
            <a:r>
              <a:rPr lang="en-GB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test of treatment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	Test of time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	Pattern recognition</a:t>
            </a:r>
            <a:endPara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	</a:t>
            </a:r>
          </a:p>
        </p:txBody>
      </p:sp>
      <p:pic>
        <p:nvPicPr>
          <p:cNvPr id="6" name="Content Placeholder 3" descr="tonsill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144" y="4005064"/>
            <a:ext cx="2038462" cy="24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mbria" pitchFamily="18" charset="0"/>
              </a:rPr>
              <a:t>Summary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2" y="4698154"/>
            <a:ext cx="2977341" cy="156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4" y="1936577"/>
            <a:ext cx="3082409" cy="17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784" y="1628800"/>
            <a:ext cx="176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i="0" dirty="0" smtClean="0">
                <a:solidFill>
                  <a:srgbClr val="040404"/>
                </a:solidFill>
                <a:latin typeface="Calibri" pitchFamily="34" charset="0"/>
                <a:cs typeface="Calibri" pitchFamily="34" charset="0"/>
              </a:rPr>
              <a:t>Type 2- analytical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834" y="4009575"/>
            <a:ext cx="176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i="0" dirty="0" smtClean="0">
                <a:solidFill>
                  <a:srgbClr val="040404"/>
                </a:solidFill>
                <a:latin typeface="Calibri" pitchFamily="34" charset="0"/>
                <a:cs typeface="Calibri" pitchFamily="34" charset="0"/>
              </a:rPr>
              <a:t>Type 1- intuitive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834" y="6459824"/>
            <a:ext cx="3689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100" i="0" dirty="0" smtClean="0">
                <a:solidFill>
                  <a:srgbClr val="040404"/>
                </a:solidFill>
                <a:latin typeface="Calibri" pitchFamily="34" charset="0"/>
                <a:cs typeface="Calibri" pitchFamily="34" charset="0"/>
              </a:rPr>
              <a:t>Eva, K Medical Education 2005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4218"/>
            <a:ext cx="4223446" cy="130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419872" y="2790800"/>
            <a:ext cx="1008112" cy="782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ight Arrow 8"/>
          <p:cNvSpPr/>
          <p:nvPr/>
        </p:nvSpPr>
        <p:spPr bwMode="auto">
          <a:xfrm>
            <a:off x="3296623" y="3861048"/>
            <a:ext cx="978408" cy="484632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Stages in Reaching a Diagnosis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560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109633"/>
            <a:ext cx="4320480" cy="3177708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6165304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 dirty="0">
                <a:solidFill>
                  <a:srgbClr val="4B4F55"/>
                </a:solidFill>
                <a:latin typeface="Calibri" pitchFamily="34" charset="0"/>
              </a:rPr>
              <a:t>Diagnostic Strategies used in Primary Care: </a:t>
            </a:r>
            <a:r>
              <a:rPr lang="en-GB" sz="1400" i="1" dirty="0" err="1">
                <a:solidFill>
                  <a:srgbClr val="4B4F55"/>
                </a:solidFill>
                <a:latin typeface="Calibri" pitchFamily="34" charset="0"/>
              </a:rPr>
              <a:t>Heneghan</a:t>
            </a:r>
            <a:r>
              <a:rPr lang="en-GB" sz="1400" i="1" dirty="0" smtClean="0">
                <a:solidFill>
                  <a:srgbClr val="4B4F55"/>
                </a:solidFill>
                <a:latin typeface="Calibri" pitchFamily="34" charset="0"/>
              </a:rPr>
              <a:t>, C et </a:t>
            </a:r>
            <a:r>
              <a:rPr lang="en-GB" sz="1400" i="1" dirty="0">
                <a:solidFill>
                  <a:srgbClr val="4B4F55"/>
                </a:solidFill>
                <a:latin typeface="Calibri" pitchFamily="34" charset="0"/>
              </a:rPr>
              <a:t>al</a:t>
            </a:r>
          </a:p>
          <a:p>
            <a:r>
              <a:rPr lang="en-US" sz="1400" i="1" dirty="0">
                <a:solidFill>
                  <a:srgbClr val="4B4F55"/>
                </a:solidFill>
                <a:latin typeface="Calibri" pitchFamily="34" charset="0"/>
              </a:rPr>
              <a:t>BMJ 2009;338:b946</a:t>
            </a:r>
            <a:endParaRPr lang="en-GB" sz="1400" i="1" dirty="0">
              <a:solidFill>
                <a:srgbClr val="4B4F5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Suggested reading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Calibri" pitchFamily="34" charset="0"/>
              </a:rPr>
              <a:t>Heneghan</a:t>
            </a:r>
            <a:r>
              <a:rPr lang="en-GB" dirty="0" smtClean="0">
                <a:latin typeface="Calibri" pitchFamily="34" charset="0"/>
              </a:rPr>
              <a:t> C, et al “Diagnostic </a:t>
            </a:r>
            <a:r>
              <a:rPr lang="en-GB" dirty="0">
                <a:latin typeface="Calibri" pitchFamily="34" charset="0"/>
              </a:rPr>
              <a:t>Strategies used in Primary </a:t>
            </a:r>
            <a:r>
              <a:rPr lang="en-GB" dirty="0" smtClean="0">
                <a:latin typeface="Calibri" pitchFamily="34" charset="0"/>
              </a:rPr>
              <a:t>Care” </a:t>
            </a:r>
          </a:p>
          <a:p>
            <a:r>
              <a:rPr lang="en-US" dirty="0" smtClean="0">
                <a:latin typeface="Calibri" pitchFamily="34" charset="0"/>
              </a:rPr>
              <a:t>BMJ 2009;338:b946</a:t>
            </a:r>
          </a:p>
          <a:p>
            <a:endParaRPr lang="en-US" i="1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Norman</a:t>
            </a:r>
            <a:r>
              <a:rPr lang="en-GB" dirty="0">
                <a:latin typeface="Calibri" pitchFamily="34" charset="0"/>
              </a:rPr>
              <a:t>, G et al </a:t>
            </a:r>
            <a:r>
              <a:rPr lang="en-GB" dirty="0" smtClean="0">
                <a:latin typeface="Calibri" pitchFamily="34" charset="0"/>
              </a:rPr>
              <a:t>“Iterative diagnosis” BMJ</a:t>
            </a:r>
            <a:r>
              <a:rPr lang="en-GB" dirty="0">
                <a:latin typeface="Calibri" pitchFamily="34" charset="0"/>
              </a:rPr>
              <a:t> 2009;339 747-752</a:t>
            </a:r>
            <a:endParaRPr lang="en-GB" dirty="0"/>
          </a:p>
          <a:p>
            <a:endParaRPr lang="en-GB" i="1" dirty="0" smtClean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Croskerry</a:t>
            </a:r>
            <a:r>
              <a:rPr lang="en-GB" dirty="0" smtClean="0">
                <a:latin typeface="Calibri" pitchFamily="34" charset="0"/>
              </a:rPr>
              <a:t>, P and </a:t>
            </a:r>
            <a:r>
              <a:rPr lang="en-GB" dirty="0" err="1" smtClean="0">
                <a:latin typeface="Calibri" pitchFamily="34" charset="0"/>
              </a:rPr>
              <a:t>Nimmo</a:t>
            </a:r>
            <a:r>
              <a:rPr lang="en-GB" dirty="0" smtClean="0">
                <a:latin typeface="Calibri" pitchFamily="34" charset="0"/>
              </a:rPr>
              <a:t>, GR “Better clinical decision making and reducing diagnostic error” J R </a:t>
            </a:r>
            <a:r>
              <a:rPr lang="en-GB" dirty="0" err="1" smtClean="0">
                <a:latin typeface="Calibri" pitchFamily="34" charset="0"/>
              </a:rPr>
              <a:t>Coll</a:t>
            </a:r>
            <a:r>
              <a:rPr lang="en-GB" dirty="0" smtClean="0">
                <a:latin typeface="Calibri" pitchFamily="34" charset="0"/>
              </a:rPr>
              <a:t> Physicians </a:t>
            </a:r>
            <a:r>
              <a:rPr lang="en-GB" dirty="0" err="1" smtClean="0">
                <a:latin typeface="Calibri" pitchFamily="34" charset="0"/>
              </a:rPr>
              <a:t>Edinb</a:t>
            </a:r>
            <a:r>
              <a:rPr lang="en-GB" dirty="0" smtClean="0">
                <a:latin typeface="Calibri" pitchFamily="34" charset="0"/>
              </a:rPr>
              <a:t> 2011; 41: 155-62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Doust</a:t>
            </a:r>
            <a:r>
              <a:rPr lang="en-GB" dirty="0" smtClean="0">
                <a:latin typeface="Calibri" pitchFamily="34" charset="0"/>
              </a:rPr>
              <a:t>, J “Using Probabilistic reasoning” BMJ 2009; 339: 1080-1082</a:t>
            </a:r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7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Learning outcomes </a:t>
            </a:r>
            <a:endParaRPr lang="en-GB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Discuss models of clinical decision making</a:t>
            </a:r>
          </a:p>
          <a:p>
            <a:pPr marL="0" indent="0">
              <a:lnSpc>
                <a:spcPct val="80000"/>
              </a:lnSpc>
            </a:pPr>
            <a:endParaRPr lang="en-GB" sz="20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err="1" smtClean="0">
                <a:latin typeface="Calibri" pitchFamily="34" charset="0"/>
              </a:rPr>
              <a:t>Hypothetico</a:t>
            </a:r>
            <a:r>
              <a:rPr lang="en-GB" dirty="0" smtClean="0">
                <a:latin typeface="Calibri" pitchFamily="34" charset="0"/>
              </a:rPr>
              <a:t>-deductive/iterative hypothesis testing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Combined approach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Dual process theory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Steps in reaching/refining a diagnosis or treatment plan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3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3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3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609600"/>
            <a:ext cx="7543800" cy="6381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How do you make clinical decisions?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098" name="Picture 2" descr="http://annals.org/data/Journals/AIM/20094/8FF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186822" cy="345638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5733256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>
                <a:solidFill>
                  <a:srgbClr val="000000"/>
                </a:solidFill>
                <a:latin typeface="Calibri" pitchFamily="34" charset="0"/>
              </a:rPr>
              <a:t>Ann Intern Med. 19 July 2005;143(2):100-107 </a:t>
            </a:r>
            <a:endParaRPr lang="en-GB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100" name="Picture 4" descr="http://www.psychic-junkie.com/images/flipping-a-coin-gives-you-the-truth-of-the-matter-2135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64904"/>
            <a:ext cx="1411238" cy="2222422"/>
          </a:xfrm>
          <a:prstGeom prst="rect">
            <a:avLst/>
          </a:prstGeom>
          <a:noFill/>
        </p:spPr>
      </p:pic>
      <p:pic>
        <p:nvPicPr>
          <p:cNvPr id="4104" name="Picture 8" descr="http://www.cartoonstock.com/lowres/pha0106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5115" y="2276872"/>
            <a:ext cx="2855117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159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  <a:latin typeface="Cambria" pitchFamily="18" charset="0"/>
              </a:rPr>
              <a:t>Iterative Hypothesis Testing</a:t>
            </a:r>
            <a:endParaRPr lang="en-GB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latin typeface="Calibri" pitchFamily="34" charset="0"/>
              </a:rPr>
              <a:t>Initial hypothesis</a:t>
            </a:r>
          </a:p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	Intuitive/heuristic – non-analytical</a:t>
            </a:r>
          </a:p>
          <a:p>
            <a:pPr>
              <a:buNone/>
            </a:pPr>
            <a:endParaRPr lang="en-GB" sz="2000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Analytical Reasoning</a:t>
            </a:r>
          </a:p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	Hypothesis testing- systematic gathering of data and weighing the elicited information against the mental rules</a:t>
            </a:r>
          </a:p>
          <a:p>
            <a:pPr>
              <a:buNone/>
            </a:pPr>
            <a:endParaRPr lang="en-GB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000" b="1" dirty="0" smtClean="0">
                <a:latin typeface="Calibri" pitchFamily="34" charset="0"/>
              </a:rPr>
              <a:t>Intuitive brake</a:t>
            </a:r>
          </a:p>
          <a:p>
            <a:pPr>
              <a:buNone/>
            </a:pPr>
            <a:r>
              <a:rPr lang="en-GB" sz="2000" b="1" dirty="0" smtClean="0">
                <a:latin typeface="Calibri" pitchFamily="34" charset="0"/>
              </a:rPr>
              <a:t>	</a:t>
            </a:r>
            <a:r>
              <a:rPr lang="en-GB" sz="2000" dirty="0" smtClean="0">
                <a:latin typeface="Calibri" pitchFamily="34" charset="0"/>
              </a:rPr>
              <a:t>“it just doesn’t feel right”</a:t>
            </a:r>
          </a:p>
          <a:p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 </a:t>
            </a:r>
            <a:endParaRPr lang="en-GB" sz="2400" dirty="0" smtClean="0">
              <a:latin typeface="Calibri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</a:rPr>
              <a:t>Norman, G et al </a:t>
            </a:r>
            <a:r>
              <a:rPr lang="en-GB" sz="1600" i="1" dirty="0" smtClean="0">
                <a:latin typeface="Calibri" pitchFamily="34" charset="0"/>
              </a:rPr>
              <a:t>BMJ 2009;339</a:t>
            </a:r>
            <a:r>
              <a:rPr lang="en-GB" sz="1600" i="1" dirty="0">
                <a:latin typeface="Calibri" pitchFamily="34" charset="0"/>
              </a:rPr>
              <a:t> </a:t>
            </a:r>
            <a:r>
              <a:rPr lang="en-GB" sz="1600" i="1" dirty="0" smtClean="0">
                <a:latin typeface="Calibri" pitchFamily="34" charset="0"/>
              </a:rPr>
              <a:t>747-752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mbria" pitchFamily="18" charset="0"/>
              </a:rPr>
              <a:t>How does iterative diagnosis go wrong?</a:t>
            </a:r>
            <a:endParaRPr lang="en-GB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Inadequate data collection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Premature closure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‘Confirmation bias’ -gathering information that will confirm rather than refute the diagnosis 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‘availability bias’-relating the case to easily recalled examples</a:t>
            </a:r>
          </a:p>
          <a:p>
            <a:endParaRPr lang="en-GB" sz="1400" dirty="0" smtClean="0">
              <a:latin typeface="Calibri" pitchFamily="34" charset="0"/>
            </a:endParaRPr>
          </a:p>
          <a:p>
            <a:endParaRPr lang="en-GB" sz="1400" dirty="0">
              <a:latin typeface="Calibri" pitchFamily="34" charset="0"/>
            </a:endParaRPr>
          </a:p>
          <a:p>
            <a:endParaRPr lang="en-GB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Norman</a:t>
            </a:r>
            <a:r>
              <a:rPr lang="en-GB" sz="1400" dirty="0">
                <a:latin typeface="Calibri" pitchFamily="34" charset="0"/>
              </a:rPr>
              <a:t>, G et al </a:t>
            </a:r>
            <a:r>
              <a:rPr lang="en-GB" sz="1400" i="1" dirty="0">
                <a:latin typeface="Calibri" pitchFamily="34" charset="0"/>
              </a:rPr>
              <a:t>BMJ 2009;339 747-752</a:t>
            </a:r>
            <a:endParaRPr lang="en-GB" sz="1400" dirty="0"/>
          </a:p>
          <a:p>
            <a:endParaRPr lang="en-GB" sz="2000" dirty="0" smtClean="0">
              <a:latin typeface="Calibri" pitchFamily="34" charset="0"/>
            </a:endParaRPr>
          </a:p>
          <a:p>
            <a:endParaRPr lang="en-GB" sz="2000" dirty="0" smtClean="0">
              <a:latin typeface="Calibri" pitchFamily="34" charset="0"/>
            </a:endParaRPr>
          </a:p>
          <a:p>
            <a:endParaRPr lang="en-GB" sz="2000" dirty="0" smtClean="0">
              <a:latin typeface="Calibri" pitchFamily="34" charset="0"/>
            </a:endParaRPr>
          </a:p>
          <a:p>
            <a:endParaRPr lang="en-GB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mbria" pitchFamily="18" charset="0"/>
              </a:rPr>
              <a:t>How can we improve?</a:t>
            </a:r>
            <a:endParaRPr lang="en-GB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Routinely second guess- “am I sure?”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Seek data that would not fit with the hypothesis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‘Reframe’ when recording -</a:t>
            </a:r>
            <a:r>
              <a:rPr lang="en-GB" sz="2000" i="1" dirty="0" smtClean="0">
                <a:latin typeface="Calibri" pitchFamily="34" charset="0"/>
              </a:rPr>
              <a:t>re-examine data as we write the notes</a:t>
            </a:r>
          </a:p>
          <a:p>
            <a:pPr>
              <a:buFont typeface="Arial" pitchFamily="34" charset="0"/>
              <a:buChar char="•"/>
            </a:pPr>
            <a:endParaRPr lang="en-GB" sz="2000" i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Reconsider dissonant facts- </a:t>
            </a:r>
            <a:r>
              <a:rPr lang="en-GB" sz="2000" i="1" dirty="0" smtClean="0">
                <a:latin typeface="Calibri" pitchFamily="34" charset="0"/>
              </a:rPr>
              <a:t>review and re-examine facts that don’t fit</a:t>
            </a:r>
          </a:p>
          <a:p>
            <a:pPr>
              <a:buFont typeface="Arial" pitchFamily="34" charset="0"/>
              <a:buChar char="•"/>
            </a:pPr>
            <a:endParaRPr lang="en-GB" sz="2000" i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Be aware of test accuracy/inaccuracy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Use time as a diagnostic test</a:t>
            </a:r>
          </a:p>
          <a:p>
            <a:endParaRPr lang="en-GB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Norman</a:t>
            </a:r>
            <a:r>
              <a:rPr lang="en-GB" sz="1400" dirty="0">
                <a:latin typeface="Calibri" pitchFamily="34" charset="0"/>
              </a:rPr>
              <a:t>, G et al </a:t>
            </a:r>
            <a:r>
              <a:rPr lang="en-GB" sz="1400" i="1" dirty="0">
                <a:latin typeface="Calibri" pitchFamily="34" charset="0"/>
              </a:rPr>
              <a:t>BMJ 2009;339 747-752</a:t>
            </a:r>
            <a:endParaRPr lang="en-GB" sz="1400" dirty="0"/>
          </a:p>
          <a:p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mbria" pitchFamily="18" charset="0"/>
              </a:rPr>
              <a:t>Models of decision making- combined model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2" y="4698154"/>
            <a:ext cx="2977341" cy="156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4" y="1936577"/>
            <a:ext cx="3082409" cy="17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784" y="1628800"/>
            <a:ext cx="176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i="0" dirty="0" smtClean="0">
                <a:solidFill>
                  <a:srgbClr val="040404"/>
                </a:solidFill>
                <a:latin typeface="Calibri" pitchFamily="34" charset="0"/>
                <a:cs typeface="Calibri" pitchFamily="34" charset="0"/>
              </a:rPr>
              <a:t>Type 2- analytical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834" y="4009575"/>
            <a:ext cx="176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i="0" dirty="0" smtClean="0">
                <a:solidFill>
                  <a:srgbClr val="040404"/>
                </a:solidFill>
                <a:latin typeface="Calibri" pitchFamily="34" charset="0"/>
                <a:cs typeface="Calibri" pitchFamily="34" charset="0"/>
              </a:rPr>
              <a:t>Type 1- intuitive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834" y="6459824"/>
            <a:ext cx="3689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100" i="0" dirty="0" smtClean="0">
                <a:solidFill>
                  <a:srgbClr val="040404"/>
                </a:solidFill>
                <a:latin typeface="Calibri" pitchFamily="34" charset="0"/>
                <a:cs typeface="Calibri" pitchFamily="34" charset="0"/>
              </a:rPr>
              <a:t>Eva, K Medical Education 2005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4218"/>
            <a:ext cx="4223446" cy="130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419872" y="2790800"/>
            <a:ext cx="1008112" cy="782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ight Arrow 8"/>
          <p:cNvSpPr/>
          <p:nvPr/>
        </p:nvSpPr>
        <p:spPr bwMode="auto">
          <a:xfrm>
            <a:off x="3296623" y="3861048"/>
            <a:ext cx="978408" cy="484632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mbria" pitchFamily="18" charset="0"/>
              </a:rPr>
              <a:t>Models of decision making- dual process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3096344" cy="505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5544616" cy="232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165304"/>
            <a:ext cx="2867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6003378"/>
            <a:ext cx="1800200" cy="2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1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Imperial_PowerPoint_template</Template>
  <TotalTime>1861</TotalTime>
  <Words>942</Words>
  <Application>Microsoft Office PowerPoint</Application>
  <PresentationFormat>On-screen Show (4:3)</PresentationFormat>
  <Paragraphs>250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Standarddesign</vt:lpstr>
      <vt:lpstr>Clinical reasoning</vt:lpstr>
      <vt:lpstr>Why Teach clinical reasoning?</vt:lpstr>
      <vt:lpstr>Learning outcomes </vt:lpstr>
      <vt:lpstr>PowerPoint Presentation</vt:lpstr>
      <vt:lpstr>Iterative Hypothesis Testing</vt:lpstr>
      <vt:lpstr>How does iterative diagnosis go wrong?</vt:lpstr>
      <vt:lpstr>How can we improve?</vt:lpstr>
      <vt:lpstr>Models of decision making- combined model</vt:lpstr>
      <vt:lpstr>Models of decision making- dual process</vt:lpstr>
      <vt:lpstr>Stages in Reaching a Diagnosis</vt:lpstr>
      <vt:lpstr>PowerPoint Presentation</vt:lpstr>
      <vt:lpstr>PowerPoint Presentation</vt:lpstr>
      <vt:lpstr>Pattern Recognition Trigger</vt:lpstr>
      <vt:lpstr>Refining a diagnosis</vt:lpstr>
      <vt:lpstr>Restricted rule out (Murtagh’s process)</vt:lpstr>
      <vt:lpstr>Stepwise refinement</vt:lpstr>
      <vt:lpstr>Probabilistic Reasoning</vt:lpstr>
      <vt:lpstr>Clinical prediction rules-examples</vt:lpstr>
      <vt:lpstr>Final definition stage</vt:lpstr>
      <vt:lpstr>Clinical cases- Case 1</vt:lpstr>
      <vt:lpstr>Clinical cases- Case 1</vt:lpstr>
      <vt:lpstr>Clinical cases- Case 2a</vt:lpstr>
      <vt:lpstr>Clinical cases- Case 2a</vt:lpstr>
      <vt:lpstr>Clinical cases- Case 2b</vt:lpstr>
      <vt:lpstr>Clinical cases- Case 2b</vt:lpstr>
      <vt:lpstr>Summary</vt:lpstr>
      <vt:lpstr>Stages in Reaching a Diagnosis</vt:lpstr>
      <vt:lpstr>Suggested reading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Skills</dc:title>
  <dc:creator>anewth</dc:creator>
  <cp:lastModifiedBy>Shiel, Nuala</cp:lastModifiedBy>
  <cp:revision>234</cp:revision>
  <dcterms:created xsi:type="dcterms:W3CDTF">2011-09-02T13:10:21Z</dcterms:created>
  <dcterms:modified xsi:type="dcterms:W3CDTF">2012-12-10T14:44:44Z</dcterms:modified>
</cp:coreProperties>
</file>