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61" r:id="rId2"/>
    <p:sldId id="397" r:id="rId3"/>
    <p:sldId id="450" r:id="rId4"/>
    <p:sldId id="451" r:id="rId5"/>
    <p:sldId id="452" r:id="rId6"/>
    <p:sldId id="453" r:id="rId7"/>
    <p:sldId id="518" r:id="rId8"/>
    <p:sldId id="519" r:id="rId9"/>
    <p:sldId id="454" r:id="rId10"/>
    <p:sldId id="456" r:id="rId11"/>
    <p:sldId id="455" r:id="rId12"/>
    <p:sldId id="458" r:id="rId13"/>
    <p:sldId id="460" r:id="rId14"/>
    <p:sldId id="371" r:id="rId15"/>
    <p:sldId id="372" r:id="rId16"/>
    <p:sldId id="461" r:id="rId17"/>
    <p:sldId id="462" r:id="rId18"/>
    <p:sldId id="463" r:id="rId19"/>
    <p:sldId id="464" r:id="rId20"/>
    <p:sldId id="465" r:id="rId21"/>
    <p:sldId id="470" r:id="rId22"/>
    <p:sldId id="472" r:id="rId23"/>
    <p:sldId id="473" r:id="rId24"/>
    <p:sldId id="484" r:id="rId25"/>
    <p:sldId id="475" r:id="rId26"/>
    <p:sldId id="476" r:id="rId27"/>
    <p:sldId id="478" r:id="rId28"/>
    <p:sldId id="485" r:id="rId29"/>
    <p:sldId id="480" r:id="rId30"/>
    <p:sldId id="481" r:id="rId31"/>
    <p:sldId id="483" r:id="rId32"/>
    <p:sldId id="487" r:id="rId33"/>
    <p:sldId id="521" r:id="rId34"/>
    <p:sldId id="515" r:id="rId35"/>
    <p:sldId id="490" r:id="rId36"/>
    <p:sldId id="494" r:id="rId37"/>
    <p:sldId id="493" r:id="rId38"/>
    <p:sldId id="495" r:id="rId39"/>
    <p:sldId id="520" r:id="rId40"/>
    <p:sldId id="491" r:id="rId41"/>
    <p:sldId id="496" r:id="rId42"/>
    <p:sldId id="497" r:id="rId43"/>
    <p:sldId id="498" r:id="rId44"/>
    <p:sldId id="499" r:id="rId45"/>
    <p:sldId id="503" r:id="rId46"/>
    <p:sldId id="507" r:id="rId47"/>
    <p:sldId id="508" r:id="rId48"/>
    <p:sldId id="509" r:id="rId49"/>
    <p:sldId id="517" r:id="rId50"/>
    <p:sldId id="516" r:id="rId51"/>
    <p:sldId id="489" r:id="rId52"/>
    <p:sldId id="522"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1" autoAdjust="0"/>
    <p:restoredTop sz="94660"/>
  </p:normalViewPr>
  <p:slideViewPr>
    <p:cSldViewPr snapToObjects="1">
      <p:cViewPr>
        <p:scale>
          <a:sx n="50" d="100"/>
          <a:sy n="50" d="100"/>
        </p:scale>
        <p:origin x="-80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A17D9-A376-B045-9326-DD581F56257F}" type="doc">
      <dgm:prSet loTypeId="urn:microsoft.com/office/officeart/2005/8/layout/hProcess9" loCatId="process" qsTypeId="urn:microsoft.com/office/officeart/2005/8/quickstyle/simple4" qsCatId="simple" csTypeId="urn:microsoft.com/office/officeart/2005/8/colors/accent1_2" csCatId="accent1" phldr="1"/>
      <dgm:spPr/>
    </dgm:pt>
    <dgm:pt modelId="{3EF7E0B4-8151-394F-96A2-CCB9938E3199}">
      <dgm:prSet phldrT="[Text]"/>
      <dgm:spPr/>
      <dgm:t>
        <a:bodyPr/>
        <a:lstStyle/>
        <a:p>
          <a:r>
            <a:rPr lang="en-GB" dirty="0" smtClean="0">
              <a:ea typeface="ＭＳ Ｐゴシック" pitchFamily="-109" charset="-128"/>
              <a:cs typeface="ＭＳ Ｐゴシック" pitchFamily="-109" charset="-128"/>
            </a:rPr>
            <a:t>Bring clarity to quality</a:t>
          </a:r>
          <a:endParaRPr lang="en-US" dirty="0"/>
        </a:p>
      </dgm:t>
    </dgm:pt>
    <dgm:pt modelId="{0E3887A5-F2B5-9B44-BD9E-AC92BFE2FC41}" type="parTrans" cxnId="{3E41CBE9-87C0-FC40-A22B-0D5A5774A9C1}">
      <dgm:prSet/>
      <dgm:spPr/>
      <dgm:t>
        <a:bodyPr/>
        <a:lstStyle/>
        <a:p>
          <a:endParaRPr lang="en-US"/>
        </a:p>
      </dgm:t>
    </dgm:pt>
    <dgm:pt modelId="{E1D225DF-7995-9348-88DE-F20139B1CF0A}" type="sibTrans" cxnId="{3E41CBE9-87C0-FC40-A22B-0D5A5774A9C1}">
      <dgm:prSet/>
      <dgm:spPr/>
      <dgm:t>
        <a:bodyPr/>
        <a:lstStyle/>
        <a:p>
          <a:endParaRPr lang="en-US"/>
        </a:p>
      </dgm:t>
    </dgm:pt>
    <dgm:pt modelId="{55DB6260-7368-9A47-970F-DE45C4E19087}">
      <dgm:prSet phldrT="[Text]"/>
      <dgm:spPr/>
      <dgm:t>
        <a:bodyPr/>
        <a:lstStyle/>
        <a:p>
          <a:r>
            <a:rPr lang="en-GB" dirty="0" smtClean="0">
              <a:ea typeface="ＭＳ Ｐゴシック" pitchFamily="-109" charset="-128"/>
              <a:cs typeface="ＭＳ Ｐゴシック" pitchFamily="-109" charset="-128"/>
            </a:rPr>
            <a:t>Measure quality</a:t>
          </a:r>
          <a:endParaRPr lang="en-US" dirty="0"/>
        </a:p>
      </dgm:t>
    </dgm:pt>
    <dgm:pt modelId="{79D1879C-5DD6-FA40-BDB1-E65188F6426B}" type="parTrans" cxnId="{C7186DEB-5C35-344C-8EC4-F68FE850F9AD}">
      <dgm:prSet/>
      <dgm:spPr/>
      <dgm:t>
        <a:bodyPr/>
        <a:lstStyle/>
        <a:p>
          <a:endParaRPr lang="en-US"/>
        </a:p>
      </dgm:t>
    </dgm:pt>
    <dgm:pt modelId="{88801B2E-2A6F-D74C-B1A9-D4DD7BD1C503}" type="sibTrans" cxnId="{C7186DEB-5C35-344C-8EC4-F68FE850F9AD}">
      <dgm:prSet/>
      <dgm:spPr/>
      <dgm:t>
        <a:bodyPr/>
        <a:lstStyle/>
        <a:p>
          <a:endParaRPr lang="en-US"/>
        </a:p>
      </dgm:t>
    </dgm:pt>
    <dgm:pt modelId="{2ABD93C4-413B-1E49-8C97-59369B56AC7E}">
      <dgm:prSet phldrT="[Text]"/>
      <dgm:spPr/>
      <dgm:t>
        <a:bodyPr/>
        <a:lstStyle/>
        <a:p>
          <a:r>
            <a:rPr lang="en-GB" dirty="0" smtClean="0">
              <a:ea typeface="ＭＳ Ｐゴシック" pitchFamily="-109" charset="-128"/>
              <a:cs typeface="ＭＳ Ｐゴシック" pitchFamily="-109" charset="-128"/>
            </a:rPr>
            <a:t>Publish quality performance</a:t>
          </a:r>
          <a:endParaRPr lang="en-US" dirty="0"/>
        </a:p>
      </dgm:t>
    </dgm:pt>
    <dgm:pt modelId="{5019C872-CD27-7D4C-A8BC-A9E8878EE00A}" type="parTrans" cxnId="{A1BB6ABB-D8E5-F14E-ADD9-C55515DFD9A5}">
      <dgm:prSet/>
      <dgm:spPr/>
      <dgm:t>
        <a:bodyPr/>
        <a:lstStyle/>
        <a:p>
          <a:endParaRPr lang="en-US"/>
        </a:p>
      </dgm:t>
    </dgm:pt>
    <dgm:pt modelId="{6034C950-E645-A54E-8102-90FF157B254B}" type="sibTrans" cxnId="{A1BB6ABB-D8E5-F14E-ADD9-C55515DFD9A5}">
      <dgm:prSet/>
      <dgm:spPr/>
      <dgm:t>
        <a:bodyPr/>
        <a:lstStyle/>
        <a:p>
          <a:endParaRPr lang="en-US"/>
        </a:p>
      </dgm:t>
    </dgm:pt>
    <dgm:pt modelId="{79F90CD5-CF5C-F34E-A55B-E3DEBBD2EFB4}">
      <dgm:prSet phldrT="[Text]"/>
      <dgm:spPr/>
      <dgm:t>
        <a:bodyPr/>
        <a:lstStyle/>
        <a:p>
          <a:r>
            <a:rPr lang="en-US" dirty="0" err="1"/>
            <a:t>Recognise</a:t>
          </a:r>
          <a:r>
            <a:rPr lang="en-US" dirty="0"/>
            <a:t> and </a:t>
          </a:r>
          <a:r>
            <a:rPr lang="en-US" dirty="0" smtClean="0"/>
            <a:t>reward </a:t>
          </a:r>
          <a:r>
            <a:rPr lang="en-US" dirty="0"/>
            <a:t>quality</a:t>
          </a:r>
        </a:p>
      </dgm:t>
    </dgm:pt>
    <dgm:pt modelId="{A7065851-807F-1E47-8853-D46FC4E37B12}" type="parTrans" cxnId="{99B3E834-085E-5E40-B7B2-DB1B385B4D4C}">
      <dgm:prSet/>
      <dgm:spPr/>
      <dgm:t>
        <a:bodyPr/>
        <a:lstStyle/>
        <a:p>
          <a:endParaRPr lang="en-US"/>
        </a:p>
      </dgm:t>
    </dgm:pt>
    <dgm:pt modelId="{E729EF2F-E18E-8340-82A5-137BD5723CA1}" type="sibTrans" cxnId="{99B3E834-085E-5E40-B7B2-DB1B385B4D4C}">
      <dgm:prSet/>
      <dgm:spPr/>
      <dgm:t>
        <a:bodyPr/>
        <a:lstStyle/>
        <a:p>
          <a:endParaRPr lang="en-US"/>
        </a:p>
      </dgm:t>
    </dgm:pt>
    <dgm:pt modelId="{9E252166-4C3A-2746-94F4-CCB986637C54}">
      <dgm:prSet phldrT="[Text]"/>
      <dgm:spPr/>
      <dgm:t>
        <a:bodyPr/>
        <a:lstStyle/>
        <a:p>
          <a:r>
            <a:rPr lang="en-US" dirty="0"/>
            <a:t>Raise standards</a:t>
          </a:r>
        </a:p>
      </dgm:t>
    </dgm:pt>
    <dgm:pt modelId="{FC42206B-ED33-7F42-94B5-169260D8F6F0}" type="parTrans" cxnId="{1664E565-443F-F848-8F97-036CB2D5B676}">
      <dgm:prSet/>
      <dgm:spPr/>
      <dgm:t>
        <a:bodyPr/>
        <a:lstStyle/>
        <a:p>
          <a:endParaRPr lang="en-US"/>
        </a:p>
      </dgm:t>
    </dgm:pt>
    <dgm:pt modelId="{8BC61252-C06E-C14A-A636-3C347CF0539A}" type="sibTrans" cxnId="{1664E565-443F-F848-8F97-036CB2D5B676}">
      <dgm:prSet/>
      <dgm:spPr/>
      <dgm:t>
        <a:bodyPr/>
        <a:lstStyle/>
        <a:p>
          <a:endParaRPr lang="en-US"/>
        </a:p>
      </dgm:t>
    </dgm:pt>
    <dgm:pt modelId="{690BBFA2-7665-1247-8162-C3790C5EB24E}">
      <dgm:prSet phldrT="[Text]"/>
      <dgm:spPr/>
      <dgm:t>
        <a:bodyPr/>
        <a:lstStyle/>
        <a:p>
          <a:r>
            <a:rPr lang="en-US" dirty="0"/>
            <a:t>Safeguard quality</a:t>
          </a:r>
        </a:p>
      </dgm:t>
    </dgm:pt>
    <dgm:pt modelId="{F75F2DC9-8535-4D40-B7BB-EF56B3117141}" type="parTrans" cxnId="{06A9B839-F175-4247-AB38-868675CEDEC7}">
      <dgm:prSet/>
      <dgm:spPr/>
      <dgm:t>
        <a:bodyPr/>
        <a:lstStyle/>
        <a:p>
          <a:endParaRPr lang="en-US"/>
        </a:p>
      </dgm:t>
    </dgm:pt>
    <dgm:pt modelId="{F955684F-C2C2-F644-9D1B-39D2F4F701E3}" type="sibTrans" cxnId="{06A9B839-F175-4247-AB38-868675CEDEC7}">
      <dgm:prSet/>
      <dgm:spPr/>
      <dgm:t>
        <a:bodyPr/>
        <a:lstStyle/>
        <a:p>
          <a:endParaRPr lang="en-US"/>
        </a:p>
      </dgm:t>
    </dgm:pt>
    <dgm:pt modelId="{DF65FD19-C3CE-C64A-80E6-145232A42D85}">
      <dgm:prSet phldrT="[Text]"/>
      <dgm:spPr/>
      <dgm:t>
        <a:bodyPr/>
        <a:lstStyle/>
        <a:p>
          <a:r>
            <a:rPr lang="en-US" dirty="0"/>
            <a:t>Stay ahead</a:t>
          </a:r>
        </a:p>
        <a:p>
          <a:endParaRPr lang="en-US" dirty="0"/>
        </a:p>
      </dgm:t>
    </dgm:pt>
    <dgm:pt modelId="{7DADE516-BDCF-494C-B07D-21C3F4BF46DC}" type="parTrans" cxnId="{5820DB4E-1818-8849-B67F-5F4168E29197}">
      <dgm:prSet/>
      <dgm:spPr/>
      <dgm:t>
        <a:bodyPr/>
        <a:lstStyle/>
        <a:p>
          <a:endParaRPr lang="en-US"/>
        </a:p>
      </dgm:t>
    </dgm:pt>
    <dgm:pt modelId="{D125A04C-B8DB-FE4C-89C0-6A4384880FDC}" type="sibTrans" cxnId="{5820DB4E-1818-8849-B67F-5F4168E29197}">
      <dgm:prSet/>
      <dgm:spPr/>
      <dgm:t>
        <a:bodyPr/>
        <a:lstStyle/>
        <a:p>
          <a:endParaRPr lang="en-US"/>
        </a:p>
      </dgm:t>
    </dgm:pt>
    <dgm:pt modelId="{04EB6D79-EC66-BE42-99FD-46AFDA86A174}" type="pres">
      <dgm:prSet presAssocID="{DBEA17D9-A376-B045-9326-DD581F56257F}" presName="CompostProcess" presStyleCnt="0">
        <dgm:presLayoutVars>
          <dgm:dir/>
          <dgm:resizeHandles val="exact"/>
        </dgm:presLayoutVars>
      </dgm:prSet>
      <dgm:spPr/>
    </dgm:pt>
    <dgm:pt modelId="{37FACC67-E34C-314F-8C47-C27109A6961E}" type="pres">
      <dgm:prSet presAssocID="{DBEA17D9-A376-B045-9326-DD581F56257F}" presName="arrow" presStyleLbl="bgShp" presStyleIdx="0" presStyleCnt="1"/>
      <dgm:spPr/>
    </dgm:pt>
    <dgm:pt modelId="{348852B4-5865-BF43-9FC5-B4F0AC1B972A}" type="pres">
      <dgm:prSet presAssocID="{DBEA17D9-A376-B045-9326-DD581F56257F}" presName="linearProcess" presStyleCnt="0"/>
      <dgm:spPr/>
    </dgm:pt>
    <dgm:pt modelId="{C409A83E-16CD-D143-B633-D52507C343EF}" type="pres">
      <dgm:prSet presAssocID="{3EF7E0B4-8151-394F-96A2-CCB9938E3199}" presName="textNode" presStyleLbl="node1" presStyleIdx="0" presStyleCnt="7">
        <dgm:presLayoutVars>
          <dgm:bulletEnabled val="1"/>
        </dgm:presLayoutVars>
      </dgm:prSet>
      <dgm:spPr/>
      <dgm:t>
        <a:bodyPr/>
        <a:lstStyle/>
        <a:p>
          <a:endParaRPr lang="en-US"/>
        </a:p>
      </dgm:t>
    </dgm:pt>
    <dgm:pt modelId="{AB922744-09A0-FD48-BD6A-616E0F72114C}" type="pres">
      <dgm:prSet presAssocID="{E1D225DF-7995-9348-88DE-F20139B1CF0A}" presName="sibTrans" presStyleCnt="0"/>
      <dgm:spPr/>
    </dgm:pt>
    <dgm:pt modelId="{71C4036B-A68D-A249-93F7-DA4C77A8718D}" type="pres">
      <dgm:prSet presAssocID="{55DB6260-7368-9A47-970F-DE45C4E19087}" presName="textNode" presStyleLbl="node1" presStyleIdx="1" presStyleCnt="7">
        <dgm:presLayoutVars>
          <dgm:bulletEnabled val="1"/>
        </dgm:presLayoutVars>
      </dgm:prSet>
      <dgm:spPr/>
      <dgm:t>
        <a:bodyPr/>
        <a:lstStyle/>
        <a:p>
          <a:endParaRPr lang="en-US"/>
        </a:p>
      </dgm:t>
    </dgm:pt>
    <dgm:pt modelId="{5BE37B46-65DB-7C4B-8946-6FAAB74E11BD}" type="pres">
      <dgm:prSet presAssocID="{88801B2E-2A6F-D74C-B1A9-D4DD7BD1C503}" presName="sibTrans" presStyleCnt="0"/>
      <dgm:spPr/>
    </dgm:pt>
    <dgm:pt modelId="{78B0E556-322B-CF45-A73F-DE3B41887DDC}" type="pres">
      <dgm:prSet presAssocID="{2ABD93C4-413B-1E49-8C97-59369B56AC7E}" presName="textNode" presStyleLbl="node1" presStyleIdx="2" presStyleCnt="7">
        <dgm:presLayoutVars>
          <dgm:bulletEnabled val="1"/>
        </dgm:presLayoutVars>
      </dgm:prSet>
      <dgm:spPr/>
      <dgm:t>
        <a:bodyPr/>
        <a:lstStyle/>
        <a:p>
          <a:endParaRPr lang="en-US"/>
        </a:p>
      </dgm:t>
    </dgm:pt>
    <dgm:pt modelId="{74D58C39-7008-2548-9DE8-AE77F74F2386}" type="pres">
      <dgm:prSet presAssocID="{6034C950-E645-A54E-8102-90FF157B254B}" presName="sibTrans" presStyleCnt="0"/>
      <dgm:spPr/>
    </dgm:pt>
    <dgm:pt modelId="{F602FCAD-FBA5-A840-87A1-B7477AA7253F}" type="pres">
      <dgm:prSet presAssocID="{79F90CD5-CF5C-F34E-A55B-E3DEBBD2EFB4}" presName="textNode" presStyleLbl="node1" presStyleIdx="3" presStyleCnt="7">
        <dgm:presLayoutVars>
          <dgm:bulletEnabled val="1"/>
        </dgm:presLayoutVars>
      </dgm:prSet>
      <dgm:spPr/>
      <dgm:t>
        <a:bodyPr/>
        <a:lstStyle/>
        <a:p>
          <a:endParaRPr lang="en-US"/>
        </a:p>
      </dgm:t>
    </dgm:pt>
    <dgm:pt modelId="{E86ED412-C951-F946-85C3-97C4A9C83876}" type="pres">
      <dgm:prSet presAssocID="{E729EF2F-E18E-8340-82A5-137BD5723CA1}" presName="sibTrans" presStyleCnt="0"/>
      <dgm:spPr/>
    </dgm:pt>
    <dgm:pt modelId="{4CF0318C-524A-2E4A-87CB-AFDB128E1C2C}" type="pres">
      <dgm:prSet presAssocID="{9E252166-4C3A-2746-94F4-CCB986637C54}" presName="textNode" presStyleLbl="node1" presStyleIdx="4" presStyleCnt="7">
        <dgm:presLayoutVars>
          <dgm:bulletEnabled val="1"/>
        </dgm:presLayoutVars>
      </dgm:prSet>
      <dgm:spPr/>
      <dgm:t>
        <a:bodyPr/>
        <a:lstStyle/>
        <a:p>
          <a:endParaRPr lang="en-US"/>
        </a:p>
      </dgm:t>
    </dgm:pt>
    <dgm:pt modelId="{C888703B-0179-3D4A-9C6D-F77989058405}" type="pres">
      <dgm:prSet presAssocID="{8BC61252-C06E-C14A-A636-3C347CF0539A}" presName="sibTrans" presStyleCnt="0"/>
      <dgm:spPr/>
    </dgm:pt>
    <dgm:pt modelId="{731E8B39-4D7B-7A42-956D-50190422A943}" type="pres">
      <dgm:prSet presAssocID="{690BBFA2-7665-1247-8162-C3790C5EB24E}" presName="textNode" presStyleLbl="node1" presStyleIdx="5" presStyleCnt="7">
        <dgm:presLayoutVars>
          <dgm:bulletEnabled val="1"/>
        </dgm:presLayoutVars>
      </dgm:prSet>
      <dgm:spPr/>
      <dgm:t>
        <a:bodyPr/>
        <a:lstStyle/>
        <a:p>
          <a:endParaRPr lang="en-US"/>
        </a:p>
      </dgm:t>
    </dgm:pt>
    <dgm:pt modelId="{3F31BD74-27C0-5749-BCB7-FE393FD2E9AD}" type="pres">
      <dgm:prSet presAssocID="{F955684F-C2C2-F644-9D1B-39D2F4F701E3}" presName="sibTrans" presStyleCnt="0"/>
      <dgm:spPr/>
    </dgm:pt>
    <dgm:pt modelId="{73447604-CCB6-B946-9631-DF058DB5FE29}" type="pres">
      <dgm:prSet presAssocID="{DF65FD19-C3CE-C64A-80E6-145232A42D85}" presName="textNode" presStyleLbl="node1" presStyleIdx="6" presStyleCnt="7">
        <dgm:presLayoutVars>
          <dgm:bulletEnabled val="1"/>
        </dgm:presLayoutVars>
      </dgm:prSet>
      <dgm:spPr/>
      <dgm:t>
        <a:bodyPr/>
        <a:lstStyle/>
        <a:p>
          <a:endParaRPr lang="en-US"/>
        </a:p>
      </dgm:t>
    </dgm:pt>
  </dgm:ptLst>
  <dgm:cxnLst>
    <dgm:cxn modelId="{69385CF2-6DBA-654F-BBC1-CB695452FDE1}" type="presOf" srcId="{9E252166-4C3A-2746-94F4-CCB986637C54}" destId="{4CF0318C-524A-2E4A-87CB-AFDB128E1C2C}" srcOrd="0" destOrd="0" presId="urn:microsoft.com/office/officeart/2005/8/layout/hProcess9"/>
    <dgm:cxn modelId="{50894511-26B5-AB40-B079-CD935CF77224}" type="presOf" srcId="{DF65FD19-C3CE-C64A-80E6-145232A42D85}" destId="{73447604-CCB6-B946-9631-DF058DB5FE29}" srcOrd="0" destOrd="0" presId="urn:microsoft.com/office/officeart/2005/8/layout/hProcess9"/>
    <dgm:cxn modelId="{6A228981-1301-E743-8E8E-A0DA367E517E}" type="presOf" srcId="{DBEA17D9-A376-B045-9326-DD581F56257F}" destId="{04EB6D79-EC66-BE42-99FD-46AFDA86A174}" srcOrd="0" destOrd="0" presId="urn:microsoft.com/office/officeart/2005/8/layout/hProcess9"/>
    <dgm:cxn modelId="{85AB91A1-49B0-9C44-BC0B-E4CF5BD984A7}" type="presOf" srcId="{2ABD93C4-413B-1E49-8C97-59369B56AC7E}" destId="{78B0E556-322B-CF45-A73F-DE3B41887DDC}" srcOrd="0" destOrd="0" presId="urn:microsoft.com/office/officeart/2005/8/layout/hProcess9"/>
    <dgm:cxn modelId="{71757954-E985-C242-8B2E-57DD111117DE}" type="presOf" srcId="{55DB6260-7368-9A47-970F-DE45C4E19087}" destId="{71C4036B-A68D-A249-93F7-DA4C77A8718D}" srcOrd="0" destOrd="0" presId="urn:microsoft.com/office/officeart/2005/8/layout/hProcess9"/>
    <dgm:cxn modelId="{5820DB4E-1818-8849-B67F-5F4168E29197}" srcId="{DBEA17D9-A376-B045-9326-DD581F56257F}" destId="{DF65FD19-C3CE-C64A-80E6-145232A42D85}" srcOrd="6" destOrd="0" parTransId="{7DADE516-BDCF-494C-B07D-21C3F4BF46DC}" sibTransId="{D125A04C-B8DB-FE4C-89C0-6A4384880FDC}"/>
    <dgm:cxn modelId="{693639C0-0581-3F4A-91AD-D2E9C30FEA67}" type="presOf" srcId="{3EF7E0B4-8151-394F-96A2-CCB9938E3199}" destId="{C409A83E-16CD-D143-B633-D52507C343EF}" srcOrd="0" destOrd="0" presId="urn:microsoft.com/office/officeart/2005/8/layout/hProcess9"/>
    <dgm:cxn modelId="{06A9B839-F175-4247-AB38-868675CEDEC7}" srcId="{DBEA17D9-A376-B045-9326-DD581F56257F}" destId="{690BBFA2-7665-1247-8162-C3790C5EB24E}" srcOrd="5" destOrd="0" parTransId="{F75F2DC9-8535-4D40-B7BB-EF56B3117141}" sibTransId="{F955684F-C2C2-F644-9D1B-39D2F4F701E3}"/>
    <dgm:cxn modelId="{3E41CBE9-87C0-FC40-A22B-0D5A5774A9C1}" srcId="{DBEA17D9-A376-B045-9326-DD581F56257F}" destId="{3EF7E0B4-8151-394F-96A2-CCB9938E3199}" srcOrd="0" destOrd="0" parTransId="{0E3887A5-F2B5-9B44-BD9E-AC92BFE2FC41}" sibTransId="{E1D225DF-7995-9348-88DE-F20139B1CF0A}"/>
    <dgm:cxn modelId="{C7186DEB-5C35-344C-8EC4-F68FE850F9AD}" srcId="{DBEA17D9-A376-B045-9326-DD581F56257F}" destId="{55DB6260-7368-9A47-970F-DE45C4E19087}" srcOrd="1" destOrd="0" parTransId="{79D1879C-5DD6-FA40-BDB1-E65188F6426B}" sibTransId="{88801B2E-2A6F-D74C-B1A9-D4DD7BD1C503}"/>
    <dgm:cxn modelId="{99B3E834-085E-5E40-B7B2-DB1B385B4D4C}" srcId="{DBEA17D9-A376-B045-9326-DD581F56257F}" destId="{79F90CD5-CF5C-F34E-A55B-E3DEBBD2EFB4}" srcOrd="3" destOrd="0" parTransId="{A7065851-807F-1E47-8853-D46FC4E37B12}" sibTransId="{E729EF2F-E18E-8340-82A5-137BD5723CA1}"/>
    <dgm:cxn modelId="{1FF90F54-ABF9-5D40-A497-ECF9AD974984}" type="presOf" srcId="{79F90CD5-CF5C-F34E-A55B-E3DEBBD2EFB4}" destId="{F602FCAD-FBA5-A840-87A1-B7477AA7253F}" srcOrd="0" destOrd="0" presId="urn:microsoft.com/office/officeart/2005/8/layout/hProcess9"/>
    <dgm:cxn modelId="{3A96AC96-F078-6743-9297-9202729EE38A}" type="presOf" srcId="{690BBFA2-7665-1247-8162-C3790C5EB24E}" destId="{731E8B39-4D7B-7A42-956D-50190422A943}" srcOrd="0" destOrd="0" presId="urn:microsoft.com/office/officeart/2005/8/layout/hProcess9"/>
    <dgm:cxn modelId="{A1BB6ABB-D8E5-F14E-ADD9-C55515DFD9A5}" srcId="{DBEA17D9-A376-B045-9326-DD581F56257F}" destId="{2ABD93C4-413B-1E49-8C97-59369B56AC7E}" srcOrd="2" destOrd="0" parTransId="{5019C872-CD27-7D4C-A8BC-A9E8878EE00A}" sibTransId="{6034C950-E645-A54E-8102-90FF157B254B}"/>
    <dgm:cxn modelId="{1664E565-443F-F848-8F97-036CB2D5B676}" srcId="{DBEA17D9-A376-B045-9326-DD581F56257F}" destId="{9E252166-4C3A-2746-94F4-CCB986637C54}" srcOrd="4" destOrd="0" parTransId="{FC42206B-ED33-7F42-94B5-169260D8F6F0}" sibTransId="{8BC61252-C06E-C14A-A636-3C347CF0539A}"/>
    <dgm:cxn modelId="{262AFFE3-36B6-4248-A0AE-A4258778E72E}" type="presParOf" srcId="{04EB6D79-EC66-BE42-99FD-46AFDA86A174}" destId="{37FACC67-E34C-314F-8C47-C27109A6961E}" srcOrd="0" destOrd="0" presId="urn:microsoft.com/office/officeart/2005/8/layout/hProcess9"/>
    <dgm:cxn modelId="{92642711-455A-1F48-A174-C07E513A6083}" type="presParOf" srcId="{04EB6D79-EC66-BE42-99FD-46AFDA86A174}" destId="{348852B4-5865-BF43-9FC5-B4F0AC1B972A}" srcOrd="1" destOrd="0" presId="urn:microsoft.com/office/officeart/2005/8/layout/hProcess9"/>
    <dgm:cxn modelId="{99758DE6-645C-F54D-A133-C19B5BCB877E}" type="presParOf" srcId="{348852B4-5865-BF43-9FC5-B4F0AC1B972A}" destId="{C409A83E-16CD-D143-B633-D52507C343EF}" srcOrd="0" destOrd="0" presId="urn:microsoft.com/office/officeart/2005/8/layout/hProcess9"/>
    <dgm:cxn modelId="{026E4AF6-1767-E342-AF32-C0E9B9D16F03}" type="presParOf" srcId="{348852B4-5865-BF43-9FC5-B4F0AC1B972A}" destId="{AB922744-09A0-FD48-BD6A-616E0F72114C}" srcOrd="1" destOrd="0" presId="urn:microsoft.com/office/officeart/2005/8/layout/hProcess9"/>
    <dgm:cxn modelId="{2E8EB9D6-2826-6C47-AA61-274004A95249}" type="presParOf" srcId="{348852B4-5865-BF43-9FC5-B4F0AC1B972A}" destId="{71C4036B-A68D-A249-93F7-DA4C77A8718D}" srcOrd="2" destOrd="0" presId="urn:microsoft.com/office/officeart/2005/8/layout/hProcess9"/>
    <dgm:cxn modelId="{1B868255-EE3E-C641-B31B-2303259C1769}" type="presParOf" srcId="{348852B4-5865-BF43-9FC5-B4F0AC1B972A}" destId="{5BE37B46-65DB-7C4B-8946-6FAAB74E11BD}" srcOrd="3" destOrd="0" presId="urn:microsoft.com/office/officeart/2005/8/layout/hProcess9"/>
    <dgm:cxn modelId="{A933E249-D52A-BC49-B1FB-3DAA251E0DFF}" type="presParOf" srcId="{348852B4-5865-BF43-9FC5-B4F0AC1B972A}" destId="{78B0E556-322B-CF45-A73F-DE3B41887DDC}" srcOrd="4" destOrd="0" presId="urn:microsoft.com/office/officeart/2005/8/layout/hProcess9"/>
    <dgm:cxn modelId="{5210B64F-A140-BF4B-865B-BA2D255D2600}" type="presParOf" srcId="{348852B4-5865-BF43-9FC5-B4F0AC1B972A}" destId="{74D58C39-7008-2548-9DE8-AE77F74F2386}" srcOrd="5" destOrd="0" presId="urn:microsoft.com/office/officeart/2005/8/layout/hProcess9"/>
    <dgm:cxn modelId="{804EEA25-773B-B144-8612-7F5BB673F0C1}" type="presParOf" srcId="{348852B4-5865-BF43-9FC5-B4F0AC1B972A}" destId="{F602FCAD-FBA5-A840-87A1-B7477AA7253F}" srcOrd="6" destOrd="0" presId="urn:microsoft.com/office/officeart/2005/8/layout/hProcess9"/>
    <dgm:cxn modelId="{A4270CC0-E395-A140-9F3C-B828E43F5D0C}" type="presParOf" srcId="{348852B4-5865-BF43-9FC5-B4F0AC1B972A}" destId="{E86ED412-C951-F946-85C3-97C4A9C83876}" srcOrd="7" destOrd="0" presId="urn:microsoft.com/office/officeart/2005/8/layout/hProcess9"/>
    <dgm:cxn modelId="{12C646F5-80DC-BA40-AB4A-00FAFDEBE56F}" type="presParOf" srcId="{348852B4-5865-BF43-9FC5-B4F0AC1B972A}" destId="{4CF0318C-524A-2E4A-87CB-AFDB128E1C2C}" srcOrd="8" destOrd="0" presId="urn:microsoft.com/office/officeart/2005/8/layout/hProcess9"/>
    <dgm:cxn modelId="{5A61B630-ED7B-CD43-8594-4EC9392B7F2A}" type="presParOf" srcId="{348852B4-5865-BF43-9FC5-B4F0AC1B972A}" destId="{C888703B-0179-3D4A-9C6D-F77989058405}" srcOrd="9" destOrd="0" presId="urn:microsoft.com/office/officeart/2005/8/layout/hProcess9"/>
    <dgm:cxn modelId="{2B233461-CD92-7D44-BF83-534E37DF17CC}" type="presParOf" srcId="{348852B4-5865-BF43-9FC5-B4F0AC1B972A}" destId="{731E8B39-4D7B-7A42-956D-50190422A943}" srcOrd="10" destOrd="0" presId="urn:microsoft.com/office/officeart/2005/8/layout/hProcess9"/>
    <dgm:cxn modelId="{4C1813A0-54B1-3240-9D0F-F5F006DB2B08}" type="presParOf" srcId="{348852B4-5865-BF43-9FC5-B4F0AC1B972A}" destId="{3F31BD74-27C0-5749-BCB7-FE393FD2E9AD}" srcOrd="11" destOrd="0" presId="urn:microsoft.com/office/officeart/2005/8/layout/hProcess9"/>
    <dgm:cxn modelId="{5AE434A9-0892-2D44-8CF6-C19DFF8B6A5A}" type="presParOf" srcId="{348852B4-5865-BF43-9FC5-B4F0AC1B972A}" destId="{73447604-CCB6-B946-9631-DF058DB5FE29}"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A17D9-A376-B045-9326-DD581F56257F}" type="doc">
      <dgm:prSet loTypeId="urn:microsoft.com/office/officeart/2005/8/layout/hProcess9" loCatId="process" qsTypeId="urn:microsoft.com/office/officeart/2005/8/quickstyle/simple4" qsCatId="simple" csTypeId="urn:microsoft.com/office/officeart/2005/8/colors/accent1_2" csCatId="accent1" phldr="1"/>
      <dgm:spPr/>
    </dgm:pt>
    <dgm:pt modelId="{3EF7E0B4-8151-394F-96A2-CCB9938E3199}">
      <dgm:prSet phldrT="[Text]"/>
      <dgm:spPr/>
      <dgm:t>
        <a:bodyPr/>
        <a:lstStyle/>
        <a:p>
          <a:r>
            <a:rPr lang="en-GB" dirty="0" smtClean="0">
              <a:ea typeface="ＭＳ Ｐゴシック" pitchFamily="-109" charset="-128"/>
              <a:cs typeface="ＭＳ Ｐゴシック" pitchFamily="-109" charset="-128"/>
            </a:rPr>
            <a:t>Bring clarity to quality</a:t>
          </a:r>
          <a:endParaRPr lang="en-US" dirty="0"/>
        </a:p>
      </dgm:t>
    </dgm:pt>
    <dgm:pt modelId="{0E3887A5-F2B5-9B44-BD9E-AC92BFE2FC41}" type="parTrans" cxnId="{3E41CBE9-87C0-FC40-A22B-0D5A5774A9C1}">
      <dgm:prSet/>
      <dgm:spPr/>
      <dgm:t>
        <a:bodyPr/>
        <a:lstStyle/>
        <a:p>
          <a:endParaRPr lang="en-US"/>
        </a:p>
      </dgm:t>
    </dgm:pt>
    <dgm:pt modelId="{E1D225DF-7995-9348-88DE-F20139B1CF0A}" type="sibTrans" cxnId="{3E41CBE9-87C0-FC40-A22B-0D5A5774A9C1}">
      <dgm:prSet/>
      <dgm:spPr/>
      <dgm:t>
        <a:bodyPr/>
        <a:lstStyle/>
        <a:p>
          <a:endParaRPr lang="en-US"/>
        </a:p>
      </dgm:t>
    </dgm:pt>
    <dgm:pt modelId="{55DB6260-7368-9A47-970F-DE45C4E19087}">
      <dgm:prSet phldrT="[Text]"/>
      <dgm:spPr/>
      <dgm:t>
        <a:bodyPr/>
        <a:lstStyle/>
        <a:p>
          <a:r>
            <a:rPr lang="en-GB" dirty="0" smtClean="0">
              <a:ea typeface="ＭＳ Ｐゴシック" pitchFamily="-109" charset="-128"/>
              <a:cs typeface="ＭＳ Ｐゴシック" pitchFamily="-109" charset="-128"/>
            </a:rPr>
            <a:t>Measure quality</a:t>
          </a:r>
          <a:endParaRPr lang="en-US" dirty="0"/>
        </a:p>
      </dgm:t>
    </dgm:pt>
    <dgm:pt modelId="{79D1879C-5DD6-FA40-BDB1-E65188F6426B}" type="parTrans" cxnId="{C7186DEB-5C35-344C-8EC4-F68FE850F9AD}">
      <dgm:prSet/>
      <dgm:spPr/>
      <dgm:t>
        <a:bodyPr/>
        <a:lstStyle/>
        <a:p>
          <a:endParaRPr lang="en-US"/>
        </a:p>
      </dgm:t>
    </dgm:pt>
    <dgm:pt modelId="{88801B2E-2A6F-D74C-B1A9-D4DD7BD1C503}" type="sibTrans" cxnId="{C7186DEB-5C35-344C-8EC4-F68FE850F9AD}">
      <dgm:prSet/>
      <dgm:spPr/>
      <dgm:t>
        <a:bodyPr/>
        <a:lstStyle/>
        <a:p>
          <a:endParaRPr lang="en-US"/>
        </a:p>
      </dgm:t>
    </dgm:pt>
    <dgm:pt modelId="{2ABD93C4-413B-1E49-8C97-59369B56AC7E}">
      <dgm:prSet phldrT="[Text]"/>
      <dgm:spPr/>
      <dgm:t>
        <a:bodyPr/>
        <a:lstStyle/>
        <a:p>
          <a:r>
            <a:rPr lang="en-GB" dirty="0" smtClean="0">
              <a:ea typeface="ＭＳ Ｐゴシック" pitchFamily="-109" charset="-128"/>
              <a:cs typeface="ＭＳ Ｐゴシック" pitchFamily="-109" charset="-128"/>
            </a:rPr>
            <a:t>Publish quality performance</a:t>
          </a:r>
          <a:endParaRPr lang="en-US" dirty="0"/>
        </a:p>
      </dgm:t>
    </dgm:pt>
    <dgm:pt modelId="{5019C872-CD27-7D4C-A8BC-A9E8878EE00A}" type="parTrans" cxnId="{A1BB6ABB-D8E5-F14E-ADD9-C55515DFD9A5}">
      <dgm:prSet/>
      <dgm:spPr/>
      <dgm:t>
        <a:bodyPr/>
        <a:lstStyle/>
        <a:p>
          <a:endParaRPr lang="en-US"/>
        </a:p>
      </dgm:t>
    </dgm:pt>
    <dgm:pt modelId="{6034C950-E645-A54E-8102-90FF157B254B}" type="sibTrans" cxnId="{A1BB6ABB-D8E5-F14E-ADD9-C55515DFD9A5}">
      <dgm:prSet/>
      <dgm:spPr/>
      <dgm:t>
        <a:bodyPr/>
        <a:lstStyle/>
        <a:p>
          <a:endParaRPr lang="en-US"/>
        </a:p>
      </dgm:t>
    </dgm:pt>
    <dgm:pt modelId="{79F90CD5-CF5C-F34E-A55B-E3DEBBD2EFB4}">
      <dgm:prSet phldrT="[Text]"/>
      <dgm:spPr/>
      <dgm:t>
        <a:bodyPr/>
        <a:lstStyle/>
        <a:p>
          <a:r>
            <a:rPr lang="en-US" dirty="0" err="1"/>
            <a:t>Recognise</a:t>
          </a:r>
          <a:r>
            <a:rPr lang="en-US" dirty="0"/>
            <a:t> and </a:t>
          </a:r>
          <a:r>
            <a:rPr lang="en-US" dirty="0" err="1"/>
            <a:t>rewrd</a:t>
          </a:r>
          <a:r>
            <a:rPr lang="en-US" dirty="0"/>
            <a:t> quality</a:t>
          </a:r>
        </a:p>
      </dgm:t>
    </dgm:pt>
    <dgm:pt modelId="{A7065851-807F-1E47-8853-D46FC4E37B12}" type="parTrans" cxnId="{99B3E834-085E-5E40-B7B2-DB1B385B4D4C}">
      <dgm:prSet/>
      <dgm:spPr/>
      <dgm:t>
        <a:bodyPr/>
        <a:lstStyle/>
        <a:p>
          <a:endParaRPr lang="en-US"/>
        </a:p>
      </dgm:t>
    </dgm:pt>
    <dgm:pt modelId="{E729EF2F-E18E-8340-82A5-137BD5723CA1}" type="sibTrans" cxnId="{99B3E834-085E-5E40-B7B2-DB1B385B4D4C}">
      <dgm:prSet/>
      <dgm:spPr/>
      <dgm:t>
        <a:bodyPr/>
        <a:lstStyle/>
        <a:p>
          <a:endParaRPr lang="en-US"/>
        </a:p>
      </dgm:t>
    </dgm:pt>
    <dgm:pt modelId="{9E252166-4C3A-2746-94F4-CCB986637C54}">
      <dgm:prSet phldrT="[Text]"/>
      <dgm:spPr/>
      <dgm:t>
        <a:bodyPr/>
        <a:lstStyle/>
        <a:p>
          <a:r>
            <a:rPr lang="en-US" dirty="0"/>
            <a:t>Raise standards</a:t>
          </a:r>
        </a:p>
      </dgm:t>
    </dgm:pt>
    <dgm:pt modelId="{FC42206B-ED33-7F42-94B5-169260D8F6F0}" type="parTrans" cxnId="{1664E565-443F-F848-8F97-036CB2D5B676}">
      <dgm:prSet/>
      <dgm:spPr/>
      <dgm:t>
        <a:bodyPr/>
        <a:lstStyle/>
        <a:p>
          <a:endParaRPr lang="en-US"/>
        </a:p>
      </dgm:t>
    </dgm:pt>
    <dgm:pt modelId="{8BC61252-C06E-C14A-A636-3C347CF0539A}" type="sibTrans" cxnId="{1664E565-443F-F848-8F97-036CB2D5B676}">
      <dgm:prSet/>
      <dgm:spPr/>
      <dgm:t>
        <a:bodyPr/>
        <a:lstStyle/>
        <a:p>
          <a:endParaRPr lang="en-US"/>
        </a:p>
      </dgm:t>
    </dgm:pt>
    <dgm:pt modelId="{690BBFA2-7665-1247-8162-C3790C5EB24E}">
      <dgm:prSet phldrT="[Text]"/>
      <dgm:spPr/>
      <dgm:t>
        <a:bodyPr/>
        <a:lstStyle/>
        <a:p>
          <a:r>
            <a:rPr lang="en-US" dirty="0"/>
            <a:t>Safeguard quality</a:t>
          </a:r>
        </a:p>
      </dgm:t>
    </dgm:pt>
    <dgm:pt modelId="{F75F2DC9-8535-4D40-B7BB-EF56B3117141}" type="parTrans" cxnId="{06A9B839-F175-4247-AB38-868675CEDEC7}">
      <dgm:prSet/>
      <dgm:spPr/>
      <dgm:t>
        <a:bodyPr/>
        <a:lstStyle/>
        <a:p>
          <a:endParaRPr lang="en-US"/>
        </a:p>
      </dgm:t>
    </dgm:pt>
    <dgm:pt modelId="{F955684F-C2C2-F644-9D1B-39D2F4F701E3}" type="sibTrans" cxnId="{06A9B839-F175-4247-AB38-868675CEDEC7}">
      <dgm:prSet/>
      <dgm:spPr/>
      <dgm:t>
        <a:bodyPr/>
        <a:lstStyle/>
        <a:p>
          <a:endParaRPr lang="en-US"/>
        </a:p>
      </dgm:t>
    </dgm:pt>
    <dgm:pt modelId="{DF65FD19-C3CE-C64A-80E6-145232A42D85}">
      <dgm:prSet phldrT="[Text]"/>
      <dgm:spPr/>
      <dgm:t>
        <a:bodyPr/>
        <a:lstStyle/>
        <a:p>
          <a:r>
            <a:rPr lang="en-US" dirty="0"/>
            <a:t>Stay ahead</a:t>
          </a:r>
        </a:p>
        <a:p>
          <a:endParaRPr lang="en-US" dirty="0"/>
        </a:p>
      </dgm:t>
    </dgm:pt>
    <dgm:pt modelId="{7DADE516-BDCF-494C-B07D-21C3F4BF46DC}" type="parTrans" cxnId="{5820DB4E-1818-8849-B67F-5F4168E29197}">
      <dgm:prSet/>
      <dgm:spPr/>
      <dgm:t>
        <a:bodyPr/>
        <a:lstStyle/>
        <a:p>
          <a:endParaRPr lang="en-US"/>
        </a:p>
      </dgm:t>
    </dgm:pt>
    <dgm:pt modelId="{D125A04C-B8DB-FE4C-89C0-6A4384880FDC}" type="sibTrans" cxnId="{5820DB4E-1818-8849-B67F-5F4168E29197}">
      <dgm:prSet/>
      <dgm:spPr/>
      <dgm:t>
        <a:bodyPr/>
        <a:lstStyle/>
        <a:p>
          <a:endParaRPr lang="en-US"/>
        </a:p>
      </dgm:t>
    </dgm:pt>
    <dgm:pt modelId="{04EB6D79-EC66-BE42-99FD-46AFDA86A174}" type="pres">
      <dgm:prSet presAssocID="{DBEA17D9-A376-B045-9326-DD581F56257F}" presName="CompostProcess" presStyleCnt="0">
        <dgm:presLayoutVars>
          <dgm:dir/>
          <dgm:resizeHandles val="exact"/>
        </dgm:presLayoutVars>
      </dgm:prSet>
      <dgm:spPr/>
    </dgm:pt>
    <dgm:pt modelId="{37FACC67-E34C-314F-8C47-C27109A6961E}" type="pres">
      <dgm:prSet presAssocID="{DBEA17D9-A376-B045-9326-DD581F56257F}" presName="arrow" presStyleLbl="bgShp" presStyleIdx="0" presStyleCnt="1"/>
      <dgm:spPr/>
    </dgm:pt>
    <dgm:pt modelId="{348852B4-5865-BF43-9FC5-B4F0AC1B972A}" type="pres">
      <dgm:prSet presAssocID="{DBEA17D9-A376-B045-9326-DD581F56257F}" presName="linearProcess" presStyleCnt="0"/>
      <dgm:spPr/>
    </dgm:pt>
    <dgm:pt modelId="{C409A83E-16CD-D143-B633-D52507C343EF}" type="pres">
      <dgm:prSet presAssocID="{3EF7E0B4-8151-394F-96A2-CCB9938E3199}" presName="textNode" presStyleLbl="node1" presStyleIdx="0" presStyleCnt="7">
        <dgm:presLayoutVars>
          <dgm:bulletEnabled val="1"/>
        </dgm:presLayoutVars>
      </dgm:prSet>
      <dgm:spPr/>
      <dgm:t>
        <a:bodyPr/>
        <a:lstStyle/>
        <a:p>
          <a:endParaRPr lang="en-US"/>
        </a:p>
      </dgm:t>
    </dgm:pt>
    <dgm:pt modelId="{AB922744-09A0-FD48-BD6A-616E0F72114C}" type="pres">
      <dgm:prSet presAssocID="{E1D225DF-7995-9348-88DE-F20139B1CF0A}" presName="sibTrans" presStyleCnt="0"/>
      <dgm:spPr/>
    </dgm:pt>
    <dgm:pt modelId="{71C4036B-A68D-A249-93F7-DA4C77A8718D}" type="pres">
      <dgm:prSet presAssocID="{55DB6260-7368-9A47-970F-DE45C4E19087}" presName="textNode" presStyleLbl="node1" presStyleIdx="1" presStyleCnt="7">
        <dgm:presLayoutVars>
          <dgm:bulletEnabled val="1"/>
        </dgm:presLayoutVars>
      </dgm:prSet>
      <dgm:spPr/>
      <dgm:t>
        <a:bodyPr/>
        <a:lstStyle/>
        <a:p>
          <a:endParaRPr lang="en-US"/>
        </a:p>
      </dgm:t>
    </dgm:pt>
    <dgm:pt modelId="{5BE37B46-65DB-7C4B-8946-6FAAB74E11BD}" type="pres">
      <dgm:prSet presAssocID="{88801B2E-2A6F-D74C-B1A9-D4DD7BD1C503}" presName="sibTrans" presStyleCnt="0"/>
      <dgm:spPr/>
    </dgm:pt>
    <dgm:pt modelId="{78B0E556-322B-CF45-A73F-DE3B41887DDC}" type="pres">
      <dgm:prSet presAssocID="{2ABD93C4-413B-1E49-8C97-59369B56AC7E}" presName="textNode" presStyleLbl="node1" presStyleIdx="2" presStyleCnt="7">
        <dgm:presLayoutVars>
          <dgm:bulletEnabled val="1"/>
        </dgm:presLayoutVars>
      </dgm:prSet>
      <dgm:spPr/>
      <dgm:t>
        <a:bodyPr/>
        <a:lstStyle/>
        <a:p>
          <a:endParaRPr lang="en-US"/>
        </a:p>
      </dgm:t>
    </dgm:pt>
    <dgm:pt modelId="{74D58C39-7008-2548-9DE8-AE77F74F2386}" type="pres">
      <dgm:prSet presAssocID="{6034C950-E645-A54E-8102-90FF157B254B}" presName="sibTrans" presStyleCnt="0"/>
      <dgm:spPr/>
    </dgm:pt>
    <dgm:pt modelId="{F602FCAD-FBA5-A840-87A1-B7477AA7253F}" type="pres">
      <dgm:prSet presAssocID="{79F90CD5-CF5C-F34E-A55B-E3DEBBD2EFB4}" presName="textNode" presStyleLbl="node1" presStyleIdx="3" presStyleCnt="7">
        <dgm:presLayoutVars>
          <dgm:bulletEnabled val="1"/>
        </dgm:presLayoutVars>
      </dgm:prSet>
      <dgm:spPr/>
      <dgm:t>
        <a:bodyPr/>
        <a:lstStyle/>
        <a:p>
          <a:endParaRPr lang="en-US"/>
        </a:p>
      </dgm:t>
    </dgm:pt>
    <dgm:pt modelId="{E86ED412-C951-F946-85C3-97C4A9C83876}" type="pres">
      <dgm:prSet presAssocID="{E729EF2F-E18E-8340-82A5-137BD5723CA1}" presName="sibTrans" presStyleCnt="0"/>
      <dgm:spPr/>
    </dgm:pt>
    <dgm:pt modelId="{4CF0318C-524A-2E4A-87CB-AFDB128E1C2C}" type="pres">
      <dgm:prSet presAssocID="{9E252166-4C3A-2746-94F4-CCB986637C54}" presName="textNode" presStyleLbl="node1" presStyleIdx="4" presStyleCnt="7">
        <dgm:presLayoutVars>
          <dgm:bulletEnabled val="1"/>
        </dgm:presLayoutVars>
      </dgm:prSet>
      <dgm:spPr/>
      <dgm:t>
        <a:bodyPr/>
        <a:lstStyle/>
        <a:p>
          <a:endParaRPr lang="en-US"/>
        </a:p>
      </dgm:t>
    </dgm:pt>
    <dgm:pt modelId="{C888703B-0179-3D4A-9C6D-F77989058405}" type="pres">
      <dgm:prSet presAssocID="{8BC61252-C06E-C14A-A636-3C347CF0539A}" presName="sibTrans" presStyleCnt="0"/>
      <dgm:spPr/>
    </dgm:pt>
    <dgm:pt modelId="{731E8B39-4D7B-7A42-956D-50190422A943}" type="pres">
      <dgm:prSet presAssocID="{690BBFA2-7665-1247-8162-C3790C5EB24E}" presName="textNode" presStyleLbl="node1" presStyleIdx="5" presStyleCnt="7">
        <dgm:presLayoutVars>
          <dgm:bulletEnabled val="1"/>
        </dgm:presLayoutVars>
      </dgm:prSet>
      <dgm:spPr/>
      <dgm:t>
        <a:bodyPr/>
        <a:lstStyle/>
        <a:p>
          <a:endParaRPr lang="en-US"/>
        </a:p>
      </dgm:t>
    </dgm:pt>
    <dgm:pt modelId="{3F31BD74-27C0-5749-BCB7-FE393FD2E9AD}" type="pres">
      <dgm:prSet presAssocID="{F955684F-C2C2-F644-9D1B-39D2F4F701E3}" presName="sibTrans" presStyleCnt="0"/>
      <dgm:spPr/>
    </dgm:pt>
    <dgm:pt modelId="{73447604-CCB6-B946-9631-DF058DB5FE29}" type="pres">
      <dgm:prSet presAssocID="{DF65FD19-C3CE-C64A-80E6-145232A42D85}" presName="textNode" presStyleLbl="node1" presStyleIdx="6" presStyleCnt="7">
        <dgm:presLayoutVars>
          <dgm:bulletEnabled val="1"/>
        </dgm:presLayoutVars>
      </dgm:prSet>
      <dgm:spPr/>
      <dgm:t>
        <a:bodyPr/>
        <a:lstStyle/>
        <a:p>
          <a:endParaRPr lang="en-US"/>
        </a:p>
      </dgm:t>
    </dgm:pt>
  </dgm:ptLst>
  <dgm:cxnLst>
    <dgm:cxn modelId="{EE8C0F54-556C-D247-BAAD-43D9964CC7E1}" type="presOf" srcId="{2ABD93C4-413B-1E49-8C97-59369B56AC7E}" destId="{78B0E556-322B-CF45-A73F-DE3B41887DDC}" srcOrd="0" destOrd="0" presId="urn:microsoft.com/office/officeart/2005/8/layout/hProcess9"/>
    <dgm:cxn modelId="{5820DB4E-1818-8849-B67F-5F4168E29197}" srcId="{DBEA17D9-A376-B045-9326-DD581F56257F}" destId="{DF65FD19-C3CE-C64A-80E6-145232A42D85}" srcOrd="6" destOrd="0" parTransId="{7DADE516-BDCF-494C-B07D-21C3F4BF46DC}" sibTransId="{D125A04C-B8DB-FE4C-89C0-6A4384880FDC}"/>
    <dgm:cxn modelId="{06A9B839-F175-4247-AB38-868675CEDEC7}" srcId="{DBEA17D9-A376-B045-9326-DD581F56257F}" destId="{690BBFA2-7665-1247-8162-C3790C5EB24E}" srcOrd="5" destOrd="0" parTransId="{F75F2DC9-8535-4D40-B7BB-EF56B3117141}" sibTransId="{F955684F-C2C2-F644-9D1B-39D2F4F701E3}"/>
    <dgm:cxn modelId="{B5B8D652-E2F3-BB4D-B658-8E0D23499231}" type="presOf" srcId="{55DB6260-7368-9A47-970F-DE45C4E19087}" destId="{71C4036B-A68D-A249-93F7-DA4C77A8718D}" srcOrd="0" destOrd="0" presId="urn:microsoft.com/office/officeart/2005/8/layout/hProcess9"/>
    <dgm:cxn modelId="{AF157CF9-F9EF-E747-9505-5FBF4E9575DB}" type="presOf" srcId="{9E252166-4C3A-2746-94F4-CCB986637C54}" destId="{4CF0318C-524A-2E4A-87CB-AFDB128E1C2C}" srcOrd="0" destOrd="0" presId="urn:microsoft.com/office/officeart/2005/8/layout/hProcess9"/>
    <dgm:cxn modelId="{3E41CBE9-87C0-FC40-A22B-0D5A5774A9C1}" srcId="{DBEA17D9-A376-B045-9326-DD581F56257F}" destId="{3EF7E0B4-8151-394F-96A2-CCB9938E3199}" srcOrd="0" destOrd="0" parTransId="{0E3887A5-F2B5-9B44-BD9E-AC92BFE2FC41}" sibTransId="{E1D225DF-7995-9348-88DE-F20139B1CF0A}"/>
    <dgm:cxn modelId="{D38B3BC5-BB49-6746-A0A0-FC080D74DAA4}" type="presOf" srcId="{DBEA17D9-A376-B045-9326-DD581F56257F}" destId="{04EB6D79-EC66-BE42-99FD-46AFDA86A174}" srcOrd="0" destOrd="0" presId="urn:microsoft.com/office/officeart/2005/8/layout/hProcess9"/>
    <dgm:cxn modelId="{A7880CC4-9098-8045-9A2F-BFF0A335A199}" type="presOf" srcId="{79F90CD5-CF5C-F34E-A55B-E3DEBBD2EFB4}" destId="{F602FCAD-FBA5-A840-87A1-B7477AA7253F}" srcOrd="0" destOrd="0" presId="urn:microsoft.com/office/officeart/2005/8/layout/hProcess9"/>
    <dgm:cxn modelId="{C7186DEB-5C35-344C-8EC4-F68FE850F9AD}" srcId="{DBEA17D9-A376-B045-9326-DD581F56257F}" destId="{55DB6260-7368-9A47-970F-DE45C4E19087}" srcOrd="1" destOrd="0" parTransId="{79D1879C-5DD6-FA40-BDB1-E65188F6426B}" sibTransId="{88801B2E-2A6F-D74C-B1A9-D4DD7BD1C503}"/>
    <dgm:cxn modelId="{99B3E834-085E-5E40-B7B2-DB1B385B4D4C}" srcId="{DBEA17D9-A376-B045-9326-DD581F56257F}" destId="{79F90CD5-CF5C-F34E-A55B-E3DEBBD2EFB4}" srcOrd="3" destOrd="0" parTransId="{A7065851-807F-1E47-8853-D46FC4E37B12}" sibTransId="{E729EF2F-E18E-8340-82A5-137BD5723CA1}"/>
    <dgm:cxn modelId="{58A1708C-0427-A84B-AD3E-5FBC4FBFB602}" type="presOf" srcId="{3EF7E0B4-8151-394F-96A2-CCB9938E3199}" destId="{C409A83E-16CD-D143-B633-D52507C343EF}" srcOrd="0" destOrd="0" presId="urn:microsoft.com/office/officeart/2005/8/layout/hProcess9"/>
    <dgm:cxn modelId="{A1BB6ABB-D8E5-F14E-ADD9-C55515DFD9A5}" srcId="{DBEA17D9-A376-B045-9326-DD581F56257F}" destId="{2ABD93C4-413B-1E49-8C97-59369B56AC7E}" srcOrd="2" destOrd="0" parTransId="{5019C872-CD27-7D4C-A8BC-A9E8878EE00A}" sibTransId="{6034C950-E645-A54E-8102-90FF157B254B}"/>
    <dgm:cxn modelId="{6EE0DCCC-98B5-2646-BD1B-54E23CF6719E}" type="presOf" srcId="{690BBFA2-7665-1247-8162-C3790C5EB24E}" destId="{731E8B39-4D7B-7A42-956D-50190422A943}" srcOrd="0" destOrd="0" presId="urn:microsoft.com/office/officeart/2005/8/layout/hProcess9"/>
    <dgm:cxn modelId="{1664E565-443F-F848-8F97-036CB2D5B676}" srcId="{DBEA17D9-A376-B045-9326-DD581F56257F}" destId="{9E252166-4C3A-2746-94F4-CCB986637C54}" srcOrd="4" destOrd="0" parTransId="{FC42206B-ED33-7F42-94B5-169260D8F6F0}" sibTransId="{8BC61252-C06E-C14A-A636-3C347CF0539A}"/>
    <dgm:cxn modelId="{76DCF019-0FBD-E941-B630-64D7FB278467}" type="presOf" srcId="{DF65FD19-C3CE-C64A-80E6-145232A42D85}" destId="{73447604-CCB6-B946-9631-DF058DB5FE29}" srcOrd="0" destOrd="0" presId="urn:microsoft.com/office/officeart/2005/8/layout/hProcess9"/>
    <dgm:cxn modelId="{E641518E-5421-694A-94FA-9C97682EA4DE}" type="presParOf" srcId="{04EB6D79-EC66-BE42-99FD-46AFDA86A174}" destId="{37FACC67-E34C-314F-8C47-C27109A6961E}" srcOrd="0" destOrd="0" presId="urn:microsoft.com/office/officeart/2005/8/layout/hProcess9"/>
    <dgm:cxn modelId="{27C8E31A-ACE8-0B4D-A264-331C5C1DFDB4}" type="presParOf" srcId="{04EB6D79-EC66-BE42-99FD-46AFDA86A174}" destId="{348852B4-5865-BF43-9FC5-B4F0AC1B972A}" srcOrd="1" destOrd="0" presId="urn:microsoft.com/office/officeart/2005/8/layout/hProcess9"/>
    <dgm:cxn modelId="{87988D4A-1D6E-EF4A-A37A-32BB4382A5F1}" type="presParOf" srcId="{348852B4-5865-BF43-9FC5-B4F0AC1B972A}" destId="{C409A83E-16CD-D143-B633-D52507C343EF}" srcOrd="0" destOrd="0" presId="urn:microsoft.com/office/officeart/2005/8/layout/hProcess9"/>
    <dgm:cxn modelId="{9B660B7E-3289-7441-B9F0-3A0E64121C11}" type="presParOf" srcId="{348852B4-5865-BF43-9FC5-B4F0AC1B972A}" destId="{AB922744-09A0-FD48-BD6A-616E0F72114C}" srcOrd="1" destOrd="0" presId="urn:microsoft.com/office/officeart/2005/8/layout/hProcess9"/>
    <dgm:cxn modelId="{4150116A-4D31-1740-99DC-4AB7BD946EB2}" type="presParOf" srcId="{348852B4-5865-BF43-9FC5-B4F0AC1B972A}" destId="{71C4036B-A68D-A249-93F7-DA4C77A8718D}" srcOrd="2" destOrd="0" presId="urn:microsoft.com/office/officeart/2005/8/layout/hProcess9"/>
    <dgm:cxn modelId="{6C7CA991-E4B4-8D4E-9DB3-ADFFED0A157D}" type="presParOf" srcId="{348852B4-5865-BF43-9FC5-B4F0AC1B972A}" destId="{5BE37B46-65DB-7C4B-8946-6FAAB74E11BD}" srcOrd="3" destOrd="0" presId="urn:microsoft.com/office/officeart/2005/8/layout/hProcess9"/>
    <dgm:cxn modelId="{5F2759D7-C569-C341-8126-8B8F1188E824}" type="presParOf" srcId="{348852B4-5865-BF43-9FC5-B4F0AC1B972A}" destId="{78B0E556-322B-CF45-A73F-DE3B41887DDC}" srcOrd="4" destOrd="0" presId="urn:microsoft.com/office/officeart/2005/8/layout/hProcess9"/>
    <dgm:cxn modelId="{7351C4DC-09E0-F945-8C8D-D3B501AA4DC0}" type="presParOf" srcId="{348852B4-5865-BF43-9FC5-B4F0AC1B972A}" destId="{74D58C39-7008-2548-9DE8-AE77F74F2386}" srcOrd="5" destOrd="0" presId="urn:microsoft.com/office/officeart/2005/8/layout/hProcess9"/>
    <dgm:cxn modelId="{81D6EDE5-E302-4F48-85AD-D2F8A88F66E7}" type="presParOf" srcId="{348852B4-5865-BF43-9FC5-B4F0AC1B972A}" destId="{F602FCAD-FBA5-A840-87A1-B7477AA7253F}" srcOrd="6" destOrd="0" presId="urn:microsoft.com/office/officeart/2005/8/layout/hProcess9"/>
    <dgm:cxn modelId="{F5602520-CB10-5443-B46D-DF1FFAE3F04D}" type="presParOf" srcId="{348852B4-5865-BF43-9FC5-B4F0AC1B972A}" destId="{E86ED412-C951-F946-85C3-97C4A9C83876}" srcOrd="7" destOrd="0" presId="urn:microsoft.com/office/officeart/2005/8/layout/hProcess9"/>
    <dgm:cxn modelId="{B84EDBA7-8C75-DB47-8EC7-15058E8DE284}" type="presParOf" srcId="{348852B4-5865-BF43-9FC5-B4F0AC1B972A}" destId="{4CF0318C-524A-2E4A-87CB-AFDB128E1C2C}" srcOrd="8" destOrd="0" presId="urn:microsoft.com/office/officeart/2005/8/layout/hProcess9"/>
    <dgm:cxn modelId="{50F2D64F-4CC3-1C41-BC78-BE752A53235F}" type="presParOf" srcId="{348852B4-5865-BF43-9FC5-B4F0AC1B972A}" destId="{C888703B-0179-3D4A-9C6D-F77989058405}" srcOrd="9" destOrd="0" presId="urn:microsoft.com/office/officeart/2005/8/layout/hProcess9"/>
    <dgm:cxn modelId="{9E50D365-58CA-274C-918B-F87EE9A96962}" type="presParOf" srcId="{348852B4-5865-BF43-9FC5-B4F0AC1B972A}" destId="{731E8B39-4D7B-7A42-956D-50190422A943}" srcOrd="10" destOrd="0" presId="urn:microsoft.com/office/officeart/2005/8/layout/hProcess9"/>
    <dgm:cxn modelId="{93EF8087-654B-F94C-9779-E119ADDF6C05}" type="presParOf" srcId="{348852B4-5865-BF43-9FC5-B4F0AC1B972A}" destId="{3F31BD74-27C0-5749-BCB7-FE393FD2E9AD}" srcOrd="11" destOrd="0" presId="urn:microsoft.com/office/officeart/2005/8/layout/hProcess9"/>
    <dgm:cxn modelId="{9F4F6420-5EE2-2D4D-AB9B-BFECA8A9283E}" type="presParOf" srcId="{348852B4-5865-BF43-9FC5-B4F0AC1B972A}" destId="{73447604-CCB6-B946-9631-DF058DB5FE29}"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05"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05" charset="0"/>
              </a:defRPr>
            </a:lvl1pPr>
          </a:lstStyle>
          <a:p>
            <a:pPr>
              <a:defRPr/>
            </a:pPr>
            <a:fld id="{D2D20296-5393-4228-9FBF-2CEC1B75D533}" type="datetime1">
              <a:rPr lang="en-US"/>
              <a:pPr>
                <a:defRPr/>
              </a:pPr>
              <a:t>12/12/2012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05"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05" charset="0"/>
              </a:defRPr>
            </a:lvl1pPr>
          </a:lstStyle>
          <a:p>
            <a:pPr>
              <a:defRPr/>
            </a:pPr>
            <a:fld id="{98FB6D2F-C7B3-4DDC-8D56-F3E5EB003C11}" type="slidenum">
              <a:rPr lang="en-US"/>
              <a:pPr>
                <a:defRPr/>
              </a:pPr>
              <a:t>‹#›</a:t>
            </a:fld>
            <a:endParaRPr lang="en-US"/>
          </a:p>
        </p:txBody>
      </p:sp>
    </p:spTree>
    <p:extLst>
      <p:ext uri="{BB962C8B-B14F-4D97-AF65-F5344CB8AC3E}">
        <p14:creationId xmlns:p14="http://schemas.microsoft.com/office/powerpoint/2010/main" val="11642419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ime.com/time/specials/2007/article/0,28804,1733748_1733754_1735344,00.html%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5"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C2D61262-C206-4CD6-9541-01A7874B934C}"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is what time magazine said about him:</a:t>
            </a:r>
          </a:p>
          <a:p>
            <a:r>
              <a:rPr lang="en-US" sz="1200" kern="1200" dirty="0" smtClean="0">
                <a:solidFill>
                  <a:schemeClr val="tx1"/>
                </a:solidFill>
                <a:latin typeface="+mn-lt"/>
                <a:ea typeface="ＭＳ Ｐゴシック" pitchFamily="-109" charset="-128"/>
                <a:cs typeface="ＭＳ Ｐゴシック" pitchFamily="-109" charset="-128"/>
              </a:rPr>
              <a:t>In science you learn that the simplest answer is often the best. That's a principle sometimes lost in a world of high-tech medicine—but not on Dr. Peter </a:t>
            </a:r>
            <a:r>
              <a:rPr lang="en-US" sz="1200" kern="1200" dirty="0" err="1" smtClean="0">
                <a:solidFill>
                  <a:schemeClr val="tx1"/>
                </a:solidFill>
                <a:latin typeface="+mn-lt"/>
                <a:ea typeface="ＭＳ Ｐゴシック" pitchFamily="-109" charset="-128"/>
                <a:cs typeface="ＭＳ Ｐゴシック" pitchFamily="-109" charset="-128"/>
              </a:rPr>
              <a:t>Pronovost</a:t>
            </a:r>
            <a:r>
              <a:rPr lang="en-US" sz="1200" kern="1200" dirty="0" smtClean="0">
                <a:solidFill>
                  <a:schemeClr val="tx1"/>
                </a:solidFill>
                <a:latin typeface="+mn-lt"/>
                <a:ea typeface="ＭＳ Ｐゴシック" pitchFamily="-109" charset="-128"/>
                <a:cs typeface="ＭＳ Ｐゴシック" pitchFamily="-109" charset="-128"/>
              </a:rPr>
              <a:t>. A critical-care researcher at Johns Hopkins University, </a:t>
            </a:r>
            <a:r>
              <a:rPr lang="en-US" sz="1200" kern="1200" dirty="0" err="1" smtClean="0">
                <a:solidFill>
                  <a:schemeClr val="tx1"/>
                </a:solidFill>
                <a:latin typeface="+mn-lt"/>
                <a:ea typeface="ＭＳ Ｐゴシック" pitchFamily="-109" charset="-128"/>
                <a:cs typeface="ＭＳ Ｐゴシック" pitchFamily="-109" charset="-128"/>
              </a:rPr>
              <a:t>Pronovost</a:t>
            </a:r>
            <a:r>
              <a:rPr lang="en-US" sz="1200" kern="1200" dirty="0" smtClean="0">
                <a:solidFill>
                  <a:schemeClr val="tx1"/>
                </a:solidFill>
                <a:latin typeface="+mn-lt"/>
                <a:ea typeface="ＭＳ Ｐゴシック" pitchFamily="-109" charset="-128"/>
                <a:cs typeface="ＭＳ Ｐゴシック" pitchFamily="-109" charset="-128"/>
              </a:rPr>
              <a:t> may have saved more lives than any laboratory scientist in the past decade by relying on a wonderfully simple tool: a checklist.</a:t>
            </a:r>
          </a:p>
          <a:p>
            <a:r>
              <a:rPr lang="en-US" sz="1200" kern="1200" dirty="0" smtClean="0">
                <a:solidFill>
                  <a:schemeClr val="tx1"/>
                </a:solidFill>
                <a:latin typeface="+mn-lt"/>
                <a:ea typeface="ＭＳ Ｐゴシック" pitchFamily="-109" charset="-128"/>
                <a:cs typeface="ＭＳ Ｐゴシック" pitchFamily="-109" charset="-128"/>
              </a:rPr>
              <a:t>In the U.S., hospital-acquired infections affect 1 in 10 patients, killing 90,000 of them and costing as much as $11 billion each year. </a:t>
            </a:r>
            <a:r>
              <a:rPr lang="en-US" sz="1200" kern="1200" dirty="0" err="1" smtClean="0">
                <a:solidFill>
                  <a:schemeClr val="tx1"/>
                </a:solidFill>
                <a:latin typeface="+mn-lt"/>
                <a:ea typeface="ＭＳ Ｐゴシック" pitchFamily="-109" charset="-128"/>
                <a:cs typeface="ＭＳ Ｐゴシック" pitchFamily="-109" charset="-128"/>
              </a:rPr>
              <a:t>Pronovost</a:t>
            </a:r>
            <a:r>
              <a:rPr lang="en-US" sz="1200" kern="1200" dirty="0" smtClean="0">
                <a:solidFill>
                  <a:schemeClr val="tx1"/>
                </a:solidFill>
                <a:latin typeface="+mn-lt"/>
                <a:ea typeface="ＭＳ Ｐゴシック" pitchFamily="-109" charset="-128"/>
                <a:cs typeface="ＭＳ Ｐゴシック" pitchFamily="-109" charset="-128"/>
              </a:rPr>
              <a:t>, 43, began investigating this alarming trend at Johns Hopkins' hospital in 2001 and concluded that arming physicians with a chart reminding them of each step in routine procedures drastically reduces the medical errors that lead to such infections. After he published his results in several prominent journals, the medical community started listening. Michigan hospitals began implementing </a:t>
            </a:r>
            <a:r>
              <a:rPr lang="en-US" sz="1200" kern="1200" dirty="0" err="1" smtClean="0">
                <a:solidFill>
                  <a:schemeClr val="tx1"/>
                </a:solidFill>
                <a:latin typeface="+mn-lt"/>
                <a:ea typeface="ＭＳ Ｐゴシック" pitchFamily="-109" charset="-128"/>
                <a:cs typeface="ＭＳ Ｐゴシック" pitchFamily="-109" charset="-128"/>
              </a:rPr>
              <a:t>Pronovost's</a:t>
            </a:r>
            <a:r>
              <a:rPr lang="en-US" sz="1200" kern="1200" dirty="0" smtClean="0">
                <a:solidFill>
                  <a:schemeClr val="tx1"/>
                </a:solidFill>
                <a:latin typeface="+mn-lt"/>
                <a:ea typeface="ＭＳ Ｐゴシック" pitchFamily="-109" charset="-128"/>
                <a:cs typeface="ＭＳ Ｐゴシック" pitchFamily="-109" charset="-128"/>
              </a:rPr>
              <a:t> checklists in ICUs in 2003. Within three months, hospital-acquired infections at typical ICUs in the state dropped from 2.7 per 1,000 patients to zero. More than 1,500 lives were saved in the first 18 months.</a:t>
            </a:r>
          </a:p>
          <a:p>
            <a:r>
              <a:rPr lang="en-US" sz="1200" kern="1200" dirty="0" smtClean="0">
                <a:solidFill>
                  <a:schemeClr val="tx1"/>
                </a:solidFill>
                <a:latin typeface="+mn-lt"/>
                <a:ea typeface="ＭＳ Ｐゴシック" pitchFamily="-109" charset="-128"/>
                <a:cs typeface="ＭＳ Ｐゴシック" pitchFamily="-109" charset="-128"/>
              </a:rPr>
              <a:t>Numbers like this get noticed. California and Spain top a long list of places that soon hope to replicate Michigan's results. </a:t>
            </a:r>
            <a:r>
              <a:rPr lang="en-US" sz="1200" kern="1200" dirty="0" err="1" smtClean="0">
                <a:solidFill>
                  <a:schemeClr val="tx1"/>
                </a:solidFill>
                <a:latin typeface="+mn-lt"/>
                <a:ea typeface="ＭＳ Ｐゴシック" pitchFamily="-109" charset="-128"/>
                <a:cs typeface="ＭＳ Ｐゴシック" pitchFamily="-109" charset="-128"/>
              </a:rPr>
              <a:t>Pronovost</a:t>
            </a:r>
            <a:r>
              <a:rPr lang="en-US" sz="1200" kern="1200" dirty="0" smtClean="0">
                <a:solidFill>
                  <a:schemeClr val="tx1"/>
                </a:solidFill>
                <a:latin typeface="+mn-lt"/>
                <a:ea typeface="ＭＳ Ｐゴシック" pitchFamily="-109" charset="-128"/>
                <a:cs typeface="ＭＳ Ｐゴシック" pitchFamily="-109" charset="-128"/>
              </a:rPr>
              <a:t> says the checklist protocol could be rolled out nationwide within two years for less than $3 million. With health-care costs mounting, it's nice to know that one solution requires simply returning to basics.</a:t>
            </a:r>
          </a:p>
          <a:p>
            <a:endParaRPr lang="en-US" sz="1200" kern="1200" dirty="0" smtClean="0">
              <a:solidFill>
                <a:schemeClr val="tx1"/>
              </a:solidFill>
              <a:latin typeface="+mn-lt"/>
              <a:ea typeface="ＭＳ Ｐゴシック" pitchFamily="-109" charset="-128"/>
              <a:cs typeface="ＭＳ Ｐゴシック" pitchFamily="-109" charset="-128"/>
            </a:endParaRPr>
          </a:p>
          <a:p>
            <a:endParaRPr lang="en-US" sz="1200" kern="1200" dirty="0" smtClean="0">
              <a:solidFill>
                <a:schemeClr val="tx1"/>
              </a:solidFill>
              <a:latin typeface="+mn-lt"/>
              <a:ea typeface="ＭＳ Ｐゴシック" pitchFamily="-109" charset="-128"/>
              <a:cs typeface="ＭＳ Ｐゴシック" pitchFamily="-109" charset="-128"/>
            </a:endParaRPr>
          </a:p>
          <a:p>
            <a:r>
              <a:rPr lang="en-US" sz="1200" kern="1200" dirty="0" smtClean="0">
                <a:solidFill>
                  <a:schemeClr val="tx1"/>
                </a:solidFill>
                <a:latin typeface="+mn-lt"/>
                <a:ea typeface="ＭＳ Ｐゴシック" pitchFamily="-109" charset="-128"/>
                <a:cs typeface="ＭＳ Ｐゴシック" pitchFamily="-109" charset="-128"/>
              </a:rPr>
              <a:t>Read more: </a:t>
            </a:r>
            <a:r>
              <a:rPr lang="en-US" sz="1200" kern="1200" dirty="0" smtClean="0">
                <a:solidFill>
                  <a:schemeClr val="tx1"/>
                </a:solidFill>
                <a:latin typeface="+mn-lt"/>
                <a:ea typeface="ＭＳ Ｐゴシック" pitchFamily="-109" charset="-128"/>
                <a:cs typeface="ＭＳ Ｐゴシック" pitchFamily="-109" charset="-128"/>
                <a:hlinkClick r:id="rId3"/>
              </a:rPr>
              <a:t>http://www.time.com/time/specials/2007/article/0,28804,1733748_1733754_1735344,00.html #ixzz2EksD6rS9</a:t>
            </a:r>
            <a:endParaRPr lang="en-US" b="1" dirty="0"/>
          </a:p>
        </p:txBody>
      </p:sp>
      <p:sp>
        <p:nvSpPr>
          <p:cNvPr id="4" name="Slide Number Placeholder 3"/>
          <p:cNvSpPr>
            <a:spLocks noGrp="1"/>
          </p:cNvSpPr>
          <p:nvPr>
            <p:ph type="sldNum" sz="quarter" idx="10"/>
          </p:nvPr>
        </p:nvSpPr>
        <p:spPr/>
        <p:txBody>
          <a:bodyPr/>
          <a:lstStyle/>
          <a:p>
            <a:pPr>
              <a:defRPr/>
            </a:pPr>
            <a:fld id="{98FB6D2F-C7B3-4DDC-8D56-F3E5EB003C11}" type="slidenum">
              <a:rPr lang="en-US" smtClean="0"/>
              <a:pPr>
                <a:defRPr/>
              </a:pPr>
              <a:t>2</a:t>
            </a:fld>
            <a:endParaRPr lang="en-US"/>
          </a:p>
        </p:txBody>
      </p:sp>
    </p:spTree>
    <p:extLst>
      <p:ext uri="{BB962C8B-B14F-4D97-AF65-F5344CB8AC3E}">
        <p14:creationId xmlns:p14="http://schemas.microsoft.com/office/powerpoint/2010/main" val="382549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9" charset="-128"/>
                <a:cs typeface="ＭＳ Ｐゴシック" pitchFamily="-109" charset="-128"/>
              </a:rPr>
              <a:t>And why does this affect you!</a:t>
            </a:r>
            <a:endParaRPr lang="en-GB" sz="1200" kern="1200" dirty="0" smtClean="0">
              <a:solidFill>
                <a:schemeClr val="tx1"/>
              </a:solidFill>
              <a:effectLst/>
              <a:latin typeface="+mn-lt"/>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pPr>
              <a:defRPr/>
            </a:pPr>
            <a:fld id="{98FB6D2F-C7B3-4DDC-8D56-F3E5EB003C11}" type="slidenum">
              <a:rPr lang="en-US" smtClean="0"/>
              <a:pPr>
                <a:defRPr/>
              </a:pPr>
              <a:t>16</a:t>
            </a:fld>
            <a:endParaRPr lang="en-US"/>
          </a:p>
        </p:txBody>
      </p:sp>
    </p:spTree>
    <p:extLst>
      <p:ext uri="{BB962C8B-B14F-4D97-AF65-F5344CB8AC3E}">
        <p14:creationId xmlns:p14="http://schemas.microsoft.com/office/powerpoint/2010/main" val="26008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9" charset="-128"/>
                <a:cs typeface="ＭＳ Ｐゴシック" pitchFamily="-109" charset="-128"/>
              </a:rPr>
              <a:t>Defining bad quality is easy..</a:t>
            </a:r>
            <a:endParaRPr lang="en-GB" sz="1200" kern="1200" dirty="0" smtClean="0">
              <a:solidFill>
                <a:schemeClr val="tx1"/>
              </a:solidFill>
              <a:effectLst/>
              <a:latin typeface="+mn-lt"/>
              <a:ea typeface="ＭＳ Ｐゴシック" pitchFamily="-109" charset="-128"/>
              <a:cs typeface="ＭＳ Ｐゴシック" pitchFamily="-109" charset="-128"/>
            </a:endParaRPr>
          </a:p>
          <a:p>
            <a:r>
              <a:rPr lang="en-US" sz="1200" kern="1200" dirty="0" smtClean="0">
                <a:solidFill>
                  <a:schemeClr val="tx1"/>
                </a:solidFill>
                <a:effectLst/>
                <a:latin typeface="+mn-lt"/>
                <a:ea typeface="ＭＳ Ｐゴシック" pitchFamily="-109" charset="-128"/>
                <a:cs typeface="ＭＳ Ｐゴシック" pitchFamily="-109" charset="-128"/>
              </a:rPr>
              <a:t>A walk through time to see what sparked quality improvement - Link to </a:t>
            </a:r>
            <a:r>
              <a:rPr lang="en-US" sz="1200" kern="1200" dirty="0" err="1" smtClean="0">
                <a:solidFill>
                  <a:schemeClr val="tx1"/>
                </a:solidFill>
                <a:effectLst/>
                <a:latin typeface="+mn-lt"/>
                <a:ea typeface="ＭＳ Ｐゴシック" pitchFamily="-109" charset="-128"/>
                <a:cs typeface="ＭＳ Ｐゴシック" pitchFamily="-109" charset="-128"/>
              </a:rPr>
              <a:t>Yr</a:t>
            </a:r>
            <a:r>
              <a:rPr lang="en-US" sz="1200" kern="1200" dirty="0" smtClean="0">
                <a:solidFill>
                  <a:schemeClr val="tx1"/>
                </a:solidFill>
                <a:effectLst/>
                <a:latin typeface="+mn-lt"/>
                <a:ea typeface="ＭＳ Ｐゴシック" pitchFamily="-109" charset="-128"/>
                <a:cs typeface="ＭＳ Ｐゴシック" pitchFamily="-109" charset="-128"/>
              </a:rPr>
              <a:t> 2 cases that changed the profession</a:t>
            </a:r>
            <a:endParaRPr lang="en-GB" sz="1200" kern="1200" dirty="0" smtClean="0">
              <a:solidFill>
                <a:schemeClr val="tx1"/>
              </a:solidFill>
              <a:effectLst/>
              <a:latin typeface="+mn-lt"/>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pPr>
              <a:defRPr/>
            </a:pPr>
            <a:fld id="{98FB6D2F-C7B3-4DDC-8D56-F3E5EB003C11}" type="slidenum">
              <a:rPr lang="en-US" smtClean="0"/>
              <a:pPr>
                <a:defRPr/>
              </a:pPr>
              <a:t>18</a:t>
            </a:fld>
            <a:endParaRPr lang="en-US"/>
          </a:p>
        </p:txBody>
      </p:sp>
    </p:spTree>
    <p:extLst>
      <p:ext uri="{BB962C8B-B14F-4D97-AF65-F5344CB8AC3E}">
        <p14:creationId xmlns:p14="http://schemas.microsoft.com/office/powerpoint/2010/main" val="179632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happened here?</a:t>
            </a:r>
          </a:p>
          <a:p>
            <a:endParaRPr lang="en-US" dirty="0"/>
          </a:p>
        </p:txBody>
      </p:sp>
      <p:sp>
        <p:nvSpPr>
          <p:cNvPr id="4" name="Slide Number Placeholder 3"/>
          <p:cNvSpPr>
            <a:spLocks noGrp="1"/>
          </p:cNvSpPr>
          <p:nvPr>
            <p:ph type="sldNum" sz="quarter" idx="10"/>
          </p:nvPr>
        </p:nvSpPr>
        <p:spPr/>
        <p:txBody>
          <a:bodyPr/>
          <a:lstStyle/>
          <a:p>
            <a:pPr>
              <a:defRPr/>
            </a:pPr>
            <a:fld id="{98FB6D2F-C7B3-4DDC-8D56-F3E5EB003C11}" type="slidenum">
              <a:rPr lang="en-US" smtClean="0"/>
              <a:pPr>
                <a:defRPr/>
              </a:pPr>
              <a:t>19</a:t>
            </a:fld>
            <a:endParaRPr lang="en-US"/>
          </a:p>
        </p:txBody>
      </p:sp>
    </p:spTree>
    <p:extLst>
      <p:ext uri="{BB962C8B-B14F-4D97-AF65-F5344CB8AC3E}">
        <p14:creationId xmlns:p14="http://schemas.microsoft.com/office/powerpoint/2010/main" val="92389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 Death</a:t>
            </a:r>
            <a:r>
              <a:rPr lang="en-GB" baseline="0" dirty="0" smtClean="0"/>
              <a:t> from thirst story</a:t>
            </a:r>
          </a:p>
          <a:p>
            <a:r>
              <a:rPr lang="en-US" sz="1200" kern="1200" dirty="0" smtClean="0">
                <a:solidFill>
                  <a:schemeClr val="tx1"/>
                </a:solidFill>
                <a:latin typeface="+mn-lt"/>
                <a:ea typeface="ＭＳ Ｐゴシック" pitchFamily="-109" charset="-128"/>
                <a:cs typeface="ＭＳ Ｐゴシック" pitchFamily="-109" charset="-128"/>
              </a:rPr>
              <a:t>22 year old Kane </a:t>
            </a:r>
            <a:r>
              <a:rPr lang="en-US" sz="1200" kern="1200" dirty="0" err="1" smtClean="0">
                <a:solidFill>
                  <a:schemeClr val="tx1"/>
                </a:solidFill>
                <a:latin typeface="+mn-lt"/>
                <a:ea typeface="ＭＳ Ｐゴシック" pitchFamily="-109" charset="-128"/>
                <a:cs typeface="ＭＳ Ｐゴシック" pitchFamily="-109" charset="-128"/>
              </a:rPr>
              <a:t>Gorny</a:t>
            </a:r>
            <a:r>
              <a:rPr lang="en-US" sz="1200" kern="1200" dirty="0" smtClean="0">
                <a:solidFill>
                  <a:schemeClr val="tx1"/>
                </a:solidFill>
                <a:latin typeface="+mn-lt"/>
                <a:ea typeface="ＭＳ Ｐゴシック" pitchFamily="-109" charset="-128"/>
                <a:cs typeface="ＭＳ Ｐゴシック" pitchFamily="-109" charset="-128"/>
              </a:rPr>
              <a:t> phoned police because he was so desperate for water at St George's hospital in Tooting. 2009. </a:t>
            </a:r>
          </a:p>
          <a:p>
            <a:r>
              <a:rPr lang="en-US" sz="1200" kern="1200" dirty="0" smtClean="0">
                <a:solidFill>
                  <a:schemeClr val="tx1"/>
                </a:solidFill>
                <a:latin typeface="+mn-lt"/>
                <a:ea typeface="ＭＳ Ｐゴシック" pitchFamily="-109" charset="-128"/>
                <a:cs typeface="ＭＳ Ｐゴシック" pitchFamily="-109" charset="-128"/>
              </a:rPr>
              <a:t>History.</a:t>
            </a:r>
          </a:p>
          <a:p>
            <a:r>
              <a:rPr lang="en-US" sz="1200" kern="1200" dirty="0" smtClean="0">
                <a:solidFill>
                  <a:schemeClr val="tx1"/>
                </a:solidFill>
                <a:latin typeface="+mn-lt"/>
                <a:ea typeface="ＭＳ Ｐゴシック" pitchFamily="-109" charset="-128"/>
                <a:cs typeface="ＭＳ Ｐゴシック" pitchFamily="-109" charset="-128"/>
              </a:rPr>
              <a:t>Admitted for a routine hip replacement. Bones weakened due to steroid treatment given for brain </a:t>
            </a:r>
            <a:r>
              <a:rPr lang="en-US" sz="1200" kern="1200" dirty="0" err="1" smtClean="0">
                <a:solidFill>
                  <a:schemeClr val="tx1"/>
                </a:solidFill>
                <a:latin typeface="+mn-lt"/>
                <a:ea typeface="ＭＳ Ｐゴシック" pitchFamily="-109" charset="-128"/>
                <a:cs typeface="ＭＳ Ｐゴシック" pitchFamily="-109" charset="-128"/>
              </a:rPr>
              <a:t>tumour</a:t>
            </a:r>
            <a:r>
              <a:rPr lang="en-US" sz="1200" kern="1200" dirty="0" smtClean="0">
                <a:solidFill>
                  <a:schemeClr val="tx1"/>
                </a:solidFill>
                <a:latin typeface="+mn-lt"/>
                <a:ea typeface="ＭＳ Ｐゴシック" pitchFamily="-109" charset="-128"/>
                <a:cs typeface="ＭＳ Ｐゴシック" pitchFamily="-109" charset="-128"/>
              </a:rPr>
              <a:t> after radiotherapy in previous year.</a:t>
            </a:r>
          </a:p>
          <a:p>
            <a:r>
              <a:rPr lang="en-US" sz="1200" kern="1200" dirty="0" smtClean="0">
                <a:solidFill>
                  <a:schemeClr val="tx1"/>
                </a:solidFill>
                <a:latin typeface="+mn-lt"/>
                <a:ea typeface="ＭＳ Ｐゴシック" pitchFamily="-109" charset="-128"/>
                <a:cs typeface="ＭＳ Ｐゴシック" pitchFamily="-109" charset="-128"/>
              </a:rPr>
              <a:t>Surgeon did not read notes</a:t>
            </a:r>
          </a:p>
          <a:p>
            <a:r>
              <a:rPr lang="en-US" sz="1200" kern="1200" dirty="0" smtClean="0">
                <a:solidFill>
                  <a:schemeClr val="tx1"/>
                </a:solidFill>
                <a:latin typeface="+mn-lt"/>
                <a:ea typeface="ＭＳ Ｐゴシック" pitchFamily="-109" charset="-128"/>
                <a:cs typeface="ＭＳ Ｐゴシック" pitchFamily="-109" charset="-128"/>
              </a:rPr>
              <a:t>Post-operatively, not given medication</a:t>
            </a:r>
          </a:p>
          <a:p>
            <a:r>
              <a:rPr lang="en-US" sz="1200" kern="1200" dirty="0" smtClean="0">
                <a:solidFill>
                  <a:schemeClr val="tx1"/>
                </a:solidFill>
                <a:latin typeface="+mn-lt"/>
                <a:ea typeface="ＭＳ Ｐゴシック" pitchFamily="-109" charset="-128"/>
                <a:cs typeface="ＭＳ Ｐゴシック" pitchFamily="-109" charset="-128"/>
              </a:rPr>
              <a:t>Became aggressive, asking for more water.</a:t>
            </a:r>
          </a:p>
          <a:p>
            <a:r>
              <a:rPr lang="en-US" sz="1200" kern="1200" dirty="0" smtClean="0">
                <a:solidFill>
                  <a:schemeClr val="tx1"/>
                </a:solidFill>
                <a:latin typeface="+mn-lt"/>
                <a:ea typeface="ＭＳ Ｐゴシック" pitchFamily="-109" charset="-128"/>
                <a:cs typeface="ＭＳ Ｐゴシック" pitchFamily="-109" charset="-128"/>
              </a:rPr>
              <a:t>Sedated and put in a side room.</a:t>
            </a:r>
          </a:p>
          <a:p>
            <a:r>
              <a:rPr lang="en-US" sz="1200" kern="1200" dirty="0" smtClean="0">
                <a:solidFill>
                  <a:schemeClr val="tx1"/>
                </a:solidFill>
                <a:latin typeface="+mn-lt"/>
                <a:ea typeface="ＭＳ Ｐゴシック" pitchFamily="-109" charset="-128"/>
                <a:cs typeface="ＭＳ Ｐゴシック" pitchFamily="-109" charset="-128"/>
              </a:rPr>
              <a:t>Observations not done</a:t>
            </a:r>
          </a:p>
          <a:p>
            <a:r>
              <a:rPr lang="en-US" sz="1200" kern="1200" dirty="0" smtClean="0">
                <a:solidFill>
                  <a:schemeClr val="tx1"/>
                </a:solidFill>
                <a:latin typeface="+mn-lt"/>
                <a:ea typeface="ＭＳ Ｐゴシック" pitchFamily="-109" charset="-128"/>
                <a:cs typeface="ＭＳ Ｐゴシック" pitchFamily="-109" charset="-128"/>
              </a:rPr>
              <a:t>Left to sleep, not given medication.</a:t>
            </a:r>
          </a:p>
          <a:p>
            <a:r>
              <a:rPr lang="en-US" sz="1200" kern="1200" dirty="0" smtClean="0">
                <a:solidFill>
                  <a:schemeClr val="tx1"/>
                </a:solidFill>
                <a:latin typeface="+mn-lt"/>
                <a:ea typeface="ＭＳ Ｐゴシック" pitchFamily="-109" charset="-128"/>
                <a:cs typeface="ＭＳ Ｐゴシック" pitchFamily="-109" charset="-128"/>
              </a:rPr>
              <a:t>2 days after operation-dies. </a:t>
            </a:r>
          </a:p>
          <a:p>
            <a:endParaRPr lang="en-GB" sz="1200" kern="1200" dirty="0" smtClean="0">
              <a:solidFill>
                <a:schemeClr val="tx1"/>
              </a:solidFill>
              <a:latin typeface="+mn-lt"/>
              <a:ea typeface="ＭＳ Ｐゴシック" pitchFamily="-109" charset="-128"/>
              <a:cs typeface="ＭＳ Ｐゴシック" pitchFamily="-109" charset="-128"/>
            </a:endParaRPr>
          </a:p>
          <a:p>
            <a:r>
              <a:rPr lang="en-GB" sz="1200" kern="1200" dirty="0" smtClean="0">
                <a:solidFill>
                  <a:schemeClr val="tx1"/>
                </a:solidFill>
                <a:latin typeface="+mn-lt"/>
                <a:ea typeface="ＭＳ Ｐゴシック" pitchFamily="-109" charset="-128"/>
                <a:cs typeface="ＭＳ Ｐゴシック" pitchFamily="-109" charset="-128"/>
              </a:rPr>
              <a:t>Apply </a:t>
            </a:r>
            <a:r>
              <a:rPr lang="en-GB" sz="1200" kern="1200" smtClean="0">
                <a:solidFill>
                  <a:schemeClr val="tx1"/>
                </a:solidFill>
                <a:latin typeface="+mn-lt"/>
                <a:ea typeface="ＭＳ Ｐゴシック" pitchFamily="-109" charset="-128"/>
                <a:cs typeface="ＭＳ Ｐゴシック" pitchFamily="-109" charset="-128"/>
              </a:rPr>
              <a:t>London protocol</a:t>
            </a:r>
            <a:endParaRPr lang="en-US" sz="1200" kern="1200" smtClean="0">
              <a:solidFill>
                <a:schemeClr val="tx1"/>
              </a:solidFill>
              <a:latin typeface="+mn-lt"/>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pPr>
              <a:defRPr/>
            </a:pPr>
            <a:fld id="{98FB6D2F-C7B3-4DDC-8D56-F3E5EB003C11}" type="slidenum">
              <a:rPr lang="en-US" smtClean="0"/>
              <a:pPr>
                <a:defRPr/>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David Nott  Imperial Vascular surgeon, volunteer </a:t>
            </a:r>
            <a:r>
              <a:rPr lang="en-GB" b="1" dirty="0" err="1" smtClean="0"/>
              <a:t>Medecins</a:t>
            </a:r>
            <a:r>
              <a:rPr lang="en-GB" b="1" baseline="0" dirty="0" smtClean="0"/>
              <a:t> sans </a:t>
            </a:r>
            <a:r>
              <a:rPr lang="en-GB" b="1" baseline="0" dirty="0" err="1" smtClean="0"/>
              <a:t>Frontieres</a:t>
            </a:r>
            <a:r>
              <a:rPr lang="en-GB" b="1" dirty="0" smtClean="0"/>
              <a:t>-saves</a:t>
            </a:r>
            <a:r>
              <a:rPr lang="en-GB" b="1" baseline="0" dirty="0" smtClean="0"/>
              <a:t>  boy’s life by amputating arm- following text instructions from colleague. BBC news</a:t>
            </a:r>
          </a:p>
          <a:p>
            <a:r>
              <a:rPr lang="en-GB" b="1" baseline="0" dirty="0" smtClean="0"/>
              <a:t>Dame Carol Black, past president RCP- Bristol history graduate turned rheumatologist, work with government, </a:t>
            </a:r>
            <a:r>
              <a:rPr lang="en-US" dirty="0" smtClean="0"/>
              <a:t>Unemployment is disastrous for long-term health. Photo-Bristol</a:t>
            </a:r>
            <a:r>
              <a:rPr lang="en-US" baseline="0" dirty="0" smtClean="0"/>
              <a:t> alumni ass.</a:t>
            </a:r>
            <a:endParaRPr lang="en-GB" b="1" dirty="0" smtClean="0"/>
          </a:p>
          <a:p>
            <a:endParaRPr lang="en-GB" b="1" dirty="0" smtClean="0"/>
          </a:p>
          <a:p>
            <a:r>
              <a:rPr lang="en-GB" b="1" dirty="0" smtClean="0"/>
              <a:t>Jerry Morris –judged to have done his very best work in his 90s</a:t>
            </a:r>
          </a:p>
          <a:p>
            <a:r>
              <a:rPr lang="en-GB" dirty="0" smtClean="0"/>
              <a:t>The first physician to show the link between exercise and health – The Guardian</a:t>
            </a:r>
          </a:p>
          <a:p>
            <a:endParaRPr lang="en-US" dirty="0"/>
          </a:p>
        </p:txBody>
      </p:sp>
      <p:sp>
        <p:nvSpPr>
          <p:cNvPr id="4" name="Slide Number Placeholder 3"/>
          <p:cNvSpPr>
            <a:spLocks noGrp="1"/>
          </p:cNvSpPr>
          <p:nvPr>
            <p:ph type="sldNum" sz="quarter" idx="10"/>
          </p:nvPr>
        </p:nvSpPr>
        <p:spPr/>
        <p:txBody>
          <a:bodyPr/>
          <a:lstStyle/>
          <a:p>
            <a:pPr>
              <a:defRPr/>
            </a:pPr>
            <a:fld id="{98FB6D2F-C7B3-4DDC-8D56-F3E5EB003C11}"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DB81AC-8426-47D0-B54A-4F4102BC2547}" type="datetime1">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483AB-92AE-4B31-AE8C-859A918859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075C3-A43E-4259-BD60-26B94929DD79}" type="datetime1">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3E6FB-E905-4F64-B262-B697A21B4B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E35909-4F48-47E1-8AF6-ACED1467F82E}" type="datetime1">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8EB16D-48E5-476F-AB65-610B385F4A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4D94CE-D158-40A8-BFD8-5D52D4BB350B}" type="datetime1">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C336A-33F3-4B9E-B97B-E4D02291FB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D6D06F-54BF-4FEA-808F-777D822778DD}" type="datetime1">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00F896-9CFE-451D-AB15-B7E355D67B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A05355-D4A4-40D8-9BF0-460676F09041}" type="datetime1">
              <a:rPr lang="en-US"/>
              <a:pPr>
                <a:defRPr/>
              </a:pPr>
              <a:t>12/12/2012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648DC-0447-46E0-AF5D-A60FE2FD68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F03A8E-425E-40E3-BE6E-1D5AC00B874F}" type="datetime1">
              <a:rPr lang="en-US"/>
              <a:pPr>
                <a:defRPr/>
              </a:pPr>
              <a:t>12/12/2012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8F8516-03BA-43F1-B56D-D4196DFE1D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C00CE9-90C0-4323-9AC9-1488B7063831}" type="datetime1">
              <a:rPr lang="en-US"/>
              <a:pPr>
                <a:defRPr/>
              </a:pPr>
              <a:t>12/12/2012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F3627D-E79C-426E-9F08-2D29930AD7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11AB1-1D9D-43E5-9E52-7E81D680E84A}" type="datetime1">
              <a:rPr lang="en-US"/>
              <a:pPr>
                <a:defRPr/>
              </a:pPr>
              <a:t>12/12/2012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EDFF13-2A89-4108-A276-7946AEF88E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EFD9C-3478-4F9A-B78A-1D0AFD4BCB5A}" type="datetime1">
              <a:rPr lang="en-US"/>
              <a:pPr>
                <a:defRPr/>
              </a:pPr>
              <a:t>12/12/2012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F1078A-8D0B-46AD-B034-3261681222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60F37A-C8B4-452D-8744-3CABC8BA7D83}" type="datetime1">
              <a:rPr lang="en-US"/>
              <a:pPr>
                <a:defRPr/>
              </a:pPr>
              <a:t>12/12/2012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5B0A3F-F348-43C3-9BD8-60A4081DBC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tx1">
                <a:lumMod val="50000"/>
                <a:lumOff val="50000"/>
              </a:schemeClr>
            </a:gs>
            <a:gs pos="84000">
              <a:srgbClr val="FFFFFF"/>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5" charset="0"/>
              </a:defRPr>
            </a:lvl1pPr>
          </a:lstStyle>
          <a:p>
            <a:pPr>
              <a:defRPr/>
            </a:pPr>
            <a:fld id="{B558238B-5803-4C09-ACDF-25B3B5ACCA41}" type="datetime1">
              <a:rPr lang="en-US"/>
              <a:pPr>
                <a:defRPr/>
              </a:pPr>
              <a:t>12/12/2012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05"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5" charset="0"/>
              </a:defRPr>
            </a:lvl1pPr>
          </a:lstStyle>
          <a:p>
            <a:pPr>
              <a:defRPr/>
            </a:pPr>
            <a:fld id="{40F260B4-46CE-48A4-B8F0-DC3B65EBC3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uir@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olin.bicknell@imperial.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90364" y="846671"/>
            <a:ext cx="7772400" cy="1097483"/>
          </a:xfrm>
        </p:spPr>
        <p:txBody>
          <a:bodyPr/>
          <a:lstStyle/>
          <a:p>
            <a:pPr eaLnBrk="1" hangingPunct="1"/>
            <a:r>
              <a:rPr lang="en-US" sz="4800" dirty="0" smtClean="0">
                <a:latin typeface="Arial" pitchFamily="34" charset="0"/>
                <a:ea typeface="ＭＳ Ｐゴシック" pitchFamily="-105" charset="-128"/>
                <a:cs typeface="Arial" pitchFamily="34" charset="0"/>
              </a:rPr>
              <a:t>Clinical PPD and leadership</a:t>
            </a:r>
          </a:p>
        </p:txBody>
      </p:sp>
      <p:sp>
        <p:nvSpPr>
          <p:cNvPr id="2051" name="Subtitle 6"/>
          <p:cNvSpPr>
            <a:spLocks noGrp="1"/>
          </p:cNvSpPr>
          <p:nvPr>
            <p:ph type="subTitle" idx="1"/>
          </p:nvPr>
        </p:nvSpPr>
        <p:spPr>
          <a:xfrm>
            <a:off x="685800" y="2420888"/>
            <a:ext cx="7989888" cy="2880320"/>
          </a:xfrm>
        </p:spPr>
        <p:txBody>
          <a:bodyPr/>
          <a:lstStyle/>
          <a:p>
            <a:pPr eaLnBrk="1" hangingPunct="1">
              <a:lnSpc>
                <a:spcPct val="80000"/>
              </a:lnSpc>
            </a:pPr>
            <a:r>
              <a:rPr lang="en-US" sz="2800" dirty="0" smtClean="0">
                <a:solidFill>
                  <a:srgbClr val="404040"/>
                </a:solidFill>
                <a:latin typeface="Arial" pitchFamily="34" charset="0"/>
                <a:ea typeface="ＭＳ Ｐゴシック" pitchFamily="-105" charset="-128"/>
                <a:cs typeface="Arial" pitchFamily="34" charset="0"/>
              </a:rPr>
              <a:t>Elizabeth Muir</a:t>
            </a:r>
          </a:p>
          <a:p>
            <a:pPr eaLnBrk="1" hangingPunct="1">
              <a:lnSpc>
                <a:spcPct val="80000"/>
              </a:lnSpc>
            </a:pPr>
            <a:endParaRPr lang="en-US" sz="28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r>
              <a:rPr lang="en-US" sz="2800" dirty="0" smtClean="0">
                <a:solidFill>
                  <a:srgbClr val="404040"/>
                </a:solidFill>
                <a:latin typeface="Arial" pitchFamily="34" charset="0"/>
                <a:ea typeface="ＭＳ Ｐゴシック" pitchFamily="-105" charset="-128"/>
                <a:cs typeface="Arial" pitchFamily="34" charset="0"/>
                <a:hlinkClick r:id="rId3"/>
              </a:rPr>
              <a:t>e.muir@imperial.ac.uk</a:t>
            </a:r>
            <a:endParaRPr lang="en-US" sz="28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endParaRPr lang="en-US" sz="28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r>
              <a:rPr lang="en-US" sz="2800" dirty="0" smtClean="0">
                <a:solidFill>
                  <a:srgbClr val="404040"/>
                </a:solidFill>
                <a:latin typeface="Arial" pitchFamily="34" charset="0"/>
                <a:ea typeface="ＭＳ Ｐゴシック" pitchFamily="-105" charset="-128"/>
                <a:cs typeface="Arial" pitchFamily="34" charset="0"/>
              </a:rPr>
              <a:t>Colin Bicknell</a:t>
            </a:r>
          </a:p>
          <a:p>
            <a:pPr eaLnBrk="1" hangingPunct="1">
              <a:lnSpc>
                <a:spcPct val="80000"/>
              </a:lnSpc>
            </a:pPr>
            <a:endParaRPr lang="en-US" sz="28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r>
              <a:rPr lang="en-US" sz="2800" dirty="0" smtClean="0">
                <a:solidFill>
                  <a:srgbClr val="404040"/>
                </a:solidFill>
                <a:latin typeface="Arial" pitchFamily="34" charset="0"/>
                <a:ea typeface="ＭＳ Ｐゴシック" pitchFamily="-105" charset="-128"/>
                <a:cs typeface="Arial" pitchFamily="34" charset="0"/>
                <a:hlinkClick r:id="rId4"/>
              </a:rPr>
              <a:t>colin.bicknell@imperial.ac.uk</a:t>
            </a:r>
            <a:endParaRPr lang="en-US" sz="2800" dirty="0" smtClean="0">
              <a:solidFill>
                <a:srgbClr val="404040"/>
              </a:solidFill>
              <a:latin typeface="Arial" pitchFamily="34" charset="0"/>
              <a:ea typeface="ＭＳ Ｐゴシック" pitchFamily="-105" charset="-128"/>
              <a:cs typeface="Arial" pitchFamily="34" charset="0"/>
            </a:endParaRPr>
          </a:p>
        </p:txBody>
      </p:sp>
      <p:sp>
        <p:nvSpPr>
          <p:cNvPr id="5" name="TextBox 4"/>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71683" name="Content Placeholder 2"/>
          <p:cNvSpPr>
            <a:spLocks noGrp="1"/>
          </p:cNvSpPr>
          <p:nvPr>
            <p:ph idx="1"/>
          </p:nvPr>
        </p:nvSpPr>
        <p:spPr>
          <a:xfrm>
            <a:off x="762000" y="2209800"/>
            <a:ext cx="7696200" cy="3916363"/>
          </a:xfrm>
        </p:spPr>
        <p:txBody>
          <a:bodyPr/>
          <a:lstStyle/>
          <a:p>
            <a:pPr algn="ctr">
              <a:buFont typeface="Arial" charset="0"/>
              <a:buNone/>
            </a:pPr>
            <a:r>
              <a:rPr lang="en-GB" sz="2800" b="1" smtClean="0">
                <a:ea typeface="ＭＳ Ｐゴシック" pitchFamily="-105" charset="-128"/>
              </a:rPr>
              <a:t>Examples:</a:t>
            </a:r>
          </a:p>
          <a:p>
            <a:pPr algn="ctr">
              <a:buFont typeface="Arial" charset="0"/>
              <a:buNone/>
            </a:pPr>
            <a:r>
              <a:rPr lang="en-GB" sz="2800" smtClean="0">
                <a:ea typeface="ＭＳ Ｐゴシック" pitchFamily="-105" charset="-128"/>
              </a:rPr>
              <a:t>Patient dissatisfaction, not being involved in their care</a:t>
            </a:r>
            <a:br>
              <a:rPr lang="en-GB" sz="2800" smtClean="0">
                <a:ea typeface="ＭＳ Ｐゴシック" pitchFamily="-105" charset="-128"/>
              </a:rPr>
            </a:br>
            <a:endParaRPr lang="en-GB" sz="2800" smtClean="0">
              <a:ea typeface="ＭＳ Ｐゴシック" pitchFamily="-105" charset="-128"/>
            </a:endParaRPr>
          </a:p>
          <a:p>
            <a:pPr algn="ctr">
              <a:buFont typeface="Arial" charset="0"/>
              <a:buNone/>
            </a:pPr>
            <a:r>
              <a:rPr lang="en-GB" sz="2800" smtClean="0">
                <a:ea typeface="ＭＳ Ｐゴシック" pitchFamily="-105" charset="-128"/>
              </a:rPr>
              <a:t>A patient safety issue, where staff are often searching for sharps bin after taking blood</a:t>
            </a:r>
            <a:br>
              <a:rPr lang="en-GB" sz="2800" smtClean="0">
                <a:ea typeface="ＭＳ Ｐゴシック" pitchFamily="-105" charset="-128"/>
              </a:rPr>
            </a:br>
            <a:endParaRPr lang="en-GB" sz="2800" smtClean="0">
              <a:ea typeface="ＭＳ Ｐゴシック" pitchFamily="-105" charset="-128"/>
            </a:endParaRPr>
          </a:p>
          <a:p>
            <a:pPr algn="ctr">
              <a:buFont typeface="Arial" charset="0"/>
              <a:buNone/>
            </a:pPr>
            <a:r>
              <a:rPr lang="en-GB" sz="2800" smtClean="0">
                <a:ea typeface="ＭＳ Ｐゴシック" pitchFamily="-105" charset="-128"/>
              </a:rPr>
              <a:t>Microbiology results not being recorded and acted on effectively</a:t>
            </a:r>
          </a:p>
          <a:p>
            <a:pPr algn="ctr">
              <a:buFont typeface="Arial" charset="0"/>
              <a:buNone/>
            </a:pPr>
            <a:endParaRPr lang="en-GB" smtClean="0">
              <a:ea typeface="ＭＳ Ｐゴシック" pitchFamily="-105" charset="-128"/>
            </a:endParaRPr>
          </a:p>
          <a:p>
            <a:pPr algn="ctr">
              <a:buFont typeface="Arial" charset="0"/>
              <a:buNone/>
            </a:pPr>
            <a:endParaRPr lang="en-GB" smtClean="0">
              <a:ea typeface="ＭＳ Ｐゴシック" pitchFamily="-105" charset="-128"/>
            </a:endParaRPr>
          </a:p>
          <a:p>
            <a:pPr algn="ctr">
              <a:buFont typeface="Arial" charset="0"/>
              <a:buNone/>
            </a:pPr>
            <a:r>
              <a:rPr lang="en-GB" smtClean="0">
                <a:ea typeface="ＭＳ Ｐゴシック" pitchFamily="-105" charset="-128"/>
              </a:rPr>
              <a:t> </a:t>
            </a: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889478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70659" name="Content Placeholder 2"/>
          <p:cNvSpPr>
            <a:spLocks noGrp="1"/>
          </p:cNvSpPr>
          <p:nvPr>
            <p:ph idx="1"/>
          </p:nvPr>
        </p:nvSpPr>
        <p:spPr>
          <a:xfrm>
            <a:off x="762000" y="2286000"/>
            <a:ext cx="7696200" cy="3840163"/>
          </a:xfrm>
        </p:spPr>
        <p:txBody>
          <a:bodyPr/>
          <a:lstStyle/>
          <a:p>
            <a:pPr algn="ctr">
              <a:buFont typeface="Arial" charset="0"/>
              <a:buNone/>
            </a:pPr>
            <a:r>
              <a:rPr lang="en-GB" smtClean="0">
                <a:ea typeface="ＭＳ Ｐゴシック" pitchFamily="-105" charset="-128"/>
              </a:rPr>
              <a:t>Who will be sources of advice?</a:t>
            </a:r>
          </a:p>
          <a:p>
            <a:pPr algn="ctr">
              <a:buFont typeface="Arial" charset="0"/>
              <a:buNone/>
            </a:pPr>
            <a:endParaRPr lang="en-GB" smtClean="0">
              <a:ea typeface="ＭＳ Ｐゴシック" pitchFamily="-105" charset="-128"/>
            </a:endParaRPr>
          </a:p>
          <a:p>
            <a:pPr algn="ctr">
              <a:buFont typeface="Arial" charset="0"/>
              <a:buNone/>
            </a:pPr>
            <a:r>
              <a:rPr lang="en-GB" smtClean="0">
                <a:ea typeface="ＭＳ Ｐゴシック" pitchFamily="-105" charset="-128"/>
              </a:rPr>
              <a:t>What aspects of quality of care could you study? </a:t>
            </a: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260086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73731" name="Content Placeholder 2"/>
          <p:cNvSpPr>
            <a:spLocks noGrp="1"/>
          </p:cNvSpPr>
          <p:nvPr>
            <p:ph idx="1"/>
          </p:nvPr>
        </p:nvSpPr>
        <p:spPr>
          <a:xfrm>
            <a:off x="762000" y="2133600"/>
            <a:ext cx="4386064" cy="3992563"/>
          </a:xfrm>
        </p:spPr>
        <p:txBody>
          <a:bodyPr/>
          <a:lstStyle/>
          <a:p>
            <a:r>
              <a:rPr lang="en-GB" sz="2600" dirty="0" smtClean="0">
                <a:ea typeface="ＭＳ Ｐゴシック" pitchFamily="-105" charset="-128"/>
              </a:rPr>
              <a:t>The work will be performed in the same clinical groups as attachments</a:t>
            </a:r>
            <a:br>
              <a:rPr lang="en-GB" sz="2600" dirty="0" smtClean="0">
                <a:ea typeface="ＭＳ Ｐゴシック" pitchFamily="-105" charset="-128"/>
              </a:rPr>
            </a:br>
            <a:endParaRPr lang="en-GB" sz="2600" dirty="0" smtClean="0">
              <a:ea typeface="ＭＳ Ｐゴシック" pitchFamily="-105" charset="-128"/>
            </a:endParaRPr>
          </a:p>
          <a:p>
            <a:r>
              <a:rPr lang="en-GB" sz="2600" dirty="0" smtClean="0">
                <a:ea typeface="ＭＳ Ｐゴシック" pitchFamily="-105" charset="-128"/>
              </a:rPr>
              <a:t>There will be a Winners prize session at the Business School in the next year</a:t>
            </a:r>
            <a:r>
              <a:rPr lang="en-US" sz="2600" dirty="0" smtClean="0">
                <a:ea typeface="ＭＳ Ｐゴシック" pitchFamily="-105" charset="-128"/>
              </a:rPr>
              <a:t>…</a:t>
            </a:r>
            <a:r>
              <a:rPr lang="en-GB" sz="2600" dirty="0" smtClean="0">
                <a:ea typeface="ＭＳ Ｐゴシック" pitchFamily="-105" charset="-128"/>
              </a:rPr>
              <a:t>. </a:t>
            </a:r>
            <a:r>
              <a:rPr lang="en-US" sz="2600" dirty="0" smtClean="0">
                <a:ea typeface="ＭＳ Ｐゴシック" pitchFamily="-105" charset="-128"/>
              </a:rPr>
              <a:t>D</a:t>
            </a:r>
            <a:r>
              <a:rPr lang="en-GB" sz="2600" dirty="0" smtClean="0">
                <a:ea typeface="ＭＳ Ｐゴシック" pitchFamily="-105" charset="-128"/>
              </a:rPr>
              <a:t>ate to be confirmed.</a:t>
            </a:r>
            <a:endParaRPr lang="en-GB" sz="2200" dirty="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2" name="Picture 1" descr="Screen Shot 2012-12-11 at 16.33.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354" y="1988840"/>
            <a:ext cx="3449498" cy="4103712"/>
          </a:xfrm>
          <a:prstGeom prst="rect">
            <a:avLst/>
          </a:prstGeom>
          <a:ln w="38100" cmpd="sng">
            <a:solidFill>
              <a:schemeClr val="tx1"/>
            </a:solidFill>
          </a:ln>
        </p:spPr>
      </p:pic>
    </p:spTree>
    <p:extLst>
      <p:ext uri="{BB962C8B-B14F-4D97-AF65-F5344CB8AC3E}">
        <p14:creationId xmlns:p14="http://schemas.microsoft.com/office/powerpoint/2010/main" val="173312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54169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ea typeface="ＭＳ Ｐゴシック" pitchFamily="-105" charset="-128"/>
              </a:rPr>
              <a:t>The good old days of the NHS</a:t>
            </a:r>
          </a:p>
        </p:txBody>
      </p:sp>
      <p:pic>
        <p:nvPicPr>
          <p:cNvPr id="4099" name="Content Placeholder 3" descr="1.bmp"/>
          <p:cNvPicPr>
            <a:picLocks noGrp="1" noChangeAspect="1"/>
          </p:cNvPicPr>
          <p:nvPr>
            <p:ph idx="1"/>
          </p:nvPr>
        </p:nvPicPr>
        <p:blipFill>
          <a:blip r:embed="rId2"/>
          <a:srcRect/>
          <a:stretch>
            <a:fillRect/>
          </a:stretch>
        </p:blipFill>
        <p:spPr>
          <a:xfrm>
            <a:off x="2362200" y="1295400"/>
            <a:ext cx="4416425" cy="5373688"/>
          </a:xfrm>
        </p:spPr>
      </p:pic>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105" charset="-128"/>
              </a:rPr>
              <a:t>The good old days of the NHS</a:t>
            </a:r>
          </a:p>
        </p:txBody>
      </p:sp>
      <p:sp>
        <p:nvSpPr>
          <p:cNvPr id="5123" name="Content Placeholder 2"/>
          <p:cNvSpPr>
            <a:spLocks noGrp="1"/>
          </p:cNvSpPr>
          <p:nvPr>
            <p:ph idx="1"/>
          </p:nvPr>
        </p:nvSpPr>
        <p:spPr/>
        <p:txBody>
          <a:bodyPr/>
          <a:lstStyle/>
          <a:p>
            <a:endParaRPr lang="en-US" smtClean="0">
              <a:ea typeface="ＭＳ Ｐゴシック" pitchFamily="-105" charset="-128"/>
            </a:endParaRPr>
          </a:p>
        </p:txBody>
      </p:sp>
      <p:pic>
        <p:nvPicPr>
          <p:cNvPr id="5124" name="Picture 3" descr="Picture 5.png"/>
          <p:cNvPicPr>
            <a:picLocks noChangeAspect="1"/>
          </p:cNvPicPr>
          <p:nvPr/>
        </p:nvPicPr>
        <p:blipFill>
          <a:blip r:embed="rId2"/>
          <a:srcRect/>
          <a:stretch>
            <a:fillRect/>
          </a:stretch>
        </p:blipFill>
        <p:spPr bwMode="auto">
          <a:xfrm>
            <a:off x="1219200" y="1417638"/>
            <a:ext cx="6673850" cy="4978400"/>
          </a:xfrm>
          <a:prstGeom prst="rect">
            <a:avLst/>
          </a:prstGeom>
          <a:noFill/>
          <a:ln w="38100">
            <a:solidFill>
              <a:schemeClr val="tx1"/>
            </a:solidFill>
            <a:miter lim="800000"/>
            <a:headEnd/>
            <a:tailEnd/>
          </a:ln>
        </p:spPr>
      </p:pic>
      <p:sp>
        <p:nvSpPr>
          <p:cNvPr id="5" name="TextBox 4"/>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major changes have occurred </a:t>
            </a:r>
            <a:r>
              <a:rPr lang="en-US" dirty="0" smtClean="0"/>
              <a:t>that have </a:t>
            </a:r>
            <a:r>
              <a:rPr lang="en-US" dirty="0"/>
              <a:t>affected the profession in last 20 years?</a:t>
            </a:r>
            <a:r>
              <a:rPr lang="en-GB" dirty="0"/>
              <a:t> </a:t>
            </a:r>
            <a:endParaRPr lang="en-GB" dirty="0" smtClean="0"/>
          </a:p>
          <a:p>
            <a:endParaRPr lang="en-GB" dirty="0" smtClean="0"/>
          </a:p>
          <a:p>
            <a:r>
              <a:rPr lang="en-GB" dirty="0" smtClean="0"/>
              <a:t>What you your family and patients tell you?</a:t>
            </a:r>
          </a:p>
          <a:p>
            <a:endParaRPr lang="en-GB" dirty="0" smtClean="0"/>
          </a:p>
          <a:p>
            <a:r>
              <a:rPr lang="en-GB" dirty="0" smtClean="0"/>
              <a:t>How do these changes affect you?</a:t>
            </a:r>
            <a:endParaRPr lang="en-US" dirty="0"/>
          </a:p>
        </p:txBody>
      </p:sp>
    </p:spTree>
    <p:extLst>
      <p:ext uri="{BB962C8B-B14F-4D97-AF65-F5344CB8AC3E}">
        <p14:creationId xmlns:p14="http://schemas.microsoft.com/office/powerpoint/2010/main" val="1806018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6234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algn="l"/>
            <a:r>
              <a:rPr lang="en-US" smtClean="0">
                <a:ea typeface="ＭＳ Ｐゴシック" pitchFamily="-105" charset="-128"/>
              </a:rPr>
              <a:t>Poor Quality</a:t>
            </a:r>
          </a:p>
        </p:txBody>
      </p:sp>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41988" name="Picture 5" descr="john and edward x factor.jpg"/>
          <p:cNvPicPr>
            <a:picLocks noChangeAspect="1"/>
          </p:cNvPicPr>
          <p:nvPr/>
        </p:nvPicPr>
        <p:blipFill>
          <a:blip r:embed="rId3"/>
          <a:srcRect/>
          <a:stretch>
            <a:fillRect/>
          </a:stretch>
        </p:blipFill>
        <p:spPr bwMode="auto">
          <a:xfrm>
            <a:off x="3884613" y="3733800"/>
            <a:ext cx="4953000" cy="2476500"/>
          </a:xfrm>
          <a:prstGeom prst="rect">
            <a:avLst/>
          </a:prstGeom>
          <a:noFill/>
          <a:ln w="38100">
            <a:solidFill>
              <a:schemeClr val="tx1"/>
            </a:solidFill>
            <a:miter lim="800000"/>
            <a:headEnd/>
            <a:tailEnd/>
          </a:ln>
        </p:spPr>
      </p:pic>
      <p:pic>
        <p:nvPicPr>
          <p:cNvPr id="41991" name="Picture 7" descr="Picture 4.png"/>
          <p:cNvPicPr>
            <a:picLocks noChangeAspect="1"/>
          </p:cNvPicPr>
          <p:nvPr/>
        </p:nvPicPr>
        <p:blipFill>
          <a:blip r:embed="rId4"/>
          <a:srcRect/>
          <a:stretch>
            <a:fillRect/>
          </a:stretch>
        </p:blipFill>
        <p:spPr bwMode="auto">
          <a:xfrm>
            <a:off x="228600" y="5330825"/>
            <a:ext cx="4953000" cy="1323975"/>
          </a:xfrm>
          <a:prstGeom prst="rect">
            <a:avLst/>
          </a:prstGeom>
          <a:noFill/>
          <a:ln w="38100">
            <a:solidFill>
              <a:schemeClr val="tx1"/>
            </a:solidFill>
            <a:miter lim="800000"/>
            <a:headEnd/>
            <a:tailEnd/>
          </a:ln>
        </p:spPr>
      </p:pic>
      <p:pic>
        <p:nvPicPr>
          <p:cNvPr id="3" name="Picture 2" descr="Screen Shot 2012-12-11 at 14.58.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04664"/>
            <a:ext cx="3272656" cy="2046350"/>
          </a:xfrm>
          <a:prstGeom prst="rect">
            <a:avLst/>
          </a:prstGeom>
          <a:ln w="38100" cmpd="sng">
            <a:solidFill>
              <a:schemeClr val="tx1"/>
            </a:solidFill>
          </a:ln>
        </p:spPr>
      </p:pic>
      <p:pic>
        <p:nvPicPr>
          <p:cNvPr id="2" name="Picture 1" descr="Screen Shot 2012-12-11 at 14.57.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800" y="1662460"/>
            <a:ext cx="3906056" cy="2274664"/>
          </a:xfrm>
          <a:prstGeom prst="rect">
            <a:avLst/>
          </a:prstGeom>
          <a:ln w="38100" cmpd="sng">
            <a:solidFill>
              <a:srgbClr val="000000"/>
            </a:solidFill>
          </a:ln>
        </p:spPr>
      </p:pic>
      <p:pic>
        <p:nvPicPr>
          <p:cNvPr id="4" name="Picture 3" descr="Screen Shot 2012-12-11 at 15.04.4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860" y="2348880"/>
            <a:ext cx="2540000" cy="2489200"/>
          </a:xfrm>
          <a:prstGeom prst="rect">
            <a:avLst/>
          </a:prstGeom>
          <a:ln w="38100" cmpd="sng">
            <a:solidFill>
              <a:schemeClr val="tx1"/>
            </a:solidFill>
          </a:ln>
        </p:spPr>
      </p:pic>
    </p:spTree>
    <p:extLst>
      <p:ext uri="{BB962C8B-B14F-4D97-AF65-F5344CB8AC3E}">
        <p14:creationId xmlns:p14="http://schemas.microsoft.com/office/powerpoint/2010/main" val="395141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icture 8.png"/>
          <p:cNvPicPr>
            <a:picLocks noChangeAspect="1"/>
          </p:cNvPicPr>
          <p:nvPr/>
        </p:nvPicPr>
        <p:blipFill>
          <a:blip r:embed="rId3"/>
          <a:srcRect/>
          <a:stretch>
            <a:fillRect/>
          </a:stretch>
        </p:blipFill>
        <p:spPr bwMode="auto">
          <a:xfrm>
            <a:off x="457200" y="1417638"/>
            <a:ext cx="5226050" cy="3889375"/>
          </a:xfrm>
          <a:prstGeom prst="rect">
            <a:avLst/>
          </a:prstGeom>
          <a:noFill/>
          <a:ln w="38100">
            <a:solidFill>
              <a:schemeClr val="tx1"/>
            </a:solidFill>
            <a:miter lim="800000"/>
            <a:headEnd/>
            <a:tailEnd/>
          </a:ln>
        </p:spPr>
      </p:pic>
      <p:sp>
        <p:nvSpPr>
          <p:cNvPr id="20483" name="Title 1"/>
          <p:cNvSpPr>
            <a:spLocks noGrp="1"/>
          </p:cNvSpPr>
          <p:nvPr>
            <p:ph type="title"/>
          </p:nvPr>
        </p:nvSpPr>
        <p:spPr/>
        <p:txBody>
          <a:bodyPr/>
          <a:lstStyle/>
          <a:p>
            <a:r>
              <a:rPr lang="en-US" dirty="0" smtClean="0">
                <a:ea typeface="ＭＳ Ｐゴシック" pitchFamily="-105" charset="-128"/>
              </a:rPr>
              <a:t>INSTITUTIONAL FAILURE</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7344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421904"/>
            <a:ext cx="5915000" cy="1143000"/>
          </a:xfrm>
        </p:spPr>
        <p:txBody>
          <a:bodyPr/>
          <a:lstStyle/>
          <a:p>
            <a:r>
              <a:rPr lang="en-US" dirty="0" smtClean="0">
                <a:ea typeface="ＭＳ Ｐゴシック" pitchFamily="-105" charset="-128"/>
              </a:rPr>
              <a:t>PETER PROVONOST</a:t>
            </a:r>
            <a:br>
              <a:rPr lang="en-US" dirty="0" smtClean="0">
                <a:ea typeface="ＭＳ Ｐゴシック" pitchFamily="-105" charset="-128"/>
              </a:rPr>
            </a:br>
            <a:endParaRPr lang="en-US" sz="3400" dirty="0" smtClean="0">
              <a:ea typeface="ＭＳ Ｐゴシック" pitchFamily="-105" charset="-128"/>
            </a:endParaRPr>
          </a:p>
        </p:txBody>
      </p:sp>
      <p:sp>
        <p:nvSpPr>
          <p:cNvPr id="3075" name="TextBox 2"/>
          <p:cNvSpPr txBox="1">
            <a:spLocks noChangeArrowheads="1"/>
          </p:cNvSpPr>
          <p:nvPr/>
        </p:nvSpPr>
        <p:spPr bwMode="auto">
          <a:xfrm>
            <a:off x="457200" y="2276872"/>
            <a:ext cx="8229600" cy="4247317"/>
          </a:xfrm>
          <a:prstGeom prst="rect">
            <a:avLst/>
          </a:prstGeom>
          <a:noFill/>
          <a:ln w="9525">
            <a:noFill/>
            <a:miter lim="800000"/>
            <a:headEnd/>
            <a:tailEnd/>
          </a:ln>
        </p:spPr>
        <p:txBody>
          <a:bodyPr>
            <a:spAutoFit/>
          </a:bodyPr>
          <a:lstStyle/>
          <a:p>
            <a:pPr algn="ctr"/>
            <a:r>
              <a:rPr lang="en-US" dirty="0"/>
              <a:t/>
            </a:r>
            <a:br>
              <a:rPr lang="en-US" dirty="0"/>
            </a:br>
            <a:r>
              <a:rPr lang="en-US" sz="2800" dirty="0" smtClean="0"/>
              <a:t>“[On reflection of US medical students]…I had to confront the sad reality that most of them will graduate ill-prepared to lead the improvements of quality, safety and our health care system needs. They no doubt will know chemistry, biology and physiology, but they may not know about human factors, implementation science or performance measurement – the language of quality improvement”</a:t>
            </a:r>
            <a:endParaRPr lang="en-US" sz="2800" dirty="0"/>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2" name="Picture 1" descr="Screen Shot 2012-12-11 at 14.39.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9136"/>
            <a:ext cx="3238500" cy="863600"/>
          </a:xfrm>
          <a:prstGeom prst="rect">
            <a:avLst/>
          </a:prstGeom>
          <a:ln w="38100" cmpd="sng">
            <a:noFill/>
          </a:ln>
        </p:spPr>
      </p:pic>
      <p:pic>
        <p:nvPicPr>
          <p:cNvPr id="3" name="Picture 2" descr="Screen Shot 2012-12-11 at 14.39.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299" y="175146"/>
            <a:ext cx="1807189" cy="2205484"/>
          </a:xfrm>
          <a:prstGeom prst="rect">
            <a:avLst/>
          </a:prstGeom>
          <a:ln w="28575" cmpd="sng">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ure 8.png"/>
          <p:cNvPicPr>
            <a:picLocks noChangeAspect="1"/>
          </p:cNvPicPr>
          <p:nvPr/>
        </p:nvPicPr>
        <p:blipFill>
          <a:blip r:embed="rId2"/>
          <a:srcRect/>
          <a:stretch>
            <a:fillRect/>
          </a:stretch>
        </p:blipFill>
        <p:spPr bwMode="auto">
          <a:xfrm>
            <a:off x="457200" y="1417638"/>
            <a:ext cx="5226050" cy="3889375"/>
          </a:xfrm>
          <a:prstGeom prst="rect">
            <a:avLst/>
          </a:prstGeom>
          <a:noFill/>
          <a:ln w="38100">
            <a:solidFill>
              <a:schemeClr val="tx1"/>
            </a:solidFill>
            <a:miter lim="800000"/>
            <a:headEnd/>
            <a:tailEnd/>
          </a:ln>
        </p:spPr>
      </p:pic>
      <p:sp>
        <p:nvSpPr>
          <p:cNvPr id="21507" name="Title 1"/>
          <p:cNvSpPr>
            <a:spLocks noGrp="1"/>
          </p:cNvSpPr>
          <p:nvPr>
            <p:ph type="title"/>
          </p:nvPr>
        </p:nvSpPr>
        <p:spPr/>
        <p:txBody>
          <a:bodyPr/>
          <a:lstStyle/>
          <a:p>
            <a:r>
              <a:rPr lang="en-US" smtClean="0">
                <a:ea typeface="ＭＳ Ｐゴシック" pitchFamily="-105" charset="-128"/>
              </a:rPr>
              <a:t>Bristol Royal Infirmary</a:t>
            </a:r>
          </a:p>
        </p:txBody>
      </p:sp>
      <p:pic>
        <p:nvPicPr>
          <p:cNvPr id="21508" name="Content Placeholder 3" descr="Picture 7.png"/>
          <p:cNvPicPr>
            <a:picLocks noGrp="1" noChangeAspect="1"/>
          </p:cNvPicPr>
          <p:nvPr>
            <p:ph idx="1"/>
          </p:nvPr>
        </p:nvPicPr>
        <p:blipFill>
          <a:blip r:embed="rId3"/>
          <a:srcRect/>
          <a:stretch>
            <a:fillRect/>
          </a:stretch>
        </p:blipFill>
        <p:spPr>
          <a:xfrm>
            <a:off x="3386138" y="3429000"/>
            <a:ext cx="5300662" cy="3154363"/>
          </a:xfrm>
          <a:ln w="38100">
            <a:solidFill>
              <a:schemeClr val="tx1"/>
            </a:solidFill>
          </a:ln>
        </p:spPr>
      </p:pic>
      <p:sp>
        <p:nvSpPr>
          <p:cNvPr id="21509" name="TextBox 5"/>
          <p:cNvSpPr txBox="1">
            <a:spLocks noChangeArrowheads="1"/>
          </p:cNvSpPr>
          <p:nvPr/>
        </p:nvSpPr>
        <p:spPr bwMode="auto">
          <a:xfrm>
            <a:off x="1676400" y="1905000"/>
            <a:ext cx="7010400" cy="923925"/>
          </a:xfrm>
          <a:prstGeom prst="rect">
            <a:avLst/>
          </a:prstGeom>
          <a:solidFill>
            <a:schemeClr val="bg1"/>
          </a:solidFill>
          <a:ln w="38100">
            <a:solidFill>
              <a:schemeClr val="tx1"/>
            </a:solidFill>
            <a:miter lim="800000"/>
            <a:headEnd/>
            <a:tailEnd/>
          </a:ln>
        </p:spPr>
        <p:txBody>
          <a:bodyPr>
            <a:spAutoFit/>
          </a:bodyPr>
          <a:lstStyle/>
          <a:p>
            <a:r>
              <a:rPr lang="en-US"/>
              <a:t>….It now appears that at least 90 babies were affected, left dead or damaged as a result of the sub-standard treatment they received at the hospital in the late 1980s and early 1990s….</a:t>
            </a:r>
          </a:p>
        </p:txBody>
      </p:sp>
      <p:sp>
        <p:nvSpPr>
          <p:cNvPr id="6" name="TextBox 5"/>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3520155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
        <p:nvSpPr>
          <p:cNvPr id="26627" name="Title 1"/>
          <p:cNvSpPr>
            <a:spLocks noGrp="1"/>
          </p:cNvSpPr>
          <p:nvPr>
            <p:ph type="title"/>
          </p:nvPr>
        </p:nvSpPr>
        <p:spPr/>
        <p:txBody>
          <a:bodyPr/>
          <a:lstStyle/>
          <a:p>
            <a:r>
              <a:rPr lang="en-US" smtClean="0">
                <a:ea typeface="ＭＳ Ｐゴシック" pitchFamily="-105" charset="-128"/>
              </a:rPr>
              <a:t>Bristol Inquiry</a:t>
            </a:r>
          </a:p>
        </p:txBody>
      </p:sp>
      <p:sp>
        <p:nvSpPr>
          <p:cNvPr id="26628" name="Content Placeholder 2"/>
          <p:cNvSpPr>
            <a:spLocks noGrp="1"/>
          </p:cNvSpPr>
          <p:nvPr>
            <p:ph idx="1"/>
          </p:nvPr>
        </p:nvSpPr>
        <p:spPr/>
        <p:txBody>
          <a:bodyPr/>
          <a:lstStyle/>
          <a:p>
            <a:endParaRPr lang="en-US" dirty="0" smtClean="0">
              <a:ea typeface="ＭＳ Ｐゴシック" pitchFamily="-105" charset="-128"/>
            </a:endParaRPr>
          </a:p>
        </p:txBody>
      </p:sp>
      <p:sp>
        <p:nvSpPr>
          <p:cNvPr id="7" name="TextBox 6"/>
          <p:cNvSpPr txBox="1"/>
          <p:nvPr/>
        </p:nvSpPr>
        <p:spPr>
          <a:xfrm>
            <a:off x="1752600" y="1628775"/>
            <a:ext cx="5486400" cy="1200150"/>
          </a:xfrm>
          <a:prstGeom prst="rect">
            <a:avLst/>
          </a:prstGeom>
          <a:solidFill>
            <a:schemeClr val="bg1">
              <a:lumMod val="7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dirty="0" smtClean="0"/>
              <a:t>The story of the </a:t>
            </a:r>
            <a:r>
              <a:rPr lang="en-US" sz="1800" dirty="0" err="1" smtClean="0"/>
              <a:t>paediatric</a:t>
            </a:r>
            <a:r>
              <a:rPr lang="en-US" sz="1800" dirty="0" smtClean="0"/>
              <a:t> cardiac surgical service in Bristol is not an account of bad people. Nor is it an account of people who did not care, nor of people who </a:t>
            </a:r>
            <a:r>
              <a:rPr lang="en-US" sz="1800" dirty="0" err="1" smtClean="0"/>
              <a:t>wilfully</a:t>
            </a:r>
            <a:r>
              <a:rPr lang="en-US" sz="1800" dirty="0" smtClean="0"/>
              <a:t> harmed patients.</a:t>
            </a:r>
          </a:p>
        </p:txBody>
      </p:sp>
      <p:sp>
        <p:nvSpPr>
          <p:cNvPr id="4" name="TextBox 3"/>
          <p:cNvSpPr txBox="1"/>
          <p:nvPr/>
        </p:nvSpPr>
        <p:spPr>
          <a:xfrm>
            <a:off x="1752600" y="3152774"/>
            <a:ext cx="5486400" cy="1754327"/>
          </a:xfrm>
          <a:prstGeom prst="rect">
            <a:avLst/>
          </a:prstGeom>
          <a:solidFill>
            <a:schemeClr val="bg1">
              <a:lumMod val="65000"/>
            </a:schemeClr>
          </a:solidFill>
          <a:ln w="38100" cmpd="sng">
            <a:solidFill>
              <a:schemeClr val="tx1"/>
            </a:solidFill>
          </a:ln>
        </p:spPr>
        <p:txBody>
          <a:bodyPr wrap="square">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…It is an account of a time when there was no agreed means of assessing the quality of care. There were no standards for evaluating performance. There was confusion throughout the NHS as to who was responsible for monitoring the quality of care….</a:t>
            </a:r>
          </a:p>
        </p:txBody>
      </p:sp>
      <p:sp>
        <p:nvSpPr>
          <p:cNvPr id="13" name="TextBox 12"/>
          <p:cNvSpPr txBox="1"/>
          <p:nvPr/>
        </p:nvSpPr>
        <p:spPr>
          <a:xfrm>
            <a:off x="1752600" y="5210473"/>
            <a:ext cx="5486400" cy="1477328"/>
          </a:xfrm>
          <a:prstGeom prst="rect">
            <a:avLst/>
          </a:prstGeom>
          <a:solidFill>
            <a:schemeClr val="bg1">
              <a:lumMod val="50000"/>
            </a:schemeClr>
          </a:solidFill>
          <a:ln w="38100" cmpd="sng">
            <a:solidFill>
              <a:schemeClr val="tx1"/>
            </a:solidFill>
          </a:ln>
        </p:spPr>
        <p:txBody>
          <a:bodyPr wrap="square">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The aim of these and all our recommendations is to produce an NHS in which patients' needs are at the centre and in which systems are in place to ensure safe care and to maintain and improve the quality of care.</a:t>
            </a:r>
          </a:p>
        </p:txBody>
      </p:sp>
    </p:spTree>
    <p:extLst>
      <p:ext uri="{BB962C8B-B14F-4D97-AF65-F5344CB8AC3E}">
        <p14:creationId xmlns:p14="http://schemas.microsoft.com/office/powerpoint/2010/main" val="3878420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05" charset="-128"/>
              </a:rPr>
              <a:t>Bristol Inquiry</a:t>
            </a:r>
          </a:p>
        </p:txBody>
      </p:sp>
      <p:sp>
        <p:nvSpPr>
          <p:cNvPr id="28675" name="Content Placeholder 2"/>
          <p:cNvSpPr>
            <a:spLocks noGrp="1"/>
          </p:cNvSpPr>
          <p:nvPr>
            <p:ph idx="1"/>
          </p:nvPr>
        </p:nvSpPr>
        <p:spPr/>
        <p:txBody>
          <a:bodyPr/>
          <a:lstStyle/>
          <a:p>
            <a:r>
              <a:rPr lang="en-US" smtClean="0">
                <a:ea typeface="ＭＳ Ｐゴシック" pitchFamily="-105" charset="-128"/>
              </a:rPr>
              <a:t>A turning point in the history of the NHS</a:t>
            </a:r>
          </a:p>
          <a:p>
            <a:r>
              <a:rPr lang="en-US" smtClean="0">
                <a:ea typeface="ＭＳ Ｐゴシック" pitchFamily="-105" charset="-128"/>
              </a:rPr>
              <a:t>It changed:</a:t>
            </a:r>
          </a:p>
          <a:p>
            <a:pPr lvl="1"/>
            <a:r>
              <a:rPr lang="en-US" smtClean="0">
                <a:ea typeface="ＭＳ Ｐゴシック" pitchFamily="-105" charset="-128"/>
              </a:rPr>
              <a:t> "old boy's" culture among doctors </a:t>
            </a:r>
          </a:p>
          <a:p>
            <a:pPr lvl="1"/>
            <a:r>
              <a:rPr lang="en-US" smtClean="0">
                <a:ea typeface="ＭＳ Ｐゴシック" pitchFamily="-105" charset="-128"/>
              </a:rPr>
              <a:t>patients being left in the dark about their treatment</a:t>
            </a:r>
          </a:p>
          <a:p>
            <a:pPr lvl="1"/>
            <a:r>
              <a:rPr lang="en-US" smtClean="0">
                <a:ea typeface="ＭＳ Ｐゴシック" pitchFamily="-105" charset="-128"/>
              </a:rPr>
              <a:t>a lax approach to clinical safety</a:t>
            </a:r>
          </a:p>
          <a:p>
            <a:pPr lvl="1"/>
            <a:r>
              <a:rPr lang="en-US" smtClean="0">
                <a:ea typeface="ＭＳ Ｐゴシック" pitchFamily="-105" charset="-128"/>
              </a:rPr>
              <a:t>secrecy about doctor's performance</a:t>
            </a:r>
          </a:p>
          <a:p>
            <a:pPr lvl="1"/>
            <a:r>
              <a:rPr lang="en-US" smtClean="0">
                <a:ea typeface="ＭＳ Ｐゴシック" pitchFamily="-105" charset="-128"/>
              </a:rPr>
              <a:t>lack of external monitoring of NHS performance.</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3511609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105" charset="-128"/>
              </a:rPr>
              <a:t>Bristol Inquiry</a:t>
            </a:r>
          </a:p>
        </p:txBody>
      </p:sp>
      <p:sp>
        <p:nvSpPr>
          <p:cNvPr id="29699" name="Content Placeholder 2"/>
          <p:cNvSpPr>
            <a:spLocks noGrp="1"/>
          </p:cNvSpPr>
          <p:nvPr>
            <p:ph idx="1"/>
          </p:nvPr>
        </p:nvSpPr>
        <p:spPr/>
        <p:txBody>
          <a:bodyPr/>
          <a:lstStyle/>
          <a:p>
            <a:r>
              <a:rPr lang="en-US" smtClean="0">
                <a:ea typeface="ＭＳ Ｐゴシック" pitchFamily="-105" charset="-128"/>
              </a:rPr>
              <a:t>Greater openness about clinical performance, allowing patients to access information about the relative performance of hospitals, services or consultant unit.</a:t>
            </a:r>
          </a:p>
          <a:p>
            <a:r>
              <a:rPr lang="en-US" smtClean="0">
                <a:ea typeface="ＭＳ Ｐゴシック" pitchFamily="-105" charset="-128"/>
              </a:rPr>
              <a:t>Individual results for cardiac surgeons</a:t>
            </a:r>
          </a:p>
          <a:p>
            <a:r>
              <a:rPr lang="en-US" smtClean="0">
                <a:ea typeface="ＭＳ Ｐゴシック" pitchFamily="-105" charset="-128"/>
              </a:rPr>
              <a:t>Agencies created for monitoring safety and quality</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646077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FAILURE</a:t>
            </a:r>
            <a:endParaRPr lang="en-US" dirty="0"/>
          </a:p>
        </p:txBody>
      </p:sp>
      <p:pic>
        <p:nvPicPr>
          <p:cNvPr id="7" name="Picture 6" descr="Screen Shot 2012-12-11 at 15.09.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00" y="1556792"/>
            <a:ext cx="4889500" cy="5118100"/>
          </a:xfrm>
          <a:prstGeom prst="rect">
            <a:avLst/>
          </a:prstGeom>
          <a:ln w="38100" cmpd="sng">
            <a:solidFill>
              <a:srgbClr val="000000"/>
            </a:solidFill>
          </a:ln>
        </p:spPr>
      </p:pic>
    </p:spTree>
    <p:extLst>
      <p:ext uri="{BB962C8B-B14F-4D97-AF65-F5344CB8AC3E}">
        <p14:creationId xmlns:p14="http://schemas.microsoft.com/office/powerpoint/2010/main" val="2016890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31747" name="Picture 4"/>
          <p:cNvPicPr>
            <a:picLocks noChangeAspect="1"/>
          </p:cNvPicPr>
          <p:nvPr/>
        </p:nvPicPr>
        <p:blipFill>
          <a:blip r:embed="rId2"/>
          <a:srcRect/>
          <a:stretch>
            <a:fillRect/>
          </a:stretch>
        </p:blipFill>
        <p:spPr bwMode="auto">
          <a:xfrm>
            <a:off x="467544" y="889000"/>
            <a:ext cx="3556000" cy="5080000"/>
          </a:xfrm>
          <a:prstGeom prst="rect">
            <a:avLst/>
          </a:prstGeom>
          <a:noFill/>
          <a:ln w="9525">
            <a:noFill/>
            <a:miter lim="800000"/>
            <a:headEnd/>
            <a:tailEnd/>
          </a:ln>
        </p:spPr>
      </p:pic>
      <p:sp>
        <p:nvSpPr>
          <p:cNvPr id="2" name="TextBox 1"/>
          <p:cNvSpPr txBox="1"/>
          <p:nvPr/>
        </p:nvSpPr>
        <p:spPr>
          <a:xfrm>
            <a:off x="4427984" y="1772816"/>
            <a:ext cx="3960440" cy="1754327"/>
          </a:xfrm>
          <a:prstGeom prst="rect">
            <a:avLst/>
          </a:prstGeom>
          <a:noFill/>
        </p:spPr>
        <p:txBody>
          <a:bodyPr wrap="square" rtlCol="0">
            <a:spAutoFit/>
          </a:bodyPr>
          <a:lstStyle/>
          <a:p>
            <a:r>
              <a:rPr lang="en-US" sz="3600" dirty="0" smtClean="0"/>
              <a:t>INDIVIDUAL HIGH-PROFILE</a:t>
            </a:r>
          </a:p>
          <a:p>
            <a:r>
              <a:rPr lang="en-US" sz="3600" dirty="0" smtClean="0"/>
              <a:t>CASES</a:t>
            </a:r>
            <a:endParaRPr lang="en-US" sz="3600" dirty="0"/>
          </a:p>
        </p:txBody>
      </p:sp>
    </p:spTree>
    <p:extLst>
      <p:ext uri="{BB962C8B-B14F-4D97-AF65-F5344CB8AC3E}">
        <p14:creationId xmlns:p14="http://schemas.microsoft.com/office/powerpoint/2010/main" val="4096781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r>
              <a:rPr lang="en-US" smtClean="0">
                <a:ea typeface="ＭＳ Ｐゴシック" pitchFamily="-105" charset="-128"/>
              </a:rPr>
              <a:t>“I will use my power to help the sick to the best of my ability and judgment; I will abstain from harming or wronging anyone by it. I will not give a fatal draught to anyone if I am asked, nor will I suggest any such thing.” </a:t>
            </a:r>
          </a:p>
          <a:p>
            <a:pPr>
              <a:buFont typeface="Arial" charset="0"/>
              <a:buNone/>
            </a:pPr>
            <a:endParaRPr lang="en-US" smtClean="0">
              <a:ea typeface="ＭＳ Ｐゴシック" pitchFamily="-105" charset="-128"/>
            </a:endParaRPr>
          </a:p>
          <a:p>
            <a:pPr>
              <a:buFont typeface="Arial" charset="0"/>
              <a:buNone/>
            </a:pPr>
            <a:endParaRPr lang="en-US" smtClean="0">
              <a:ea typeface="ＭＳ Ｐゴシック" pitchFamily="-105" charset="-128"/>
            </a:endParaRPr>
          </a:p>
          <a:p>
            <a:pPr>
              <a:buFont typeface="Arial" charset="0"/>
              <a:buNone/>
            </a:pPr>
            <a:r>
              <a:rPr lang="en-US" i="1" smtClean="0">
                <a:ea typeface="ＭＳ Ｐゴシック" pitchFamily="-105" charset="-128"/>
              </a:rPr>
              <a:t>From the Hippocratic oath</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2268536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Content Placeholder 4" descr="Picture 2.png"/>
          <p:cNvPicPr>
            <a:picLocks noGrp="1" noChangeAspect="1"/>
          </p:cNvPicPr>
          <p:nvPr>
            <p:ph idx="1"/>
          </p:nvPr>
        </p:nvPicPr>
        <p:blipFill>
          <a:blip r:embed="rId2"/>
          <a:srcRect/>
          <a:stretch>
            <a:fillRect/>
          </a:stretch>
        </p:blipFill>
        <p:spPr>
          <a:xfrm>
            <a:off x="301204" y="3326135"/>
            <a:ext cx="5978194" cy="3096344"/>
          </a:xfrm>
          <a:ln w="38100">
            <a:solidFill>
              <a:schemeClr val="tx1"/>
            </a:solidFill>
          </a:ln>
        </p:spPr>
      </p:pic>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5" name="Content Placeholder 6" descr="Picture 3.png"/>
          <p:cNvPicPr>
            <a:picLocks noChangeAspect="1"/>
          </p:cNvPicPr>
          <p:nvPr/>
        </p:nvPicPr>
        <p:blipFill>
          <a:blip r:embed="rId3"/>
          <a:srcRect/>
          <a:stretch>
            <a:fillRect/>
          </a:stretch>
        </p:blipFill>
        <p:spPr bwMode="auto">
          <a:xfrm>
            <a:off x="2870415" y="620688"/>
            <a:ext cx="5993970" cy="3097578"/>
          </a:xfrm>
          <a:prstGeom prst="rect">
            <a:avLst/>
          </a:prstGeom>
          <a:noFill/>
          <a:ln w="38100">
            <a:solidFill>
              <a:schemeClr val="tx1"/>
            </a:solidFill>
            <a:miter lim="800000"/>
            <a:headEnd/>
            <a:tailEnd/>
          </a:ln>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92500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pitchFamily="-105" charset="-128"/>
              </a:rPr>
              <a:t>Harold Shipman</a:t>
            </a:r>
          </a:p>
        </p:txBody>
      </p:sp>
      <p:pic>
        <p:nvPicPr>
          <p:cNvPr id="33795" name="Content Placeholder 4" descr="Picture 1.png"/>
          <p:cNvPicPr>
            <a:picLocks noGrp="1" noChangeAspect="1"/>
          </p:cNvPicPr>
          <p:nvPr>
            <p:ph idx="1"/>
          </p:nvPr>
        </p:nvPicPr>
        <p:blipFill>
          <a:blip r:embed="rId2"/>
          <a:srcRect/>
          <a:stretch>
            <a:fillRect/>
          </a:stretch>
        </p:blipFill>
        <p:spPr>
          <a:xfrm>
            <a:off x="1820863" y="1600200"/>
            <a:ext cx="5502275" cy="4525963"/>
          </a:xfrm>
          <a:ln w="28575">
            <a:solidFill>
              <a:schemeClr val="tx1"/>
            </a:solidFill>
          </a:ln>
        </p:spPr>
      </p:pic>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2309448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pitchFamily="-105" charset="-128"/>
              </a:rPr>
              <a:t>The Enquiry</a:t>
            </a:r>
          </a:p>
        </p:txBody>
      </p:sp>
      <p:sp>
        <p:nvSpPr>
          <p:cNvPr id="36867" name="Content Placeholder 2"/>
          <p:cNvSpPr>
            <a:spLocks noGrp="1"/>
          </p:cNvSpPr>
          <p:nvPr>
            <p:ph idx="1"/>
          </p:nvPr>
        </p:nvSpPr>
        <p:spPr/>
        <p:txBody>
          <a:bodyPr/>
          <a:lstStyle/>
          <a:p>
            <a:r>
              <a:rPr lang="en-US" sz="2600" smtClean="0">
                <a:ea typeface="ＭＳ Ｐゴシック" pitchFamily="-105" charset="-128"/>
              </a:rPr>
              <a:t>Function and strength of the GMC</a:t>
            </a:r>
          </a:p>
          <a:p>
            <a:r>
              <a:rPr lang="en-US" sz="2600" smtClean="0">
                <a:ea typeface="ＭＳ Ｐゴシック" pitchFamily="-105" charset="-128"/>
              </a:rPr>
              <a:t>The role of revalidation</a:t>
            </a:r>
          </a:p>
          <a:p>
            <a:r>
              <a:rPr lang="en-US" sz="2600" smtClean="0">
                <a:ea typeface="ＭＳ Ｐゴシック" pitchFamily="-105" charset="-128"/>
              </a:rPr>
              <a:t>How we deal with sick doctors</a:t>
            </a:r>
          </a:p>
          <a:p>
            <a:r>
              <a:rPr lang="en-US" sz="2600" smtClean="0">
                <a:ea typeface="ＭＳ Ｐゴシック" pitchFamily="-105" charset="-128"/>
              </a:rPr>
              <a:t>The purpose and reliability of death certification</a:t>
            </a:r>
          </a:p>
          <a:p>
            <a:r>
              <a:rPr lang="en-US" sz="2600" smtClean="0">
                <a:ea typeface="ＭＳ Ｐゴシック" pitchFamily="-105" charset="-128"/>
              </a:rPr>
              <a:t>The monitoring of cremation certification</a:t>
            </a:r>
          </a:p>
          <a:p>
            <a:r>
              <a:rPr lang="en-US" sz="2600" smtClean="0">
                <a:ea typeface="ＭＳ Ｐゴシック" pitchFamily="-105" charset="-128"/>
              </a:rPr>
              <a:t>The use of controlled drugs</a:t>
            </a:r>
          </a:p>
          <a:p>
            <a:r>
              <a:rPr lang="en-US" sz="2600" smtClean="0">
                <a:ea typeface="ＭＳ Ｐゴシック" pitchFamily="-105" charset="-128"/>
              </a:rPr>
              <a:t>The problem of isolated doctors</a:t>
            </a:r>
          </a:p>
          <a:p>
            <a:r>
              <a:rPr lang="en-US" sz="2600" smtClean="0">
                <a:ea typeface="ＭＳ Ｐゴシック" pitchFamily="-105" charset="-128"/>
              </a:rPr>
              <a:t>The value of clinical governance</a:t>
            </a:r>
          </a:p>
          <a:p>
            <a:r>
              <a:rPr lang="en-US" sz="2600" smtClean="0">
                <a:ea typeface="ＭＳ Ｐゴシック" pitchFamily="-105" charset="-128"/>
              </a:rPr>
              <a:t>The problems of whistleblowing</a:t>
            </a:r>
          </a:p>
          <a:p>
            <a:r>
              <a:rPr lang="en-US" sz="2600" smtClean="0">
                <a:ea typeface="ＭＳ Ｐゴシック" pitchFamily="-105" charset="-128"/>
              </a:rPr>
              <a:t>The function of the coroners' service.</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3589825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pPr>
              <a:buFont typeface="Arial" charset="0"/>
              <a:buNone/>
            </a:pPr>
            <a:endParaRPr lang="en-US" dirty="0" smtClean="0">
              <a:ea typeface="ＭＳ Ｐゴシック" pitchFamily="-105" charset="-128"/>
            </a:endParaRPr>
          </a:p>
          <a:p>
            <a:pPr algn="ctr">
              <a:buFont typeface="Arial" charset="0"/>
              <a:buNone/>
            </a:pPr>
            <a:r>
              <a:rPr lang="en-US" sz="2000" dirty="0" smtClean="0">
                <a:ea typeface="ＭＳ Ｐゴシック" pitchFamily="-105" charset="-128"/>
              </a:rPr>
              <a:t>Do you see yourself as a leader?</a:t>
            </a:r>
            <a:r>
              <a:rPr lang="en-US" sz="2000" dirty="0" smtClean="0"/>
              <a:t> </a:t>
            </a:r>
          </a:p>
          <a:p>
            <a:pPr algn="ctr">
              <a:buFont typeface="Arial" charset="0"/>
              <a:buNone/>
            </a:pPr>
            <a:endParaRPr lang="en-GB" sz="2000" dirty="0"/>
          </a:p>
          <a:p>
            <a:r>
              <a:rPr lang="en-US" sz="2000" dirty="0" smtClean="0"/>
              <a:t>Why </a:t>
            </a:r>
            <a:r>
              <a:rPr lang="en-US" sz="2000" dirty="0"/>
              <a:t>this session, why </a:t>
            </a:r>
            <a:r>
              <a:rPr lang="en-US" sz="2000" dirty="0" smtClean="0"/>
              <a:t>now,  </a:t>
            </a:r>
            <a:r>
              <a:rPr lang="en-US" sz="2000" dirty="0"/>
              <a:t>why </a:t>
            </a:r>
            <a:r>
              <a:rPr lang="en-US" sz="2000" dirty="0" smtClean="0"/>
              <a:t>leadership?</a:t>
            </a:r>
          </a:p>
          <a:p>
            <a:r>
              <a:rPr lang="en-GB" sz="2000" dirty="0" smtClean="0"/>
              <a:t>How:</a:t>
            </a:r>
          </a:p>
          <a:p>
            <a:pPr marL="457200" indent="-457200">
              <a:buAutoNum type="arabicPeriod"/>
            </a:pPr>
            <a:r>
              <a:rPr lang="en-GB" sz="2000" dirty="0" smtClean="0"/>
              <a:t>Introduction to your Quality improvement project </a:t>
            </a:r>
          </a:p>
          <a:p>
            <a:pPr marL="457200" indent="-457200">
              <a:buAutoNum type="arabicPeriod"/>
            </a:pPr>
            <a:r>
              <a:rPr lang="en-GB" sz="2000" dirty="0" smtClean="0"/>
              <a:t>Background: changes for the profession over recent years</a:t>
            </a:r>
          </a:p>
          <a:p>
            <a:pPr marL="457200" indent="-457200">
              <a:buAutoNum type="arabicPeriod"/>
            </a:pPr>
            <a:r>
              <a:rPr lang="en-GB" sz="2000" dirty="0" smtClean="0"/>
              <a:t>The profession’s response</a:t>
            </a:r>
          </a:p>
          <a:p>
            <a:pPr marL="457200" indent="-457200">
              <a:buAutoNum type="arabicPeriod"/>
            </a:pPr>
            <a:r>
              <a:rPr lang="en-GB" sz="2000" dirty="0" smtClean="0"/>
              <a:t>Your role models</a:t>
            </a:r>
          </a:p>
          <a:p>
            <a:pPr marL="457200" indent="-457200">
              <a:buAutoNum type="arabicPeriod"/>
            </a:pPr>
            <a:r>
              <a:rPr lang="en-GB" sz="2000" dirty="0" smtClean="0"/>
              <a:t>What is quality</a:t>
            </a:r>
          </a:p>
          <a:p>
            <a:pPr marL="457200" indent="-457200">
              <a:buAutoNum type="arabicPeriod"/>
            </a:pPr>
            <a:r>
              <a:rPr lang="en-GB" sz="2000" dirty="0" smtClean="0"/>
              <a:t>Recap and back to your ideas for projects</a:t>
            </a:r>
          </a:p>
          <a:p>
            <a:pPr>
              <a:buNone/>
            </a:pPr>
            <a:endParaRPr lang="en-GB" sz="2000" dirty="0"/>
          </a:p>
          <a:p>
            <a:endParaRPr lang="en-GB" sz="2000" dirty="0"/>
          </a:p>
          <a:p>
            <a:pPr algn="ctr">
              <a:buFont typeface="Arial" charset="0"/>
              <a:buNone/>
            </a:pPr>
            <a:endParaRPr lang="en-US" dirty="0" smtClean="0">
              <a:ea typeface="ＭＳ Ｐゴシック" pitchFamily="-105" charset="-128"/>
            </a:endParaRPr>
          </a:p>
          <a:p>
            <a:pPr algn="ctr">
              <a:buFont typeface="Arial" charset="0"/>
              <a:buNone/>
            </a:pPr>
            <a:endParaRPr lang="en-US" dirty="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641334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PERSONAL – SIGNIFICANT EVENTS ANALYSIS FROM LAST WEEK….</a:t>
            </a:r>
            <a:endParaRPr lang="en-US" dirty="0"/>
          </a:p>
        </p:txBody>
      </p:sp>
    </p:spTree>
    <p:extLst>
      <p:ext uri="{BB962C8B-B14F-4D97-AF65-F5344CB8AC3E}">
        <p14:creationId xmlns:p14="http://schemas.microsoft.com/office/powerpoint/2010/main" val="3504762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lstStyle/>
          <a:p>
            <a:r>
              <a:rPr lang="en-US" dirty="0" smtClean="0"/>
              <a:t>TASK DURING COFFEE</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2852936"/>
            <a:ext cx="8229600" cy="3273227"/>
          </a:xfrm>
        </p:spPr>
        <p:txBody>
          <a:bodyPr/>
          <a:lstStyle/>
          <a:p>
            <a:r>
              <a:rPr lang="en-US" dirty="0"/>
              <a:t>Who are your medical role </a:t>
            </a:r>
            <a:r>
              <a:rPr lang="en-US" dirty="0" smtClean="0"/>
              <a:t>models and why</a:t>
            </a:r>
            <a:r>
              <a:rPr lang="en-GB" dirty="0" smtClean="0"/>
              <a:t>?</a:t>
            </a:r>
          </a:p>
          <a:p>
            <a:r>
              <a:rPr lang="en-GB" dirty="0" smtClean="0"/>
              <a:t>Write down</a:t>
            </a:r>
          </a:p>
          <a:p>
            <a:pPr>
              <a:buNone/>
            </a:pPr>
            <a:r>
              <a:rPr lang="en-GB" dirty="0" smtClean="0"/>
              <a:t>After break:</a:t>
            </a:r>
          </a:p>
          <a:p>
            <a:r>
              <a:rPr lang="en-GB" dirty="0" smtClean="0"/>
              <a:t>Present</a:t>
            </a:r>
          </a:p>
          <a:p>
            <a:r>
              <a:rPr lang="en-GB" dirty="0" smtClean="0"/>
              <a:t>We’ll collect in your work</a:t>
            </a:r>
          </a:p>
          <a:p>
            <a:endParaRPr lang="en-GB" dirty="0" smtClean="0"/>
          </a:p>
          <a:p>
            <a:pPr>
              <a:buNone/>
            </a:pPr>
            <a:endParaRPr lang="en-US" dirty="0"/>
          </a:p>
        </p:txBody>
      </p:sp>
      <p:pic>
        <p:nvPicPr>
          <p:cNvPr id="4" name="Picture 2" descr="Shiv Vohra"/>
          <p:cNvPicPr>
            <a:picLocks noChangeAspect="1" noChangeArrowheads="1"/>
          </p:cNvPicPr>
          <p:nvPr/>
        </p:nvPicPr>
        <p:blipFill>
          <a:blip r:embed="rId2"/>
          <a:srcRect/>
          <a:stretch>
            <a:fillRect/>
          </a:stretch>
        </p:blipFill>
        <p:spPr bwMode="auto">
          <a:xfrm>
            <a:off x="5220072" y="3573016"/>
            <a:ext cx="2448272" cy="2304256"/>
          </a:xfrm>
          <a:prstGeom prst="rect">
            <a:avLst/>
          </a:prstGeom>
          <a:noFill/>
        </p:spPr>
      </p:pic>
      <p:pic>
        <p:nvPicPr>
          <p:cNvPr id="24577" name="Picture 1" descr="C:\Documents and Settings\ehm30\Local Settings\Temporary Internet Files\Content.IE5\93TSN1FC\MP900438648[1].jpg"/>
          <p:cNvPicPr>
            <a:picLocks noChangeAspect="1" noChangeArrowheads="1"/>
          </p:cNvPicPr>
          <p:nvPr/>
        </p:nvPicPr>
        <p:blipFill>
          <a:blip r:embed="rId3"/>
          <a:srcRect/>
          <a:stretch>
            <a:fillRect/>
          </a:stretch>
        </p:blipFill>
        <p:spPr bwMode="auto">
          <a:xfrm>
            <a:off x="323528" y="1052736"/>
            <a:ext cx="1728192" cy="1368152"/>
          </a:xfrm>
          <a:prstGeom prst="rect">
            <a:avLst/>
          </a:prstGeom>
          <a:noFill/>
        </p:spPr>
      </p:pic>
    </p:spTree>
    <p:extLst>
      <p:ext uri="{BB962C8B-B14F-4D97-AF65-F5344CB8AC3E}">
        <p14:creationId xmlns:p14="http://schemas.microsoft.com/office/powerpoint/2010/main" val="3900884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role models</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a:p>
          <a:p>
            <a:endParaRPr lang="en-US" dirty="0"/>
          </a:p>
        </p:txBody>
      </p:sp>
      <p:pic>
        <p:nvPicPr>
          <p:cNvPr id="5" name="Picture 3" descr="Jerry Morris"/>
          <p:cNvPicPr>
            <a:picLocks noChangeAspect="1" noChangeArrowheads="1"/>
          </p:cNvPicPr>
          <p:nvPr/>
        </p:nvPicPr>
        <p:blipFill>
          <a:blip r:embed="rId3" cstate="print"/>
          <a:srcRect/>
          <a:stretch>
            <a:fillRect/>
          </a:stretch>
        </p:blipFill>
        <p:spPr bwMode="auto">
          <a:xfrm>
            <a:off x="5652120" y="4560453"/>
            <a:ext cx="2036385" cy="1512168"/>
          </a:xfrm>
          <a:prstGeom prst="rect">
            <a:avLst/>
          </a:prstGeom>
          <a:noFill/>
        </p:spPr>
      </p:pic>
      <p:pic>
        <p:nvPicPr>
          <p:cNvPr id="22532" name="Picture 4" descr="David Nott with colleagues"/>
          <p:cNvPicPr>
            <a:picLocks noChangeAspect="1" noChangeArrowheads="1"/>
          </p:cNvPicPr>
          <p:nvPr/>
        </p:nvPicPr>
        <p:blipFill>
          <a:blip r:embed="rId4"/>
          <a:srcRect/>
          <a:stretch>
            <a:fillRect/>
          </a:stretch>
        </p:blipFill>
        <p:spPr bwMode="auto">
          <a:xfrm>
            <a:off x="3124250" y="5316537"/>
            <a:ext cx="2152650" cy="1619251"/>
          </a:xfrm>
          <a:prstGeom prst="rect">
            <a:avLst/>
          </a:prstGeom>
          <a:noFill/>
        </p:spPr>
      </p:pic>
      <p:pic>
        <p:nvPicPr>
          <p:cNvPr id="22533" name="Picture 5" descr="C:\Documents and Settings\ehm30\My Documents\My Pictures\black, carol.jpg"/>
          <p:cNvPicPr>
            <a:picLocks noChangeAspect="1" noChangeArrowheads="1"/>
          </p:cNvPicPr>
          <p:nvPr/>
        </p:nvPicPr>
        <p:blipFill>
          <a:blip r:embed="rId5"/>
          <a:srcRect/>
          <a:stretch>
            <a:fillRect/>
          </a:stretch>
        </p:blipFill>
        <p:spPr bwMode="auto">
          <a:xfrm>
            <a:off x="611560" y="4480137"/>
            <a:ext cx="2170584" cy="1646026"/>
          </a:xfrm>
          <a:prstGeom prst="rect">
            <a:avLst/>
          </a:prstGeom>
          <a:noFill/>
        </p:spPr>
      </p:pic>
      <p:pic>
        <p:nvPicPr>
          <p:cNvPr id="22537" name="Picture 9" descr="C:\Documents and Settings\ehm30\Local Settings\Temporary Internet Files\Content.IE5\HG7CMZAS\MC900314140[1].jpg"/>
          <p:cNvPicPr>
            <a:picLocks noChangeAspect="1" noChangeArrowheads="1"/>
          </p:cNvPicPr>
          <p:nvPr/>
        </p:nvPicPr>
        <p:blipFill>
          <a:blip r:embed="rId6"/>
          <a:srcRect/>
          <a:stretch>
            <a:fillRect/>
          </a:stretch>
        </p:blipFill>
        <p:spPr bwMode="auto">
          <a:xfrm>
            <a:off x="1547664" y="1052736"/>
            <a:ext cx="5544616" cy="3024336"/>
          </a:xfrm>
          <a:prstGeom prst="rect">
            <a:avLst/>
          </a:prstGeom>
          <a:noFill/>
        </p:spPr>
      </p:pic>
    </p:spTree>
    <p:extLst>
      <p:ext uri="{BB962C8B-B14F-4D97-AF65-F5344CB8AC3E}">
        <p14:creationId xmlns:p14="http://schemas.microsoft.com/office/powerpoint/2010/main" val="355038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73577" y="1286863"/>
            <a:ext cx="5905465" cy="4429099"/>
          </a:xfrm>
          <a:prstGeom prst="rect">
            <a:avLst/>
          </a:prstGeom>
          <a:ln w="38100" cmpd="sng">
            <a:solidFill>
              <a:srgbClr val="000000"/>
            </a:solidFill>
          </a:ln>
        </p:spPr>
      </p:pic>
    </p:spTree>
    <p:extLst>
      <p:ext uri="{BB962C8B-B14F-4D97-AF65-F5344CB8AC3E}">
        <p14:creationId xmlns:p14="http://schemas.microsoft.com/office/powerpoint/2010/main" val="2225621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105" charset="-128"/>
              </a:rPr>
              <a:t>High Quality Care for All</a:t>
            </a:r>
          </a:p>
        </p:txBody>
      </p:sp>
      <p:sp>
        <p:nvSpPr>
          <p:cNvPr id="38915" name="Content Placeholder 2"/>
          <p:cNvSpPr>
            <a:spLocks noGrp="1"/>
          </p:cNvSpPr>
          <p:nvPr>
            <p:ph idx="1"/>
          </p:nvPr>
        </p:nvSpPr>
        <p:spPr/>
        <p:txBody>
          <a:bodyPr/>
          <a:lstStyle/>
          <a:p>
            <a:r>
              <a:rPr lang="en-US" sz="2400" smtClean="0">
                <a:ea typeface="ＭＳ Ｐゴシック" pitchFamily="-105" charset="-128"/>
              </a:rPr>
              <a:t>Simple monitoring of what is achieved is not the whole story</a:t>
            </a:r>
            <a:br>
              <a:rPr lang="en-US" sz="2400" smtClean="0">
                <a:ea typeface="ＭＳ Ｐゴシック" pitchFamily="-105" charset="-128"/>
              </a:rPr>
            </a:br>
            <a:endParaRPr lang="en-US" sz="2400" smtClean="0">
              <a:ea typeface="ＭＳ Ｐゴシック" pitchFamily="-105" charset="-128"/>
            </a:endParaRPr>
          </a:p>
          <a:p>
            <a:r>
              <a:rPr lang="en-US" sz="2400" smtClean="0">
                <a:ea typeface="ＭＳ Ｐゴシック" pitchFamily="-105" charset="-128"/>
              </a:rPr>
              <a:t>“Nationally, the NHS in the 21st century faces different challenges: </a:t>
            </a:r>
          </a:p>
          <a:p>
            <a:pPr lvl="1"/>
            <a:r>
              <a:rPr lang="en-US" sz="2400" smtClean="0">
                <a:ea typeface="ＭＳ Ｐゴシック" pitchFamily="-105" charset="-128"/>
              </a:rPr>
              <a:t>rising expectations</a:t>
            </a:r>
          </a:p>
          <a:p>
            <a:pPr lvl="1"/>
            <a:r>
              <a:rPr lang="en-US" sz="2400" smtClean="0">
                <a:ea typeface="ＭＳ Ｐゴシック" pitchFamily="-105" charset="-128"/>
              </a:rPr>
              <a:t>demand driven by demographics</a:t>
            </a:r>
          </a:p>
          <a:p>
            <a:pPr lvl="1"/>
            <a:r>
              <a:rPr lang="en-US" sz="2400" smtClean="0">
                <a:ea typeface="ＭＳ Ｐゴシック" pitchFamily="-105" charset="-128"/>
              </a:rPr>
              <a:t>the continuing development of our ‘information society’</a:t>
            </a:r>
          </a:p>
          <a:p>
            <a:pPr lvl="1"/>
            <a:r>
              <a:rPr lang="en-US" sz="2400" smtClean="0">
                <a:ea typeface="ＭＳ Ｐゴシック" pitchFamily="-105" charset="-128"/>
              </a:rPr>
              <a:t>advances in treatment</a:t>
            </a:r>
          </a:p>
          <a:p>
            <a:pPr lvl="1"/>
            <a:r>
              <a:rPr lang="en-US" sz="2400" smtClean="0">
                <a:ea typeface="ＭＳ Ｐゴシック" pitchFamily="-105" charset="-128"/>
              </a:rPr>
              <a:t> the changing nature of disease</a:t>
            </a:r>
          </a:p>
          <a:p>
            <a:pPr lvl="1"/>
            <a:r>
              <a:rPr lang="en-US" sz="2400" smtClean="0">
                <a:ea typeface="ＭＳ Ｐゴシック" pitchFamily="-105" charset="-128"/>
              </a:rPr>
              <a:t>changing expectations of the health workplace.” </a:t>
            </a:r>
          </a:p>
        </p:txBody>
      </p:sp>
      <p:sp>
        <p:nvSpPr>
          <p:cNvPr id="4" name="Rectangle 3"/>
          <p:cNvSpPr>
            <a:spLocks noChangeArrowheads="1"/>
          </p:cNvSpPr>
          <p:nvPr/>
        </p:nvSpPr>
        <p:spPr bwMode="auto">
          <a:xfrm>
            <a:off x="685800" y="6110288"/>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38917" name="Picture 17" descr="hqcfa.bmp"/>
          <p:cNvPicPr>
            <a:picLocks noChangeAspect="1"/>
          </p:cNvPicPr>
          <p:nvPr/>
        </p:nvPicPr>
        <p:blipFill>
          <a:blip r:embed="rId2"/>
          <a:srcRect/>
          <a:stretch>
            <a:fillRect/>
          </a:stretch>
        </p:blipFill>
        <p:spPr bwMode="auto">
          <a:xfrm>
            <a:off x="914400" y="6186488"/>
            <a:ext cx="2209800" cy="517525"/>
          </a:xfrm>
          <a:prstGeom prst="rect">
            <a:avLst/>
          </a:prstGeom>
          <a:noFill/>
          <a:ln w="9525">
            <a:noFill/>
            <a:miter lim="800000"/>
            <a:headEnd/>
            <a:tailEnd/>
          </a:ln>
        </p:spPr>
      </p:pic>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1791941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66700"/>
            <a:ext cx="8229600" cy="1143000"/>
          </a:xfrm>
          <a:ln w="44450"/>
          <a:effectLst>
            <a:glow rad="101600">
              <a:schemeClr val="bg2">
                <a:lumMod val="75000"/>
                <a:alpha val="75000"/>
              </a:schemeClr>
            </a:glow>
          </a:effectLst>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3d/>
          </a:bodyPr>
          <a:lstStyle/>
          <a:p>
            <a:pPr eaLnBrk="1" hangingPunct="1">
              <a:defRPr/>
            </a:pPr>
            <a:r>
              <a:rPr lang="en-GB" sz="3600" dirty="0" smtClean="0"/>
              <a:t>Dimensions of Quality</a:t>
            </a:r>
            <a:endParaRPr lang="en-GB" sz="3600" dirty="0"/>
          </a:p>
        </p:txBody>
      </p:sp>
      <p:sp>
        <p:nvSpPr>
          <p:cNvPr id="6" name="Rectangle 5"/>
          <p:cNvSpPr>
            <a:spLocks noChangeArrowheads="1"/>
          </p:cNvSpPr>
          <p:nvPr/>
        </p:nvSpPr>
        <p:spPr bwMode="auto">
          <a:xfrm>
            <a:off x="5791200" y="1752600"/>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44036" name="Picture 17" descr="hqcfa.bmp"/>
          <p:cNvPicPr>
            <a:picLocks noChangeAspect="1"/>
          </p:cNvPicPr>
          <p:nvPr/>
        </p:nvPicPr>
        <p:blipFill>
          <a:blip r:embed="rId2"/>
          <a:srcRect/>
          <a:stretch>
            <a:fillRect/>
          </a:stretch>
        </p:blipFill>
        <p:spPr bwMode="auto">
          <a:xfrm>
            <a:off x="6019800" y="1828800"/>
            <a:ext cx="2209800" cy="517525"/>
          </a:xfrm>
          <a:prstGeom prst="rect">
            <a:avLst/>
          </a:prstGeom>
          <a:noFill/>
          <a:ln w="9525">
            <a:noFill/>
            <a:miter lim="800000"/>
            <a:headEnd/>
            <a:tailEnd/>
          </a:ln>
        </p:spPr>
      </p:pic>
      <p:sp>
        <p:nvSpPr>
          <p:cNvPr id="44037" name="TextBox 7"/>
          <p:cNvSpPr txBox="1">
            <a:spLocks noChangeArrowheads="1"/>
          </p:cNvSpPr>
          <p:nvPr/>
        </p:nvSpPr>
        <p:spPr bwMode="auto">
          <a:xfrm>
            <a:off x="2286000" y="2590800"/>
            <a:ext cx="5638800" cy="369888"/>
          </a:xfrm>
          <a:prstGeom prst="rect">
            <a:avLst/>
          </a:prstGeom>
          <a:noFill/>
          <a:ln w="9525">
            <a:noFill/>
            <a:miter lim="800000"/>
            <a:headEnd/>
            <a:tailEnd/>
          </a:ln>
        </p:spPr>
        <p:txBody>
          <a:bodyPr>
            <a:spAutoFit/>
          </a:bodyPr>
          <a:lstStyle/>
          <a:p>
            <a:endParaRPr lang="en-US"/>
          </a:p>
        </p:txBody>
      </p:sp>
      <p:sp>
        <p:nvSpPr>
          <p:cNvPr id="44038" name="Text Box 12"/>
          <p:cNvSpPr txBox="1">
            <a:spLocks noChangeArrowheads="1"/>
          </p:cNvSpPr>
          <p:nvPr/>
        </p:nvSpPr>
        <p:spPr bwMode="auto">
          <a:xfrm>
            <a:off x="685800" y="1828800"/>
            <a:ext cx="3505200" cy="2570163"/>
          </a:xfrm>
          <a:prstGeom prst="rect">
            <a:avLst/>
          </a:prstGeom>
          <a:noFill/>
          <a:ln w="63500">
            <a:noFill/>
            <a:round/>
            <a:headEnd/>
            <a:tailEnd/>
          </a:ln>
        </p:spPr>
        <p:txBody>
          <a:bodyPr>
            <a:spAutoFit/>
          </a:bodyPr>
          <a:lstStyle/>
          <a:p>
            <a:pPr>
              <a:spcBef>
                <a:spcPct val="50000"/>
              </a:spcBef>
            </a:pPr>
            <a:r>
              <a:rPr lang="en-GB" sz="1400" b="1"/>
              <a:t>Must be understood from the patients perspective</a:t>
            </a:r>
          </a:p>
          <a:p>
            <a:pPr>
              <a:spcBef>
                <a:spcPct val="50000"/>
              </a:spcBef>
            </a:pPr>
            <a:r>
              <a:rPr lang="en-GB" sz="1400"/>
              <a:t>Includes:</a:t>
            </a:r>
          </a:p>
          <a:p>
            <a:pPr lvl="1">
              <a:spcBef>
                <a:spcPct val="50000"/>
              </a:spcBef>
              <a:buFont typeface="Wingdings" pitchFamily="-105" charset="2"/>
              <a:buChar char="§"/>
            </a:pPr>
            <a:r>
              <a:rPr lang="en-GB" sz="1400"/>
              <a:t>Experience: Quality of caring</a:t>
            </a:r>
          </a:p>
          <a:p>
            <a:pPr lvl="1">
              <a:spcBef>
                <a:spcPct val="50000"/>
              </a:spcBef>
              <a:buFont typeface="Wingdings" pitchFamily="-105" charset="2"/>
              <a:buChar char="§"/>
            </a:pPr>
            <a:r>
              <a:rPr lang="en-GB" sz="1400"/>
              <a:t>Effectiveness: Clinical outcomes and PROMS</a:t>
            </a:r>
          </a:p>
          <a:p>
            <a:pPr lvl="1">
              <a:spcBef>
                <a:spcPct val="50000"/>
              </a:spcBef>
              <a:buFont typeface="Wingdings" pitchFamily="-105" charset="2"/>
              <a:buChar char="§"/>
            </a:pPr>
            <a:r>
              <a:rPr lang="en-GB" sz="1400"/>
              <a:t>Safety: Measurement of avoidable error and adverse outcome</a:t>
            </a:r>
          </a:p>
          <a:p>
            <a:pPr lvl="1">
              <a:spcBef>
                <a:spcPct val="50000"/>
              </a:spcBef>
              <a:buFont typeface="Wingdings" pitchFamily="-105" charset="2"/>
              <a:buChar char="§"/>
            </a:pPr>
            <a:endParaRPr lang="en-GB" sz="1400"/>
          </a:p>
        </p:txBody>
      </p:sp>
      <p:sp>
        <p:nvSpPr>
          <p:cNvPr id="44039" name="Oval 4"/>
          <p:cNvSpPr>
            <a:spLocks noChangeArrowheads="1"/>
          </p:cNvSpPr>
          <p:nvPr/>
        </p:nvSpPr>
        <p:spPr bwMode="auto">
          <a:xfrm>
            <a:off x="4186238" y="3886200"/>
            <a:ext cx="2055812" cy="2133600"/>
          </a:xfrm>
          <a:prstGeom prst="ellipse">
            <a:avLst/>
          </a:prstGeom>
          <a:solidFill>
            <a:srgbClr val="0000FF">
              <a:alpha val="50195"/>
            </a:srgbClr>
          </a:solidFill>
          <a:ln w="9525">
            <a:solidFill>
              <a:schemeClr val="tx1"/>
            </a:solidFill>
            <a:round/>
            <a:headEnd/>
            <a:tailEnd/>
          </a:ln>
        </p:spPr>
        <p:txBody>
          <a:bodyPr wrap="none" anchor="ctr"/>
          <a:lstStyle/>
          <a:p>
            <a:endParaRPr lang="en-US"/>
          </a:p>
        </p:txBody>
      </p:sp>
      <p:sp>
        <p:nvSpPr>
          <p:cNvPr id="44040" name="Oval 5"/>
          <p:cNvSpPr>
            <a:spLocks noChangeArrowheads="1"/>
          </p:cNvSpPr>
          <p:nvPr/>
        </p:nvSpPr>
        <p:spPr bwMode="auto">
          <a:xfrm>
            <a:off x="4686300" y="3028950"/>
            <a:ext cx="2055813" cy="2133600"/>
          </a:xfrm>
          <a:prstGeom prst="ellipse">
            <a:avLst/>
          </a:prstGeom>
          <a:solidFill>
            <a:srgbClr val="666699">
              <a:alpha val="49019"/>
            </a:srgbClr>
          </a:solidFill>
          <a:ln w="9525">
            <a:solidFill>
              <a:schemeClr val="tx1"/>
            </a:solidFill>
            <a:round/>
            <a:headEnd/>
            <a:tailEnd/>
          </a:ln>
        </p:spPr>
        <p:txBody>
          <a:bodyPr wrap="none" anchor="ctr"/>
          <a:lstStyle/>
          <a:p>
            <a:endParaRPr lang="en-US"/>
          </a:p>
        </p:txBody>
      </p:sp>
      <p:sp>
        <p:nvSpPr>
          <p:cNvPr id="44041" name="Oval 6"/>
          <p:cNvSpPr>
            <a:spLocks noChangeArrowheads="1"/>
          </p:cNvSpPr>
          <p:nvPr/>
        </p:nvSpPr>
        <p:spPr bwMode="auto">
          <a:xfrm>
            <a:off x="5257800" y="3886200"/>
            <a:ext cx="2055813" cy="2133600"/>
          </a:xfrm>
          <a:prstGeom prst="ellipse">
            <a:avLst/>
          </a:prstGeom>
          <a:solidFill>
            <a:srgbClr val="808080">
              <a:alpha val="50195"/>
            </a:srgbClr>
          </a:solidFill>
          <a:ln w="9525">
            <a:solidFill>
              <a:schemeClr val="tx1"/>
            </a:solidFill>
            <a:round/>
            <a:headEnd/>
            <a:tailEnd/>
          </a:ln>
        </p:spPr>
        <p:txBody>
          <a:bodyPr wrap="none" anchor="ctr"/>
          <a:lstStyle/>
          <a:p>
            <a:endParaRPr lang="en-US"/>
          </a:p>
        </p:txBody>
      </p:sp>
      <p:sp>
        <p:nvSpPr>
          <p:cNvPr id="44042" name="Text Box 7"/>
          <p:cNvSpPr txBox="1">
            <a:spLocks noChangeArrowheads="1"/>
          </p:cNvSpPr>
          <p:nvPr/>
        </p:nvSpPr>
        <p:spPr bwMode="auto">
          <a:xfrm>
            <a:off x="3471863" y="5029200"/>
            <a:ext cx="1500187" cy="338138"/>
          </a:xfrm>
          <a:prstGeom prst="rect">
            <a:avLst/>
          </a:prstGeom>
          <a:solidFill>
            <a:srgbClr val="FFFFFF"/>
          </a:solidFill>
          <a:ln w="9525">
            <a:solidFill>
              <a:schemeClr val="tx1"/>
            </a:solidFill>
            <a:miter lim="800000"/>
            <a:headEnd/>
            <a:tailEnd/>
          </a:ln>
        </p:spPr>
        <p:txBody>
          <a:bodyPr>
            <a:spAutoFit/>
          </a:bodyPr>
          <a:lstStyle/>
          <a:p>
            <a:pPr algn="ctr">
              <a:spcBef>
                <a:spcPct val="50000"/>
              </a:spcBef>
            </a:pPr>
            <a:r>
              <a:rPr lang="en-GB" sz="1600"/>
              <a:t>Effectiveness</a:t>
            </a:r>
          </a:p>
        </p:txBody>
      </p:sp>
      <p:sp>
        <p:nvSpPr>
          <p:cNvPr id="44043" name="Text Box 8"/>
          <p:cNvSpPr txBox="1">
            <a:spLocks noChangeArrowheads="1"/>
          </p:cNvSpPr>
          <p:nvPr/>
        </p:nvSpPr>
        <p:spPr bwMode="auto">
          <a:xfrm>
            <a:off x="6400800" y="5029200"/>
            <a:ext cx="1428750" cy="338138"/>
          </a:xfrm>
          <a:prstGeom prst="rect">
            <a:avLst/>
          </a:prstGeom>
          <a:solidFill>
            <a:srgbClr val="FFFFFF"/>
          </a:solidFill>
          <a:ln w="9525">
            <a:solidFill>
              <a:schemeClr val="tx1"/>
            </a:solidFill>
            <a:miter lim="800000"/>
            <a:headEnd/>
            <a:tailEnd/>
          </a:ln>
        </p:spPr>
        <p:txBody>
          <a:bodyPr>
            <a:spAutoFit/>
          </a:bodyPr>
          <a:lstStyle/>
          <a:p>
            <a:pPr algn="ctr">
              <a:spcBef>
                <a:spcPct val="50000"/>
              </a:spcBef>
            </a:pPr>
            <a:r>
              <a:rPr lang="en-GB" sz="1600"/>
              <a:t>Safety</a:t>
            </a:r>
          </a:p>
        </p:txBody>
      </p:sp>
      <p:sp>
        <p:nvSpPr>
          <p:cNvPr id="44044" name="Text Box 9"/>
          <p:cNvSpPr txBox="1">
            <a:spLocks noChangeArrowheads="1"/>
          </p:cNvSpPr>
          <p:nvPr/>
        </p:nvSpPr>
        <p:spPr bwMode="auto">
          <a:xfrm>
            <a:off x="5043488" y="3386138"/>
            <a:ext cx="1312862" cy="338137"/>
          </a:xfrm>
          <a:prstGeom prst="rect">
            <a:avLst/>
          </a:prstGeom>
          <a:solidFill>
            <a:srgbClr val="FFFFFF"/>
          </a:solidFill>
          <a:ln w="9525">
            <a:solidFill>
              <a:schemeClr val="tx1"/>
            </a:solidFill>
            <a:miter lim="800000"/>
            <a:headEnd/>
            <a:tailEnd/>
          </a:ln>
        </p:spPr>
        <p:txBody>
          <a:bodyPr>
            <a:spAutoFit/>
          </a:bodyPr>
          <a:lstStyle/>
          <a:p>
            <a:pPr algn="ctr">
              <a:spcBef>
                <a:spcPct val="50000"/>
              </a:spcBef>
            </a:pPr>
            <a:r>
              <a:rPr lang="en-GB" sz="1600"/>
              <a:t>Experience</a:t>
            </a:r>
          </a:p>
        </p:txBody>
      </p:sp>
      <p:sp>
        <p:nvSpPr>
          <p:cNvPr id="13" name="TextBox 12"/>
          <p:cNvSpPr txBox="1"/>
          <p:nvPr/>
        </p:nvSpPr>
        <p:spPr>
          <a:xfrm>
            <a:off x="5867400" y="6400800"/>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3601960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143000"/>
          </a:xfrm>
        </p:spPr>
        <p:txBody>
          <a:bodyPr/>
          <a:lstStyle/>
          <a:p>
            <a:r>
              <a:rPr lang="en-US" smtClean="0">
                <a:ea typeface="ＭＳ Ｐゴシック" pitchFamily="-105" charset="-128"/>
              </a:rPr>
              <a:t>Quality in terms of outcomes only?</a:t>
            </a:r>
          </a:p>
        </p:txBody>
      </p:sp>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43012" name="Picture 7" descr="Picture 23.png"/>
          <p:cNvPicPr>
            <a:picLocks noChangeAspect="1"/>
          </p:cNvPicPr>
          <p:nvPr/>
        </p:nvPicPr>
        <p:blipFill>
          <a:blip r:embed="rId2"/>
          <a:srcRect/>
          <a:stretch>
            <a:fillRect/>
          </a:stretch>
        </p:blipFill>
        <p:spPr bwMode="auto">
          <a:xfrm>
            <a:off x="685800" y="1143000"/>
            <a:ext cx="3294063" cy="4419600"/>
          </a:xfrm>
          <a:prstGeom prst="rect">
            <a:avLst/>
          </a:prstGeom>
          <a:noFill/>
          <a:ln w="9525">
            <a:noFill/>
            <a:miter lim="800000"/>
            <a:headEnd/>
            <a:tailEnd/>
          </a:ln>
        </p:spPr>
      </p:pic>
      <p:pic>
        <p:nvPicPr>
          <p:cNvPr id="43013" name="Object 2"/>
          <p:cNvPicPr>
            <a:picLocks noChangeAspect="1"/>
          </p:cNvPicPr>
          <p:nvPr/>
        </p:nvPicPr>
        <p:blipFill>
          <a:blip r:embed="rId3"/>
          <a:stretch>
            <a:fillRect/>
          </a:stretch>
        </p:blipFill>
        <p:spPr>
          <a:xfrm>
            <a:off x="2852738" y="2925763"/>
            <a:ext cx="5376862" cy="3278187"/>
          </a:xfrm>
          <a:prstGeom prst="rect">
            <a:avLst/>
          </a:prstGeom>
        </p:spPr>
      </p:pic>
    </p:spTree>
    <p:extLst>
      <p:ext uri="{BB962C8B-B14F-4D97-AF65-F5344CB8AC3E}">
        <p14:creationId xmlns:p14="http://schemas.microsoft.com/office/powerpoint/2010/main" val="1417472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132856"/>
            <a:ext cx="3337446" cy="4449928"/>
          </a:xfrm>
          <a:prstGeom prst="rect">
            <a:avLst/>
          </a:prstGeom>
          <a:ln w="38100" cmpd="sng">
            <a:solidFill>
              <a:srgbClr val="000000"/>
            </a:solidFill>
          </a:ln>
        </p:spPr>
      </p:pic>
      <p:sp>
        <p:nvSpPr>
          <p:cNvPr id="45058" name="Title 1"/>
          <p:cNvSpPr>
            <a:spLocks noGrp="1"/>
          </p:cNvSpPr>
          <p:nvPr>
            <p:ph type="title"/>
          </p:nvPr>
        </p:nvSpPr>
        <p:spPr>
          <a:xfrm>
            <a:off x="2987824" y="665163"/>
            <a:ext cx="5915000" cy="1143000"/>
          </a:xfrm>
        </p:spPr>
        <p:txBody>
          <a:bodyPr/>
          <a:lstStyle/>
          <a:p>
            <a:r>
              <a:rPr lang="en-US" dirty="0" smtClean="0">
                <a:ea typeface="ＭＳ Ｐゴシック" pitchFamily="-105" charset="-128"/>
              </a:rPr>
              <a:t>PROMS</a:t>
            </a:r>
          </a:p>
        </p:txBody>
      </p:sp>
      <p:pic>
        <p:nvPicPr>
          <p:cNvPr id="45060" name="Picture 2"/>
          <p:cNvPicPr>
            <a:picLocks noChangeAspect="1" noChangeArrowheads="1"/>
          </p:cNvPicPr>
          <p:nvPr/>
        </p:nvPicPr>
        <p:blipFill>
          <a:blip r:embed="rId3"/>
          <a:srcRect/>
          <a:stretch>
            <a:fillRect/>
          </a:stretch>
        </p:blipFill>
        <p:spPr bwMode="auto">
          <a:xfrm>
            <a:off x="251520" y="332656"/>
            <a:ext cx="4320480" cy="5759490"/>
          </a:xfrm>
          <a:prstGeom prst="rect">
            <a:avLst/>
          </a:prstGeom>
          <a:noFill/>
          <a:ln w="38100">
            <a:solidFill>
              <a:schemeClr val="tx1"/>
            </a:solidFill>
            <a:miter lim="800000"/>
            <a:headEnd/>
            <a:tailEnd/>
          </a:ln>
        </p:spPr>
      </p:pic>
      <p:sp>
        <p:nvSpPr>
          <p:cNvPr id="5" name="TextBox 4"/>
          <p:cNvSpPr txBox="1"/>
          <p:nvPr/>
        </p:nvSpPr>
        <p:spPr>
          <a:xfrm>
            <a:off x="5867400" y="6400800"/>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1506858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5.png"/>
          <p:cNvPicPr>
            <a:picLocks noGrp="1" noChangeAspect="1"/>
          </p:cNvPicPr>
          <p:nvPr>
            <p:ph idx="1"/>
          </p:nvPr>
        </p:nvPicPr>
        <p:blipFill>
          <a:blip r:embed="rId2"/>
          <a:stretch>
            <a:fillRect/>
          </a:stretch>
        </p:blipFill>
        <p:spPr>
          <a:xfrm>
            <a:off x="395536" y="2204864"/>
            <a:ext cx="6550863" cy="4381947"/>
          </a:xfrm>
          <a:ln w="38100" cmpd="sng">
            <a:solidFill>
              <a:schemeClr val="tx1"/>
            </a:solidFill>
          </a:ln>
        </p:spPr>
      </p:pic>
      <p:pic>
        <p:nvPicPr>
          <p:cNvPr id="5" name="Picture 4"/>
          <p:cNvPicPr>
            <a:picLocks noChangeAspect="1"/>
          </p:cNvPicPr>
          <p:nvPr/>
        </p:nvPicPr>
        <p:blipFill>
          <a:blip r:embed="rId3"/>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6" name="Title 1"/>
          <p:cNvSpPr txBox="1">
            <a:spLocks/>
          </p:cNvSpPr>
          <p:nvPr/>
        </p:nvSpPr>
        <p:spPr>
          <a:xfrm>
            <a:off x="0" y="0"/>
            <a:ext cx="9144000" cy="609599"/>
          </a:xfrm>
          <a:prstGeom prst="rect">
            <a:avLst/>
          </a:prstGeom>
        </p:spPr>
        <p:txBody>
          <a:bodyPr vert="horz" lIns="91440" tIns="45720" rIns="91440" bIns="45720" rtlCol="0" anchor="ctr">
            <a:normAutofit/>
          </a:bodyPr>
          <a:lstStyle/>
          <a:p>
            <a:pPr lvl="0">
              <a:spcBef>
                <a:spcPct val="0"/>
              </a:spcBef>
              <a:defRPr/>
            </a:pPr>
            <a:r>
              <a:rPr lang="en-US" sz="2800" b="1" cap="small" dirty="0" smtClean="0">
                <a:solidFill>
                  <a:srgbClr val="FFDCF7"/>
                </a:solidFill>
              </a:rPr>
              <a:t>The safe surgery project</a:t>
            </a:r>
            <a:endParaRPr kumimoji="0" lang="en-US" sz="2200" i="1" u="none" strike="noStrike" kern="1200" cap="none" spc="0" normalizeH="0" baseline="0" noProof="0" dirty="0">
              <a:ln>
                <a:noFill/>
              </a:ln>
              <a:solidFill>
                <a:srgbClr val="453B43"/>
              </a:solidFill>
              <a:effectLst/>
              <a:uLnTx/>
              <a:uFillTx/>
              <a:latin typeface="+mj-lt"/>
              <a:ea typeface="+mj-ea"/>
              <a:cs typeface="+mj-cs"/>
            </a:endParaRPr>
          </a:p>
        </p:txBody>
      </p:sp>
      <p:sp>
        <p:nvSpPr>
          <p:cNvPr id="7" name="Subtitle 2"/>
          <p:cNvSpPr txBox="1">
            <a:spLocks/>
          </p:cNvSpPr>
          <p:nvPr/>
        </p:nvSpPr>
        <p:spPr>
          <a:xfrm>
            <a:off x="6934200" y="6096000"/>
            <a:ext cx="2209800" cy="7620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7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effectLst/>
                <a:uLnTx/>
                <a:uFillTx/>
                <a:latin typeface="Arial"/>
                <a:ea typeface="+mn-ea"/>
                <a:cs typeface="Arial"/>
              </a:rPr>
              <a:t>Imperial College</a:t>
            </a:r>
          </a:p>
          <a:p>
            <a:pPr marL="0" marR="0" lvl="0" indent="0" algn="l" defTabSz="457200" rtl="0" eaLnBrk="1" fontAlgn="auto" latinLnBrk="0" hangingPunct="1">
              <a:lnSpc>
                <a:spcPct val="70000"/>
              </a:lnSpc>
              <a:spcBef>
                <a:spcPct val="20000"/>
              </a:spcBef>
              <a:spcAft>
                <a:spcPts val="0"/>
              </a:spcAft>
              <a:buClrTx/>
              <a:buSzTx/>
              <a:buFont typeface="Arial"/>
              <a:buNone/>
              <a:tabLst/>
              <a:defRPr/>
            </a:pPr>
            <a:r>
              <a:rPr lang="en-US" sz="2000" b="1" dirty="0" smtClean="0">
                <a:solidFill>
                  <a:schemeClr val="tx1">
                    <a:lumMod val="75000"/>
                    <a:lumOff val="25000"/>
                  </a:schemeClr>
                </a:solidFill>
                <a:latin typeface="Arial"/>
                <a:cs typeface="Arial"/>
              </a:rPr>
              <a:t>London</a:t>
            </a:r>
            <a:endParaRPr kumimoji="0" lang="en-US" sz="2000" b="1"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pic>
        <p:nvPicPr>
          <p:cNvPr id="8" name="Picture 7" descr="DSCF6101.JPG"/>
          <p:cNvPicPr>
            <a:picLocks noChangeAspect="1"/>
          </p:cNvPicPr>
          <p:nvPr/>
        </p:nvPicPr>
        <p:blipFill>
          <a:blip r:embed="rId4"/>
          <a:stretch>
            <a:fillRect/>
          </a:stretch>
        </p:blipFill>
        <p:spPr>
          <a:xfrm>
            <a:off x="5257799" y="865076"/>
            <a:ext cx="3539655" cy="2679576"/>
          </a:xfrm>
          <a:prstGeom prst="rect">
            <a:avLst/>
          </a:prstGeom>
          <a:ln w="38100" cmpd="sng">
            <a:solidFill>
              <a:schemeClr val="tx1"/>
            </a:solidFill>
          </a:ln>
        </p:spPr>
      </p:pic>
    </p:spTree>
    <p:extLst>
      <p:ext uri="{BB962C8B-B14F-4D97-AF65-F5344CB8AC3E}">
        <p14:creationId xmlns:p14="http://schemas.microsoft.com/office/powerpoint/2010/main" val="345952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362200"/>
            <a:ext cx="8229600" cy="1143000"/>
          </a:xfrm>
        </p:spPr>
        <p:txBody>
          <a:bodyPr/>
          <a:lstStyle/>
          <a:p>
            <a:r>
              <a:rPr lang="en-GB" sz="3200" b="1" smtClean="0">
                <a:ea typeface="ＭＳ Ｐゴシック" pitchFamily="-105" charset="-128"/>
              </a:rPr>
              <a:t>Improving Management and Leadership Skills in Undergraduate Medicine</a:t>
            </a:r>
            <a:r>
              <a:rPr lang="en-GB" sz="3200" smtClean="0">
                <a:ea typeface="ＭＳ Ｐゴシック" pitchFamily="-105" charset="-128"/>
              </a:rPr>
              <a:t/>
            </a:r>
            <a:br>
              <a:rPr lang="en-GB" sz="3200" smtClean="0">
                <a:ea typeface="ＭＳ Ｐゴシック" pitchFamily="-105" charset="-128"/>
              </a:rPr>
            </a:br>
            <a:r>
              <a:rPr lang="en-GB" sz="3200" b="1" smtClean="0">
                <a:ea typeface="ＭＳ Ｐゴシック" pitchFamily="-105" charset="-128"/>
              </a:rPr>
              <a:t>Clinical Quality Improvement Assignment</a:t>
            </a:r>
            <a:endParaRPr lang="en-GB" sz="320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3250110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04800"/>
            <a:ext cx="8229600" cy="1143000"/>
          </a:xfrm>
        </p:spPr>
        <p:txBody>
          <a:bodyPr/>
          <a:lstStyle/>
          <a:p>
            <a:pPr eaLnBrk="1" hangingPunct="1"/>
            <a:r>
              <a:rPr lang="en-GB" sz="3400" smtClean="0">
                <a:ea typeface="ＭＳ Ｐゴシック" pitchFamily="-105" charset="-128"/>
              </a:rPr>
              <a:t>“Quality at the heart of everything we do”</a:t>
            </a:r>
          </a:p>
        </p:txBody>
      </p:sp>
      <p:sp>
        <p:nvSpPr>
          <p:cNvPr id="39939" name="TextBox 7"/>
          <p:cNvSpPr txBox="1">
            <a:spLocks noChangeArrowheads="1"/>
          </p:cNvSpPr>
          <p:nvPr/>
        </p:nvSpPr>
        <p:spPr bwMode="auto">
          <a:xfrm>
            <a:off x="2286000" y="2590800"/>
            <a:ext cx="5638800" cy="369888"/>
          </a:xfrm>
          <a:prstGeom prst="rect">
            <a:avLst/>
          </a:prstGeom>
          <a:noFill/>
          <a:ln w="9525">
            <a:noFill/>
            <a:miter lim="800000"/>
            <a:headEnd/>
            <a:tailEnd/>
          </a:ln>
        </p:spPr>
        <p:txBody>
          <a:bodyPr>
            <a:spAutoFit/>
          </a:bodyPr>
          <a:lstStyle/>
          <a:p>
            <a:endParaRPr lang="en-US"/>
          </a:p>
        </p:txBody>
      </p:sp>
      <p:graphicFrame>
        <p:nvGraphicFramePr>
          <p:cNvPr id="11" name="D 2"/>
          <p:cNvGraphicFramePr/>
          <p:nvPr/>
        </p:nvGraphicFramePr>
        <p:xfrm>
          <a:off x="1219200" y="2286000"/>
          <a:ext cx="7391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a:spLocks noChangeArrowheads="1"/>
          </p:cNvSpPr>
          <p:nvPr/>
        </p:nvSpPr>
        <p:spPr bwMode="auto">
          <a:xfrm>
            <a:off x="5943600" y="1600200"/>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39942" name="Picture 17" descr="hqcfa.bmp"/>
          <p:cNvPicPr>
            <a:picLocks noChangeAspect="1"/>
          </p:cNvPicPr>
          <p:nvPr/>
        </p:nvPicPr>
        <p:blipFill>
          <a:blip r:embed="rId7"/>
          <a:srcRect/>
          <a:stretch>
            <a:fillRect/>
          </a:stretch>
        </p:blipFill>
        <p:spPr bwMode="auto">
          <a:xfrm>
            <a:off x="6172200" y="1676400"/>
            <a:ext cx="2209800" cy="517525"/>
          </a:xfrm>
          <a:prstGeom prst="rect">
            <a:avLst/>
          </a:prstGeom>
          <a:noFill/>
          <a:ln w="9525">
            <a:noFill/>
            <a:miter lim="800000"/>
            <a:headEnd/>
            <a:tailEnd/>
          </a:ln>
        </p:spPr>
      </p:pic>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913733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09800"/>
            <a:ext cx="8229600" cy="1143000"/>
          </a:xfrm>
        </p:spPr>
        <p:txBody>
          <a:bodyPr/>
          <a:lstStyle/>
          <a:p>
            <a:r>
              <a:rPr lang="en-US" smtClean="0">
                <a:ea typeface="ＭＳ Ｐゴシック" pitchFamily="-105" charset="-128"/>
              </a:rPr>
              <a:t>How is quality measured and monitored?</a:t>
            </a:r>
          </a:p>
        </p:txBody>
      </p:sp>
      <p:sp>
        <p:nvSpPr>
          <p:cNvPr id="3" name="TextBox 2"/>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1390044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457200" y="609600"/>
            <a:ext cx="8305800" cy="800100"/>
          </a:xfrm>
          <a:prstGeom prst="rect">
            <a:avLst/>
          </a:prstGeom>
          <a:solidFill>
            <a:schemeClr val="bg1"/>
          </a:solidFill>
          <a:ln w="9525">
            <a:solidFill>
              <a:schemeClr val="tx1"/>
            </a:solidFill>
            <a:miter lim="800000"/>
            <a:headEnd/>
            <a:tailEnd/>
          </a:ln>
        </p:spPr>
        <p:txBody>
          <a:bodyPr>
            <a:spAutoFit/>
          </a:bodyPr>
          <a:lstStyle/>
          <a:p>
            <a:pPr algn="ctr"/>
            <a:r>
              <a:rPr lang="en-US" sz="4600"/>
              <a:t>Quality</a:t>
            </a:r>
          </a:p>
        </p:txBody>
      </p:sp>
      <p:sp>
        <p:nvSpPr>
          <p:cNvPr id="4" name="Isosceles Triangle 3"/>
          <p:cNvSpPr>
            <a:spLocks noChangeArrowheads="1"/>
          </p:cNvSpPr>
          <p:nvPr/>
        </p:nvSpPr>
        <p:spPr bwMode="auto">
          <a:xfrm>
            <a:off x="1219200" y="2362200"/>
            <a:ext cx="2057400" cy="3810000"/>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cxnSp>
        <p:nvCxnSpPr>
          <p:cNvPr id="6" name="Straight Connector 5"/>
          <p:cNvCxnSpPr>
            <a:cxnSpLocks noChangeShapeType="1"/>
          </p:cNvCxnSpPr>
          <p:nvPr/>
        </p:nvCxnSpPr>
        <p:spPr bwMode="auto">
          <a:xfrm flipV="1">
            <a:off x="990600" y="2971800"/>
            <a:ext cx="6096000" cy="76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flipV="1">
            <a:off x="990600" y="4200525"/>
            <a:ext cx="6096000" cy="76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flipV="1">
            <a:off x="990600" y="5334000"/>
            <a:ext cx="6096000" cy="76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111" name="TextBox 9"/>
          <p:cNvSpPr txBox="1">
            <a:spLocks noChangeArrowheads="1"/>
          </p:cNvSpPr>
          <p:nvPr/>
        </p:nvSpPr>
        <p:spPr bwMode="auto">
          <a:xfrm>
            <a:off x="3886200" y="2038350"/>
            <a:ext cx="3505200" cy="647700"/>
          </a:xfrm>
          <a:prstGeom prst="rect">
            <a:avLst/>
          </a:prstGeom>
          <a:noFill/>
          <a:ln w="9525">
            <a:noFill/>
            <a:miter lim="800000"/>
            <a:headEnd/>
            <a:tailEnd/>
          </a:ln>
        </p:spPr>
        <p:txBody>
          <a:bodyPr>
            <a:spAutoFit/>
          </a:bodyPr>
          <a:lstStyle/>
          <a:p>
            <a:r>
              <a:rPr lang="en-US"/>
              <a:t>National – National Quality Board</a:t>
            </a:r>
          </a:p>
        </p:txBody>
      </p:sp>
      <p:sp>
        <p:nvSpPr>
          <p:cNvPr id="47112" name="TextBox 10"/>
          <p:cNvSpPr txBox="1">
            <a:spLocks noChangeArrowheads="1"/>
          </p:cNvSpPr>
          <p:nvPr/>
        </p:nvSpPr>
        <p:spPr bwMode="auto">
          <a:xfrm>
            <a:off x="3886200" y="3048000"/>
            <a:ext cx="3505200" cy="923925"/>
          </a:xfrm>
          <a:prstGeom prst="rect">
            <a:avLst/>
          </a:prstGeom>
          <a:noFill/>
          <a:ln w="9525">
            <a:noFill/>
            <a:miter lim="800000"/>
            <a:headEnd/>
            <a:tailEnd/>
          </a:ln>
        </p:spPr>
        <p:txBody>
          <a:bodyPr>
            <a:spAutoFit/>
          </a:bodyPr>
          <a:lstStyle/>
          <a:p>
            <a:r>
              <a:rPr lang="en-US"/>
              <a:t>Regional – Quality observatories responsible for Regional quality improvement</a:t>
            </a:r>
          </a:p>
        </p:txBody>
      </p:sp>
      <p:sp>
        <p:nvSpPr>
          <p:cNvPr id="47113" name="TextBox 11"/>
          <p:cNvSpPr txBox="1">
            <a:spLocks noChangeArrowheads="1"/>
          </p:cNvSpPr>
          <p:nvPr/>
        </p:nvSpPr>
        <p:spPr bwMode="auto">
          <a:xfrm>
            <a:off x="3886200" y="4476750"/>
            <a:ext cx="3505200" cy="647700"/>
          </a:xfrm>
          <a:prstGeom prst="rect">
            <a:avLst/>
          </a:prstGeom>
          <a:noFill/>
          <a:ln w="9525">
            <a:noFill/>
            <a:miter lim="800000"/>
            <a:headEnd/>
            <a:tailEnd/>
          </a:ln>
        </p:spPr>
        <p:txBody>
          <a:bodyPr>
            <a:spAutoFit/>
          </a:bodyPr>
          <a:lstStyle/>
          <a:p>
            <a:r>
              <a:rPr lang="en-US"/>
              <a:t>Institutional – Provide Quality Accounts and CQUIN targets</a:t>
            </a:r>
          </a:p>
        </p:txBody>
      </p:sp>
      <p:sp>
        <p:nvSpPr>
          <p:cNvPr id="47114" name="TextBox 12"/>
          <p:cNvSpPr txBox="1">
            <a:spLocks noChangeArrowheads="1"/>
          </p:cNvSpPr>
          <p:nvPr/>
        </p:nvSpPr>
        <p:spPr bwMode="auto">
          <a:xfrm>
            <a:off x="3886200" y="5526088"/>
            <a:ext cx="3505200" cy="646112"/>
          </a:xfrm>
          <a:prstGeom prst="rect">
            <a:avLst/>
          </a:prstGeom>
          <a:noFill/>
          <a:ln w="9525">
            <a:noFill/>
            <a:miter lim="800000"/>
            <a:headEnd/>
            <a:tailEnd/>
          </a:ln>
        </p:spPr>
        <p:txBody>
          <a:bodyPr>
            <a:spAutoFit/>
          </a:bodyPr>
          <a:lstStyle/>
          <a:p>
            <a:r>
              <a:rPr lang="en-US"/>
              <a:t>Individual – Benchmarking and Dashboards</a:t>
            </a:r>
          </a:p>
        </p:txBody>
      </p:sp>
      <p:sp>
        <p:nvSpPr>
          <p:cNvPr id="11" name="TextBox 10"/>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795939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14300"/>
            <a:ext cx="8229600" cy="1143000"/>
          </a:xfrm>
        </p:spPr>
        <p:txBody>
          <a:bodyPr/>
          <a:lstStyle/>
          <a:p>
            <a:pPr eaLnBrk="1" hangingPunct="1"/>
            <a:r>
              <a:rPr lang="en-GB" sz="3400" smtClean="0">
                <a:ea typeface="ＭＳ Ｐゴシック" pitchFamily="-105" charset="-128"/>
              </a:rPr>
              <a:t>Institutional - Quality Accounts</a:t>
            </a:r>
          </a:p>
        </p:txBody>
      </p:sp>
      <p:sp>
        <p:nvSpPr>
          <p:cNvPr id="48131" name="TextBox 7"/>
          <p:cNvSpPr txBox="1">
            <a:spLocks noChangeArrowheads="1"/>
          </p:cNvSpPr>
          <p:nvPr/>
        </p:nvSpPr>
        <p:spPr bwMode="auto">
          <a:xfrm>
            <a:off x="2286000" y="2590800"/>
            <a:ext cx="5638800" cy="369888"/>
          </a:xfrm>
          <a:prstGeom prst="rect">
            <a:avLst/>
          </a:prstGeom>
          <a:noFill/>
          <a:ln w="9525">
            <a:noFill/>
            <a:miter lim="800000"/>
            <a:headEnd/>
            <a:tailEnd/>
          </a:ln>
        </p:spPr>
        <p:txBody>
          <a:bodyPr>
            <a:spAutoFit/>
          </a:bodyPr>
          <a:lstStyle/>
          <a:p>
            <a:endParaRPr lang="en-US"/>
          </a:p>
        </p:txBody>
      </p:sp>
      <p:graphicFrame>
        <p:nvGraphicFramePr>
          <p:cNvPr id="11" name="D 2"/>
          <p:cNvGraphicFramePr/>
          <p:nvPr/>
        </p:nvGraphicFramePr>
        <p:xfrm>
          <a:off x="1219200" y="2286000"/>
          <a:ext cx="7391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a:spLocks noChangeArrowheads="1"/>
          </p:cNvSpPr>
          <p:nvPr/>
        </p:nvSpPr>
        <p:spPr bwMode="auto">
          <a:xfrm>
            <a:off x="1828800" y="2895600"/>
            <a:ext cx="6172200" cy="2432050"/>
          </a:xfrm>
          <a:prstGeom prst="rect">
            <a:avLst/>
          </a:prstGeom>
          <a:gradFill rotWithShape="0">
            <a:gsLst>
              <a:gs pos="0">
                <a:srgbClr val="B9E2FF"/>
              </a:gs>
              <a:gs pos="47000">
                <a:srgbClr val="B9E2FF"/>
              </a:gs>
              <a:gs pos="70000">
                <a:srgbClr val="C4D6EB"/>
              </a:gs>
              <a:gs pos="100000">
                <a:srgbClr val="FFEBFA"/>
              </a:gs>
            </a:gsLst>
            <a:lin ang="5400000"/>
          </a:gradFill>
          <a:ln w="63500">
            <a:solidFill>
              <a:schemeClr val="tx1"/>
            </a:solidFill>
            <a:miter lim="800000"/>
            <a:headEnd/>
            <a:tailEnd/>
          </a:ln>
          <a:effectLst>
            <a:outerShdw blurRad="63500" dist="38100" dir="2700000" algn="tl" rotWithShape="0">
              <a:srgbClr val="000000">
                <a:alpha val="39999"/>
              </a:srgbClr>
            </a:outerShdw>
          </a:effectLst>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spcBef>
                <a:spcPct val="50000"/>
              </a:spcBef>
              <a:defRPr/>
            </a:pPr>
            <a:endParaRPr lang="en-GB" sz="1600" b="1" smtClean="0"/>
          </a:p>
          <a:p>
            <a:pPr algn="ctr" eaLnBrk="1" hangingPunct="1">
              <a:spcBef>
                <a:spcPct val="50000"/>
              </a:spcBef>
              <a:defRPr/>
            </a:pPr>
            <a:r>
              <a:rPr lang="en-GB" sz="1600" b="1" smtClean="0"/>
              <a:t>Publishing quality performance</a:t>
            </a:r>
          </a:p>
          <a:p>
            <a:pPr algn="ctr" eaLnBrk="1" hangingPunct="1">
              <a:spcBef>
                <a:spcPct val="50000"/>
              </a:spcBef>
              <a:defRPr/>
            </a:pPr>
            <a:r>
              <a:rPr lang="en-GB" sz="1600" smtClean="0"/>
              <a:t>“…we will require, in legislation, healthcare providers working for or on behalf of the NHS to publish their ‘Quality Accounts’ from April 2010 – just as they publish financial accounts. These will be reports to the public on the quality of services they provide in every service line…</a:t>
            </a:r>
          </a:p>
          <a:p>
            <a:pPr algn="ctr" eaLnBrk="1" hangingPunct="1">
              <a:spcBef>
                <a:spcPct val="50000"/>
              </a:spcBef>
              <a:defRPr/>
            </a:pPr>
            <a:r>
              <a:rPr lang="en-GB" sz="1600" smtClean="0"/>
              <a:t>  </a:t>
            </a:r>
            <a:endParaRPr lang="en-US" sz="1600" smtClean="0"/>
          </a:p>
          <a:p>
            <a:pPr algn="ctr" eaLnBrk="1" hangingPunct="1">
              <a:spcBef>
                <a:spcPct val="50000"/>
              </a:spcBef>
              <a:defRPr/>
            </a:pPr>
            <a:endParaRPr lang="en-GB" sz="1600" smtClean="0"/>
          </a:p>
        </p:txBody>
      </p:sp>
      <p:sp>
        <p:nvSpPr>
          <p:cNvPr id="9" name="Rectangle 8"/>
          <p:cNvSpPr>
            <a:spLocks noChangeArrowheads="1"/>
          </p:cNvSpPr>
          <p:nvPr/>
        </p:nvSpPr>
        <p:spPr bwMode="auto">
          <a:xfrm>
            <a:off x="5943600" y="1600200"/>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48135" name="Picture 17" descr="hqcfa.bmp"/>
          <p:cNvPicPr>
            <a:picLocks noChangeAspect="1"/>
          </p:cNvPicPr>
          <p:nvPr/>
        </p:nvPicPr>
        <p:blipFill>
          <a:blip r:embed="rId7"/>
          <a:srcRect/>
          <a:stretch>
            <a:fillRect/>
          </a:stretch>
        </p:blipFill>
        <p:spPr bwMode="auto">
          <a:xfrm>
            <a:off x="6172200" y="1676400"/>
            <a:ext cx="2209800" cy="517525"/>
          </a:xfrm>
          <a:prstGeom prst="rect">
            <a:avLst/>
          </a:prstGeom>
          <a:noFill/>
          <a:ln w="9525">
            <a:noFill/>
            <a:miter lim="800000"/>
            <a:headEnd/>
            <a:tailEnd/>
          </a:ln>
        </p:spPr>
      </p:pic>
      <p:sp>
        <p:nvSpPr>
          <p:cNvPr id="10" name="TextBox 9"/>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412094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ea typeface="ＭＳ Ｐゴシック" pitchFamily="-105" charset="-128"/>
              </a:rPr>
              <a:t>Health Regulators</a:t>
            </a:r>
          </a:p>
        </p:txBody>
      </p:sp>
      <p:pic>
        <p:nvPicPr>
          <p:cNvPr id="49155" name="Picture 4" descr="Picture 14.png"/>
          <p:cNvPicPr>
            <a:picLocks noChangeAspect="1"/>
          </p:cNvPicPr>
          <p:nvPr/>
        </p:nvPicPr>
        <p:blipFill>
          <a:blip r:embed="rId2"/>
          <a:srcRect/>
          <a:stretch>
            <a:fillRect/>
          </a:stretch>
        </p:blipFill>
        <p:spPr bwMode="auto">
          <a:xfrm>
            <a:off x="463550" y="3321050"/>
            <a:ext cx="3117850" cy="1674813"/>
          </a:xfrm>
          <a:prstGeom prst="rect">
            <a:avLst/>
          </a:prstGeom>
          <a:noFill/>
          <a:ln w="38100">
            <a:solidFill>
              <a:schemeClr val="tx1"/>
            </a:solidFill>
            <a:miter lim="800000"/>
            <a:headEnd/>
            <a:tailEnd/>
          </a:ln>
        </p:spPr>
      </p:pic>
      <p:pic>
        <p:nvPicPr>
          <p:cNvPr id="49156" name="Picture 5" descr="Picture 15.png"/>
          <p:cNvPicPr>
            <a:picLocks noChangeAspect="1"/>
          </p:cNvPicPr>
          <p:nvPr/>
        </p:nvPicPr>
        <p:blipFill>
          <a:blip r:embed="rId3"/>
          <a:srcRect/>
          <a:stretch>
            <a:fillRect/>
          </a:stretch>
        </p:blipFill>
        <p:spPr bwMode="auto">
          <a:xfrm>
            <a:off x="463550" y="1784350"/>
            <a:ext cx="3187700" cy="1130300"/>
          </a:xfrm>
          <a:prstGeom prst="rect">
            <a:avLst/>
          </a:prstGeom>
          <a:noFill/>
          <a:ln w="38100">
            <a:solidFill>
              <a:schemeClr val="tx1"/>
            </a:solidFill>
            <a:miter lim="800000"/>
            <a:headEnd/>
            <a:tailEnd/>
          </a:ln>
        </p:spPr>
      </p:pic>
      <p:pic>
        <p:nvPicPr>
          <p:cNvPr id="49157" name="Picture 8" descr="Picture 17.png"/>
          <p:cNvPicPr>
            <a:picLocks noChangeAspect="1"/>
          </p:cNvPicPr>
          <p:nvPr/>
        </p:nvPicPr>
        <p:blipFill>
          <a:blip r:embed="rId4"/>
          <a:srcRect/>
          <a:stretch>
            <a:fillRect/>
          </a:stretch>
        </p:blipFill>
        <p:spPr bwMode="auto">
          <a:xfrm>
            <a:off x="4305300" y="3852863"/>
            <a:ext cx="4381500" cy="1143000"/>
          </a:xfrm>
          <a:prstGeom prst="rect">
            <a:avLst/>
          </a:prstGeom>
          <a:noFill/>
          <a:ln w="38100">
            <a:solidFill>
              <a:schemeClr val="tx1"/>
            </a:solidFill>
            <a:miter lim="800000"/>
            <a:headEnd/>
            <a:tailEnd/>
          </a:ln>
        </p:spPr>
      </p:pic>
      <p:pic>
        <p:nvPicPr>
          <p:cNvPr id="49158" name="Picture 9" descr="Picture 18.png"/>
          <p:cNvPicPr>
            <a:picLocks noChangeAspect="1"/>
          </p:cNvPicPr>
          <p:nvPr/>
        </p:nvPicPr>
        <p:blipFill>
          <a:blip r:embed="rId5"/>
          <a:srcRect/>
          <a:stretch>
            <a:fillRect/>
          </a:stretch>
        </p:blipFill>
        <p:spPr bwMode="auto">
          <a:xfrm>
            <a:off x="4278313" y="1784350"/>
            <a:ext cx="1993900" cy="1536700"/>
          </a:xfrm>
          <a:prstGeom prst="rect">
            <a:avLst/>
          </a:prstGeom>
          <a:noFill/>
          <a:ln w="38100">
            <a:solidFill>
              <a:schemeClr val="tx1"/>
            </a:solidFill>
            <a:miter lim="800000"/>
            <a:headEnd/>
            <a:tailEnd/>
          </a:ln>
        </p:spPr>
      </p:pic>
      <p:pic>
        <p:nvPicPr>
          <p:cNvPr id="49159" name="Picture 10" descr="Picture 19.png"/>
          <p:cNvPicPr>
            <a:picLocks noChangeAspect="1"/>
          </p:cNvPicPr>
          <p:nvPr/>
        </p:nvPicPr>
        <p:blipFill>
          <a:blip r:embed="rId6"/>
          <a:srcRect/>
          <a:stretch>
            <a:fillRect/>
          </a:stretch>
        </p:blipFill>
        <p:spPr bwMode="auto">
          <a:xfrm>
            <a:off x="3352800" y="5334000"/>
            <a:ext cx="5307013" cy="1017588"/>
          </a:xfrm>
          <a:prstGeom prst="rect">
            <a:avLst/>
          </a:prstGeom>
          <a:noFill/>
          <a:ln w="38100">
            <a:solidFill>
              <a:schemeClr val="tx1"/>
            </a:solidFill>
            <a:miter lim="800000"/>
            <a:headEnd/>
            <a:tailEnd/>
          </a:ln>
        </p:spPr>
      </p:pic>
      <p:pic>
        <p:nvPicPr>
          <p:cNvPr id="49160" name="Picture 11" descr="Picture 20.png"/>
          <p:cNvPicPr>
            <a:picLocks noChangeAspect="1"/>
          </p:cNvPicPr>
          <p:nvPr/>
        </p:nvPicPr>
        <p:blipFill>
          <a:blip r:embed="rId7"/>
          <a:srcRect/>
          <a:stretch>
            <a:fillRect/>
          </a:stretch>
        </p:blipFill>
        <p:spPr bwMode="auto">
          <a:xfrm>
            <a:off x="463550" y="5300663"/>
            <a:ext cx="2584450" cy="1050925"/>
          </a:xfrm>
          <a:prstGeom prst="rect">
            <a:avLst/>
          </a:prstGeom>
          <a:noFill/>
          <a:ln w="38100">
            <a:solidFill>
              <a:schemeClr val="tx1"/>
            </a:solidFill>
            <a:miter lim="800000"/>
            <a:headEnd/>
            <a:tailEnd/>
          </a:ln>
        </p:spPr>
      </p:pic>
      <p:pic>
        <p:nvPicPr>
          <p:cNvPr id="49161" name="Picture 12" descr="Picture 21.png"/>
          <p:cNvPicPr>
            <a:picLocks noChangeAspect="1"/>
          </p:cNvPicPr>
          <p:nvPr/>
        </p:nvPicPr>
        <p:blipFill>
          <a:blip r:embed="rId8"/>
          <a:srcRect/>
          <a:stretch>
            <a:fillRect/>
          </a:stretch>
        </p:blipFill>
        <p:spPr bwMode="auto">
          <a:xfrm>
            <a:off x="6764338" y="1974850"/>
            <a:ext cx="1895475" cy="1346200"/>
          </a:xfrm>
          <a:prstGeom prst="rect">
            <a:avLst/>
          </a:prstGeom>
          <a:noFill/>
          <a:ln w="38100">
            <a:solidFill>
              <a:schemeClr val="tx1"/>
            </a:solidFill>
            <a:miter lim="800000"/>
            <a:headEnd/>
            <a:tailEnd/>
          </a:ln>
        </p:spPr>
      </p:pic>
      <p:sp>
        <p:nvSpPr>
          <p:cNvPr id="10" name="TextBox 9"/>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2415106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ea typeface="ＭＳ Ｐゴシック" pitchFamily="-105" charset="-128"/>
              </a:rPr>
              <a:t>Quality Assessment</a:t>
            </a:r>
          </a:p>
        </p:txBody>
      </p:sp>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53252" name="Picture 5" descr="Picture 16.png"/>
          <p:cNvPicPr>
            <a:picLocks noChangeAspect="1"/>
          </p:cNvPicPr>
          <p:nvPr/>
        </p:nvPicPr>
        <p:blipFill>
          <a:blip r:embed="rId2"/>
          <a:srcRect/>
          <a:stretch>
            <a:fillRect/>
          </a:stretch>
        </p:blipFill>
        <p:spPr bwMode="auto">
          <a:xfrm>
            <a:off x="6591300" y="4724400"/>
            <a:ext cx="2095500" cy="1600200"/>
          </a:xfrm>
          <a:prstGeom prst="rect">
            <a:avLst/>
          </a:prstGeom>
          <a:noFill/>
          <a:ln w="38100">
            <a:solidFill>
              <a:schemeClr val="tx1"/>
            </a:solidFill>
            <a:miter lim="800000"/>
            <a:headEnd/>
            <a:tailEnd/>
          </a:ln>
        </p:spPr>
      </p:pic>
      <p:pic>
        <p:nvPicPr>
          <p:cNvPr id="53253" name="Object 2"/>
          <p:cNvPicPr>
            <a:picLocks noChangeAspect="1"/>
          </p:cNvPicPr>
          <p:nvPr/>
        </p:nvPicPr>
        <p:blipFill>
          <a:blip r:embed="rId3"/>
          <a:stretch>
            <a:fillRect/>
          </a:stretch>
        </p:blipFill>
        <p:spPr>
          <a:xfrm>
            <a:off x="762000" y="3124200"/>
            <a:ext cx="5399088" cy="3200400"/>
          </a:xfrm>
          <a:prstGeom prst="rect">
            <a:avLst/>
          </a:prstGeom>
        </p:spPr>
      </p:pic>
      <p:pic>
        <p:nvPicPr>
          <p:cNvPr id="9" name="Picture 8" descr="hospitalGuideCover.jpg"/>
          <p:cNvPicPr>
            <a:picLocks noChangeAspect="1"/>
          </p:cNvPicPr>
          <p:nvPr/>
        </p:nvPicPr>
        <p:blipFill>
          <a:blip r:embed="rId4"/>
          <a:srcRect/>
          <a:stretch>
            <a:fillRect/>
          </a:stretch>
        </p:blipFill>
        <p:spPr bwMode="auto">
          <a:xfrm>
            <a:off x="325438" y="1417638"/>
            <a:ext cx="1350962" cy="1914525"/>
          </a:xfrm>
          <a:prstGeom prst="rect">
            <a:avLst/>
          </a:prstGeom>
          <a:noFill/>
          <a:ln w="38100" cap="flat" cmpd="sng" algn="ctr">
            <a:solidFill>
              <a:schemeClr val="tx1"/>
            </a:solidFill>
            <a:prstDash val="solid"/>
            <a:miter lim="800000"/>
            <a:headEnd type="none" w="med" len="med"/>
            <a:tailEnd type="none" w="med" len="med"/>
          </a:ln>
          <a:effectLst>
            <a:outerShdw blurRad="63500" dist="38100" dir="2700000" algn="tl" rotWithShape="0">
              <a:srgbClr val="000000">
                <a:alpha val="39999"/>
              </a:srgbClr>
            </a:outerShdw>
          </a:effectLst>
        </p:spPr>
      </p:pic>
      <p:pic>
        <p:nvPicPr>
          <p:cNvPr id="53255" name="Picture 7" descr="Picture 22.png"/>
          <p:cNvPicPr>
            <a:picLocks noChangeAspect="1"/>
          </p:cNvPicPr>
          <p:nvPr/>
        </p:nvPicPr>
        <p:blipFill>
          <a:blip r:embed="rId5"/>
          <a:srcRect/>
          <a:stretch>
            <a:fillRect/>
          </a:stretch>
        </p:blipFill>
        <p:spPr bwMode="auto">
          <a:xfrm>
            <a:off x="3048000" y="1752600"/>
            <a:ext cx="5638800" cy="85090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766091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4000" smtClean="0">
                <a:ea typeface="ＭＳ Ｐゴシック" pitchFamily="-105" charset="-128"/>
              </a:rPr>
              <a:t>Next Stage Review</a:t>
            </a:r>
          </a:p>
        </p:txBody>
      </p:sp>
      <p:sp>
        <p:nvSpPr>
          <p:cNvPr id="57347" name="Content Placeholder 2"/>
          <p:cNvSpPr>
            <a:spLocks noGrp="1"/>
          </p:cNvSpPr>
          <p:nvPr>
            <p:ph idx="1"/>
          </p:nvPr>
        </p:nvSpPr>
        <p:spPr>
          <a:xfrm>
            <a:off x="1066800" y="2819400"/>
            <a:ext cx="7086600" cy="3805238"/>
          </a:xfrm>
        </p:spPr>
        <p:txBody>
          <a:bodyPr/>
          <a:lstStyle/>
          <a:p>
            <a:pPr marL="0" indent="0" algn="ctr">
              <a:spcBef>
                <a:spcPct val="0"/>
              </a:spcBef>
              <a:buFont typeface="Arial" charset="0"/>
              <a:buNone/>
            </a:pPr>
            <a:r>
              <a:rPr lang="en-US" sz="2400" smtClean="0">
                <a:ea typeface="ＭＳ Ｐゴシック" pitchFamily="-105" charset="-128"/>
              </a:rPr>
              <a:t>Lord Darzi highlighted the growing need for all doctors to fulfill a leadership role in their practice</a:t>
            </a:r>
          </a:p>
          <a:p>
            <a:pPr marL="0" indent="0" algn="ctr">
              <a:spcBef>
                <a:spcPct val="0"/>
              </a:spcBef>
            </a:pPr>
            <a:endParaRPr lang="en-GB" sz="2400" smtClean="0">
              <a:ea typeface="ＭＳ Ｐゴシック" pitchFamily="-105" charset="-128"/>
            </a:endParaRPr>
          </a:p>
          <a:p>
            <a:pPr marL="0" lvl="1" indent="0" algn="ctr">
              <a:spcBef>
                <a:spcPct val="0"/>
              </a:spcBef>
              <a:buFont typeface="Arial" charset="0"/>
              <a:buNone/>
            </a:pPr>
            <a:r>
              <a:rPr lang="en-US" sz="2400" smtClean="0">
                <a:ea typeface="ＭＳ Ｐゴシック" pitchFamily="-105" charset="-128"/>
              </a:rPr>
              <a:t>“Clinicians are expected to offer leadership and where they have appropriate skills take senior management and leadership posts in research, education and service delivery.” </a:t>
            </a:r>
            <a:endParaRPr lang="en-GB" sz="2400" smtClean="0">
              <a:ea typeface="ＭＳ Ｐゴシック" pitchFamily="-105" charset="-128"/>
            </a:endParaRPr>
          </a:p>
          <a:p>
            <a:pPr marL="0" indent="0"/>
            <a:endParaRPr lang="en-US" sz="180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
        <p:nvSpPr>
          <p:cNvPr id="5" name="Rectangle 4"/>
          <p:cNvSpPr>
            <a:spLocks noChangeArrowheads="1"/>
          </p:cNvSpPr>
          <p:nvPr/>
        </p:nvSpPr>
        <p:spPr bwMode="auto">
          <a:xfrm>
            <a:off x="2805113" y="1417638"/>
            <a:ext cx="3500437" cy="1000125"/>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57350" name="Picture 17" descr="hqcfa.bmp"/>
          <p:cNvPicPr>
            <a:picLocks noChangeAspect="1"/>
          </p:cNvPicPr>
          <p:nvPr/>
        </p:nvPicPr>
        <p:blipFill>
          <a:blip r:embed="rId2"/>
          <a:srcRect/>
          <a:stretch>
            <a:fillRect/>
          </a:stretch>
        </p:blipFill>
        <p:spPr bwMode="auto">
          <a:xfrm>
            <a:off x="3090863" y="1560513"/>
            <a:ext cx="3048000" cy="714375"/>
          </a:xfrm>
          <a:prstGeom prst="rect">
            <a:avLst/>
          </a:prstGeom>
          <a:noFill/>
          <a:ln w="9525">
            <a:noFill/>
            <a:miter lim="800000"/>
            <a:headEnd/>
            <a:tailEnd/>
          </a:ln>
        </p:spPr>
      </p:pic>
    </p:spTree>
    <p:extLst>
      <p:ext uri="{BB962C8B-B14F-4D97-AF65-F5344CB8AC3E}">
        <p14:creationId xmlns:p14="http://schemas.microsoft.com/office/powerpoint/2010/main" val="656168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p:txBody>
          <a:bodyPr/>
          <a:lstStyle/>
          <a:p>
            <a:pPr lvl="1">
              <a:buFont typeface="Arial" charset="0"/>
              <a:buNone/>
            </a:pPr>
            <a:r>
              <a:rPr lang="en-GB" smtClean="0">
                <a:ea typeface="ＭＳ Ｐゴシック" pitchFamily="-105" charset="-128"/>
              </a:rPr>
              <a:t>			</a:t>
            </a: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p:txBody>
      </p:sp>
      <p:sp>
        <p:nvSpPr>
          <p:cNvPr id="58371" name="Title 2"/>
          <p:cNvSpPr>
            <a:spLocks noGrp="1"/>
          </p:cNvSpPr>
          <p:nvPr>
            <p:ph type="title"/>
          </p:nvPr>
        </p:nvSpPr>
        <p:spPr/>
        <p:txBody>
          <a:bodyPr/>
          <a:lstStyle/>
          <a:p>
            <a:r>
              <a:rPr lang="en-GB" smtClean="0">
                <a:ea typeface="ＭＳ Ｐゴシック" pitchFamily="-105" charset="-128"/>
              </a:rPr>
              <a:t>Begin to Lead – drivers...</a:t>
            </a:r>
          </a:p>
        </p:txBody>
      </p:sp>
      <p:grpSp>
        <p:nvGrpSpPr>
          <p:cNvPr id="58372" name="Group 7"/>
          <p:cNvGrpSpPr>
            <a:grpSpLocks/>
          </p:cNvGrpSpPr>
          <p:nvPr/>
        </p:nvGrpSpPr>
        <p:grpSpPr bwMode="auto">
          <a:xfrm>
            <a:off x="228600" y="1219200"/>
            <a:ext cx="8534400" cy="3775075"/>
            <a:chOff x="300038" y="3282755"/>
            <a:chExt cx="8534400" cy="3706227"/>
          </a:xfrm>
        </p:grpSpPr>
        <p:pic>
          <p:nvPicPr>
            <p:cNvPr id="58377" name="Picture 2" descr="http://img.thesun.co.uk/multimedia/archive/00522/SNF02BLUNK_280_522014a.jpg"/>
            <p:cNvPicPr>
              <a:picLocks noChangeAspect="1" noChangeArrowheads="1"/>
            </p:cNvPicPr>
            <p:nvPr/>
          </p:nvPicPr>
          <p:blipFill>
            <a:blip r:embed="rId2"/>
            <a:srcRect/>
            <a:stretch>
              <a:fillRect/>
            </a:stretch>
          </p:blipFill>
          <p:spPr bwMode="auto">
            <a:xfrm flipH="1">
              <a:off x="7462838" y="5078539"/>
              <a:ext cx="1371600" cy="1910443"/>
            </a:xfrm>
            <a:prstGeom prst="rect">
              <a:avLst/>
            </a:prstGeom>
            <a:noFill/>
            <a:ln w="9525">
              <a:noFill/>
              <a:miter lim="800000"/>
              <a:headEnd/>
              <a:tailEnd/>
            </a:ln>
          </p:spPr>
        </p:pic>
        <p:sp>
          <p:nvSpPr>
            <p:cNvPr id="5" name="Oval Callout 4"/>
            <p:cNvSpPr/>
            <p:nvPr/>
          </p:nvSpPr>
          <p:spPr>
            <a:xfrm>
              <a:off x="300038" y="5302633"/>
              <a:ext cx="6958013" cy="1645827"/>
            </a:xfrm>
            <a:prstGeom prst="wedgeEllipseCallout">
              <a:avLst>
                <a:gd name="adj1" fmla="val 55511"/>
                <a:gd name="adj2" fmla="val -10848"/>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a:solidFill>
                    <a:srgbClr val="000000"/>
                  </a:solidFill>
                  <a:ea typeface="ＭＳ Ｐゴシック" pitchFamily="-105" charset="-128"/>
                </a:rPr>
                <a:t>It is unrealistic to expect NHS staff to take on leadership without action to make it integral to training and development. So we will explore ways to ensure that the undergraduate curricula for all medical and nursing students reflect the skills and demands of leadership and working in the NHS. (</a:t>
              </a:r>
              <a:r>
                <a:rPr lang="en-US" sz="1200">
                  <a:solidFill>
                    <a:srgbClr val="000000"/>
                  </a:solidFill>
                  <a:ea typeface="ＭＳ Ｐゴシック" pitchFamily="-105" charset="-128"/>
                </a:rPr>
                <a:t>HQCfA, July 2008)</a:t>
              </a:r>
              <a:endParaRPr lang="en-GB" sz="1200">
                <a:solidFill>
                  <a:srgbClr val="000000"/>
                </a:solidFill>
                <a:ea typeface="ＭＳ Ｐゴシック" pitchFamily="-105" charset="-128"/>
              </a:endParaRPr>
            </a:p>
          </p:txBody>
        </p:sp>
        <p:pic>
          <p:nvPicPr>
            <p:cNvPr id="58379" name="Picture 4" descr="http://www.hsj.co.uk/pictures/586xAny/4/3/4/1202434_David_Nicholson_Q9W7304.jpg"/>
            <p:cNvPicPr>
              <a:picLocks noChangeAspect="1" noChangeArrowheads="1"/>
            </p:cNvPicPr>
            <p:nvPr/>
          </p:nvPicPr>
          <p:blipFill>
            <a:blip r:embed="rId3"/>
            <a:srcRect/>
            <a:stretch>
              <a:fillRect/>
            </a:stretch>
          </p:blipFill>
          <p:spPr bwMode="auto">
            <a:xfrm>
              <a:off x="376238" y="3432402"/>
              <a:ext cx="2790844" cy="1857388"/>
            </a:xfrm>
            <a:prstGeom prst="rect">
              <a:avLst/>
            </a:prstGeom>
            <a:noFill/>
            <a:ln w="9525">
              <a:noFill/>
              <a:miter lim="800000"/>
              <a:headEnd/>
              <a:tailEnd/>
            </a:ln>
          </p:spPr>
        </p:pic>
        <p:sp>
          <p:nvSpPr>
            <p:cNvPr id="7" name="Oval Callout 6"/>
            <p:cNvSpPr/>
            <p:nvPr/>
          </p:nvSpPr>
          <p:spPr>
            <a:xfrm>
              <a:off x="2967038" y="3282755"/>
              <a:ext cx="5643563" cy="1843763"/>
            </a:xfrm>
            <a:prstGeom prst="wedgeEllipseCallout">
              <a:avLst>
                <a:gd name="adj1" fmla="val -72100"/>
                <a:gd name="adj2" fmla="val -757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a:solidFill>
                    <a:srgbClr val="000000"/>
                  </a:solidFill>
                  <a:ea typeface="ＭＳ Ｐゴシック" pitchFamily="-105" charset="-128"/>
                </a:rPr>
                <a:t>The NHS is only just beginning to grasp the importance of leadership. We have not systematically identified, nurtured and promoted talent and leadership.</a:t>
              </a:r>
            </a:p>
            <a:p>
              <a:pPr algn="ctr">
                <a:defRPr/>
              </a:pPr>
              <a:r>
                <a:rPr lang="en-US" sz="1200">
                  <a:solidFill>
                    <a:srgbClr val="000000"/>
                  </a:solidFill>
                  <a:ea typeface="ＭＳ Ｐゴシック" pitchFamily="-105" charset="-128"/>
                </a:rPr>
                <a:t>(Leadership for Quality, Jan 2009)</a:t>
              </a:r>
              <a:endParaRPr lang="en-GB" sz="1200">
                <a:solidFill>
                  <a:srgbClr val="000000"/>
                </a:solidFill>
                <a:ea typeface="ＭＳ Ｐゴシック" pitchFamily="-105" charset="-128"/>
              </a:endParaRPr>
            </a:p>
          </p:txBody>
        </p:sp>
      </p:grpSp>
      <p:pic>
        <p:nvPicPr>
          <p:cNvPr id="12" name="Picture 6" descr="http://www.institute.nhs.uk/components/com_joomcart/images/medical_leadership_competency_framework.jpg"/>
          <p:cNvPicPr>
            <a:picLocks noChangeAspect="1" noChangeArrowheads="1"/>
          </p:cNvPicPr>
          <p:nvPr/>
        </p:nvPicPr>
        <p:blipFill>
          <a:blip r:embed="rId4"/>
          <a:srcRect/>
          <a:stretch>
            <a:fillRect/>
          </a:stretch>
        </p:blipFill>
        <p:spPr bwMode="auto">
          <a:xfrm>
            <a:off x="7620000" y="5257800"/>
            <a:ext cx="1066800" cy="1435100"/>
          </a:xfrm>
          <a:prstGeom prst="rect">
            <a:avLst/>
          </a:prstGeom>
          <a:noFill/>
          <a:ln>
            <a:solidFill>
              <a:schemeClr val="accent5">
                <a:lumMod val="50000"/>
              </a:schemeClr>
            </a:solidFill>
          </a:ln>
        </p:spPr>
      </p:pic>
      <p:pic>
        <p:nvPicPr>
          <p:cNvPr id="58374" name="Picture 10" descr="The image “http://www.gmc-uk.org/images/tomorrow_doctor.JPG” cannot be displayed, because it contains errors."/>
          <p:cNvPicPr>
            <a:picLocks noChangeAspect="1" noChangeArrowheads="1"/>
          </p:cNvPicPr>
          <p:nvPr/>
        </p:nvPicPr>
        <p:blipFill>
          <a:blip r:embed="rId5"/>
          <a:srcRect/>
          <a:stretch>
            <a:fillRect/>
          </a:stretch>
        </p:blipFill>
        <p:spPr bwMode="auto">
          <a:xfrm>
            <a:off x="381000" y="4953000"/>
            <a:ext cx="1343025" cy="1905000"/>
          </a:xfrm>
          <a:prstGeom prst="rect">
            <a:avLst/>
          </a:prstGeom>
          <a:noFill/>
          <a:ln w="9525">
            <a:noFill/>
            <a:miter lim="800000"/>
            <a:headEnd/>
            <a:tailEnd/>
          </a:ln>
        </p:spPr>
      </p:pic>
      <p:sp>
        <p:nvSpPr>
          <p:cNvPr id="58375" name="TextBox 12"/>
          <p:cNvSpPr txBox="1">
            <a:spLocks noChangeArrowheads="1"/>
          </p:cNvSpPr>
          <p:nvPr/>
        </p:nvSpPr>
        <p:spPr bwMode="auto">
          <a:xfrm>
            <a:off x="1752600" y="5105400"/>
            <a:ext cx="4572000" cy="369888"/>
          </a:xfrm>
          <a:prstGeom prst="rect">
            <a:avLst/>
          </a:prstGeom>
          <a:noFill/>
          <a:ln w="9525">
            <a:noFill/>
            <a:miter lim="800000"/>
            <a:headEnd/>
            <a:tailEnd/>
          </a:ln>
        </p:spPr>
        <p:txBody>
          <a:bodyPr>
            <a:spAutoFit/>
          </a:bodyPr>
          <a:lstStyle/>
          <a:p>
            <a:r>
              <a:rPr lang="en-US"/>
              <a:t>Tomorrow’s doctors</a:t>
            </a:r>
          </a:p>
        </p:txBody>
      </p:sp>
      <p:sp>
        <p:nvSpPr>
          <p:cNvPr id="58376" name="TextBox 13"/>
          <p:cNvSpPr txBox="1">
            <a:spLocks noChangeArrowheads="1"/>
          </p:cNvSpPr>
          <p:nvPr/>
        </p:nvSpPr>
        <p:spPr bwMode="auto">
          <a:xfrm>
            <a:off x="4038600" y="6096000"/>
            <a:ext cx="3581400" cy="646113"/>
          </a:xfrm>
          <a:prstGeom prst="rect">
            <a:avLst/>
          </a:prstGeom>
          <a:noFill/>
          <a:ln w="9525">
            <a:noFill/>
            <a:miter lim="800000"/>
            <a:headEnd/>
            <a:tailEnd/>
          </a:ln>
        </p:spPr>
        <p:txBody>
          <a:bodyPr>
            <a:spAutoFit/>
          </a:bodyPr>
          <a:lstStyle/>
          <a:p>
            <a:pPr algn="r"/>
            <a:r>
              <a:rPr lang="en-US"/>
              <a:t>Medical Leadership Competency Framework</a:t>
            </a:r>
          </a:p>
        </p:txBody>
      </p:sp>
    </p:spTree>
    <p:extLst>
      <p:ext uri="{BB962C8B-B14F-4D97-AF65-F5344CB8AC3E}">
        <p14:creationId xmlns:p14="http://schemas.microsoft.com/office/powerpoint/2010/main" val="625718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p:txBody>
          <a:bodyPr/>
          <a:lstStyle/>
          <a:p>
            <a:r>
              <a:rPr lang="en-GB" sz="1600" smtClean="0">
                <a:ea typeface="ＭＳ Ｐゴシック" pitchFamily="-105" charset="-128"/>
              </a:rPr>
              <a:t>5 “Domains”</a:t>
            </a:r>
          </a:p>
          <a:p>
            <a:r>
              <a:rPr lang="en-GB" sz="1600" smtClean="0">
                <a:ea typeface="ＭＳ Ｐゴシック" pitchFamily="-105" charset="-128"/>
              </a:rPr>
              <a:t>Knowledge</a:t>
            </a:r>
          </a:p>
          <a:p>
            <a:r>
              <a:rPr lang="en-GB" sz="1600" smtClean="0">
                <a:ea typeface="ＭＳ Ｐゴシック" pitchFamily="-105" charset="-128"/>
              </a:rPr>
              <a:t>Skills</a:t>
            </a:r>
          </a:p>
          <a:p>
            <a:r>
              <a:rPr lang="en-GB" sz="1600" smtClean="0">
                <a:ea typeface="ＭＳ Ｐゴシック" pitchFamily="-105" charset="-128"/>
              </a:rPr>
              <a:t>Behaviours and Attitudes</a:t>
            </a:r>
          </a:p>
          <a:p>
            <a:endParaRPr lang="en-GB" smtClean="0">
              <a:ea typeface="ＭＳ Ｐゴシック" pitchFamily="-105" charset="-128"/>
            </a:endParaRPr>
          </a:p>
        </p:txBody>
      </p:sp>
      <p:sp>
        <p:nvSpPr>
          <p:cNvPr id="59395" name="Title 2"/>
          <p:cNvSpPr>
            <a:spLocks noGrp="1"/>
          </p:cNvSpPr>
          <p:nvPr>
            <p:ph type="title"/>
          </p:nvPr>
        </p:nvSpPr>
        <p:spPr/>
        <p:txBody>
          <a:bodyPr/>
          <a:lstStyle/>
          <a:p>
            <a:r>
              <a:rPr lang="en-GB" sz="3300" smtClean="0">
                <a:ea typeface="ＭＳ Ｐゴシック" pitchFamily="-105" charset="-128"/>
              </a:rPr>
              <a:t>Medical Leadership Competency Framework Framework</a:t>
            </a:r>
          </a:p>
        </p:txBody>
      </p:sp>
      <p:pic>
        <p:nvPicPr>
          <p:cNvPr id="59396" name="Picture 2" descr="The image “http://www.nwacademy.nhs.uk/images/mlcf/deliveringtheservice.gif” cannot be displayed, because it contains errors."/>
          <p:cNvPicPr>
            <a:picLocks noChangeAspect="1" noChangeArrowheads="1"/>
          </p:cNvPicPr>
          <p:nvPr/>
        </p:nvPicPr>
        <p:blipFill>
          <a:blip r:embed="rId2"/>
          <a:srcRect/>
          <a:stretch>
            <a:fillRect/>
          </a:stretch>
        </p:blipFill>
        <p:spPr bwMode="auto">
          <a:xfrm>
            <a:off x="3429000" y="2514600"/>
            <a:ext cx="2214563" cy="2201863"/>
          </a:xfrm>
          <a:prstGeom prst="rect">
            <a:avLst/>
          </a:prstGeom>
          <a:noFill/>
          <a:ln w="9525">
            <a:noFill/>
            <a:miter lim="800000"/>
            <a:headEnd/>
            <a:tailEnd/>
          </a:ln>
        </p:spPr>
      </p:pic>
      <p:sp>
        <p:nvSpPr>
          <p:cNvPr id="8" name="Rounded Rectangle 7"/>
          <p:cNvSpPr>
            <a:spLocks noChangeArrowheads="1"/>
          </p:cNvSpPr>
          <p:nvPr/>
        </p:nvSpPr>
        <p:spPr bwMode="auto">
          <a:xfrm>
            <a:off x="3505200" y="990600"/>
            <a:ext cx="3200400" cy="12954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Developing personal awareness</a:t>
            </a:r>
          </a:p>
          <a:p>
            <a:pPr>
              <a:defRPr/>
            </a:pPr>
            <a:r>
              <a:rPr lang="en-US" sz="1600">
                <a:cs typeface="Times New Roman" pitchFamily="-105" charset="0"/>
              </a:rPr>
              <a:t>Managing yourself</a:t>
            </a:r>
          </a:p>
          <a:p>
            <a:pPr>
              <a:defRPr/>
            </a:pPr>
            <a:r>
              <a:rPr lang="en-US" sz="1600">
                <a:cs typeface="Times New Roman" pitchFamily="-105" charset="0"/>
              </a:rPr>
              <a:t>Continuing personal development</a:t>
            </a:r>
          </a:p>
          <a:p>
            <a:pPr>
              <a:defRPr/>
            </a:pPr>
            <a:r>
              <a:rPr lang="en-US" sz="1600">
                <a:cs typeface="Times New Roman" pitchFamily="-105" charset="0"/>
              </a:rPr>
              <a:t>Acting with integrity</a:t>
            </a:r>
          </a:p>
        </p:txBody>
      </p:sp>
      <p:sp>
        <p:nvSpPr>
          <p:cNvPr id="9" name="Rounded Rectangle 8"/>
          <p:cNvSpPr>
            <a:spLocks noChangeArrowheads="1"/>
          </p:cNvSpPr>
          <p:nvPr/>
        </p:nvSpPr>
        <p:spPr bwMode="auto">
          <a:xfrm>
            <a:off x="76200" y="2819400"/>
            <a:ext cx="3200400" cy="13716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Identifying contexts for change</a:t>
            </a:r>
          </a:p>
          <a:p>
            <a:pPr>
              <a:defRPr/>
            </a:pPr>
            <a:r>
              <a:rPr lang="en-US" sz="1600">
                <a:cs typeface="Times New Roman" pitchFamily="-105" charset="0"/>
              </a:rPr>
              <a:t>Applying knowledge and evidence</a:t>
            </a:r>
          </a:p>
          <a:p>
            <a:pPr>
              <a:defRPr/>
            </a:pPr>
            <a:r>
              <a:rPr lang="en-US" sz="1600">
                <a:cs typeface="Times New Roman" pitchFamily="-105" charset="0"/>
              </a:rPr>
              <a:t>Making decisions</a:t>
            </a:r>
          </a:p>
          <a:p>
            <a:pPr>
              <a:defRPr/>
            </a:pPr>
            <a:r>
              <a:rPr lang="en-US" sz="1600">
                <a:cs typeface="Times New Roman" pitchFamily="-105" charset="0"/>
              </a:rPr>
              <a:t>Evaluating impact</a:t>
            </a:r>
          </a:p>
        </p:txBody>
      </p:sp>
      <p:sp>
        <p:nvSpPr>
          <p:cNvPr id="10" name="Rounded Rectangle 9"/>
          <p:cNvSpPr>
            <a:spLocks noChangeArrowheads="1"/>
          </p:cNvSpPr>
          <p:nvPr/>
        </p:nvSpPr>
        <p:spPr bwMode="auto">
          <a:xfrm>
            <a:off x="381000" y="4419600"/>
            <a:ext cx="3200400" cy="14478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Ensuring patient safety</a:t>
            </a:r>
          </a:p>
          <a:p>
            <a:pPr>
              <a:defRPr/>
            </a:pPr>
            <a:r>
              <a:rPr lang="en-US" sz="1600">
                <a:cs typeface="Times New Roman" pitchFamily="-105" charset="0"/>
              </a:rPr>
              <a:t>Critically evaluate</a:t>
            </a:r>
          </a:p>
          <a:p>
            <a:pPr>
              <a:defRPr/>
            </a:pPr>
            <a:r>
              <a:rPr lang="en-US" sz="1600">
                <a:cs typeface="Times New Roman" pitchFamily="-105" charset="0"/>
              </a:rPr>
              <a:t>Encourage improvement and innovation</a:t>
            </a:r>
          </a:p>
          <a:p>
            <a:pPr>
              <a:defRPr/>
            </a:pPr>
            <a:r>
              <a:rPr lang="en-US" sz="1600">
                <a:cs typeface="Times New Roman" pitchFamily="-105" charset="0"/>
              </a:rPr>
              <a:t>Facilitate improvement</a:t>
            </a:r>
          </a:p>
        </p:txBody>
      </p:sp>
      <p:sp>
        <p:nvSpPr>
          <p:cNvPr id="11" name="Rounded Rectangle 10"/>
          <p:cNvSpPr>
            <a:spLocks noChangeArrowheads="1"/>
          </p:cNvSpPr>
          <p:nvPr/>
        </p:nvSpPr>
        <p:spPr bwMode="auto">
          <a:xfrm>
            <a:off x="4724400" y="4953000"/>
            <a:ext cx="3200400" cy="11430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Planning</a:t>
            </a:r>
          </a:p>
          <a:p>
            <a:pPr>
              <a:defRPr/>
            </a:pPr>
            <a:r>
              <a:rPr lang="en-US" sz="1600">
                <a:cs typeface="Times New Roman" pitchFamily="-105" charset="0"/>
              </a:rPr>
              <a:t>Managing resources</a:t>
            </a:r>
          </a:p>
          <a:p>
            <a:pPr>
              <a:defRPr/>
            </a:pPr>
            <a:r>
              <a:rPr lang="en-US" sz="1600">
                <a:cs typeface="Times New Roman" pitchFamily="-105" charset="0"/>
              </a:rPr>
              <a:t>Managing people</a:t>
            </a:r>
          </a:p>
          <a:p>
            <a:pPr>
              <a:defRPr/>
            </a:pPr>
            <a:r>
              <a:rPr lang="en-US" sz="1600">
                <a:cs typeface="Times New Roman" pitchFamily="-105" charset="0"/>
              </a:rPr>
              <a:t>Managing performance</a:t>
            </a:r>
          </a:p>
        </p:txBody>
      </p:sp>
      <p:sp>
        <p:nvSpPr>
          <p:cNvPr id="12" name="Rounded Rectangle 11"/>
          <p:cNvSpPr>
            <a:spLocks noChangeArrowheads="1"/>
          </p:cNvSpPr>
          <p:nvPr/>
        </p:nvSpPr>
        <p:spPr bwMode="auto">
          <a:xfrm>
            <a:off x="5867400" y="2743200"/>
            <a:ext cx="3200400" cy="13716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Developing networks</a:t>
            </a:r>
          </a:p>
          <a:p>
            <a:pPr>
              <a:defRPr/>
            </a:pPr>
            <a:r>
              <a:rPr lang="en-US" sz="1600">
                <a:cs typeface="Times New Roman" pitchFamily="-105" charset="0"/>
              </a:rPr>
              <a:t>Building and maintaining relationships</a:t>
            </a:r>
          </a:p>
          <a:p>
            <a:pPr>
              <a:defRPr/>
            </a:pPr>
            <a:r>
              <a:rPr lang="en-US" sz="1600">
                <a:cs typeface="Times New Roman" pitchFamily="-105" charset="0"/>
              </a:rPr>
              <a:t>Encouraging contribution</a:t>
            </a:r>
          </a:p>
          <a:p>
            <a:pPr>
              <a:defRPr/>
            </a:pPr>
            <a:r>
              <a:rPr lang="en-US" sz="1600">
                <a:cs typeface="Times New Roman" pitchFamily="-105" charset="0"/>
              </a:rPr>
              <a:t>Working within teams</a:t>
            </a:r>
          </a:p>
        </p:txBody>
      </p:sp>
      <p:sp>
        <p:nvSpPr>
          <p:cNvPr id="13" name="Right Arrow 12"/>
          <p:cNvSpPr>
            <a:spLocks noChangeArrowheads="1"/>
          </p:cNvSpPr>
          <p:nvPr/>
        </p:nvSpPr>
        <p:spPr bwMode="auto">
          <a:xfrm>
            <a:off x="3276600" y="3200400"/>
            <a:ext cx="228600" cy="152400"/>
          </a:xfrm>
          <a:prstGeom prst="right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4" name="Left Arrow 13"/>
          <p:cNvSpPr>
            <a:spLocks noChangeArrowheads="1"/>
          </p:cNvSpPr>
          <p:nvPr/>
        </p:nvSpPr>
        <p:spPr bwMode="auto">
          <a:xfrm>
            <a:off x="5562600" y="3276600"/>
            <a:ext cx="304800" cy="152400"/>
          </a:xfrm>
          <a:prstGeom prst="left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6" name="Bent-Up Arrow 15"/>
          <p:cNvSpPr>
            <a:spLocks noChangeArrowheads="1"/>
          </p:cNvSpPr>
          <p:nvPr/>
        </p:nvSpPr>
        <p:spPr bwMode="auto">
          <a:xfrm>
            <a:off x="3581400" y="4572000"/>
            <a:ext cx="533400" cy="381000"/>
          </a:xfrm>
          <a:custGeom>
            <a:avLst/>
            <a:gdLst>
              <a:gd name="T0" fmla="*/ 438150 w 533400"/>
              <a:gd name="T1" fmla="*/ 0 h 381000"/>
              <a:gd name="T2" fmla="*/ 342900 w 533400"/>
              <a:gd name="T3" fmla="*/ 95250 h 381000"/>
              <a:gd name="T4" fmla="*/ 0 w 533400"/>
              <a:gd name="T5" fmla="*/ 333375 h 381000"/>
              <a:gd name="T6" fmla="*/ 242888 w 533400"/>
              <a:gd name="T7" fmla="*/ 381000 h 381000"/>
              <a:gd name="T8" fmla="*/ 485775 w 533400"/>
              <a:gd name="T9" fmla="*/ 238125 h 381000"/>
              <a:gd name="T10" fmla="*/ 533400 w 533400"/>
              <a:gd name="T11" fmla="*/ 95250 h 381000"/>
              <a:gd name="T12" fmla="*/ 3 60000 65536"/>
              <a:gd name="T13" fmla="*/ 2 60000 65536"/>
              <a:gd name="T14" fmla="*/ 2 60000 65536"/>
              <a:gd name="T15" fmla="*/ 1 60000 65536"/>
              <a:gd name="T16" fmla="*/ 0 60000 65536"/>
              <a:gd name="T17" fmla="*/ 0 60000 65536"/>
              <a:gd name="T18" fmla="*/ 0 w 533400"/>
              <a:gd name="T19" fmla="*/ 285750 h 381000"/>
              <a:gd name="T20" fmla="*/ 485775 w 533400"/>
              <a:gd name="T21" fmla="*/ 381000 h 381000"/>
            </a:gdLst>
            <a:ahLst/>
            <a:cxnLst>
              <a:cxn ang="T12">
                <a:pos x="T0" y="T1"/>
              </a:cxn>
              <a:cxn ang="T13">
                <a:pos x="T2" y="T3"/>
              </a:cxn>
              <a:cxn ang="T14">
                <a:pos x="T4" y="T5"/>
              </a:cxn>
              <a:cxn ang="T15">
                <a:pos x="T6" y="T7"/>
              </a:cxn>
              <a:cxn ang="T16">
                <a:pos x="T8" y="T9"/>
              </a:cxn>
              <a:cxn ang="T17">
                <a:pos x="T10" y="T11"/>
              </a:cxn>
            </a:cxnLst>
            <a:rect l="T18" t="T19" r="T20" b="T21"/>
            <a:pathLst>
              <a:path w="533400" h="381000">
                <a:moveTo>
                  <a:pt x="0" y="285750"/>
                </a:moveTo>
                <a:lnTo>
                  <a:pt x="390525" y="285750"/>
                </a:lnTo>
                <a:lnTo>
                  <a:pt x="390525" y="95250"/>
                </a:lnTo>
                <a:lnTo>
                  <a:pt x="342900" y="95250"/>
                </a:lnTo>
                <a:lnTo>
                  <a:pt x="438150" y="0"/>
                </a:lnTo>
                <a:lnTo>
                  <a:pt x="533400" y="95250"/>
                </a:lnTo>
                <a:lnTo>
                  <a:pt x="485775" y="95250"/>
                </a:lnTo>
                <a:lnTo>
                  <a:pt x="485775" y="381000"/>
                </a:lnTo>
                <a:lnTo>
                  <a:pt x="0" y="381000"/>
                </a:lnTo>
                <a:close/>
              </a:path>
            </a:pathLst>
          </a:cu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7" name="Up Arrow 16"/>
          <p:cNvSpPr>
            <a:spLocks noChangeArrowheads="1"/>
          </p:cNvSpPr>
          <p:nvPr/>
        </p:nvSpPr>
        <p:spPr bwMode="auto">
          <a:xfrm>
            <a:off x="5029200" y="4572000"/>
            <a:ext cx="152400" cy="381000"/>
          </a:xfrm>
          <a:prstGeom prst="up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8" name="Down Arrow 17"/>
          <p:cNvSpPr>
            <a:spLocks noChangeArrowheads="1"/>
          </p:cNvSpPr>
          <p:nvPr/>
        </p:nvSpPr>
        <p:spPr bwMode="auto">
          <a:xfrm>
            <a:off x="4876800" y="2286000"/>
            <a:ext cx="152400" cy="304800"/>
          </a:xfrm>
          <a:prstGeom prst="down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Tree>
    <p:extLst>
      <p:ext uri="{BB962C8B-B14F-4D97-AF65-F5344CB8AC3E}">
        <p14:creationId xmlns:p14="http://schemas.microsoft.com/office/powerpoint/2010/main" val="732031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prstClr val="black"/>
              <a:srgbClr val="D9C3A5">
                <a:tint val="50000"/>
                <a:satMod val="180000"/>
              </a:srgbClr>
            </a:duotone>
          </a:blip>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27652" name="Subtitle 2"/>
          <p:cNvSpPr txBox="1">
            <a:spLocks/>
          </p:cNvSpPr>
          <p:nvPr/>
        </p:nvSpPr>
        <p:spPr bwMode="auto">
          <a:xfrm>
            <a:off x="0" y="640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800">
                <a:solidFill>
                  <a:schemeClr val="tx1"/>
                </a:solidFill>
                <a:latin typeface="Times New Roman" charset="0"/>
                <a:ea typeface="ＭＳ Ｐゴシック" charset="0"/>
                <a:cs typeface="Times New Roman" charset="0"/>
              </a:defRPr>
            </a:lvl1pPr>
            <a:lvl2pPr marL="37931725" indent="-37474525" defTabSz="457200"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lnSpc>
                <a:spcPct val="80000"/>
              </a:lnSpc>
              <a:spcBef>
                <a:spcPct val="20000"/>
              </a:spcBef>
              <a:buFont typeface="Arial" charset="0"/>
              <a:buNone/>
            </a:pPr>
            <a:r>
              <a:rPr lang="en-US" sz="1500" b="1">
                <a:solidFill>
                  <a:schemeClr val="bg1"/>
                </a:solidFill>
                <a:latin typeface="Arial" charset="0"/>
                <a:cs typeface="Arial" charset="0"/>
              </a:rPr>
              <a:t>Imperial College</a:t>
            </a:r>
          </a:p>
          <a:p>
            <a:pPr eaLnBrk="1" hangingPunct="1">
              <a:lnSpc>
                <a:spcPct val="80000"/>
              </a:lnSpc>
              <a:spcBef>
                <a:spcPct val="20000"/>
              </a:spcBef>
              <a:buFont typeface="Arial" charset="0"/>
              <a:buNone/>
            </a:pPr>
            <a:r>
              <a:rPr lang="en-US" sz="1100" b="1">
                <a:solidFill>
                  <a:srgbClr val="A6A6A6"/>
                </a:solidFill>
                <a:latin typeface="Arial" charset="0"/>
                <a:cs typeface="Arial" charset="0"/>
              </a:rPr>
              <a:t>London</a:t>
            </a:r>
          </a:p>
        </p:txBody>
      </p:sp>
      <p:sp>
        <p:nvSpPr>
          <p:cNvPr id="27653" name="Title 2"/>
          <p:cNvSpPr>
            <a:spLocks noGrp="1"/>
          </p:cNvSpPr>
          <p:nvPr>
            <p:ph type="title"/>
          </p:nvPr>
        </p:nvSpPr>
        <p:spPr bwMode="auto">
          <a:xfrm>
            <a:off x="0" y="3810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GB" sz="2800" dirty="0">
                <a:latin typeface="Arial Narrow" charset="0"/>
                <a:ea typeface="ＭＳ Ｐゴシック" charset="0"/>
                <a:cs typeface="Arial Narrow" charset="0"/>
              </a:rPr>
              <a:t>Year 3 Quality Improvement Projects</a:t>
            </a:r>
          </a:p>
        </p:txBody>
      </p:sp>
      <p:pic>
        <p:nvPicPr>
          <p:cNvPr id="10" name="Picture 9" descr="Picture 8.png"/>
          <p:cNvPicPr>
            <a:picLocks noChangeAspect="1"/>
          </p:cNvPicPr>
          <p:nvPr/>
        </p:nvPicPr>
        <p:blipFill>
          <a:blip r:embed="rId3"/>
          <a:stretch>
            <a:fillRect/>
          </a:stretch>
        </p:blipFill>
        <p:spPr>
          <a:xfrm>
            <a:off x="990600" y="1295400"/>
            <a:ext cx="7162800" cy="5037138"/>
          </a:xfrm>
          <a:prstGeom prst="rect">
            <a:avLst/>
          </a:prstGeom>
          <a:ln w="38100" cmpd="sng">
            <a:solidFill>
              <a:schemeClr val="tx1"/>
            </a:solidFill>
          </a:ln>
          <a:effectLst>
            <a:outerShdw blurRad="139700" dist="190500" dir="2700000">
              <a:srgbClr val="000000">
                <a:alpha val="43000"/>
              </a:srgbClr>
            </a:outerShdw>
          </a:effectLst>
        </p:spPr>
      </p:pic>
    </p:spTree>
    <p:extLst>
      <p:ext uri="{BB962C8B-B14F-4D97-AF65-F5344CB8AC3E}">
        <p14:creationId xmlns:p14="http://schemas.microsoft.com/office/powerpoint/2010/main" val="2392559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57200"/>
            <a:ext cx="8229600" cy="1143000"/>
          </a:xfrm>
        </p:spPr>
        <p:txBody>
          <a:bodyPr/>
          <a:lstStyle/>
          <a:p>
            <a:r>
              <a:rPr lang="en-GB" sz="3200" b="1" dirty="0" smtClean="0">
                <a:ea typeface="ＭＳ Ｐゴシック" pitchFamily="-105" charset="-128"/>
              </a:rPr>
              <a:t>Clinical Quality Improvement Assignment</a:t>
            </a:r>
            <a:endParaRPr lang="en-GB" sz="3200" dirty="0" smtClean="0">
              <a:ea typeface="ＭＳ Ｐゴシック" pitchFamily="-105" charset="-128"/>
            </a:endParaRPr>
          </a:p>
        </p:txBody>
      </p:sp>
      <p:sp>
        <p:nvSpPr>
          <p:cNvPr id="67587" name="Content Placeholder 2"/>
          <p:cNvSpPr>
            <a:spLocks noGrp="1"/>
          </p:cNvSpPr>
          <p:nvPr>
            <p:ph idx="1"/>
          </p:nvPr>
        </p:nvSpPr>
        <p:spPr>
          <a:xfrm>
            <a:off x="762000" y="2362200"/>
            <a:ext cx="7696200" cy="3763963"/>
          </a:xfrm>
        </p:spPr>
        <p:txBody>
          <a:bodyPr/>
          <a:lstStyle/>
          <a:p>
            <a:pPr>
              <a:buFont typeface="Arial" charset="0"/>
              <a:buNone/>
            </a:pPr>
            <a:r>
              <a:rPr lang="en-US" sz="2000" smtClean="0">
                <a:ea typeface="ＭＳ Ｐゴシック" pitchFamily="-105" charset="-128"/>
              </a:rPr>
              <a:t>PLAN:</a:t>
            </a:r>
          </a:p>
          <a:p>
            <a:r>
              <a:rPr lang="en-US" sz="2000" smtClean="0">
                <a:ea typeface="ＭＳ Ｐゴシック" pitchFamily="-105" charset="-128"/>
              </a:rPr>
              <a:t>Project identification</a:t>
            </a:r>
            <a:endParaRPr lang="en-GB" sz="2000" smtClean="0">
              <a:ea typeface="ＭＳ Ｐゴシック" pitchFamily="-105" charset="-128"/>
            </a:endParaRPr>
          </a:p>
          <a:p>
            <a:r>
              <a:rPr lang="en-US" sz="2000" smtClean="0">
                <a:ea typeface="ＭＳ Ｐゴシック" pitchFamily="-105" charset="-128"/>
              </a:rPr>
              <a:t>Evaluation of service</a:t>
            </a:r>
            <a:endParaRPr lang="en-GB" sz="2000" smtClean="0">
              <a:ea typeface="ＭＳ Ｐゴシック" pitchFamily="-105" charset="-128"/>
            </a:endParaRPr>
          </a:p>
          <a:p>
            <a:r>
              <a:rPr lang="en-US" sz="2000" smtClean="0">
                <a:ea typeface="ＭＳ Ｐゴシック" pitchFamily="-105" charset="-128"/>
              </a:rPr>
              <a:t>Tutors - help steer your project work and smooth troubled group dynamics.</a:t>
            </a:r>
            <a:endParaRPr lang="en-GB" sz="2000" smtClean="0">
              <a:ea typeface="ＭＳ Ｐゴシック" pitchFamily="-105" charset="-128"/>
            </a:endParaRPr>
          </a:p>
          <a:p>
            <a:r>
              <a:rPr lang="en-US" sz="2000" smtClean="0">
                <a:ea typeface="ＭＳ Ｐゴシック" pitchFamily="-105" charset="-128"/>
              </a:rPr>
              <a:t>Poster design</a:t>
            </a:r>
            <a:endParaRPr lang="en-GB" sz="2000" smtClean="0">
              <a:ea typeface="ＭＳ Ｐゴシック" pitchFamily="-105" charset="-128"/>
            </a:endParaRPr>
          </a:p>
          <a:p>
            <a:r>
              <a:rPr lang="en-GB" sz="2000" smtClean="0">
                <a:ea typeface="ＭＳ Ｐゴシック" pitchFamily="-105" charset="-128"/>
              </a:rPr>
              <a:t>Poster presentations</a:t>
            </a:r>
          </a:p>
          <a:p>
            <a:endParaRPr lang="en-GB" sz="2000" smtClean="0">
              <a:ea typeface="ＭＳ Ｐゴシック" pitchFamily="-105" charset="-128"/>
            </a:endParaRPr>
          </a:p>
          <a:p>
            <a:pPr>
              <a:buFont typeface="Arial" charset="0"/>
              <a:buNone/>
            </a:pPr>
            <a:endParaRPr lang="en-GB" sz="2000" smtClean="0">
              <a:ea typeface="ＭＳ Ｐゴシック" pitchFamily="-105" charset="-128"/>
            </a:endParaRPr>
          </a:p>
          <a:p>
            <a:r>
              <a:rPr lang="en-GB" sz="2000" smtClean="0">
                <a:ea typeface="ＭＳ Ｐゴシック" pitchFamily="-105" charset="-128"/>
              </a:rPr>
              <a:t>2</a:t>
            </a:r>
            <a:r>
              <a:rPr lang="en-GB" sz="2000" baseline="30000" smtClean="0">
                <a:ea typeface="ＭＳ Ｐゴシック" pitchFamily="-105" charset="-128"/>
              </a:rPr>
              <a:t>nd</a:t>
            </a:r>
            <a:r>
              <a:rPr lang="en-GB" sz="2000" smtClean="0">
                <a:ea typeface="ＭＳ Ｐゴシック" pitchFamily="-105" charset="-128"/>
              </a:rPr>
              <a:t> Medical attachment in third year</a:t>
            </a:r>
          </a:p>
          <a:p>
            <a:pPr algn="ctr">
              <a:buFont typeface="Arial" charset="0"/>
              <a:buNone/>
            </a:pPr>
            <a:endParaRPr lang="en-GB" smtClean="0">
              <a:ea typeface="ＭＳ Ｐゴシック" pitchFamily="-105" charset="-128"/>
            </a:endParaRP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892629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prstClr val="black"/>
              <a:srgbClr val="D9C3A5">
                <a:tint val="50000"/>
                <a:satMod val="180000"/>
              </a:srgbClr>
            </a:duotone>
          </a:blip>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29700" name="Subtitle 2"/>
          <p:cNvSpPr txBox="1">
            <a:spLocks/>
          </p:cNvSpPr>
          <p:nvPr/>
        </p:nvSpPr>
        <p:spPr bwMode="auto">
          <a:xfrm>
            <a:off x="0" y="640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800">
                <a:solidFill>
                  <a:schemeClr val="tx1"/>
                </a:solidFill>
                <a:latin typeface="Times New Roman" charset="0"/>
                <a:ea typeface="ＭＳ Ｐゴシック" charset="0"/>
                <a:cs typeface="Times New Roman" charset="0"/>
              </a:defRPr>
            </a:lvl1pPr>
            <a:lvl2pPr marL="37931725" indent="-37474525" defTabSz="457200"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lnSpc>
                <a:spcPct val="80000"/>
              </a:lnSpc>
              <a:spcBef>
                <a:spcPct val="20000"/>
              </a:spcBef>
              <a:buFont typeface="Arial" charset="0"/>
              <a:buNone/>
            </a:pPr>
            <a:r>
              <a:rPr lang="en-US" sz="1500" b="1">
                <a:solidFill>
                  <a:schemeClr val="bg1"/>
                </a:solidFill>
                <a:latin typeface="Arial" charset="0"/>
                <a:cs typeface="Arial" charset="0"/>
              </a:rPr>
              <a:t>Imperial College</a:t>
            </a:r>
          </a:p>
          <a:p>
            <a:pPr eaLnBrk="1" hangingPunct="1">
              <a:lnSpc>
                <a:spcPct val="80000"/>
              </a:lnSpc>
              <a:spcBef>
                <a:spcPct val="20000"/>
              </a:spcBef>
              <a:buFont typeface="Arial" charset="0"/>
              <a:buNone/>
            </a:pPr>
            <a:r>
              <a:rPr lang="en-US" sz="1100" b="1">
                <a:solidFill>
                  <a:srgbClr val="A6A6A6"/>
                </a:solidFill>
                <a:latin typeface="Arial" charset="0"/>
                <a:cs typeface="Arial" charset="0"/>
              </a:rPr>
              <a:t>London</a:t>
            </a:r>
          </a:p>
        </p:txBody>
      </p:sp>
      <p:pic>
        <p:nvPicPr>
          <p:cNvPr id="29701" name="Picture 6" descr="Screen Shot 2012-09-16 at 21.15.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800100"/>
            <a:ext cx="2674937" cy="1881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2" name="Picture 9" descr="Screen Shot 2012-09-16 at 21.15.5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5900" y="3065463"/>
            <a:ext cx="2955925" cy="2187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3" name="Picture 10" descr="Screen Shot 2012-09-16 at 21.16.2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1027113"/>
            <a:ext cx="2651125" cy="35321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11" descr="Screen Shot 2012-09-16 at 21.17.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263" y="2830513"/>
            <a:ext cx="2282825" cy="3214687"/>
          </a:xfrm>
          <a:prstGeom prst="rect">
            <a:avLst/>
          </a:prstGeom>
          <a:noFill/>
          <a:ln w="38100">
            <a:solidFill>
              <a:srgbClr val="4B5A60"/>
            </a:solidFill>
            <a:miter lim="800000"/>
            <a:headEnd/>
            <a:tailEnd/>
          </a:ln>
          <a:extLst>
            <a:ext uri="{909E8E84-426E-40DD-AFC4-6F175D3DCCD1}">
              <a14:hiddenFill xmlns:a14="http://schemas.microsoft.com/office/drawing/2010/main">
                <a:solidFill>
                  <a:srgbClr val="FFFFFF"/>
                </a:solidFill>
              </a14:hiddenFill>
            </a:ext>
          </a:extLst>
        </p:spPr>
      </p:pic>
      <p:pic>
        <p:nvPicPr>
          <p:cNvPr id="29705" name="Picture 12" descr="Screen Shot 2012-09-16 at 21.16.47.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6375" y="5803900"/>
            <a:ext cx="6029325" cy="749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97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a:t>M</a:t>
            </a:r>
            <a:r>
              <a:rPr lang="en-US" dirty="0" smtClean="0"/>
              <a:t>aking </a:t>
            </a:r>
            <a:r>
              <a:rPr lang="en-US" dirty="0"/>
              <a:t>a small difference just as important as those that are world famous</a:t>
            </a:r>
            <a:endParaRPr lang="en-GB" dirty="0"/>
          </a:p>
          <a:p>
            <a:r>
              <a:rPr lang="en-US" dirty="0"/>
              <a:t>Quality improvement project the first stepping stone to looking at medicine in a different way, improving the care of many many patients rather than just one at a time…</a:t>
            </a:r>
            <a:endParaRPr lang="en-GB" dirty="0"/>
          </a:p>
          <a:p>
            <a:pPr marL="0" indent="0">
              <a:buNone/>
            </a:pPr>
            <a:endParaRPr lang="en-GB" dirty="0"/>
          </a:p>
          <a:p>
            <a:endParaRPr lang="en-US" dirty="0"/>
          </a:p>
        </p:txBody>
      </p:sp>
    </p:spTree>
    <p:extLst>
      <p:ext uri="{BB962C8B-B14F-4D97-AF65-F5344CB8AC3E}">
        <p14:creationId xmlns:p14="http://schemas.microsoft.com/office/powerpoint/2010/main" val="1032981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you take away from today?</a:t>
            </a:r>
            <a:endParaRPr lang="en-US" dirty="0"/>
          </a:p>
        </p:txBody>
      </p:sp>
      <p:sp>
        <p:nvSpPr>
          <p:cNvPr id="3" name="Subtitle 2"/>
          <p:cNvSpPr>
            <a:spLocks noGrp="1"/>
          </p:cNvSpPr>
          <p:nvPr>
            <p:ph idx="1"/>
          </p:nvPr>
        </p:nvSpPr>
        <p:spPr/>
        <p:txBody>
          <a:bodyPr/>
          <a:lstStyle/>
          <a:p>
            <a:pPr>
              <a:buNone/>
            </a:pPr>
            <a:endParaRPr lang="en-GB" dirty="0" smtClean="0"/>
          </a:p>
          <a:p>
            <a:r>
              <a:rPr lang="en-GB" dirty="0" smtClean="0"/>
              <a:t>What will you do ?</a:t>
            </a:r>
          </a:p>
          <a:p>
            <a:endParaRPr lang="en-GB" dirty="0" smtClean="0"/>
          </a:p>
          <a:p>
            <a:r>
              <a:rPr lang="en-GB" dirty="0" smtClean="0"/>
              <a:t>How do want patients and peers to remember  you ?</a:t>
            </a:r>
          </a:p>
          <a:p>
            <a:endParaRPr lang="en-GB" dirty="0" smtClean="0"/>
          </a:p>
          <a:p>
            <a:r>
              <a:rPr lang="en-GB" dirty="0" smtClean="0"/>
              <a:t>Release the inner leader in yourself......</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68611" name="Content Placeholder 2"/>
          <p:cNvSpPr>
            <a:spLocks noGrp="1"/>
          </p:cNvSpPr>
          <p:nvPr>
            <p:ph idx="1"/>
          </p:nvPr>
        </p:nvSpPr>
        <p:spPr>
          <a:xfrm>
            <a:off x="762000" y="2133600"/>
            <a:ext cx="7696200" cy="3992563"/>
          </a:xfrm>
        </p:spPr>
        <p:txBody>
          <a:bodyPr/>
          <a:lstStyle/>
          <a:p>
            <a:r>
              <a:rPr lang="en-US" sz="2400" dirty="0" smtClean="0">
                <a:ea typeface="ＭＳ Ｐゴシック" pitchFamily="-105" charset="-128"/>
              </a:rPr>
              <a:t>The poster format should be determined by each site, an electronic poster or a few </a:t>
            </a:r>
            <a:r>
              <a:rPr lang="en-US" sz="2400" dirty="0" err="1" smtClean="0">
                <a:ea typeface="ＭＳ Ｐゴシック" pitchFamily="-105" charset="-128"/>
              </a:rPr>
              <a:t>ppt</a:t>
            </a:r>
            <a:r>
              <a:rPr lang="en-US" sz="2400" dirty="0" smtClean="0">
                <a:ea typeface="ＭＳ Ｐゴシック" pitchFamily="-105" charset="-128"/>
              </a:rPr>
              <a:t> slides may be best.</a:t>
            </a:r>
          </a:p>
          <a:p>
            <a:endParaRPr lang="en-US" sz="2400" dirty="0">
              <a:ea typeface="ＭＳ Ｐゴシック" pitchFamily="-105" charset="-128"/>
            </a:endParaRPr>
          </a:p>
          <a:p>
            <a:r>
              <a:rPr lang="en-US" sz="2400" dirty="0" smtClean="0">
                <a:ea typeface="ＭＳ Ｐゴシック" pitchFamily="-105" charset="-128"/>
              </a:rPr>
              <a:t>The following should be addressed on each poster:</a:t>
            </a:r>
            <a:endParaRPr lang="en-GB" sz="2400" dirty="0" smtClean="0">
              <a:ea typeface="ＭＳ Ｐゴシック" pitchFamily="-105" charset="-128"/>
            </a:endParaRPr>
          </a:p>
          <a:p>
            <a:pPr lvl="1"/>
            <a:r>
              <a:rPr lang="en-GB" sz="2000" dirty="0" smtClean="0">
                <a:ea typeface="ＭＳ Ｐゴシック" pitchFamily="-105" charset="-128"/>
              </a:rPr>
              <a:t>Identification of a deficiency in service quality </a:t>
            </a:r>
          </a:p>
          <a:p>
            <a:pPr lvl="1"/>
            <a:r>
              <a:rPr lang="en-GB" sz="2000" dirty="0" smtClean="0">
                <a:ea typeface="ＭＳ Ｐゴシック" pitchFamily="-105" charset="-128"/>
              </a:rPr>
              <a:t>Evaluation of the problem</a:t>
            </a:r>
          </a:p>
          <a:p>
            <a:pPr lvl="1"/>
            <a:r>
              <a:rPr lang="en-GB" sz="2000" dirty="0" smtClean="0">
                <a:ea typeface="ＭＳ Ｐゴシック" pitchFamily="-105" charset="-128"/>
              </a:rPr>
              <a:t>Development of an effective improvement strategy and how this may take place</a:t>
            </a:r>
            <a:endParaRPr lang="en-GB" dirty="0" smtClean="0">
              <a:ea typeface="ＭＳ Ｐゴシック" pitchFamily="-105" charset="-128"/>
            </a:endParaRPr>
          </a:p>
          <a:p>
            <a:pPr lvl="1" algn="ctr">
              <a:spcBef>
                <a:spcPct val="0"/>
              </a:spcBef>
              <a:spcAft>
                <a:spcPts val="600"/>
              </a:spcAft>
              <a:buFont typeface="Arial" charset="0"/>
              <a:buNone/>
            </a:pPr>
            <a:r>
              <a:rPr lang="en-US" dirty="0" smtClean="0">
                <a:ea typeface="ＭＳ Ｐゴシック" pitchFamily="-105" charset="-128"/>
              </a:rPr>
              <a:t> </a:t>
            </a:r>
            <a:endParaRPr lang="en-GB" dirty="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extLst>
      <p:ext uri="{BB962C8B-B14F-4D97-AF65-F5344CB8AC3E}">
        <p14:creationId xmlns:p14="http://schemas.microsoft.com/office/powerpoint/2010/main" val="3063391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prstClr val="black"/>
              <a:srgbClr val="D9C3A5">
                <a:tint val="50000"/>
                <a:satMod val="180000"/>
              </a:srgbClr>
            </a:duotone>
          </a:blip>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9" name="TextBox 8"/>
          <p:cNvSpPr txBox="1"/>
          <p:nvPr/>
        </p:nvSpPr>
        <p:spPr>
          <a:xfrm>
            <a:off x="152400" y="76200"/>
            <a:ext cx="4191000" cy="415925"/>
          </a:xfrm>
          <a:prstGeom prst="rect">
            <a:avLst/>
          </a:prstGeom>
          <a:noFill/>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2100" i="1">
                <a:solidFill>
                  <a:srgbClr val="C4BD97"/>
                </a:solidFill>
                <a:latin typeface="Arial Narrow" charset="0"/>
                <a:cs typeface="Arial Narrow" charset="0"/>
              </a:rPr>
              <a:t>Undergraduate Leadership Teaching</a:t>
            </a:r>
            <a:endParaRPr lang="en-US" sz="1800" i="1">
              <a:solidFill>
                <a:srgbClr val="C4BD97"/>
              </a:solidFill>
              <a:latin typeface="Arial Narrow" charset="0"/>
              <a:cs typeface="Arial Narrow" charset="0"/>
            </a:endParaRPr>
          </a:p>
        </p:txBody>
      </p:sp>
      <p:sp>
        <p:nvSpPr>
          <p:cNvPr id="23556" name="Subtitle 2"/>
          <p:cNvSpPr txBox="1">
            <a:spLocks/>
          </p:cNvSpPr>
          <p:nvPr/>
        </p:nvSpPr>
        <p:spPr bwMode="auto">
          <a:xfrm>
            <a:off x="0" y="640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800">
                <a:solidFill>
                  <a:schemeClr val="tx1"/>
                </a:solidFill>
                <a:latin typeface="Times New Roman" charset="0"/>
                <a:ea typeface="ＭＳ Ｐゴシック" charset="0"/>
                <a:cs typeface="Times New Roman" charset="0"/>
              </a:defRPr>
            </a:lvl1pPr>
            <a:lvl2pPr marL="37931725" indent="-37474525" defTabSz="457200"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lnSpc>
                <a:spcPct val="80000"/>
              </a:lnSpc>
              <a:spcBef>
                <a:spcPct val="20000"/>
              </a:spcBef>
              <a:buFont typeface="Arial" charset="0"/>
              <a:buNone/>
            </a:pPr>
            <a:r>
              <a:rPr lang="en-US" sz="1500" b="1">
                <a:solidFill>
                  <a:schemeClr val="bg1"/>
                </a:solidFill>
                <a:latin typeface="Arial" charset="0"/>
                <a:cs typeface="Arial" charset="0"/>
              </a:rPr>
              <a:t>Imperial College</a:t>
            </a:r>
          </a:p>
          <a:p>
            <a:pPr eaLnBrk="1" hangingPunct="1">
              <a:lnSpc>
                <a:spcPct val="80000"/>
              </a:lnSpc>
              <a:spcBef>
                <a:spcPct val="20000"/>
              </a:spcBef>
              <a:buFont typeface="Arial" charset="0"/>
              <a:buNone/>
            </a:pPr>
            <a:r>
              <a:rPr lang="en-US" sz="1100" b="1">
                <a:solidFill>
                  <a:srgbClr val="A6A6A6"/>
                </a:solidFill>
                <a:latin typeface="Arial" charset="0"/>
                <a:cs typeface="Arial" charset="0"/>
              </a:rPr>
              <a:t>London</a:t>
            </a:r>
          </a:p>
        </p:txBody>
      </p:sp>
      <p:sp>
        <p:nvSpPr>
          <p:cNvPr id="23557" name="Title 2"/>
          <p:cNvSpPr>
            <a:spLocks noGrp="1"/>
          </p:cNvSpPr>
          <p:nvPr>
            <p:ph type="title"/>
          </p:nvPr>
        </p:nvSpPr>
        <p:spPr bwMode="auto">
          <a:xfrm>
            <a:off x="0" y="3810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GB" sz="2800">
                <a:solidFill>
                  <a:srgbClr val="EEECE1"/>
                </a:solidFill>
                <a:latin typeface="Arial Narrow" charset="0"/>
                <a:ea typeface="ＭＳ Ｐゴシック" charset="0"/>
                <a:cs typeface="Arial Narrow" charset="0"/>
              </a:rPr>
              <a:t>Year 3 Quality Improvement Projects</a:t>
            </a:r>
          </a:p>
        </p:txBody>
      </p:sp>
      <p:pic>
        <p:nvPicPr>
          <p:cNvPr id="7" name="Picture 6" descr="Screen Shot 2012-09-16 at 20.27.31.png"/>
          <p:cNvPicPr>
            <a:picLocks noChangeAspect="1"/>
          </p:cNvPicPr>
          <p:nvPr/>
        </p:nvPicPr>
        <p:blipFill>
          <a:blip r:embed="rId3"/>
          <a:stretch>
            <a:fillRect/>
          </a:stretch>
        </p:blipFill>
        <p:spPr>
          <a:xfrm>
            <a:off x="385763" y="1428750"/>
            <a:ext cx="3257550" cy="2733675"/>
          </a:xfrm>
          <a:prstGeom prst="rect">
            <a:avLst/>
          </a:prstGeom>
          <a:ln w="38100" cmpd="sng">
            <a:solidFill>
              <a:schemeClr val="tx1"/>
            </a:solidFill>
          </a:ln>
          <a:effectLst>
            <a:outerShdw blurRad="127000" dist="190500" dir="2700000">
              <a:srgbClr val="000000">
                <a:alpha val="43000"/>
              </a:srgbClr>
            </a:outerShdw>
          </a:effectLst>
        </p:spPr>
      </p:pic>
      <p:pic>
        <p:nvPicPr>
          <p:cNvPr id="10" name="Picture 9" descr="Screen Shot 2012-09-16 at 20.28.29.png"/>
          <p:cNvPicPr>
            <a:picLocks noChangeAspect="1"/>
          </p:cNvPicPr>
          <p:nvPr/>
        </p:nvPicPr>
        <p:blipFill>
          <a:blip r:embed="rId4"/>
          <a:stretch>
            <a:fillRect/>
          </a:stretch>
        </p:blipFill>
        <p:spPr>
          <a:xfrm>
            <a:off x="2800350" y="2797175"/>
            <a:ext cx="3387725" cy="2732088"/>
          </a:xfrm>
          <a:prstGeom prst="rect">
            <a:avLst/>
          </a:prstGeom>
          <a:ln w="38100" cmpd="sng">
            <a:solidFill>
              <a:schemeClr val="tx1"/>
            </a:solidFill>
          </a:ln>
          <a:effectLst>
            <a:outerShdw blurRad="127000" dist="190500" dir="2700000">
              <a:srgbClr val="000000">
                <a:alpha val="43000"/>
              </a:srgbClr>
            </a:outerShdw>
          </a:effectLst>
        </p:spPr>
      </p:pic>
      <p:pic>
        <p:nvPicPr>
          <p:cNvPr id="11" name="Picture 10" descr="Screen Shot 2012-09-16 at 20.28.45.png"/>
          <p:cNvPicPr>
            <a:picLocks noChangeAspect="1"/>
          </p:cNvPicPr>
          <p:nvPr/>
        </p:nvPicPr>
        <p:blipFill>
          <a:blip r:embed="rId5"/>
          <a:stretch>
            <a:fillRect/>
          </a:stretch>
        </p:blipFill>
        <p:spPr>
          <a:xfrm>
            <a:off x="2373313" y="4784725"/>
            <a:ext cx="1738312" cy="1487488"/>
          </a:xfrm>
          <a:prstGeom prst="rect">
            <a:avLst/>
          </a:prstGeom>
          <a:ln w="38100" cmpd="sng">
            <a:solidFill>
              <a:schemeClr val="tx1"/>
            </a:solidFill>
          </a:ln>
          <a:effectLst>
            <a:outerShdw blurRad="127000" dist="190500" dir="2700000">
              <a:srgbClr val="000000">
                <a:alpha val="43000"/>
              </a:srgbClr>
            </a:outerShdw>
          </a:effectLst>
        </p:spPr>
      </p:pic>
      <p:pic>
        <p:nvPicPr>
          <p:cNvPr id="12" name="Picture 11" descr="Screen Shot 2012-09-16 at 20.27.54.png"/>
          <p:cNvPicPr>
            <a:picLocks noChangeAspect="1"/>
          </p:cNvPicPr>
          <p:nvPr/>
        </p:nvPicPr>
        <p:blipFill>
          <a:blip r:embed="rId6"/>
          <a:stretch>
            <a:fillRect/>
          </a:stretch>
        </p:blipFill>
        <p:spPr>
          <a:xfrm>
            <a:off x="5422900" y="4122738"/>
            <a:ext cx="3471863" cy="2474912"/>
          </a:xfrm>
          <a:prstGeom prst="rect">
            <a:avLst/>
          </a:prstGeom>
          <a:ln w="38100" cmpd="sng">
            <a:solidFill>
              <a:schemeClr val="tx1"/>
            </a:solidFill>
          </a:ln>
          <a:effectLst>
            <a:outerShdw blurRad="127000" dist="190500" dir="2700000">
              <a:srgbClr val="000000">
                <a:alpha val="43000"/>
              </a:srgbClr>
            </a:outerShdw>
          </a:effectLst>
        </p:spPr>
      </p:pic>
    </p:spTree>
    <p:extLst>
      <p:ext uri="{BB962C8B-B14F-4D97-AF65-F5344CB8AC3E}">
        <p14:creationId xmlns:p14="http://schemas.microsoft.com/office/powerpoint/2010/main" val="342594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prstClr val="black"/>
              <a:srgbClr val="D9C3A5">
                <a:tint val="50000"/>
                <a:satMod val="180000"/>
              </a:srgbClr>
            </a:duotone>
          </a:blip>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9" name="TextBox 8"/>
          <p:cNvSpPr txBox="1"/>
          <p:nvPr/>
        </p:nvSpPr>
        <p:spPr>
          <a:xfrm>
            <a:off x="152400" y="76200"/>
            <a:ext cx="4191000" cy="415925"/>
          </a:xfrm>
          <a:prstGeom prst="rect">
            <a:avLst/>
          </a:prstGeom>
          <a:noFill/>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2100" i="1">
                <a:solidFill>
                  <a:srgbClr val="C4BD97"/>
                </a:solidFill>
                <a:latin typeface="Arial Narrow" charset="0"/>
                <a:cs typeface="Arial Narrow" charset="0"/>
              </a:rPr>
              <a:t>Undergraduate Leadership Teaching</a:t>
            </a:r>
            <a:endParaRPr lang="en-US" sz="1800" i="1">
              <a:solidFill>
                <a:srgbClr val="C4BD97"/>
              </a:solidFill>
              <a:latin typeface="Arial Narrow" charset="0"/>
              <a:cs typeface="Arial Narrow" charset="0"/>
            </a:endParaRPr>
          </a:p>
        </p:txBody>
      </p:sp>
      <p:sp>
        <p:nvSpPr>
          <p:cNvPr id="24580" name="Subtitle 2"/>
          <p:cNvSpPr txBox="1">
            <a:spLocks/>
          </p:cNvSpPr>
          <p:nvPr/>
        </p:nvSpPr>
        <p:spPr bwMode="auto">
          <a:xfrm>
            <a:off x="0" y="640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800">
                <a:solidFill>
                  <a:schemeClr val="tx1"/>
                </a:solidFill>
                <a:latin typeface="Times New Roman" charset="0"/>
                <a:ea typeface="ＭＳ Ｐゴシック" charset="0"/>
                <a:cs typeface="Times New Roman" charset="0"/>
              </a:defRPr>
            </a:lvl1pPr>
            <a:lvl2pPr marL="37931725" indent="-37474525" defTabSz="457200"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lnSpc>
                <a:spcPct val="80000"/>
              </a:lnSpc>
              <a:spcBef>
                <a:spcPct val="20000"/>
              </a:spcBef>
              <a:buFont typeface="Arial" charset="0"/>
              <a:buNone/>
            </a:pPr>
            <a:r>
              <a:rPr lang="en-US" sz="1500" b="1">
                <a:solidFill>
                  <a:schemeClr val="bg1"/>
                </a:solidFill>
                <a:latin typeface="Arial" charset="0"/>
                <a:cs typeface="Arial" charset="0"/>
              </a:rPr>
              <a:t>Imperial College</a:t>
            </a:r>
          </a:p>
          <a:p>
            <a:pPr eaLnBrk="1" hangingPunct="1">
              <a:lnSpc>
                <a:spcPct val="80000"/>
              </a:lnSpc>
              <a:spcBef>
                <a:spcPct val="20000"/>
              </a:spcBef>
              <a:buFont typeface="Arial" charset="0"/>
              <a:buNone/>
            </a:pPr>
            <a:r>
              <a:rPr lang="en-US" sz="1100" b="1">
                <a:solidFill>
                  <a:srgbClr val="A6A6A6"/>
                </a:solidFill>
                <a:latin typeface="Arial" charset="0"/>
                <a:cs typeface="Arial" charset="0"/>
              </a:rPr>
              <a:t>London</a:t>
            </a:r>
          </a:p>
        </p:txBody>
      </p:sp>
      <p:sp>
        <p:nvSpPr>
          <p:cNvPr id="24581" name="Title 2"/>
          <p:cNvSpPr>
            <a:spLocks noGrp="1"/>
          </p:cNvSpPr>
          <p:nvPr>
            <p:ph type="title"/>
          </p:nvPr>
        </p:nvSpPr>
        <p:spPr bwMode="auto">
          <a:xfrm>
            <a:off x="0" y="3810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GB" sz="2800">
                <a:solidFill>
                  <a:srgbClr val="EEECE1"/>
                </a:solidFill>
                <a:latin typeface="Arial Narrow" charset="0"/>
                <a:ea typeface="ＭＳ Ｐゴシック" charset="0"/>
                <a:cs typeface="Arial Narrow" charset="0"/>
              </a:rPr>
              <a:t>Year 3 Quality Improvement Projects</a:t>
            </a:r>
          </a:p>
        </p:txBody>
      </p:sp>
      <p:pic>
        <p:nvPicPr>
          <p:cNvPr id="10" name="Picture 9" descr="Screen Shot 2012-09-16 at 20.27.31.png"/>
          <p:cNvPicPr>
            <a:picLocks noChangeAspect="1"/>
          </p:cNvPicPr>
          <p:nvPr/>
        </p:nvPicPr>
        <p:blipFill>
          <a:blip r:embed="rId3"/>
          <a:stretch>
            <a:fillRect/>
          </a:stretch>
        </p:blipFill>
        <p:spPr>
          <a:xfrm>
            <a:off x="1196975" y="2344738"/>
            <a:ext cx="842963" cy="7080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pic>
      <p:pic>
        <p:nvPicPr>
          <p:cNvPr id="11" name="Picture 10" descr="Screen Shot 2012-09-16 at 20.28.29.png"/>
          <p:cNvPicPr>
            <a:picLocks noChangeAspect="1"/>
          </p:cNvPicPr>
          <p:nvPr/>
        </p:nvPicPr>
        <p:blipFill>
          <a:blip r:embed="rId4"/>
          <a:stretch>
            <a:fillRect/>
          </a:stretch>
        </p:blipFill>
        <p:spPr>
          <a:xfrm>
            <a:off x="3852863" y="3640138"/>
            <a:ext cx="855662" cy="69056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pic>
      <p:pic>
        <p:nvPicPr>
          <p:cNvPr id="12" name="Picture 11" descr="Screen Shot 2012-09-16 at 20.27.54.png"/>
          <p:cNvPicPr>
            <a:picLocks noChangeAspect="1"/>
          </p:cNvPicPr>
          <p:nvPr/>
        </p:nvPicPr>
        <p:blipFill>
          <a:blip r:embed="rId5"/>
          <a:stretch>
            <a:fillRect/>
          </a:stretch>
        </p:blipFill>
        <p:spPr>
          <a:xfrm>
            <a:off x="6996113" y="5340350"/>
            <a:ext cx="898525" cy="641350"/>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pic>
      <p:sp>
        <p:nvSpPr>
          <p:cNvPr id="13" name="TextBox 12"/>
          <p:cNvSpPr txBox="1"/>
          <p:nvPr/>
        </p:nvSpPr>
        <p:spPr>
          <a:xfrm>
            <a:off x="379413" y="1762125"/>
            <a:ext cx="1041400"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GP services</a:t>
            </a:r>
          </a:p>
        </p:txBody>
      </p:sp>
      <p:sp>
        <p:nvSpPr>
          <p:cNvPr id="14" name="TextBox 13"/>
          <p:cNvSpPr txBox="1"/>
          <p:nvPr/>
        </p:nvSpPr>
        <p:spPr>
          <a:xfrm>
            <a:off x="379413" y="3232150"/>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Transport</a:t>
            </a:r>
          </a:p>
        </p:txBody>
      </p:sp>
      <p:sp>
        <p:nvSpPr>
          <p:cNvPr id="15" name="TextBox 14"/>
          <p:cNvSpPr txBox="1"/>
          <p:nvPr/>
        </p:nvSpPr>
        <p:spPr>
          <a:xfrm>
            <a:off x="1630363" y="1968500"/>
            <a:ext cx="1042987"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OPD</a:t>
            </a:r>
          </a:p>
        </p:txBody>
      </p:sp>
      <p:sp>
        <p:nvSpPr>
          <p:cNvPr id="16" name="TextBox 15"/>
          <p:cNvSpPr txBox="1"/>
          <p:nvPr/>
        </p:nvSpPr>
        <p:spPr>
          <a:xfrm>
            <a:off x="7724775" y="6102350"/>
            <a:ext cx="1041400"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GP services</a:t>
            </a:r>
          </a:p>
        </p:txBody>
      </p:sp>
      <p:sp>
        <p:nvSpPr>
          <p:cNvPr id="17" name="TextBox 16"/>
          <p:cNvSpPr txBox="1"/>
          <p:nvPr/>
        </p:nvSpPr>
        <p:spPr>
          <a:xfrm>
            <a:off x="6851650" y="4803775"/>
            <a:ext cx="1042988"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OPD</a:t>
            </a:r>
          </a:p>
        </p:txBody>
      </p:sp>
      <p:sp>
        <p:nvSpPr>
          <p:cNvPr id="18" name="TextBox 17"/>
          <p:cNvSpPr txBox="1"/>
          <p:nvPr/>
        </p:nvSpPr>
        <p:spPr>
          <a:xfrm>
            <a:off x="2811463" y="4525963"/>
            <a:ext cx="1041400"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Transport</a:t>
            </a:r>
          </a:p>
        </p:txBody>
      </p:sp>
      <p:sp>
        <p:nvSpPr>
          <p:cNvPr id="19" name="TextBox 18"/>
          <p:cNvSpPr txBox="1"/>
          <p:nvPr/>
        </p:nvSpPr>
        <p:spPr>
          <a:xfrm>
            <a:off x="6473825" y="6124575"/>
            <a:ext cx="1042988"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Transport</a:t>
            </a:r>
          </a:p>
        </p:txBody>
      </p:sp>
      <p:sp>
        <p:nvSpPr>
          <p:cNvPr id="20" name="TextBox 19"/>
          <p:cNvSpPr txBox="1"/>
          <p:nvPr/>
        </p:nvSpPr>
        <p:spPr>
          <a:xfrm>
            <a:off x="2289175" y="3244850"/>
            <a:ext cx="1042988"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Pathology</a:t>
            </a:r>
          </a:p>
        </p:txBody>
      </p:sp>
      <p:sp>
        <p:nvSpPr>
          <p:cNvPr id="21" name="TextBox 20"/>
          <p:cNvSpPr txBox="1"/>
          <p:nvPr/>
        </p:nvSpPr>
        <p:spPr>
          <a:xfrm>
            <a:off x="3573463" y="3106738"/>
            <a:ext cx="1041400"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Transport</a:t>
            </a:r>
          </a:p>
        </p:txBody>
      </p:sp>
      <p:sp>
        <p:nvSpPr>
          <p:cNvPr id="22" name="TextBox 21"/>
          <p:cNvSpPr txBox="1"/>
          <p:nvPr/>
        </p:nvSpPr>
        <p:spPr>
          <a:xfrm>
            <a:off x="2574925" y="3640138"/>
            <a:ext cx="1042988"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Porters</a:t>
            </a:r>
          </a:p>
        </p:txBody>
      </p:sp>
      <p:sp>
        <p:nvSpPr>
          <p:cNvPr id="23" name="TextBox 22"/>
          <p:cNvSpPr txBox="1"/>
          <p:nvPr/>
        </p:nvSpPr>
        <p:spPr>
          <a:xfrm>
            <a:off x="4094163" y="4511675"/>
            <a:ext cx="1042987"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Porters</a:t>
            </a:r>
          </a:p>
        </p:txBody>
      </p:sp>
      <p:sp>
        <p:nvSpPr>
          <p:cNvPr id="24" name="TextBox 23"/>
          <p:cNvSpPr txBox="1"/>
          <p:nvPr/>
        </p:nvSpPr>
        <p:spPr>
          <a:xfrm>
            <a:off x="4767263" y="4941888"/>
            <a:ext cx="1042987"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Pathology</a:t>
            </a:r>
          </a:p>
        </p:txBody>
      </p:sp>
      <p:sp>
        <p:nvSpPr>
          <p:cNvPr id="25" name="TextBox 24"/>
          <p:cNvSpPr txBox="1"/>
          <p:nvPr/>
        </p:nvSpPr>
        <p:spPr>
          <a:xfrm>
            <a:off x="2278063" y="2801938"/>
            <a:ext cx="1042987"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Radiology</a:t>
            </a:r>
          </a:p>
        </p:txBody>
      </p:sp>
      <p:sp>
        <p:nvSpPr>
          <p:cNvPr id="26" name="TextBox 25"/>
          <p:cNvSpPr txBox="1"/>
          <p:nvPr/>
        </p:nvSpPr>
        <p:spPr>
          <a:xfrm>
            <a:off x="3870325" y="2663825"/>
            <a:ext cx="1042988"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Pathology</a:t>
            </a:r>
          </a:p>
        </p:txBody>
      </p:sp>
      <p:sp>
        <p:nvSpPr>
          <p:cNvPr id="27" name="TextBox 26"/>
          <p:cNvSpPr txBox="1"/>
          <p:nvPr/>
        </p:nvSpPr>
        <p:spPr>
          <a:xfrm>
            <a:off x="4913313" y="4106863"/>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Radiology</a:t>
            </a:r>
          </a:p>
        </p:txBody>
      </p:sp>
      <p:sp>
        <p:nvSpPr>
          <p:cNvPr id="28" name="TextBox 27"/>
          <p:cNvSpPr txBox="1"/>
          <p:nvPr/>
        </p:nvSpPr>
        <p:spPr>
          <a:xfrm>
            <a:off x="7583488" y="4387850"/>
            <a:ext cx="1042987"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Radiology</a:t>
            </a:r>
          </a:p>
        </p:txBody>
      </p:sp>
      <p:sp>
        <p:nvSpPr>
          <p:cNvPr id="29" name="TextBox 28"/>
          <p:cNvSpPr txBox="1"/>
          <p:nvPr/>
        </p:nvSpPr>
        <p:spPr>
          <a:xfrm>
            <a:off x="2673350" y="2344738"/>
            <a:ext cx="1041400"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Nursing </a:t>
            </a:r>
          </a:p>
        </p:txBody>
      </p:sp>
      <p:sp>
        <p:nvSpPr>
          <p:cNvPr id="30" name="TextBox 29"/>
          <p:cNvSpPr txBox="1"/>
          <p:nvPr/>
        </p:nvSpPr>
        <p:spPr>
          <a:xfrm>
            <a:off x="5065713" y="3659188"/>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Nursing </a:t>
            </a:r>
          </a:p>
        </p:txBody>
      </p:sp>
      <p:sp>
        <p:nvSpPr>
          <p:cNvPr id="31" name="TextBox 30"/>
          <p:cNvSpPr txBox="1"/>
          <p:nvPr/>
        </p:nvSpPr>
        <p:spPr>
          <a:xfrm>
            <a:off x="6330950" y="4387850"/>
            <a:ext cx="1042988"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Nursing </a:t>
            </a:r>
          </a:p>
        </p:txBody>
      </p:sp>
      <p:sp>
        <p:nvSpPr>
          <p:cNvPr id="32" name="TextBox 31"/>
          <p:cNvSpPr txBox="1"/>
          <p:nvPr/>
        </p:nvSpPr>
        <p:spPr>
          <a:xfrm>
            <a:off x="5707063" y="5591175"/>
            <a:ext cx="1042987"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Admin </a:t>
            </a:r>
          </a:p>
        </p:txBody>
      </p:sp>
      <p:sp>
        <p:nvSpPr>
          <p:cNvPr id="33" name="TextBox 32"/>
          <p:cNvSpPr txBox="1"/>
          <p:nvPr/>
        </p:nvSpPr>
        <p:spPr>
          <a:xfrm>
            <a:off x="4913313" y="3208338"/>
            <a:ext cx="1041400"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Admin </a:t>
            </a:r>
          </a:p>
        </p:txBody>
      </p:sp>
      <p:sp>
        <p:nvSpPr>
          <p:cNvPr id="34" name="TextBox 33"/>
          <p:cNvSpPr txBox="1"/>
          <p:nvPr/>
        </p:nvSpPr>
        <p:spPr>
          <a:xfrm>
            <a:off x="2811463" y="1936750"/>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Cardiology </a:t>
            </a:r>
          </a:p>
        </p:txBody>
      </p:sp>
      <p:sp>
        <p:nvSpPr>
          <p:cNvPr id="35" name="TextBox 34"/>
          <p:cNvSpPr txBox="1"/>
          <p:nvPr/>
        </p:nvSpPr>
        <p:spPr>
          <a:xfrm>
            <a:off x="725488" y="4106863"/>
            <a:ext cx="1042987"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Renal </a:t>
            </a:r>
          </a:p>
        </p:txBody>
      </p:sp>
      <p:sp>
        <p:nvSpPr>
          <p:cNvPr id="36" name="TextBox 35"/>
          <p:cNvSpPr txBox="1"/>
          <p:nvPr/>
        </p:nvSpPr>
        <p:spPr>
          <a:xfrm>
            <a:off x="1247775" y="3660775"/>
            <a:ext cx="1041400"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Admin </a:t>
            </a:r>
          </a:p>
        </p:txBody>
      </p:sp>
      <p:sp>
        <p:nvSpPr>
          <p:cNvPr id="37" name="TextBox 36"/>
          <p:cNvSpPr txBox="1"/>
          <p:nvPr/>
        </p:nvSpPr>
        <p:spPr>
          <a:xfrm>
            <a:off x="1978025" y="4048125"/>
            <a:ext cx="1042988"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Respiratory </a:t>
            </a:r>
          </a:p>
        </p:txBody>
      </p:sp>
      <p:sp>
        <p:nvSpPr>
          <p:cNvPr id="38" name="TextBox 37"/>
          <p:cNvSpPr txBox="1"/>
          <p:nvPr/>
        </p:nvSpPr>
        <p:spPr>
          <a:xfrm>
            <a:off x="379413" y="2212975"/>
            <a:ext cx="1041400"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PCT </a:t>
            </a:r>
          </a:p>
        </p:txBody>
      </p:sp>
      <p:sp>
        <p:nvSpPr>
          <p:cNvPr id="39" name="TextBox 38"/>
          <p:cNvSpPr txBox="1"/>
          <p:nvPr/>
        </p:nvSpPr>
        <p:spPr>
          <a:xfrm>
            <a:off x="1236663" y="4527550"/>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Coding </a:t>
            </a:r>
          </a:p>
        </p:txBody>
      </p:sp>
      <p:sp>
        <p:nvSpPr>
          <p:cNvPr id="40" name="TextBox 39"/>
          <p:cNvSpPr txBox="1"/>
          <p:nvPr/>
        </p:nvSpPr>
        <p:spPr>
          <a:xfrm>
            <a:off x="6996113" y="3917950"/>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PCT </a:t>
            </a:r>
          </a:p>
        </p:txBody>
      </p:sp>
      <p:sp>
        <p:nvSpPr>
          <p:cNvPr id="41" name="TextBox 40"/>
          <p:cNvSpPr txBox="1"/>
          <p:nvPr/>
        </p:nvSpPr>
        <p:spPr>
          <a:xfrm>
            <a:off x="4391025" y="5341938"/>
            <a:ext cx="1042988"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Coding </a:t>
            </a:r>
          </a:p>
        </p:txBody>
      </p:sp>
      <p:sp>
        <p:nvSpPr>
          <p:cNvPr id="42" name="TextBox 41"/>
          <p:cNvSpPr txBox="1"/>
          <p:nvPr/>
        </p:nvSpPr>
        <p:spPr>
          <a:xfrm>
            <a:off x="5111750" y="2820988"/>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Cleaning </a:t>
            </a:r>
          </a:p>
        </p:txBody>
      </p:sp>
      <p:sp>
        <p:nvSpPr>
          <p:cNvPr id="43" name="TextBox 42"/>
          <p:cNvSpPr txBox="1"/>
          <p:nvPr/>
        </p:nvSpPr>
        <p:spPr>
          <a:xfrm>
            <a:off x="1847850" y="4953000"/>
            <a:ext cx="1042988"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Cleaning </a:t>
            </a:r>
          </a:p>
        </p:txBody>
      </p:sp>
      <p:sp>
        <p:nvSpPr>
          <p:cNvPr id="44" name="TextBox 43"/>
          <p:cNvSpPr txBox="1"/>
          <p:nvPr/>
        </p:nvSpPr>
        <p:spPr>
          <a:xfrm>
            <a:off x="3051175" y="5340350"/>
            <a:ext cx="1042988"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Transfulsion </a:t>
            </a:r>
          </a:p>
        </p:txBody>
      </p:sp>
      <p:sp>
        <p:nvSpPr>
          <p:cNvPr id="45" name="TextBox 44"/>
          <p:cNvSpPr txBox="1"/>
          <p:nvPr/>
        </p:nvSpPr>
        <p:spPr>
          <a:xfrm>
            <a:off x="3478213" y="4941888"/>
            <a:ext cx="1042987"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Catering </a:t>
            </a:r>
          </a:p>
        </p:txBody>
      </p:sp>
      <p:sp>
        <p:nvSpPr>
          <p:cNvPr id="46" name="TextBox 45"/>
          <p:cNvSpPr txBox="1"/>
          <p:nvPr/>
        </p:nvSpPr>
        <p:spPr>
          <a:xfrm>
            <a:off x="587375" y="4953000"/>
            <a:ext cx="1042988" cy="46196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Service Delivery  </a:t>
            </a:r>
          </a:p>
        </p:txBody>
      </p:sp>
      <p:sp>
        <p:nvSpPr>
          <p:cNvPr id="47" name="TextBox 46"/>
          <p:cNvSpPr txBox="1"/>
          <p:nvPr/>
        </p:nvSpPr>
        <p:spPr>
          <a:xfrm>
            <a:off x="7134225" y="2114550"/>
            <a:ext cx="1042988" cy="46196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MDT co-ordinator</a:t>
            </a:r>
          </a:p>
        </p:txBody>
      </p:sp>
      <p:sp>
        <p:nvSpPr>
          <p:cNvPr id="48" name="TextBox 47"/>
          <p:cNvSpPr txBox="1"/>
          <p:nvPr/>
        </p:nvSpPr>
        <p:spPr>
          <a:xfrm>
            <a:off x="5264150" y="6011863"/>
            <a:ext cx="1041400" cy="46196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Service Delivery  </a:t>
            </a:r>
          </a:p>
        </p:txBody>
      </p:sp>
      <p:sp>
        <p:nvSpPr>
          <p:cNvPr id="49" name="TextBox 48"/>
          <p:cNvSpPr txBox="1"/>
          <p:nvPr/>
        </p:nvSpPr>
        <p:spPr>
          <a:xfrm>
            <a:off x="4543425" y="2114550"/>
            <a:ext cx="1042988" cy="46196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Service Delivery  </a:t>
            </a:r>
          </a:p>
        </p:txBody>
      </p:sp>
      <p:sp>
        <p:nvSpPr>
          <p:cNvPr id="50" name="TextBox 49"/>
          <p:cNvSpPr txBox="1"/>
          <p:nvPr/>
        </p:nvSpPr>
        <p:spPr>
          <a:xfrm>
            <a:off x="3725863" y="5751513"/>
            <a:ext cx="1041400"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Anaesthetics </a:t>
            </a:r>
          </a:p>
        </p:txBody>
      </p:sp>
      <p:sp>
        <p:nvSpPr>
          <p:cNvPr id="51" name="TextBox 50"/>
          <p:cNvSpPr txBox="1"/>
          <p:nvPr/>
        </p:nvSpPr>
        <p:spPr>
          <a:xfrm>
            <a:off x="6153150" y="3244850"/>
            <a:ext cx="1042988"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ITU </a:t>
            </a:r>
          </a:p>
        </p:txBody>
      </p:sp>
      <p:sp>
        <p:nvSpPr>
          <p:cNvPr id="52" name="TextBox 51"/>
          <p:cNvSpPr txBox="1"/>
          <p:nvPr/>
        </p:nvSpPr>
        <p:spPr>
          <a:xfrm>
            <a:off x="5719763" y="2298700"/>
            <a:ext cx="1041400" cy="277813"/>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HDU </a:t>
            </a:r>
          </a:p>
        </p:txBody>
      </p:sp>
      <p:sp>
        <p:nvSpPr>
          <p:cNvPr id="53" name="TextBox 52"/>
          <p:cNvSpPr txBox="1"/>
          <p:nvPr/>
        </p:nvSpPr>
        <p:spPr>
          <a:xfrm>
            <a:off x="1790700" y="5432425"/>
            <a:ext cx="1042988"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Industry </a:t>
            </a:r>
          </a:p>
        </p:txBody>
      </p:sp>
      <p:sp>
        <p:nvSpPr>
          <p:cNvPr id="54" name="TextBox 53"/>
          <p:cNvSpPr txBox="1"/>
          <p:nvPr/>
        </p:nvSpPr>
        <p:spPr>
          <a:xfrm>
            <a:off x="6330950" y="2782888"/>
            <a:ext cx="1042988" cy="276225"/>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Recovery </a:t>
            </a:r>
          </a:p>
        </p:txBody>
      </p:sp>
      <p:sp>
        <p:nvSpPr>
          <p:cNvPr id="55" name="TextBox 54"/>
          <p:cNvSpPr txBox="1"/>
          <p:nvPr/>
        </p:nvSpPr>
        <p:spPr>
          <a:xfrm>
            <a:off x="2436813" y="5872163"/>
            <a:ext cx="1041400" cy="46196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Bed managers </a:t>
            </a:r>
          </a:p>
        </p:txBody>
      </p:sp>
      <p:sp>
        <p:nvSpPr>
          <p:cNvPr id="56" name="TextBox 55"/>
          <p:cNvSpPr txBox="1"/>
          <p:nvPr/>
        </p:nvSpPr>
        <p:spPr>
          <a:xfrm>
            <a:off x="7356475" y="3208338"/>
            <a:ext cx="1042988" cy="277812"/>
          </a:xfrm>
          <a:prstGeom prst="rect">
            <a:avLst/>
          </a:prstGeom>
          <a:solidFill>
            <a:schemeClr val="bg2">
              <a:lumMod val="90000"/>
            </a:schemeClr>
          </a:solidFill>
          <a:ln w="38100" cmpd="sng">
            <a:solidFill>
              <a:schemeClr val="tx1"/>
            </a:solidFill>
          </a:ln>
          <a:effectLst>
            <a:outerShdw blurRad="50800" dist="114300" dir="270000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1200"/>
              <a:t>Finance</a:t>
            </a:r>
          </a:p>
        </p:txBody>
      </p:sp>
    </p:spTree>
    <p:extLst>
      <p:ext uri="{BB962C8B-B14F-4D97-AF65-F5344CB8AC3E}">
        <p14:creationId xmlns:p14="http://schemas.microsoft.com/office/powerpoint/2010/main" val="186267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69635" name="Content Placeholder 2"/>
          <p:cNvSpPr>
            <a:spLocks noGrp="1"/>
          </p:cNvSpPr>
          <p:nvPr>
            <p:ph idx="1"/>
          </p:nvPr>
        </p:nvSpPr>
        <p:spPr>
          <a:xfrm>
            <a:off x="762000" y="2057400"/>
            <a:ext cx="4746104" cy="4338935"/>
          </a:xfrm>
        </p:spPr>
        <p:txBody>
          <a:bodyPr/>
          <a:lstStyle/>
          <a:p>
            <a:r>
              <a:rPr lang="en-US" sz="2400" dirty="0" smtClean="0">
                <a:ea typeface="ＭＳ Ｐゴシック" pitchFamily="-105" charset="-128"/>
              </a:rPr>
              <a:t>The posters will be assessed on the strength of a proposal to make a locally relevant, important and feasible impact on service quality.</a:t>
            </a:r>
            <a:br>
              <a:rPr lang="en-US" sz="2400" dirty="0" smtClean="0">
                <a:ea typeface="ＭＳ Ｐゴシック" pitchFamily="-105" charset="-128"/>
              </a:rPr>
            </a:br>
            <a:endParaRPr lang="en-GB" sz="2400" dirty="0" smtClean="0">
              <a:ea typeface="ＭＳ Ｐゴシック" pitchFamily="-105" charset="-128"/>
            </a:endParaRPr>
          </a:p>
          <a:p>
            <a:r>
              <a:rPr lang="en-US" sz="2400" dirty="0" smtClean="0">
                <a:ea typeface="ＭＳ Ｐゴシック" pitchFamily="-105" charset="-128"/>
              </a:rPr>
              <a:t>The improvement strategies must be feasible and cost-effective, a multimillion pound redesign of the ward for example is not practical and unlikely to happen.</a:t>
            </a:r>
            <a:endParaRPr lang="en-GB" sz="2400" dirty="0" smtClean="0">
              <a:ea typeface="ＭＳ Ｐゴシック" pitchFamily="-105" charset="-128"/>
            </a:endParaRPr>
          </a:p>
          <a:p>
            <a:pPr algn="ctr">
              <a:buFont typeface="Arial" charset="0"/>
              <a:buNone/>
            </a:pPr>
            <a:endParaRPr lang="en-GB" dirty="0" smtClean="0">
              <a:ea typeface="ＭＳ Ｐゴシック" pitchFamily="-105" charset="-128"/>
            </a:endParaRPr>
          </a:p>
          <a:p>
            <a:pPr lvl="1" algn="ctr">
              <a:spcBef>
                <a:spcPct val="0"/>
              </a:spcBef>
              <a:spcAft>
                <a:spcPts val="600"/>
              </a:spcAft>
              <a:buFont typeface="Arial" charset="0"/>
              <a:buNone/>
            </a:pPr>
            <a:r>
              <a:rPr lang="en-US" dirty="0" smtClean="0">
                <a:ea typeface="ＭＳ Ｐゴシック" pitchFamily="-105" charset="-128"/>
              </a:rPr>
              <a:t> </a:t>
            </a:r>
            <a:endParaRPr lang="en-GB" dirty="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5" name="Picture 4" descr="Screen Shot 2012-10-02 at 19.24.18.png"/>
          <p:cNvPicPr>
            <a:picLocks noChangeAspect="1"/>
          </p:cNvPicPr>
          <p:nvPr/>
        </p:nvPicPr>
        <p:blipFill>
          <a:blip r:embed="rId2"/>
          <a:stretch>
            <a:fillRect/>
          </a:stretch>
        </p:blipFill>
        <p:spPr>
          <a:xfrm>
            <a:off x="5668661" y="2128440"/>
            <a:ext cx="3041803" cy="4281339"/>
          </a:xfrm>
          <a:prstGeom prst="rect">
            <a:avLst/>
          </a:prstGeom>
          <a:ln w="38100" cmpd="sng">
            <a:solidFill>
              <a:schemeClr val="tx1"/>
            </a:solidFill>
          </a:ln>
          <a:effectLst>
            <a:outerShdw blurRad="127000" dist="190500" dir="2700000">
              <a:srgbClr val="000000">
                <a:alpha val="43000"/>
              </a:srgbClr>
            </a:outerShdw>
          </a:effectLst>
        </p:spPr>
      </p:pic>
    </p:spTree>
    <p:extLst>
      <p:ext uri="{BB962C8B-B14F-4D97-AF65-F5344CB8AC3E}">
        <p14:creationId xmlns:p14="http://schemas.microsoft.com/office/powerpoint/2010/main" val="1045881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3825</TotalTime>
  <Words>1915</Words>
  <Application>Microsoft Office PowerPoint</Application>
  <PresentationFormat>On-screen Show (4:3)</PresentationFormat>
  <Paragraphs>350</Paragraphs>
  <Slides>52</Slides>
  <Notes>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Clinical PPD and leadership</vt:lpstr>
      <vt:lpstr>PETER PROVONOST </vt:lpstr>
      <vt:lpstr>INTRODUCTION</vt:lpstr>
      <vt:lpstr>Improving Management and Leadership Skills in Undergraduate Medicine Clinical Quality Improvement Assignment</vt:lpstr>
      <vt:lpstr>Clinical Quality Improvement Assignment</vt:lpstr>
      <vt:lpstr>Clinical Quality Improvement Assignment in the Third Year</vt:lpstr>
      <vt:lpstr>Year 3 Quality Improvement Projects</vt:lpstr>
      <vt:lpstr>Year 3 Quality Improvement Projects</vt:lpstr>
      <vt:lpstr>Clinical Quality Improvement Assignment in the Third Year</vt:lpstr>
      <vt:lpstr>Clinical Quality Improvement Assignment in the Third Year</vt:lpstr>
      <vt:lpstr>Clinical Quality Improvement Assignment in the Third Year</vt:lpstr>
      <vt:lpstr>Clinical Quality Improvement Assignment in the Third Year</vt:lpstr>
      <vt:lpstr>PowerPoint Presentation</vt:lpstr>
      <vt:lpstr>The good old days of the NHS</vt:lpstr>
      <vt:lpstr>The good old days of the NHS</vt:lpstr>
      <vt:lpstr>PowerPoint Presentation</vt:lpstr>
      <vt:lpstr>PowerPoint Presentation</vt:lpstr>
      <vt:lpstr>Poor Quality</vt:lpstr>
      <vt:lpstr>INSTITUTIONAL FAILURE</vt:lpstr>
      <vt:lpstr>Bristol Royal Infirmary</vt:lpstr>
      <vt:lpstr>Bristol Inquiry</vt:lpstr>
      <vt:lpstr>Bristol Inquiry</vt:lpstr>
      <vt:lpstr>Bristol Inquiry</vt:lpstr>
      <vt:lpstr>LOCAL FAILURE</vt:lpstr>
      <vt:lpstr>PowerPoint Presentation</vt:lpstr>
      <vt:lpstr>PowerPoint Presentation</vt:lpstr>
      <vt:lpstr>PowerPoint Presentation</vt:lpstr>
      <vt:lpstr>Harold Shipman</vt:lpstr>
      <vt:lpstr>The Enquiry</vt:lpstr>
      <vt:lpstr>PowerPoint Presentation</vt:lpstr>
      <vt:lpstr>TASK DURING COFFEE  </vt:lpstr>
      <vt:lpstr>Your role models </vt:lpstr>
      <vt:lpstr>PowerPoint Presentation</vt:lpstr>
      <vt:lpstr>PowerPoint Presentation</vt:lpstr>
      <vt:lpstr>High Quality Care for All</vt:lpstr>
      <vt:lpstr>Dimensions of Quality</vt:lpstr>
      <vt:lpstr>Quality in terms of outcomes only?</vt:lpstr>
      <vt:lpstr>PROMS</vt:lpstr>
      <vt:lpstr>PowerPoint Presentation</vt:lpstr>
      <vt:lpstr>“Quality at the heart of everything we do”</vt:lpstr>
      <vt:lpstr>How is quality measured and monitored?</vt:lpstr>
      <vt:lpstr>PowerPoint Presentation</vt:lpstr>
      <vt:lpstr>Institutional - Quality Accounts</vt:lpstr>
      <vt:lpstr>Health Regulators</vt:lpstr>
      <vt:lpstr>Quality Assessment</vt:lpstr>
      <vt:lpstr>Next Stage Review</vt:lpstr>
      <vt:lpstr>Begin to Lead – drivers...</vt:lpstr>
      <vt:lpstr>Medical Leadership Competency Framework Framework</vt:lpstr>
      <vt:lpstr>Year 3 Quality Improvement Projects</vt:lpstr>
      <vt:lpstr>PowerPoint Presentation</vt:lpstr>
      <vt:lpstr>Summary</vt:lpstr>
      <vt:lpstr>What will you take away from today?</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Colin Bicknell</dc:creator>
  <cp:lastModifiedBy>Shiel, Nuala</cp:lastModifiedBy>
  <cp:revision>302</cp:revision>
  <cp:lastPrinted>2012-12-11T16:05:25Z</cp:lastPrinted>
  <dcterms:created xsi:type="dcterms:W3CDTF">2011-11-25T11:03:22Z</dcterms:created>
  <dcterms:modified xsi:type="dcterms:W3CDTF">2012-12-12T13:49:58Z</dcterms:modified>
</cp:coreProperties>
</file>