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8" r:id="rId2"/>
    <p:sldId id="261" r:id="rId3"/>
    <p:sldId id="263" r:id="rId4"/>
    <p:sldId id="265" r:id="rId5"/>
    <p:sldId id="276" r:id="rId6"/>
    <p:sldId id="266" r:id="rId7"/>
    <p:sldId id="267" r:id="rId8"/>
    <p:sldId id="303" r:id="rId9"/>
    <p:sldId id="279" r:id="rId10"/>
    <p:sldId id="268" r:id="rId11"/>
    <p:sldId id="269" r:id="rId12"/>
    <p:sldId id="304" r:id="rId13"/>
    <p:sldId id="280" r:id="rId14"/>
    <p:sldId id="271" r:id="rId15"/>
    <p:sldId id="264" r:id="rId16"/>
    <p:sldId id="272" r:id="rId17"/>
    <p:sldId id="273" r:id="rId18"/>
    <p:sldId id="274" r:id="rId19"/>
    <p:sldId id="296" r:id="rId20"/>
    <p:sldId id="299" r:id="rId21"/>
    <p:sldId id="298" r:id="rId22"/>
    <p:sldId id="300" r:id="rId23"/>
    <p:sldId id="301" r:id="rId24"/>
    <p:sldId id="297" r:id="rId25"/>
    <p:sldId id="295" r:id="rId26"/>
    <p:sldId id="302" r:id="rId27"/>
    <p:sldId id="282" r:id="rId28"/>
    <p:sldId id="284" r:id="rId29"/>
    <p:sldId id="278" r:id="rId30"/>
    <p:sldId id="305" r:id="rId31"/>
    <p:sldId id="281" r:id="rId32"/>
    <p:sldId id="306" r:id="rId33"/>
    <p:sldId id="283" r:id="rId34"/>
    <p:sldId id="285" r:id="rId35"/>
    <p:sldId id="286" r:id="rId36"/>
    <p:sldId id="287" r:id="rId37"/>
    <p:sldId id="288" r:id="rId38"/>
    <p:sldId id="289" r:id="rId39"/>
    <p:sldId id="291" r:id="rId40"/>
    <p:sldId id="292" r:id="rId41"/>
    <p:sldId id="294" r:id="rId42"/>
    <p:sldId id="290"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FF99"/>
    <a:srgbClr val="D20202"/>
    <a:srgbClr val="0037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94660"/>
  </p:normalViewPr>
  <p:slideViewPr>
    <p:cSldViewPr>
      <p:cViewPr>
        <p:scale>
          <a:sx n="50" d="100"/>
          <a:sy n="50" d="100"/>
        </p:scale>
        <p:origin x="-888" y="-3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BB9C79-53A4-4865-9F98-A15440CA3102}" type="datetimeFigureOut">
              <a:rPr lang="en-GB" smtClean="0"/>
              <a:pPr/>
              <a:t>17/12/2012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CBF395-8FB1-4DDE-9013-3F2AC0080DEE}" type="slidenum">
              <a:rPr lang="en-GB" smtClean="0"/>
              <a:pPr/>
              <a:t>‹#›</a:t>
            </a:fld>
            <a:endParaRPr lang="en-GB"/>
          </a:p>
        </p:txBody>
      </p:sp>
    </p:spTree>
    <p:extLst>
      <p:ext uri="{BB962C8B-B14F-4D97-AF65-F5344CB8AC3E}">
        <p14:creationId xmlns:p14="http://schemas.microsoft.com/office/powerpoint/2010/main" val="454955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13</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14</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15</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16</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17</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18</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19</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20</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22</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23</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24</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25</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26</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27</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28</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29</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31</a:t>
            </a:fld>
            <a:endParaRPr lang="en-GB"/>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34</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35</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36</a:t>
            </a:fld>
            <a:endParaRPr lang="en-GB"/>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37</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38</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39</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40</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41</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42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4</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7</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1CBF395-8FB1-4DDE-9013-3F2AC0080DEE}"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E54364-E868-46DD-A375-C2113A15C9FB}" type="datetimeFigureOut">
              <a:rPr lang="en-GB" smtClean="0"/>
              <a:pPr/>
              <a:t>17/12/2012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751F59A-487B-4AD2-9A8B-1CCA6C38B205}" type="slidenum">
              <a:rPr lang="en-GB" smtClean="0"/>
              <a:pPr/>
              <a:t>‹#›</a:t>
            </a:fld>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7A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54364-E868-46DD-A375-C2113A15C9FB}" type="datetimeFigureOut">
              <a:rPr lang="en-GB" smtClean="0"/>
              <a:pPr/>
              <a:t>17/12/2012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1F59A-487B-4AD2-9A8B-1CCA6C38B205}"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png"/><Relationship Id="rId7" Type="http://schemas.openxmlformats.org/officeDocument/2006/relationships/image" Target="../media/image5.png"/><Relationship Id="rId12"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32.jpeg"/><Relationship Id="rId5" Type="http://schemas.openxmlformats.org/officeDocument/2006/relationships/image" Target="../media/image27.jpeg"/><Relationship Id="rId10" Type="http://schemas.openxmlformats.org/officeDocument/2006/relationships/image" Target="../media/image31.jpeg"/><Relationship Id="rId4" Type="http://schemas.openxmlformats.org/officeDocument/2006/relationships/image" Target="../media/image26.jpeg"/><Relationship Id="rId9" Type="http://schemas.openxmlformats.org/officeDocument/2006/relationships/image" Target="../media/image3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png"/><Relationship Id="rId7"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4.jpeg"/><Relationship Id="rId5" Type="http://schemas.openxmlformats.org/officeDocument/2006/relationships/image" Target="../media/image38.jpeg"/><Relationship Id="rId10" Type="http://schemas.openxmlformats.org/officeDocument/2006/relationships/image" Target="../media/image43.jpeg"/><Relationship Id="rId4" Type="http://schemas.openxmlformats.org/officeDocument/2006/relationships/image" Target="../media/image30.jpeg"/><Relationship Id="rId9" Type="http://schemas.openxmlformats.org/officeDocument/2006/relationships/image" Target="../media/image42.jpeg"/></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2.png"/><Relationship Id="rId7" Type="http://schemas.openxmlformats.org/officeDocument/2006/relationships/image" Target="../media/image9.jpeg"/><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ybghat Rahim\Downloads\Downloads 2\pheonixnobackground.png"/>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683568" y="-1323528"/>
            <a:ext cx="13801855" cy="15557571"/>
          </a:xfrm>
          <a:prstGeom prst="rect">
            <a:avLst/>
          </a:prstGeom>
          <a:noFill/>
        </p:spPr>
      </p:pic>
      <p:grpSp>
        <p:nvGrpSpPr>
          <p:cNvPr id="3" name="Group 2"/>
          <p:cNvGrpSpPr/>
          <p:nvPr/>
        </p:nvGrpSpPr>
        <p:grpSpPr>
          <a:xfrm>
            <a:off x="179512" y="0"/>
            <a:ext cx="360040" cy="6858000"/>
            <a:chOff x="179512" y="0"/>
            <a:chExt cx="360040" cy="6858000"/>
          </a:xfrm>
        </p:grpSpPr>
        <p:sp>
          <p:nvSpPr>
            <p:cNvPr id="4" name="Rectangle 3"/>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ectangle 4"/>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 name="Rectangle 6"/>
          <p:cNvSpPr/>
          <p:nvPr/>
        </p:nvSpPr>
        <p:spPr>
          <a:xfrm>
            <a:off x="683568" y="1874728"/>
            <a:ext cx="8280920" cy="3108543"/>
          </a:xfrm>
          <a:prstGeom prst="rect">
            <a:avLst/>
          </a:prstGeom>
          <a:noFill/>
        </p:spPr>
        <p:txBody>
          <a:bodyPr wrap="square" lIns="91440" tIns="45720" rIns="91440" bIns="45720">
            <a:spAutoFit/>
          </a:bodyPr>
          <a:lstStyle/>
          <a:p>
            <a:pPr algn="ctr"/>
            <a:r>
              <a:rPr lang="en-US" sz="8800" b="1" dirty="0" smtClean="0">
                <a:ln w="17780" cmpd="sng">
                  <a:solidFill>
                    <a:schemeClr val="tx1">
                      <a:lumMod val="75000"/>
                      <a:lumOff val="25000"/>
                    </a:schemeClr>
                  </a:solidFill>
                  <a:prstDash val="solid"/>
                  <a:miter lim="800000"/>
                </a:ln>
                <a:solidFill>
                  <a:schemeClr val="bg1"/>
                </a:solidFill>
                <a:effectLst>
                  <a:outerShdw blurRad="50800" algn="tl" rotWithShape="0">
                    <a:srgbClr val="000000"/>
                  </a:outerShdw>
                </a:effectLst>
                <a:latin typeface="Arial" pitchFamily="34" charset="0"/>
                <a:cs typeface="Arial" pitchFamily="34" charset="0"/>
              </a:rPr>
              <a:t>Firms</a:t>
            </a:r>
          </a:p>
          <a:p>
            <a:pPr algn="ctr"/>
            <a:r>
              <a:rPr lang="en-US" sz="4800" b="1" dirty="0" smtClean="0">
                <a:ln w="17780" cmpd="sng">
                  <a:solidFill>
                    <a:schemeClr val="tx1">
                      <a:lumMod val="75000"/>
                      <a:lumOff val="25000"/>
                    </a:schemeClr>
                  </a:solidFill>
                  <a:prstDash val="solid"/>
                  <a:miter lim="800000"/>
                </a:ln>
                <a:effectLst>
                  <a:outerShdw blurRad="50800" algn="tl" rotWithShape="0">
                    <a:srgbClr val="000000"/>
                  </a:outerShdw>
                </a:effectLst>
                <a:latin typeface="Arial" pitchFamily="34" charset="0"/>
                <a:cs typeface="Arial" pitchFamily="34" charset="0"/>
              </a:rPr>
              <a:t>a</a:t>
            </a:r>
            <a:r>
              <a:rPr lang="en-US" sz="4800" b="1" cap="none" spc="0" dirty="0" smtClean="0">
                <a:ln w="17780" cmpd="sng">
                  <a:solidFill>
                    <a:schemeClr val="tx1">
                      <a:lumMod val="75000"/>
                      <a:lumOff val="25000"/>
                    </a:schemeClr>
                  </a:solidFill>
                  <a:prstDash val="solid"/>
                  <a:miter lim="800000"/>
                </a:ln>
                <a:effectLst>
                  <a:outerShdw blurRad="50800" algn="tl" rotWithShape="0">
                    <a:srgbClr val="000000"/>
                  </a:outerShdw>
                </a:effectLst>
                <a:latin typeface="Arial" pitchFamily="34" charset="0"/>
                <a:cs typeface="Arial" pitchFamily="34" charset="0"/>
              </a:rPr>
              <a:t>nd an</a:t>
            </a:r>
          </a:p>
          <a:p>
            <a:pPr algn="ctr"/>
            <a:r>
              <a:rPr lang="en-US" sz="6000" b="1" dirty="0" smtClean="0">
                <a:ln w="17780" cmpd="sng">
                  <a:solidFill>
                    <a:schemeClr val="tx1">
                      <a:lumMod val="75000"/>
                      <a:lumOff val="25000"/>
                    </a:schemeClr>
                  </a:solidFill>
                  <a:prstDash val="solid"/>
                  <a:miter lim="800000"/>
                </a:ln>
                <a:solidFill>
                  <a:schemeClr val="bg1"/>
                </a:solidFill>
                <a:effectLst>
                  <a:outerShdw blurRad="50800" algn="tl" rotWithShape="0">
                    <a:srgbClr val="000000"/>
                  </a:outerShdw>
                </a:effectLst>
                <a:latin typeface="Arial" pitchFamily="34" charset="0"/>
                <a:cs typeface="Arial" pitchFamily="34" charset="0"/>
              </a:rPr>
              <a:t>Introduction to Exams</a:t>
            </a:r>
            <a:endParaRPr lang="en-US" sz="6000" b="1" cap="none" spc="0" dirty="0">
              <a:ln w="17780" cmpd="sng">
                <a:solidFill>
                  <a:schemeClr val="tx1">
                    <a:lumMod val="75000"/>
                    <a:lumOff val="25000"/>
                  </a:schemeClr>
                </a:solidFill>
                <a:prstDash val="solid"/>
                <a:miter lim="800000"/>
              </a:ln>
              <a:solidFill>
                <a:schemeClr val="bg1"/>
              </a:solidFill>
              <a:effectLst>
                <a:outerShdw blurRad="50800" algn="tl" rotWithShape="0">
                  <a:srgbClr val="000000"/>
                </a:outerShdw>
              </a:effectLst>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4"/>
          <p:cNvSpPr>
            <a:spLocks noGrp="1"/>
          </p:cNvSpPr>
          <p:nvPr>
            <p:ph type="title"/>
          </p:nvPr>
        </p:nvSpPr>
        <p:spPr>
          <a:xfrm>
            <a:off x="395536" y="116632"/>
            <a:ext cx="8892480" cy="1143000"/>
          </a:xfrm>
        </p:spPr>
        <p:txBody>
          <a:bodyPr>
            <a:noAutofit/>
          </a:bodyPr>
          <a:lstStyle/>
          <a:p>
            <a:r>
              <a:rPr lang="en-GB" sz="3600" b="1" dirty="0" smtClean="0">
                <a:solidFill>
                  <a:schemeClr val="bg1"/>
                </a:solidFill>
              </a:rPr>
              <a:t>Learning Objectives from the DOPS Book</a:t>
            </a:r>
            <a:endParaRPr lang="en-GB" sz="3600" b="1" dirty="0">
              <a:solidFill>
                <a:schemeClr val="bg1"/>
              </a:solidFill>
            </a:endParaRPr>
          </a:p>
        </p:txBody>
      </p:sp>
      <p:sp>
        <p:nvSpPr>
          <p:cNvPr id="12" name="Content Placeholder 12"/>
          <p:cNvSpPr txBox="1">
            <a:spLocks/>
          </p:cNvSpPr>
          <p:nvPr/>
        </p:nvSpPr>
        <p:spPr>
          <a:xfrm>
            <a:off x="755576" y="1052736"/>
            <a:ext cx="8208912" cy="56166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u="sng" dirty="0" smtClean="0">
                <a:solidFill>
                  <a:schemeClr val="bg1"/>
                </a:solidFill>
              </a:rPr>
              <a:t>Your syllabus for the OCSEs</a:t>
            </a:r>
            <a:r>
              <a:rPr lang="en-GB" sz="3200" dirty="0" smtClean="0">
                <a:solidFill>
                  <a:schemeClr val="bg1"/>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ECG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Peak flow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Inhaler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Venepuncture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Cannulation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Explain MSU</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pic>
        <p:nvPicPr>
          <p:cNvPr id="37890" name="Picture 2" descr="http://www.oscehome.com/images/EXAMINER.jpg"/>
          <p:cNvPicPr>
            <a:picLocks noChangeAspect="1" noChangeArrowheads="1"/>
          </p:cNvPicPr>
          <p:nvPr/>
        </p:nvPicPr>
        <p:blipFill>
          <a:blip r:embed="rId4" cstate="print"/>
          <a:srcRect/>
          <a:stretch>
            <a:fillRect/>
          </a:stretch>
        </p:blipFill>
        <p:spPr bwMode="auto">
          <a:xfrm>
            <a:off x="5652120" y="1700808"/>
            <a:ext cx="2676525" cy="3667126"/>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4"/>
          <p:cNvSpPr>
            <a:spLocks noGrp="1"/>
          </p:cNvSpPr>
          <p:nvPr>
            <p:ph type="title"/>
          </p:nvPr>
        </p:nvSpPr>
        <p:spPr>
          <a:xfrm>
            <a:off x="395536" y="116632"/>
            <a:ext cx="8892480" cy="1143000"/>
          </a:xfrm>
        </p:spPr>
        <p:txBody>
          <a:bodyPr>
            <a:noAutofit/>
          </a:bodyPr>
          <a:lstStyle/>
          <a:p>
            <a:r>
              <a:rPr lang="en-GB" sz="3200" b="1" dirty="0" smtClean="0">
                <a:solidFill>
                  <a:schemeClr val="bg1"/>
                </a:solidFill>
              </a:rPr>
              <a:t>Learning Objectives from the Clinical Skills Guide</a:t>
            </a:r>
            <a:endParaRPr lang="en-GB" sz="3200" b="1" dirty="0">
              <a:solidFill>
                <a:schemeClr val="bg1"/>
              </a:solidFill>
            </a:endParaRPr>
          </a:p>
        </p:txBody>
      </p:sp>
      <p:sp>
        <p:nvSpPr>
          <p:cNvPr id="12" name="Content Placeholder 12"/>
          <p:cNvSpPr txBox="1">
            <a:spLocks/>
          </p:cNvSpPr>
          <p:nvPr/>
        </p:nvSpPr>
        <p:spPr>
          <a:xfrm>
            <a:off x="755576" y="1052736"/>
            <a:ext cx="8208912" cy="56166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u="sng" dirty="0" smtClean="0">
                <a:solidFill>
                  <a:schemeClr val="bg1"/>
                </a:solidFill>
              </a:rPr>
              <a:t>Your syllabus for the OCSEs</a:t>
            </a:r>
            <a:r>
              <a:rPr lang="en-GB" sz="3200" dirty="0" smtClean="0">
                <a:solidFill>
                  <a:schemeClr val="bg1"/>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Venepuncture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Cannulation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Injections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ECG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err="1" smtClean="0">
                <a:solidFill>
                  <a:schemeClr val="bg1"/>
                </a:solidFill>
              </a:rPr>
              <a:t>Abdo</a:t>
            </a:r>
            <a:r>
              <a:rPr lang="en-GB" sz="2800" b="1" dirty="0" smtClean="0">
                <a:solidFill>
                  <a:schemeClr val="bg1"/>
                </a:solidFill>
              </a:rPr>
              <a:t>/Chest X-ray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Suturing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Ophthalmoscope/</a:t>
            </a:r>
            <a:r>
              <a:rPr lang="en-GB" sz="2800" b="1" dirty="0" err="1" smtClean="0">
                <a:solidFill>
                  <a:schemeClr val="bg1"/>
                </a:solidFill>
              </a:rPr>
              <a:t>Otoscope</a:t>
            </a:r>
            <a:endParaRPr lang="en-GB" sz="2800" b="1"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Breast Exam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2800" b="1" dirty="0" smtClean="0">
                <a:solidFill>
                  <a:schemeClr val="bg1"/>
                </a:solidFill>
              </a:rPr>
              <a:t>DRE</a:t>
            </a:r>
          </a:p>
          <a:p>
            <a:pPr marL="342900" marR="0" lvl="0" indent="-342900" algn="ctr" defTabSz="914400" rtl="0" eaLnBrk="1" fontAlgn="auto" latinLnBrk="0" hangingPunct="1">
              <a:lnSpc>
                <a:spcPct val="100000"/>
              </a:lnSpc>
              <a:spcBef>
                <a:spcPct val="20000"/>
              </a:spcBef>
              <a:spcAft>
                <a:spcPts val="0"/>
              </a:spcAft>
              <a:buClrTx/>
              <a:buSzTx/>
              <a:tabLst/>
              <a:defRPr/>
            </a:pPr>
            <a:r>
              <a:rPr lang="en-GB" sz="2800" b="1" u="sng" dirty="0" smtClean="0">
                <a:solidFill>
                  <a:schemeClr val="bg1"/>
                </a:solidFill>
              </a:rPr>
              <a:t>MAKE SURE YOU ATTEND ALL SESSIONS ON FIRMS!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cstate="print"/>
          <a:srcRect/>
          <a:stretch>
            <a:fillRect/>
          </a:stretch>
        </p:blipFill>
        <p:spPr bwMode="auto">
          <a:xfrm>
            <a:off x="899592" y="260648"/>
            <a:ext cx="3571875" cy="3495675"/>
          </a:xfrm>
          <a:prstGeom prst="rect">
            <a:avLst/>
          </a:prstGeom>
          <a:noFill/>
          <a:ln w="9525">
            <a:solidFill>
              <a:schemeClr val="tx1"/>
            </a:solidFill>
            <a:miter lim="800000"/>
            <a:headEnd/>
            <a:tailEnd/>
          </a:ln>
        </p:spPr>
      </p:pic>
      <p:grpSp>
        <p:nvGrpSpPr>
          <p:cNvPr id="3" name="Group 2"/>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6"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9" name="Picture 3"/>
          <p:cNvPicPr>
            <a:picLocks noChangeAspect="1" noChangeArrowheads="1"/>
          </p:cNvPicPr>
          <p:nvPr/>
        </p:nvPicPr>
        <p:blipFill>
          <a:blip r:embed="rId4" cstate="print"/>
          <a:srcRect/>
          <a:stretch>
            <a:fillRect/>
          </a:stretch>
        </p:blipFill>
        <p:spPr bwMode="auto">
          <a:xfrm>
            <a:off x="3779912" y="2636912"/>
            <a:ext cx="5136629" cy="3995156"/>
          </a:xfrm>
          <a:prstGeom prst="rect">
            <a:avLst/>
          </a:prstGeom>
          <a:noFill/>
          <a:ln w="9525">
            <a:solidFill>
              <a:schemeClr val="tx1"/>
            </a:solidFill>
            <a:miter lim="800000"/>
            <a:headEnd/>
            <a:tailEnd/>
          </a:ln>
        </p:spPr>
      </p:pic>
      <p:sp>
        <p:nvSpPr>
          <p:cNvPr id="11" name="Rectangle 10"/>
          <p:cNvSpPr/>
          <p:nvPr/>
        </p:nvSpPr>
        <p:spPr>
          <a:xfrm>
            <a:off x="1043608" y="2708920"/>
            <a:ext cx="1728192"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51256313"/>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676456" cy="1143000"/>
          </a:xfrm>
        </p:spPr>
        <p:txBody>
          <a:bodyPr>
            <a:noAutofit/>
          </a:bodyPr>
          <a:lstStyle/>
          <a:p>
            <a:r>
              <a:rPr lang="en-GB" sz="3200" b="1" dirty="0" smtClean="0">
                <a:solidFill>
                  <a:schemeClr val="bg1"/>
                </a:solidFill>
              </a:rPr>
              <a:t>Best place to learn these skills and practice them?</a:t>
            </a:r>
            <a:endParaRPr lang="en-GB" sz="3200" b="1" dirty="0">
              <a:solidFill>
                <a:schemeClr val="bg1"/>
              </a:solidFill>
            </a:endParaRPr>
          </a:p>
        </p:txBody>
      </p:sp>
      <p:grpSp>
        <p:nvGrpSpPr>
          <p:cNvPr id="3" name="Group 2"/>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6"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2050" name="Picture 2" descr="http://staging.imperialbrc.org.xplainhosting.com/sites/default/files/Charing%20Cross%20medium%20square.jpg"/>
          <p:cNvPicPr>
            <a:picLocks noChangeAspect="1" noChangeArrowheads="1"/>
          </p:cNvPicPr>
          <p:nvPr/>
        </p:nvPicPr>
        <p:blipFill>
          <a:blip r:embed="rId4" cstate="print"/>
          <a:srcRect/>
          <a:stretch>
            <a:fillRect/>
          </a:stretch>
        </p:blipFill>
        <p:spPr bwMode="auto">
          <a:xfrm>
            <a:off x="611560" y="1052736"/>
            <a:ext cx="1584176" cy="1584176"/>
          </a:xfrm>
          <a:prstGeom prst="rect">
            <a:avLst/>
          </a:prstGeom>
          <a:noFill/>
          <a:ln>
            <a:solidFill>
              <a:schemeClr val="tx1"/>
            </a:solidFill>
          </a:ln>
        </p:spPr>
      </p:pic>
      <p:pic>
        <p:nvPicPr>
          <p:cNvPr id="2052" name="Picture 4" descr="http://www1.imperial.ac.uk/resources/6591474A-E9B1-4019-B02F-B54584B9C42F/"/>
          <p:cNvPicPr>
            <a:picLocks noChangeAspect="1" noChangeArrowheads="1"/>
          </p:cNvPicPr>
          <p:nvPr/>
        </p:nvPicPr>
        <p:blipFill>
          <a:blip r:embed="rId5" cstate="print"/>
          <a:srcRect/>
          <a:stretch>
            <a:fillRect/>
          </a:stretch>
        </p:blipFill>
        <p:spPr bwMode="auto">
          <a:xfrm>
            <a:off x="2339752" y="1268760"/>
            <a:ext cx="2113522" cy="1584176"/>
          </a:xfrm>
          <a:prstGeom prst="rect">
            <a:avLst/>
          </a:prstGeom>
          <a:noFill/>
          <a:ln>
            <a:solidFill>
              <a:schemeClr val="tx1"/>
            </a:solidFill>
          </a:ln>
        </p:spPr>
      </p:pic>
      <p:pic>
        <p:nvPicPr>
          <p:cNvPr id="2054" name="Picture 6" descr="http://static.guim.co.uk/sys-images/Guardian/Pix/pictures/2011/6/24/1308931237237/Chelsea-and-Westminster-H-005.jpg"/>
          <p:cNvPicPr>
            <a:picLocks noChangeAspect="1" noChangeArrowheads="1"/>
          </p:cNvPicPr>
          <p:nvPr/>
        </p:nvPicPr>
        <p:blipFill>
          <a:blip r:embed="rId6" cstate="print"/>
          <a:srcRect/>
          <a:stretch>
            <a:fillRect/>
          </a:stretch>
        </p:blipFill>
        <p:spPr bwMode="auto">
          <a:xfrm>
            <a:off x="1043608" y="3212976"/>
            <a:ext cx="2520280" cy="1512168"/>
          </a:xfrm>
          <a:prstGeom prst="rect">
            <a:avLst/>
          </a:prstGeom>
          <a:noFill/>
          <a:ln>
            <a:solidFill>
              <a:schemeClr val="tx1"/>
            </a:solidFill>
          </a:ln>
        </p:spPr>
      </p:pic>
      <p:pic>
        <p:nvPicPr>
          <p:cNvPr id="2056" name="Picture 8" descr="http://www.indyrs.co.uk/wp-content/uploads/2012/09/hammersmith-hospital.jpg"/>
          <p:cNvPicPr>
            <a:picLocks noChangeAspect="1" noChangeArrowheads="1"/>
          </p:cNvPicPr>
          <p:nvPr/>
        </p:nvPicPr>
        <p:blipFill>
          <a:blip r:embed="rId7" cstate="print"/>
          <a:srcRect/>
          <a:stretch>
            <a:fillRect/>
          </a:stretch>
        </p:blipFill>
        <p:spPr bwMode="auto">
          <a:xfrm>
            <a:off x="4572000" y="980728"/>
            <a:ext cx="2441368" cy="1584176"/>
          </a:xfrm>
          <a:prstGeom prst="rect">
            <a:avLst/>
          </a:prstGeom>
          <a:noFill/>
          <a:ln>
            <a:solidFill>
              <a:schemeClr val="tx1"/>
            </a:solidFill>
          </a:ln>
        </p:spPr>
      </p:pic>
      <p:pic>
        <p:nvPicPr>
          <p:cNvPr id="2058" name="Picture 10" descr="http://i.telegraph.co.uk/multimedia/archive/02087/northwick-park_2087685c.jpg"/>
          <p:cNvPicPr>
            <a:picLocks noChangeAspect="1" noChangeArrowheads="1"/>
          </p:cNvPicPr>
          <p:nvPr/>
        </p:nvPicPr>
        <p:blipFill>
          <a:blip r:embed="rId8" cstate="print"/>
          <a:srcRect/>
          <a:stretch>
            <a:fillRect/>
          </a:stretch>
        </p:blipFill>
        <p:spPr bwMode="auto">
          <a:xfrm>
            <a:off x="3995936" y="2996952"/>
            <a:ext cx="2885337" cy="1800200"/>
          </a:xfrm>
          <a:prstGeom prst="rect">
            <a:avLst/>
          </a:prstGeom>
          <a:noFill/>
          <a:ln>
            <a:solidFill>
              <a:schemeClr val="tx1"/>
            </a:solidFill>
          </a:ln>
        </p:spPr>
      </p:pic>
      <p:pic>
        <p:nvPicPr>
          <p:cNvPr id="2060" name="Picture 12" descr="http://www1.imperial.ac.uk/resources/6FB6CABB-8E13-43BC-BA06-18245A2002EB/"/>
          <p:cNvPicPr>
            <a:picLocks noChangeAspect="1" noChangeArrowheads="1"/>
          </p:cNvPicPr>
          <p:nvPr/>
        </p:nvPicPr>
        <p:blipFill>
          <a:blip r:embed="rId9" cstate="print"/>
          <a:srcRect/>
          <a:stretch>
            <a:fillRect/>
          </a:stretch>
        </p:blipFill>
        <p:spPr bwMode="auto">
          <a:xfrm>
            <a:off x="7092280" y="1484784"/>
            <a:ext cx="1920213" cy="1440160"/>
          </a:xfrm>
          <a:prstGeom prst="rect">
            <a:avLst/>
          </a:prstGeom>
          <a:noFill/>
          <a:ln>
            <a:solidFill>
              <a:schemeClr val="tx1"/>
            </a:solidFill>
          </a:ln>
        </p:spPr>
      </p:pic>
      <p:pic>
        <p:nvPicPr>
          <p:cNvPr id="2062" name="Picture 14" descr="http://newsimg.bbc.co.uk/media/images/44601000/jpg/_44601737_hospital226.jpg"/>
          <p:cNvPicPr>
            <a:picLocks noChangeAspect="1" noChangeArrowheads="1"/>
          </p:cNvPicPr>
          <p:nvPr/>
        </p:nvPicPr>
        <p:blipFill>
          <a:blip r:embed="rId10" cstate="print"/>
          <a:srcRect/>
          <a:stretch>
            <a:fillRect/>
          </a:stretch>
        </p:blipFill>
        <p:spPr bwMode="auto">
          <a:xfrm>
            <a:off x="7020272" y="3501008"/>
            <a:ext cx="1979712" cy="1489165"/>
          </a:xfrm>
          <a:prstGeom prst="rect">
            <a:avLst/>
          </a:prstGeom>
          <a:noFill/>
        </p:spPr>
      </p:pic>
      <p:pic>
        <p:nvPicPr>
          <p:cNvPr id="2064" name="Picture 16" descr="http://upload.wikimedia.org/wikipedia/commons/5/5e/Hillingdon_Hospital_-_geograph.org.uk_-_1381222.jpg"/>
          <p:cNvPicPr>
            <a:picLocks noChangeAspect="1" noChangeArrowheads="1"/>
          </p:cNvPicPr>
          <p:nvPr/>
        </p:nvPicPr>
        <p:blipFill>
          <a:blip r:embed="rId11" cstate="print"/>
          <a:srcRect t="23451"/>
          <a:stretch>
            <a:fillRect/>
          </a:stretch>
        </p:blipFill>
        <p:spPr bwMode="auto">
          <a:xfrm>
            <a:off x="3923928" y="4941168"/>
            <a:ext cx="2711624" cy="1556792"/>
          </a:xfrm>
          <a:prstGeom prst="rect">
            <a:avLst/>
          </a:prstGeom>
          <a:noFill/>
          <a:ln>
            <a:solidFill>
              <a:schemeClr val="tx1"/>
            </a:solidFill>
          </a:ln>
        </p:spPr>
      </p:pic>
      <p:pic>
        <p:nvPicPr>
          <p:cNvPr id="2066" name="Picture 18" descr="http://upload.wikimedia.org/wikipedia/commons/7/7d/St_Peters_Hospital%2C_Chertsey_-_geograph.org.uk_-_1756487.jpg"/>
          <p:cNvPicPr>
            <a:picLocks noChangeAspect="1" noChangeArrowheads="1"/>
          </p:cNvPicPr>
          <p:nvPr/>
        </p:nvPicPr>
        <p:blipFill>
          <a:blip r:embed="rId12" cstate="print"/>
          <a:srcRect/>
          <a:stretch>
            <a:fillRect/>
          </a:stretch>
        </p:blipFill>
        <p:spPr bwMode="auto">
          <a:xfrm>
            <a:off x="1475656" y="4869160"/>
            <a:ext cx="2340091" cy="1755068"/>
          </a:xfrm>
          <a:prstGeom prst="rect">
            <a:avLst/>
          </a:prstGeom>
          <a:noFill/>
          <a:ln>
            <a:solidFill>
              <a:schemeClr val="tx1"/>
            </a:solidFill>
          </a:ln>
        </p:spPr>
      </p:pic>
      <p:pic>
        <p:nvPicPr>
          <p:cNvPr id="2068" name="Picture 20" descr="http://www.selectadna.co.uk/user/selectadna-ealing-hospital.jpg"/>
          <p:cNvPicPr>
            <a:picLocks noChangeAspect="1" noChangeArrowheads="1"/>
          </p:cNvPicPr>
          <p:nvPr/>
        </p:nvPicPr>
        <p:blipFill>
          <a:blip r:embed="rId13" cstate="print"/>
          <a:srcRect/>
          <a:stretch>
            <a:fillRect/>
          </a:stretch>
        </p:blipFill>
        <p:spPr bwMode="auto">
          <a:xfrm>
            <a:off x="6785992" y="5157193"/>
            <a:ext cx="2160239" cy="144016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21128961">
            <a:off x="1001766" y="1410108"/>
            <a:ext cx="3459991" cy="4896544"/>
          </a:xfrm>
          <a:prstGeom prst="rect">
            <a:avLst/>
          </a:prstGeom>
          <a:noFill/>
          <a:ln w="9525">
            <a:solidFill>
              <a:schemeClr val="tx1"/>
            </a:solidFill>
            <a:miter lim="800000"/>
            <a:headEnd/>
            <a:tailEnd/>
          </a:ln>
        </p:spPr>
      </p:pic>
      <p:grpSp>
        <p:nvGrpSpPr>
          <p:cNvPr id="2" name="Group 5"/>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9"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pheonixnobackground.png"/>
            <p:cNvPicPr>
              <a:picLocks noChangeAspect="1"/>
            </p:cNvPicPr>
            <p:nvPr/>
          </p:nvPicPr>
          <p:blipFill>
            <a:blip r:embed="rId4" cstate="print"/>
            <a:stretch>
              <a:fillRect/>
            </a:stretch>
          </p:blipFill>
          <p:spPr>
            <a:xfrm>
              <a:off x="0" y="0"/>
              <a:ext cx="683568" cy="770535"/>
            </a:xfrm>
            <a:prstGeom prst="rect">
              <a:avLst/>
            </a:prstGeom>
          </p:spPr>
        </p:pic>
      </p:grpSp>
      <p:pic>
        <p:nvPicPr>
          <p:cNvPr id="1028" name="Picture 4"/>
          <p:cNvPicPr>
            <a:picLocks noChangeAspect="1" noChangeArrowheads="1"/>
          </p:cNvPicPr>
          <p:nvPr/>
        </p:nvPicPr>
        <p:blipFill>
          <a:blip r:embed="rId5" cstate="print"/>
          <a:srcRect/>
          <a:stretch>
            <a:fillRect/>
          </a:stretch>
        </p:blipFill>
        <p:spPr bwMode="auto">
          <a:xfrm rot="177326">
            <a:off x="5484365" y="1208441"/>
            <a:ext cx="3369203" cy="4752528"/>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rot="496296">
            <a:off x="3787101" y="2857816"/>
            <a:ext cx="2306363" cy="3269844"/>
          </a:xfrm>
          <a:prstGeom prst="rect">
            <a:avLst/>
          </a:prstGeom>
          <a:noFill/>
          <a:ln w="9525">
            <a:solidFill>
              <a:schemeClr val="tx1"/>
            </a:solidFill>
            <a:miter lim="800000"/>
            <a:headEnd/>
            <a:tailEnd/>
          </a:ln>
        </p:spPr>
      </p:pic>
      <p:sp>
        <p:nvSpPr>
          <p:cNvPr id="15" name="Title 14"/>
          <p:cNvSpPr>
            <a:spLocks noGrp="1"/>
          </p:cNvSpPr>
          <p:nvPr>
            <p:ph type="title"/>
          </p:nvPr>
        </p:nvSpPr>
        <p:spPr>
          <a:xfrm>
            <a:off x="683568" y="260648"/>
            <a:ext cx="8229600" cy="1143000"/>
          </a:xfrm>
        </p:spPr>
        <p:txBody>
          <a:bodyPr>
            <a:normAutofit/>
          </a:bodyPr>
          <a:lstStyle/>
          <a:p>
            <a:r>
              <a:rPr lang="en-GB" sz="5400" b="1" dirty="0" smtClean="0">
                <a:solidFill>
                  <a:schemeClr val="bg1"/>
                </a:solidFill>
              </a:rPr>
              <a:t>Learning Objectives</a:t>
            </a:r>
            <a:endParaRPr lang="en-GB" sz="5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656466" y="2492896"/>
            <a:ext cx="8487534" cy="2427337"/>
          </a:xfrm>
          <a:prstGeom prst="rect">
            <a:avLst/>
          </a:prstGeom>
          <a:noFill/>
          <a:ln w="9525">
            <a:noFill/>
            <a:miter lim="800000"/>
            <a:headEnd/>
            <a:tailEnd/>
          </a:ln>
        </p:spPr>
      </p:pic>
      <p:grpSp>
        <p:nvGrpSpPr>
          <p:cNvPr id="3" name="Group 2"/>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6"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pheonixnobackground.png"/>
            <p:cNvPicPr>
              <a:picLocks noChangeAspect="1"/>
            </p:cNvPicPr>
            <p:nvPr/>
          </p:nvPicPr>
          <p:blipFill>
            <a:blip r:embed="rId4" cstate="print"/>
            <a:stretch>
              <a:fillRect/>
            </a:stretch>
          </p:blipFill>
          <p:spPr>
            <a:xfrm>
              <a:off x="0" y="0"/>
              <a:ext cx="683568" cy="770535"/>
            </a:xfrm>
            <a:prstGeom prst="rect">
              <a:avLst/>
            </a:prstGeom>
          </p:spPr>
        </p:pic>
      </p:grpSp>
      <p:sp>
        <p:nvSpPr>
          <p:cNvPr id="9" name="Title 8"/>
          <p:cNvSpPr>
            <a:spLocks noGrp="1"/>
          </p:cNvSpPr>
          <p:nvPr>
            <p:ph type="title"/>
          </p:nvPr>
        </p:nvSpPr>
        <p:spPr>
          <a:xfrm>
            <a:off x="683568" y="260648"/>
            <a:ext cx="8229600" cy="1143000"/>
          </a:xfrm>
        </p:spPr>
        <p:txBody>
          <a:bodyPr>
            <a:normAutofit/>
          </a:bodyPr>
          <a:lstStyle/>
          <a:p>
            <a:r>
              <a:rPr lang="en-GB" sz="5400" b="1" dirty="0" smtClean="0">
                <a:solidFill>
                  <a:schemeClr val="bg1"/>
                </a:solidFill>
              </a:rPr>
              <a:t>Year 3 at ICSM</a:t>
            </a:r>
            <a:endParaRPr lang="en-GB" sz="5400" b="1" dirty="0">
              <a:solidFill>
                <a:schemeClr val="bg1"/>
              </a:solidFill>
            </a:endParaRPr>
          </a:p>
        </p:txBody>
      </p:sp>
      <p:cxnSp>
        <p:nvCxnSpPr>
          <p:cNvPr id="11" name="Straight Arrow Connector 10"/>
          <p:cNvCxnSpPr/>
          <p:nvPr/>
        </p:nvCxnSpPr>
        <p:spPr>
          <a:xfrm>
            <a:off x="3851920" y="2060848"/>
            <a:ext cx="0"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203848" y="1700808"/>
            <a:ext cx="1800200" cy="369332"/>
          </a:xfrm>
          <a:prstGeom prst="rect">
            <a:avLst/>
          </a:prstGeom>
          <a:noFill/>
        </p:spPr>
        <p:txBody>
          <a:bodyPr wrap="square" rtlCol="0">
            <a:spAutoFit/>
          </a:bodyPr>
          <a:lstStyle/>
          <a:p>
            <a:r>
              <a:rPr lang="en-GB" b="1" dirty="0" smtClean="0">
                <a:solidFill>
                  <a:schemeClr val="bg1"/>
                </a:solidFill>
              </a:rPr>
              <a:t>You are here</a:t>
            </a:r>
            <a:endParaRPr lang="en-GB"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8" name="Title 7"/>
          <p:cNvSpPr>
            <a:spLocks noGrp="1"/>
          </p:cNvSpPr>
          <p:nvPr>
            <p:ph type="title"/>
          </p:nvPr>
        </p:nvSpPr>
        <p:spPr>
          <a:xfrm>
            <a:off x="539552" y="188640"/>
            <a:ext cx="8604448" cy="1143000"/>
          </a:xfrm>
        </p:spPr>
        <p:txBody>
          <a:bodyPr>
            <a:normAutofit/>
          </a:bodyPr>
          <a:lstStyle/>
          <a:p>
            <a:r>
              <a:rPr lang="en-GB" sz="5400" b="1" dirty="0" smtClean="0">
                <a:solidFill>
                  <a:schemeClr val="bg1"/>
                </a:solidFill>
              </a:rPr>
              <a:t>A typical wasted day at firms</a:t>
            </a:r>
            <a:endParaRPr lang="en-GB" sz="5400" b="1" dirty="0">
              <a:solidFill>
                <a:schemeClr val="bg1"/>
              </a:solidFill>
            </a:endParaRPr>
          </a:p>
        </p:txBody>
      </p:sp>
      <p:sp>
        <p:nvSpPr>
          <p:cNvPr id="9" name="Content Placeholder 8"/>
          <p:cNvSpPr>
            <a:spLocks noGrp="1"/>
          </p:cNvSpPr>
          <p:nvPr>
            <p:ph idx="1"/>
          </p:nvPr>
        </p:nvSpPr>
        <p:spPr>
          <a:xfrm>
            <a:off x="683568" y="1340768"/>
            <a:ext cx="8460432" cy="5328592"/>
          </a:xfrm>
        </p:spPr>
        <p:txBody>
          <a:bodyPr>
            <a:normAutofit fontScale="77500" lnSpcReduction="20000"/>
          </a:bodyPr>
          <a:lstStyle/>
          <a:p>
            <a:pPr>
              <a:buNone/>
            </a:pPr>
            <a:r>
              <a:rPr lang="en-GB" b="1" dirty="0" smtClean="0">
                <a:solidFill>
                  <a:schemeClr val="bg1"/>
                </a:solidFill>
              </a:rPr>
              <a:t>9:00</a:t>
            </a:r>
            <a:r>
              <a:rPr lang="en-GB" dirty="0" smtClean="0">
                <a:solidFill>
                  <a:schemeClr val="bg1"/>
                </a:solidFill>
              </a:rPr>
              <a:t>: Went on ward-round, stood around at the back not doing much, said I had “teaching” and left early.</a:t>
            </a:r>
          </a:p>
          <a:p>
            <a:pPr>
              <a:buNone/>
            </a:pPr>
            <a:r>
              <a:rPr lang="en-GB" b="1" dirty="0" smtClean="0">
                <a:solidFill>
                  <a:schemeClr val="bg1"/>
                </a:solidFill>
              </a:rPr>
              <a:t>9.30</a:t>
            </a:r>
            <a:r>
              <a:rPr lang="en-GB" dirty="0" smtClean="0">
                <a:solidFill>
                  <a:schemeClr val="bg1"/>
                </a:solidFill>
              </a:rPr>
              <a:t>: Chilled out in the common room for a bit</a:t>
            </a:r>
          </a:p>
          <a:p>
            <a:pPr>
              <a:buNone/>
            </a:pPr>
            <a:r>
              <a:rPr lang="en-GB" b="1" dirty="0" smtClean="0">
                <a:solidFill>
                  <a:schemeClr val="bg1"/>
                </a:solidFill>
              </a:rPr>
              <a:t>10.30</a:t>
            </a:r>
            <a:r>
              <a:rPr lang="en-GB" dirty="0" smtClean="0">
                <a:solidFill>
                  <a:schemeClr val="bg1"/>
                </a:solidFill>
              </a:rPr>
              <a:t>: Went to the ward, stood around in the corridor looking lost, there’s nothing to do…</a:t>
            </a:r>
          </a:p>
          <a:p>
            <a:pPr>
              <a:buNone/>
            </a:pPr>
            <a:r>
              <a:rPr lang="en-GB" b="1" dirty="0" smtClean="0">
                <a:solidFill>
                  <a:schemeClr val="bg1"/>
                </a:solidFill>
              </a:rPr>
              <a:t>11:00</a:t>
            </a:r>
            <a:r>
              <a:rPr lang="en-GB" dirty="0" smtClean="0">
                <a:solidFill>
                  <a:schemeClr val="bg1"/>
                </a:solidFill>
              </a:rPr>
              <a:t>: Read the cheese and onion for a bit, got bored.</a:t>
            </a:r>
          </a:p>
          <a:p>
            <a:pPr>
              <a:buNone/>
            </a:pPr>
            <a:r>
              <a:rPr lang="en-GB" b="1" dirty="0" smtClean="0">
                <a:solidFill>
                  <a:schemeClr val="bg1"/>
                </a:solidFill>
              </a:rPr>
              <a:t>11.10</a:t>
            </a:r>
            <a:r>
              <a:rPr lang="en-GB" dirty="0" smtClean="0">
                <a:solidFill>
                  <a:schemeClr val="bg1"/>
                </a:solidFill>
              </a:rPr>
              <a:t>: Went on facebook in the library</a:t>
            </a:r>
          </a:p>
          <a:p>
            <a:pPr>
              <a:buNone/>
            </a:pPr>
            <a:r>
              <a:rPr lang="en-GB" b="1" dirty="0" smtClean="0">
                <a:solidFill>
                  <a:schemeClr val="bg1"/>
                </a:solidFill>
              </a:rPr>
              <a:t>12:00</a:t>
            </a:r>
            <a:r>
              <a:rPr lang="en-GB" dirty="0" smtClean="0">
                <a:solidFill>
                  <a:schemeClr val="bg1"/>
                </a:solidFill>
              </a:rPr>
              <a:t>: Lunchtime! Great </a:t>
            </a:r>
            <a:r>
              <a:rPr lang="en-GB" dirty="0" err="1" smtClean="0">
                <a:solidFill>
                  <a:schemeClr val="bg1"/>
                </a:solidFill>
              </a:rPr>
              <a:t>bants</a:t>
            </a:r>
            <a:r>
              <a:rPr lang="en-GB" dirty="0" smtClean="0">
                <a:solidFill>
                  <a:schemeClr val="bg1"/>
                </a:solidFill>
              </a:rPr>
              <a:t> in the canteen.</a:t>
            </a:r>
          </a:p>
          <a:p>
            <a:pPr>
              <a:buNone/>
            </a:pPr>
            <a:r>
              <a:rPr lang="en-GB" b="1" dirty="0" smtClean="0">
                <a:solidFill>
                  <a:schemeClr val="bg1"/>
                </a:solidFill>
              </a:rPr>
              <a:t>13:00</a:t>
            </a:r>
            <a:r>
              <a:rPr lang="en-GB" dirty="0" smtClean="0">
                <a:solidFill>
                  <a:schemeClr val="bg1"/>
                </a:solidFill>
              </a:rPr>
              <a:t>: Went to the ward to clerk a patient, but it was protected meal time, couldn’t do anything.</a:t>
            </a:r>
          </a:p>
          <a:p>
            <a:pPr>
              <a:buNone/>
            </a:pPr>
            <a:r>
              <a:rPr lang="en-GB" b="1" dirty="0" smtClean="0">
                <a:solidFill>
                  <a:schemeClr val="bg1"/>
                </a:solidFill>
              </a:rPr>
              <a:t>13:20</a:t>
            </a:r>
            <a:r>
              <a:rPr lang="en-GB" dirty="0" smtClean="0">
                <a:solidFill>
                  <a:schemeClr val="bg1"/>
                </a:solidFill>
              </a:rPr>
              <a:t>: Back to the library, swatted up on some EMQs </a:t>
            </a:r>
          </a:p>
          <a:p>
            <a:pPr>
              <a:buNone/>
            </a:pPr>
            <a:r>
              <a:rPr lang="en-GB" b="1" dirty="0" smtClean="0">
                <a:solidFill>
                  <a:schemeClr val="bg1"/>
                </a:solidFill>
              </a:rPr>
              <a:t>14:30</a:t>
            </a:r>
            <a:r>
              <a:rPr lang="en-GB" dirty="0" smtClean="0">
                <a:solidFill>
                  <a:schemeClr val="bg1"/>
                </a:solidFill>
              </a:rPr>
              <a:t>: Checked facebook and did half an e-Lecture</a:t>
            </a:r>
          </a:p>
          <a:p>
            <a:pPr>
              <a:buNone/>
            </a:pPr>
            <a:r>
              <a:rPr lang="en-GB" b="1" dirty="0" smtClean="0">
                <a:solidFill>
                  <a:schemeClr val="bg1"/>
                </a:solidFill>
              </a:rPr>
              <a:t>15:00</a:t>
            </a:r>
            <a:r>
              <a:rPr lang="en-GB" dirty="0" smtClean="0">
                <a:solidFill>
                  <a:schemeClr val="bg1"/>
                </a:solidFill>
              </a:rPr>
              <a:t>: Chilled out in the common room. Great </a:t>
            </a:r>
            <a:r>
              <a:rPr lang="en-GB" dirty="0" err="1" smtClean="0">
                <a:solidFill>
                  <a:schemeClr val="bg1"/>
                </a:solidFill>
              </a:rPr>
              <a:t>bants</a:t>
            </a:r>
            <a:r>
              <a:rPr lang="en-GB" dirty="0" smtClean="0">
                <a:solidFill>
                  <a:schemeClr val="bg1"/>
                </a:solidFill>
              </a:rPr>
              <a:t>.</a:t>
            </a:r>
          </a:p>
          <a:p>
            <a:pPr>
              <a:buNone/>
            </a:pPr>
            <a:r>
              <a:rPr lang="en-GB" b="1" dirty="0" smtClean="0">
                <a:solidFill>
                  <a:schemeClr val="bg1"/>
                </a:solidFill>
              </a:rPr>
              <a:t>16:00</a:t>
            </a:r>
            <a:r>
              <a:rPr lang="en-GB" dirty="0" smtClean="0">
                <a:solidFill>
                  <a:schemeClr val="bg1"/>
                </a:solidFill>
              </a:rPr>
              <a:t>: I’ve stayed extra long today, so tired, time to go home!</a:t>
            </a:r>
          </a:p>
          <a:p>
            <a:pPr>
              <a:buNone/>
            </a:pP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87208" cy="1143000"/>
          </a:xfrm>
        </p:spPr>
        <p:txBody>
          <a:bodyPr>
            <a:noAutofit/>
          </a:bodyPr>
          <a:lstStyle/>
          <a:p>
            <a:r>
              <a:rPr lang="en-GB" sz="4800" b="1" dirty="0" smtClean="0">
                <a:solidFill>
                  <a:schemeClr val="bg1"/>
                </a:solidFill>
              </a:rPr>
              <a:t>Do you know where you are?</a:t>
            </a:r>
            <a:endParaRPr lang="en-GB" sz="4800" b="1" dirty="0">
              <a:solidFill>
                <a:schemeClr val="bg1"/>
              </a:solidFill>
            </a:endParaRP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41986" name="Picture 2" descr="C:\Users\Sybghat Rahim\Desktop\FY1 Jobs Competition.jpg"/>
          <p:cNvPicPr>
            <a:picLocks noChangeAspect="1" noChangeArrowheads="1"/>
          </p:cNvPicPr>
          <p:nvPr/>
        </p:nvPicPr>
        <p:blipFill>
          <a:blip r:embed="rId4" cstate="print"/>
          <a:srcRect l="16925" t="17241" r="14563" b="5901"/>
          <a:stretch>
            <a:fillRect/>
          </a:stretch>
        </p:blipFill>
        <p:spPr bwMode="auto">
          <a:xfrm>
            <a:off x="1115616" y="1340768"/>
            <a:ext cx="7344816" cy="5149814"/>
          </a:xfrm>
          <a:prstGeom prst="rect">
            <a:avLst/>
          </a:prstGeom>
          <a:noFill/>
        </p:spPr>
      </p:pic>
      <p:sp>
        <p:nvSpPr>
          <p:cNvPr id="12" name="Rectangle 11"/>
          <p:cNvSpPr/>
          <p:nvPr/>
        </p:nvSpPr>
        <p:spPr>
          <a:xfrm>
            <a:off x="1331640" y="3429000"/>
            <a:ext cx="6768752" cy="216024"/>
          </a:xfrm>
          <a:prstGeom prst="rect">
            <a:avLst/>
          </a:prstGeom>
          <a:solidFill>
            <a:srgbClr val="FFFF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592" y="0"/>
            <a:ext cx="7787208" cy="1143000"/>
          </a:xfrm>
        </p:spPr>
        <p:txBody>
          <a:bodyPr>
            <a:normAutofit/>
          </a:bodyPr>
          <a:lstStyle/>
          <a:p>
            <a:r>
              <a:rPr lang="en-GB" sz="5400" b="1" dirty="0" smtClean="0">
                <a:solidFill>
                  <a:schemeClr val="bg1"/>
                </a:solidFill>
              </a:rPr>
              <a:t>Basic Principles for Firms</a:t>
            </a:r>
            <a:endParaRPr lang="en-GB" sz="5400" b="1" dirty="0">
              <a:solidFill>
                <a:schemeClr val="bg1"/>
              </a:solidFill>
            </a:endParaRP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44034" name="Picture 2" descr="http://4.bp.blogspot.com/-PPbHIMquJTo/TsHghrL7WeI/AAAAAAAAKdE/bAkBfFVADwE/s1600/Fridge.jpg"/>
          <p:cNvPicPr>
            <a:picLocks noChangeAspect="1" noChangeArrowheads="1"/>
          </p:cNvPicPr>
          <p:nvPr/>
        </p:nvPicPr>
        <p:blipFill>
          <a:blip r:embed="rId4" cstate="print"/>
          <a:srcRect l="10500" r="20201"/>
          <a:stretch>
            <a:fillRect/>
          </a:stretch>
        </p:blipFill>
        <p:spPr bwMode="auto">
          <a:xfrm>
            <a:off x="4932040" y="2060848"/>
            <a:ext cx="3864472" cy="4182388"/>
          </a:xfrm>
          <a:prstGeom prst="rect">
            <a:avLst/>
          </a:prstGeom>
          <a:noFill/>
          <a:ln>
            <a:solidFill>
              <a:schemeClr val="tx1"/>
            </a:solidFill>
          </a:ln>
        </p:spPr>
      </p:pic>
      <p:pic>
        <p:nvPicPr>
          <p:cNvPr id="44036" name="Picture 4" descr="http://4.bp.blogspot.com/-mDIj2YbqlMI/Tkqf70sVCPI/AAAAAAAAAXY/33iTp2A_eZg/s1600/202191RKERGB75.jpg"/>
          <p:cNvPicPr>
            <a:picLocks noChangeAspect="1" noChangeArrowheads="1"/>
          </p:cNvPicPr>
          <p:nvPr/>
        </p:nvPicPr>
        <p:blipFill>
          <a:blip r:embed="rId5" cstate="print"/>
          <a:srcRect l="12162"/>
          <a:stretch>
            <a:fillRect/>
          </a:stretch>
        </p:blipFill>
        <p:spPr bwMode="auto">
          <a:xfrm>
            <a:off x="899592" y="2060848"/>
            <a:ext cx="3668516" cy="4176464"/>
          </a:xfrm>
          <a:prstGeom prst="rect">
            <a:avLst/>
          </a:prstGeom>
          <a:noFill/>
          <a:ln>
            <a:solidFill>
              <a:schemeClr val="tx1"/>
            </a:solidFill>
          </a:ln>
        </p:spPr>
      </p:pic>
      <p:sp>
        <p:nvSpPr>
          <p:cNvPr id="12" name="TextBox 11"/>
          <p:cNvSpPr txBox="1"/>
          <p:nvPr/>
        </p:nvSpPr>
        <p:spPr>
          <a:xfrm>
            <a:off x="1043608" y="1412776"/>
            <a:ext cx="3240360" cy="584775"/>
          </a:xfrm>
          <a:prstGeom prst="rect">
            <a:avLst/>
          </a:prstGeom>
          <a:noFill/>
        </p:spPr>
        <p:txBody>
          <a:bodyPr wrap="square" rtlCol="0">
            <a:spAutoFit/>
          </a:bodyPr>
          <a:lstStyle/>
          <a:p>
            <a:pPr algn="ctr"/>
            <a:r>
              <a:rPr lang="en-GB" sz="3200" b="1" dirty="0" smtClean="0">
                <a:solidFill>
                  <a:schemeClr val="bg1"/>
                </a:solidFill>
              </a:rPr>
              <a:t>Years 1 and 2</a:t>
            </a:r>
            <a:endParaRPr lang="en-GB" sz="3200" b="1" dirty="0">
              <a:solidFill>
                <a:schemeClr val="bg1"/>
              </a:solidFill>
            </a:endParaRPr>
          </a:p>
        </p:txBody>
      </p:sp>
      <p:sp>
        <p:nvSpPr>
          <p:cNvPr id="13" name="TextBox 12"/>
          <p:cNvSpPr txBox="1"/>
          <p:nvPr/>
        </p:nvSpPr>
        <p:spPr>
          <a:xfrm>
            <a:off x="5220072" y="1412776"/>
            <a:ext cx="3240360" cy="584775"/>
          </a:xfrm>
          <a:prstGeom prst="rect">
            <a:avLst/>
          </a:prstGeom>
          <a:noFill/>
        </p:spPr>
        <p:txBody>
          <a:bodyPr wrap="square" rtlCol="0">
            <a:spAutoFit/>
          </a:bodyPr>
          <a:lstStyle/>
          <a:p>
            <a:pPr algn="ctr"/>
            <a:r>
              <a:rPr lang="en-GB" sz="3200" b="1" dirty="0" smtClean="0">
                <a:solidFill>
                  <a:schemeClr val="bg1"/>
                </a:solidFill>
              </a:rPr>
              <a:t>Year 3</a:t>
            </a:r>
            <a:endParaRPr lang="en-GB" sz="32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136904" cy="1143000"/>
          </a:xfrm>
        </p:spPr>
        <p:txBody>
          <a:bodyPr>
            <a:normAutofit/>
          </a:bodyPr>
          <a:lstStyle/>
          <a:p>
            <a:r>
              <a:rPr lang="en-GB" sz="5400" b="1" dirty="0" smtClean="0">
                <a:solidFill>
                  <a:schemeClr val="bg1"/>
                </a:solidFill>
              </a:rPr>
              <a:t>Medical Student Utility Belt</a:t>
            </a:r>
            <a:endParaRPr lang="en-GB" sz="5400" b="1" dirty="0">
              <a:solidFill>
                <a:schemeClr val="bg1"/>
              </a:solidFill>
            </a:endParaRP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93188" name="Picture 4" descr="https://www.physique.co.uk/large_catalogue_images/torch_pen.jpg"/>
          <p:cNvPicPr>
            <a:picLocks noChangeAspect="1" noChangeArrowheads="1"/>
          </p:cNvPicPr>
          <p:nvPr/>
        </p:nvPicPr>
        <p:blipFill>
          <a:blip r:embed="rId4" cstate="print"/>
          <a:srcRect/>
          <a:stretch>
            <a:fillRect/>
          </a:stretch>
        </p:blipFill>
        <p:spPr bwMode="auto">
          <a:xfrm>
            <a:off x="7092280" y="1340768"/>
            <a:ext cx="1800200" cy="1350150"/>
          </a:xfrm>
          <a:prstGeom prst="rect">
            <a:avLst/>
          </a:prstGeom>
          <a:noFill/>
          <a:ln>
            <a:solidFill>
              <a:schemeClr val="tx1"/>
            </a:solidFill>
          </a:ln>
        </p:spPr>
      </p:pic>
      <p:pic>
        <p:nvPicPr>
          <p:cNvPr id="93190" name="Picture 6" descr="http://www.medscope.co.uk/images/Littmann_Classic_II_Infant_Stethoscope_Black.jpg"/>
          <p:cNvPicPr>
            <a:picLocks noChangeAspect="1" noChangeArrowheads="1"/>
          </p:cNvPicPr>
          <p:nvPr/>
        </p:nvPicPr>
        <p:blipFill>
          <a:blip r:embed="rId5" cstate="print"/>
          <a:srcRect/>
          <a:stretch>
            <a:fillRect/>
          </a:stretch>
        </p:blipFill>
        <p:spPr bwMode="auto">
          <a:xfrm>
            <a:off x="611560" y="1340768"/>
            <a:ext cx="2261533" cy="3024336"/>
          </a:xfrm>
          <a:prstGeom prst="rect">
            <a:avLst/>
          </a:prstGeom>
          <a:noFill/>
          <a:ln>
            <a:solidFill>
              <a:schemeClr val="tx1"/>
            </a:solidFill>
          </a:ln>
        </p:spPr>
      </p:pic>
      <p:pic>
        <p:nvPicPr>
          <p:cNvPr id="93192" name="Picture 8" descr="http://3.bp.blogspot.com/_VpLSx-iEgCo/Sq3tGW4uwcI/AAAAAAAAAOY/pBD0xbQ4Kgg/s320/Notepad+and+Pen+Small.jpg"/>
          <p:cNvPicPr>
            <a:picLocks noChangeAspect="1" noChangeArrowheads="1"/>
          </p:cNvPicPr>
          <p:nvPr/>
        </p:nvPicPr>
        <p:blipFill>
          <a:blip r:embed="rId6" cstate="print"/>
          <a:srcRect/>
          <a:stretch>
            <a:fillRect/>
          </a:stretch>
        </p:blipFill>
        <p:spPr bwMode="auto">
          <a:xfrm>
            <a:off x="2987824" y="1340768"/>
            <a:ext cx="2016224" cy="3024337"/>
          </a:xfrm>
          <a:prstGeom prst="rect">
            <a:avLst/>
          </a:prstGeom>
          <a:noFill/>
          <a:ln>
            <a:solidFill>
              <a:schemeClr val="tx1"/>
            </a:solidFill>
          </a:ln>
        </p:spPr>
      </p:pic>
      <p:pic>
        <p:nvPicPr>
          <p:cNvPr id="14" name="Picture 3"/>
          <p:cNvPicPr>
            <a:picLocks noChangeAspect="1" noChangeArrowheads="1"/>
          </p:cNvPicPr>
          <p:nvPr/>
        </p:nvPicPr>
        <p:blipFill>
          <a:blip r:embed="rId7" cstate="print"/>
          <a:srcRect/>
          <a:stretch>
            <a:fillRect/>
          </a:stretch>
        </p:blipFill>
        <p:spPr bwMode="auto">
          <a:xfrm>
            <a:off x="5148064" y="1556792"/>
            <a:ext cx="1800200" cy="2552231"/>
          </a:xfrm>
          <a:prstGeom prst="rect">
            <a:avLst/>
          </a:prstGeom>
          <a:noFill/>
          <a:ln w="9525">
            <a:solidFill>
              <a:schemeClr val="tx1"/>
            </a:solidFill>
            <a:miter lim="800000"/>
            <a:headEnd/>
            <a:tailEnd/>
          </a:ln>
        </p:spPr>
      </p:pic>
      <p:pic>
        <p:nvPicPr>
          <p:cNvPr id="93194" name="Picture 10" descr="http://www.puffinshop.co.uk/ekmps/shops/puffind/images/casio-watch-50m-alarm-chrono-blk-2669-p.jpg"/>
          <p:cNvPicPr>
            <a:picLocks noChangeAspect="1" noChangeArrowheads="1"/>
          </p:cNvPicPr>
          <p:nvPr/>
        </p:nvPicPr>
        <p:blipFill>
          <a:blip r:embed="rId8" cstate="print"/>
          <a:srcRect/>
          <a:stretch>
            <a:fillRect/>
          </a:stretch>
        </p:blipFill>
        <p:spPr bwMode="auto">
          <a:xfrm>
            <a:off x="7092280" y="2996952"/>
            <a:ext cx="1800200" cy="1830202"/>
          </a:xfrm>
          <a:prstGeom prst="rect">
            <a:avLst/>
          </a:prstGeom>
          <a:noFill/>
          <a:ln>
            <a:solidFill>
              <a:schemeClr val="tx1"/>
            </a:solidFill>
          </a:ln>
        </p:spPr>
      </p:pic>
      <p:pic>
        <p:nvPicPr>
          <p:cNvPr id="16" name="Picture 4" descr="http://images.betterworldbooks.com/019/Oxford-Handbook-of-Clinical-Medicine-9780199232178.jpg"/>
          <p:cNvPicPr>
            <a:picLocks noChangeAspect="1" noChangeArrowheads="1"/>
          </p:cNvPicPr>
          <p:nvPr/>
        </p:nvPicPr>
        <p:blipFill>
          <a:blip r:embed="rId9" cstate="print"/>
          <a:srcRect/>
          <a:stretch>
            <a:fillRect/>
          </a:stretch>
        </p:blipFill>
        <p:spPr bwMode="auto">
          <a:xfrm>
            <a:off x="5292080" y="4293096"/>
            <a:ext cx="1368152" cy="2335393"/>
          </a:xfrm>
          <a:prstGeom prst="rect">
            <a:avLst/>
          </a:prstGeom>
          <a:noFill/>
          <a:ln>
            <a:solidFill>
              <a:schemeClr val="tx1"/>
            </a:solidFill>
          </a:ln>
        </p:spPr>
      </p:pic>
      <p:pic>
        <p:nvPicPr>
          <p:cNvPr id="93196" name="Picture 12" descr="http://www.mortonmedical.co.uk/images/Babinski-Telescoping-Reflex-hammer.jpg"/>
          <p:cNvPicPr>
            <a:picLocks noChangeAspect="1" noChangeArrowheads="1"/>
          </p:cNvPicPr>
          <p:nvPr/>
        </p:nvPicPr>
        <p:blipFill>
          <a:blip r:embed="rId10" cstate="print"/>
          <a:srcRect/>
          <a:stretch>
            <a:fillRect/>
          </a:stretch>
        </p:blipFill>
        <p:spPr bwMode="auto">
          <a:xfrm>
            <a:off x="1907704" y="4509120"/>
            <a:ext cx="1781713" cy="2060848"/>
          </a:xfrm>
          <a:prstGeom prst="rect">
            <a:avLst/>
          </a:prstGeom>
          <a:noFill/>
          <a:ln>
            <a:solidFill>
              <a:schemeClr val="tx1"/>
            </a:solidFill>
          </a:ln>
        </p:spPr>
      </p:pic>
      <p:pic>
        <p:nvPicPr>
          <p:cNvPr id="93198" name="Picture 14" descr="http://2.bp.blogspot.com/-KAKKKJtMJvg/TmgXfznEBqI/AAAAAAAAAac/-D59nLkhTRc/s1600/spare-change.jpg"/>
          <p:cNvPicPr>
            <a:picLocks noChangeAspect="1" noChangeArrowheads="1"/>
          </p:cNvPicPr>
          <p:nvPr/>
        </p:nvPicPr>
        <p:blipFill>
          <a:blip r:embed="rId11" cstate="print"/>
          <a:srcRect/>
          <a:stretch>
            <a:fillRect/>
          </a:stretch>
        </p:blipFill>
        <p:spPr bwMode="auto">
          <a:xfrm>
            <a:off x="7020272" y="5085184"/>
            <a:ext cx="1894364" cy="1539171"/>
          </a:xfrm>
          <a:prstGeom prst="rect">
            <a:avLst/>
          </a:prstGeom>
          <a:noFill/>
          <a:ln>
            <a:solidFill>
              <a:schemeClr val="tx1"/>
            </a:solidFill>
          </a:ln>
        </p:spPr>
      </p:pic>
      <p:pic>
        <p:nvPicPr>
          <p:cNvPr id="93202" name="Picture 18" descr="http://img.thesun.co.uk/multimedia/archive/01572/Apple_iPhone_4_sma_1572845a.jpg"/>
          <p:cNvPicPr>
            <a:picLocks noChangeAspect="1" noChangeArrowheads="1"/>
          </p:cNvPicPr>
          <p:nvPr/>
        </p:nvPicPr>
        <p:blipFill>
          <a:blip r:embed="rId12" cstate="print"/>
          <a:srcRect/>
          <a:stretch>
            <a:fillRect/>
          </a:stretch>
        </p:blipFill>
        <p:spPr bwMode="auto">
          <a:xfrm>
            <a:off x="3851920" y="4509120"/>
            <a:ext cx="1224136" cy="2025748"/>
          </a:xfrm>
          <a:prstGeom prst="rect">
            <a:avLst/>
          </a:prstGeom>
          <a:noFill/>
          <a:ln>
            <a:solidFill>
              <a:schemeClr val="tx1"/>
            </a:solidFill>
          </a:ln>
        </p:spPr>
      </p:pic>
      <p:sp>
        <p:nvSpPr>
          <p:cNvPr id="93206" name="AutoShape 22" descr="data:image/jpeg;base64,/9j/4AAQSkZJRgABAQAAAQABAAD/2wCEAAkGBhAQEBQQEBIPEBUPEhAUDxAREBAUFhAQFBEVFBQUFBIXGyYeFxkjGRIUHy8gIycpLCwsFR4xNTAqNSYrLCkBCQoKDgwOFA8PFCkcFBwpKSkpKSkpKSkpKSkpKSkpKSkpKSkpKSwpKSksLCkpLCwpKSwpKSkpKSkpKSkpKSkpKf/AABEIAOEA4QMBIgACEQEDEQH/xAAbAAEAAgMBAQAAAAAAAAAAAAAABAUBAgYDB//EAEAQAAIBAgMFBAgDBQcFAAAAAAABAgMRBAUhEjFBUWEGEyJxMkJSgZGxwdFicqEHFCPh8RUzgpKy0vBTY3ODov/EABcBAQEBAQAAAAAAAAAAAAAAAAABAgP/xAAbEQEBAQEBAQEBAAAAAAAAAAAAARECMVESIf/aAAwDAQACEQMRAD8A+4gAAAAAAAAAAAAAAAAAAAAAAAAAAAAAAAAAAAAAAAAAAAAAAAA8K+KUdN75fd8Cq/tOU9PR32iuPvJot6uJjHe/dxIM86SkkoOz43XyI6hzNKyVn0M6uLulVUleLTT4o3OWy3No05uMXtJtuajqo+/dfodLRxEZq8Wmv+bzUuo9AAUAAAAAAAAAAAAAAAAAAAAAAAAADDdgDZWY7MJPw0+PrfY0xOOc9I+jz9o8XoZtVpOtb0v03MhPxS2rJL9F7zTM8dCmkpXk5PwU46yk+i5dT1weWVavixFoxdtmjHcl+J8X+hn1Xn/a0qnhw0HWa0dWTtTT898/d8T1jkUqmuJqyqf9uPggv8K3+9st6VGMFaKSS4I2ZqREWjgoQVoRjFLgkeUoSpy7ynv9aPCa5P7k5mkogTcFjY1Y7UeGkovfGXJkg5+dOUJd5T0kt64TXJ/ct8Djo1Y3WjWkovfF8n9yokgAoAAAAAAAAAAAAAAAAAAAAABFzO/dStpdW+LJRHx6/hT/ACt/AlFBQquKSlpe9uivZEXG5vZunSXeVHuS3R5bT59CTGClGM36u/Tf5kfs5ShRqTjUd51JOUZPd4nfZX6GGkrJsh7v+LWfeVp+lJ+r+GPJFwbs1ZtGtjBsYA1sYsbGLAaOJEq0ZRl3lN2kvhJezLoTWjVoCVgMfGqtNJR0nF74v7dSUUFajJS26b2ZR481ya4os8BmCqr2ZR9OD3rqua6jUTAAUAAAAAAAAAAAAAAAAAAAMSV9DIAp8VhO6XhV4t/5ej6FPmNFJX1stVzgvsdfKKej4nN51gpU/FG7jwXs815dDHUVtlOb7qdV6+pPhJdepcNHGUasJrZutW7K+qe/QusrzVpqnVfSE+fR9RKLho1N7GDQ0BtY1sBho1aN2jFgPNoi16DTU4PZlHc/o+aJrRq4ge2X5iqqs1szj6UPquaJpRYjDu6lF7Mo+jJcPuuhOy/Me88MvDOPpR5r2o80ETwAUAAAAAAAAAAAAAAAAAAANalNSTTV096ZsAOSzPs5GnUVSN0r30tv6ojVKKb1vutb6+Z2lSCas1dPejncyy2VN3WsH8Yvq+RixWuV5q4tU6j03Qm/ky7aOWnTvoyblmaODVOo7xfoT5dGJRd2MWNjDRoa2MG1jFgjUwzZoxYDSSIuJw17Si3GUdYyW9MmM1aCt8uzLb8E7RqJarhJe1H7cCwKPE4ba1TacdYyW+L5ol5dmW0+7qWU1u5VEuK680EWIAKAAAAAAAAAAAAAAAAAAAGsoJqz1T3o2AHPZllrp+KOsf8ASVk4X0Z2co30etygzLK9jxR1j/p/kYsVHyzNHTap1HePqy5dGX1r6o5WcNLEvLM0dJqFR3g/Rk/V6MSi9sYN96uuJq0aGrMNGwCNLGGbGANWiLicKpLimtU1o0+DT4Es1aCmXZk2+6q2U/VlwqL6S6FmUmJwymrP3PinwafA9svzJpqlW9L1J8KnR8pfMRFqACgAAAAAAAAAAAAAAAAAABhxvozIAoMzyvY8UPR4r2f5FRUo3d3fc1bgztWigzTKnF7cPR12o8Yvg0+RixUPLc0dFqFS7g/Rl7PR9Dok01dapnKTgmteJ65bmjoNQnd029H7Hn0Eo6RmDZNNXWqe4waGrRg2MNAamLGzMAatEfE4ZTVn/QktEPM80pYam6laahFc/WfJLiwPfAZi4tUqr36U6j9b8MvxfMtj5Q+1c8Vj8PTjeEO8/uuL0vFy+Z9WQlRkAFAAAAAAAAAi5ni3SpSmrXVlFP2m7L5koqc7leVKn7U9t+UF92gJNDFSsr2fPSx7LFc18CNEyQSliI87eZ6KafFfEghIonggjafN/FgTjDRC7x838SDTzqX73Gho4yi23xi7XRNGM0yrZvOC04r2fLoU1SCas9bnatFHmuVWvOC09aPLquhmxVVlmaOg9id3Tb0fsfyOnjJSV0009zOTqU01uPXLczlh3syu6b3P2P5CUdO0YaMxkpJOLunuYsaGrRqyoz/tdhcEn301tcKUdZv3cPefMc8/aDicc3CEnhaOukL7dRcrrV+SA7btV+0bDYNOnTar1t2zFpxg/wAUl8kfNq2JxeZ4hNuVVu2ykrQp87Ldoe+UdkZYpx2YyjFPWTs7rjeXF+R9PyTIaOEhswSWmsrK5i9LOXNZJ2ZrYbG4Z1LVFtWVRX0tFvZd9x9VRQeGatv3c01xT6eZNwOPaap1Hq9IT9vo+UvmXmlizABtkAAAAAAAAKWtLbxMnwpQjD/E/E/nH4Fy2UWWPaUqn/UnOXub0/RIlE5GTCMhWTAMgDDMmGEYk9Dm8pl3mOlPlLZXkk7l7jq2xTlLkmyo7G4e723xUpN/mehm+jrgwDYo80ym15wWnrR5dUUlainb/l9LHblFm2UtPvKe7Xbjb9UYsVT4PN3hU9vWmrv8vkcrn3bzGYlVI4VdzThdOSfilrZLa4XLLtbPYws5Wvu+ZyNHNHGnCFrJxu3o7tvW5Noq8vyHF15bahOW3tLvJLwvg7M7bIf2dQhaeIe3bVQV9lPrxZr2Ix9WnGS2XKntu8X56uPKXzO8pTjOKnF7UZbn9GuDM263EaKhTWzFJWWiS0VuZtSU5Wlu3au9mrPS3Hea4mdKjB1a01GEFrKbVkvr04kTIe1OFxql+7zbdN2lGS2ZW4SS9l8yK8u0naSjl1NVJxlJzuoQivSa5y3RWpR9ku3k8bVdKvSWzUb7qVNNqFvVn/u0OuzPLaWJpyo1oqcJb0+D4NPg1zR5ZRkuHwUNmjCME973ym+r3sotsFj3FqFR3T0hUfHlGT59eJalD3kZ3i1vvo9VJW1JGDxrptQqO8W1GnN7029Iy59Gb56YsWwANsgAAAACDnNZwoVJLfstLzel/wBSuy3FUnCMYzi7JK17blbibdsa7jhnGN71JRjpy3v5HL0MJKELapys+O4xb/VdqZONWOqwfhk0lwv9CVS7R1lvUZe4fodQChp9p/ap+dmyTDtHSe9SXwLsFsYZXRz6i+LXuX3N1nNF+t+jGxEPtRiNmg4rfNqK97LDsxh9mlfm7f5dDn88xSq1aUY6xUnKTs+C0Ouyqjs0YLpd+bd/qPaJYANAYaMgDlu2HZeWIoThQsnNbnok9918Dlsn/ZHVunXrKCTu4QW0373ofUgTBzj7J06NLZobV1dtSd9u+r8iqo1Z0ZOUVdPSpTfrW+Uup3BW5nlKqeKOkv0l5mLz8alcf2r7NRzGlCpSnaVNvYUm9l84VI8H1+hr2a7A0MJPv9XVs1o2owuvFZcb838CfHboTco/+ym90ly8+pbUK0akdqDuno098Xxi0Ybec61tFq7Np8DSEJSe9rc3fXXovsZxVWnSjKpVnGEFz0tZWt1fQ5XHdpq+Jbp4VSpU9zqtWk1+H2V+oVc5x2no4TwxXe1Xupxe788vV+ZzSWKxOJw9fEVNlRxFHu6MdI6zWijxfVkrKMkbk40Y99P16kvRg+c58+m87bJ+zMKLVSo+9qr12tIf+OPDz3lktZtxdIyYRk7OYAAAAA5ztDipqrGKtaKvZre3v+SMYao5X8KelrXW7yPPtGn36t7C+bI+Fw82tbbOv5os531XnjsDD1f4cuTNFlF9VNPdoiRVwlT2m7e1qarEVI6OEHbowI0ssqeZ41cNONtqOnFlkszS9Km1+WX3POvmUHpHbXOMoppgVkKWi0butT07nS6i9E370WNDG00rSkl0UGYx2K8KcGpJ84tBUHKcO5S6ykor37zvoqytyOZyCgpTjJLRXb/NuOnNcoAA0gAAAAAAACBmWWqorrSS4+10Zy9fboOU4aSintQa0nbg19TtyvzbKVXg0moytZStf4rijHXPxqV80eDq15KtjJubfoU0tI9IxX9Tqcq7LTqJOqnRp8KUfTmvxSXoLotfIvMp7PU6Fpf3lS2tSSWnNRW6KLYk4+l6eOFwkKUVCnFQjHdFI9gDoyAAAAAAAArs1yhV7NPZklZPp1KSpl+IpcHJc46/zOsBmzV1yEMye6SJMcZTZf18FTn6UIvrbX4kCr2bpP0XKPvv8yfk1AtTfFGrw8OhIn2Yfq1Pin9DzfZurwnD/wCvsTB5fulPoQcVhreu5a6RtuLFdnK3tw+MvsbLsxPjOPuTYyql9mqVqbdt8rfD+pcHhgsIqUFBcOPN8We5uMgAKAAAAAAAAAAAA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93208" name="AutoShape 24" descr="data:image/jpeg;base64,/9j/4AAQSkZJRgABAQAAAQABAAD/2wCEAAkGBhAQEBQQEBIPEBUPEhAUDxAREBAUFhAQFBEVFBQUFBIXGyYeFxkjGRIUHy8gIycpLCwsFR4xNTAqNSYrLCkBCQoKDgwOFA8PFCkcFBwpKSkpKSkpKSkpKSkpKSkpKSkpKSkpKSwpKSksLCkpLCwpKSwpKSkpKSkpKSkpKSkpKf/AABEIAOEA4QMBIgACEQEDEQH/xAAbAAEAAgMBAQAAAAAAAAAAAAAABAUBAgYDB//EAEAQAAIBAgMFBAgDBQcFAAAAAAABAgMRBAUhEjFBUWEGEyJxMkJSgZGxwdFicqEHFCPh8RUzgpKy0vBTY3ODov/EABcBAQEBAQAAAAAAAAAAAAAAAAABAgP/xAAbEQEBAQEBAQEBAAAAAAAAAAAAARECMVESIf/aAAwDAQACEQMRAD8A+4gAAAAAAAAAAAAAAAAAAAAAAAAAAAAAAAAAAAAAAAAAAAAAAAA8K+KUdN75fd8Cq/tOU9PR32iuPvJot6uJjHe/dxIM86SkkoOz43XyI6hzNKyVn0M6uLulVUleLTT4o3OWy3No05uMXtJtuajqo+/dfodLRxEZq8Wmv+bzUuo9AAUAAAAAAAAAAAAAAAAAAAAAAAAADDdgDZWY7MJPw0+PrfY0xOOc9I+jz9o8XoZtVpOtb0v03MhPxS2rJL9F7zTM8dCmkpXk5PwU46yk+i5dT1weWVavixFoxdtmjHcl+J8X+hn1Xn/a0qnhw0HWa0dWTtTT898/d8T1jkUqmuJqyqf9uPggv8K3+9st6VGMFaKSS4I2ZqREWjgoQVoRjFLgkeUoSpy7ynv9aPCa5P7k5mkogTcFjY1Y7UeGkovfGXJkg5+dOUJd5T0kt64TXJ/ct8Djo1Y3WjWkovfF8n9yokgAoAAAAAAAAAAAAAAAAAAAAABFzO/dStpdW+LJRHx6/hT/ACt/AlFBQquKSlpe9uivZEXG5vZunSXeVHuS3R5bT59CTGClGM36u/Tf5kfs5ShRqTjUd51JOUZPd4nfZX6GGkrJsh7v+LWfeVp+lJ+r+GPJFwbs1ZtGtjBsYA1sYsbGLAaOJEq0ZRl3lN2kvhJezLoTWjVoCVgMfGqtNJR0nF74v7dSUUFajJS26b2ZR481ya4os8BmCqr2ZR9OD3rqua6jUTAAUAAAAAAAAAAAAAAAAAAAMSV9DIAp8VhO6XhV4t/5ej6FPmNFJX1stVzgvsdfKKej4nN51gpU/FG7jwXs815dDHUVtlOb7qdV6+pPhJdepcNHGUasJrZutW7K+qe/QusrzVpqnVfSE+fR9RKLho1N7GDQ0BtY1sBho1aN2jFgPNoi16DTU4PZlHc/o+aJrRq4ge2X5iqqs1szj6UPquaJpRYjDu6lF7Mo+jJcPuuhOy/Me88MvDOPpR5r2o80ETwAUAAAAAAAAAAAAAAAAAAANalNSTTV096ZsAOSzPs5GnUVSN0r30tv6ojVKKb1vutb6+Z2lSCas1dPejncyy2VN3WsH8Yvq+RixWuV5q4tU6j03Qm/ky7aOWnTvoyblmaODVOo7xfoT5dGJRd2MWNjDRoa2MG1jFgjUwzZoxYDSSIuJw17Si3GUdYyW9MmM1aCt8uzLb8E7RqJarhJe1H7cCwKPE4ba1TacdYyW+L5ol5dmW0+7qWU1u5VEuK680EWIAKAAAAAAAAAAAAAAAAAAAGsoJqz1T3o2AHPZllrp+KOsf8ASVk4X0Z2co30etygzLK9jxR1j/p/kYsVHyzNHTap1HePqy5dGX1r6o5WcNLEvLM0dJqFR3g/Rk/V6MSi9sYN96uuJq0aGrMNGwCNLGGbGANWiLicKpLimtU1o0+DT4Es1aCmXZk2+6q2U/VlwqL6S6FmUmJwymrP3PinwafA9svzJpqlW9L1J8KnR8pfMRFqACgAAAAAAAAAAAAAAAAAABhxvozIAoMzyvY8UPR4r2f5FRUo3d3fc1bgztWigzTKnF7cPR12o8Yvg0+RixUPLc0dFqFS7g/Rl7PR9Dok01dapnKTgmteJ65bmjoNQnd029H7Hn0Eo6RmDZNNXWqe4waGrRg2MNAamLGzMAatEfE4ZTVn/QktEPM80pYam6laahFc/WfJLiwPfAZi4tUqr36U6j9b8MvxfMtj5Q+1c8Vj8PTjeEO8/uuL0vFy+Z9WQlRkAFAAAAAAAAAi5ni3SpSmrXVlFP2m7L5koqc7leVKn7U9t+UF92gJNDFSsr2fPSx7LFc18CNEyQSliI87eZ6KafFfEghIonggjafN/FgTjDRC7x838SDTzqX73Gho4yi23xi7XRNGM0yrZvOC04r2fLoU1SCas9bnatFHmuVWvOC09aPLquhmxVVlmaOg9id3Tb0fsfyOnjJSV0009zOTqU01uPXLczlh3syu6b3P2P5CUdO0YaMxkpJOLunuYsaGrRqyoz/tdhcEn301tcKUdZv3cPefMc8/aDicc3CEnhaOukL7dRcrrV+SA7btV+0bDYNOnTar1t2zFpxg/wAUl8kfNq2JxeZ4hNuVVu2ykrQp87Ldoe+UdkZYpx2YyjFPWTs7rjeXF+R9PyTIaOEhswSWmsrK5i9LOXNZJ2ZrYbG4Z1LVFtWVRX0tFvZd9x9VRQeGatv3c01xT6eZNwOPaap1Hq9IT9vo+UvmXmlizABtkAAAAAAAAKWtLbxMnwpQjD/E/E/nH4Fy2UWWPaUqn/UnOXub0/RIlE5GTCMhWTAMgDDMmGEYk9Dm8pl3mOlPlLZXkk7l7jq2xTlLkmyo7G4e723xUpN/mehm+jrgwDYo80ym15wWnrR5dUUlainb/l9LHblFm2UtPvKe7Xbjb9UYsVT4PN3hU9vWmrv8vkcrn3bzGYlVI4VdzThdOSfilrZLa4XLLtbPYws5Wvu+ZyNHNHGnCFrJxu3o7tvW5Noq8vyHF15bahOW3tLvJLwvg7M7bIf2dQhaeIe3bVQV9lPrxZr2Ix9WnGS2XKntu8X56uPKXzO8pTjOKnF7UZbn9GuDM263EaKhTWzFJWWiS0VuZtSU5Wlu3au9mrPS3Hea4mdKjB1a01GEFrKbVkvr04kTIe1OFxql+7zbdN2lGS2ZW4SS9l8yK8u0naSjl1NVJxlJzuoQivSa5y3RWpR9ku3k8bVdKvSWzUb7qVNNqFvVn/u0OuzPLaWJpyo1oqcJb0+D4NPg1zR5ZRkuHwUNmjCME973ym+r3sotsFj3FqFR3T0hUfHlGT59eJalD3kZ3i1vvo9VJW1JGDxrptQqO8W1GnN7029Iy59Gb56YsWwANsgAAAACDnNZwoVJLfstLzel/wBSuy3FUnCMYzi7JK17blbibdsa7jhnGN71JRjpy3v5HL0MJKELapys+O4xb/VdqZONWOqwfhk0lwv9CVS7R1lvUZe4fodQChp9p/ap+dmyTDtHSe9SXwLsFsYZXRz6i+LXuX3N1nNF+t+jGxEPtRiNmg4rfNqK97LDsxh9mlfm7f5dDn88xSq1aUY6xUnKTs+C0Ouyqjs0YLpd+bd/qPaJYANAYaMgDlu2HZeWIoThQsnNbnok9918Dlsn/ZHVunXrKCTu4QW0373ofUgTBzj7J06NLZobV1dtSd9u+r8iqo1Z0ZOUVdPSpTfrW+Uup3BW5nlKqeKOkv0l5mLz8alcf2r7NRzGlCpSnaVNvYUm9l84VI8H1+hr2a7A0MJPv9XVs1o2owuvFZcb838CfHboTco/+ym90ly8+pbUK0akdqDuno098Xxi0Ybec61tFq7Np8DSEJSe9rc3fXXovsZxVWnSjKpVnGEFz0tZWt1fQ5XHdpq+Jbp4VSpU9zqtWk1+H2V+oVc5x2no4TwxXe1Xupxe788vV+ZzSWKxOJw9fEVNlRxFHu6MdI6zWijxfVkrKMkbk40Y99P16kvRg+c58+m87bJ+zMKLVSo+9qr12tIf+OPDz3lktZtxdIyYRk7OYAAAAA5ztDipqrGKtaKvZre3v+SMYao5X8KelrXW7yPPtGn36t7C+bI+Fw82tbbOv5os531XnjsDD1f4cuTNFlF9VNPdoiRVwlT2m7e1qarEVI6OEHbowI0ssqeZ41cNONtqOnFlkszS9Km1+WX3POvmUHpHbXOMoppgVkKWi0butT07nS6i9E370WNDG00rSkl0UGYx2K8KcGpJ84tBUHKcO5S6ykor37zvoqytyOZyCgpTjJLRXb/NuOnNcoAA0gAAAAAAACBmWWqorrSS4+10Zy9fboOU4aSintQa0nbg19TtyvzbKVXg0moytZStf4rijHXPxqV80eDq15KtjJubfoU0tI9IxX9Tqcq7LTqJOqnRp8KUfTmvxSXoLotfIvMp7PU6Fpf3lS2tSSWnNRW6KLYk4+l6eOFwkKUVCnFQjHdFI9gDoyAAAAAAAArs1yhV7NPZklZPp1KSpl+IpcHJc46/zOsBmzV1yEMye6SJMcZTZf18FTn6UIvrbX4kCr2bpP0XKPvv8yfk1AtTfFGrw8OhIn2Yfq1Pin9DzfZurwnD/wCvsTB5fulPoQcVhreu5a6RtuLFdnK3tw+MvsbLsxPjOPuTYyql9mqVqbdt8rfD+pcHhgsIqUFBcOPN8We5uMgAKAAAAAAAAAAAAAAAAAAAAAAAAAAAAAAAAAAAAAAAAAAAAAAAAAAAAAAAAAAAAAAAAAAAAAAAAAAAAAAAAAAAAAAAAAAAAAAAAAAAAA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93210" name="Picture 26" descr="http://2.bp.blogspot.com/-Ga-ouZ-Kl-0/T4SRQ_h-42I/AAAAAAAAA5I/kdCDhy1tN1U/s1600/SanDisk+USB+Flash+Drive+(U3)+by+naeemtech.blogspot.com.jpg"/>
          <p:cNvPicPr>
            <a:picLocks noChangeAspect="1" noChangeArrowheads="1"/>
          </p:cNvPicPr>
          <p:nvPr/>
        </p:nvPicPr>
        <p:blipFill>
          <a:blip r:embed="rId13" cstate="print"/>
          <a:srcRect/>
          <a:stretch>
            <a:fillRect/>
          </a:stretch>
        </p:blipFill>
        <p:spPr bwMode="auto">
          <a:xfrm rot="16200000">
            <a:off x="416180" y="4848517"/>
            <a:ext cx="1584176" cy="1193413"/>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0" y="0"/>
            <a:ext cx="683568" cy="6858000"/>
            <a:chOff x="0" y="0"/>
            <a:chExt cx="683568" cy="6858000"/>
          </a:xfrm>
        </p:grpSpPr>
        <p:grpSp>
          <p:nvGrpSpPr>
            <p:cNvPr id="7" name="Group 1"/>
            <p:cNvGrpSpPr/>
            <p:nvPr/>
          </p:nvGrpSpPr>
          <p:grpSpPr>
            <a:xfrm>
              <a:off x="179512" y="0"/>
              <a:ext cx="360040" cy="6858000"/>
              <a:chOff x="179512" y="0"/>
              <a:chExt cx="360040" cy="6858000"/>
            </a:xfrm>
          </p:grpSpPr>
          <p:sp>
            <p:nvSpPr>
              <p:cNvPr id="9"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2" name="Title 11"/>
          <p:cNvSpPr>
            <a:spLocks noGrp="1"/>
          </p:cNvSpPr>
          <p:nvPr>
            <p:ph type="title"/>
          </p:nvPr>
        </p:nvSpPr>
        <p:spPr>
          <a:xfrm>
            <a:off x="457200" y="274638"/>
            <a:ext cx="8686800" cy="1143000"/>
          </a:xfrm>
        </p:spPr>
        <p:txBody>
          <a:bodyPr/>
          <a:lstStyle/>
          <a:p>
            <a:r>
              <a:rPr lang="en-GB" b="1" dirty="0" smtClean="0">
                <a:solidFill>
                  <a:schemeClr val="bg1"/>
                </a:solidFill>
              </a:rPr>
              <a:t>Questions to be addressed</a:t>
            </a:r>
            <a:endParaRPr lang="en-GB" b="1" dirty="0">
              <a:solidFill>
                <a:schemeClr val="bg1"/>
              </a:solidFill>
            </a:endParaRPr>
          </a:p>
        </p:txBody>
      </p:sp>
      <p:sp>
        <p:nvSpPr>
          <p:cNvPr id="13" name="Content Placeholder 12"/>
          <p:cNvSpPr>
            <a:spLocks noGrp="1"/>
          </p:cNvSpPr>
          <p:nvPr>
            <p:ph idx="1"/>
          </p:nvPr>
        </p:nvSpPr>
        <p:spPr>
          <a:xfrm>
            <a:off x="827584" y="1600200"/>
            <a:ext cx="8316416" cy="4781128"/>
          </a:xfrm>
        </p:spPr>
        <p:txBody>
          <a:bodyPr>
            <a:normAutofit lnSpcReduction="10000"/>
          </a:bodyPr>
          <a:lstStyle/>
          <a:p>
            <a:r>
              <a:rPr lang="en-GB" dirty="0" smtClean="0">
                <a:solidFill>
                  <a:schemeClr val="bg1"/>
                </a:solidFill>
              </a:rPr>
              <a:t>What am I supposed to </a:t>
            </a:r>
            <a:r>
              <a:rPr lang="en-GB" sz="3600" dirty="0" smtClean="0">
                <a:solidFill>
                  <a:schemeClr val="bg1"/>
                </a:solidFill>
              </a:rPr>
              <a:t>actually learn </a:t>
            </a:r>
            <a:r>
              <a:rPr lang="en-GB" dirty="0" smtClean="0">
                <a:solidFill>
                  <a:schemeClr val="bg1"/>
                </a:solidFill>
              </a:rPr>
              <a:t>this year? Is there a </a:t>
            </a:r>
            <a:r>
              <a:rPr lang="en-GB" sz="4000" dirty="0" smtClean="0">
                <a:solidFill>
                  <a:schemeClr val="bg1"/>
                </a:solidFill>
              </a:rPr>
              <a:t>syllabus</a:t>
            </a:r>
            <a:r>
              <a:rPr lang="en-GB" dirty="0" smtClean="0">
                <a:solidFill>
                  <a:schemeClr val="bg1"/>
                </a:solidFill>
              </a:rPr>
              <a:t> for the exams?</a:t>
            </a:r>
          </a:p>
          <a:p>
            <a:r>
              <a:rPr lang="en-GB" dirty="0" smtClean="0">
                <a:solidFill>
                  <a:schemeClr val="bg1"/>
                </a:solidFill>
              </a:rPr>
              <a:t>How can I make the </a:t>
            </a:r>
            <a:r>
              <a:rPr lang="en-GB" sz="3600" dirty="0" smtClean="0">
                <a:solidFill>
                  <a:schemeClr val="bg1"/>
                </a:solidFill>
              </a:rPr>
              <a:t>most of </a:t>
            </a:r>
            <a:r>
              <a:rPr lang="en-GB" sz="4400" dirty="0" smtClean="0">
                <a:solidFill>
                  <a:schemeClr val="bg1"/>
                </a:solidFill>
              </a:rPr>
              <a:t>firms</a:t>
            </a:r>
            <a:r>
              <a:rPr lang="en-GB" dirty="0" smtClean="0">
                <a:solidFill>
                  <a:schemeClr val="bg1"/>
                </a:solidFill>
              </a:rPr>
              <a:t>?</a:t>
            </a:r>
          </a:p>
          <a:p>
            <a:r>
              <a:rPr lang="en-GB" dirty="0" smtClean="0">
                <a:solidFill>
                  <a:schemeClr val="bg1"/>
                </a:solidFill>
              </a:rPr>
              <a:t>What </a:t>
            </a:r>
            <a:r>
              <a:rPr lang="en-GB" sz="3600" dirty="0" smtClean="0">
                <a:solidFill>
                  <a:schemeClr val="bg1"/>
                </a:solidFill>
              </a:rPr>
              <a:t>learning </a:t>
            </a:r>
            <a:r>
              <a:rPr lang="en-GB" sz="4300" dirty="0" smtClean="0">
                <a:solidFill>
                  <a:schemeClr val="bg1"/>
                </a:solidFill>
              </a:rPr>
              <a:t>resources</a:t>
            </a:r>
            <a:r>
              <a:rPr lang="en-GB" sz="3600" dirty="0" smtClean="0">
                <a:solidFill>
                  <a:schemeClr val="bg1"/>
                </a:solidFill>
              </a:rPr>
              <a:t> </a:t>
            </a:r>
            <a:r>
              <a:rPr lang="en-GB" dirty="0" smtClean="0">
                <a:solidFill>
                  <a:schemeClr val="bg1"/>
                </a:solidFill>
              </a:rPr>
              <a:t>should I use?</a:t>
            </a:r>
          </a:p>
          <a:p>
            <a:r>
              <a:rPr lang="en-GB" dirty="0" smtClean="0">
                <a:solidFill>
                  <a:schemeClr val="bg1"/>
                </a:solidFill>
              </a:rPr>
              <a:t>How can I prepare for the </a:t>
            </a:r>
            <a:r>
              <a:rPr lang="en-GB" sz="4000" dirty="0" smtClean="0">
                <a:solidFill>
                  <a:schemeClr val="bg1"/>
                </a:solidFill>
              </a:rPr>
              <a:t>OCSEs</a:t>
            </a:r>
            <a:r>
              <a:rPr lang="en-GB" dirty="0" smtClean="0">
                <a:solidFill>
                  <a:schemeClr val="bg1"/>
                </a:solidFill>
              </a:rPr>
              <a:t>?</a:t>
            </a:r>
          </a:p>
          <a:p>
            <a:r>
              <a:rPr lang="en-GB" dirty="0" smtClean="0">
                <a:solidFill>
                  <a:schemeClr val="bg1"/>
                </a:solidFill>
              </a:rPr>
              <a:t>How can I prepare for the </a:t>
            </a:r>
            <a:r>
              <a:rPr lang="en-GB" sz="4000" dirty="0" smtClean="0">
                <a:solidFill>
                  <a:schemeClr val="bg1"/>
                </a:solidFill>
              </a:rPr>
              <a:t>written paper</a:t>
            </a:r>
            <a:r>
              <a:rPr lang="en-GB" dirty="0" smtClean="0">
                <a:solidFill>
                  <a:schemeClr val="bg1"/>
                </a:solidFill>
              </a:rPr>
              <a:t>?</a:t>
            </a:r>
          </a:p>
          <a:p>
            <a:r>
              <a:rPr lang="en-GB" dirty="0" smtClean="0">
                <a:solidFill>
                  <a:schemeClr val="bg1"/>
                </a:solidFill>
              </a:rPr>
              <a:t>What exactly will the </a:t>
            </a:r>
            <a:r>
              <a:rPr lang="en-GB" sz="4000" dirty="0" err="1" smtClean="0">
                <a:solidFill>
                  <a:schemeClr val="bg1"/>
                </a:solidFill>
              </a:rPr>
              <a:t>FoCP</a:t>
            </a:r>
            <a:r>
              <a:rPr lang="en-GB" sz="4000" dirty="0" smtClean="0">
                <a:solidFill>
                  <a:schemeClr val="bg1"/>
                </a:solidFill>
              </a:rPr>
              <a:t> </a:t>
            </a:r>
            <a:r>
              <a:rPr lang="en-GB" dirty="0" smtClean="0">
                <a:solidFill>
                  <a:schemeClr val="bg1"/>
                </a:solidFill>
              </a:rPr>
              <a:t>paper involve?</a:t>
            </a: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532440" cy="5472608"/>
          </a:xfrm>
        </p:spPr>
        <p:txBody>
          <a:bodyPr>
            <a:normAutofit lnSpcReduction="10000"/>
          </a:bodyPr>
          <a:lstStyle/>
          <a:p>
            <a:r>
              <a:rPr lang="en-GB" b="1" dirty="0" smtClean="0">
                <a:solidFill>
                  <a:schemeClr val="bg1"/>
                </a:solidFill>
              </a:rPr>
              <a:t>You are a member of the team </a:t>
            </a:r>
            <a:r>
              <a:rPr lang="en-GB" dirty="0" smtClean="0">
                <a:solidFill>
                  <a:schemeClr val="bg1"/>
                </a:solidFill>
              </a:rPr>
              <a:t>– </a:t>
            </a:r>
            <a:r>
              <a:rPr lang="en-GB" sz="3000" dirty="0" smtClean="0">
                <a:solidFill>
                  <a:schemeClr val="bg1"/>
                </a:solidFill>
              </a:rPr>
              <a:t>but the bottom of the food chain, befriend the juniors! Get their numbers, not their bleeps.</a:t>
            </a:r>
            <a:endParaRPr lang="en-GB" dirty="0" smtClean="0">
              <a:solidFill>
                <a:schemeClr val="bg1"/>
              </a:solidFill>
            </a:endParaRPr>
          </a:p>
          <a:p>
            <a:r>
              <a:rPr lang="en-GB" b="1" dirty="0" smtClean="0">
                <a:solidFill>
                  <a:schemeClr val="bg1"/>
                </a:solidFill>
              </a:rPr>
              <a:t>You are there to learn </a:t>
            </a:r>
            <a:r>
              <a:rPr lang="en-GB" dirty="0" smtClean="0">
                <a:solidFill>
                  <a:schemeClr val="bg1"/>
                </a:solidFill>
              </a:rPr>
              <a:t>– </a:t>
            </a:r>
            <a:r>
              <a:rPr lang="en-GB" sz="3000" dirty="0" smtClean="0">
                <a:solidFill>
                  <a:schemeClr val="bg1"/>
                </a:solidFill>
              </a:rPr>
              <a:t>ask questions when its appropriate and convenient.</a:t>
            </a:r>
            <a:endParaRPr lang="en-GB" dirty="0" smtClean="0">
              <a:solidFill>
                <a:schemeClr val="bg1"/>
              </a:solidFill>
            </a:endParaRPr>
          </a:p>
          <a:p>
            <a:r>
              <a:rPr lang="en-GB" b="1" dirty="0" smtClean="0">
                <a:solidFill>
                  <a:schemeClr val="bg1"/>
                </a:solidFill>
              </a:rPr>
              <a:t>You know your learning objectives for the year </a:t>
            </a:r>
            <a:r>
              <a:rPr lang="en-GB" dirty="0" smtClean="0">
                <a:solidFill>
                  <a:schemeClr val="bg1"/>
                </a:solidFill>
              </a:rPr>
              <a:t>– </a:t>
            </a:r>
            <a:r>
              <a:rPr lang="en-GB" sz="3000" dirty="0" smtClean="0">
                <a:solidFill>
                  <a:schemeClr val="bg1"/>
                </a:solidFill>
              </a:rPr>
              <a:t>seek out opportunities and enjoy the freedom of setting your own targets.</a:t>
            </a:r>
            <a:endParaRPr lang="en-GB" dirty="0" smtClean="0">
              <a:solidFill>
                <a:schemeClr val="bg1"/>
              </a:solidFill>
            </a:endParaRPr>
          </a:p>
          <a:p>
            <a:r>
              <a:rPr lang="en-GB" b="1" dirty="0" smtClean="0">
                <a:solidFill>
                  <a:schemeClr val="bg1"/>
                </a:solidFill>
              </a:rPr>
              <a:t>You’re all in it together </a:t>
            </a:r>
            <a:r>
              <a:rPr lang="en-GB" dirty="0" smtClean="0">
                <a:solidFill>
                  <a:schemeClr val="bg1"/>
                </a:solidFill>
              </a:rPr>
              <a:t>– </a:t>
            </a:r>
            <a:r>
              <a:rPr lang="en-GB" sz="3000" dirty="0" smtClean="0">
                <a:solidFill>
                  <a:schemeClr val="bg1"/>
                </a:solidFill>
              </a:rPr>
              <a:t>work with your firm partners, you will not benefit from trying to look better than them. Don’t even think about screwing them over.</a:t>
            </a:r>
            <a:endParaRPr lang="en-GB" dirty="0">
              <a:solidFill>
                <a:schemeClr val="bg1"/>
              </a:solidFill>
            </a:endParaRPr>
          </a:p>
        </p:txBody>
      </p:sp>
      <p:grpSp>
        <p:nvGrpSpPr>
          <p:cNvPr id="2" name="Group 3"/>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
          <p:cNvSpPr>
            <a:spLocks noGrp="1"/>
          </p:cNvSpPr>
          <p:nvPr>
            <p:ph type="title"/>
          </p:nvPr>
        </p:nvSpPr>
        <p:spPr>
          <a:xfrm>
            <a:off x="899592" y="0"/>
            <a:ext cx="7787208" cy="1143000"/>
          </a:xfrm>
        </p:spPr>
        <p:txBody>
          <a:bodyPr>
            <a:normAutofit/>
          </a:bodyPr>
          <a:lstStyle/>
          <a:p>
            <a:r>
              <a:rPr lang="en-GB" sz="5400" b="1" dirty="0" smtClean="0">
                <a:solidFill>
                  <a:schemeClr val="bg1"/>
                </a:solidFill>
              </a:rPr>
              <a:t>Basic Principles for Firms</a:t>
            </a:r>
            <a:endParaRPr lang="en-GB" sz="5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1196752"/>
            <a:ext cx="8532440" cy="5472608"/>
          </a:xfrm>
        </p:spPr>
        <p:txBody>
          <a:bodyPr>
            <a:normAutofit fontScale="92500" lnSpcReduction="20000"/>
          </a:bodyPr>
          <a:lstStyle/>
          <a:p>
            <a:r>
              <a:rPr lang="en-GB" b="1" dirty="0" smtClean="0">
                <a:solidFill>
                  <a:schemeClr val="bg1"/>
                </a:solidFill>
              </a:rPr>
              <a:t>You are there to be taught </a:t>
            </a:r>
            <a:r>
              <a:rPr lang="en-GB" dirty="0" smtClean="0">
                <a:solidFill>
                  <a:schemeClr val="bg1"/>
                </a:solidFill>
              </a:rPr>
              <a:t>– try to attend all scheduled teaching, but the freedom is yours to choose opportunities at the discretion of your firm lead. Take advantage of all the teaching that various doctors and professionals will offer you!</a:t>
            </a:r>
          </a:p>
          <a:p>
            <a:r>
              <a:rPr lang="en-GB" b="1" dirty="0" smtClean="0">
                <a:solidFill>
                  <a:schemeClr val="bg1"/>
                </a:solidFill>
              </a:rPr>
              <a:t>You are learning for life </a:t>
            </a:r>
            <a:r>
              <a:rPr lang="en-GB" dirty="0" smtClean="0">
                <a:solidFill>
                  <a:schemeClr val="bg1"/>
                </a:solidFill>
              </a:rPr>
              <a:t>– make notes on everything you come across, specific cases will leave lasting memories and will facilitate further reading.</a:t>
            </a:r>
          </a:p>
          <a:p>
            <a:r>
              <a:rPr lang="en-GB" b="1" dirty="0" smtClean="0">
                <a:solidFill>
                  <a:schemeClr val="bg1"/>
                </a:solidFill>
              </a:rPr>
              <a:t>Your OSCE patients will have signs </a:t>
            </a:r>
            <a:r>
              <a:rPr lang="en-GB" dirty="0" smtClean="0">
                <a:solidFill>
                  <a:schemeClr val="bg1"/>
                </a:solidFill>
              </a:rPr>
              <a:t>– it is useless to just practice on your friends. Real patients have a different manner, and they have the signs you need to learn to pick up.</a:t>
            </a: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
          <p:cNvSpPr>
            <a:spLocks noGrp="1"/>
          </p:cNvSpPr>
          <p:nvPr>
            <p:ph type="title"/>
          </p:nvPr>
        </p:nvSpPr>
        <p:spPr>
          <a:xfrm>
            <a:off x="899592" y="0"/>
            <a:ext cx="7787208" cy="1143000"/>
          </a:xfrm>
        </p:spPr>
        <p:txBody>
          <a:bodyPr>
            <a:normAutofit/>
          </a:bodyPr>
          <a:lstStyle/>
          <a:p>
            <a:r>
              <a:rPr lang="en-GB" sz="5400" b="1" dirty="0" smtClean="0">
                <a:solidFill>
                  <a:schemeClr val="bg1"/>
                </a:solidFill>
              </a:rPr>
              <a:t>Basic Principles for Firms</a:t>
            </a:r>
            <a:endParaRPr lang="en-GB" sz="5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064896" cy="1143000"/>
          </a:xfrm>
        </p:spPr>
        <p:txBody>
          <a:bodyPr>
            <a:normAutofit/>
          </a:bodyPr>
          <a:lstStyle/>
          <a:p>
            <a:r>
              <a:rPr lang="en-GB" sz="5400" b="1" dirty="0" smtClean="0">
                <a:solidFill>
                  <a:schemeClr val="bg1"/>
                </a:solidFill>
              </a:rPr>
              <a:t>A typical good day at firms</a:t>
            </a:r>
            <a:endParaRPr lang="en-GB" sz="5400" b="1" dirty="0">
              <a:solidFill>
                <a:schemeClr val="bg1"/>
              </a:solidFill>
            </a:endParaRPr>
          </a:p>
        </p:txBody>
      </p:sp>
      <p:sp>
        <p:nvSpPr>
          <p:cNvPr id="3" name="Content Placeholder 2"/>
          <p:cNvSpPr>
            <a:spLocks noGrp="1"/>
          </p:cNvSpPr>
          <p:nvPr>
            <p:ph idx="1"/>
          </p:nvPr>
        </p:nvSpPr>
        <p:spPr>
          <a:xfrm>
            <a:off x="457200" y="1196752"/>
            <a:ext cx="8507288" cy="5400600"/>
          </a:xfrm>
        </p:spPr>
        <p:txBody>
          <a:bodyPr>
            <a:normAutofit fontScale="85000" lnSpcReduction="10000"/>
          </a:bodyPr>
          <a:lstStyle/>
          <a:p>
            <a:r>
              <a:rPr lang="en-GB" dirty="0" smtClean="0">
                <a:solidFill>
                  <a:schemeClr val="bg1"/>
                </a:solidFill>
              </a:rPr>
              <a:t>Saw lots on ward round – noted down interesting cases and exemplary patient interactions.</a:t>
            </a:r>
          </a:p>
          <a:p>
            <a:r>
              <a:rPr lang="en-GB" dirty="0" smtClean="0">
                <a:solidFill>
                  <a:schemeClr val="bg1"/>
                </a:solidFill>
              </a:rPr>
              <a:t>Got to observe a bronchoscopy, was with the patient during briefing and consenting, watched the procedure and learnt the main causes of haemoptysis.</a:t>
            </a:r>
          </a:p>
          <a:p>
            <a:r>
              <a:rPr lang="en-GB" dirty="0" smtClean="0">
                <a:solidFill>
                  <a:schemeClr val="bg1"/>
                </a:solidFill>
              </a:rPr>
              <a:t>Scrubbed in with the surgeons and assisted, asked lots of questions and was grilled on anatomy and pathology.</a:t>
            </a:r>
          </a:p>
          <a:p>
            <a:r>
              <a:rPr lang="en-GB" dirty="0" smtClean="0">
                <a:solidFill>
                  <a:schemeClr val="bg1"/>
                </a:solidFill>
              </a:rPr>
              <a:t>Scrubbed in with the anaesthetists, got to put in an LMA, asked lots of questions and was grilled on pharmacology and physiology.</a:t>
            </a:r>
          </a:p>
          <a:p>
            <a:r>
              <a:rPr lang="en-GB" dirty="0" smtClean="0">
                <a:solidFill>
                  <a:schemeClr val="bg1"/>
                </a:solidFill>
              </a:rPr>
              <a:t>Performed an abdominal examination in front of an FY1, got great feedback so I can improve for next time.</a:t>
            </a: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507288" cy="5544616"/>
          </a:xfrm>
        </p:spPr>
        <p:txBody>
          <a:bodyPr>
            <a:normAutofit fontScale="77500" lnSpcReduction="20000"/>
          </a:bodyPr>
          <a:lstStyle/>
          <a:p>
            <a:r>
              <a:rPr lang="en-GB" dirty="0" smtClean="0">
                <a:solidFill>
                  <a:schemeClr val="bg1"/>
                </a:solidFill>
              </a:rPr>
              <a:t>On-call: SAU had so many patients coming in, so they asked me to help clerk them in. I was the first person to see them, took a full history, examined, and gave my differentials. Wrote it all up in the notes (signed med student) and presented to the on-call reg.</a:t>
            </a:r>
          </a:p>
          <a:p>
            <a:r>
              <a:rPr lang="en-GB" dirty="0" smtClean="0">
                <a:solidFill>
                  <a:schemeClr val="bg1"/>
                </a:solidFill>
              </a:rPr>
              <a:t>Picked up some great patient booklets on endoscopy – they are literally the perfect checklists for explaining procedures!</a:t>
            </a:r>
          </a:p>
          <a:p>
            <a:r>
              <a:rPr lang="en-GB" dirty="0" smtClean="0">
                <a:solidFill>
                  <a:schemeClr val="bg1"/>
                </a:solidFill>
              </a:rPr>
              <a:t>Had to ask a couple of people if I could help with any jobs on the ward, eventually was asked to do some of the bloods. Got it signed off in the DOPS book.</a:t>
            </a:r>
          </a:p>
          <a:p>
            <a:r>
              <a:rPr lang="en-GB" dirty="0" smtClean="0">
                <a:solidFill>
                  <a:schemeClr val="bg1"/>
                </a:solidFill>
              </a:rPr>
              <a:t>My FY1 called me to come to Frederick-Salmon ward, there was a patient with Peutz-</a:t>
            </a:r>
            <a:r>
              <a:rPr lang="en-GB" dirty="0" err="1" smtClean="0">
                <a:solidFill>
                  <a:schemeClr val="bg1"/>
                </a:solidFill>
              </a:rPr>
              <a:t>Jaghers</a:t>
            </a:r>
            <a:r>
              <a:rPr lang="en-GB" dirty="0" smtClean="0">
                <a:solidFill>
                  <a:schemeClr val="bg1"/>
                </a:solidFill>
              </a:rPr>
              <a:t> syndrome. Looked at his abdominal x-ray and noted he had the freckles on his lips. I’ll read more about this when I get home.</a:t>
            </a:r>
          </a:p>
          <a:p>
            <a:endParaRPr lang="en-GB" dirty="0" smtClean="0">
              <a:solidFill>
                <a:schemeClr val="bg1"/>
              </a:solidFill>
            </a:endParaRPr>
          </a:p>
          <a:p>
            <a:endParaRPr lang="en-GB" dirty="0" smtClean="0">
              <a:solidFill>
                <a:schemeClr val="bg1"/>
              </a:solidFill>
            </a:endParaRPr>
          </a:p>
          <a:p>
            <a:endParaRPr lang="en-GB" dirty="0" smtClean="0">
              <a:solidFill>
                <a:schemeClr val="bg1"/>
              </a:solidFill>
            </a:endParaRPr>
          </a:p>
          <a:p>
            <a:endParaRPr lang="en-GB" dirty="0"/>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
          <p:cNvSpPr>
            <a:spLocks noGrp="1"/>
          </p:cNvSpPr>
          <p:nvPr>
            <p:ph type="title"/>
          </p:nvPr>
        </p:nvSpPr>
        <p:spPr>
          <a:xfrm>
            <a:off x="755576" y="0"/>
            <a:ext cx="8064896" cy="1143000"/>
          </a:xfrm>
        </p:spPr>
        <p:txBody>
          <a:bodyPr>
            <a:normAutofit/>
          </a:bodyPr>
          <a:lstStyle/>
          <a:p>
            <a:r>
              <a:rPr lang="en-GB" sz="5400" b="1" dirty="0" smtClean="0">
                <a:solidFill>
                  <a:schemeClr val="bg1"/>
                </a:solidFill>
              </a:rPr>
              <a:t>A typical good day at firms</a:t>
            </a:r>
            <a:endParaRPr lang="en-GB" sz="5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136904" cy="1143000"/>
          </a:xfrm>
        </p:spPr>
        <p:txBody>
          <a:bodyPr>
            <a:normAutofit/>
          </a:bodyPr>
          <a:lstStyle/>
          <a:p>
            <a:r>
              <a:rPr lang="en-GB" sz="5400" b="1" dirty="0" smtClean="0">
                <a:solidFill>
                  <a:schemeClr val="bg1"/>
                </a:solidFill>
              </a:rPr>
              <a:t>Know when to do what</a:t>
            </a:r>
            <a:endParaRPr lang="en-GB" sz="5400" b="1" dirty="0">
              <a:solidFill>
                <a:schemeClr val="bg1"/>
              </a:solidFill>
            </a:endParaRPr>
          </a:p>
        </p:txBody>
      </p:sp>
      <p:sp>
        <p:nvSpPr>
          <p:cNvPr id="3" name="Content Placeholder 2"/>
          <p:cNvSpPr>
            <a:spLocks noGrp="1"/>
          </p:cNvSpPr>
          <p:nvPr>
            <p:ph idx="1"/>
          </p:nvPr>
        </p:nvSpPr>
        <p:spPr>
          <a:xfrm>
            <a:off x="611560" y="1412776"/>
            <a:ext cx="8352928" cy="4968552"/>
          </a:xfrm>
        </p:spPr>
        <p:txBody>
          <a:bodyPr>
            <a:normAutofit fontScale="85000" lnSpcReduction="20000"/>
          </a:bodyPr>
          <a:lstStyle/>
          <a:p>
            <a:r>
              <a:rPr lang="en-GB" u="sng" dirty="0" smtClean="0">
                <a:solidFill>
                  <a:schemeClr val="bg1"/>
                </a:solidFill>
              </a:rPr>
              <a:t>When you are </a:t>
            </a:r>
            <a:r>
              <a:rPr lang="en-GB" sz="3900" u="sng" dirty="0" smtClean="0">
                <a:solidFill>
                  <a:schemeClr val="bg1"/>
                </a:solidFill>
              </a:rPr>
              <a:t>free</a:t>
            </a:r>
            <a:r>
              <a:rPr lang="en-GB" u="sng" dirty="0" smtClean="0">
                <a:solidFill>
                  <a:schemeClr val="bg1"/>
                </a:solidFill>
              </a:rPr>
              <a:t> and have </a:t>
            </a:r>
            <a:r>
              <a:rPr lang="en-GB" sz="4300" u="sng" dirty="0" smtClean="0">
                <a:solidFill>
                  <a:schemeClr val="bg1"/>
                </a:solidFill>
              </a:rPr>
              <a:t>time</a:t>
            </a:r>
            <a:r>
              <a:rPr lang="en-GB" u="sng" dirty="0" smtClean="0">
                <a:solidFill>
                  <a:schemeClr val="bg1"/>
                </a:solidFill>
              </a:rPr>
              <a:t>:</a:t>
            </a:r>
          </a:p>
          <a:p>
            <a:pPr lvl="1"/>
            <a:r>
              <a:rPr lang="en-GB" sz="3000" b="1" dirty="0" smtClean="0">
                <a:solidFill>
                  <a:schemeClr val="bg1"/>
                </a:solidFill>
              </a:rPr>
              <a:t>Clerk patients</a:t>
            </a:r>
            <a:r>
              <a:rPr lang="en-GB" dirty="0" smtClean="0">
                <a:solidFill>
                  <a:schemeClr val="bg1"/>
                </a:solidFill>
              </a:rPr>
              <a:t>: focussed histories and go through entire examinations</a:t>
            </a:r>
          </a:p>
          <a:p>
            <a:r>
              <a:rPr lang="en-GB" u="sng" dirty="0" smtClean="0">
                <a:solidFill>
                  <a:schemeClr val="bg1"/>
                </a:solidFill>
              </a:rPr>
              <a:t>When you are with doctors:</a:t>
            </a:r>
          </a:p>
          <a:p>
            <a:pPr lvl="1"/>
            <a:r>
              <a:rPr lang="en-GB" dirty="0" smtClean="0">
                <a:solidFill>
                  <a:schemeClr val="bg1"/>
                </a:solidFill>
              </a:rPr>
              <a:t>Just look at/listen to/examine the </a:t>
            </a:r>
            <a:r>
              <a:rPr lang="en-GB" sz="3800" b="1" dirty="0" smtClean="0">
                <a:solidFill>
                  <a:schemeClr val="bg1"/>
                </a:solidFill>
              </a:rPr>
              <a:t>signs</a:t>
            </a:r>
            <a:endParaRPr lang="en-GB" b="1" dirty="0" smtClean="0">
              <a:solidFill>
                <a:schemeClr val="bg1"/>
              </a:solidFill>
            </a:endParaRPr>
          </a:p>
          <a:p>
            <a:pPr lvl="1"/>
            <a:r>
              <a:rPr lang="en-GB" dirty="0" smtClean="0">
                <a:solidFill>
                  <a:schemeClr val="bg1"/>
                </a:solidFill>
              </a:rPr>
              <a:t>Scribble down </a:t>
            </a:r>
            <a:r>
              <a:rPr lang="en-GB" b="1" dirty="0" smtClean="0">
                <a:solidFill>
                  <a:schemeClr val="bg1"/>
                </a:solidFill>
              </a:rPr>
              <a:t>everything</a:t>
            </a:r>
            <a:r>
              <a:rPr lang="en-GB" dirty="0" smtClean="0">
                <a:solidFill>
                  <a:schemeClr val="bg1"/>
                </a:solidFill>
              </a:rPr>
              <a:t> on your pad</a:t>
            </a:r>
          </a:p>
          <a:p>
            <a:pPr lvl="1"/>
            <a:r>
              <a:rPr lang="en-GB" dirty="0" smtClean="0">
                <a:solidFill>
                  <a:schemeClr val="bg1"/>
                </a:solidFill>
              </a:rPr>
              <a:t>Ask </a:t>
            </a:r>
            <a:r>
              <a:rPr lang="en-GB" sz="3300" b="1" dirty="0" smtClean="0">
                <a:solidFill>
                  <a:schemeClr val="bg1"/>
                </a:solidFill>
              </a:rPr>
              <a:t>questions</a:t>
            </a:r>
            <a:endParaRPr lang="en-GB" b="1" dirty="0" smtClean="0">
              <a:solidFill>
                <a:schemeClr val="bg1"/>
              </a:solidFill>
            </a:endParaRPr>
          </a:p>
          <a:p>
            <a:pPr lvl="1"/>
            <a:r>
              <a:rPr lang="en-GB" sz="3800" dirty="0" smtClean="0">
                <a:solidFill>
                  <a:schemeClr val="bg1"/>
                </a:solidFill>
              </a:rPr>
              <a:t>Get involved</a:t>
            </a:r>
            <a:r>
              <a:rPr lang="en-GB" dirty="0" smtClean="0">
                <a:solidFill>
                  <a:schemeClr val="bg1"/>
                </a:solidFill>
              </a:rPr>
              <a:t>, if you’re always around they will use you as a member of the team</a:t>
            </a:r>
          </a:p>
          <a:p>
            <a:pPr lvl="0"/>
            <a:r>
              <a:rPr lang="en-GB" u="sng" dirty="0" smtClean="0">
                <a:solidFill>
                  <a:prstClr val="white"/>
                </a:solidFill>
              </a:rPr>
              <a:t>When you are finished for the day:</a:t>
            </a:r>
          </a:p>
          <a:p>
            <a:pPr lvl="1"/>
            <a:r>
              <a:rPr lang="en-GB" dirty="0" smtClean="0">
                <a:solidFill>
                  <a:schemeClr val="bg1"/>
                </a:solidFill>
              </a:rPr>
              <a:t>Have time to relax and unwind</a:t>
            </a:r>
          </a:p>
          <a:p>
            <a:pPr lvl="1"/>
            <a:r>
              <a:rPr lang="en-GB" dirty="0" smtClean="0">
                <a:solidFill>
                  <a:schemeClr val="bg1"/>
                </a:solidFill>
              </a:rPr>
              <a:t>Spend a bit of time reading or practicing questions</a:t>
            </a:r>
            <a:endParaRPr lang="en-GB" dirty="0">
              <a:solidFill>
                <a:schemeClr val="bg1"/>
              </a:solidFill>
            </a:endParaRP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8064896" cy="1143000"/>
          </a:xfrm>
        </p:spPr>
        <p:txBody>
          <a:bodyPr>
            <a:normAutofit/>
          </a:bodyPr>
          <a:lstStyle/>
          <a:p>
            <a:r>
              <a:rPr lang="en-GB" sz="5400" b="1" dirty="0" smtClean="0">
                <a:solidFill>
                  <a:schemeClr val="bg1"/>
                </a:solidFill>
              </a:rPr>
              <a:t>You know best</a:t>
            </a:r>
            <a:endParaRPr lang="en-GB" sz="5400" b="1" dirty="0">
              <a:solidFill>
                <a:schemeClr val="bg1"/>
              </a:solidFill>
            </a:endParaRPr>
          </a:p>
        </p:txBody>
      </p:sp>
      <p:sp>
        <p:nvSpPr>
          <p:cNvPr id="3" name="Content Placeholder 2"/>
          <p:cNvSpPr>
            <a:spLocks noGrp="1"/>
          </p:cNvSpPr>
          <p:nvPr>
            <p:ph idx="1"/>
          </p:nvPr>
        </p:nvSpPr>
        <p:spPr>
          <a:xfrm>
            <a:off x="827584" y="1412776"/>
            <a:ext cx="7992888" cy="4968552"/>
          </a:xfrm>
        </p:spPr>
        <p:txBody>
          <a:bodyPr/>
          <a:lstStyle/>
          <a:p>
            <a:r>
              <a:rPr lang="en-GB" sz="4000" dirty="0" smtClean="0">
                <a:solidFill>
                  <a:schemeClr val="bg1"/>
                </a:solidFill>
              </a:rPr>
              <a:t>Help each other </a:t>
            </a:r>
            <a:r>
              <a:rPr lang="en-GB" sz="2400" dirty="0" smtClean="0">
                <a:solidFill>
                  <a:schemeClr val="bg1"/>
                </a:solidFill>
              </a:rPr>
              <a:t>to make the most </a:t>
            </a:r>
            <a:r>
              <a:rPr lang="en-GB" sz="2800" dirty="0" smtClean="0">
                <a:solidFill>
                  <a:schemeClr val="bg1"/>
                </a:solidFill>
              </a:rPr>
              <a:t>of</a:t>
            </a:r>
            <a:r>
              <a:rPr lang="en-GB" dirty="0" smtClean="0">
                <a:solidFill>
                  <a:schemeClr val="bg1"/>
                </a:solidFill>
              </a:rPr>
              <a:t> firms</a:t>
            </a:r>
          </a:p>
          <a:p>
            <a:r>
              <a:rPr lang="en-GB" sz="3600" b="1" dirty="0" smtClean="0">
                <a:solidFill>
                  <a:schemeClr val="bg1"/>
                </a:solidFill>
              </a:rPr>
              <a:t>facebook</a:t>
            </a:r>
            <a:r>
              <a:rPr lang="en-GB" dirty="0" smtClean="0">
                <a:solidFill>
                  <a:schemeClr val="bg1"/>
                </a:solidFill>
              </a:rPr>
              <a:t> is an excellent resource!</a:t>
            </a:r>
          </a:p>
          <a:p>
            <a:r>
              <a:rPr lang="en-GB" dirty="0" smtClean="0">
                <a:solidFill>
                  <a:schemeClr val="bg1"/>
                </a:solidFill>
              </a:rPr>
              <a:t>Class of 2016 group</a:t>
            </a:r>
          </a:p>
          <a:p>
            <a:r>
              <a:rPr lang="en-GB" dirty="0" smtClean="0">
                <a:solidFill>
                  <a:schemeClr val="bg1"/>
                </a:solidFill>
              </a:rPr>
              <a:t>Create a </a:t>
            </a:r>
            <a:r>
              <a:rPr lang="en-GB" sz="4000" b="1" dirty="0" smtClean="0">
                <a:solidFill>
                  <a:schemeClr val="bg1"/>
                </a:solidFill>
              </a:rPr>
              <a:t>File</a:t>
            </a:r>
            <a:r>
              <a:rPr lang="en-GB" dirty="0" smtClean="0">
                <a:solidFill>
                  <a:schemeClr val="bg1"/>
                </a:solidFill>
              </a:rPr>
              <a:t>: Handy tips for firms</a:t>
            </a:r>
          </a:p>
          <a:p>
            <a:pPr lvl="1"/>
            <a:r>
              <a:rPr lang="en-GB" dirty="0" smtClean="0">
                <a:solidFill>
                  <a:schemeClr val="bg1"/>
                </a:solidFill>
              </a:rPr>
              <a:t>What are the learning opportunities?</a:t>
            </a:r>
          </a:p>
          <a:p>
            <a:pPr lvl="1"/>
            <a:r>
              <a:rPr lang="en-GB" dirty="0" smtClean="0">
                <a:solidFill>
                  <a:schemeClr val="bg1"/>
                </a:solidFill>
              </a:rPr>
              <a:t>Who are the good teachers?</a:t>
            </a:r>
          </a:p>
          <a:p>
            <a:pPr lvl="1"/>
            <a:r>
              <a:rPr lang="en-GB" dirty="0" smtClean="0">
                <a:solidFill>
                  <a:schemeClr val="bg1"/>
                </a:solidFill>
              </a:rPr>
              <a:t>Great for site specific feedback</a:t>
            </a:r>
          </a:p>
          <a:p>
            <a:endParaRPr lang="en-GB" dirty="0"/>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7931224" cy="1143000"/>
          </a:xfrm>
        </p:spPr>
        <p:txBody>
          <a:bodyPr>
            <a:normAutofit/>
          </a:bodyPr>
          <a:lstStyle/>
          <a:p>
            <a:r>
              <a:rPr lang="en-GB" sz="5400" b="1" dirty="0" smtClean="0">
                <a:solidFill>
                  <a:schemeClr val="bg1"/>
                </a:solidFill>
              </a:rPr>
              <a:t>The Firms Mentality</a:t>
            </a:r>
            <a:endParaRPr lang="en-GB" sz="5400" b="1" dirty="0">
              <a:solidFill>
                <a:schemeClr val="bg1"/>
              </a:solidFill>
            </a:endParaRPr>
          </a:p>
        </p:txBody>
      </p:sp>
      <p:sp>
        <p:nvSpPr>
          <p:cNvPr id="3" name="Content Placeholder 2"/>
          <p:cNvSpPr>
            <a:spLocks noGrp="1"/>
          </p:cNvSpPr>
          <p:nvPr>
            <p:ph idx="1"/>
          </p:nvPr>
        </p:nvSpPr>
        <p:spPr>
          <a:xfrm>
            <a:off x="683568" y="1600200"/>
            <a:ext cx="8003232" cy="4525963"/>
          </a:xfrm>
        </p:spPr>
        <p:txBody>
          <a:bodyPr/>
          <a:lstStyle/>
          <a:p>
            <a:r>
              <a:rPr lang="en-GB" dirty="0" smtClean="0">
                <a:solidFill>
                  <a:schemeClr val="bg1"/>
                </a:solidFill>
              </a:rPr>
              <a:t>Keen is the new cool</a:t>
            </a:r>
          </a:p>
          <a:p>
            <a:r>
              <a:rPr lang="en-GB" dirty="0" smtClean="0">
                <a:solidFill>
                  <a:schemeClr val="bg1"/>
                </a:solidFill>
              </a:rPr>
              <a:t>Be proactive about your learning</a:t>
            </a:r>
          </a:p>
          <a:p>
            <a:r>
              <a:rPr lang="en-GB" dirty="0" smtClean="0">
                <a:solidFill>
                  <a:schemeClr val="bg1"/>
                </a:solidFill>
              </a:rPr>
              <a:t>Find good and bad examples of patient interaction, and use this to tailor your own</a:t>
            </a:r>
          </a:p>
          <a:p>
            <a:r>
              <a:rPr lang="en-GB" dirty="0" smtClean="0">
                <a:solidFill>
                  <a:schemeClr val="bg1"/>
                </a:solidFill>
              </a:rPr>
              <a:t>Develop a strong framework not just for your OCSEs, but for Years 5 and 6 and your future as a doctor</a:t>
            </a:r>
          </a:p>
          <a:p>
            <a:r>
              <a:rPr lang="en-GB" dirty="0" smtClean="0">
                <a:solidFill>
                  <a:schemeClr val="bg1"/>
                </a:solidFill>
              </a:rPr>
              <a:t>Be the best you can – for your patients</a:t>
            </a:r>
            <a:endParaRPr lang="en-GB" dirty="0">
              <a:solidFill>
                <a:schemeClr val="bg1"/>
              </a:solidFill>
            </a:endParaRP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8" name="Title 7"/>
          <p:cNvSpPr>
            <a:spLocks noGrp="1"/>
          </p:cNvSpPr>
          <p:nvPr>
            <p:ph type="title"/>
          </p:nvPr>
        </p:nvSpPr>
        <p:spPr>
          <a:xfrm>
            <a:off x="683568" y="0"/>
            <a:ext cx="8229600" cy="1143000"/>
          </a:xfrm>
        </p:spPr>
        <p:txBody>
          <a:bodyPr>
            <a:normAutofit/>
          </a:bodyPr>
          <a:lstStyle/>
          <a:p>
            <a:r>
              <a:rPr lang="en-GB" sz="5400" b="1" dirty="0" smtClean="0">
                <a:solidFill>
                  <a:schemeClr val="bg1"/>
                </a:solidFill>
              </a:rPr>
              <a:t>Learning Resources</a:t>
            </a:r>
            <a:endParaRPr lang="en-GB" sz="5400" b="1" dirty="0">
              <a:solidFill>
                <a:schemeClr val="bg1"/>
              </a:solidFill>
            </a:endParaRPr>
          </a:p>
        </p:txBody>
      </p:sp>
      <p:pic>
        <p:nvPicPr>
          <p:cNvPr id="12" name="Picture 2" descr="http://staging.imperialbrc.org.xplainhosting.com/sites/default/files/Charing%20Cross%20medium%20square.jpg"/>
          <p:cNvPicPr>
            <a:picLocks noChangeAspect="1" noChangeArrowheads="1"/>
          </p:cNvPicPr>
          <p:nvPr/>
        </p:nvPicPr>
        <p:blipFill>
          <a:blip r:embed="rId4" cstate="print"/>
          <a:srcRect/>
          <a:stretch>
            <a:fillRect/>
          </a:stretch>
        </p:blipFill>
        <p:spPr bwMode="auto">
          <a:xfrm>
            <a:off x="611560" y="1052736"/>
            <a:ext cx="1584176" cy="1584176"/>
          </a:xfrm>
          <a:prstGeom prst="rect">
            <a:avLst/>
          </a:prstGeom>
          <a:noFill/>
          <a:ln>
            <a:solidFill>
              <a:schemeClr val="tx1"/>
            </a:solidFill>
          </a:ln>
        </p:spPr>
      </p:pic>
      <p:pic>
        <p:nvPicPr>
          <p:cNvPr id="13" name="Picture 4" descr="http://www1.imperial.ac.uk/resources/6591474A-E9B1-4019-B02F-B54584B9C42F/"/>
          <p:cNvPicPr>
            <a:picLocks noChangeAspect="1" noChangeArrowheads="1"/>
          </p:cNvPicPr>
          <p:nvPr/>
        </p:nvPicPr>
        <p:blipFill>
          <a:blip r:embed="rId5" cstate="print"/>
          <a:srcRect/>
          <a:stretch>
            <a:fillRect/>
          </a:stretch>
        </p:blipFill>
        <p:spPr bwMode="auto">
          <a:xfrm>
            <a:off x="2339752" y="1268760"/>
            <a:ext cx="2113522" cy="1584176"/>
          </a:xfrm>
          <a:prstGeom prst="rect">
            <a:avLst/>
          </a:prstGeom>
          <a:noFill/>
          <a:ln>
            <a:solidFill>
              <a:schemeClr val="tx1"/>
            </a:solidFill>
          </a:ln>
        </p:spPr>
      </p:pic>
      <p:pic>
        <p:nvPicPr>
          <p:cNvPr id="14" name="Picture 6" descr="http://static.guim.co.uk/sys-images/Guardian/Pix/pictures/2011/6/24/1308931237237/Chelsea-and-Westminster-H-005.jpg"/>
          <p:cNvPicPr>
            <a:picLocks noChangeAspect="1" noChangeArrowheads="1"/>
          </p:cNvPicPr>
          <p:nvPr/>
        </p:nvPicPr>
        <p:blipFill>
          <a:blip r:embed="rId6" cstate="print"/>
          <a:srcRect/>
          <a:stretch>
            <a:fillRect/>
          </a:stretch>
        </p:blipFill>
        <p:spPr bwMode="auto">
          <a:xfrm>
            <a:off x="1043608" y="3212976"/>
            <a:ext cx="2520280" cy="1512168"/>
          </a:xfrm>
          <a:prstGeom prst="rect">
            <a:avLst/>
          </a:prstGeom>
          <a:noFill/>
          <a:ln>
            <a:solidFill>
              <a:schemeClr val="tx1"/>
            </a:solidFill>
          </a:ln>
        </p:spPr>
      </p:pic>
      <p:pic>
        <p:nvPicPr>
          <p:cNvPr id="15" name="Picture 8" descr="http://www.indyrs.co.uk/wp-content/uploads/2012/09/hammersmith-hospital.jpg"/>
          <p:cNvPicPr>
            <a:picLocks noChangeAspect="1" noChangeArrowheads="1"/>
          </p:cNvPicPr>
          <p:nvPr/>
        </p:nvPicPr>
        <p:blipFill>
          <a:blip r:embed="rId7" cstate="print"/>
          <a:srcRect/>
          <a:stretch>
            <a:fillRect/>
          </a:stretch>
        </p:blipFill>
        <p:spPr bwMode="auto">
          <a:xfrm>
            <a:off x="4572000" y="980728"/>
            <a:ext cx="2441368" cy="1584176"/>
          </a:xfrm>
          <a:prstGeom prst="rect">
            <a:avLst/>
          </a:prstGeom>
          <a:noFill/>
          <a:ln>
            <a:solidFill>
              <a:schemeClr val="tx1"/>
            </a:solidFill>
          </a:ln>
        </p:spPr>
      </p:pic>
      <p:pic>
        <p:nvPicPr>
          <p:cNvPr id="16" name="Picture 10" descr="http://i.telegraph.co.uk/multimedia/archive/02087/northwick-park_2087685c.jpg"/>
          <p:cNvPicPr>
            <a:picLocks noChangeAspect="1" noChangeArrowheads="1"/>
          </p:cNvPicPr>
          <p:nvPr/>
        </p:nvPicPr>
        <p:blipFill>
          <a:blip r:embed="rId8" cstate="print"/>
          <a:srcRect/>
          <a:stretch>
            <a:fillRect/>
          </a:stretch>
        </p:blipFill>
        <p:spPr bwMode="auto">
          <a:xfrm>
            <a:off x="3995936" y="2996952"/>
            <a:ext cx="2885337" cy="1800200"/>
          </a:xfrm>
          <a:prstGeom prst="rect">
            <a:avLst/>
          </a:prstGeom>
          <a:noFill/>
          <a:ln>
            <a:solidFill>
              <a:schemeClr val="tx1"/>
            </a:solidFill>
          </a:ln>
        </p:spPr>
      </p:pic>
      <p:pic>
        <p:nvPicPr>
          <p:cNvPr id="17" name="Picture 12" descr="http://www1.imperial.ac.uk/resources/6FB6CABB-8E13-43BC-BA06-18245A2002EB/"/>
          <p:cNvPicPr>
            <a:picLocks noChangeAspect="1" noChangeArrowheads="1"/>
          </p:cNvPicPr>
          <p:nvPr/>
        </p:nvPicPr>
        <p:blipFill>
          <a:blip r:embed="rId9" cstate="print"/>
          <a:srcRect/>
          <a:stretch>
            <a:fillRect/>
          </a:stretch>
        </p:blipFill>
        <p:spPr bwMode="auto">
          <a:xfrm>
            <a:off x="7092280" y="1484784"/>
            <a:ext cx="1920213" cy="1440160"/>
          </a:xfrm>
          <a:prstGeom prst="rect">
            <a:avLst/>
          </a:prstGeom>
          <a:noFill/>
          <a:ln>
            <a:solidFill>
              <a:schemeClr val="tx1"/>
            </a:solidFill>
          </a:ln>
        </p:spPr>
      </p:pic>
      <p:pic>
        <p:nvPicPr>
          <p:cNvPr id="18" name="Picture 14" descr="http://newsimg.bbc.co.uk/media/images/44601000/jpg/_44601737_hospital226.jpg"/>
          <p:cNvPicPr>
            <a:picLocks noChangeAspect="1" noChangeArrowheads="1"/>
          </p:cNvPicPr>
          <p:nvPr/>
        </p:nvPicPr>
        <p:blipFill>
          <a:blip r:embed="rId10" cstate="print"/>
          <a:srcRect/>
          <a:stretch>
            <a:fillRect/>
          </a:stretch>
        </p:blipFill>
        <p:spPr bwMode="auto">
          <a:xfrm>
            <a:off x="7020272" y="3501008"/>
            <a:ext cx="1979712" cy="1489165"/>
          </a:xfrm>
          <a:prstGeom prst="rect">
            <a:avLst/>
          </a:prstGeom>
          <a:noFill/>
        </p:spPr>
      </p:pic>
      <p:pic>
        <p:nvPicPr>
          <p:cNvPr id="19" name="Picture 16" descr="http://upload.wikimedia.org/wikipedia/commons/5/5e/Hillingdon_Hospital_-_geograph.org.uk_-_1381222.jpg"/>
          <p:cNvPicPr>
            <a:picLocks noChangeAspect="1" noChangeArrowheads="1"/>
          </p:cNvPicPr>
          <p:nvPr/>
        </p:nvPicPr>
        <p:blipFill>
          <a:blip r:embed="rId11" cstate="print"/>
          <a:srcRect t="23451"/>
          <a:stretch>
            <a:fillRect/>
          </a:stretch>
        </p:blipFill>
        <p:spPr bwMode="auto">
          <a:xfrm>
            <a:off x="3923928" y="4941168"/>
            <a:ext cx="2711624" cy="1556792"/>
          </a:xfrm>
          <a:prstGeom prst="rect">
            <a:avLst/>
          </a:prstGeom>
          <a:noFill/>
          <a:ln>
            <a:solidFill>
              <a:schemeClr val="tx1"/>
            </a:solidFill>
          </a:ln>
        </p:spPr>
      </p:pic>
      <p:pic>
        <p:nvPicPr>
          <p:cNvPr id="20" name="Picture 18" descr="http://upload.wikimedia.org/wikipedia/commons/7/7d/St_Peters_Hospital%2C_Chertsey_-_geograph.org.uk_-_1756487.jpg"/>
          <p:cNvPicPr>
            <a:picLocks noChangeAspect="1" noChangeArrowheads="1"/>
          </p:cNvPicPr>
          <p:nvPr/>
        </p:nvPicPr>
        <p:blipFill>
          <a:blip r:embed="rId12" cstate="print"/>
          <a:srcRect/>
          <a:stretch>
            <a:fillRect/>
          </a:stretch>
        </p:blipFill>
        <p:spPr bwMode="auto">
          <a:xfrm>
            <a:off x="1475656" y="4869160"/>
            <a:ext cx="2340091" cy="1755068"/>
          </a:xfrm>
          <a:prstGeom prst="rect">
            <a:avLst/>
          </a:prstGeom>
          <a:noFill/>
          <a:ln>
            <a:solidFill>
              <a:schemeClr val="tx1"/>
            </a:solidFill>
          </a:ln>
        </p:spPr>
      </p:pic>
      <p:pic>
        <p:nvPicPr>
          <p:cNvPr id="21" name="Picture 20" descr="http://www.selectadna.co.uk/user/selectadna-ealing-hospital.jpg"/>
          <p:cNvPicPr>
            <a:picLocks noChangeAspect="1" noChangeArrowheads="1"/>
          </p:cNvPicPr>
          <p:nvPr/>
        </p:nvPicPr>
        <p:blipFill>
          <a:blip r:embed="rId13" cstate="print"/>
          <a:srcRect/>
          <a:stretch>
            <a:fillRect/>
          </a:stretch>
        </p:blipFill>
        <p:spPr bwMode="auto">
          <a:xfrm>
            <a:off x="6785992" y="5157193"/>
            <a:ext cx="2160239" cy="144016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8" name="Title 7"/>
          <p:cNvSpPr>
            <a:spLocks noGrp="1"/>
          </p:cNvSpPr>
          <p:nvPr>
            <p:ph type="title"/>
          </p:nvPr>
        </p:nvSpPr>
        <p:spPr>
          <a:xfrm>
            <a:off x="683568" y="0"/>
            <a:ext cx="8229600" cy="1143000"/>
          </a:xfrm>
        </p:spPr>
        <p:txBody>
          <a:bodyPr>
            <a:normAutofit/>
          </a:bodyPr>
          <a:lstStyle/>
          <a:p>
            <a:r>
              <a:rPr lang="en-GB" sz="5400" b="1" dirty="0" smtClean="0">
                <a:solidFill>
                  <a:schemeClr val="bg1"/>
                </a:solidFill>
              </a:rPr>
              <a:t>Learning Resources</a:t>
            </a:r>
            <a:endParaRPr lang="en-GB" sz="5400" b="1" dirty="0">
              <a:solidFill>
                <a:schemeClr val="bg1"/>
              </a:solidFill>
            </a:endParaRPr>
          </a:p>
        </p:txBody>
      </p:sp>
      <p:sp>
        <p:nvSpPr>
          <p:cNvPr id="22" name="Content Placeholder 21"/>
          <p:cNvSpPr>
            <a:spLocks noGrp="1"/>
          </p:cNvSpPr>
          <p:nvPr>
            <p:ph idx="1"/>
          </p:nvPr>
        </p:nvSpPr>
        <p:spPr>
          <a:xfrm>
            <a:off x="683568" y="1268760"/>
            <a:ext cx="8208912" cy="5256584"/>
          </a:xfrm>
        </p:spPr>
        <p:txBody>
          <a:bodyPr/>
          <a:lstStyle/>
          <a:p>
            <a:r>
              <a:rPr lang="en-GB" b="1" dirty="0" smtClean="0">
                <a:solidFill>
                  <a:schemeClr val="bg1"/>
                </a:solidFill>
              </a:rPr>
              <a:t>Firms, CMT and Clinical Skills</a:t>
            </a:r>
          </a:p>
          <a:p>
            <a:pPr lvl="1"/>
            <a:r>
              <a:rPr lang="en-GB" dirty="0" smtClean="0">
                <a:solidFill>
                  <a:schemeClr val="bg1"/>
                </a:solidFill>
              </a:rPr>
              <a:t>Real patients, real signs</a:t>
            </a:r>
          </a:p>
          <a:p>
            <a:pPr lvl="2"/>
            <a:r>
              <a:rPr lang="en-GB" dirty="0" smtClean="0">
                <a:solidFill>
                  <a:schemeClr val="bg1"/>
                </a:solidFill>
              </a:rPr>
              <a:t>Presentation, clerking, investigations, diagnosis, management, discharge and follow-up</a:t>
            </a:r>
          </a:p>
          <a:p>
            <a:pPr lvl="1"/>
            <a:r>
              <a:rPr lang="en-GB" dirty="0" smtClean="0">
                <a:solidFill>
                  <a:schemeClr val="bg1"/>
                </a:solidFill>
              </a:rPr>
              <a:t>Health professionals and academics</a:t>
            </a:r>
          </a:p>
          <a:p>
            <a:pPr lvl="2"/>
            <a:r>
              <a:rPr lang="en-GB" dirty="0" smtClean="0">
                <a:solidFill>
                  <a:schemeClr val="bg1"/>
                </a:solidFill>
              </a:rPr>
              <a:t>Find people who are keen to teach, take advantage of the opportunities presented to you!</a:t>
            </a:r>
          </a:p>
          <a:p>
            <a:r>
              <a:rPr lang="en-GB" b="1" dirty="0" smtClean="0">
                <a:solidFill>
                  <a:schemeClr val="bg1"/>
                </a:solidFill>
              </a:rPr>
              <a:t>Medical Students</a:t>
            </a:r>
          </a:p>
          <a:p>
            <a:pPr lvl="1"/>
            <a:r>
              <a:rPr lang="en-GB" dirty="0" smtClean="0">
                <a:solidFill>
                  <a:schemeClr val="bg1"/>
                </a:solidFill>
              </a:rPr>
              <a:t>They have been through it already</a:t>
            </a:r>
          </a:p>
          <a:p>
            <a:pPr lvl="1"/>
            <a:r>
              <a:rPr lang="en-GB" dirty="0" smtClean="0">
                <a:solidFill>
                  <a:schemeClr val="bg1"/>
                </a:solidFill>
              </a:rPr>
              <a:t>OSCE Tutoring, Subject Tutoring</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8" name="Title 7"/>
          <p:cNvSpPr>
            <a:spLocks noGrp="1"/>
          </p:cNvSpPr>
          <p:nvPr>
            <p:ph type="title"/>
          </p:nvPr>
        </p:nvSpPr>
        <p:spPr>
          <a:xfrm>
            <a:off x="683568" y="0"/>
            <a:ext cx="8229600" cy="1143000"/>
          </a:xfrm>
        </p:spPr>
        <p:txBody>
          <a:bodyPr>
            <a:normAutofit/>
          </a:bodyPr>
          <a:lstStyle/>
          <a:p>
            <a:r>
              <a:rPr lang="en-GB" sz="5400" b="1" dirty="0" smtClean="0">
                <a:solidFill>
                  <a:schemeClr val="bg1"/>
                </a:solidFill>
              </a:rPr>
              <a:t>Learning Resources</a:t>
            </a:r>
            <a:endParaRPr lang="en-GB" sz="5400" b="1" dirty="0">
              <a:solidFill>
                <a:schemeClr val="bg1"/>
              </a:solidFill>
            </a:endParaRPr>
          </a:p>
        </p:txBody>
      </p:sp>
      <p:sp>
        <p:nvSpPr>
          <p:cNvPr id="9" name="Content Placeholder 8"/>
          <p:cNvSpPr>
            <a:spLocks noGrp="1"/>
          </p:cNvSpPr>
          <p:nvPr>
            <p:ph idx="1"/>
          </p:nvPr>
        </p:nvSpPr>
        <p:spPr>
          <a:xfrm>
            <a:off x="611560" y="1268760"/>
            <a:ext cx="8352928" cy="5328592"/>
          </a:xfrm>
        </p:spPr>
        <p:txBody>
          <a:bodyPr/>
          <a:lstStyle/>
          <a:p>
            <a:r>
              <a:rPr lang="en-GB" b="1" dirty="0" smtClean="0">
                <a:solidFill>
                  <a:schemeClr val="bg1"/>
                </a:solidFill>
              </a:rPr>
              <a:t>Blackboard</a:t>
            </a:r>
          </a:p>
          <a:p>
            <a:r>
              <a:rPr lang="en-GB" dirty="0" smtClean="0">
                <a:solidFill>
                  <a:schemeClr val="bg1"/>
                </a:solidFill>
              </a:rPr>
              <a:t>E-lectures are a fantastic overview</a:t>
            </a:r>
          </a:p>
          <a:p>
            <a:pPr lvl="1"/>
            <a:r>
              <a:rPr lang="en-GB" dirty="0" smtClean="0">
                <a:solidFill>
                  <a:schemeClr val="bg1"/>
                </a:solidFill>
              </a:rPr>
              <a:t>Don’t waste the quizzes: make notes!</a:t>
            </a:r>
          </a:p>
          <a:p>
            <a:r>
              <a:rPr lang="en-GB" dirty="0" smtClean="0">
                <a:solidFill>
                  <a:schemeClr val="bg1"/>
                </a:solidFill>
              </a:rPr>
              <a:t>Practice questions</a:t>
            </a:r>
          </a:p>
          <a:p>
            <a:pPr lvl="1"/>
            <a:r>
              <a:rPr lang="en-GB" dirty="0" smtClean="0">
                <a:solidFill>
                  <a:schemeClr val="bg1"/>
                </a:solidFill>
              </a:rPr>
              <a:t>Repetition is the key</a:t>
            </a:r>
          </a:p>
          <a:p>
            <a:pPr lvl="1"/>
            <a:r>
              <a:rPr lang="en-GB" dirty="0" smtClean="0">
                <a:solidFill>
                  <a:schemeClr val="bg1"/>
                </a:solidFill>
              </a:rPr>
              <a:t>Making notes is essential</a:t>
            </a:r>
          </a:p>
          <a:p>
            <a:pPr lvl="1"/>
            <a:r>
              <a:rPr lang="en-GB" dirty="0" smtClean="0">
                <a:solidFill>
                  <a:schemeClr val="bg1"/>
                </a:solidFill>
              </a:rPr>
              <a:t>Learn from your mistakes</a:t>
            </a:r>
          </a:p>
          <a:p>
            <a:pPr lvl="1"/>
            <a:r>
              <a:rPr lang="en-GB" dirty="0" smtClean="0">
                <a:solidFill>
                  <a:schemeClr val="bg1"/>
                </a:solidFill>
              </a:rPr>
              <a:t>Great opportunity to ask questions!</a:t>
            </a:r>
            <a:endParaRPr lang="en-GB"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rot="21128961">
            <a:off x="1001766" y="1410108"/>
            <a:ext cx="3459991" cy="4896544"/>
          </a:xfrm>
          <a:prstGeom prst="rect">
            <a:avLst/>
          </a:prstGeom>
          <a:noFill/>
          <a:ln w="9525">
            <a:solidFill>
              <a:schemeClr val="tx1"/>
            </a:solidFill>
            <a:miter lim="800000"/>
            <a:headEnd/>
            <a:tailEnd/>
          </a:ln>
        </p:spPr>
      </p:pic>
      <p:grpSp>
        <p:nvGrpSpPr>
          <p:cNvPr id="6" name="Group 5"/>
          <p:cNvGrpSpPr/>
          <p:nvPr/>
        </p:nvGrpSpPr>
        <p:grpSpPr>
          <a:xfrm>
            <a:off x="0" y="0"/>
            <a:ext cx="683568" cy="6858000"/>
            <a:chOff x="0" y="0"/>
            <a:chExt cx="683568" cy="6858000"/>
          </a:xfrm>
        </p:grpSpPr>
        <p:grpSp>
          <p:nvGrpSpPr>
            <p:cNvPr id="7" name="Group 1"/>
            <p:cNvGrpSpPr/>
            <p:nvPr/>
          </p:nvGrpSpPr>
          <p:grpSpPr>
            <a:xfrm>
              <a:off x="179512" y="0"/>
              <a:ext cx="360040" cy="6858000"/>
              <a:chOff x="179512" y="0"/>
              <a:chExt cx="360040" cy="6858000"/>
            </a:xfrm>
          </p:grpSpPr>
          <p:sp>
            <p:nvSpPr>
              <p:cNvPr id="9"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pheonixnobackground.png"/>
            <p:cNvPicPr>
              <a:picLocks noChangeAspect="1"/>
            </p:cNvPicPr>
            <p:nvPr/>
          </p:nvPicPr>
          <p:blipFill>
            <a:blip r:embed="rId4" cstate="print"/>
            <a:stretch>
              <a:fillRect/>
            </a:stretch>
          </p:blipFill>
          <p:spPr>
            <a:xfrm>
              <a:off x="0" y="0"/>
              <a:ext cx="683568" cy="770535"/>
            </a:xfrm>
            <a:prstGeom prst="rect">
              <a:avLst/>
            </a:prstGeom>
          </p:spPr>
        </p:pic>
      </p:grpSp>
      <p:pic>
        <p:nvPicPr>
          <p:cNvPr id="1028" name="Picture 4"/>
          <p:cNvPicPr>
            <a:picLocks noChangeAspect="1" noChangeArrowheads="1"/>
          </p:cNvPicPr>
          <p:nvPr/>
        </p:nvPicPr>
        <p:blipFill>
          <a:blip r:embed="rId5" cstate="print"/>
          <a:srcRect/>
          <a:stretch>
            <a:fillRect/>
          </a:stretch>
        </p:blipFill>
        <p:spPr bwMode="auto">
          <a:xfrm rot="177326">
            <a:off x="5484365" y="1208441"/>
            <a:ext cx="3369203" cy="4752528"/>
          </a:xfrm>
          <a:prstGeom prst="rect">
            <a:avLst/>
          </a:prstGeom>
          <a:noFill/>
          <a:ln w="9525">
            <a:noFill/>
            <a:miter lim="800000"/>
            <a:headEnd/>
            <a:tailEnd/>
          </a:ln>
        </p:spPr>
      </p:pic>
      <p:pic>
        <p:nvPicPr>
          <p:cNvPr id="1027" name="Picture 3"/>
          <p:cNvPicPr>
            <a:picLocks noChangeAspect="1" noChangeArrowheads="1"/>
          </p:cNvPicPr>
          <p:nvPr/>
        </p:nvPicPr>
        <p:blipFill>
          <a:blip r:embed="rId6" cstate="print"/>
          <a:srcRect/>
          <a:stretch>
            <a:fillRect/>
          </a:stretch>
        </p:blipFill>
        <p:spPr bwMode="auto">
          <a:xfrm rot="496296">
            <a:off x="3787101" y="2857816"/>
            <a:ext cx="2306363" cy="3269844"/>
          </a:xfrm>
          <a:prstGeom prst="rect">
            <a:avLst/>
          </a:prstGeom>
          <a:noFill/>
          <a:ln w="9525">
            <a:solidFill>
              <a:schemeClr val="tx1"/>
            </a:solidFill>
            <a:miter lim="800000"/>
            <a:headEnd/>
            <a:tailEnd/>
          </a:ln>
        </p:spPr>
      </p:pic>
      <p:sp>
        <p:nvSpPr>
          <p:cNvPr id="15" name="Title 14"/>
          <p:cNvSpPr>
            <a:spLocks noGrp="1"/>
          </p:cNvSpPr>
          <p:nvPr>
            <p:ph type="title"/>
          </p:nvPr>
        </p:nvSpPr>
        <p:spPr>
          <a:xfrm>
            <a:off x="683568" y="260648"/>
            <a:ext cx="8229600" cy="1143000"/>
          </a:xfrm>
        </p:spPr>
        <p:txBody>
          <a:bodyPr>
            <a:normAutofit/>
          </a:bodyPr>
          <a:lstStyle/>
          <a:p>
            <a:r>
              <a:rPr lang="en-GB" sz="5400" b="1" dirty="0" smtClean="0">
                <a:solidFill>
                  <a:schemeClr val="bg1"/>
                </a:solidFill>
              </a:rPr>
              <a:t>Learning Objectives</a:t>
            </a:r>
            <a:endParaRPr lang="en-GB" sz="5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7"/>
          <p:cNvSpPr txBox="1">
            <a:spLocks/>
          </p:cNvSpPr>
          <p:nvPr/>
        </p:nvSpPr>
        <p:spPr>
          <a:xfrm>
            <a:off x="683568"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smtClean="0">
                <a:solidFill>
                  <a:schemeClr val="bg1"/>
                </a:solidFill>
              </a:rPr>
              <a:t>Learning Resources</a:t>
            </a:r>
            <a:endParaRPr lang="en-GB" sz="5400" b="1" dirty="0">
              <a:solidFill>
                <a:schemeClr val="bg1"/>
              </a:solidFill>
            </a:endParaRPr>
          </a:p>
        </p:txBody>
      </p:sp>
      <p:grpSp>
        <p:nvGrpSpPr>
          <p:cNvPr id="5" name="Group 4"/>
          <p:cNvGrpSpPr/>
          <p:nvPr/>
        </p:nvGrpSpPr>
        <p:grpSpPr>
          <a:xfrm>
            <a:off x="0" y="0"/>
            <a:ext cx="683568" cy="6858000"/>
            <a:chOff x="0" y="0"/>
            <a:chExt cx="683568" cy="6858000"/>
          </a:xfrm>
        </p:grpSpPr>
        <p:grpSp>
          <p:nvGrpSpPr>
            <p:cNvPr id="6" name="Group 1"/>
            <p:cNvGrpSpPr/>
            <p:nvPr/>
          </p:nvGrpSpPr>
          <p:grpSpPr>
            <a:xfrm>
              <a:off x="179512" y="0"/>
              <a:ext cx="360040" cy="6858000"/>
              <a:chOff x="179512" y="0"/>
              <a:chExt cx="360040" cy="6858000"/>
            </a:xfrm>
          </p:grpSpPr>
          <p:sp>
            <p:nvSpPr>
              <p:cNvPr id="8"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pheonixnobackground.png"/>
            <p:cNvPicPr>
              <a:picLocks noChangeAspect="1"/>
            </p:cNvPicPr>
            <p:nvPr/>
          </p:nvPicPr>
          <p:blipFill>
            <a:blip r:embed="rId2" cstate="print"/>
            <a:stretch>
              <a:fillRect/>
            </a:stretch>
          </p:blipFill>
          <p:spPr>
            <a:xfrm>
              <a:off x="0" y="0"/>
              <a:ext cx="683568" cy="770535"/>
            </a:xfrm>
            <a:prstGeom prst="rect">
              <a:avLst/>
            </a:prstGeom>
          </p:spPr>
        </p:pic>
      </p:grpSp>
      <p:pic>
        <p:nvPicPr>
          <p:cNvPr id="11" name="Picture 2"/>
          <p:cNvPicPr>
            <a:picLocks noChangeAspect="1" noChangeArrowheads="1"/>
          </p:cNvPicPr>
          <p:nvPr/>
        </p:nvPicPr>
        <p:blipFill>
          <a:blip r:embed="rId3" cstate="print"/>
          <a:srcRect/>
          <a:stretch>
            <a:fillRect/>
          </a:stretch>
        </p:blipFill>
        <p:spPr bwMode="auto">
          <a:xfrm>
            <a:off x="899592" y="1340768"/>
            <a:ext cx="8033109" cy="439248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45701948"/>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8" name="Title 7"/>
          <p:cNvSpPr>
            <a:spLocks noGrp="1"/>
          </p:cNvSpPr>
          <p:nvPr>
            <p:ph type="title"/>
          </p:nvPr>
        </p:nvSpPr>
        <p:spPr>
          <a:xfrm>
            <a:off x="683568" y="0"/>
            <a:ext cx="8229600" cy="1143000"/>
          </a:xfrm>
        </p:spPr>
        <p:txBody>
          <a:bodyPr>
            <a:normAutofit/>
          </a:bodyPr>
          <a:lstStyle/>
          <a:p>
            <a:r>
              <a:rPr lang="en-GB" sz="5400" b="1" dirty="0" smtClean="0">
                <a:solidFill>
                  <a:schemeClr val="bg1"/>
                </a:solidFill>
              </a:rPr>
              <a:t>Learning Resources</a:t>
            </a:r>
            <a:endParaRPr lang="en-GB" sz="5400" b="1" dirty="0">
              <a:solidFill>
                <a:schemeClr val="bg1"/>
              </a:solidFill>
            </a:endParaRPr>
          </a:p>
        </p:txBody>
      </p:sp>
      <p:sp>
        <p:nvSpPr>
          <p:cNvPr id="9" name="Content Placeholder 8"/>
          <p:cNvSpPr>
            <a:spLocks noGrp="1"/>
          </p:cNvSpPr>
          <p:nvPr>
            <p:ph idx="1"/>
          </p:nvPr>
        </p:nvSpPr>
        <p:spPr>
          <a:xfrm>
            <a:off x="611560" y="1268760"/>
            <a:ext cx="8352928" cy="5328592"/>
          </a:xfrm>
        </p:spPr>
        <p:txBody>
          <a:bodyPr>
            <a:normAutofit lnSpcReduction="10000"/>
          </a:bodyPr>
          <a:lstStyle/>
          <a:p>
            <a:r>
              <a:rPr lang="en-GB" b="1" dirty="0" smtClean="0">
                <a:solidFill>
                  <a:schemeClr val="bg1"/>
                </a:solidFill>
              </a:rPr>
              <a:t>ICSMSU </a:t>
            </a:r>
            <a:r>
              <a:rPr lang="en-GB" b="1" dirty="0" err="1" smtClean="0">
                <a:solidFill>
                  <a:schemeClr val="bg1"/>
                </a:solidFill>
              </a:rPr>
              <a:t>Notebank</a:t>
            </a:r>
            <a:r>
              <a:rPr lang="en-GB" b="1" dirty="0" smtClean="0">
                <a:solidFill>
                  <a:schemeClr val="bg1"/>
                </a:solidFill>
              </a:rPr>
              <a:t> </a:t>
            </a:r>
            <a:r>
              <a:rPr lang="en-GB" dirty="0" smtClean="0">
                <a:solidFill>
                  <a:schemeClr val="bg1"/>
                </a:solidFill>
              </a:rPr>
              <a:t>(under construction)</a:t>
            </a:r>
          </a:p>
          <a:p>
            <a:pPr lvl="1"/>
            <a:r>
              <a:rPr lang="en-GB" dirty="0" smtClean="0">
                <a:solidFill>
                  <a:schemeClr val="bg1"/>
                </a:solidFill>
              </a:rPr>
              <a:t>OSCE crib-sheets</a:t>
            </a:r>
          </a:p>
          <a:p>
            <a:pPr lvl="1"/>
            <a:r>
              <a:rPr lang="en-GB" dirty="0" smtClean="0">
                <a:solidFill>
                  <a:schemeClr val="bg1"/>
                </a:solidFill>
              </a:rPr>
              <a:t>Focussed histories booklet</a:t>
            </a:r>
          </a:p>
          <a:p>
            <a:pPr lvl="1"/>
            <a:r>
              <a:rPr lang="en-GB" dirty="0" smtClean="0">
                <a:solidFill>
                  <a:schemeClr val="bg1"/>
                </a:solidFill>
              </a:rPr>
              <a:t>How to present examination reports</a:t>
            </a:r>
          </a:p>
          <a:p>
            <a:pPr lvl="1"/>
            <a:r>
              <a:rPr lang="en-GB" dirty="0" err="1" smtClean="0">
                <a:solidFill>
                  <a:schemeClr val="bg1"/>
                </a:solidFill>
              </a:rPr>
              <a:t>Ophthalmoscopy</a:t>
            </a:r>
            <a:r>
              <a:rPr lang="en-GB" dirty="0" smtClean="0">
                <a:solidFill>
                  <a:schemeClr val="bg1"/>
                </a:solidFill>
              </a:rPr>
              <a:t> and </a:t>
            </a:r>
            <a:r>
              <a:rPr lang="en-GB" dirty="0" err="1" smtClean="0">
                <a:solidFill>
                  <a:schemeClr val="bg1"/>
                </a:solidFill>
              </a:rPr>
              <a:t>otoscopy</a:t>
            </a:r>
            <a:r>
              <a:rPr lang="en-GB" dirty="0" smtClean="0">
                <a:solidFill>
                  <a:schemeClr val="bg1"/>
                </a:solidFill>
              </a:rPr>
              <a:t> slides</a:t>
            </a:r>
          </a:p>
          <a:p>
            <a:pPr lvl="1"/>
            <a:r>
              <a:rPr lang="en-GB" dirty="0" smtClean="0">
                <a:solidFill>
                  <a:schemeClr val="bg1"/>
                </a:solidFill>
              </a:rPr>
              <a:t>Medical Ethics and Law Notes</a:t>
            </a:r>
          </a:p>
          <a:p>
            <a:pPr lvl="1"/>
            <a:r>
              <a:rPr lang="en-GB" dirty="0" smtClean="0">
                <a:solidFill>
                  <a:schemeClr val="bg1"/>
                </a:solidFill>
              </a:rPr>
              <a:t>EMQs</a:t>
            </a:r>
          </a:p>
          <a:p>
            <a:pPr lvl="1"/>
            <a:r>
              <a:rPr lang="en-GB" dirty="0" smtClean="0">
                <a:solidFill>
                  <a:schemeClr val="bg1"/>
                </a:solidFill>
              </a:rPr>
              <a:t>General Medicine and Surgery Notes</a:t>
            </a:r>
          </a:p>
          <a:p>
            <a:r>
              <a:rPr lang="en-GB" b="1" dirty="0" smtClean="0">
                <a:solidFill>
                  <a:schemeClr val="bg1"/>
                </a:solidFill>
              </a:rPr>
              <a:t>Intranet Clinical Skills Page</a:t>
            </a:r>
          </a:p>
          <a:p>
            <a:r>
              <a:rPr lang="en-GB" b="1" dirty="0" smtClean="0">
                <a:solidFill>
                  <a:schemeClr val="bg1"/>
                </a:solidFill>
              </a:rPr>
              <a:t>The OSCE Station YouTube channel</a:t>
            </a:r>
          </a:p>
          <a:p>
            <a:endParaRPr lang="en-GB"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1043608" y="908720"/>
            <a:ext cx="4896544" cy="4851621"/>
          </a:xfrm>
          <a:prstGeom prst="rect">
            <a:avLst/>
          </a:prstGeom>
          <a:noFill/>
          <a:ln w="9525">
            <a:solidFill>
              <a:schemeClr val="tx1"/>
            </a:solidFill>
            <a:miter lim="800000"/>
            <a:headEnd/>
            <a:tailEnd/>
          </a:ln>
        </p:spPr>
      </p:pic>
      <p:grpSp>
        <p:nvGrpSpPr>
          <p:cNvPr id="6" name="Group 5"/>
          <p:cNvGrpSpPr/>
          <p:nvPr/>
        </p:nvGrpSpPr>
        <p:grpSpPr>
          <a:xfrm>
            <a:off x="0" y="0"/>
            <a:ext cx="683568" cy="6858000"/>
            <a:chOff x="0" y="0"/>
            <a:chExt cx="683568" cy="6858000"/>
          </a:xfrm>
        </p:grpSpPr>
        <p:grpSp>
          <p:nvGrpSpPr>
            <p:cNvPr id="7" name="Group 1"/>
            <p:cNvGrpSpPr/>
            <p:nvPr/>
          </p:nvGrpSpPr>
          <p:grpSpPr>
            <a:xfrm>
              <a:off x="179512" y="0"/>
              <a:ext cx="360040" cy="6858000"/>
              <a:chOff x="179512" y="0"/>
              <a:chExt cx="360040" cy="6858000"/>
            </a:xfrm>
          </p:grpSpPr>
          <p:sp>
            <p:nvSpPr>
              <p:cNvPr id="9"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4" name="Picture 4"/>
          <p:cNvPicPr>
            <a:picLocks noChangeAspect="1" noChangeArrowheads="1"/>
          </p:cNvPicPr>
          <p:nvPr/>
        </p:nvPicPr>
        <p:blipFill>
          <a:blip r:embed="rId4" cstate="print"/>
          <a:srcRect/>
          <a:stretch>
            <a:fillRect/>
          </a:stretch>
        </p:blipFill>
        <p:spPr bwMode="auto">
          <a:xfrm>
            <a:off x="4716016" y="3789040"/>
            <a:ext cx="3944924" cy="2396078"/>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4551247"/>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88640"/>
            <a:ext cx="8229600" cy="1143000"/>
          </a:xfrm>
        </p:spPr>
        <p:txBody>
          <a:bodyPr>
            <a:normAutofit/>
          </a:bodyPr>
          <a:lstStyle/>
          <a:p>
            <a:r>
              <a:rPr lang="en-GB" sz="5400" b="1" dirty="0" smtClean="0">
                <a:solidFill>
                  <a:schemeClr val="bg1"/>
                </a:solidFill>
              </a:rPr>
              <a:t>If you fancy some reading…</a:t>
            </a:r>
            <a:endParaRPr lang="en-GB" sz="5400" b="1" dirty="0">
              <a:solidFill>
                <a:schemeClr val="bg1"/>
              </a:solidFill>
            </a:endParaRPr>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62468" name="Picture 4" descr="http://images.betterworldbooks.com/019/Oxford-Handbook-of-Clinical-Medicine-9780199232178.jpg"/>
          <p:cNvPicPr>
            <a:picLocks noChangeAspect="1" noChangeArrowheads="1"/>
          </p:cNvPicPr>
          <p:nvPr/>
        </p:nvPicPr>
        <p:blipFill>
          <a:blip r:embed="rId4" cstate="print"/>
          <a:srcRect/>
          <a:stretch>
            <a:fillRect/>
          </a:stretch>
        </p:blipFill>
        <p:spPr bwMode="auto">
          <a:xfrm>
            <a:off x="899593" y="1340768"/>
            <a:ext cx="1438720" cy="2592288"/>
          </a:xfrm>
          <a:prstGeom prst="rect">
            <a:avLst/>
          </a:prstGeom>
          <a:noFill/>
          <a:ln>
            <a:solidFill>
              <a:schemeClr val="tx1"/>
            </a:solidFill>
          </a:ln>
        </p:spPr>
      </p:pic>
      <p:pic>
        <p:nvPicPr>
          <p:cNvPr id="62470" name="Picture 6" descr="http://i43.tower.com/images/mm117419711/essentials-kumar-clarks-clinical-medicine-paperback-cover-art.jpg"/>
          <p:cNvPicPr>
            <a:picLocks noChangeAspect="1" noChangeArrowheads="1"/>
          </p:cNvPicPr>
          <p:nvPr/>
        </p:nvPicPr>
        <p:blipFill>
          <a:blip r:embed="rId5" cstate="print"/>
          <a:srcRect/>
          <a:stretch>
            <a:fillRect/>
          </a:stretch>
        </p:blipFill>
        <p:spPr bwMode="auto">
          <a:xfrm>
            <a:off x="2555776" y="1340768"/>
            <a:ext cx="1407977" cy="2520280"/>
          </a:xfrm>
          <a:prstGeom prst="rect">
            <a:avLst/>
          </a:prstGeom>
          <a:noFill/>
          <a:ln>
            <a:solidFill>
              <a:schemeClr val="tx1"/>
            </a:solidFill>
          </a:ln>
        </p:spPr>
      </p:pic>
      <p:pic>
        <p:nvPicPr>
          <p:cNvPr id="62472" name="Picture 8" descr="http://images.pricerunner.com/product/image/78299971/Surgical-Talk-Revision-in-Surgery.jpg"/>
          <p:cNvPicPr>
            <a:picLocks noChangeAspect="1" noChangeArrowheads="1"/>
          </p:cNvPicPr>
          <p:nvPr/>
        </p:nvPicPr>
        <p:blipFill>
          <a:blip r:embed="rId6" cstate="print"/>
          <a:srcRect/>
          <a:stretch>
            <a:fillRect/>
          </a:stretch>
        </p:blipFill>
        <p:spPr bwMode="auto">
          <a:xfrm>
            <a:off x="4283968" y="1340768"/>
            <a:ext cx="1831019" cy="2808312"/>
          </a:xfrm>
          <a:prstGeom prst="rect">
            <a:avLst/>
          </a:prstGeom>
          <a:noFill/>
          <a:ln>
            <a:solidFill>
              <a:schemeClr val="tx1"/>
            </a:solidFill>
          </a:ln>
        </p:spPr>
      </p:pic>
      <p:pic>
        <p:nvPicPr>
          <p:cNvPr id="62474" name="Picture 10" descr="http://www.pastest.co.uk/Assets/PT/Media/Products/Books/1905635370.jpg?w=191&amp;h=293"/>
          <p:cNvPicPr>
            <a:picLocks noChangeAspect="1" noChangeArrowheads="1"/>
          </p:cNvPicPr>
          <p:nvPr/>
        </p:nvPicPr>
        <p:blipFill>
          <a:blip r:embed="rId7" cstate="print"/>
          <a:srcRect/>
          <a:stretch>
            <a:fillRect/>
          </a:stretch>
        </p:blipFill>
        <p:spPr bwMode="auto">
          <a:xfrm>
            <a:off x="1331640" y="3140968"/>
            <a:ext cx="2232248" cy="3442361"/>
          </a:xfrm>
          <a:prstGeom prst="rect">
            <a:avLst/>
          </a:prstGeom>
          <a:noFill/>
          <a:ln>
            <a:solidFill>
              <a:schemeClr val="tx1"/>
            </a:solidFill>
          </a:ln>
        </p:spPr>
      </p:pic>
      <p:pic>
        <p:nvPicPr>
          <p:cNvPr id="62476" name="Picture 12" descr="http://images.pricerunner.com/product/image/78380322/EMQs-for-Medical-Students-v.-2.jpg"/>
          <p:cNvPicPr>
            <a:picLocks noChangeAspect="1" noChangeArrowheads="1"/>
          </p:cNvPicPr>
          <p:nvPr/>
        </p:nvPicPr>
        <p:blipFill>
          <a:blip r:embed="rId8" cstate="print"/>
          <a:srcRect/>
          <a:stretch>
            <a:fillRect/>
          </a:stretch>
        </p:blipFill>
        <p:spPr bwMode="auto">
          <a:xfrm>
            <a:off x="1979712" y="3397970"/>
            <a:ext cx="2186739" cy="3460030"/>
          </a:xfrm>
          <a:prstGeom prst="rect">
            <a:avLst/>
          </a:prstGeom>
          <a:noFill/>
          <a:ln>
            <a:solidFill>
              <a:schemeClr val="tx1"/>
            </a:solidFill>
          </a:ln>
        </p:spPr>
      </p:pic>
      <p:pic>
        <p:nvPicPr>
          <p:cNvPr id="62478" name="Picture 14" descr="http://www.pastest.co.uk/Assets/PT/Media/Products/Books/1905635443.jpg?w=191&amp;h=293"/>
          <p:cNvPicPr>
            <a:picLocks noChangeAspect="1" noChangeArrowheads="1"/>
          </p:cNvPicPr>
          <p:nvPr/>
        </p:nvPicPr>
        <p:blipFill>
          <a:blip r:embed="rId9" cstate="print"/>
          <a:srcRect/>
          <a:stretch>
            <a:fillRect/>
          </a:stretch>
        </p:blipFill>
        <p:spPr bwMode="auto">
          <a:xfrm>
            <a:off x="3275856" y="3212976"/>
            <a:ext cx="2241341" cy="3456384"/>
          </a:xfrm>
          <a:prstGeom prst="rect">
            <a:avLst/>
          </a:prstGeom>
          <a:noFill/>
          <a:ln>
            <a:solidFill>
              <a:schemeClr val="tx1"/>
            </a:solidFill>
          </a:ln>
        </p:spPr>
      </p:pic>
      <p:pic>
        <p:nvPicPr>
          <p:cNvPr id="62480" name="Picture 16" descr="http://images.betterworldbooks.com/034/EMQs-in-Clinical-Medicine-Syed-Irfan-9780340811092.jpg"/>
          <p:cNvPicPr>
            <a:picLocks noChangeAspect="1" noChangeArrowheads="1"/>
          </p:cNvPicPr>
          <p:nvPr/>
        </p:nvPicPr>
        <p:blipFill>
          <a:blip r:embed="rId10" cstate="print"/>
          <a:srcRect/>
          <a:stretch>
            <a:fillRect/>
          </a:stretch>
        </p:blipFill>
        <p:spPr bwMode="auto">
          <a:xfrm>
            <a:off x="5940152" y="3789040"/>
            <a:ext cx="1719599" cy="2585864"/>
          </a:xfrm>
          <a:prstGeom prst="rect">
            <a:avLst/>
          </a:prstGeom>
          <a:noFill/>
          <a:ln>
            <a:solidFill>
              <a:schemeClr val="tx1"/>
            </a:solidFill>
          </a:ln>
        </p:spPr>
      </p:pic>
      <p:pic>
        <p:nvPicPr>
          <p:cNvPr id="62482" name="Picture 18" descr="http://images.tandf.co.uk/common/jackets/weblarge/978144412/9781444121520.jpg"/>
          <p:cNvPicPr>
            <a:picLocks noChangeAspect="1" noChangeArrowheads="1"/>
          </p:cNvPicPr>
          <p:nvPr/>
        </p:nvPicPr>
        <p:blipFill>
          <a:blip r:embed="rId11" cstate="print"/>
          <a:srcRect/>
          <a:stretch>
            <a:fillRect/>
          </a:stretch>
        </p:blipFill>
        <p:spPr bwMode="auto">
          <a:xfrm>
            <a:off x="6588224" y="1340768"/>
            <a:ext cx="1944216" cy="291632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8280920" cy="1143000"/>
          </a:xfrm>
        </p:spPr>
        <p:txBody>
          <a:bodyPr>
            <a:normAutofit/>
          </a:bodyPr>
          <a:lstStyle/>
          <a:p>
            <a:r>
              <a:rPr lang="en-GB" sz="5400" b="1" dirty="0" smtClean="0">
                <a:solidFill>
                  <a:schemeClr val="bg1"/>
                </a:solidFill>
              </a:rPr>
              <a:t>Preparing for the OSCE</a:t>
            </a:r>
            <a:endParaRPr lang="en-GB" sz="5400" b="1" dirty="0">
              <a:solidFill>
                <a:schemeClr val="bg1"/>
              </a:solidFill>
            </a:endParaRPr>
          </a:p>
        </p:txBody>
      </p:sp>
      <p:sp>
        <p:nvSpPr>
          <p:cNvPr id="3" name="Content Placeholder 2"/>
          <p:cNvSpPr>
            <a:spLocks noGrp="1"/>
          </p:cNvSpPr>
          <p:nvPr>
            <p:ph idx="1"/>
          </p:nvPr>
        </p:nvSpPr>
        <p:spPr>
          <a:xfrm>
            <a:off x="683568" y="1340768"/>
            <a:ext cx="8208912" cy="5112568"/>
          </a:xfrm>
        </p:spPr>
        <p:txBody>
          <a:bodyPr>
            <a:normAutofit fontScale="92500" lnSpcReduction="10000"/>
          </a:bodyPr>
          <a:lstStyle/>
          <a:p>
            <a:r>
              <a:rPr lang="en-GB" dirty="0" smtClean="0">
                <a:solidFill>
                  <a:schemeClr val="bg1"/>
                </a:solidFill>
              </a:rPr>
              <a:t>Objective Structured Clinical Examination</a:t>
            </a:r>
          </a:p>
          <a:p>
            <a:pPr lvl="1"/>
            <a:r>
              <a:rPr lang="en-GB" dirty="0" smtClean="0">
                <a:solidFill>
                  <a:schemeClr val="bg1"/>
                </a:solidFill>
              </a:rPr>
              <a:t>Histories, Examinations, Communication Skills, Clinical Skills, Interpretation of Investigations, etc…</a:t>
            </a:r>
          </a:p>
          <a:p>
            <a:r>
              <a:rPr lang="en-GB" dirty="0" smtClean="0">
                <a:solidFill>
                  <a:schemeClr val="bg1"/>
                </a:solidFill>
              </a:rPr>
              <a:t>Year 3 = a scaffold upon which to build</a:t>
            </a:r>
          </a:p>
          <a:p>
            <a:pPr lvl="1"/>
            <a:r>
              <a:rPr lang="en-GB" dirty="0" smtClean="0">
                <a:solidFill>
                  <a:schemeClr val="bg1"/>
                </a:solidFill>
              </a:rPr>
              <a:t>Everyone can tick the boxes</a:t>
            </a:r>
          </a:p>
          <a:p>
            <a:pPr lvl="1"/>
            <a:r>
              <a:rPr lang="en-GB" dirty="0" smtClean="0">
                <a:solidFill>
                  <a:schemeClr val="bg1"/>
                </a:solidFill>
              </a:rPr>
              <a:t>Top scorers have a style and their own manner with patients</a:t>
            </a:r>
          </a:p>
          <a:p>
            <a:pPr lvl="1"/>
            <a:r>
              <a:rPr lang="en-GB" dirty="0" smtClean="0">
                <a:solidFill>
                  <a:schemeClr val="bg1"/>
                </a:solidFill>
              </a:rPr>
              <a:t>To develop your style, find role models</a:t>
            </a:r>
          </a:p>
          <a:p>
            <a:r>
              <a:rPr lang="en-GB" dirty="0" smtClean="0">
                <a:solidFill>
                  <a:schemeClr val="bg1"/>
                </a:solidFill>
              </a:rPr>
              <a:t>Finding a role model means attending firms!</a:t>
            </a:r>
          </a:p>
          <a:p>
            <a:pPr lvl="1"/>
            <a:r>
              <a:rPr lang="en-GB" dirty="0" smtClean="0">
                <a:solidFill>
                  <a:schemeClr val="bg1"/>
                </a:solidFill>
              </a:rPr>
              <a:t>Pick up on patient interaction techniques you like</a:t>
            </a:r>
          </a:p>
          <a:p>
            <a:r>
              <a:rPr lang="en-GB" dirty="0" smtClean="0">
                <a:solidFill>
                  <a:schemeClr val="bg1"/>
                </a:solidFill>
              </a:rPr>
              <a:t>Practice makes perfect!</a:t>
            </a:r>
          </a:p>
          <a:p>
            <a:endParaRPr lang="en-GB" dirty="0"/>
          </a:p>
        </p:txBody>
      </p:sp>
      <p:grpSp>
        <p:nvGrpSpPr>
          <p:cNvPr id="4" name="Group 3"/>
          <p:cNvGrpSpPr/>
          <p:nvPr/>
        </p:nvGrpSpPr>
        <p:grpSpPr>
          <a:xfrm>
            <a:off x="0" y="0"/>
            <a:ext cx="683568" cy="6858000"/>
            <a:chOff x="0" y="0"/>
            <a:chExt cx="683568" cy="6858000"/>
          </a:xfrm>
        </p:grpSpPr>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7859216" cy="1143000"/>
          </a:xfrm>
        </p:spPr>
        <p:txBody>
          <a:bodyPr/>
          <a:lstStyle/>
          <a:p>
            <a:r>
              <a:rPr lang="en-GB" b="1" dirty="0" smtClean="0">
                <a:solidFill>
                  <a:schemeClr val="bg1"/>
                </a:solidFill>
              </a:rPr>
              <a:t>OSCE Tutoring and Practice</a:t>
            </a:r>
            <a:endParaRPr lang="en-GB" b="1" dirty="0">
              <a:solidFill>
                <a:schemeClr val="bg1"/>
              </a:solidFill>
            </a:endParaRPr>
          </a:p>
        </p:txBody>
      </p:sp>
      <p:sp>
        <p:nvSpPr>
          <p:cNvPr id="3" name="Content Placeholder 2"/>
          <p:cNvSpPr>
            <a:spLocks noGrp="1"/>
          </p:cNvSpPr>
          <p:nvPr>
            <p:ph idx="1"/>
          </p:nvPr>
        </p:nvSpPr>
        <p:spPr>
          <a:xfrm>
            <a:off x="755576" y="1600200"/>
            <a:ext cx="7931224" cy="4525963"/>
          </a:xfrm>
        </p:spPr>
        <p:txBody>
          <a:bodyPr/>
          <a:lstStyle/>
          <a:p>
            <a:r>
              <a:rPr lang="en-GB" dirty="0" smtClean="0">
                <a:solidFill>
                  <a:schemeClr val="bg1"/>
                </a:solidFill>
              </a:rPr>
              <a:t>The objective of this is to get slick and to make sure you know each examination inside out.</a:t>
            </a:r>
          </a:p>
          <a:p>
            <a:r>
              <a:rPr lang="en-GB" dirty="0" smtClean="0">
                <a:solidFill>
                  <a:schemeClr val="bg1"/>
                </a:solidFill>
              </a:rPr>
              <a:t>Partner up and practice with each other.</a:t>
            </a:r>
          </a:p>
          <a:p>
            <a:r>
              <a:rPr lang="en-GB" dirty="0" smtClean="0">
                <a:solidFill>
                  <a:schemeClr val="bg1"/>
                </a:solidFill>
              </a:rPr>
              <a:t>Implement this on firms and gain practice on real patients with real signs.</a:t>
            </a:r>
          </a:p>
          <a:p>
            <a:r>
              <a:rPr lang="en-GB" dirty="0" smtClean="0">
                <a:solidFill>
                  <a:schemeClr val="bg1"/>
                </a:solidFill>
              </a:rPr>
              <a:t>Use learning resources like Blackboard, Books (e.g. Macleod’s), Notes and YouTube.</a:t>
            </a:r>
          </a:p>
          <a:p>
            <a:endParaRPr lang="en-GB" dirty="0">
              <a:solidFill>
                <a:schemeClr val="bg1"/>
              </a:solidFill>
            </a:endParaRPr>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88640"/>
            <a:ext cx="7992888" cy="1143000"/>
          </a:xfrm>
        </p:spPr>
        <p:txBody>
          <a:bodyPr>
            <a:noAutofit/>
          </a:bodyPr>
          <a:lstStyle/>
          <a:p>
            <a:r>
              <a:rPr lang="en-GB" b="1" dirty="0" smtClean="0">
                <a:solidFill>
                  <a:schemeClr val="bg1"/>
                </a:solidFill>
              </a:rPr>
              <a:t>Preparing for the written paper</a:t>
            </a:r>
            <a:endParaRPr lang="en-GB" b="1" dirty="0">
              <a:solidFill>
                <a:schemeClr val="bg1"/>
              </a:solidFill>
            </a:endParaRPr>
          </a:p>
        </p:txBody>
      </p:sp>
      <p:sp>
        <p:nvSpPr>
          <p:cNvPr id="3" name="Content Placeholder 2"/>
          <p:cNvSpPr>
            <a:spLocks noGrp="1"/>
          </p:cNvSpPr>
          <p:nvPr>
            <p:ph idx="1"/>
          </p:nvPr>
        </p:nvSpPr>
        <p:spPr>
          <a:xfrm>
            <a:off x="611560" y="1412776"/>
            <a:ext cx="8352928" cy="5184576"/>
          </a:xfrm>
        </p:spPr>
        <p:txBody>
          <a:bodyPr/>
          <a:lstStyle/>
          <a:p>
            <a:r>
              <a:rPr lang="en-GB" dirty="0" smtClean="0">
                <a:solidFill>
                  <a:schemeClr val="bg1"/>
                </a:solidFill>
              </a:rPr>
              <a:t>Rule No. 1: </a:t>
            </a:r>
            <a:r>
              <a:rPr lang="en-GB" sz="4000" b="1" dirty="0" smtClean="0">
                <a:solidFill>
                  <a:schemeClr val="bg1"/>
                </a:solidFill>
              </a:rPr>
              <a:t>Listen to Professor Meeran</a:t>
            </a:r>
            <a:endParaRPr lang="en-GB" b="1" dirty="0" smtClean="0">
              <a:solidFill>
                <a:schemeClr val="bg1"/>
              </a:solidFill>
            </a:endParaRPr>
          </a:p>
          <a:p>
            <a:r>
              <a:rPr lang="en-GB" dirty="0" smtClean="0">
                <a:solidFill>
                  <a:schemeClr val="bg1"/>
                </a:solidFill>
              </a:rPr>
              <a:t>Seeing cases on </a:t>
            </a:r>
            <a:r>
              <a:rPr lang="en-GB" sz="4000" b="1" dirty="0" smtClean="0">
                <a:solidFill>
                  <a:schemeClr val="bg1"/>
                </a:solidFill>
              </a:rPr>
              <a:t>firms</a:t>
            </a:r>
            <a:r>
              <a:rPr lang="en-GB" dirty="0" smtClean="0">
                <a:solidFill>
                  <a:schemeClr val="bg1"/>
                </a:solidFill>
              </a:rPr>
              <a:t> is the most effective!</a:t>
            </a:r>
          </a:p>
          <a:p>
            <a:pPr lvl="1"/>
            <a:r>
              <a:rPr lang="en-GB" dirty="0" err="1" smtClean="0">
                <a:solidFill>
                  <a:schemeClr val="bg1"/>
                </a:solidFill>
              </a:rPr>
              <a:t>Hx</a:t>
            </a:r>
            <a:r>
              <a:rPr lang="en-GB" dirty="0" smtClean="0">
                <a:solidFill>
                  <a:schemeClr val="bg1"/>
                </a:solidFill>
              </a:rPr>
              <a:t>, Ix, </a:t>
            </a:r>
            <a:r>
              <a:rPr lang="en-GB" dirty="0" err="1" smtClean="0">
                <a:solidFill>
                  <a:schemeClr val="bg1"/>
                </a:solidFill>
              </a:rPr>
              <a:t>DDx</a:t>
            </a:r>
            <a:r>
              <a:rPr lang="en-GB" dirty="0" smtClean="0">
                <a:solidFill>
                  <a:schemeClr val="bg1"/>
                </a:solidFill>
              </a:rPr>
              <a:t>, </a:t>
            </a:r>
            <a:r>
              <a:rPr lang="en-GB" dirty="0" err="1" smtClean="0">
                <a:solidFill>
                  <a:schemeClr val="bg1"/>
                </a:solidFill>
              </a:rPr>
              <a:t>Tx</a:t>
            </a:r>
            <a:endParaRPr lang="en-GB" dirty="0" smtClean="0">
              <a:solidFill>
                <a:schemeClr val="bg1"/>
              </a:solidFill>
            </a:endParaRPr>
          </a:p>
          <a:p>
            <a:pPr lvl="1"/>
            <a:r>
              <a:rPr lang="en-GB" dirty="0" smtClean="0">
                <a:solidFill>
                  <a:schemeClr val="bg1"/>
                </a:solidFill>
              </a:rPr>
              <a:t>Keep on top of your clinical examinations</a:t>
            </a:r>
          </a:p>
          <a:p>
            <a:r>
              <a:rPr lang="en-GB" dirty="0" smtClean="0">
                <a:solidFill>
                  <a:schemeClr val="bg1"/>
                </a:solidFill>
              </a:rPr>
              <a:t>Start practicing EMQs around </a:t>
            </a:r>
            <a:r>
              <a:rPr lang="en-GB" sz="4000" dirty="0" smtClean="0">
                <a:solidFill>
                  <a:schemeClr val="bg1"/>
                </a:solidFill>
              </a:rPr>
              <a:t>February</a:t>
            </a:r>
            <a:r>
              <a:rPr lang="en-GB" dirty="0" smtClean="0">
                <a:solidFill>
                  <a:schemeClr val="bg1"/>
                </a:solidFill>
              </a:rPr>
              <a:t>, the same sort of time as the </a:t>
            </a:r>
            <a:r>
              <a:rPr lang="en-GB" sz="4400" dirty="0" smtClean="0">
                <a:solidFill>
                  <a:schemeClr val="bg1"/>
                </a:solidFill>
              </a:rPr>
              <a:t>MedEd </a:t>
            </a:r>
            <a:r>
              <a:rPr lang="en-GB" dirty="0" smtClean="0">
                <a:solidFill>
                  <a:schemeClr val="bg1"/>
                </a:solidFill>
              </a:rPr>
              <a:t>weekly</a:t>
            </a:r>
            <a:r>
              <a:rPr lang="en-GB" sz="4400" dirty="0" smtClean="0">
                <a:solidFill>
                  <a:schemeClr val="bg1"/>
                </a:solidFill>
              </a:rPr>
              <a:t> </a:t>
            </a:r>
            <a:r>
              <a:rPr lang="en-GB" dirty="0" smtClean="0">
                <a:solidFill>
                  <a:schemeClr val="bg1"/>
                </a:solidFill>
              </a:rPr>
              <a:t>EMQ sessions</a:t>
            </a:r>
          </a:p>
          <a:p>
            <a:endParaRPr lang="en-GB" dirty="0" smtClean="0"/>
          </a:p>
          <a:p>
            <a:endParaRPr lang="en-GB" dirty="0" smtClean="0"/>
          </a:p>
          <a:p>
            <a:endParaRPr lang="en-GB" dirty="0"/>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7931224" cy="1143000"/>
          </a:xfrm>
        </p:spPr>
        <p:txBody>
          <a:bodyPr/>
          <a:lstStyle/>
          <a:p>
            <a:r>
              <a:rPr lang="en-GB" b="1" dirty="0" smtClean="0">
                <a:solidFill>
                  <a:schemeClr val="bg1"/>
                </a:solidFill>
              </a:rPr>
              <a:t>Which EMQs should I practice?</a:t>
            </a:r>
            <a:endParaRPr lang="en-GB" b="1" dirty="0">
              <a:solidFill>
                <a:schemeClr val="bg1"/>
              </a:solidFill>
            </a:endParaRPr>
          </a:p>
        </p:txBody>
      </p:sp>
      <p:sp>
        <p:nvSpPr>
          <p:cNvPr id="3" name="Content Placeholder 2"/>
          <p:cNvSpPr>
            <a:spLocks noGrp="1"/>
          </p:cNvSpPr>
          <p:nvPr>
            <p:ph idx="1"/>
          </p:nvPr>
        </p:nvSpPr>
        <p:spPr>
          <a:xfrm>
            <a:off x="683568" y="1268760"/>
            <a:ext cx="8136904" cy="5256584"/>
          </a:xfrm>
        </p:spPr>
        <p:txBody>
          <a:bodyPr>
            <a:normAutofit fontScale="62500" lnSpcReduction="20000"/>
          </a:bodyPr>
          <a:lstStyle/>
          <a:p>
            <a:r>
              <a:rPr lang="en-GB" dirty="0" smtClean="0">
                <a:solidFill>
                  <a:schemeClr val="bg1"/>
                </a:solidFill>
              </a:rPr>
              <a:t>Whatever you choose, </a:t>
            </a:r>
            <a:r>
              <a:rPr lang="en-GB" sz="3600" dirty="0" smtClean="0">
                <a:solidFill>
                  <a:schemeClr val="bg1"/>
                </a:solidFill>
              </a:rPr>
              <a:t>don’t waste your time</a:t>
            </a:r>
            <a:endParaRPr lang="en-GB" dirty="0" smtClean="0">
              <a:solidFill>
                <a:schemeClr val="bg1"/>
              </a:solidFill>
            </a:endParaRPr>
          </a:p>
          <a:p>
            <a:pPr lvl="1"/>
            <a:r>
              <a:rPr lang="en-GB" sz="3700" dirty="0" smtClean="0">
                <a:solidFill>
                  <a:schemeClr val="bg1"/>
                </a:solidFill>
              </a:rPr>
              <a:t>Don’t</a:t>
            </a:r>
            <a:r>
              <a:rPr lang="en-GB" dirty="0" smtClean="0">
                <a:solidFill>
                  <a:schemeClr val="bg1"/>
                </a:solidFill>
              </a:rPr>
              <a:t> just do the questions and mark them</a:t>
            </a:r>
          </a:p>
          <a:p>
            <a:pPr lvl="1"/>
            <a:r>
              <a:rPr lang="en-GB" sz="4000" dirty="0" smtClean="0">
                <a:solidFill>
                  <a:schemeClr val="bg1"/>
                </a:solidFill>
              </a:rPr>
              <a:t>Be organised </a:t>
            </a:r>
            <a:r>
              <a:rPr lang="en-GB" dirty="0" smtClean="0">
                <a:solidFill>
                  <a:schemeClr val="bg1"/>
                </a:solidFill>
                <a:sym typeface="Wingdings" pitchFamily="2" charset="2"/>
              </a:rPr>
              <a:t>– </a:t>
            </a:r>
            <a:r>
              <a:rPr lang="en-GB" sz="4600" b="1" dirty="0" smtClean="0">
                <a:solidFill>
                  <a:schemeClr val="bg1"/>
                </a:solidFill>
                <a:sym typeface="Wingdings" pitchFamily="2" charset="2"/>
              </a:rPr>
              <a:t>make</a:t>
            </a:r>
            <a:r>
              <a:rPr lang="en-GB" sz="4600" dirty="0" smtClean="0">
                <a:solidFill>
                  <a:schemeClr val="bg1"/>
                </a:solidFill>
                <a:sym typeface="Wingdings" pitchFamily="2" charset="2"/>
              </a:rPr>
              <a:t> </a:t>
            </a:r>
            <a:r>
              <a:rPr lang="en-GB" sz="4600" b="1" dirty="0" smtClean="0">
                <a:solidFill>
                  <a:schemeClr val="bg1"/>
                </a:solidFill>
                <a:sym typeface="Wingdings" pitchFamily="2" charset="2"/>
              </a:rPr>
              <a:t>notes</a:t>
            </a:r>
            <a:r>
              <a:rPr lang="en-GB" sz="4200" dirty="0" smtClean="0">
                <a:solidFill>
                  <a:schemeClr val="bg1"/>
                </a:solidFill>
                <a:sym typeface="Wingdings" pitchFamily="2" charset="2"/>
              </a:rPr>
              <a:t>!!!</a:t>
            </a:r>
          </a:p>
          <a:p>
            <a:pPr lvl="1"/>
            <a:r>
              <a:rPr lang="en-GB" sz="4200" b="1" dirty="0" smtClean="0">
                <a:solidFill>
                  <a:schemeClr val="bg1"/>
                </a:solidFill>
                <a:sym typeface="Wingdings" pitchFamily="2" charset="2"/>
              </a:rPr>
              <a:t>Always</a:t>
            </a:r>
            <a:r>
              <a:rPr lang="en-GB" sz="4200" dirty="0" smtClean="0">
                <a:solidFill>
                  <a:schemeClr val="bg1"/>
                </a:solidFill>
                <a:sym typeface="Wingdings" pitchFamily="2" charset="2"/>
              </a:rPr>
              <a:t> </a:t>
            </a:r>
            <a:r>
              <a:rPr lang="en-GB" sz="3800" dirty="0" smtClean="0">
                <a:solidFill>
                  <a:schemeClr val="bg1"/>
                </a:solidFill>
                <a:sym typeface="Wingdings" pitchFamily="2" charset="2"/>
              </a:rPr>
              <a:t>read the answer explanations</a:t>
            </a:r>
            <a:endParaRPr lang="en-GB" dirty="0" smtClean="0">
              <a:solidFill>
                <a:schemeClr val="bg1"/>
              </a:solidFill>
              <a:sym typeface="Wingdings" pitchFamily="2" charset="2"/>
            </a:endParaRPr>
          </a:p>
          <a:p>
            <a:r>
              <a:rPr lang="en-GB" sz="4000" b="1" dirty="0" smtClean="0">
                <a:solidFill>
                  <a:schemeClr val="bg1"/>
                </a:solidFill>
                <a:sym typeface="Wingdings" pitchFamily="2" charset="2"/>
              </a:rPr>
              <a:t>Blackboard</a:t>
            </a:r>
            <a:r>
              <a:rPr lang="en-GB" dirty="0" smtClean="0">
                <a:solidFill>
                  <a:schemeClr val="bg1"/>
                </a:solidFill>
                <a:sym typeface="Wingdings" pitchFamily="2" charset="2"/>
              </a:rPr>
              <a:t>: </a:t>
            </a:r>
          </a:p>
          <a:p>
            <a:pPr lvl="1"/>
            <a:r>
              <a:rPr lang="en-GB" dirty="0" smtClean="0">
                <a:solidFill>
                  <a:schemeClr val="bg1"/>
                </a:solidFill>
                <a:sym typeface="Wingdings" pitchFamily="2" charset="2"/>
              </a:rPr>
              <a:t>For questions you get wrong, copy and paste the answer and explanation into a Word document. </a:t>
            </a:r>
          </a:p>
          <a:p>
            <a:pPr lvl="1"/>
            <a:r>
              <a:rPr lang="en-GB" dirty="0" smtClean="0">
                <a:solidFill>
                  <a:schemeClr val="bg1"/>
                </a:solidFill>
                <a:sym typeface="Wingdings" pitchFamily="2" charset="2"/>
              </a:rPr>
              <a:t>By the end of the year there are so many quizzes and practice EMQ papers! You’ll know them a lot better if you go through your notes.</a:t>
            </a:r>
          </a:p>
          <a:p>
            <a:pPr lvl="1"/>
            <a:r>
              <a:rPr lang="en-GB" dirty="0" smtClean="0">
                <a:solidFill>
                  <a:schemeClr val="bg1"/>
                </a:solidFill>
                <a:sym typeface="Wingdings" pitchFamily="2" charset="2"/>
              </a:rPr>
              <a:t>Repetition is the key.</a:t>
            </a:r>
          </a:p>
          <a:p>
            <a:r>
              <a:rPr lang="en-GB" b="1" dirty="0" err="1" smtClean="0">
                <a:solidFill>
                  <a:schemeClr val="bg1"/>
                </a:solidFill>
                <a:sym typeface="Wingdings" pitchFamily="2" charset="2"/>
              </a:rPr>
              <a:t>PasTest</a:t>
            </a:r>
            <a:r>
              <a:rPr lang="en-GB" dirty="0" smtClean="0">
                <a:solidFill>
                  <a:schemeClr val="bg1"/>
                </a:solidFill>
                <a:sym typeface="Wingdings" pitchFamily="2" charset="2"/>
              </a:rPr>
              <a:t> and other </a:t>
            </a:r>
            <a:r>
              <a:rPr lang="en-GB" b="1" dirty="0" smtClean="0">
                <a:solidFill>
                  <a:schemeClr val="bg1"/>
                </a:solidFill>
                <a:sym typeface="Wingdings" pitchFamily="2" charset="2"/>
              </a:rPr>
              <a:t>Books</a:t>
            </a:r>
            <a:r>
              <a:rPr lang="en-GB" dirty="0" smtClean="0">
                <a:solidFill>
                  <a:schemeClr val="bg1"/>
                </a:solidFill>
                <a:sym typeface="Wingdings" pitchFamily="2" charset="2"/>
              </a:rPr>
              <a:t>:</a:t>
            </a:r>
          </a:p>
          <a:p>
            <a:pPr lvl="1"/>
            <a:r>
              <a:rPr lang="en-GB" dirty="0" smtClean="0">
                <a:solidFill>
                  <a:schemeClr val="bg1"/>
                </a:solidFill>
                <a:sym typeface="Wingdings" pitchFamily="2" charset="2"/>
              </a:rPr>
              <a:t>Doing as many practice questions as you can will teach you a good exam technique: patterns!</a:t>
            </a:r>
          </a:p>
          <a:p>
            <a:r>
              <a:rPr lang="en-GB" sz="4600" b="1" dirty="0" smtClean="0">
                <a:solidFill>
                  <a:schemeClr val="bg1"/>
                </a:solidFill>
                <a:sym typeface="Wingdings" pitchFamily="2" charset="2"/>
              </a:rPr>
              <a:t>MedEd</a:t>
            </a:r>
            <a:r>
              <a:rPr lang="en-GB" dirty="0" smtClean="0">
                <a:solidFill>
                  <a:schemeClr val="bg1"/>
                </a:solidFill>
                <a:sym typeface="Wingdings" pitchFamily="2" charset="2"/>
              </a:rPr>
              <a:t>:</a:t>
            </a:r>
          </a:p>
          <a:p>
            <a:pPr lvl="1"/>
            <a:r>
              <a:rPr lang="en-GB" dirty="0" smtClean="0">
                <a:solidFill>
                  <a:schemeClr val="bg1"/>
                </a:solidFill>
                <a:sym typeface="Wingdings" pitchFamily="2" charset="2"/>
              </a:rPr>
              <a:t>You’ll feel stupid and worthless, but it will pay off – again, </a:t>
            </a:r>
            <a:r>
              <a:rPr lang="en-GB" sz="3800" b="1" dirty="0" smtClean="0">
                <a:solidFill>
                  <a:schemeClr val="bg1"/>
                </a:solidFill>
                <a:sym typeface="Wingdings" pitchFamily="2" charset="2"/>
              </a:rPr>
              <a:t>make notes</a:t>
            </a:r>
            <a:r>
              <a:rPr lang="en-GB" dirty="0" smtClean="0">
                <a:solidFill>
                  <a:schemeClr val="bg1"/>
                </a:solidFill>
                <a:sym typeface="Wingdings" pitchFamily="2" charset="2"/>
              </a:rPr>
              <a:t>!!!</a:t>
            </a:r>
          </a:p>
          <a:p>
            <a:r>
              <a:rPr lang="en-GB" dirty="0" smtClean="0">
                <a:solidFill>
                  <a:schemeClr val="bg1"/>
                </a:solidFill>
                <a:sym typeface="Wingdings" pitchFamily="2" charset="2"/>
              </a:rPr>
              <a:t>OHCM/Kumar &amp; Clark/Surgical Talk are good books for reading.</a:t>
            </a:r>
          </a:p>
          <a:p>
            <a:endParaRPr lang="en-GB" dirty="0" smtClean="0">
              <a:sym typeface="Wingdings" pitchFamily="2" charset="2"/>
            </a:endParaRPr>
          </a:p>
          <a:p>
            <a:endParaRPr lang="en-GB" dirty="0" smtClean="0">
              <a:sym typeface="Wingdings" pitchFamily="2" charset="2"/>
            </a:endParaRPr>
          </a:p>
          <a:p>
            <a:endParaRPr lang="en-GB" dirty="0"/>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08912" cy="1143000"/>
          </a:xfrm>
        </p:spPr>
        <p:txBody>
          <a:bodyPr>
            <a:normAutofit fontScale="90000"/>
          </a:bodyPr>
          <a:lstStyle/>
          <a:p>
            <a:r>
              <a:rPr lang="en-GB" b="1" dirty="0" smtClean="0">
                <a:solidFill>
                  <a:schemeClr val="bg1"/>
                </a:solidFill>
              </a:rPr>
              <a:t>What’s involved in the </a:t>
            </a:r>
            <a:r>
              <a:rPr lang="en-GB" b="1" dirty="0" err="1" smtClean="0">
                <a:solidFill>
                  <a:schemeClr val="bg1"/>
                </a:solidFill>
              </a:rPr>
              <a:t>FoCP</a:t>
            </a:r>
            <a:r>
              <a:rPr lang="en-GB" b="1" dirty="0" smtClean="0">
                <a:solidFill>
                  <a:schemeClr val="bg1"/>
                </a:solidFill>
              </a:rPr>
              <a:t> exam?</a:t>
            </a:r>
            <a:endParaRPr lang="en-GB" b="1" dirty="0">
              <a:solidFill>
                <a:schemeClr val="bg1"/>
              </a:solidFill>
            </a:endParaRPr>
          </a:p>
        </p:txBody>
      </p:sp>
      <p:sp>
        <p:nvSpPr>
          <p:cNvPr id="3" name="Content Placeholder 2"/>
          <p:cNvSpPr>
            <a:spLocks noGrp="1"/>
          </p:cNvSpPr>
          <p:nvPr>
            <p:ph idx="1"/>
          </p:nvPr>
        </p:nvSpPr>
        <p:spPr>
          <a:xfrm>
            <a:off x="683568" y="1412776"/>
            <a:ext cx="8280920" cy="5184576"/>
          </a:xfrm>
        </p:spPr>
        <p:txBody>
          <a:bodyPr>
            <a:normAutofit lnSpcReduction="10000"/>
          </a:bodyPr>
          <a:lstStyle/>
          <a:p>
            <a:r>
              <a:rPr lang="en-GB" b="1" dirty="0" smtClean="0">
                <a:solidFill>
                  <a:schemeClr val="bg1"/>
                </a:solidFill>
              </a:rPr>
              <a:t>Medical Ethics:</a:t>
            </a:r>
          </a:p>
          <a:p>
            <a:pPr lvl="1"/>
            <a:r>
              <a:rPr lang="en-GB" dirty="0" smtClean="0">
                <a:solidFill>
                  <a:schemeClr val="bg1"/>
                </a:solidFill>
              </a:rPr>
              <a:t>Year 2 lectures and tutorials led by Dr Wing May Kong</a:t>
            </a:r>
          </a:p>
          <a:p>
            <a:pPr lvl="1"/>
            <a:r>
              <a:rPr lang="en-GB" dirty="0" smtClean="0">
                <a:solidFill>
                  <a:schemeClr val="bg1"/>
                </a:solidFill>
              </a:rPr>
              <a:t>Year 3 E-Lectures</a:t>
            </a:r>
          </a:p>
          <a:p>
            <a:r>
              <a:rPr lang="en-GB" b="1" dirty="0" smtClean="0">
                <a:solidFill>
                  <a:schemeClr val="bg1"/>
                </a:solidFill>
              </a:rPr>
              <a:t>Law:</a:t>
            </a:r>
          </a:p>
          <a:p>
            <a:pPr lvl="1"/>
            <a:r>
              <a:rPr lang="en-GB" dirty="0" smtClean="0">
                <a:solidFill>
                  <a:schemeClr val="bg1"/>
                </a:solidFill>
              </a:rPr>
              <a:t>Year 3 E-Lectures</a:t>
            </a:r>
          </a:p>
          <a:p>
            <a:r>
              <a:rPr lang="en-GB" b="1" dirty="0" smtClean="0">
                <a:solidFill>
                  <a:schemeClr val="bg1"/>
                </a:solidFill>
              </a:rPr>
              <a:t>Clinical Communication:</a:t>
            </a:r>
          </a:p>
          <a:p>
            <a:pPr lvl="1"/>
            <a:r>
              <a:rPr lang="en-GB" dirty="0" smtClean="0">
                <a:solidFill>
                  <a:schemeClr val="bg1"/>
                </a:solidFill>
              </a:rPr>
              <a:t>Drawing on the past three years of sessions</a:t>
            </a:r>
          </a:p>
          <a:p>
            <a:r>
              <a:rPr lang="en-GB" b="1" dirty="0" smtClean="0">
                <a:solidFill>
                  <a:schemeClr val="bg1"/>
                </a:solidFill>
              </a:rPr>
              <a:t>PPD:</a:t>
            </a:r>
          </a:p>
          <a:p>
            <a:pPr lvl="1"/>
            <a:r>
              <a:rPr lang="en-GB" dirty="0" smtClean="0">
                <a:solidFill>
                  <a:schemeClr val="bg1"/>
                </a:solidFill>
              </a:rPr>
              <a:t>Year 2 sessions and Year 3 online material</a:t>
            </a:r>
            <a:endParaRPr lang="en-GB" dirty="0">
              <a:solidFill>
                <a:schemeClr val="bg1"/>
              </a:solidFill>
            </a:endParaRPr>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08912" cy="1143000"/>
          </a:xfrm>
        </p:spPr>
        <p:txBody>
          <a:bodyPr>
            <a:normAutofit fontScale="90000"/>
          </a:bodyPr>
          <a:lstStyle/>
          <a:p>
            <a:r>
              <a:rPr lang="en-GB" b="1" dirty="0" smtClean="0">
                <a:solidFill>
                  <a:schemeClr val="bg1"/>
                </a:solidFill>
              </a:rPr>
              <a:t>What’s involved in the </a:t>
            </a:r>
            <a:r>
              <a:rPr lang="en-GB" b="1" dirty="0" err="1" smtClean="0">
                <a:solidFill>
                  <a:schemeClr val="bg1"/>
                </a:solidFill>
              </a:rPr>
              <a:t>FoCP</a:t>
            </a:r>
            <a:r>
              <a:rPr lang="en-GB" b="1" dirty="0" smtClean="0">
                <a:solidFill>
                  <a:schemeClr val="bg1"/>
                </a:solidFill>
              </a:rPr>
              <a:t> exam?</a:t>
            </a:r>
            <a:endParaRPr lang="en-GB" b="1" dirty="0">
              <a:solidFill>
                <a:schemeClr val="bg1"/>
              </a:solidFill>
            </a:endParaRPr>
          </a:p>
        </p:txBody>
      </p:sp>
      <p:sp>
        <p:nvSpPr>
          <p:cNvPr id="3" name="Content Placeholder 2"/>
          <p:cNvSpPr>
            <a:spLocks noGrp="1"/>
          </p:cNvSpPr>
          <p:nvPr>
            <p:ph idx="1"/>
          </p:nvPr>
        </p:nvSpPr>
        <p:spPr>
          <a:xfrm>
            <a:off x="683568" y="1412776"/>
            <a:ext cx="8280920" cy="5184576"/>
          </a:xfrm>
        </p:spPr>
        <p:txBody>
          <a:bodyPr>
            <a:normAutofit fontScale="85000" lnSpcReduction="20000"/>
          </a:bodyPr>
          <a:lstStyle/>
          <a:p>
            <a:r>
              <a:rPr lang="en-GB" dirty="0" smtClean="0">
                <a:solidFill>
                  <a:schemeClr val="bg1"/>
                </a:solidFill>
              </a:rPr>
              <a:t>You will be given a </a:t>
            </a:r>
            <a:r>
              <a:rPr lang="en-GB" sz="3900" b="1" dirty="0" smtClean="0">
                <a:solidFill>
                  <a:schemeClr val="bg1"/>
                </a:solidFill>
              </a:rPr>
              <a:t>case</a:t>
            </a:r>
            <a:r>
              <a:rPr lang="en-GB" dirty="0" smtClean="0">
                <a:solidFill>
                  <a:schemeClr val="bg1"/>
                </a:solidFill>
              </a:rPr>
              <a:t> 1 month in advance of the exam, just like in PBL.</a:t>
            </a:r>
          </a:p>
          <a:p>
            <a:pPr lvl="1"/>
            <a:r>
              <a:rPr lang="en-GB" dirty="0" smtClean="0">
                <a:solidFill>
                  <a:schemeClr val="bg1"/>
                </a:solidFill>
              </a:rPr>
              <a:t>It will be drenched with ethical goodies!</a:t>
            </a:r>
          </a:p>
          <a:p>
            <a:pPr lvl="1"/>
            <a:r>
              <a:rPr lang="en-GB" sz="3000" b="1" dirty="0" smtClean="0">
                <a:solidFill>
                  <a:schemeClr val="bg1"/>
                </a:solidFill>
              </a:rPr>
              <a:t>PBL GROUPS ASSEMBLE</a:t>
            </a:r>
            <a:r>
              <a:rPr lang="en-GB" dirty="0" smtClean="0">
                <a:solidFill>
                  <a:schemeClr val="bg1"/>
                </a:solidFill>
              </a:rPr>
              <a:t>!!! Go through it in groups and split up research topic areas. </a:t>
            </a:r>
          </a:p>
          <a:p>
            <a:pPr lvl="1"/>
            <a:r>
              <a:rPr lang="en-GB" dirty="0" smtClean="0">
                <a:solidFill>
                  <a:schemeClr val="bg1"/>
                </a:solidFill>
              </a:rPr>
              <a:t>There will be suggested reading with the case – read it!</a:t>
            </a:r>
          </a:p>
          <a:p>
            <a:r>
              <a:rPr lang="en-GB" dirty="0" smtClean="0">
                <a:solidFill>
                  <a:schemeClr val="bg1"/>
                </a:solidFill>
              </a:rPr>
              <a:t>Know your </a:t>
            </a:r>
            <a:r>
              <a:rPr lang="en-GB" sz="3900" b="1" dirty="0" smtClean="0">
                <a:solidFill>
                  <a:schemeClr val="bg1"/>
                </a:solidFill>
              </a:rPr>
              <a:t>ethical concepts </a:t>
            </a:r>
            <a:r>
              <a:rPr lang="en-GB" dirty="0" smtClean="0">
                <a:solidFill>
                  <a:schemeClr val="bg1"/>
                </a:solidFill>
              </a:rPr>
              <a:t>and be able to </a:t>
            </a:r>
            <a:r>
              <a:rPr lang="en-GB" sz="4300" dirty="0" smtClean="0">
                <a:solidFill>
                  <a:schemeClr val="bg1"/>
                </a:solidFill>
              </a:rPr>
              <a:t>justify</a:t>
            </a:r>
            <a:r>
              <a:rPr lang="en-GB" dirty="0" smtClean="0">
                <a:solidFill>
                  <a:schemeClr val="bg1"/>
                </a:solidFill>
              </a:rPr>
              <a:t> your opinions.</a:t>
            </a:r>
          </a:p>
          <a:p>
            <a:r>
              <a:rPr lang="en-GB" sz="3900" b="1" dirty="0" smtClean="0">
                <a:solidFill>
                  <a:schemeClr val="bg1"/>
                </a:solidFill>
              </a:rPr>
              <a:t>Revision</a:t>
            </a:r>
            <a:r>
              <a:rPr lang="en-GB" dirty="0" smtClean="0">
                <a:solidFill>
                  <a:schemeClr val="bg1"/>
                </a:solidFill>
              </a:rPr>
              <a:t>: the lecture content will do! </a:t>
            </a:r>
          </a:p>
          <a:p>
            <a:pPr lvl="1"/>
            <a:r>
              <a:rPr lang="en-GB" dirty="0" smtClean="0">
                <a:solidFill>
                  <a:schemeClr val="bg1"/>
                </a:solidFill>
              </a:rPr>
              <a:t>Lecture slides</a:t>
            </a:r>
          </a:p>
          <a:p>
            <a:pPr lvl="1"/>
            <a:r>
              <a:rPr lang="en-GB" sz="3000" dirty="0" smtClean="0">
                <a:solidFill>
                  <a:schemeClr val="bg1"/>
                </a:solidFill>
              </a:rPr>
              <a:t>ICSMSU </a:t>
            </a:r>
            <a:r>
              <a:rPr lang="en-GB" sz="3000" dirty="0" err="1" smtClean="0">
                <a:solidFill>
                  <a:schemeClr val="bg1"/>
                </a:solidFill>
              </a:rPr>
              <a:t>Notebank</a:t>
            </a:r>
            <a:endParaRPr lang="en-GB" sz="3000" dirty="0" smtClean="0">
              <a:solidFill>
                <a:schemeClr val="bg1"/>
              </a:solidFill>
            </a:endParaRPr>
          </a:p>
          <a:p>
            <a:pPr lvl="1"/>
            <a:r>
              <a:rPr lang="en-GB" dirty="0" smtClean="0">
                <a:solidFill>
                  <a:schemeClr val="bg1"/>
                </a:solidFill>
              </a:rPr>
              <a:t>Recommended reading from lectures</a:t>
            </a:r>
            <a:endParaRPr lang="en-GB" dirty="0">
              <a:solidFill>
                <a:schemeClr val="bg1"/>
              </a:solidFill>
            </a:endParaRPr>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pic>
        <p:nvPicPr>
          <p:cNvPr id="82946" name="Picture 2" descr="http://www.waterstones.com/wat/images/nbd/m/978019/957/9780199576487.jpg"/>
          <p:cNvPicPr>
            <a:picLocks noChangeAspect="1" noChangeArrowheads="1"/>
          </p:cNvPicPr>
          <p:nvPr/>
        </p:nvPicPr>
        <p:blipFill>
          <a:blip r:embed="rId4" cstate="print"/>
          <a:srcRect/>
          <a:stretch>
            <a:fillRect/>
          </a:stretch>
        </p:blipFill>
        <p:spPr bwMode="auto">
          <a:xfrm>
            <a:off x="7020272" y="4293096"/>
            <a:ext cx="1497154" cy="2154179"/>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4"/>
          <p:cNvSpPr>
            <a:spLocks noGrp="1"/>
          </p:cNvSpPr>
          <p:nvPr>
            <p:ph type="title"/>
          </p:nvPr>
        </p:nvSpPr>
        <p:spPr>
          <a:xfrm>
            <a:off x="395536" y="116632"/>
            <a:ext cx="8892480" cy="1143000"/>
          </a:xfrm>
        </p:spPr>
        <p:txBody>
          <a:bodyPr>
            <a:noAutofit/>
          </a:bodyPr>
          <a:lstStyle/>
          <a:p>
            <a:r>
              <a:rPr lang="en-GB" sz="3600" b="1" dirty="0" smtClean="0">
                <a:solidFill>
                  <a:schemeClr val="bg1"/>
                </a:solidFill>
              </a:rPr>
              <a:t>Learning Objectives from the Course Guide</a:t>
            </a:r>
            <a:endParaRPr lang="en-GB" sz="3600" b="1" dirty="0">
              <a:solidFill>
                <a:schemeClr val="bg1"/>
              </a:solidFill>
            </a:endParaRPr>
          </a:p>
        </p:txBody>
      </p:sp>
      <p:sp>
        <p:nvSpPr>
          <p:cNvPr id="12" name="Content Placeholder 12"/>
          <p:cNvSpPr txBox="1">
            <a:spLocks/>
          </p:cNvSpPr>
          <p:nvPr/>
        </p:nvSpPr>
        <p:spPr>
          <a:xfrm>
            <a:off x="755576" y="1052736"/>
            <a:ext cx="8208912" cy="56166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u="sng" dirty="0" smtClean="0">
                <a:solidFill>
                  <a:schemeClr val="bg1"/>
                </a:solidFill>
              </a:rPr>
              <a:t>Your syllabus for the OCSEs</a:t>
            </a:r>
            <a:r>
              <a:rPr lang="en-GB" sz="3200" dirty="0" smtClean="0">
                <a:solidFill>
                  <a:schemeClr val="bg1"/>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History taking</a:t>
            </a:r>
            <a:r>
              <a:rPr lang="en-GB" sz="3200" dirty="0" smtClean="0">
                <a:solidFill>
                  <a:schemeClr val="bg1"/>
                </a:solidFill>
              </a:rPr>
              <a:t>:</a:t>
            </a:r>
          </a:p>
          <a:p>
            <a:pPr marL="800100" lvl="1" indent="-342900">
              <a:spcBef>
                <a:spcPct val="20000"/>
              </a:spcBef>
              <a:buFont typeface="Arial" pitchFamily="34" charset="0"/>
              <a:buChar char="•"/>
            </a:pPr>
            <a:r>
              <a:rPr lang="en-GB" sz="2800" dirty="0" smtClean="0">
                <a:solidFill>
                  <a:schemeClr val="bg1"/>
                </a:solidFill>
              </a:rPr>
              <a:t>The basic structure, communication skills</a:t>
            </a:r>
          </a:p>
          <a:p>
            <a:pPr marL="800100" lvl="1" indent="-342900">
              <a:spcBef>
                <a:spcPct val="20000"/>
              </a:spcBef>
              <a:buFont typeface="Arial" pitchFamily="34" charset="0"/>
              <a:buChar char="•"/>
            </a:pPr>
            <a:r>
              <a:rPr lang="en-GB" sz="2800" dirty="0" smtClean="0">
                <a:solidFill>
                  <a:schemeClr val="bg1"/>
                </a:solidFill>
              </a:rPr>
              <a:t>Focussed histories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Examinations</a:t>
            </a:r>
            <a:r>
              <a:rPr lang="en-GB" sz="3200" dirty="0" smtClean="0">
                <a:solidFill>
                  <a:schemeClr val="bg1"/>
                </a:solidFill>
              </a:rPr>
              <a:t>:</a:t>
            </a:r>
          </a:p>
          <a:p>
            <a:pPr marL="800100" lvl="1" indent="-342900">
              <a:spcBef>
                <a:spcPct val="20000"/>
              </a:spcBef>
              <a:buFont typeface="Arial" pitchFamily="34" charset="0"/>
              <a:buChar char="•"/>
            </a:pPr>
            <a:r>
              <a:rPr lang="en-GB" sz="2800" dirty="0" smtClean="0">
                <a:solidFill>
                  <a:schemeClr val="bg1"/>
                </a:solidFill>
              </a:rPr>
              <a:t>The major systems and complaints examinations</a:t>
            </a:r>
          </a:p>
          <a:p>
            <a:pPr marL="800100" lvl="1" indent="-342900">
              <a:spcBef>
                <a:spcPct val="20000"/>
              </a:spcBef>
              <a:buFont typeface="Arial" pitchFamily="34" charset="0"/>
              <a:buChar char="•"/>
            </a:pPr>
            <a:r>
              <a:rPr lang="en-GB" sz="2800" dirty="0" smtClean="0">
                <a:solidFill>
                  <a:schemeClr val="bg1"/>
                </a:solidFill>
              </a:rPr>
              <a:t>Don’t forget </a:t>
            </a:r>
            <a:r>
              <a:rPr lang="en-GB" sz="2800" b="1" dirty="0" smtClean="0">
                <a:solidFill>
                  <a:schemeClr val="bg1"/>
                </a:solidFill>
              </a:rPr>
              <a:t>CMT</a:t>
            </a:r>
            <a:r>
              <a:rPr lang="en-GB" sz="2800" dirty="0" smtClean="0">
                <a:solidFill>
                  <a:schemeClr val="bg1"/>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Explaining procedures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b="1" dirty="0" smtClean="0">
                <a:solidFill>
                  <a:schemeClr val="bg1"/>
                </a:solidFill>
              </a:rPr>
              <a:t>Diagnosis, Investigations and Management</a:t>
            </a:r>
          </a:p>
          <a:p>
            <a:pPr marL="800100" lvl="1" indent="-342900">
              <a:spcBef>
                <a:spcPct val="20000"/>
              </a:spcBef>
              <a:buFont typeface="Arial" pitchFamily="34" charset="0"/>
              <a:buChar char="•"/>
            </a:pPr>
            <a:r>
              <a:rPr lang="en-GB" sz="2800" dirty="0" smtClean="0">
                <a:solidFill>
                  <a:schemeClr val="bg1"/>
                </a:solidFill>
              </a:rPr>
              <a:t>This includes interpreting scans and ECGs</a:t>
            </a:r>
          </a:p>
          <a:p>
            <a:pPr marL="800100" lvl="1" indent="-342900">
              <a:spcBef>
                <a:spcPct val="20000"/>
              </a:spcBef>
              <a:buFont typeface="Arial" pitchFamily="34" charset="0"/>
              <a:buChar cha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GB" sz="3200" dirty="0" smtClean="0">
              <a:solidFill>
                <a:schemeClr val="bg1"/>
              </a:solidFill>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8208912" cy="1143000"/>
          </a:xfrm>
        </p:spPr>
        <p:txBody>
          <a:bodyPr>
            <a:normAutofit fontScale="90000"/>
          </a:bodyPr>
          <a:lstStyle/>
          <a:p>
            <a:r>
              <a:rPr lang="en-GB" b="1" dirty="0" smtClean="0">
                <a:solidFill>
                  <a:schemeClr val="bg1"/>
                </a:solidFill>
              </a:rPr>
              <a:t>What’s involved in the </a:t>
            </a:r>
            <a:r>
              <a:rPr lang="en-GB" b="1" dirty="0" err="1" smtClean="0">
                <a:solidFill>
                  <a:schemeClr val="bg1"/>
                </a:solidFill>
              </a:rPr>
              <a:t>FoCP</a:t>
            </a:r>
            <a:r>
              <a:rPr lang="en-GB" b="1" dirty="0" smtClean="0">
                <a:solidFill>
                  <a:schemeClr val="bg1"/>
                </a:solidFill>
              </a:rPr>
              <a:t> exam?</a:t>
            </a:r>
            <a:endParaRPr lang="en-GB" b="1" dirty="0">
              <a:solidFill>
                <a:schemeClr val="bg1"/>
              </a:solidFill>
            </a:endParaRPr>
          </a:p>
        </p:txBody>
      </p:sp>
      <p:sp>
        <p:nvSpPr>
          <p:cNvPr id="3" name="Content Placeholder 2"/>
          <p:cNvSpPr>
            <a:spLocks noGrp="1"/>
          </p:cNvSpPr>
          <p:nvPr>
            <p:ph idx="1"/>
          </p:nvPr>
        </p:nvSpPr>
        <p:spPr>
          <a:xfrm>
            <a:off x="683568" y="1412776"/>
            <a:ext cx="8280920" cy="5184576"/>
          </a:xfrm>
        </p:spPr>
        <p:txBody>
          <a:bodyPr>
            <a:normAutofit/>
          </a:bodyPr>
          <a:lstStyle/>
          <a:p>
            <a:r>
              <a:rPr lang="en-GB" b="1" dirty="0" smtClean="0">
                <a:solidFill>
                  <a:schemeClr val="bg1"/>
                </a:solidFill>
              </a:rPr>
              <a:t>Medical ethics: </a:t>
            </a:r>
          </a:p>
          <a:p>
            <a:pPr lvl="1"/>
            <a:r>
              <a:rPr lang="en-GB" dirty="0" smtClean="0">
                <a:solidFill>
                  <a:schemeClr val="bg1"/>
                </a:solidFill>
              </a:rPr>
              <a:t>Short answer questions based on the ethical case.</a:t>
            </a:r>
          </a:p>
          <a:p>
            <a:r>
              <a:rPr lang="en-GB" b="1" dirty="0" smtClean="0">
                <a:solidFill>
                  <a:schemeClr val="bg1"/>
                </a:solidFill>
              </a:rPr>
              <a:t>Clinical Communication:</a:t>
            </a:r>
          </a:p>
          <a:p>
            <a:pPr lvl="1"/>
            <a:r>
              <a:rPr lang="en-GB" dirty="0" smtClean="0">
                <a:solidFill>
                  <a:schemeClr val="bg1"/>
                </a:solidFill>
              </a:rPr>
              <a:t>Short answer questions related to the ethical case.</a:t>
            </a:r>
          </a:p>
          <a:p>
            <a:r>
              <a:rPr lang="en-GB" b="1" dirty="0" smtClean="0">
                <a:solidFill>
                  <a:schemeClr val="bg1"/>
                </a:solidFill>
              </a:rPr>
              <a:t>PPD:</a:t>
            </a:r>
          </a:p>
          <a:p>
            <a:pPr lvl="1"/>
            <a:r>
              <a:rPr lang="en-GB" dirty="0" smtClean="0">
                <a:solidFill>
                  <a:schemeClr val="bg1"/>
                </a:solidFill>
              </a:rPr>
              <a:t>Short answer questions related to the ethical case.</a:t>
            </a:r>
          </a:p>
          <a:p>
            <a:r>
              <a:rPr lang="en-GB" b="1" dirty="0" smtClean="0">
                <a:solidFill>
                  <a:schemeClr val="bg1"/>
                </a:solidFill>
              </a:rPr>
              <a:t>Law: </a:t>
            </a:r>
          </a:p>
          <a:p>
            <a:pPr lvl="1"/>
            <a:r>
              <a:rPr lang="en-GB" dirty="0" smtClean="0">
                <a:solidFill>
                  <a:schemeClr val="bg1"/>
                </a:solidFill>
              </a:rPr>
              <a:t>Single best answer questions for a variety of situations each question. </a:t>
            </a:r>
          </a:p>
          <a:p>
            <a:endParaRPr lang="en-GB" dirty="0">
              <a:solidFill>
                <a:schemeClr val="bg1"/>
              </a:solidFill>
            </a:endParaRPr>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p:nvPr/>
        </p:nvGrpSpPr>
        <p:grpSpPr>
          <a:xfrm>
            <a:off x="179512" y="0"/>
            <a:ext cx="360040" cy="6858000"/>
            <a:chOff x="179512" y="0"/>
            <a:chExt cx="360040" cy="6858000"/>
          </a:xfrm>
        </p:grpSpPr>
        <p:sp>
          <p:nvSpPr>
            <p:cNvPr id="9"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Picture 7" descr="pheonixnobackground.png"/>
          <p:cNvPicPr>
            <a:picLocks noChangeAspect="1"/>
          </p:cNvPicPr>
          <p:nvPr/>
        </p:nvPicPr>
        <p:blipFill>
          <a:blip r:embed="rId3" cstate="print"/>
          <a:stretch>
            <a:fillRect/>
          </a:stretch>
        </p:blipFill>
        <p:spPr>
          <a:xfrm>
            <a:off x="0" y="0"/>
            <a:ext cx="683568" cy="770535"/>
          </a:xfrm>
          <a:prstGeom prst="rect">
            <a:avLst/>
          </a:prstGeom>
        </p:spPr>
      </p:pic>
      <p:sp>
        <p:nvSpPr>
          <p:cNvPr id="12" name="Title 11"/>
          <p:cNvSpPr>
            <a:spLocks noGrp="1"/>
          </p:cNvSpPr>
          <p:nvPr>
            <p:ph type="title"/>
          </p:nvPr>
        </p:nvSpPr>
        <p:spPr>
          <a:xfrm>
            <a:off x="457200" y="274638"/>
            <a:ext cx="8686800" cy="1143000"/>
          </a:xfrm>
        </p:spPr>
        <p:txBody>
          <a:bodyPr/>
          <a:lstStyle/>
          <a:p>
            <a:r>
              <a:rPr lang="en-GB" b="1" dirty="0" smtClean="0">
                <a:solidFill>
                  <a:schemeClr val="bg1"/>
                </a:solidFill>
              </a:rPr>
              <a:t>Questions addressed today</a:t>
            </a:r>
            <a:endParaRPr lang="en-GB" b="1" dirty="0">
              <a:solidFill>
                <a:schemeClr val="bg1"/>
              </a:solidFill>
            </a:endParaRPr>
          </a:p>
        </p:txBody>
      </p:sp>
      <p:sp>
        <p:nvSpPr>
          <p:cNvPr id="13" name="Content Placeholder 12"/>
          <p:cNvSpPr>
            <a:spLocks noGrp="1"/>
          </p:cNvSpPr>
          <p:nvPr>
            <p:ph idx="1"/>
          </p:nvPr>
        </p:nvSpPr>
        <p:spPr>
          <a:xfrm>
            <a:off x="827584" y="1600200"/>
            <a:ext cx="8316416" cy="4781128"/>
          </a:xfrm>
        </p:spPr>
        <p:txBody>
          <a:bodyPr>
            <a:normAutofit lnSpcReduction="10000"/>
          </a:bodyPr>
          <a:lstStyle/>
          <a:p>
            <a:r>
              <a:rPr lang="en-GB" dirty="0" smtClean="0">
                <a:solidFill>
                  <a:schemeClr val="bg1"/>
                </a:solidFill>
              </a:rPr>
              <a:t>What am I supposed to </a:t>
            </a:r>
            <a:r>
              <a:rPr lang="en-GB" sz="3600" dirty="0" smtClean="0">
                <a:solidFill>
                  <a:schemeClr val="bg1"/>
                </a:solidFill>
              </a:rPr>
              <a:t>actually learn </a:t>
            </a:r>
            <a:r>
              <a:rPr lang="en-GB" dirty="0" smtClean="0">
                <a:solidFill>
                  <a:schemeClr val="bg1"/>
                </a:solidFill>
              </a:rPr>
              <a:t>this year? Is there a </a:t>
            </a:r>
            <a:r>
              <a:rPr lang="en-GB" sz="4000" dirty="0" smtClean="0">
                <a:solidFill>
                  <a:schemeClr val="bg1"/>
                </a:solidFill>
              </a:rPr>
              <a:t>syllabus</a:t>
            </a:r>
            <a:r>
              <a:rPr lang="en-GB" dirty="0" smtClean="0">
                <a:solidFill>
                  <a:schemeClr val="bg1"/>
                </a:solidFill>
              </a:rPr>
              <a:t> for the exams?</a:t>
            </a:r>
          </a:p>
          <a:p>
            <a:r>
              <a:rPr lang="en-GB" dirty="0" smtClean="0">
                <a:solidFill>
                  <a:schemeClr val="bg1"/>
                </a:solidFill>
              </a:rPr>
              <a:t>How can I make the </a:t>
            </a:r>
            <a:r>
              <a:rPr lang="en-GB" sz="3600" dirty="0" smtClean="0">
                <a:solidFill>
                  <a:schemeClr val="bg1"/>
                </a:solidFill>
              </a:rPr>
              <a:t>most of </a:t>
            </a:r>
            <a:r>
              <a:rPr lang="en-GB" sz="4400" dirty="0" smtClean="0">
                <a:solidFill>
                  <a:schemeClr val="bg1"/>
                </a:solidFill>
              </a:rPr>
              <a:t>firms</a:t>
            </a:r>
            <a:r>
              <a:rPr lang="en-GB" dirty="0" smtClean="0">
                <a:solidFill>
                  <a:schemeClr val="bg1"/>
                </a:solidFill>
              </a:rPr>
              <a:t>?</a:t>
            </a:r>
          </a:p>
          <a:p>
            <a:r>
              <a:rPr lang="en-GB" dirty="0" smtClean="0">
                <a:solidFill>
                  <a:schemeClr val="bg1"/>
                </a:solidFill>
              </a:rPr>
              <a:t>What </a:t>
            </a:r>
            <a:r>
              <a:rPr lang="en-GB" sz="3600" dirty="0" smtClean="0">
                <a:solidFill>
                  <a:schemeClr val="bg1"/>
                </a:solidFill>
              </a:rPr>
              <a:t>learning </a:t>
            </a:r>
            <a:r>
              <a:rPr lang="en-GB" sz="4300" dirty="0" smtClean="0">
                <a:solidFill>
                  <a:schemeClr val="bg1"/>
                </a:solidFill>
              </a:rPr>
              <a:t>resources</a:t>
            </a:r>
            <a:r>
              <a:rPr lang="en-GB" sz="3600" dirty="0" smtClean="0">
                <a:solidFill>
                  <a:schemeClr val="bg1"/>
                </a:solidFill>
              </a:rPr>
              <a:t> </a:t>
            </a:r>
            <a:r>
              <a:rPr lang="en-GB" dirty="0" smtClean="0">
                <a:solidFill>
                  <a:schemeClr val="bg1"/>
                </a:solidFill>
              </a:rPr>
              <a:t>should I use?</a:t>
            </a:r>
          </a:p>
          <a:p>
            <a:r>
              <a:rPr lang="en-GB" dirty="0" smtClean="0">
                <a:solidFill>
                  <a:schemeClr val="bg1"/>
                </a:solidFill>
              </a:rPr>
              <a:t>How can I prepare for the </a:t>
            </a:r>
            <a:r>
              <a:rPr lang="en-GB" sz="4000" dirty="0" smtClean="0">
                <a:solidFill>
                  <a:schemeClr val="bg1"/>
                </a:solidFill>
              </a:rPr>
              <a:t>OCSEs</a:t>
            </a:r>
            <a:r>
              <a:rPr lang="en-GB" dirty="0" smtClean="0">
                <a:solidFill>
                  <a:schemeClr val="bg1"/>
                </a:solidFill>
              </a:rPr>
              <a:t>?</a:t>
            </a:r>
          </a:p>
          <a:p>
            <a:r>
              <a:rPr lang="en-GB" dirty="0" smtClean="0">
                <a:solidFill>
                  <a:schemeClr val="bg1"/>
                </a:solidFill>
              </a:rPr>
              <a:t>How can I prepare for the </a:t>
            </a:r>
            <a:r>
              <a:rPr lang="en-GB" sz="4000" dirty="0" smtClean="0">
                <a:solidFill>
                  <a:schemeClr val="bg1"/>
                </a:solidFill>
              </a:rPr>
              <a:t>written paper</a:t>
            </a:r>
            <a:r>
              <a:rPr lang="en-GB" dirty="0" smtClean="0">
                <a:solidFill>
                  <a:schemeClr val="bg1"/>
                </a:solidFill>
              </a:rPr>
              <a:t>?</a:t>
            </a:r>
          </a:p>
          <a:p>
            <a:r>
              <a:rPr lang="en-GB" dirty="0" smtClean="0">
                <a:solidFill>
                  <a:schemeClr val="bg1"/>
                </a:solidFill>
              </a:rPr>
              <a:t>What exactly will the </a:t>
            </a:r>
            <a:r>
              <a:rPr lang="en-GB" sz="4000" dirty="0" err="1" smtClean="0">
                <a:solidFill>
                  <a:schemeClr val="bg1"/>
                </a:solidFill>
              </a:rPr>
              <a:t>FoCP</a:t>
            </a:r>
            <a:r>
              <a:rPr lang="en-GB" sz="4000" dirty="0" smtClean="0">
                <a:solidFill>
                  <a:schemeClr val="bg1"/>
                </a:solidFill>
              </a:rPr>
              <a:t> </a:t>
            </a:r>
            <a:r>
              <a:rPr lang="en-GB" dirty="0" smtClean="0">
                <a:solidFill>
                  <a:schemeClr val="bg1"/>
                </a:solidFill>
              </a:rPr>
              <a:t>paper involve?</a:t>
            </a: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4638"/>
            <a:ext cx="8136904" cy="1143000"/>
          </a:xfrm>
        </p:spPr>
        <p:txBody>
          <a:bodyPr>
            <a:normAutofit/>
          </a:bodyPr>
          <a:lstStyle/>
          <a:p>
            <a:r>
              <a:rPr lang="en-GB" sz="5400" b="1" dirty="0" smtClean="0">
                <a:solidFill>
                  <a:schemeClr val="bg1"/>
                </a:solidFill>
              </a:rPr>
              <a:t>Any problems?</a:t>
            </a:r>
            <a:endParaRPr lang="en-GB" sz="5400" b="1" dirty="0">
              <a:solidFill>
                <a:schemeClr val="bg1"/>
              </a:solidFill>
            </a:endParaRPr>
          </a:p>
        </p:txBody>
      </p:sp>
      <p:sp>
        <p:nvSpPr>
          <p:cNvPr id="3" name="Content Placeholder 2"/>
          <p:cNvSpPr>
            <a:spLocks noGrp="1"/>
          </p:cNvSpPr>
          <p:nvPr>
            <p:ph idx="1"/>
          </p:nvPr>
        </p:nvSpPr>
        <p:spPr>
          <a:xfrm>
            <a:off x="755576" y="1600200"/>
            <a:ext cx="8136904" cy="4997152"/>
          </a:xfrm>
        </p:spPr>
        <p:txBody>
          <a:bodyPr/>
          <a:lstStyle/>
          <a:p>
            <a:pPr>
              <a:buNone/>
            </a:pPr>
            <a:r>
              <a:rPr lang="en-GB" sz="3600" b="1" dirty="0" smtClean="0">
                <a:solidFill>
                  <a:schemeClr val="bg1"/>
                </a:solidFill>
              </a:rPr>
              <a:t>Year 3 Reps</a:t>
            </a:r>
            <a:r>
              <a:rPr lang="en-GB" dirty="0" smtClean="0">
                <a:solidFill>
                  <a:schemeClr val="bg1"/>
                </a:solidFill>
              </a:rPr>
              <a:t>: su-year3-reps-dl@imperial.ac.uk</a:t>
            </a:r>
          </a:p>
          <a:p>
            <a:pPr algn="ctr">
              <a:buNone/>
            </a:pPr>
            <a:r>
              <a:rPr lang="en-GB" dirty="0" smtClean="0">
                <a:solidFill>
                  <a:schemeClr val="bg1"/>
                </a:solidFill>
              </a:rPr>
              <a:t>Adam, Charlotte, </a:t>
            </a:r>
            <a:r>
              <a:rPr lang="en-GB" dirty="0" err="1" smtClean="0">
                <a:solidFill>
                  <a:schemeClr val="bg1"/>
                </a:solidFill>
              </a:rPr>
              <a:t>Hoon</a:t>
            </a:r>
            <a:r>
              <a:rPr lang="en-GB" dirty="0" smtClean="0">
                <a:solidFill>
                  <a:schemeClr val="bg1"/>
                </a:solidFill>
              </a:rPr>
              <a:t>, Sarah and </a:t>
            </a:r>
            <a:r>
              <a:rPr lang="en-GB" dirty="0" err="1" smtClean="0">
                <a:solidFill>
                  <a:schemeClr val="bg1"/>
                </a:solidFill>
              </a:rPr>
              <a:t>Sharika</a:t>
            </a:r>
            <a:r>
              <a:rPr lang="en-GB" dirty="0" smtClean="0">
                <a:solidFill>
                  <a:schemeClr val="bg1"/>
                </a:solidFill>
              </a:rPr>
              <a:t>!</a:t>
            </a:r>
          </a:p>
          <a:p>
            <a:endParaRPr lang="en-GB" dirty="0" smtClean="0">
              <a:solidFill>
                <a:schemeClr val="bg1"/>
              </a:solidFill>
            </a:endParaRPr>
          </a:p>
        </p:txBody>
      </p:sp>
      <p:grpSp>
        <p:nvGrpSpPr>
          <p:cNvPr id="5" name="Group 1"/>
          <p:cNvGrpSpPr/>
          <p:nvPr/>
        </p:nvGrpSpPr>
        <p:grpSpPr>
          <a:xfrm>
            <a:off x="179512" y="0"/>
            <a:ext cx="360040" cy="6858000"/>
            <a:chOff x="179512" y="0"/>
            <a:chExt cx="360040" cy="6858000"/>
          </a:xfrm>
        </p:grpSpPr>
        <p:sp>
          <p:nvSpPr>
            <p:cNvPr id="7"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6" name="Picture 5" descr="pheonixnobackground.png"/>
          <p:cNvPicPr>
            <a:picLocks noChangeAspect="1"/>
          </p:cNvPicPr>
          <p:nvPr/>
        </p:nvPicPr>
        <p:blipFill>
          <a:blip r:embed="rId3" cstate="print"/>
          <a:stretch>
            <a:fillRect/>
          </a:stretch>
        </p:blipFill>
        <p:spPr>
          <a:xfrm>
            <a:off x="0" y="0"/>
            <a:ext cx="683568" cy="770535"/>
          </a:xfrm>
          <a:prstGeom prst="rect">
            <a:avLst/>
          </a:prstGeom>
        </p:spPr>
      </p:pic>
      <p:pic>
        <p:nvPicPr>
          <p:cNvPr id="84994" name="Picture 2" descr="http://www.icsmsu.com/exec/wp-content/Year3Reps.jpg"/>
          <p:cNvPicPr>
            <a:picLocks noChangeAspect="1" noChangeArrowheads="1"/>
          </p:cNvPicPr>
          <p:nvPr/>
        </p:nvPicPr>
        <p:blipFill>
          <a:blip r:embed="rId4" cstate="print"/>
          <a:srcRect/>
          <a:stretch>
            <a:fillRect/>
          </a:stretch>
        </p:blipFill>
        <p:spPr bwMode="auto">
          <a:xfrm>
            <a:off x="827584" y="2852936"/>
            <a:ext cx="7762875" cy="24193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1143000"/>
          </a:xfrm>
        </p:spPr>
        <p:txBody>
          <a:bodyPr>
            <a:noAutofit/>
          </a:bodyPr>
          <a:lstStyle/>
          <a:p>
            <a:r>
              <a:rPr lang="en-GB" b="1" dirty="0" smtClean="0">
                <a:solidFill>
                  <a:schemeClr val="bg1"/>
                </a:solidFill>
              </a:rPr>
              <a:t>Best place to learn these skills?</a:t>
            </a:r>
            <a:endParaRPr lang="en-GB" b="1" dirty="0">
              <a:solidFill>
                <a:schemeClr val="bg1"/>
              </a:solidFill>
            </a:endParaRPr>
          </a:p>
        </p:txBody>
      </p:sp>
      <p:grpSp>
        <p:nvGrpSpPr>
          <p:cNvPr id="3" name="Group 2"/>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6"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2050" name="Picture 2" descr="http://staging.imperialbrc.org.xplainhosting.com/sites/default/files/Charing%20Cross%20medium%20square.jpg"/>
          <p:cNvPicPr>
            <a:picLocks noChangeAspect="1" noChangeArrowheads="1"/>
          </p:cNvPicPr>
          <p:nvPr/>
        </p:nvPicPr>
        <p:blipFill>
          <a:blip r:embed="rId4" cstate="print"/>
          <a:srcRect/>
          <a:stretch>
            <a:fillRect/>
          </a:stretch>
        </p:blipFill>
        <p:spPr bwMode="auto">
          <a:xfrm>
            <a:off x="611560" y="1052736"/>
            <a:ext cx="1584176" cy="1584176"/>
          </a:xfrm>
          <a:prstGeom prst="rect">
            <a:avLst/>
          </a:prstGeom>
          <a:noFill/>
          <a:ln>
            <a:solidFill>
              <a:schemeClr val="tx1"/>
            </a:solidFill>
          </a:ln>
        </p:spPr>
      </p:pic>
      <p:pic>
        <p:nvPicPr>
          <p:cNvPr id="2052" name="Picture 4" descr="http://www1.imperial.ac.uk/resources/6591474A-E9B1-4019-B02F-B54584B9C42F/"/>
          <p:cNvPicPr>
            <a:picLocks noChangeAspect="1" noChangeArrowheads="1"/>
          </p:cNvPicPr>
          <p:nvPr/>
        </p:nvPicPr>
        <p:blipFill>
          <a:blip r:embed="rId5" cstate="print"/>
          <a:srcRect/>
          <a:stretch>
            <a:fillRect/>
          </a:stretch>
        </p:blipFill>
        <p:spPr bwMode="auto">
          <a:xfrm>
            <a:off x="2339752" y="1268760"/>
            <a:ext cx="2113522" cy="1584176"/>
          </a:xfrm>
          <a:prstGeom prst="rect">
            <a:avLst/>
          </a:prstGeom>
          <a:noFill/>
          <a:ln>
            <a:solidFill>
              <a:schemeClr val="tx1"/>
            </a:solidFill>
          </a:ln>
        </p:spPr>
      </p:pic>
      <p:pic>
        <p:nvPicPr>
          <p:cNvPr id="2054" name="Picture 6" descr="http://static.guim.co.uk/sys-images/Guardian/Pix/pictures/2011/6/24/1308931237237/Chelsea-and-Westminster-H-005.jpg"/>
          <p:cNvPicPr>
            <a:picLocks noChangeAspect="1" noChangeArrowheads="1"/>
          </p:cNvPicPr>
          <p:nvPr/>
        </p:nvPicPr>
        <p:blipFill>
          <a:blip r:embed="rId6" cstate="print"/>
          <a:srcRect/>
          <a:stretch>
            <a:fillRect/>
          </a:stretch>
        </p:blipFill>
        <p:spPr bwMode="auto">
          <a:xfrm>
            <a:off x="1043608" y="3212976"/>
            <a:ext cx="2520280" cy="1512168"/>
          </a:xfrm>
          <a:prstGeom prst="rect">
            <a:avLst/>
          </a:prstGeom>
          <a:noFill/>
          <a:ln>
            <a:solidFill>
              <a:schemeClr val="tx1"/>
            </a:solidFill>
          </a:ln>
        </p:spPr>
      </p:pic>
      <p:pic>
        <p:nvPicPr>
          <p:cNvPr id="2056" name="Picture 8" descr="http://www.indyrs.co.uk/wp-content/uploads/2012/09/hammersmith-hospital.jpg"/>
          <p:cNvPicPr>
            <a:picLocks noChangeAspect="1" noChangeArrowheads="1"/>
          </p:cNvPicPr>
          <p:nvPr/>
        </p:nvPicPr>
        <p:blipFill>
          <a:blip r:embed="rId7" cstate="print"/>
          <a:srcRect/>
          <a:stretch>
            <a:fillRect/>
          </a:stretch>
        </p:blipFill>
        <p:spPr bwMode="auto">
          <a:xfrm>
            <a:off x="4572000" y="980728"/>
            <a:ext cx="2441368" cy="1584176"/>
          </a:xfrm>
          <a:prstGeom prst="rect">
            <a:avLst/>
          </a:prstGeom>
          <a:noFill/>
          <a:ln>
            <a:solidFill>
              <a:schemeClr val="tx1"/>
            </a:solidFill>
          </a:ln>
        </p:spPr>
      </p:pic>
      <p:pic>
        <p:nvPicPr>
          <p:cNvPr id="2058" name="Picture 10" descr="http://i.telegraph.co.uk/multimedia/archive/02087/northwick-park_2087685c.jpg"/>
          <p:cNvPicPr>
            <a:picLocks noChangeAspect="1" noChangeArrowheads="1"/>
          </p:cNvPicPr>
          <p:nvPr/>
        </p:nvPicPr>
        <p:blipFill>
          <a:blip r:embed="rId8" cstate="print"/>
          <a:srcRect/>
          <a:stretch>
            <a:fillRect/>
          </a:stretch>
        </p:blipFill>
        <p:spPr bwMode="auto">
          <a:xfrm>
            <a:off x="3995936" y="2996952"/>
            <a:ext cx="2885337" cy="1800200"/>
          </a:xfrm>
          <a:prstGeom prst="rect">
            <a:avLst/>
          </a:prstGeom>
          <a:noFill/>
          <a:ln>
            <a:solidFill>
              <a:schemeClr val="tx1"/>
            </a:solidFill>
          </a:ln>
        </p:spPr>
      </p:pic>
      <p:pic>
        <p:nvPicPr>
          <p:cNvPr id="2060" name="Picture 12" descr="http://www1.imperial.ac.uk/resources/6FB6CABB-8E13-43BC-BA06-18245A2002EB/"/>
          <p:cNvPicPr>
            <a:picLocks noChangeAspect="1" noChangeArrowheads="1"/>
          </p:cNvPicPr>
          <p:nvPr/>
        </p:nvPicPr>
        <p:blipFill>
          <a:blip r:embed="rId9" cstate="print"/>
          <a:srcRect/>
          <a:stretch>
            <a:fillRect/>
          </a:stretch>
        </p:blipFill>
        <p:spPr bwMode="auto">
          <a:xfrm>
            <a:off x="7092280" y="1484784"/>
            <a:ext cx="1920213" cy="1440160"/>
          </a:xfrm>
          <a:prstGeom prst="rect">
            <a:avLst/>
          </a:prstGeom>
          <a:noFill/>
          <a:ln>
            <a:solidFill>
              <a:schemeClr val="tx1"/>
            </a:solidFill>
          </a:ln>
        </p:spPr>
      </p:pic>
      <p:pic>
        <p:nvPicPr>
          <p:cNvPr id="2062" name="Picture 14" descr="http://newsimg.bbc.co.uk/media/images/44601000/jpg/_44601737_hospital226.jpg"/>
          <p:cNvPicPr>
            <a:picLocks noChangeAspect="1" noChangeArrowheads="1"/>
          </p:cNvPicPr>
          <p:nvPr/>
        </p:nvPicPr>
        <p:blipFill>
          <a:blip r:embed="rId10" cstate="print"/>
          <a:srcRect/>
          <a:stretch>
            <a:fillRect/>
          </a:stretch>
        </p:blipFill>
        <p:spPr bwMode="auto">
          <a:xfrm>
            <a:off x="7020272" y="3501008"/>
            <a:ext cx="1979712" cy="1489165"/>
          </a:xfrm>
          <a:prstGeom prst="rect">
            <a:avLst/>
          </a:prstGeom>
          <a:noFill/>
        </p:spPr>
      </p:pic>
      <p:pic>
        <p:nvPicPr>
          <p:cNvPr id="2064" name="Picture 16" descr="http://upload.wikimedia.org/wikipedia/commons/5/5e/Hillingdon_Hospital_-_geograph.org.uk_-_1381222.jpg"/>
          <p:cNvPicPr>
            <a:picLocks noChangeAspect="1" noChangeArrowheads="1"/>
          </p:cNvPicPr>
          <p:nvPr/>
        </p:nvPicPr>
        <p:blipFill>
          <a:blip r:embed="rId11" cstate="print"/>
          <a:srcRect t="23451"/>
          <a:stretch>
            <a:fillRect/>
          </a:stretch>
        </p:blipFill>
        <p:spPr bwMode="auto">
          <a:xfrm>
            <a:off x="3923928" y="4941168"/>
            <a:ext cx="2711624" cy="1556792"/>
          </a:xfrm>
          <a:prstGeom prst="rect">
            <a:avLst/>
          </a:prstGeom>
          <a:noFill/>
          <a:ln>
            <a:solidFill>
              <a:schemeClr val="tx1"/>
            </a:solidFill>
          </a:ln>
        </p:spPr>
      </p:pic>
      <p:pic>
        <p:nvPicPr>
          <p:cNvPr id="2066" name="Picture 18" descr="http://upload.wikimedia.org/wikipedia/commons/7/7d/St_Peters_Hospital%2C_Chertsey_-_geograph.org.uk_-_1756487.jpg"/>
          <p:cNvPicPr>
            <a:picLocks noChangeAspect="1" noChangeArrowheads="1"/>
          </p:cNvPicPr>
          <p:nvPr/>
        </p:nvPicPr>
        <p:blipFill>
          <a:blip r:embed="rId12" cstate="print"/>
          <a:srcRect/>
          <a:stretch>
            <a:fillRect/>
          </a:stretch>
        </p:blipFill>
        <p:spPr bwMode="auto">
          <a:xfrm>
            <a:off x="1475656" y="4869160"/>
            <a:ext cx="2340091" cy="1755068"/>
          </a:xfrm>
          <a:prstGeom prst="rect">
            <a:avLst/>
          </a:prstGeom>
          <a:noFill/>
          <a:ln>
            <a:solidFill>
              <a:schemeClr val="tx1"/>
            </a:solidFill>
          </a:ln>
        </p:spPr>
      </p:pic>
      <p:pic>
        <p:nvPicPr>
          <p:cNvPr id="2068" name="Picture 20" descr="http://www.selectadna.co.uk/user/selectadna-ealing-hospital.jpg"/>
          <p:cNvPicPr>
            <a:picLocks noChangeAspect="1" noChangeArrowheads="1"/>
          </p:cNvPicPr>
          <p:nvPr/>
        </p:nvPicPr>
        <p:blipFill>
          <a:blip r:embed="rId13" cstate="print"/>
          <a:srcRect/>
          <a:stretch>
            <a:fillRect/>
          </a:stretch>
        </p:blipFill>
        <p:spPr bwMode="auto">
          <a:xfrm>
            <a:off x="6785992" y="5157193"/>
            <a:ext cx="2160239" cy="1440160"/>
          </a:xfrm>
          <a:prstGeom prst="rect">
            <a:avLst/>
          </a:prstGeom>
          <a:noFill/>
          <a:ln>
            <a:solidFill>
              <a:schemeClr val="tx1"/>
            </a:solidFill>
          </a:ln>
        </p:spPr>
      </p:pic>
      <p:sp>
        <p:nvSpPr>
          <p:cNvPr id="20" name="TextBox 19"/>
          <p:cNvSpPr txBox="1"/>
          <p:nvPr/>
        </p:nvSpPr>
        <p:spPr>
          <a:xfrm>
            <a:off x="1691680" y="1700808"/>
            <a:ext cx="6192688" cy="3631763"/>
          </a:xfrm>
          <a:prstGeom prst="rect">
            <a:avLst/>
          </a:prstGeom>
          <a:noFill/>
        </p:spPr>
        <p:txBody>
          <a:bodyPr wrap="square" rtlCol="0">
            <a:spAutoFit/>
          </a:bodyPr>
          <a:lstStyle/>
          <a:p>
            <a:pPr algn="ctr"/>
            <a:r>
              <a:rPr lang="en-GB" sz="11500" b="1" dirty="0" smtClean="0">
                <a:ln w="38100">
                  <a:solidFill>
                    <a:srgbClr val="002060"/>
                  </a:solidFill>
                </a:ln>
                <a:solidFill>
                  <a:srgbClr val="FF0000"/>
                </a:solidFill>
              </a:rPr>
              <a:t>GO </a:t>
            </a:r>
          </a:p>
          <a:p>
            <a:pPr algn="ctr"/>
            <a:r>
              <a:rPr lang="en-GB" sz="11500" b="1" dirty="0" smtClean="0">
                <a:ln w="38100">
                  <a:solidFill>
                    <a:srgbClr val="002060"/>
                  </a:solidFill>
                </a:ln>
                <a:solidFill>
                  <a:srgbClr val="FF0000"/>
                </a:solidFill>
              </a:rPr>
              <a:t>ON CALL!</a:t>
            </a:r>
            <a:endParaRPr lang="en-GB" sz="11500" b="1" dirty="0">
              <a:ln w="38100">
                <a:solidFill>
                  <a:srgbClr val="002060"/>
                </a:solidFill>
              </a:ln>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60648"/>
            <a:ext cx="8229600" cy="1143000"/>
          </a:xfrm>
        </p:spPr>
        <p:txBody>
          <a:bodyPr>
            <a:normAutofit/>
          </a:bodyPr>
          <a:lstStyle/>
          <a:p>
            <a:r>
              <a:rPr lang="en-GB" sz="5400" b="1" dirty="0" smtClean="0">
                <a:solidFill>
                  <a:schemeClr val="bg1"/>
                </a:solidFill>
              </a:rPr>
              <a:t>CMT</a:t>
            </a:r>
            <a:endParaRPr lang="en-GB" sz="5400" b="1" dirty="0">
              <a:solidFill>
                <a:schemeClr val="bg1"/>
              </a:solidFill>
            </a:endParaRPr>
          </a:p>
        </p:txBody>
      </p:sp>
      <p:grpSp>
        <p:nvGrpSpPr>
          <p:cNvPr id="3" name="Group 2"/>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6"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34818" name="Picture 2"/>
          <p:cNvPicPr>
            <a:picLocks noChangeAspect="1" noChangeArrowheads="1"/>
          </p:cNvPicPr>
          <p:nvPr/>
        </p:nvPicPr>
        <p:blipFill>
          <a:blip r:embed="rId4" cstate="print"/>
          <a:srcRect l="21617" t="25509" r="21133" b="31183"/>
          <a:stretch>
            <a:fillRect/>
          </a:stretch>
        </p:blipFill>
        <p:spPr bwMode="auto">
          <a:xfrm>
            <a:off x="899591" y="1484784"/>
            <a:ext cx="7886919" cy="4752528"/>
          </a:xfrm>
          <a:prstGeom prst="rect">
            <a:avLst/>
          </a:prstGeom>
          <a:noFill/>
          <a:ln w="9525">
            <a:solidFill>
              <a:schemeClr val="tx1"/>
            </a:solidFill>
            <a:miter lim="800000"/>
            <a:headEnd/>
            <a:tailEnd/>
          </a:ln>
        </p:spPr>
      </p:pic>
      <p:sp>
        <p:nvSpPr>
          <p:cNvPr id="16" name="Rectangle 15"/>
          <p:cNvSpPr/>
          <p:nvPr/>
        </p:nvSpPr>
        <p:spPr>
          <a:xfrm>
            <a:off x="2123728" y="2132856"/>
            <a:ext cx="864096"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668344" y="2132856"/>
            <a:ext cx="576064"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3635896" y="2492896"/>
            <a:ext cx="720080"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3419872" y="2708920"/>
            <a:ext cx="720080"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4211960" y="2708920"/>
            <a:ext cx="1728192"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3491880" y="2924944"/>
            <a:ext cx="1008112"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5796136" y="4149080"/>
            <a:ext cx="1296144"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64288" y="4149080"/>
            <a:ext cx="1008112" cy="144016"/>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p:cNvSpPr/>
          <p:nvPr/>
        </p:nvSpPr>
        <p:spPr>
          <a:xfrm>
            <a:off x="2123728" y="5301208"/>
            <a:ext cx="1296144" cy="216024"/>
          </a:xfrm>
          <a:prstGeom prst="rect">
            <a:avLst/>
          </a:prstGeom>
          <a:solidFill>
            <a:srgbClr val="FFFF00">
              <a:alpha val="27059"/>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683568" cy="6858000"/>
            <a:chOff x="0" y="0"/>
            <a:chExt cx="683568" cy="6858000"/>
          </a:xfrm>
        </p:grpSpPr>
        <p:grpSp>
          <p:nvGrpSpPr>
            <p:cNvPr id="3" name="Group 1"/>
            <p:cNvGrpSpPr/>
            <p:nvPr/>
          </p:nvGrpSpPr>
          <p:grpSpPr>
            <a:xfrm>
              <a:off x="179512" y="0"/>
              <a:ext cx="360040" cy="6858000"/>
              <a:chOff x="179512" y="0"/>
              <a:chExt cx="360040" cy="6858000"/>
            </a:xfrm>
          </p:grpSpPr>
          <p:sp>
            <p:nvSpPr>
              <p:cNvPr id="5"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Picture 3" descr="pheonixnobackground.png"/>
            <p:cNvPicPr>
              <a:picLocks noChangeAspect="1"/>
            </p:cNvPicPr>
            <p:nvPr/>
          </p:nvPicPr>
          <p:blipFill>
            <a:blip r:embed="rId3" cstate="print"/>
            <a:stretch>
              <a:fillRect/>
            </a:stretch>
          </p:blipFill>
          <p:spPr>
            <a:xfrm>
              <a:off x="0" y="0"/>
              <a:ext cx="683568" cy="770535"/>
            </a:xfrm>
            <a:prstGeom prst="rect">
              <a:avLst/>
            </a:prstGeom>
          </p:spPr>
        </p:pic>
      </p:grpSp>
      <p:sp>
        <p:nvSpPr>
          <p:cNvPr id="10" name="Title 14"/>
          <p:cNvSpPr>
            <a:spLocks noGrp="1"/>
          </p:cNvSpPr>
          <p:nvPr>
            <p:ph type="title"/>
          </p:nvPr>
        </p:nvSpPr>
        <p:spPr>
          <a:xfrm>
            <a:off x="395536" y="116632"/>
            <a:ext cx="8892480" cy="1143000"/>
          </a:xfrm>
        </p:spPr>
        <p:txBody>
          <a:bodyPr>
            <a:noAutofit/>
          </a:bodyPr>
          <a:lstStyle/>
          <a:p>
            <a:r>
              <a:rPr lang="en-GB" sz="3600" b="1" dirty="0" smtClean="0">
                <a:solidFill>
                  <a:schemeClr val="bg1"/>
                </a:solidFill>
              </a:rPr>
              <a:t>Learning Objectives from the Course Guide</a:t>
            </a:r>
            <a:endParaRPr lang="en-GB" sz="3600" b="1" dirty="0">
              <a:solidFill>
                <a:schemeClr val="bg1"/>
              </a:solidFill>
            </a:endParaRPr>
          </a:p>
        </p:txBody>
      </p:sp>
      <p:sp>
        <p:nvSpPr>
          <p:cNvPr id="12" name="Content Placeholder 12"/>
          <p:cNvSpPr txBox="1">
            <a:spLocks/>
          </p:cNvSpPr>
          <p:nvPr/>
        </p:nvSpPr>
        <p:spPr>
          <a:xfrm>
            <a:off x="755576" y="1052736"/>
            <a:ext cx="8208912" cy="56166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GB" sz="3200" u="sng" dirty="0" smtClean="0">
                <a:solidFill>
                  <a:schemeClr val="bg1"/>
                </a:solidFill>
              </a:rPr>
              <a:t>Your syllabus for the Written Paper</a:t>
            </a:r>
            <a:r>
              <a:rPr lang="en-GB" sz="3200" dirty="0" smtClean="0">
                <a:solidFill>
                  <a:schemeClr val="bg1"/>
                </a:solidFill>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solidFill>
                  <a:schemeClr val="bg1"/>
                </a:solidFill>
              </a:rPr>
              <a:t>Lots of conditions – don’t need to know the ins and outs of every single one!</a:t>
            </a:r>
          </a:p>
          <a:p>
            <a:pPr marL="800100" lvl="1" indent="-342900">
              <a:spcBef>
                <a:spcPct val="20000"/>
              </a:spcBef>
              <a:buFont typeface="Arial" pitchFamily="34" charset="0"/>
              <a:buChar char="•"/>
            </a:pPr>
            <a:r>
              <a:rPr lang="en-GB" sz="3200" b="1" dirty="0" smtClean="0">
                <a:solidFill>
                  <a:schemeClr val="bg1"/>
                </a:solidFill>
              </a:rPr>
              <a:t>Definition</a:t>
            </a:r>
          </a:p>
          <a:p>
            <a:pPr marL="800100" lvl="1" indent="-342900">
              <a:spcBef>
                <a:spcPct val="20000"/>
              </a:spcBef>
              <a:buFont typeface="Arial" pitchFamily="34" charset="0"/>
              <a:buChar char="•"/>
            </a:pPr>
            <a:r>
              <a:rPr lang="en-GB" sz="3200" b="1" dirty="0" smtClean="0">
                <a:solidFill>
                  <a:schemeClr val="bg1"/>
                </a:solidFill>
              </a:rPr>
              <a:t>Risk factors</a:t>
            </a:r>
          </a:p>
          <a:p>
            <a:pPr marL="800100" lvl="1" indent="-342900">
              <a:spcBef>
                <a:spcPct val="20000"/>
              </a:spcBef>
              <a:buFont typeface="Arial" pitchFamily="34" charset="0"/>
              <a:buChar char="•"/>
            </a:pPr>
            <a:r>
              <a:rPr lang="en-GB" sz="3200" b="1" dirty="0" smtClean="0">
                <a:solidFill>
                  <a:schemeClr val="bg1"/>
                </a:solidFill>
              </a:rPr>
              <a:t>Presentation</a:t>
            </a:r>
          </a:p>
          <a:p>
            <a:pPr marL="800100" lvl="1" indent="-342900">
              <a:spcBef>
                <a:spcPct val="20000"/>
              </a:spcBef>
              <a:buFont typeface="Arial" pitchFamily="34" charset="0"/>
              <a:buChar char="•"/>
            </a:pPr>
            <a:r>
              <a:rPr lang="en-GB" sz="3200" b="1" dirty="0" smtClean="0">
                <a:solidFill>
                  <a:schemeClr val="bg1"/>
                </a:solidFill>
              </a:rPr>
              <a:t>Investigations</a:t>
            </a:r>
          </a:p>
          <a:p>
            <a:pPr marL="800100" lvl="1" indent="-342900">
              <a:spcBef>
                <a:spcPct val="20000"/>
              </a:spcBef>
              <a:buFont typeface="Arial" pitchFamily="34" charset="0"/>
              <a:buChar char="•"/>
            </a:pPr>
            <a:r>
              <a:rPr lang="en-GB" sz="3200" b="1" dirty="0" smtClean="0">
                <a:solidFill>
                  <a:schemeClr val="bg1"/>
                </a:solidFill>
              </a:rPr>
              <a:t>Treatment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solidFill>
                  <a:schemeClr val="bg1"/>
                </a:solidFill>
              </a:rPr>
              <a:t>Page 10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GB" sz="3200" dirty="0" smtClean="0">
                <a:solidFill>
                  <a:schemeClr val="bg1"/>
                </a:solidFill>
              </a:rPr>
              <a:t>Pages 27 - 32</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GB"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srcRect/>
          <a:stretch>
            <a:fillRect/>
          </a:stretch>
        </p:blipFill>
        <p:spPr bwMode="auto">
          <a:xfrm>
            <a:off x="755576" y="476672"/>
            <a:ext cx="3920602" cy="5544616"/>
          </a:xfrm>
          <a:prstGeom prst="rect">
            <a:avLst/>
          </a:prstGeom>
          <a:noFill/>
          <a:ln w="9525">
            <a:solidFill>
              <a:schemeClr val="tx1"/>
            </a:solid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4932040" y="476672"/>
            <a:ext cx="3941552" cy="5544616"/>
          </a:xfrm>
          <a:prstGeom prst="rect">
            <a:avLst/>
          </a:prstGeom>
          <a:noFill/>
          <a:ln w="9525">
            <a:solidFill>
              <a:schemeClr val="tx1"/>
            </a:solidFill>
            <a:miter lim="800000"/>
            <a:headEnd/>
            <a:tailEnd/>
          </a:ln>
        </p:spPr>
      </p:pic>
      <p:grpSp>
        <p:nvGrpSpPr>
          <p:cNvPr id="5" name="Group 4"/>
          <p:cNvGrpSpPr/>
          <p:nvPr/>
        </p:nvGrpSpPr>
        <p:grpSpPr>
          <a:xfrm>
            <a:off x="0" y="0"/>
            <a:ext cx="683568" cy="6858000"/>
            <a:chOff x="0" y="0"/>
            <a:chExt cx="683568" cy="6858000"/>
          </a:xfrm>
        </p:grpSpPr>
        <p:grpSp>
          <p:nvGrpSpPr>
            <p:cNvPr id="6" name="Group 1"/>
            <p:cNvGrpSpPr/>
            <p:nvPr/>
          </p:nvGrpSpPr>
          <p:grpSpPr>
            <a:xfrm>
              <a:off x="179512" y="0"/>
              <a:ext cx="360040" cy="6858000"/>
              <a:chOff x="179512" y="0"/>
              <a:chExt cx="360040" cy="6858000"/>
            </a:xfrm>
          </p:grpSpPr>
          <p:sp>
            <p:nvSpPr>
              <p:cNvPr id="8"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7" name="Picture 6" descr="pheonixnobackground.png"/>
            <p:cNvPicPr>
              <a:picLocks noChangeAspect="1"/>
            </p:cNvPicPr>
            <p:nvPr/>
          </p:nvPicPr>
          <p:blipFill>
            <a:blip r:embed="rId4" cstate="print"/>
            <a:stretch>
              <a:fillRect/>
            </a:stretch>
          </p:blipFill>
          <p:spPr>
            <a:xfrm>
              <a:off x="0" y="0"/>
              <a:ext cx="683568" cy="770535"/>
            </a:xfrm>
            <a:prstGeom prst="rect">
              <a:avLst/>
            </a:prstGeom>
          </p:spPr>
        </p:pic>
      </p:grpSp>
    </p:spTree>
    <p:extLst>
      <p:ext uri="{BB962C8B-B14F-4D97-AF65-F5344CB8AC3E}">
        <p14:creationId xmlns:p14="http://schemas.microsoft.com/office/powerpoint/2010/main" val="2525943844"/>
      </p:ext>
    </p:extLst>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0"/>
            <a:ext cx="8229600" cy="1143000"/>
          </a:xfrm>
        </p:spPr>
        <p:txBody>
          <a:bodyPr>
            <a:noAutofit/>
          </a:bodyPr>
          <a:lstStyle/>
          <a:p>
            <a:r>
              <a:rPr lang="en-GB" b="1" dirty="0" smtClean="0">
                <a:solidFill>
                  <a:schemeClr val="bg1"/>
                </a:solidFill>
              </a:rPr>
              <a:t>Best place to learn about it all?</a:t>
            </a:r>
            <a:endParaRPr lang="en-GB" b="1" dirty="0">
              <a:solidFill>
                <a:schemeClr val="bg1"/>
              </a:solidFill>
            </a:endParaRPr>
          </a:p>
        </p:txBody>
      </p:sp>
      <p:grpSp>
        <p:nvGrpSpPr>
          <p:cNvPr id="3" name="Group 2"/>
          <p:cNvGrpSpPr/>
          <p:nvPr/>
        </p:nvGrpSpPr>
        <p:grpSpPr>
          <a:xfrm>
            <a:off x="0" y="0"/>
            <a:ext cx="683568" cy="6858000"/>
            <a:chOff x="0" y="0"/>
            <a:chExt cx="683568" cy="6858000"/>
          </a:xfrm>
        </p:grpSpPr>
        <p:grpSp>
          <p:nvGrpSpPr>
            <p:cNvPr id="4" name="Group 1"/>
            <p:cNvGrpSpPr/>
            <p:nvPr/>
          </p:nvGrpSpPr>
          <p:grpSpPr>
            <a:xfrm>
              <a:off x="179512" y="0"/>
              <a:ext cx="360040" cy="6858000"/>
              <a:chOff x="179512" y="0"/>
              <a:chExt cx="360040" cy="6858000"/>
            </a:xfrm>
          </p:grpSpPr>
          <p:sp>
            <p:nvSpPr>
              <p:cNvPr id="6" name="Rectangle 2"/>
              <p:cNvSpPr/>
              <p:nvPr/>
            </p:nvSpPr>
            <p:spPr>
              <a:xfrm>
                <a:off x="179512" y="0"/>
                <a:ext cx="72008" cy="6858000"/>
              </a:xfrm>
              <a:prstGeom prst="rect">
                <a:avLst/>
              </a:prstGeom>
              <a:gradFill flip="none" rotWithShape="1">
                <a:gsLst>
                  <a:gs pos="51000">
                    <a:srgbClr val="D20202"/>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323528" y="0"/>
                <a:ext cx="72008" cy="6858000"/>
              </a:xfrm>
              <a:prstGeom prst="rect">
                <a:avLst/>
              </a:prstGeom>
              <a:gradFill flip="none" rotWithShape="1">
                <a:gsLst>
                  <a:gs pos="51000">
                    <a:schemeClr val="tx2">
                      <a:lumMod val="60000"/>
                      <a:lumOff val="40000"/>
                    </a:schemeClr>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67544" y="0"/>
                <a:ext cx="72008" cy="6858000"/>
              </a:xfrm>
              <a:prstGeom prst="rect">
                <a:avLst/>
              </a:prstGeom>
              <a:gradFill flip="none" rotWithShape="1">
                <a:gsLst>
                  <a:gs pos="51000">
                    <a:srgbClr val="FFFF00"/>
                  </a:gs>
                  <a:gs pos="100000">
                    <a:srgbClr val="0037AA">
                      <a:alpha val="47000"/>
                    </a:srgb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 name="Picture 4" descr="pheonixnobackground.png"/>
            <p:cNvPicPr>
              <a:picLocks noChangeAspect="1"/>
            </p:cNvPicPr>
            <p:nvPr/>
          </p:nvPicPr>
          <p:blipFill>
            <a:blip r:embed="rId3" cstate="print"/>
            <a:stretch>
              <a:fillRect/>
            </a:stretch>
          </p:blipFill>
          <p:spPr>
            <a:xfrm>
              <a:off x="0" y="0"/>
              <a:ext cx="683568" cy="770535"/>
            </a:xfrm>
            <a:prstGeom prst="rect">
              <a:avLst/>
            </a:prstGeom>
          </p:spPr>
        </p:pic>
      </p:grpSp>
      <p:pic>
        <p:nvPicPr>
          <p:cNvPr id="2050" name="Picture 2" descr="http://staging.imperialbrc.org.xplainhosting.com/sites/default/files/Charing%20Cross%20medium%20square.jpg"/>
          <p:cNvPicPr>
            <a:picLocks noChangeAspect="1" noChangeArrowheads="1"/>
          </p:cNvPicPr>
          <p:nvPr/>
        </p:nvPicPr>
        <p:blipFill>
          <a:blip r:embed="rId4" cstate="print"/>
          <a:srcRect/>
          <a:stretch>
            <a:fillRect/>
          </a:stretch>
        </p:blipFill>
        <p:spPr bwMode="auto">
          <a:xfrm>
            <a:off x="611560" y="1052736"/>
            <a:ext cx="1584176" cy="1584176"/>
          </a:xfrm>
          <a:prstGeom prst="rect">
            <a:avLst/>
          </a:prstGeom>
          <a:noFill/>
          <a:ln>
            <a:solidFill>
              <a:schemeClr val="tx1"/>
            </a:solidFill>
          </a:ln>
        </p:spPr>
      </p:pic>
      <p:pic>
        <p:nvPicPr>
          <p:cNvPr id="2052" name="Picture 4" descr="http://www1.imperial.ac.uk/resources/6591474A-E9B1-4019-B02F-B54584B9C42F/"/>
          <p:cNvPicPr>
            <a:picLocks noChangeAspect="1" noChangeArrowheads="1"/>
          </p:cNvPicPr>
          <p:nvPr/>
        </p:nvPicPr>
        <p:blipFill>
          <a:blip r:embed="rId5" cstate="print"/>
          <a:srcRect/>
          <a:stretch>
            <a:fillRect/>
          </a:stretch>
        </p:blipFill>
        <p:spPr bwMode="auto">
          <a:xfrm>
            <a:off x="2339752" y="1268760"/>
            <a:ext cx="2113522" cy="1584176"/>
          </a:xfrm>
          <a:prstGeom prst="rect">
            <a:avLst/>
          </a:prstGeom>
          <a:noFill/>
          <a:ln>
            <a:solidFill>
              <a:schemeClr val="tx1"/>
            </a:solidFill>
          </a:ln>
        </p:spPr>
      </p:pic>
      <p:pic>
        <p:nvPicPr>
          <p:cNvPr id="2054" name="Picture 6" descr="http://static.guim.co.uk/sys-images/Guardian/Pix/pictures/2011/6/24/1308931237237/Chelsea-and-Westminster-H-005.jpg"/>
          <p:cNvPicPr>
            <a:picLocks noChangeAspect="1" noChangeArrowheads="1"/>
          </p:cNvPicPr>
          <p:nvPr/>
        </p:nvPicPr>
        <p:blipFill>
          <a:blip r:embed="rId6" cstate="print"/>
          <a:srcRect/>
          <a:stretch>
            <a:fillRect/>
          </a:stretch>
        </p:blipFill>
        <p:spPr bwMode="auto">
          <a:xfrm>
            <a:off x="1043608" y="3212976"/>
            <a:ext cx="2520280" cy="1512168"/>
          </a:xfrm>
          <a:prstGeom prst="rect">
            <a:avLst/>
          </a:prstGeom>
          <a:noFill/>
          <a:ln>
            <a:solidFill>
              <a:schemeClr val="tx1"/>
            </a:solidFill>
          </a:ln>
        </p:spPr>
      </p:pic>
      <p:pic>
        <p:nvPicPr>
          <p:cNvPr id="2056" name="Picture 8" descr="http://www.indyrs.co.uk/wp-content/uploads/2012/09/hammersmith-hospital.jpg"/>
          <p:cNvPicPr>
            <a:picLocks noChangeAspect="1" noChangeArrowheads="1"/>
          </p:cNvPicPr>
          <p:nvPr/>
        </p:nvPicPr>
        <p:blipFill>
          <a:blip r:embed="rId7" cstate="print"/>
          <a:srcRect/>
          <a:stretch>
            <a:fillRect/>
          </a:stretch>
        </p:blipFill>
        <p:spPr bwMode="auto">
          <a:xfrm>
            <a:off x="4572000" y="980728"/>
            <a:ext cx="2441368" cy="1584176"/>
          </a:xfrm>
          <a:prstGeom prst="rect">
            <a:avLst/>
          </a:prstGeom>
          <a:noFill/>
          <a:ln>
            <a:solidFill>
              <a:schemeClr val="tx1"/>
            </a:solidFill>
          </a:ln>
        </p:spPr>
      </p:pic>
      <p:pic>
        <p:nvPicPr>
          <p:cNvPr id="2058" name="Picture 10" descr="http://i.telegraph.co.uk/multimedia/archive/02087/northwick-park_2087685c.jpg"/>
          <p:cNvPicPr>
            <a:picLocks noChangeAspect="1" noChangeArrowheads="1"/>
          </p:cNvPicPr>
          <p:nvPr/>
        </p:nvPicPr>
        <p:blipFill>
          <a:blip r:embed="rId8" cstate="print"/>
          <a:srcRect/>
          <a:stretch>
            <a:fillRect/>
          </a:stretch>
        </p:blipFill>
        <p:spPr bwMode="auto">
          <a:xfrm>
            <a:off x="3995936" y="2996952"/>
            <a:ext cx="2885337" cy="1800200"/>
          </a:xfrm>
          <a:prstGeom prst="rect">
            <a:avLst/>
          </a:prstGeom>
          <a:noFill/>
          <a:ln>
            <a:solidFill>
              <a:schemeClr val="tx1"/>
            </a:solidFill>
          </a:ln>
        </p:spPr>
      </p:pic>
      <p:pic>
        <p:nvPicPr>
          <p:cNvPr id="2060" name="Picture 12" descr="http://www1.imperial.ac.uk/resources/6FB6CABB-8E13-43BC-BA06-18245A2002EB/"/>
          <p:cNvPicPr>
            <a:picLocks noChangeAspect="1" noChangeArrowheads="1"/>
          </p:cNvPicPr>
          <p:nvPr/>
        </p:nvPicPr>
        <p:blipFill>
          <a:blip r:embed="rId9" cstate="print"/>
          <a:srcRect/>
          <a:stretch>
            <a:fillRect/>
          </a:stretch>
        </p:blipFill>
        <p:spPr bwMode="auto">
          <a:xfrm>
            <a:off x="7092280" y="1484784"/>
            <a:ext cx="1920213" cy="1440160"/>
          </a:xfrm>
          <a:prstGeom prst="rect">
            <a:avLst/>
          </a:prstGeom>
          <a:noFill/>
          <a:ln>
            <a:solidFill>
              <a:schemeClr val="tx1"/>
            </a:solidFill>
          </a:ln>
        </p:spPr>
      </p:pic>
      <p:pic>
        <p:nvPicPr>
          <p:cNvPr id="2062" name="Picture 14" descr="http://newsimg.bbc.co.uk/media/images/44601000/jpg/_44601737_hospital226.jpg"/>
          <p:cNvPicPr>
            <a:picLocks noChangeAspect="1" noChangeArrowheads="1"/>
          </p:cNvPicPr>
          <p:nvPr/>
        </p:nvPicPr>
        <p:blipFill>
          <a:blip r:embed="rId10" cstate="print"/>
          <a:srcRect/>
          <a:stretch>
            <a:fillRect/>
          </a:stretch>
        </p:blipFill>
        <p:spPr bwMode="auto">
          <a:xfrm>
            <a:off x="7020272" y="3501008"/>
            <a:ext cx="1979712" cy="1489165"/>
          </a:xfrm>
          <a:prstGeom prst="rect">
            <a:avLst/>
          </a:prstGeom>
          <a:noFill/>
        </p:spPr>
      </p:pic>
      <p:pic>
        <p:nvPicPr>
          <p:cNvPr id="2064" name="Picture 16" descr="http://upload.wikimedia.org/wikipedia/commons/5/5e/Hillingdon_Hospital_-_geograph.org.uk_-_1381222.jpg"/>
          <p:cNvPicPr>
            <a:picLocks noChangeAspect="1" noChangeArrowheads="1"/>
          </p:cNvPicPr>
          <p:nvPr/>
        </p:nvPicPr>
        <p:blipFill>
          <a:blip r:embed="rId11" cstate="print"/>
          <a:srcRect t="23451"/>
          <a:stretch>
            <a:fillRect/>
          </a:stretch>
        </p:blipFill>
        <p:spPr bwMode="auto">
          <a:xfrm>
            <a:off x="3923928" y="4941168"/>
            <a:ext cx="2711624" cy="1556792"/>
          </a:xfrm>
          <a:prstGeom prst="rect">
            <a:avLst/>
          </a:prstGeom>
          <a:noFill/>
          <a:ln>
            <a:solidFill>
              <a:schemeClr val="tx1"/>
            </a:solidFill>
          </a:ln>
        </p:spPr>
      </p:pic>
      <p:pic>
        <p:nvPicPr>
          <p:cNvPr id="2066" name="Picture 18" descr="http://upload.wikimedia.org/wikipedia/commons/7/7d/St_Peters_Hospital%2C_Chertsey_-_geograph.org.uk_-_1756487.jpg"/>
          <p:cNvPicPr>
            <a:picLocks noChangeAspect="1" noChangeArrowheads="1"/>
          </p:cNvPicPr>
          <p:nvPr/>
        </p:nvPicPr>
        <p:blipFill>
          <a:blip r:embed="rId12" cstate="print"/>
          <a:srcRect/>
          <a:stretch>
            <a:fillRect/>
          </a:stretch>
        </p:blipFill>
        <p:spPr bwMode="auto">
          <a:xfrm>
            <a:off x="1475656" y="4869160"/>
            <a:ext cx="2340091" cy="1755068"/>
          </a:xfrm>
          <a:prstGeom prst="rect">
            <a:avLst/>
          </a:prstGeom>
          <a:noFill/>
          <a:ln>
            <a:solidFill>
              <a:schemeClr val="tx1"/>
            </a:solidFill>
          </a:ln>
        </p:spPr>
      </p:pic>
      <p:pic>
        <p:nvPicPr>
          <p:cNvPr id="2068" name="Picture 20" descr="http://www.selectadna.co.uk/user/selectadna-ealing-hospital.jpg"/>
          <p:cNvPicPr>
            <a:picLocks noChangeAspect="1" noChangeArrowheads="1"/>
          </p:cNvPicPr>
          <p:nvPr/>
        </p:nvPicPr>
        <p:blipFill>
          <a:blip r:embed="rId13" cstate="print"/>
          <a:srcRect/>
          <a:stretch>
            <a:fillRect/>
          </a:stretch>
        </p:blipFill>
        <p:spPr bwMode="auto">
          <a:xfrm>
            <a:off x="6785992" y="5157193"/>
            <a:ext cx="2160239" cy="1440160"/>
          </a:xfrm>
          <a:prstGeom prst="rect">
            <a:avLst/>
          </a:prstGeom>
          <a:noFill/>
          <a:ln>
            <a:solidFill>
              <a:schemeClr val="tx1"/>
            </a:solidFill>
          </a:ln>
        </p:spPr>
      </p:pic>
    </p:spTree>
  </p:cSld>
  <p:clrMapOvr>
    <a:masterClrMapping/>
  </p:clrMapOvr>
  <mc:AlternateContent xmlns:mc="http://schemas.openxmlformats.org/markup-compatibility/2006" xmlns:p14="http://schemas.microsoft.com/office/powerpoint/2010/main">
    <mc:Choice Requires="p14">
      <p:transition p14:dur="0" advClick="0" advTm="6000"/>
    </mc:Choice>
    <mc:Fallback xmlns="">
      <p:transition xmlns:p14="http://schemas.microsoft.com/office/powerpoint/2010/main" advClick="0" advTm="6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TotalTime>
  <Words>1912</Words>
  <Application>Microsoft Office PowerPoint</Application>
  <PresentationFormat>On-screen Show (4:3)</PresentationFormat>
  <Paragraphs>277</Paragraphs>
  <Slides>42</Slides>
  <Notes>38</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PowerPoint Presentation</vt:lpstr>
      <vt:lpstr>Questions to be addressed</vt:lpstr>
      <vt:lpstr>Learning Objectives</vt:lpstr>
      <vt:lpstr>Learning Objectives from the Course Guide</vt:lpstr>
      <vt:lpstr>Best place to learn these skills?</vt:lpstr>
      <vt:lpstr>CMT</vt:lpstr>
      <vt:lpstr>Learning Objectives from the Course Guide</vt:lpstr>
      <vt:lpstr>PowerPoint Presentation</vt:lpstr>
      <vt:lpstr>Best place to learn about it all?</vt:lpstr>
      <vt:lpstr>Learning Objectives from the DOPS Book</vt:lpstr>
      <vt:lpstr>Learning Objectives from the Clinical Skills Guide</vt:lpstr>
      <vt:lpstr>PowerPoint Presentation</vt:lpstr>
      <vt:lpstr>Best place to learn these skills and practice them?</vt:lpstr>
      <vt:lpstr>Learning Objectives</vt:lpstr>
      <vt:lpstr>Year 3 at ICSM</vt:lpstr>
      <vt:lpstr>A typical wasted day at firms</vt:lpstr>
      <vt:lpstr>Do you know where you are?</vt:lpstr>
      <vt:lpstr>Basic Principles for Firms</vt:lpstr>
      <vt:lpstr>Medical Student Utility Belt</vt:lpstr>
      <vt:lpstr>Basic Principles for Firms</vt:lpstr>
      <vt:lpstr>Basic Principles for Firms</vt:lpstr>
      <vt:lpstr>A typical good day at firms</vt:lpstr>
      <vt:lpstr>A typical good day at firms</vt:lpstr>
      <vt:lpstr>Know when to do what</vt:lpstr>
      <vt:lpstr>You know best</vt:lpstr>
      <vt:lpstr>The Firms Mentality</vt:lpstr>
      <vt:lpstr>Learning Resources</vt:lpstr>
      <vt:lpstr>Learning Resources</vt:lpstr>
      <vt:lpstr>Learning Resources</vt:lpstr>
      <vt:lpstr>PowerPoint Presentation</vt:lpstr>
      <vt:lpstr>Learning Resources</vt:lpstr>
      <vt:lpstr>PowerPoint Presentation</vt:lpstr>
      <vt:lpstr>If you fancy some reading…</vt:lpstr>
      <vt:lpstr>Preparing for the OSCE</vt:lpstr>
      <vt:lpstr>OSCE Tutoring and Practice</vt:lpstr>
      <vt:lpstr>Preparing for the written paper</vt:lpstr>
      <vt:lpstr>Which EMQs should I practice?</vt:lpstr>
      <vt:lpstr>What’s involved in the FoCP exam?</vt:lpstr>
      <vt:lpstr>What’s involved in the FoCP exam?</vt:lpstr>
      <vt:lpstr>What’s involved in the FoCP exam?</vt:lpstr>
      <vt:lpstr>Questions addressed today</vt:lpstr>
      <vt:lpstr>Any problems?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Sybghat Rahim</dc:creator>
  <cp:lastModifiedBy>Shiel, Nuala</cp:lastModifiedBy>
  <cp:revision>47</cp:revision>
  <dcterms:created xsi:type="dcterms:W3CDTF">2012-12-07T21:30:22Z</dcterms:created>
  <dcterms:modified xsi:type="dcterms:W3CDTF">2012-12-17T10:52:45Z</dcterms:modified>
</cp:coreProperties>
</file>