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9" r:id="rId3"/>
    <p:sldId id="260" r:id="rId4"/>
    <p:sldId id="261" r:id="rId5"/>
    <p:sldId id="262" r:id="rId6"/>
    <p:sldId id="257" r:id="rId7"/>
    <p:sldId id="265" r:id="rId8"/>
    <p:sldId id="263" r:id="rId9"/>
    <p:sldId id="270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1" autoAdjust="0"/>
    <p:restoredTop sz="94660"/>
  </p:normalViewPr>
  <p:slideViewPr>
    <p:cSldViewPr>
      <p:cViewPr>
        <p:scale>
          <a:sx n="50" d="100"/>
          <a:sy n="50" d="100"/>
        </p:scale>
        <p:origin x="-858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BF551B-69B7-403A-88C7-37D6CB5C4662}" type="datetimeFigureOut">
              <a:rPr lang="en-US"/>
              <a:pPr>
                <a:defRPr/>
              </a:pPr>
              <a:t>12/3/2012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AC9DA58-1EEA-423F-9A05-8B948EDBFE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307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DA6AAA3-BC1F-4C53-B5AD-76678AEC75B1}" type="slidenum">
              <a:rPr lang="en-GB" smtClean="0"/>
              <a:pPr eaLnBrk="1" hangingPunct="1"/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1453059-D9FF-4085-A2C5-9EDE7FE4F620}" type="slidenum">
              <a:rPr lang="en-GB" smtClean="0"/>
              <a:pPr eaLnBrk="1" hangingPunct="1"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74DC120-DFA3-49E0-892F-C656679908FD}" type="slidenum">
              <a:rPr lang="en-GB" smtClean="0"/>
              <a:pPr eaLnBrk="1" hangingPunct="1"/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3723F91-5CC1-4A22-BF1A-96C7CA3991BD}" type="slidenum">
              <a:rPr lang="en-GB" smtClean="0"/>
              <a:pPr eaLnBrk="1" hangingPunct="1"/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9091426-F0AB-460E-876E-0C84421A6732}" type="slidenum">
              <a:rPr lang="en-GB" smtClean="0"/>
              <a:pPr eaLnBrk="1" hangingPunct="1"/>
              <a:t>14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F34279E-56E5-4378-A729-F2DCBBFA0B56}" type="slidenum">
              <a:rPr lang="en-GB" smtClean="0"/>
              <a:pPr eaLnBrk="1" hangingPunct="1"/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3F7AB2E-F98E-4B4C-863A-F44FCD905EBC}" type="slidenum">
              <a:rPr lang="en-GB" smtClean="0"/>
              <a:pPr eaLnBrk="1" hangingPunct="1"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0789D2E-21C2-451B-9013-262612917FCE}" type="slidenum">
              <a:rPr lang="en-GB" smtClean="0"/>
              <a:pPr eaLnBrk="1" hangingPunct="1"/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F40040D-DF83-4044-8257-F88D8AF400AE}" type="slidenum">
              <a:rPr lang="en-GB" smtClean="0"/>
              <a:pPr eaLnBrk="1" hangingPunct="1"/>
              <a:t>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3DB373-B45B-49BC-AE03-0F6C8711F7A6}" type="slidenum">
              <a:rPr lang="en-GB" smtClean="0"/>
              <a:pPr eaLnBrk="1" hangingPunct="1"/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E7468FA-B6B1-434B-B452-86FF3FB727DC}" type="slidenum">
              <a:rPr lang="en-GB" smtClean="0"/>
              <a:pPr eaLnBrk="1" hangingPunct="1"/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F60B089-5E79-41BF-AF34-8F77BCE2A2E3}" type="slidenum">
              <a:rPr lang="en-GB" smtClean="0"/>
              <a:pPr eaLnBrk="1" hangingPunct="1"/>
              <a:t>8</a:t>
            </a:fld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46DC8FE-F0A8-4C69-8263-E47E6A9356AD}" type="slidenum">
              <a:rPr lang="en-GB" smtClean="0"/>
              <a:pPr eaLnBrk="1" hangingPunct="1"/>
              <a:t>10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9598E-49BB-4890-9916-8239A90FE1E5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B9BC3-A5D2-4D5F-9384-FE740A6FF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1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F725-003A-4607-BA7D-A8E6F344B078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C9CD8-DA04-4D4A-B8A0-5C11DD908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844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AF6E-57D1-41BF-9C07-FE48153EA811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381ED-C2A1-46EB-BC79-7FAEB17E9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6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1AFBD-AB73-43BD-9361-A09E1269B5ED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32192-2188-466E-9425-24EA784F0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86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48E4F-CC8D-45FC-A543-82CD5D3F1023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42F69-F4B0-46F8-8A4E-89C8279EE1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EEA9-F5F2-4B01-A305-D9A85291C3E9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C51E8-11A9-4634-9ED5-78974B167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62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869EE-B191-40A0-B667-4F748330521B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60F6B-3745-4E51-94CB-B15B6F12F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09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FF091-EBF5-49C7-A355-A3587BB745D5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EFEFD-C8FC-4C13-B32B-EB2EDC125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6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E358B-CDB8-453D-A98F-F4AB0651535F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00159-0C66-4F0D-A8E1-B3F1C1FCD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AA25D-D04E-4DA0-A4DB-41BC24295865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A5F18-8386-4D11-9BA4-12F681D4F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4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6CA04-60EF-4F6E-8007-88CEB1084789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6A583-B6B5-4697-950B-AEC8C88CB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6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417509-9C90-4642-88C4-F564B8F129F3}" type="datetimeFigureOut">
              <a:rPr lang="en-US"/>
              <a:pPr>
                <a:defRPr/>
              </a:pPr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3DBFAFC-41B1-4D95-88A0-0840397AA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558ED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558ED5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5400" b="0" dirty="0" smtClean="0">
                <a:latin typeface="Arial" charset="0"/>
                <a:cs typeface="Arial" charset="0"/>
              </a:rPr>
              <a:t>When to start dialysis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Professor Edwina Brown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When to start dialysis</a:t>
            </a:r>
          </a:p>
        </p:txBody>
      </p:sp>
      <p:sp>
        <p:nvSpPr>
          <p:cNvPr id="11267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BENEFITS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Improve uraemic symptoms</a:t>
            </a:r>
          </a:p>
          <a:p>
            <a:pPr lvl="1" eaLnBrk="1" hangingPunct="1"/>
            <a:r>
              <a:rPr lang="en-GB" smtClean="0"/>
              <a:t>Tiredness, nausea, pruritis</a:t>
            </a:r>
          </a:p>
          <a:p>
            <a:pPr eaLnBrk="1" hangingPunct="1"/>
            <a:r>
              <a:rPr lang="en-GB" smtClean="0"/>
              <a:t>Correct fluid balance</a:t>
            </a:r>
          </a:p>
          <a:p>
            <a:pPr lvl="1" eaLnBrk="1" hangingPunct="1"/>
            <a:r>
              <a:rPr lang="en-GB" smtClean="0"/>
              <a:t>Less SOB and oedema</a:t>
            </a:r>
          </a:p>
          <a:p>
            <a:pPr eaLnBrk="1" hangingPunct="1"/>
            <a:r>
              <a:rPr lang="en-GB" smtClean="0"/>
              <a:t>Avoid life-threatening events</a:t>
            </a:r>
          </a:p>
          <a:p>
            <a:pPr lvl="1" eaLnBrk="1" hangingPunct="1"/>
            <a:r>
              <a:rPr lang="en-GB" smtClean="0"/>
              <a:t>Severe acidosis</a:t>
            </a:r>
          </a:p>
          <a:p>
            <a:pPr lvl="1" eaLnBrk="1" hangingPunct="1"/>
            <a:r>
              <a:rPr lang="en-GB" smtClean="0"/>
              <a:t>Severe hyperkalaemia</a:t>
            </a:r>
          </a:p>
          <a:p>
            <a:pPr lvl="1" eaLnBrk="1" hangingPunct="1"/>
            <a:r>
              <a:rPr lang="en-GB" smtClean="0"/>
              <a:t>Pulmonary oedema resistant to diuretics</a:t>
            </a:r>
          </a:p>
        </p:txBody>
      </p:sp>
      <p:sp>
        <p:nvSpPr>
          <p:cNvPr id="11269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RISKS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194175" cy="3951288"/>
          </a:xfrm>
        </p:spPr>
        <p:txBody>
          <a:bodyPr/>
          <a:lstStyle/>
          <a:p>
            <a:pPr eaLnBrk="1" hangingPunct="1"/>
            <a:r>
              <a:rPr lang="en-GB" smtClean="0"/>
              <a:t>Dialysis-related complications</a:t>
            </a:r>
          </a:p>
          <a:p>
            <a:pPr lvl="1" eaLnBrk="1" hangingPunct="1"/>
            <a:r>
              <a:rPr lang="en-GB" smtClean="0"/>
              <a:t>Infection (HD and PD)</a:t>
            </a:r>
          </a:p>
          <a:p>
            <a:pPr lvl="1" eaLnBrk="1" hangingPunct="1"/>
            <a:r>
              <a:rPr lang="en-GB" smtClean="0"/>
              <a:t>Hypotension, arrhythmias (HD)</a:t>
            </a:r>
          </a:p>
          <a:p>
            <a:pPr lvl="1" eaLnBrk="1" hangingPunct="1"/>
            <a:r>
              <a:rPr lang="en-GB" smtClean="0"/>
              <a:t>Access-related (HD and PD)</a:t>
            </a:r>
          </a:p>
          <a:p>
            <a:pPr eaLnBrk="1" hangingPunct="1"/>
            <a:r>
              <a:rPr lang="en-GB" smtClean="0"/>
              <a:t>Adverse effects on quality of life</a:t>
            </a:r>
          </a:p>
          <a:p>
            <a:pPr lvl="1" eaLnBrk="1" hangingPunct="1"/>
            <a:r>
              <a:rPr lang="en-GB" smtClean="0"/>
              <a:t>Work</a:t>
            </a:r>
          </a:p>
          <a:p>
            <a:pPr lvl="1" eaLnBrk="1" hangingPunct="1"/>
            <a:r>
              <a:rPr lang="en-GB" smtClean="0"/>
              <a:t>Family life</a:t>
            </a:r>
          </a:p>
          <a:p>
            <a:pPr lvl="1" eaLnBrk="1" hangingPunct="1"/>
            <a:r>
              <a:rPr lang="en-GB" smtClean="0"/>
              <a:t>Travel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Dialysis does not treat...</a:t>
            </a:r>
          </a:p>
        </p:txBody>
      </p:sp>
      <p:sp>
        <p:nvSpPr>
          <p:cNvPr id="12291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Lack of erythropoietin</a:t>
            </a:r>
          </a:p>
          <a:p>
            <a:pPr lvl="1" eaLnBrk="1" hangingPunct="1"/>
            <a:r>
              <a:rPr lang="en-GB" smtClean="0"/>
              <a:t>Anaemia </a:t>
            </a:r>
          </a:p>
          <a:p>
            <a:pPr eaLnBrk="1" hangingPunct="1"/>
            <a:r>
              <a:rPr lang="en-GB" smtClean="0"/>
              <a:t>Lack of 1.25 vitamin D</a:t>
            </a:r>
          </a:p>
          <a:p>
            <a:pPr lvl="1" eaLnBrk="1" hangingPunct="1"/>
            <a:r>
              <a:rPr lang="en-GB" smtClean="0"/>
              <a:t>Hyperparathyroidism</a:t>
            </a:r>
          </a:p>
          <a:p>
            <a:pPr lvl="1" eaLnBrk="1" hangingPunct="1"/>
            <a:r>
              <a:rPr lang="en-GB" smtClean="0"/>
              <a:t>Renal bone disease</a:t>
            </a:r>
          </a:p>
          <a:p>
            <a:pPr eaLnBrk="1" hangingPunct="1"/>
            <a:r>
              <a:rPr lang="en-GB" smtClean="0"/>
              <a:t>Other diseases – comorbidities</a:t>
            </a:r>
          </a:p>
          <a:p>
            <a:pPr lvl="1" eaLnBrk="1" hangingPunct="1"/>
            <a:r>
              <a:rPr lang="en-GB" smtClean="0"/>
              <a:t>SLE</a:t>
            </a:r>
          </a:p>
          <a:p>
            <a:pPr lvl="1" eaLnBrk="1" hangingPunct="1"/>
            <a:r>
              <a:rPr lang="en-GB" smtClean="0"/>
              <a:t>Diabetes</a:t>
            </a:r>
          </a:p>
          <a:p>
            <a:pPr lvl="1" eaLnBrk="1" hangingPunct="1"/>
            <a:r>
              <a:rPr lang="en-GB" smtClean="0"/>
              <a:t>Vascular disease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HD or PD</a:t>
            </a:r>
          </a:p>
        </p:txBody>
      </p:sp>
      <p:sp>
        <p:nvSpPr>
          <p:cNvPr id="13315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HAEMODIALYSIS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Hospital based treatment</a:t>
            </a:r>
          </a:p>
          <a:p>
            <a:pPr eaLnBrk="1" hangingPunct="1"/>
            <a:r>
              <a:rPr lang="en-GB" smtClean="0"/>
              <a:t>3 times a week</a:t>
            </a:r>
          </a:p>
          <a:p>
            <a:pPr eaLnBrk="1" hangingPunct="1"/>
            <a:r>
              <a:rPr lang="en-GB" smtClean="0"/>
              <a:t>4 hours only but time to recover  plus transport</a:t>
            </a:r>
          </a:p>
          <a:p>
            <a:pPr eaLnBrk="1" hangingPunct="1"/>
            <a:r>
              <a:rPr lang="en-GB" smtClean="0"/>
              <a:t>Vascular access needed</a:t>
            </a:r>
          </a:p>
          <a:p>
            <a:pPr lvl="1" eaLnBrk="1" hangingPunct="1"/>
            <a:r>
              <a:rPr lang="en-GB" smtClean="0"/>
              <a:t>Catheter or A-V fistula</a:t>
            </a:r>
          </a:p>
          <a:p>
            <a:pPr eaLnBrk="1" hangingPunct="1"/>
            <a:r>
              <a:rPr lang="en-GB" smtClean="0"/>
              <a:t>Quality of life</a:t>
            </a:r>
          </a:p>
          <a:p>
            <a:pPr lvl="1" eaLnBrk="1" hangingPunct="1"/>
            <a:r>
              <a:rPr lang="en-GB" smtClean="0"/>
              <a:t>Done for you and does not invade home</a:t>
            </a:r>
          </a:p>
          <a:p>
            <a:pPr lvl="1" eaLnBrk="1" hangingPunct="1"/>
            <a:r>
              <a:rPr lang="en-GB" smtClean="0"/>
              <a:t>Limits travel, work</a:t>
            </a:r>
          </a:p>
          <a:p>
            <a:pPr lvl="1" eaLnBrk="1" hangingPunct="1"/>
            <a:r>
              <a:rPr lang="en-GB" smtClean="0"/>
              <a:t>Loss of independence</a:t>
            </a:r>
          </a:p>
        </p:txBody>
      </p:sp>
      <p:sp>
        <p:nvSpPr>
          <p:cNvPr id="13317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PERITONEAL DIALYSIS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n-GB" smtClean="0"/>
              <a:t>Home based treatment</a:t>
            </a:r>
          </a:p>
          <a:p>
            <a:pPr eaLnBrk="1" hangingPunct="1"/>
            <a:r>
              <a:rPr lang="en-GB" smtClean="0"/>
              <a:t>Daily and continuous</a:t>
            </a:r>
          </a:p>
          <a:p>
            <a:pPr eaLnBrk="1" hangingPunct="1"/>
            <a:r>
              <a:rPr lang="en-GB" smtClean="0"/>
              <a:t>Less haemodynamic stress</a:t>
            </a:r>
          </a:p>
          <a:p>
            <a:pPr eaLnBrk="1" hangingPunct="1"/>
            <a:r>
              <a:rPr lang="en-GB" smtClean="0"/>
              <a:t>Limited by access to peritoneum and ability to do technique</a:t>
            </a:r>
          </a:p>
          <a:p>
            <a:pPr eaLnBrk="1" hangingPunct="1"/>
            <a:r>
              <a:rPr lang="en-GB" smtClean="0"/>
              <a:t>Quality of life</a:t>
            </a:r>
          </a:p>
          <a:p>
            <a:pPr lvl="1" eaLnBrk="1" hangingPunct="1"/>
            <a:r>
              <a:rPr lang="en-GB" smtClean="0"/>
              <a:t>Maintains independence</a:t>
            </a:r>
          </a:p>
          <a:p>
            <a:pPr lvl="1" eaLnBrk="1" hangingPunct="1"/>
            <a:r>
              <a:rPr lang="en-GB" smtClean="0"/>
              <a:t>Easier to travel, work</a:t>
            </a:r>
          </a:p>
          <a:p>
            <a:pPr lvl="1" eaLnBrk="1" hangingPunct="1"/>
            <a:r>
              <a:rPr lang="en-GB" smtClean="0"/>
              <a:t>Avoids swings of HD</a:t>
            </a:r>
          </a:p>
          <a:p>
            <a:pPr lvl="1" eaLnBrk="1" hangingPunct="1"/>
            <a:r>
              <a:rPr lang="en-GB" smtClean="0"/>
              <a:t>Less dietary and fluid restrictions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Transplantation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BENEFITS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2174875"/>
            <a:ext cx="4192588" cy="3951288"/>
          </a:xfrm>
        </p:spPr>
        <p:txBody>
          <a:bodyPr/>
          <a:lstStyle/>
          <a:p>
            <a:pPr eaLnBrk="1" hangingPunct="1"/>
            <a:r>
              <a:rPr lang="en-GB" smtClean="0"/>
              <a:t>Better renal replacement</a:t>
            </a:r>
          </a:p>
          <a:p>
            <a:pPr eaLnBrk="1" hangingPunct="1"/>
            <a:r>
              <a:rPr lang="en-GB" smtClean="0"/>
              <a:t>Improvement in metabolic disorders</a:t>
            </a:r>
          </a:p>
          <a:p>
            <a:pPr lvl="1" eaLnBrk="1" hangingPunct="1"/>
            <a:r>
              <a:rPr lang="en-GB" smtClean="0"/>
              <a:t>Anaemia</a:t>
            </a:r>
          </a:p>
          <a:p>
            <a:pPr lvl="1" eaLnBrk="1" hangingPunct="1"/>
            <a:r>
              <a:rPr lang="en-GB" smtClean="0"/>
              <a:t>Renal bone disease</a:t>
            </a:r>
          </a:p>
          <a:p>
            <a:pPr eaLnBrk="1" hangingPunct="1"/>
            <a:r>
              <a:rPr lang="en-GB" smtClean="0"/>
              <a:t>Costs less in long-term</a:t>
            </a:r>
          </a:p>
          <a:p>
            <a:pPr eaLnBrk="1" hangingPunct="1"/>
            <a:r>
              <a:rPr lang="en-GB" smtClean="0"/>
              <a:t>Prolonged survival</a:t>
            </a:r>
          </a:p>
          <a:p>
            <a:pPr eaLnBrk="1" hangingPunct="1"/>
            <a:r>
              <a:rPr lang="en-GB" smtClean="0"/>
              <a:t>Quality of life</a:t>
            </a:r>
          </a:p>
          <a:p>
            <a:pPr lvl="1" eaLnBrk="1" hangingPunct="1"/>
            <a:r>
              <a:rPr lang="en-GB" smtClean="0"/>
              <a:t>Avoids disadvantages of HD/PD</a:t>
            </a:r>
          </a:p>
          <a:p>
            <a:pPr lvl="1" eaLnBrk="1" hangingPunct="1"/>
            <a:r>
              <a:rPr lang="en-GB" smtClean="0"/>
              <a:t>Much easier to travel, work, maintain independence</a:t>
            </a:r>
          </a:p>
        </p:txBody>
      </p:sp>
      <p:sp>
        <p:nvSpPr>
          <p:cNvPr id="14341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RISKS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Older and sicker patients not eligible</a:t>
            </a:r>
          </a:p>
          <a:p>
            <a:pPr eaLnBrk="1" hangingPunct="1"/>
            <a:r>
              <a:rPr lang="en-GB" smtClean="0"/>
              <a:t>Immunosuppression</a:t>
            </a:r>
          </a:p>
          <a:p>
            <a:pPr lvl="1" eaLnBrk="1" hangingPunct="1"/>
            <a:r>
              <a:rPr lang="en-GB" smtClean="0"/>
              <a:t>Increased infection</a:t>
            </a:r>
          </a:p>
          <a:p>
            <a:pPr lvl="1" eaLnBrk="1" hangingPunct="1"/>
            <a:r>
              <a:rPr lang="en-GB" smtClean="0"/>
              <a:t>Increased malignancy</a:t>
            </a:r>
          </a:p>
          <a:p>
            <a:pPr eaLnBrk="1" hangingPunct="1"/>
            <a:r>
              <a:rPr lang="en-GB" smtClean="0"/>
              <a:t>Not a cure</a:t>
            </a:r>
          </a:p>
          <a:p>
            <a:pPr lvl="1" eaLnBrk="1" hangingPunct="1"/>
            <a:r>
              <a:rPr lang="en-GB" smtClean="0"/>
              <a:t>Surgical complications</a:t>
            </a:r>
          </a:p>
          <a:p>
            <a:pPr lvl="1" eaLnBrk="1" hangingPunct="1"/>
            <a:r>
              <a:rPr lang="en-GB" smtClean="0"/>
              <a:t>Hospital visits – particularly frequent at start</a:t>
            </a:r>
          </a:p>
          <a:p>
            <a:pPr eaLnBrk="1" hangingPunct="1"/>
            <a:r>
              <a:rPr lang="en-GB" smtClean="0"/>
              <a:t>Often worse off if/when transplant fails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Clicker</a:t>
            </a:r>
          </a:p>
        </p:txBody>
      </p:sp>
      <p:sp>
        <p:nvSpPr>
          <p:cNvPr id="15363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smtClean="0"/>
              <a:t>Which type of renal replacement treatment should Mrs J start on?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>
              <a:buFont typeface="Arial" charset="0"/>
              <a:buNone/>
            </a:pPr>
            <a:r>
              <a:rPr lang="en-GB" smtClean="0"/>
              <a:t>    1.  Haemodialysis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    2.  Peritoneal Dialysis</a:t>
            </a:r>
          </a:p>
          <a:p>
            <a:pPr eaLnBrk="1" hangingPunct="1">
              <a:buFont typeface="Arial" charset="0"/>
              <a:buNone/>
            </a:pPr>
            <a:r>
              <a:rPr lang="en-GB" smtClean="0"/>
              <a:t>    3.  Modality of her choice</a:t>
            </a:r>
          </a:p>
        </p:txBody>
      </p:sp>
      <p:pic>
        <p:nvPicPr>
          <p:cNvPr id="15364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Implications of renal failure (1)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25963"/>
          </a:xfrm>
        </p:spPr>
        <p:txBody>
          <a:bodyPr/>
          <a:lstStyle/>
          <a:p>
            <a:pPr eaLnBrk="1" hangingPunct="1"/>
            <a:r>
              <a:rPr lang="en-GB" sz="2800" smtClean="0"/>
              <a:t>Electrolyte misbalance</a:t>
            </a:r>
          </a:p>
          <a:p>
            <a:pPr lvl="1" eaLnBrk="1" hangingPunct="1"/>
            <a:r>
              <a:rPr lang="en-GB" sz="2400" smtClean="0"/>
              <a:t>Hyperkalaemia, hyponatraemia</a:t>
            </a:r>
            <a:endParaRPr lang="en-GB" smtClean="0"/>
          </a:p>
          <a:p>
            <a:pPr eaLnBrk="1" hangingPunct="1"/>
            <a:r>
              <a:rPr lang="en-GB" sz="2800" smtClean="0"/>
              <a:t>Acidosis</a:t>
            </a:r>
          </a:p>
          <a:p>
            <a:pPr eaLnBrk="1" hangingPunct="1"/>
            <a:r>
              <a:rPr lang="en-GB" sz="2800" smtClean="0"/>
              <a:t>Fluid retention</a:t>
            </a:r>
          </a:p>
          <a:p>
            <a:pPr eaLnBrk="1" hangingPunct="1"/>
            <a:r>
              <a:rPr lang="en-GB" sz="2800" smtClean="0"/>
              <a:t>Retention of waste products</a:t>
            </a:r>
          </a:p>
          <a:p>
            <a:pPr lvl="1" eaLnBrk="1" hangingPunct="1"/>
            <a:r>
              <a:rPr lang="en-GB" sz="2400" smtClean="0"/>
              <a:t>Small molecules, e.g., urea, creatinine, urate</a:t>
            </a:r>
          </a:p>
          <a:p>
            <a:pPr lvl="1" eaLnBrk="1" hangingPunct="1"/>
            <a:r>
              <a:rPr lang="en-GB" sz="2400" smtClean="0"/>
              <a:t>Phosphate</a:t>
            </a:r>
          </a:p>
          <a:p>
            <a:pPr lvl="1" eaLnBrk="1" hangingPunct="1"/>
            <a:r>
              <a:rPr lang="en-GB" sz="2400" smtClean="0"/>
              <a:t>Middle molecules, e.g., peptides, ß2-microglobulin</a:t>
            </a:r>
          </a:p>
          <a:p>
            <a:pPr eaLnBrk="1" hangingPunct="1"/>
            <a:r>
              <a:rPr lang="en-GB" sz="2800" smtClean="0"/>
              <a:t>Secretory failure</a:t>
            </a:r>
          </a:p>
          <a:p>
            <a:pPr lvl="1" eaLnBrk="1" hangingPunct="1"/>
            <a:r>
              <a:rPr lang="en-GB" sz="2400" smtClean="0"/>
              <a:t>Erythropoietin </a:t>
            </a:r>
          </a:p>
          <a:p>
            <a:pPr lvl="1" eaLnBrk="1" hangingPunct="1"/>
            <a:r>
              <a:rPr lang="en-GB" sz="2400" smtClean="0"/>
              <a:t>1.25 vitamin D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Implications of renal failure (2)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25963"/>
          </a:xfrm>
        </p:spPr>
        <p:txBody>
          <a:bodyPr/>
          <a:lstStyle/>
          <a:p>
            <a:pPr eaLnBrk="1" hangingPunct="1"/>
            <a:r>
              <a:rPr lang="en-GB" sz="2800" smtClean="0"/>
              <a:t>Symptoms</a:t>
            </a:r>
          </a:p>
          <a:p>
            <a:pPr lvl="1" eaLnBrk="1" hangingPunct="1"/>
            <a:r>
              <a:rPr lang="en-GB" sz="2400" smtClean="0"/>
              <a:t>Tiredness, lethargy</a:t>
            </a:r>
          </a:p>
          <a:p>
            <a:pPr lvl="1" eaLnBrk="1" hangingPunct="1"/>
            <a:r>
              <a:rPr lang="en-GB" sz="2400" smtClean="0"/>
              <a:t>Shortness of breath, oedema</a:t>
            </a:r>
          </a:p>
          <a:p>
            <a:pPr lvl="1" eaLnBrk="1" hangingPunct="1"/>
            <a:r>
              <a:rPr lang="en-GB" sz="2400" smtClean="0"/>
              <a:t>Pruritis, nocturia, feeling cold, twitching</a:t>
            </a:r>
          </a:p>
          <a:p>
            <a:pPr lvl="1" eaLnBrk="1" hangingPunct="1"/>
            <a:r>
              <a:rPr lang="en-GB" sz="2400" smtClean="0"/>
              <a:t>Poor appetite, nausea, loss of/nasty taste, weight loss</a:t>
            </a:r>
          </a:p>
          <a:p>
            <a:pPr eaLnBrk="1" hangingPunct="1"/>
            <a:r>
              <a:rPr lang="en-GB" sz="2800" smtClean="0"/>
              <a:t>Anaemia – exacerbates tiredness</a:t>
            </a:r>
          </a:p>
          <a:p>
            <a:pPr eaLnBrk="1" hangingPunct="1"/>
            <a:r>
              <a:rPr lang="en-GB" sz="2800" smtClean="0"/>
              <a:t>Renal bone disease – aches &amp; pains, pruritis</a:t>
            </a:r>
          </a:p>
          <a:p>
            <a:pPr eaLnBrk="1" hangingPunct="1">
              <a:buFont typeface="Arial" charset="0"/>
              <a:buNone/>
            </a:pPr>
            <a:endParaRPr lang="en-GB" sz="2800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Implications of renal failure (3)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525963"/>
          </a:xfrm>
        </p:spPr>
        <p:txBody>
          <a:bodyPr/>
          <a:lstStyle/>
          <a:p>
            <a:pPr eaLnBrk="1" hangingPunct="1"/>
            <a:r>
              <a:rPr lang="en-GB" sz="2800" smtClean="0"/>
              <a:t>If no renal replacement treatment</a:t>
            </a:r>
          </a:p>
          <a:p>
            <a:pPr lvl="1" eaLnBrk="1" hangingPunct="1"/>
            <a:r>
              <a:rPr lang="en-GB" sz="2400" smtClean="0"/>
              <a:t>Hyperkalaemia – arrythmias, cardiac arrest</a:t>
            </a:r>
          </a:p>
          <a:p>
            <a:pPr lvl="1" eaLnBrk="1" hangingPunct="1"/>
            <a:r>
              <a:rPr lang="en-GB" sz="2400" smtClean="0"/>
              <a:t>Pulmonary oedema</a:t>
            </a:r>
          </a:p>
          <a:p>
            <a:pPr lvl="1" eaLnBrk="1" hangingPunct="1"/>
            <a:r>
              <a:rPr lang="en-GB" sz="2400" smtClean="0"/>
              <a:t>Nausea, vomiting</a:t>
            </a:r>
          </a:p>
          <a:p>
            <a:pPr lvl="1" eaLnBrk="1" hangingPunct="1"/>
            <a:r>
              <a:rPr lang="en-GB" sz="2400" smtClean="0"/>
              <a:t>Malnutrition / cachexia</a:t>
            </a:r>
          </a:p>
          <a:p>
            <a:pPr lvl="1" eaLnBrk="1" hangingPunct="1"/>
            <a:r>
              <a:rPr lang="en-GB" sz="2400" smtClean="0"/>
              <a:t>Fits</a:t>
            </a:r>
          </a:p>
          <a:p>
            <a:pPr lvl="1" eaLnBrk="1" hangingPunct="1"/>
            <a:r>
              <a:rPr lang="en-GB" sz="2400" smtClean="0"/>
              <a:t>Increasing coma</a:t>
            </a:r>
          </a:p>
          <a:p>
            <a:pPr lvl="1" eaLnBrk="1" hangingPunct="1"/>
            <a:r>
              <a:rPr lang="en-GB" sz="2400" smtClean="0"/>
              <a:t>DEATH</a:t>
            </a:r>
          </a:p>
          <a:p>
            <a:pPr lvl="1" eaLnBrk="1" hangingPunct="1"/>
            <a:endParaRPr lang="en-GB" sz="2000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Renal Replacement Treatment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Dialysis</a:t>
            </a:r>
          </a:p>
          <a:p>
            <a:pPr lvl="1" eaLnBrk="1" hangingPunct="1"/>
            <a:r>
              <a:rPr lang="en-GB" smtClean="0"/>
              <a:t>Haemodialysis</a:t>
            </a:r>
          </a:p>
          <a:p>
            <a:pPr lvl="2" eaLnBrk="1" hangingPunct="1"/>
            <a:r>
              <a:rPr lang="en-GB" smtClean="0"/>
              <a:t>Predominantly hospital-based, but can be done at home</a:t>
            </a:r>
          </a:p>
          <a:p>
            <a:pPr lvl="1" eaLnBrk="1" hangingPunct="1"/>
            <a:r>
              <a:rPr lang="en-GB" smtClean="0"/>
              <a:t>Peritoneal dialysis</a:t>
            </a:r>
          </a:p>
          <a:p>
            <a:pPr lvl="2" eaLnBrk="1" hangingPunct="1"/>
            <a:r>
              <a:rPr lang="en-GB" smtClean="0"/>
              <a:t>Home treatment</a:t>
            </a:r>
          </a:p>
          <a:p>
            <a:pPr eaLnBrk="1" hangingPunct="1"/>
            <a:r>
              <a:rPr lang="en-GB" smtClean="0"/>
              <a:t>Transplantation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None of these are cures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Aims of Renal Replacement Treaments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Correct electrolyte and acid-base status</a:t>
            </a:r>
          </a:p>
          <a:p>
            <a:pPr eaLnBrk="1" hangingPunct="1"/>
            <a:r>
              <a:rPr lang="en-GB" smtClean="0"/>
              <a:t>Remove waste products</a:t>
            </a:r>
          </a:p>
          <a:p>
            <a:pPr eaLnBrk="1" hangingPunct="1"/>
            <a:r>
              <a:rPr lang="en-GB" smtClean="0"/>
              <a:t>Restore fluid balance</a:t>
            </a:r>
          </a:p>
          <a:p>
            <a:pPr eaLnBrk="1" hangingPunct="1"/>
            <a:r>
              <a:rPr lang="en-GB" smtClean="0"/>
              <a:t>Improve symptoms</a:t>
            </a:r>
          </a:p>
          <a:p>
            <a:pPr eaLnBrk="1" hangingPunct="1"/>
            <a:r>
              <a:rPr lang="en-GB" smtClean="0"/>
              <a:t>Maintain quality of life for patient</a:t>
            </a:r>
          </a:p>
          <a:p>
            <a:pPr eaLnBrk="1" hangingPunct="1"/>
            <a:endParaRPr lang="en-GB" smtClean="0"/>
          </a:p>
          <a:p>
            <a:pPr lvl="1" eaLnBrk="1" hangingPunct="1"/>
            <a:endParaRPr lang="en-GB" smtClean="0"/>
          </a:p>
          <a:p>
            <a:pPr lvl="1" eaLnBrk="1" hangingPunct="1"/>
            <a:endParaRPr lang="en-GB" smtClean="0"/>
          </a:p>
          <a:p>
            <a:pPr lvl="1" eaLnBrk="1" hangingPunct="1">
              <a:buFont typeface="Arial" charset="0"/>
              <a:buNone/>
            </a:pPr>
            <a:r>
              <a:rPr lang="en-GB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Timeline to RRT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GB" smtClean="0"/>
              <a:t>Conversation started when eGFR &lt;20 ml/min</a:t>
            </a:r>
          </a:p>
          <a:p>
            <a:pPr eaLnBrk="1" hangingPunct="1"/>
            <a:r>
              <a:rPr lang="en-GB" smtClean="0"/>
              <a:t>Education</a:t>
            </a:r>
          </a:p>
          <a:p>
            <a:pPr lvl="1" eaLnBrk="1" hangingPunct="1"/>
            <a:r>
              <a:rPr lang="en-GB" smtClean="0"/>
              <a:t>Risks of renal failure</a:t>
            </a:r>
          </a:p>
          <a:p>
            <a:pPr lvl="1" eaLnBrk="1" hangingPunct="1"/>
            <a:r>
              <a:rPr lang="en-GB" smtClean="0"/>
              <a:t>Types of RRT</a:t>
            </a:r>
          </a:p>
          <a:p>
            <a:pPr eaLnBrk="1" hangingPunct="1"/>
            <a:r>
              <a:rPr lang="en-GB" smtClean="0"/>
              <a:t>Establish access to chosen RRT</a:t>
            </a:r>
          </a:p>
          <a:p>
            <a:pPr lvl="1" eaLnBrk="1" hangingPunct="1"/>
            <a:r>
              <a:rPr lang="en-GB" smtClean="0"/>
              <a:t>Fistula (HD), PD catheter, transplant assessment</a:t>
            </a:r>
          </a:p>
          <a:p>
            <a:pPr eaLnBrk="1" hangingPunct="1"/>
            <a:r>
              <a:rPr lang="en-GB" smtClean="0"/>
              <a:t>Start dialysis</a:t>
            </a:r>
          </a:p>
          <a:p>
            <a:pPr lvl="1" eaLnBrk="1" hangingPunct="1"/>
            <a:r>
              <a:rPr lang="en-GB" smtClean="0"/>
              <a:t>eGFR &lt;10 ml/min and benefits outweigh risks</a:t>
            </a:r>
          </a:p>
          <a:p>
            <a:pPr lvl="1" eaLnBrk="1" hangingPunct="1"/>
            <a:r>
              <a:rPr lang="en-GB" smtClean="0"/>
              <a:t>eGFR &lt;6ml/min and no reversible features</a:t>
            </a:r>
          </a:p>
          <a:p>
            <a:pPr lvl="1" eaLnBrk="1" hangingPunct="1"/>
            <a:r>
              <a:rPr lang="en-GB" smtClean="0"/>
              <a:t>Life-threatening complications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When to start dialysis</a:t>
            </a:r>
          </a:p>
        </p:txBody>
      </p:sp>
      <p:pic>
        <p:nvPicPr>
          <p:cNvPr id="9219" name="Picture 2" descr="http://serc.carleton.edu/images/NAGTWorkshops/earlycareer/balanc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1600"/>
            <a:ext cx="465772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00600" y="3429000"/>
            <a:ext cx="1828800" cy="46166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</a:t>
            </a:r>
            <a:r>
              <a:rPr lang="en-GB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RISKS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3200400"/>
            <a:ext cx="2362200" cy="46166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</a:t>
            </a:r>
            <a:r>
              <a:rPr lang="en-GB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BENEFITS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Dialysis should be started now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True or False</a:t>
            </a:r>
            <a:endParaRPr lang="en-US" smtClean="0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4572000" y="2209800"/>
            <a:ext cx="3700463" cy="2857500"/>
            <a:chOff x="3429" y="1260"/>
            <a:chExt cx="2331" cy="1800"/>
          </a:xfrm>
        </p:grpSpPr>
        <p:pic>
          <p:nvPicPr>
            <p:cNvPr id="10246" name="Picture 4" descr="photo_prs_r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" y="1260"/>
              <a:ext cx="2331" cy="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3"/>
            <p:cNvSpPr txBox="1">
              <a:spLocks noChangeArrowheads="1"/>
            </p:cNvSpPr>
            <p:nvPr/>
          </p:nvSpPr>
          <p:spPr bwMode="auto">
            <a:xfrm>
              <a:off x="3537" y="2745"/>
              <a:ext cx="2223" cy="31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r>
                <a:rPr lang="en-GB" sz="3200" kern="0" dirty="0">
                  <a:solidFill>
                    <a:srgbClr val="33CC33"/>
                  </a:solidFill>
                  <a:latin typeface="+mn-lt"/>
                </a:rPr>
                <a:t>TRUE </a:t>
              </a:r>
              <a:r>
                <a:rPr lang="en-GB" sz="3200" kern="0" dirty="0">
                  <a:latin typeface="+mn-lt"/>
                </a:rPr>
                <a:t>     </a:t>
              </a:r>
              <a:r>
                <a:rPr lang="en-GB" sz="3200" kern="0" dirty="0">
                  <a:solidFill>
                    <a:srgbClr val="FF0000"/>
                  </a:solidFill>
                  <a:latin typeface="+mn-lt"/>
                </a:rPr>
                <a:t>FALSE</a:t>
              </a:r>
            </a:p>
            <a:p>
              <a:pPr marL="342900" indent="-342900">
                <a:spcBef>
                  <a:spcPct val="20000"/>
                </a:spcBef>
                <a:buFontTx/>
                <a:buChar char="•"/>
                <a:defRPr/>
              </a:pPr>
              <a:endParaRPr lang="en-GB" sz="3200" kern="0" dirty="0">
                <a:latin typeface="+mn-lt"/>
              </a:endParaRPr>
            </a:p>
          </p:txBody>
        </p:sp>
        <p:cxnSp>
          <p:nvCxnSpPr>
            <p:cNvPr id="10248" name="Straight Arrow Connector 6"/>
            <p:cNvCxnSpPr>
              <a:cxnSpLocks noChangeShapeType="1"/>
            </p:cNvCxnSpPr>
            <p:nvPr/>
          </p:nvCxnSpPr>
          <p:spPr bwMode="auto">
            <a:xfrm rot="16200000" flipV="1">
              <a:off x="5063" y="2362"/>
              <a:ext cx="810" cy="45"/>
            </a:xfrm>
            <a:prstGeom prst="straightConnector1">
              <a:avLst/>
            </a:prstGeom>
            <a:noFill/>
            <a:ln w="44450" algn="ctr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49" name="Straight Arrow Connector 7"/>
            <p:cNvCxnSpPr>
              <a:cxnSpLocks noChangeShapeType="1"/>
            </p:cNvCxnSpPr>
            <p:nvPr/>
          </p:nvCxnSpPr>
          <p:spPr bwMode="auto">
            <a:xfrm flipV="1">
              <a:off x="4320" y="1980"/>
              <a:ext cx="900" cy="810"/>
            </a:xfrm>
            <a:prstGeom prst="straightConnector1">
              <a:avLst/>
            </a:prstGeom>
            <a:noFill/>
            <a:ln w="44450" algn="ctr">
              <a:solidFill>
                <a:srgbClr val="66FF33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0" name="Straight Arrow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3938" y="2182"/>
              <a:ext cx="630" cy="225"/>
            </a:xfrm>
            <a:prstGeom prst="straightConnector1">
              <a:avLst/>
            </a:prstGeom>
            <a:noFill/>
            <a:ln w="44450" algn="ctr">
              <a:solidFill>
                <a:srgbClr val="33CC33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10251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5" y="2475"/>
              <a:ext cx="258" cy="1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45" name="PRS Question Icon" descr="PRS Question Ic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23000"/>
            <a:ext cx="40640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Dialysis should"/>
  <p:tag name="QUESTIONTYPE" val=" 1"/>
  <p:tag name="QUESTIONCHOICES" val=" 2"/>
  <p:tag name="QUESTIONANSWER" val="None"/>
  <p:tag name="QUESTIONDIFFICULTY" val=" 0"/>
  <p:tag name="QUESTIONPOINTS" val=" 1"/>
  <p:tag name="QUESTIONCHANCES" val=" 3"/>
  <p:tag name="QUESTIONTIMER" val="00:30"/>
  <p:tag name="QUESTIONCHOICESTYPE" val=" 0"/>
  <p:tag name="QUESTIONCHARTTYPE" val="0"/>
  <p:tag name="MANUALQUESTIONSTART" val="N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ERSION" val="4.10"/>
  <p:tag name="QUESTIONNAME" val="Clicker"/>
  <p:tag name="QUESTIONTYPE" val=" 0"/>
  <p:tag name="QUESTIONCHOICES" val=" 1"/>
  <p:tag name="QUESTIONANSWER" val="None"/>
  <p:tag name="QUESTIONDIFFICULTY" val=" 0"/>
  <p:tag name="QUESTIONPOINTS" val=" 1"/>
  <p:tag name="QUESTIONCHANCES" val=" 3"/>
  <p:tag name="QUESTIONTIMER" val="00:30"/>
  <p:tag name="QUESTIONCHOICESTYPE" val=" 0"/>
  <p:tag name="QUESTIONCHARTTYPE" val="0"/>
  <p:tag name="MANUALQUESTIONSTART" val="No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528</Words>
  <Application>Microsoft Office PowerPoint</Application>
  <PresentationFormat>On-screen Show (4:3)</PresentationFormat>
  <Paragraphs>156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When to start dialysis</vt:lpstr>
      <vt:lpstr>Implications of renal failure (1)</vt:lpstr>
      <vt:lpstr>Implications of renal failure (2)</vt:lpstr>
      <vt:lpstr>Implications of renal failure (3)</vt:lpstr>
      <vt:lpstr>Renal Replacement Treatment</vt:lpstr>
      <vt:lpstr>Aims of Renal Replacement Treaments</vt:lpstr>
      <vt:lpstr>Timeline to RRT </vt:lpstr>
      <vt:lpstr>When to start dialysis</vt:lpstr>
      <vt:lpstr>Dialysis should be started now</vt:lpstr>
      <vt:lpstr>When to start dialysis</vt:lpstr>
      <vt:lpstr>Dialysis does not treat...</vt:lpstr>
      <vt:lpstr>HD or PD</vt:lpstr>
      <vt:lpstr>Transplantation</vt:lpstr>
      <vt:lpstr>Clicker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to start dialysis</dc:title>
  <dc:creator>Edwina</dc:creator>
  <cp:lastModifiedBy>Shiel, Nuala</cp:lastModifiedBy>
  <cp:revision>16</cp:revision>
  <dcterms:created xsi:type="dcterms:W3CDTF">2006-08-16T00:00:00Z</dcterms:created>
  <dcterms:modified xsi:type="dcterms:W3CDTF">2012-12-03T11:06:36Z</dcterms:modified>
</cp:coreProperties>
</file>