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6" r:id="rId14"/>
    <p:sldId id="265"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6" autoAdjust="0"/>
    <p:restoredTop sz="94660"/>
  </p:normalViewPr>
  <p:slideViewPr>
    <p:cSldViewPr>
      <p:cViewPr>
        <p:scale>
          <a:sx n="50" d="100"/>
          <a:sy n="50" d="100"/>
        </p:scale>
        <p:origin x="-822"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1419F-86EE-4C20-ABBD-9E00999EEE8D}" type="datetimeFigureOut">
              <a:rPr lang="en-GB" smtClean="0"/>
              <a:pPr/>
              <a:t>04/12/2012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AB30A-38FD-4A59-8469-B393FA90103E}" type="slidenum">
              <a:rPr lang="en-GB" smtClean="0"/>
              <a:pPr/>
              <a:t>‹#›</a:t>
            </a:fld>
            <a:endParaRPr lang="en-GB"/>
          </a:p>
        </p:txBody>
      </p:sp>
    </p:spTree>
    <p:extLst>
      <p:ext uri="{BB962C8B-B14F-4D97-AF65-F5344CB8AC3E}">
        <p14:creationId xmlns:p14="http://schemas.microsoft.com/office/powerpoint/2010/main" val="203518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4336B7-0C6C-4113-81FA-4C333BA9B205}" type="slidenum">
              <a:rPr lang="en-GB">
                <a:solidFill>
                  <a:prstClr val="black"/>
                </a:solidFill>
              </a:rPr>
              <a:pPr>
                <a:defRPr/>
              </a:pPr>
              <a:t>2</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F6A345-F130-4AC7-91E7-7E35803ECFDA}" type="slidenum">
              <a:rPr lang="en-GB">
                <a:solidFill>
                  <a:prstClr val="black"/>
                </a:solidFill>
              </a:rPr>
              <a:pPr>
                <a:defRPr/>
              </a:pPr>
              <a:t>12</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A5808E-4F93-4BEB-9726-2936FABCDD44}"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C1239F-C874-466E-8708-5444182722BC}"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DE6B5C-73D2-4DD4-B649-ABE1DAAE1048}"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33191FF-EAF3-40F4-9415-1C772C983B38}" type="slidenum">
              <a:rPr lang="en-GB" sz="1200" smtClean="0">
                <a:solidFill>
                  <a:prstClr val="black"/>
                </a:solidFill>
              </a:rPr>
              <a:pPr algn="r" eaLnBrk="1" fontAlgn="base" hangingPunct="1">
                <a:spcBef>
                  <a:spcPct val="0"/>
                </a:spcBef>
                <a:spcAft>
                  <a:spcPct val="0"/>
                </a:spcAft>
              </a:pPr>
              <a:t>6</a:t>
            </a:fld>
            <a:endParaRPr lang="en-GB" sz="120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AF31A39-0477-4070-89E6-0F0E93D4FC96}" type="slidenum">
              <a:rPr lang="en-GB" smtClean="0"/>
              <a:pPr>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BF50CD-B225-498D-82CD-52D718FA653A}" type="slidenum">
              <a:rPr lang="en-GB" smtClean="0"/>
              <a:pPr>
                <a:defRPr/>
              </a:pPr>
              <a:t>8</a:t>
            </a:fld>
            <a:endParaRPr lang="en-GB"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9F42F5-37CA-4399-8A1B-4217D06DE61F}" type="slidenum">
              <a:rPr lang="en-GB" smtClean="0"/>
              <a:pPr>
                <a:defRPr/>
              </a:pPr>
              <a:t>9</a:t>
            </a:fld>
            <a:endParaRPr lang="en-GB"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AC82BB-2B38-4F94-97C4-AB178F460865}" type="slidenum">
              <a:rPr lang="en-GB" smtClean="0"/>
              <a:pPr>
                <a:defRPr/>
              </a:pPr>
              <a:t>11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011AAE-C37B-4469-8F5A-0BA75BD887AF}"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291238-872C-4FFA-9050-D3B3DFCD2D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940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1F7450-2E18-4EDA-97E6-0802AEE2428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828390-F395-48F1-8F0C-C91243D30C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950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DCF34A-1719-4D62-8F28-07A9AB2F67B1}"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5DADE-FBCD-4292-ABA3-3D24AF9F6E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4924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DF0514-E3F0-4EF8-B795-45C139999D1A}"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FE2653-30D6-453B-9DBF-33DAAB9F85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673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C73CFB-07C5-41B4-B157-A89A82CB788B}" type="datetimeFigureOut">
              <a:rPr lang="en-US">
                <a:solidFill>
                  <a:prstClr val="black">
                    <a:tint val="75000"/>
                  </a:prstClr>
                </a:solidFill>
              </a:rPr>
              <a:pPr>
                <a:defRPr/>
              </a:pPr>
              <a:t>12/4/2012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B0ED0C-8224-400E-A3B9-257FD329E2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15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195ED2-5841-4144-9BAB-B6181E5FCD24}" type="datetimeFigureOut">
              <a:rPr lang="en-US">
                <a:solidFill>
                  <a:prstClr val="black">
                    <a:tint val="75000"/>
                  </a:prstClr>
                </a:solidFill>
              </a:rPr>
              <a:pPr>
                <a:defRPr/>
              </a:pPr>
              <a:t>12/4/2012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966259F-BF7F-4398-801B-D88802C38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942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18D66C-1C86-4E2F-8893-70580802D57F}" type="datetimeFigureOut">
              <a:rPr lang="en-US">
                <a:solidFill>
                  <a:prstClr val="black">
                    <a:tint val="75000"/>
                  </a:prstClr>
                </a:solidFill>
              </a:rPr>
              <a:pPr>
                <a:defRPr/>
              </a:pPr>
              <a:t>12/4/2012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0216FB5-89D5-45E4-B1AE-CAE3CB01C0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2463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004A46-A648-4FEA-B2A9-EF474B32C625}"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4432DB8-7986-41A7-9A33-BB8B74F48D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652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43A9E-8767-4079-9921-B7ED1F944C2F}"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CF45BF-AA99-4855-B169-E4B09D6403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542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E210EA-E470-4E9B-8C21-D7BE0C72930E}"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C4C15-1BA1-4017-BA97-B9C8C64950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869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C2DDE7-9FD5-4314-8A56-973F19E46BF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938D5-3C38-4349-8AA2-C7A930F887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181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011AAE-C37B-4469-8F5A-0BA75BD887AF}"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291238-872C-4FFA-9050-D3B3DFCD2D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908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1F7450-2E18-4EDA-97E6-0802AEE2428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828390-F395-48F1-8F0C-C91243D30C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0261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DCF34A-1719-4D62-8F28-07A9AB2F67B1}"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5DADE-FBCD-4292-ABA3-3D24AF9F6E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13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DF0514-E3F0-4EF8-B795-45C139999D1A}"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FE2653-30D6-453B-9DBF-33DAAB9F85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8083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C73CFB-07C5-41B4-B157-A89A82CB788B}" type="datetimeFigureOut">
              <a:rPr lang="en-US">
                <a:solidFill>
                  <a:prstClr val="black">
                    <a:tint val="75000"/>
                  </a:prstClr>
                </a:solidFill>
              </a:rPr>
              <a:pPr>
                <a:defRPr/>
              </a:pPr>
              <a:t>12/4/2012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B0ED0C-8224-400E-A3B9-257FD329E2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501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195ED2-5841-4144-9BAB-B6181E5FCD24}" type="datetimeFigureOut">
              <a:rPr lang="en-US">
                <a:solidFill>
                  <a:prstClr val="black">
                    <a:tint val="75000"/>
                  </a:prstClr>
                </a:solidFill>
              </a:rPr>
              <a:pPr>
                <a:defRPr/>
              </a:pPr>
              <a:t>12/4/2012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966259F-BF7F-4398-801B-D88802C38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276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18D66C-1C86-4E2F-8893-70580802D57F}" type="datetimeFigureOut">
              <a:rPr lang="en-US">
                <a:solidFill>
                  <a:prstClr val="black">
                    <a:tint val="75000"/>
                  </a:prstClr>
                </a:solidFill>
              </a:rPr>
              <a:pPr>
                <a:defRPr/>
              </a:pPr>
              <a:t>12/4/2012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0216FB5-89D5-45E4-B1AE-CAE3CB01C0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967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004A46-A648-4FEA-B2A9-EF474B32C625}"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4432DB8-7986-41A7-9A33-BB8B74F48D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4053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43A9E-8767-4079-9921-B7ED1F944C2F}"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CF45BF-AA99-4855-B169-E4B09D6403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9449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E210EA-E470-4E9B-8C21-D7BE0C72930E}"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C4C15-1BA1-4017-BA97-B9C8C64950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6077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C2DDE7-9FD5-4314-8A56-973F19E46BF5}"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D938D5-3C38-4349-8AA2-C7A930F887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5005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87BABF-C9D8-4AC8-A4A1-09E498E1924D}"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04BC40-CA80-4CA6-8453-F2636189E8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3079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40D4CA-D51F-4D49-B7C6-E6A30C9F5920}"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E14611-906D-4335-BFF2-C360C532C3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0184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B5FB7D-E910-4BD6-AA77-11855E56484F}"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E231-65D0-4837-B585-040DEDAB40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8390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8425FD-A3D5-4A92-BC2E-A35DA4376722}"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7971FC-DF61-4746-A2AE-0800414CD7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4222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AFD225-0BDB-4379-969B-405D44F07D5E}" type="datetimeFigureOut">
              <a:rPr lang="en-US">
                <a:solidFill>
                  <a:prstClr val="black">
                    <a:tint val="75000"/>
                  </a:prstClr>
                </a:solidFill>
              </a:rPr>
              <a:pPr>
                <a:defRPr/>
              </a:pPr>
              <a:t>12/4/2012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8480B22-65C4-4C29-A9C7-0B6AD226BB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6789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84F990-1FFE-4D09-A127-2CA1B326A27F}" type="datetimeFigureOut">
              <a:rPr lang="en-US">
                <a:solidFill>
                  <a:prstClr val="black">
                    <a:tint val="75000"/>
                  </a:prstClr>
                </a:solidFill>
              </a:rPr>
              <a:pPr>
                <a:defRPr/>
              </a:pPr>
              <a:t>12/4/2012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5FD85A7-ADB7-40AF-8CEF-E3FDEC24AC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114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D16D56-FDE8-408C-B6F2-A27B95F7CA8D}" type="datetimeFigureOut">
              <a:rPr lang="en-US">
                <a:solidFill>
                  <a:prstClr val="black">
                    <a:tint val="75000"/>
                  </a:prstClr>
                </a:solidFill>
              </a:rPr>
              <a:pPr>
                <a:defRPr/>
              </a:pPr>
              <a:t>12/4/2012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6C1669C-812D-4521-B33D-D5C1C5EF8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2154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3E5D18-25C6-41E7-9C15-544116C5DB43}"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BAD858-4573-469A-AC07-C602618830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081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3CE468-165F-4301-B19F-3BDDBF5382F4}" type="datetimeFigureOut">
              <a:rPr lang="en-US">
                <a:solidFill>
                  <a:prstClr val="black">
                    <a:tint val="75000"/>
                  </a:prstClr>
                </a:solidFill>
              </a:rPr>
              <a:pPr>
                <a:defRPr/>
              </a:pPr>
              <a:t>12/4/2012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447813-0684-4861-94DD-EABDF6E7B2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8035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E782CC-BC8D-4A2A-BE13-C5F1C9318F30}"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7A2CE2-D76C-48B1-A8A4-2ACA63B287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7715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2DCB72-94D6-4D2C-84B7-161C6F86B90E}"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4C688A-6BF2-4ADD-AE52-7A584AE208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893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9DE8063-4E14-4D8E-A6B0-C8A58038187A}"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720F4A-45F8-4685-84A2-1C96985B9C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975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kern="1200">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Calibri" pitchFamily="-109" charset="0"/>
        </a:defRPr>
      </a:lvl2pPr>
      <a:lvl3pPr algn="ctr" rtl="0" eaLnBrk="0" fontAlgn="base" hangingPunct="0">
        <a:spcBef>
          <a:spcPct val="0"/>
        </a:spcBef>
        <a:spcAft>
          <a:spcPct val="0"/>
        </a:spcAft>
        <a:defRPr sz="4400" b="1">
          <a:solidFill>
            <a:schemeClr val="accent1"/>
          </a:solidFill>
          <a:latin typeface="Calibri" pitchFamily="-109" charset="0"/>
        </a:defRPr>
      </a:lvl3pPr>
      <a:lvl4pPr algn="ctr" rtl="0" eaLnBrk="0" fontAlgn="base" hangingPunct="0">
        <a:spcBef>
          <a:spcPct val="0"/>
        </a:spcBef>
        <a:spcAft>
          <a:spcPct val="0"/>
        </a:spcAft>
        <a:defRPr sz="4400" b="1">
          <a:solidFill>
            <a:schemeClr val="accent1"/>
          </a:solidFill>
          <a:latin typeface="Calibri" pitchFamily="-109" charset="0"/>
        </a:defRPr>
      </a:lvl4pPr>
      <a:lvl5pPr algn="ctr" rtl="0" eaLnBrk="0" fontAlgn="base" hangingPunct="0">
        <a:spcBef>
          <a:spcPct val="0"/>
        </a:spcBef>
        <a:spcAft>
          <a:spcPct val="0"/>
        </a:spcAft>
        <a:defRPr sz="4400" b="1">
          <a:solidFill>
            <a:schemeClr val="accent1"/>
          </a:solidFill>
          <a:latin typeface="Calibri" pitchFamily="-109" charset="0"/>
        </a:defRPr>
      </a:lvl5pPr>
      <a:lvl6pPr marL="457200" algn="ctr" rtl="0" fontAlgn="base">
        <a:spcBef>
          <a:spcPct val="0"/>
        </a:spcBef>
        <a:spcAft>
          <a:spcPct val="0"/>
        </a:spcAft>
        <a:defRPr sz="4400" b="1">
          <a:solidFill>
            <a:schemeClr val="accent1"/>
          </a:solidFill>
          <a:latin typeface="Calibri" pitchFamily="-109" charset="0"/>
        </a:defRPr>
      </a:lvl6pPr>
      <a:lvl7pPr marL="914400" algn="ctr" rtl="0" fontAlgn="base">
        <a:spcBef>
          <a:spcPct val="0"/>
        </a:spcBef>
        <a:spcAft>
          <a:spcPct val="0"/>
        </a:spcAft>
        <a:defRPr sz="4400" b="1">
          <a:solidFill>
            <a:schemeClr val="accent1"/>
          </a:solidFill>
          <a:latin typeface="Calibri" pitchFamily="-109" charset="0"/>
        </a:defRPr>
      </a:lvl7pPr>
      <a:lvl8pPr marL="1371600" algn="ctr" rtl="0" fontAlgn="base">
        <a:spcBef>
          <a:spcPct val="0"/>
        </a:spcBef>
        <a:spcAft>
          <a:spcPct val="0"/>
        </a:spcAft>
        <a:defRPr sz="4400" b="1">
          <a:solidFill>
            <a:schemeClr val="accent1"/>
          </a:solidFill>
          <a:latin typeface="Calibri" pitchFamily="-109" charset="0"/>
        </a:defRPr>
      </a:lvl8pPr>
      <a:lvl9pPr marL="1828800" algn="ctr" rtl="0" fontAlgn="base">
        <a:spcBef>
          <a:spcPct val="0"/>
        </a:spcBef>
        <a:spcAft>
          <a:spcPct val="0"/>
        </a:spcAft>
        <a:defRPr sz="4400" b="1">
          <a:solidFill>
            <a:schemeClr val="accent1"/>
          </a:solidFill>
          <a:latin typeface="Calibri" pitchFamily="-109"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9DE8063-4E14-4D8E-A6B0-C8A58038187A}"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720F4A-45F8-4685-84A2-1C96985B9C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083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kern="1200">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Calibri" pitchFamily="-109" charset="0"/>
        </a:defRPr>
      </a:lvl2pPr>
      <a:lvl3pPr algn="ctr" rtl="0" eaLnBrk="0" fontAlgn="base" hangingPunct="0">
        <a:spcBef>
          <a:spcPct val="0"/>
        </a:spcBef>
        <a:spcAft>
          <a:spcPct val="0"/>
        </a:spcAft>
        <a:defRPr sz="4400" b="1">
          <a:solidFill>
            <a:schemeClr val="accent1"/>
          </a:solidFill>
          <a:latin typeface="Calibri" pitchFamily="-109" charset="0"/>
        </a:defRPr>
      </a:lvl3pPr>
      <a:lvl4pPr algn="ctr" rtl="0" eaLnBrk="0" fontAlgn="base" hangingPunct="0">
        <a:spcBef>
          <a:spcPct val="0"/>
        </a:spcBef>
        <a:spcAft>
          <a:spcPct val="0"/>
        </a:spcAft>
        <a:defRPr sz="4400" b="1">
          <a:solidFill>
            <a:schemeClr val="accent1"/>
          </a:solidFill>
          <a:latin typeface="Calibri" pitchFamily="-109" charset="0"/>
        </a:defRPr>
      </a:lvl4pPr>
      <a:lvl5pPr algn="ctr" rtl="0" eaLnBrk="0" fontAlgn="base" hangingPunct="0">
        <a:spcBef>
          <a:spcPct val="0"/>
        </a:spcBef>
        <a:spcAft>
          <a:spcPct val="0"/>
        </a:spcAft>
        <a:defRPr sz="4400" b="1">
          <a:solidFill>
            <a:schemeClr val="accent1"/>
          </a:solidFill>
          <a:latin typeface="Calibri" pitchFamily="-109" charset="0"/>
        </a:defRPr>
      </a:lvl5pPr>
      <a:lvl6pPr marL="457200" algn="ctr" rtl="0" fontAlgn="base">
        <a:spcBef>
          <a:spcPct val="0"/>
        </a:spcBef>
        <a:spcAft>
          <a:spcPct val="0"/>
        </a:spcAft>
        <a:defRPr sz="4400" b="1">
          <a:solidFill>
            <a:schemeClr val="accent1"/>
          </a:solidFill>
          <a:latin typeface="Calibri" pitchFamily="-109" charset="0"/>
        </a:defRPr>
      </a:lvl6pPr>
      <a:lvl7pPr marL="914400" algn="ctr" rtl="0" fontAlgn="base">
        <a:spcBef>
          <a:spcPct val="0"/>
        </a:spcBef>
        <a:spcAft>
          <a:spcPct val="0"/>
        </a:spcAft>
        <a:defRPr sz="4400" b="1">
          <a:solidFill>
            <a:schemeClr val="accent1"/>
          </a:solidFill>
          <a:latin typeface="Calibri" pitchFamily="-109" charset="0"/>
        </a:defRPr>
      </a:lvl7pPr>
      <a:lvl8pPr marL="1371600" algn="ctr" rtl="0" fontAlgn="base">
        <a:spcBef>
          <a:spcPct val="0"/>
        </a:spcBef>
        <a:spcAft>
          <a:spcPct val="0"/>
        </a:spcAft>
        <a:defRPr sz="4400" b="1">
          <a:solidFill>
            <a:schemeClr val="accent1"/>
          </a:solidFill>
          <a:latin typeface="Calibri" pitchFamily="-109" charset="0"/>
        </a:defRPr>
      </a:lvl8pPr>
      <a:lvl9pPr marL="1828800" algn="ctr" rtl="0" fontAlgn="base">
        <a:spcBef>
          <a:spcPct val="0"/>
        </a:spcBef>
        <a:spcAft>
          <a:spcPct val="0"/>
        </a:spcAft>
        <a:defRPr sz="4400" b="1">
          <a:solidFill>
            <a:schemeClr val="accent1"/>
          </a:solidFill>
          <a:latin typeface="Calibri" pitchFamily="-109"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09E514-48B5-4D02-9279-B40E930875AB}" type="datetimeFigureOut">
              <a:rPr lang="en-US">
                <a:solidFill>
                  <a:prstClr val="black">
                    <a:tint val="75000"/>
                  </a:prstClr>
                </a:solidFill>
              </a:rPr>
              <a:pPr>
                <a:defRPr/>
              </a:pPr>
              <a:t>12/4/2012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22CC828-85A2-4425-B6C0-0F78086BAD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70454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b="1" kern="1200">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Calibri" pitchFamily="34" charset="0"/>
        </a:defRPr>
      </a:lvl2pPr>
      <a:lvl3pPr algn="ctr" rtl="0" eaLnBrk="0" fontAlgn="base" hangingPunct="0">
        <a:spcBef>
          <a:spcPct val="0"/>
        </a:spcBef>
        <a:spcAft>
          <a:spcPct val="0"/>
        </a:spcAft>
        <a:defRPr sz="4400" b="1">
          <a:solidFill>
            <a:schemeClr val="accent1"/>
          </a:solidFill>
          <a:latin typeface="Calibri" pitchFamily="34" charset="0"/>
        </a:defRPr>
      </a:lvl3pPr>
      <a:lvl4pPr algn="ctr" rtl="0" eaLnBrk="0" fontAlgn="base" hangingPunct="0">
        <a:spcBef>
          <a:spcPct val="0"/>
        </a:spcBef>
        <a:spcAft>
          <a:spcPct val="0"/>
        </a:spcAft>
        <a:defRPr sz="4400" b="1">
          <a:solidFill>
            <a:schemeClr val="accent1"/>
          </a:solidFill>
          <a:latin typeface="Calibri" pitchFamily="34" charset="0"/>
        </a:defRPr>
      </a:lvl4pPr>
      <a:lvl5pPr algn="ctr" rtl="0" eaLnBrk="0" fontAlgn="base" hangingPunct="0">
        <a:spcBef>
          <a:spcPct val="0"/>
        </a:spcBef>
        <a:spcAft>
          <a:spcPct val="0"/>
        </a:spcAft>
        <a:defRPr sz="4400" b="1">
          <a:solidFill>
            <a:schemeClr val="accent1"/>
          </a:solidFill>
          <a:latin typeface="Calibri" pitchFamily="34" charset="0"/>
        </a:defRPr>
      </a:lvl5pPr>
      <a:lvl6pPr marL="457200" algn="ctr" rtl="0" fontAlgn="base">
        <a:spcBef>
          <a:spcPct val="0"/>
        </a:spcBef>
        <a:spcAft>
          <a:spcPct val="0"/>
        </a:spcAft>
        <a:defRPr sz="4400" b="1">
          <a:solidFill>
            <a:schemeClr val="accent1"/>
          </a:solidFill>
          <a:latin typeface="Calibri" pitchFamily="34" charset="0"/>
        </a:defRPr>
      </a:lvl6pPr>
      <a:lvl7pPr marL="914400" algn="ctr" rtl="0" fontAlgn="base">
        <a:spcBef>
          <a:spcPct val="0"/>
        </a:spcBef>
        <a:spcAft>
          <a:spcPct val="0"/>
        </a:spcAft>
        <a:defRPr sz="4400" b="1">
          <a:solidFill>
            <a:schemeClr val="accent1"/>
          </a:solidFill>
          <a:latin typeface="Calibri" pitchFamily="34" charset="0"/>
        </a:defRPr>
      </a:lvl7pPr>
      <a:lvl8pPr marL="1371600" algn="ctr" rtl="0" fontAlgn="base">
        <a:spcBef>
          <a:spcPct val="0"/>
        </a:spcBef>
        <a:spcAft>
          <a:spcPct val="0"/>
        </a:spcAft>
        <a:defRPr sz="4400" b="1">
          <a:solidFill>
            <a:schemeClr val="accent1"/>
          </a:solidFill>
          <a:latin typeface="Calibri" pitchFamily="34" charset="0"/>
        </a:defRPr>
      </a:lvl8pPr>
      <a:lvl9pPr marL="1828800" algn="ctr" rtl="0" fontAlgn="base">
        <a:spcBef>
          <a:spcPct val="0"/>
        </a:spcBef>
        <a:spcAft>
          <a:spcPct val="0"/>
        </a:spcAft>
        <a:defRPr sz="4400" b="1">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topics.nytimes.com/top/reference/timestopics/people/r/ronald_wilson_reagan/index.html?inline=nyt-per"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hyperlink" Target="http://topics.nytimes.com/top/news/health/diseasesconditionsandhealthtopics/hospitals/index.html?inline=nyt-classifier" TargetMode="External"/><Relationship Id="rId4" Type="http://schemas.openxmlformats.org/officeDocument/2006/relationships/hyperlink" Target="http://topics.nytimes.com/topics/reference/timestopics/organizations/u/university_of_california/index.html?inline=nyt-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600199"/>
          </a:xfrm>
        </p:spPr>
        <p:txBody>
          <a:bodyPr>
            <a:normAutofit fontScale="90000"/>
          </a:bodyPr>
          <a:lstStyle/>
          <a:p>
            <a:r>
              <a:rPr lang="en-GB" b="0" dirty="0" smtClean="0">
                <a:latin typeface="Arial" pitchFamily="34" charset="0"/>
                <a:cs typeface="Arial" pitchFamily="34" charset="0"/>
              </a:rPr>
              <a:t>Chronic disease pathway: role of active and supportive treatment</a:t>
            </a:r>
            <a:endParaRPr lang="en-GB" b="0"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GB" dirty="0" smtClean="0">
                <a:solidFill>
                  <a:schemeClr val="tx1"/>
                </a:solidFill>
                <a:latin typeface="Arial" pitchFamily="34" charset="0"/>
                <a:cs typeface="Arial" pitchFamily="34" charset="0"/>
              </a:rPr>
              <a:t>Professor Edwina Brown</a:t>
            </a:r>
          </a:p>
          <a:p>
            <a:endParaRPr lang="en-GB" dirty="0">
              <a:solidFill>
                <a:schemeClr val="tx1"/>
              </a:solidFill>
            </a:endParaRPr>
          </a:p>
        </p:txBody>
      </p:sp>
    </p:spTree>
    <p:extLst>
      <p:ext uri="{BB962C8B-B14F-4D97-AF65-F5344CB8AC3E}">
        <p14:creationId xmlns:p14="http://schemas.microsoft.com/office/powerpoint/2010/main" val="3964622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533400" y="609600"/>
            <a:ext cx="8229600" cy="1143000"/>
          </a:xfrm>
        </p:spPr>
        <p:txBody>
          <a:bodyPr/>
          <a:lstStyle/>
          <a:p>
            <a:r>
              <a:rPr lang="en-GB" sz="4000" dirty="0" smtClean="0"/>
              <a:t>Management of all frail older patients with chronic disease is palliative care</a:t>
            </a:r>
            <a:endParaRPr lang="en-US" sz="4000" dirty="0" smtClean="0"/>
          </a:p>
        </p:txBody>
      </p:sp>
      <p:sp>
        <p:nvSpPr>
          <p:cNvPr id="47107" name="Rectangle 3"/>
          <p:cNvSpPr>
            <a:spLocks noGrp="1"/>
          </p:cNvSpPr>
          <p:nvPr>
            <p:ph type="body" idx="1"/>
          </p:nvPr>
        </p:nvSpPr>
        <p:spPr>
          <a:xfrm>
            <a:off x="457200" y="2133600"/>
            <a:ext cx="8229600" cy="4525963"/>
          </a:xfrm>
        </p:spPr>
        <p:txBody>
          <a:bodyPr/>
          <a:lstStyle/>
          <a:p>
            <a:pPr>
              <a:buFont typeface="Arial" pitchFamily="34" charset="0"/>
              <a:buNone/>
            </a:pPr>
            <a:r>
              <a:rPr lang="en-GB" smtClean="0"/>
              <a:t>“Palliative care is care which enables people with progressive, and/or life threatening conditions or who are approaching the end of life to live according to their wishes and preferences wherever possible”</a:t>
            </a:r>
          </a:p>
          <a:p>
            <a:endParaRPr lang="en-GB" smtClean="0"/>
          </a:p>
          <a:p>
            <a:pPr>
              <a:buFont typeface="Arial" pitchFamily="34" charset="0"/>
              <a:buNone/>
            </a:pPr>
            <a:r>
              <a:rPr lang="en-GB" sz="2400" b="1" smtClean="0">
                <a:solidFill>
                  <a:schemeClr val="accent2"/>
                </a:solidFill>
              </a:rPr>
              <a:t>Tom Hughes-Hallet, CEO of Marie Curie Cancer Care</a:t>
            </a:r>
          </a:p>
          <a:p>
            <a:pPr>
              <a:buFont typeface="Arial" pitchFamily="34" charset="0"/>
              <a:buNone/>
            </a:pPr>
            <a:r>
              <a:rPr lang="en-GB" sz="2400" b="1" smtClean="0">
                <a:solidFill>
                  <a:schemeClr val="accent2"/>
                </a:solidFill>
              </a:rPr>
              <a:t>Palliative Funding Review, Interim Report 3</a:t>
            </a:r>
            <a:r>
              <a:rPr lang="en-GB" sz="2400" b="1" baseline="30000" smtClean="0">
                <a:solidFill>
                  <a:schemeClr val="accent2"/>
                </a:solidFill>
              </a:rPr>
              <a:t>rd</a:t>
            </a:r>
            <a:r>
              <a:rPr lang="en-GB" sz="2400" b="1" smtClean="0">
                <a:solidFill>
                  <a:schemeClr val="accent2"/>
                </a:solidFill>
              </a:rPr>
              <a:t> Dec 2010</a:t>
            </a:r>
            <a:endParaRPr lang="en-US" sz="2400" b="1" smtClean="0">
              <a:solidFill>
                <a:schemeClr val="accent2"/>
              </a:solidFill>
            </a:endParaRPr>
          </a:p>
          <a:p>
            <a:endParaRPr lang="en-US" smtClean="0"/>
          </a:p>
        </p:txBody>
      </p:sp>
    </p:spTree>
    <p:extLst>
      <p:ext uri="{BB962C8B-B14F-4D97-AF65-F5344CB8AC3E}">
        <p14:creationId xmlns:p14="http://schemas.microsoft.com/office/powerpoint/2010/main" val="376241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mtClean="0"/>
              <a:t>Achieving aims of supportive care</a:t>
            </a:r>
          </a:p>
        </p:txBody>
      </p:sp>
      <p:sp>
        <p:nvSpPr>
          <p:cNvPr id="24579" name="Content Placeholder 2"/>
          <p:cNvSpPr>
            <a:spLocks noGrp="1"/>
          </p:cNvSpPr>
          <p:nvPr>
            <p:ph idx="1"/>
          </p:nvPr>
        </p:nvSpPr>
        <p:spPr>
          <a:xfrm>
            <a:off x="457200" y="1371600"/>
            <a:ext cx="8229600" cy="4876800"/>
          </a:xfrm>
        </p:spPr>
        <p:txBody>
          <a:bodyPr/>
          <a:lstStyle/>
          <a:p>
            <a:pPr eaLnBrk="1" hangingPunct="1"/>
            <a:r>
              <a:rPr lang="en-GB" dirty="0" smtClean="0"/>
              <a:t>Communication with patient and family </a:t>
            </a:r>
          </a:p>
          <a:p>
            <a:pPr lvl="1" eaLnBrk="1" hangingPunct="1"/>
            <a:r>
              <a:rPr lang="en-GB" dirty="0" smtClean="0"/>
              <a:t>Patient and family expectations and wishes</a:t>
            </a:r>
          </a:p>
          <a:p>
            <a:pPr lvl="1" eaLnBrk="1" hangingPunct="1"/>
            <a:r>
              <a:rPr lang="en-GB" dirty="0" smtClean="0"/>
              <a:t>Symptoms and pain control</a:t>
            </a:r>
          </a:p>
          <a:p>
            <a:pPr lvl="1" eaLnBrk="1" hangingPunct="1"/>
            <a:r>
              <a:rPr lang="en-GB" dirty="0" smtClean="0"/>
              <a:t>Realistic prognosis</a:t>
            </a:r>
          </a:p>
          <a:p>
            <a:pPr eaLnBrk="1" hangingPunct="1"/>
            <a:r>
              <a:rPr lang="en-GB" dirty="0" smtClean="0"/>
              <a:t>Awareness of patient being near end of life</a:t>
            </a:r>
          </a:p>
          <a:p>
            <a:pPr eaLnBrk="1" hangingPunct="1"/>
            <a:r>
              <a:rPr lang="en-GB" dirty="0" smtClean="0"/>
              <a:t>Advance care planning</a:t>
            </a:r>
          </a:p>
          <a:p>
            <a:pPr eaLnBrk="1" hangingPunct="1"/>
            <a:r>
              <a:rPr lang="en-GB" dirty="0" smtClean="0"/>
              <a:t>Appropriate active interventions, e.g., antibiotics, dialysis, ventilation – and discussing withdrawal where appropriate – or not starting</a:t>
            </a:r>
          </a:p>
          <a:p>
            <a:pPr eaLnBrk="1" hangingPunct="1">
              <a:buFont typeface="Arial" charset="0"/>
              <a:buNone/>
            </a:pPr>
            <a:endParaRPr lang="en-GB" dirty="0" smtClean="0"/>
          </a:p>
          <a:p>
            <a:pPr eaLnBrk="1" hangingPunct="1"/>
            <a:endParaRPr lang="en-GB" dirty="0" smtClean="0"/>
          </a:p>
        </p:txBody>
      </p:sp>
    </p:spTree>
    <p:extLst>
      <p:ext uri="{BB962C8B-B14F-4D97-AF65-F5344CB8AC3E}">
        <p14:creationId xmlns:p14="http://schemas.microsoft.com/office/powerpoint/2010/main" val="2656564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AutoShape 2" descr="https://mail.google.com/mail/?attid=0.1&amp;disp=emb&amp;view=att&amp;th=126674ca2a37105d"/>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mtClean="0">
              <a:solidFill>
                <a:prstClr val="black"/>
              </a:solidFill>
              <a:cs typeface="Arial" charset="0"/>
            </a:endParaRPr>
          </a:p>
        </p:txBody>
      </p:sp>
      <p:pic>
        <p:nvPicPr>
          <p:cNvPr id="2051" name="Picture 4" descr="C:\Users\Edwina\Desktop\2010-06 (Jun)\scan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
            <a:ext cx="77358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5"/>
          <p:cNvSpPr txBox="1">
            <a:spLocks noChangeArrowheads="1"/>
          </p:cNvSpPr>
          <p:nvPr/>
        </p:nvSpPr>
        <p:spPr bwMode="auto">
          <a:xfrm>
            <a:off x="1295400" y="61722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mtClean="0">
                <a:solidFill>
                  <a:prstClr val="white"/>
                </a:solidFill>
              </a:rPr>
              <a:t>Edward Munch: Death in the Sickroom, 1893</a:t>
            </a:r>
          </a:p>
        </p:txBody>
      </p:sp>
    </p:spTree>
    <p:extLst>
      <p:ext uri="{BB962C8B-B14F-4D97-AF65-F5344CB8AC3E}">
        <p14:creationId xmlns:p14="http://schemas.microsoft.com/office/powerpoint/2010/main" val="4044702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www.ibiblio.org/wm/paint/auth/baldung/ages/ages-woman-dea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0"/>
            <a:ext cx="3975100"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152400" y="6096000"/>
            <a:ext cx="8610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2000" smtClean="0">
                <a:solidFill>
                  <a:prstClr val="white"/>
                </a:solidFill>
              </a:rPr>
              <a:t>Hans Baldung: “Three Ages of Women and Death” </a:t>
            </a:r>
            <a:r>
              <a:rPr lang="en-GB" smtClean="0">
                <a:solidFill>
                  <a:prstClr val="white"/>
                </a:solidFill>
              </a:rPr>
              <a:t>(</a:t>
            </a:r>
            <a:r>
              <a:rPr lang="en-GB" i="1" smtClean="0">
                <a:solidFill>
                  <a:prstClr val="white"/>
                </a:solidFill>
              </a:rPr>
              <a:t>circa </a:t>
            </a:r>
            <a:r>
              <a:rPr lang="en-GB" smtClean="0">
                <a:solidFill>
                  <a:prstClr val="white"/>
                </a:solidFill>
              </a:rPr>
              <a:t>1484-1545). Kunsthistorisches Museum, Vienna</a:t>
            </a:r>
          </a:p>
        </p:txBody>
      </p:sp>
    </p:spTree>
    <p:extLst>
      <p:ext uri="{BB962C8B-B14F-4D97-AF65-F5344CB8AC3E}">
        <p14:creationId xmlns:p14="http://schemas.microsoft.com/office/powerpoint/2010/main" val="180496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1219200"/>
            <a:ext cx="8229600" cy="1143000"/>
          </a:xfrm>
        </p:spPr>
        <p:txBody>
          <a:bodyPr rtlCol="0">
            <a:normAutofit fontScale="90000"/>
          </a:bodyPr>
          <a:lstStyle/>
          <a:p>
            <a:pPr eaLnBrk="1" fontAlgn="auto" hangingPunct="1">
              <a:spcAft>
                <a:spcPts val="0"/>
              </a:spcAft>
              <a:defRPr/>
            </a:pPr>
            <a:r>
              <a:rPr lang="en-US" sz="3200" smtClean="0">
                <a:solidFill>
                  <a:schemeClr val="accent1">
                    <a:lumMod val="75000"/>
                  </a:schemeClr>
                </a:solidFill>
              </a:rPr>
              <a:t>MONTHS TO LIVE</a:t>
            </a:r>
            <a:br>
              <a:rPr lang="en-US" sz="3200" smtClean="0">
                <a:solidFill>
                  <a:schemeClr val="accent1">
                    <a:lumMod val="75000"/>
                  </a:schemeClr>
                </a:solidFill>
              </a:rPr>
            </a:br>
            <a:r>
              <a:rPr lang="en-US" sz="3200" smtClean="0">
                <a:solidFill>
                  <a:schemeClr val="accent1">
                    <a:lumMod val="75000"/>
                  </a:schemeClr>
                </a:solidFill>
              </a:rPr>
              <a:t>Weighing Medical Costs of End-of-Life Care </a:t>
            </a:r>
            <a:br>
              <a:rPr lang="en-US" sz="3200" smtClean="0">
                <a:solidFill>
                  <a:schemeClr val="accent1">
                    <a:lumMod val="75000"/>
                  </a:schemeClr>
                </a:solidFill>
              </a:rPr>
            </a:br>
            <a:r>
              <a:rPr lang="en-US" sz="3200" smtClean="0">
                <a:solidFill>
                  <a:schemeClr val="accent1">
                    <a:lumMod val="75000"/>
                  </a:schemeClr>
                </a:solidFill>
              </a:rPr>
              <a:t>NY Times 23.12.09</a:t>
            </a:r>
            <a:br>
              <a:rPr lang="en-US" sz="3200" smtClean="0">
                <a:solidFill>
                  <a:schemeClr val="accent1">
                    <a:lumMod val="75000"/>
                  </a:schemeClr>
                </a:solidFill>
              </a:rPr>
            </a:br>
            <a:r>
              <a:rPr lang="en-US" sz="1600" smtClean="0">
                <a:solidFill>
                  <a:schemeClr val="accent1">
                    <a:lumMod val="75000"/>
                  </a:schemeClr>
                </a:solidFill>
              </a:rPr>
              <a:t>http://www.nytimes.com/interactive/2009/12/22/business/23UCLA-AUDIOSS/index.html</a:t>
            </a:r>
          </a:p>
        </p:txBody>
      </p:sp>
      <p:sp>
        <p:nvSpPr>
          <p:cNvPr id="4099" name="Rectangle 6"/>
          <p:cNvSpPr>
            <a:spLocks noChangeArrowheads="1"/>
          </p:cNvSpPr>
          <p:nvPr/>
        </p:nvSpPr>
        <p:spPr bwMode="auto">
          <a:xfrm>
            <a:off x="1143000" y="5334000"/>
            <a:ext cx="690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p>
            <a:r>
              <a:rPr lang="en-US">
                <a:latin typeface="Calibri" pitchFamily="-109" charset="0"/>
              </a:rPr>
              <a:t>“If you come into this hospital, we’re not going to let you die,” </a:t>
            </a:r>
          </a:p>
          <a:p>
            <a:r>
              <a:rPr lang="en-US">
                <a:latin typeface="Calibri" pitchFamily="-109" charset="0"/>
              </a:rPr>
              <a:t>said Dr. David T. Feinberg, UCLA hospital system’s chief executive. </a:t>
            </a:r>
          </a:p>
        </p:txBody>
      </p:sp>
      <p:sp>
        <p:nvSpPr>
          <p:cNvPr id="2" name="Text Box 8"/>
          <p:cNvSpPr txBox="1">
            <a:spLocks noChangeArrowheads="1"/>
          </p:cNvSpPr>
          <p:nvPr/>
        </p:nvSpPr>
        <p:spPr bwMode="auto">
          <a:xfrm>
            <a:off x="1295400" y="3505200"/>
            <a:ext cx="731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atin typeface="Calibri" pitchFamily="-109" charset="0"/>
              </a:rPr>
              <a:t>The </a:t>
            </a:r>
            <a:r>
              <a:rPr lang="en-US">
                <a:latin typeface="Calibri" pitchFamily="-109" charset="0"/>
                <a:hlinkClick r:id="rId3" tooltip="More articles about Ronald Wilson Reagan."/>
              </a:rPr>
              <a:t>Ronald Reagan</a:t>
            </a:r>
            <a:r>
              <a:rPr lang="en-US">
                <a:latin typeface="Calibri" pitchFamily="-109" charset="0"/>
              </a:rPr>
              <a:t> </a:t>
            </a:r>
            <a:r>
              <a:rPr lang="en-US">
                <a:latin typeface="Calibri" pitchFamily="-109" charset="0"/>
                <a:hlinkClick r:id="rId4" tooltip="More articles about the University of California."/>
              </a:rPr>
              <a:t>U.C.L.A.</a:t>
            </a:r>
            <a:r>
              <a:rPr lang="en-US">
                <a:latin typeface="Calibri" pitchFamily="-109" charset="0"/>
              </a:rPr>
              <a:t> Medical Center, one of the nation’s most highly regarded academic </a:t>
            </a:r>
            <a:r>
              <a:rPr lang="en-US">
                <a:latin typeface="Calibri" pitchFamily="-109" charset="0"/>
                <a:hlinkClick r:id="rId5" tooltip="Recent and archival health news about hospitals."/>
              </a:rPr>
              <a:t>hospitals</a:t>
            </a:r>
            <a:r>
              <a:rPr lang="en-US">
                <a:latin typeface="Calibri" pitchFamily="-109" charset="0"/>
              </a:rPr>
              <a:t>, has earned a reputation as a place where doctors will go to virtually any length and expense to try to save a patient’s life. </a:t>
            </a:r>
          </a:p>
        </p:txBody>
      </p:sp>
    </p:spTree>
    <p:extLst>
      <p:ext uri="{BB962C8B-B14F-4D97-AF65-F5344CB8AC3E}">
        <p14:creationId xmlns:p14="http://schemas.microsoft.com/office/powerpoint/2010/main" val="201869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rtlCol="0">
            <a:normAutofit fontScale="90000"/>
          </a:bodyPr>
          <a:lstStyle/>
          <a:p>
            <a:pPr eaLnBrk="1" fontAlgn="auto" hangingPunct="1">
              <a:spcAft>
                <a:spcPts val="0"/>
              </a:spcAft>
              <a:defRPr/>
            </a:pPr>
            <a:r>
              <a:rPr lang="en-GB" smtClean="0">
                <a:solidFill>
                  <a:schemeClr val="accent1">
                    <a:lumMod val="75000"/>
                  </a:schemeClr>
                </a:solidFill>
              </a:rPr>
              <a:t>This all-out fight for life denies us a happy death</a:t>
            </a:r>
          </a:p>
        </p:txBody>
      </p:sp>
      <p:sp>
        <p:nvSpPr>
          <p:cNvPr id="8195"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GB" sz="2800" smtClean="0"/>
              <a:t>Most of us say we hope to die peacefully, at home, with our minds intact and our family around us. Few of us will manage it, because our emphasis on life at all costs is leading the vast majority of us into a bleak future</a:t>
            </a:r>
          </a:p>
          <a:p>
            <a:pPr eaLnBrk="1" fontAlgn="auto" hangingPunct="1">
              <a:spcAft>
                <a:spcPts val="0"/>
              </a:spcAft>
              <a:buFont typeface="Arial" pitchFamily="34" charset="0"/>
              <a:buChar char="•"/>
              <a:defRPr/>
            </a:pPr>
            <a:r>
              <a:rPr lang="en-GB" sz="2800" smtClean="0"/>
              <a:t>The quality of our existence may be terrible, but medical ethics and social norms won’t let us die</a:t>
            </a:r>
          </a:p>
          <a:p>
            <a:pPr eaLnBrk="1" fontAlgn="auto" hangingPunct="1">
              <a:spcAft>
                <a:spcPts val="0"/>
              </a:spcAft>
              <a:buFont typeface="Arial" pitchFamily="34" charset="0"/>
              <a:buChar char="•"/>
              <a:defRPr/>
            </a:pPr>
            <a:r>
              <a:rPr lang="en-GB" sz="2800" smtClean="0"/>
              <a:t>..told that mother is dying only for jubilant medical staff to tell her that antibiotics have saved her mother’s life</a:t>
            </a:r>
          </a:p>
          <a:p>
            <a:pPr eaLnBrk="1" fontAlgn="auto" hangingPunct="1">
              <a:spcAft>
                <a:spcPts val="0"/>
              </a:spcAft>
              <a:buFont typeface="Arial" charset="0"/>
              <a:buNone/>
              <a:defRPr/>
            </a:pPr>
            <a:endParaRPr lang="en-GB" smtClean="0"/>
          </a:p>
        </p:txBody>
      </p:sp>
      <p:sp>
        <p:nvSpPr>
          <p:cNvPr id="5124" name="TextBox 3"/>
          <p:cNvSpPr txBox="1">
            <a:spLocks noChangeArrowheads="1"/>
          </p:cNvSpPr>
          <p:nvPr/>
        </p:nvSpPr>
        <p:spPr bwMode="auto">
          <a:xfrm>
            <a:off x="3581400" y="62484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0000"/>
                </a:solidFill>
                <a:latin typeface="Calibri" pitchFamily="-109" charset="0"/>
              </a:rPr>
              <a:t>Jenni Russell, Sunday Times 19</a:t>
            </a:r>
            <a:r>
              <a:rPr lang="en-GB" b="1" baseline="30000">
                <a:solidFill>
                  <a:srgbClr val="FF0000"/>
                </a:solidFill>
                <a:latin typeface="Calibri" pitchFamily="-109" charset="0"/>
              </a:rPr>
              <a:t>th</a:t>
            </a:r>
            <a:r>
              <a:rPr lang="en-GB" b="1">
                <a:solidFill>
                  <a:srgbClr val="FF0000"/>
                </a:solidFill>
                <a:latin typeface="Calibri" pitchFamily="-109" charset="0"/>
              </a:rPr>
              <a:t> Sep 2010</a:t>
            </a:r>
          </a:p>
        </p:txBody>
      </p:sp>
    </p:spTree>
    <p:extLst>
      <p:ext uri="{BB962C8B-B14F-4D97-AF65-F5344CB8AC3E}">
        <p14:creationId xmlns:p14="http://schemas.microsoft.com/office/powerpoint/2010/main" val="439394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8"/>
          <p:cNvSpPr>
            <a:spLocks noGrp="1"/>
          </p:cNvSpPr>
          <p:nvPr>
            <p:ph sz="half" idx="2"/>
          </p:nvPr>
        </p:nvSpPr>
        <p:spPr>
          <a:xfrm>
            <a:off x="4648200" y="2057400"/>
            <a:ext cx="4038600" cy="4525963"/>
          </a:xfrm>
        </p:spPr>
        <p:txBody>
          <a:bodyPr/>
          <a:lstStyle/>
          <a:p>
            <a:pPr eaLnBrk="1" hangingPunct="1"/>
            <a:r>
              <a:rPr lang="en-GB" smtClean="0"/>
              <a:t>Modern medicine is good at staving off death with aggressive interventions – and bad at knowing when to focus, instead, on improving the days that terminal patients have left</a:t>
            </a:r>
          </a:p>
        </p:txBody>
      </p:sp>
      <p:pic>
        <p:nvPicPr>
          <p:cNvPr id="6147" name="Picture 2" descr="Modern medicine is good at staving off death with aggressive interventions"/>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09600" y="2133600"/>
            <a:ext cx="3543300" cy="2659063"/>
          </a:xfrm>
          <a:noFill/>
        </p:spPr>
      </p:pic>
      <p:sp>
        <p:nvSpPr>
          <p:cNvPr id="6148" name="TextBox 10"/>
          <p:cNvSpPr txBox="1">
            <a:spLocks noChangeArrowheads="1"/>
          </p:cNvSpPr>
          <p:nvPr/>
        </p:nvSpPr>
        <p:spPr bwMode="auto">
          <a:xfrm>
            <a:off x="457200" y="5257800"/>
            <a:ext cx="39624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atin typeface="Calibri" pitchFamily="-109" charset="0"/>
              </a:rPr>
              <a:t>PHOTOGRAPH: PHILLIP TOLEDANO, “BIRTHDAY BALLOON,” FROM “DAYS WITH MY FATHER” (2008)</a:t>
            </a:r>
          </a:p>
        </p:txBody>
      </p:sp>
      <p:pic>
        <p:nvPicPr>
          <p:cNvPr id="6149" name="Picture 4" descr="C:\Users\Edwina\Desktop\2010-08 (Aug)\scan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28600"/>
            <a:ext cx="5273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2"/>
          <p:cNvSpPr txBox="1">
            <a:spLocks noChangeArrowheads="1"/>
          </p:cNvSpPr>
          <p:nvPr/>
        </p:nvSpPr>
        <p:spPr bwMode="auto">
          <a:xfrm>
            <a:off x="5105400" y="6488113"/>
            <a:ext cx="4038600" cy="369887"/>
          </a:xfrm>
          <a:prstGeom prst="rect">
            <a:avLst/>
          </a:prstGeom>
          <a:noFill/>
          <a:ln w="9525">
            <a:noFill/>
            <a:miter lim="800000"/>
            <a:headEnd/>
            <a:tailEnd/>
          </a:ln>
        </p:spPr>
        <p:txBody>
          <a:bodyPr>
            <a:spAutoFit/>
          </a:bodyPr>
          <a:lstStyle/>
          <a:p>
            <a:pPr fontAlgn="auto">
              <a:spcBef>
                <a:spcPts val="0"/>
              </a:spcBef>
              <a:spcAft>
                <a:spcPts val="0"/>
              </a:spcAft>
              <a:defRPr/>
            </a:pPr>
            <a:r>
              <a:rPr lang="en-GB" b="1" dirty="0">
                <a:solidFill>
                  <a:schemeClr val="accent6">
                    <a:lumMod val="75000"/>
                  </a:schemeClr>
                </a:solidFill>
                <a:latin typeface="Arial" pitchFamily="34" charset="0"/>
                <a:cs typeface="Arial" pitchFamily="34" charset="0"/>
              </a:rPr>
              <a:t>New Yorker, 2</a:t>
            </a:r>
            <a:r>
              <a:rPr lang="en-GB" b="1" baseline="30000" dirty="0">
                <a:solidFill>
                  <a:schemeClr val="accent6">
                    <a:lumMod val="75000"/>
                  </a:schemeClr>
                </a:solidFill>
                <a:latin typeface="Arial" pitchFamily="34" charset="0"/>
                <a:cs typeface="Arial" pitchFamily="34" charset="0"/>
              </a:rPr>
              <a:t>nd</a:t>
            </a:r>
            <a:r>
              <a:rPr lang="en-GB" b="1" dirty="0">
                <a:solidFill>
                  <a:schemeClr val="accent6">
                    <a:lumMod val="75000"/>
                  </a:schemeClr>
                </a:solidFill>
                <a:latin typeface="Arial" pitchFamily="34" charset="0"/>
                <a:cs typeface="Arial" pitchFamily="34" charset="0"/>
              </a:rPr>
              <a:t> August 2010</a:t>
            </a:r>
          </a:p>
        </p:txBody>
      </p:sp>
    </p:spTree>
    <p:extLst>
      <p:ext uri="{BB962C8B-B14F-4D97-AF65-F5344CB8AC3E}">
        <p14:creationId xmlns:p14="http://schemas.microsoft.com/office/powerpoint/2010/main" val="66881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http://upload.wikimedia.org/wikipedia/commons/9/93/Lucas_Cranach_d._Ä._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2209800" y="62484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2400" smtClean="0">
                <a:solidFill>
                  <a:prstClr val="white"/>
                </a:solidFill>
                <a:latin typeface="Calibri" pitchFamily="-109" charset="0"/>
              </a:rPr>
              <a:t>Cranach: Fountain of Youth</a:t>
            </a:r>
          </a:p>
        </p:txBody>
      </p:sp>
    </p:spTree>
    <p:extLst>
      <p:ext uri="{BB962C8B-B14F-4D97-AF65-F5344CB8AC3E}">
        <p14:creationId xmlns:p14="http://schemas.microsoft.com/office/powerpoint/2010/main" val="1117417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229600" cy="1143000"/>
          </a:xfrm>
        </p:spPr>
        <p:txBody>
          <a:bodyPr/>
          <a:lstStyle/>
          <a:p>
            <a:pPr eaLnBrk="1" hangingPunct="1"/>
            <a:r>
              <a:rPr lang="en-GB" smtClean="0"/>
              <a:t>Supportive Care: UK definition</a:t>
            </a:r>
          </a:p>
        </p:txBody>
      </p:sp>
      <p:sp>
        <p:nvSpPr>
          <p:cNvPr id="18435" name="Content Placeholder 2"/>
          <p:cNvSpPr>
            <a:spLocks noGrp="1"/>
          </p:cNvSpPr>
          <p:nvPr>
            <p:ph idx="1"/>
          </p:nvPr>
        </p:nvSpPr>
        <p:spPr>
          <a:xfrm>
            <a:off x="457200" y="990600"/>
            <a:ext cx="8229600" cy="4525963"/>
          </a:xfrm>
        </p:spPr>
        <p:txBody>
          <a:bodyPr/>
          <a:lstStyle/>
          <a:p>
            <a:pPr eaLnBrk="1" hangingPunct="1"/>
            <a:r>
              <a:rPr lang="en-GB" smtClean="0"/>
              <a:t>Care that helps patient and family to cope with condition and its treatment</a:t>
            </a:r>
          </a:p>
          <a:p>
            <a:pPr lvl="1" eaLnBrk="1" hangingPunct="1"/>
            <a:r>
              <a:rPr lang="en-GB" smtClean="0"/>
              <a:t>from prediagnosis</a:t>
            </a:r>
          </a:p>
          <a:p>
            <a:pPr lvl="1" eaLnBrk="1" hangingPunct="1"/>
            <a:r>
              <a:rPr lang="en-GB" smtClean="0"/>
              <a:t>through diagnosis and treatment</a:t>
            </a:r>
          </a:p>
          <a:p>
            <a:pPr lvl="1" eaLnBrk="1" hangingPunct="1"/>
            <a:r>
              <a:rPr lang="en-GB" smtClean="0"/>
              <a:t>to cure, continuing illness or death</a:t>
            </a:r>
          </a:p>
          <a:p>
            <a:pPr lvl="1" eaLnBrk="1" hangingPunct="1"/>
            <a:r>
              <a:rPr lang="en-GB" smtClean="0"/>
              <a:t>into bereavement</a:t>
            </a:r>
          </a:p>
          <a:p>
            <a:pPr eaLnBrk="1" hangingPunct="1"/>
            <a:r>
              <a:rPr lang="en-GB" smtClean="0"/>
              <a:t>Helps patient maximise benefits of treatment and to live as well as possible with effects of disease</a:t>
            </a:r>
          </a:p>
          <a:p>
            <a:pPr eaLnBrk="1" hangingPunct="1"/>
            <a:r>
              <a:rPr lang="en-GB" smtClean="0"/>
              <a:t>As important as diagnosis and treatment</a:t>
            </a:r>
          </a:p>
        </p:txBody>
      </p:sp>
      <p:sp>
        <p:nvSpPr>
          <p:cNvPr id="4" name="TextBox 3"/>
          <p:cNvSpPr txBox="1"/>
          <p:nvPr/>
        </p:nvSpPr>
        <p:spPr>
          <a:xfrm>
            <a:off x="2971800" y="6248400"/>
            <a:ext cx="5791200" cy="461963"/>
          </a:xfrm>
          <a:prstGeom prst="rect">
            <a:avLst/>
          </a:prstGeom>
          <a:noFill/>
        </p:spPr>
        <p:txBody>
          <a:bodyPr>
            <a:spAutoFit/>
          </a:bodyPr>
          <a:lstStyle/>
          <a:p>
            <a:pPr>
              <a:defRPr/>
            </a:pPr>
            <a:r>
              <a:rPr lang="en-US" sz="2400" dirty="0">
                <a:solidFill>
                  <a:schemeClr val="accent6">
                    <a:lumMod val="75000"/>
                  </a:schemeClr>
                </a:solidFill>
                <a:latin typeface="Arial" pitchFamily="34" charset="0"/>
                <a:cs typeface="Arial" pitchFamily="34" charset="0"/>
              </a:rPr>
              <a:t>National Council for Palliative Care  2006</a:t>
            </a:r>
            <a:endParaRPr lang="en-GB"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183405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4000" smtClean="0"/>
              <a:t>Where does it fit in?</a:t>
            </a:r>
            <a:br>
              <a:rPr lang="en-GB" sz="4000" smtClean="0"/>
            </a:br>
            <a:r>
              <a:rPr lang="en-GB" sz="3200" smtClean="0"/>
              <a:t>Old paradigm</a:t>
            </a:r>
          </a:p>
        </p:txBody>
      </p:sp>
      <p:sp>
        <p:nvSpPr>
          <p:cNvPr id="19459" name="Rectangle 3"/>
          <p:cNvSpPr>
            <a:spLocks noGrp="1" noChangeArrowheads="1"/>
          </p:cNvSpPr>
          <p:nvPr>
            <p:ph type="body" idx="1"/>
          </p:nvPr>
        </p:nvSpPr>
        <p:spPr/>
        <p:txBody>
          <a:bodyPr/>
          <a:lstStyle/>
          <a:p>
            <a:pPr eaLnBrk="1" hangingPunct="1">
              <a:lnSpc>
                <a:spcPct val="90000"/>
              </a:lnSpc>
            </a:pPr>
            <a:endParaRPr lang="en-GB" sz="2800" b="1" smtClean="0">
              <a:solidFill>
                <a:srgbClr val="FFFF66"/>
              </a:solidFill>
            </a:endParaRPr>
          </a:p>
          <a:p>
            <a:pPr eaLnBrk="1" hangingPunct="1">
              <a:lnSpc>
                <a:spcPct val="90000"/>
              </a:lnSpc>
            </a:pPr>
            <a:endParaRPr lang="en-GB" sz="2800" b="1" smtClean="0">
              <a:solidFill>
                <a:srgbClr val="FFFF66"/>
              </a:solidFill>
            </a:endParaRPr>
          </a:p>
          <a:p>
            <a:pPr eaLnBrk="1" hangingPunct="1">
              <a:lnSpc>
                <a:spcPct val="90000"/>
              </a:lnSpc>
            </a:pPr>
            <a:endParaRPr lang="en-GB" sz="2800" b="1" smtClean="0">
              <a:solidFill>
                <a:srgbClr val="FFFF66"/>
              </a:solidFill>
            </a:endParaRPr>
          </a:p>
          <a:p>
            <a:pPr eaLnBrk="1" hangingPunct="1">
              <a:lnSpc>
                <a:spcPct val="90000"/>
              </a:lnSpc>
            </a:pPr>
            <a:endParaRPr lang="en-GB" sz="2800" b="1" smtClean="0">
              <a:solidFill>
                <a:srgbClr val="FFFF66"/>
              </a:solidFill>
            </a:endParaRPr>
          </a:p>
          <a:p>
            <a:pPr eaLnBrk="1" hangingPunct="1">
              <a:lnSpc>
                <a:spcPct val="90000"/>
              </a:lnSpc>
            </a:pPr>
            <a:endParaRPr lang="en-GB" sz="2800" b="1" smtClean="0">
              <a:solidFill>
                <a:srgbClr val="FFFF66"/>
              </a:solidFill>
            </a:endParaRPr>
          </a:p>
          <a:p>
            <a:pPr eaLnBrk="1" hangingPunct="1">
              <a:lnSpc>
                <a:spcPct val="90000"/>
              </a:lnSpc>
              <a:buFontTx/>
              <a:buNone/>
            </a:pPr>
            <a:endParaRPr lang="en-GB" sz="2800" b="1" smtClean="0">
              <a:solidFill>
                <a:srgbClr val="FFFF66"/>
              </a:solidFill>
            </a:endParaRPr>
          </a:p>
          <a:p>
            <a:pPr eaLnBrk="1" hangingPunct="1">
              <a:lnSpc>
                <a:spcPct val="90000"/>
              </a:lnSpc>
              <a:buFontTx/>
              <a:buNone/>
            </a:pPr>
            <a:endParaRPr lang="en-GB" sz="2800" b="1" smtClean="0">
              <a:solidFill>
                <a:srgbClr val="FFFF66"/>
              </a:solidFill>
            </a:endParaRPr>
          </a:p>
          <a:p>
            <a:pPr eaLnBrk="1" hangingPunct="1">
              <a:lnSpc>
                <a:spcPct val="90000"/>
              </a:lnSpc>
              <a:buFontTx/>
              <a:buNone/>
            </a:pPr>
            <a:endParaRPr lang="en-GB" sz="2800" b="1" smtClean="0">
              <a:solidFill>
                <a:srgbClr val="FFFF66"/>
              </a:solidFill>
            </a:endParaRPr>
          </a:p>
        </p:txBody>
      </p:sp>
      <p:sp>
        <p:nvSpPr>
          <p:cNvPr id="19460" name="Rectangle 4"/>
          <p:cNvSpPr>
            <a:spLocks noChangeArrowheads="1"/>
          </p:cNvSpPr>
          <p:nvPr/>
        </p:nvSpPr>
        <p:spPr bwMode="auto">
          <a:xfrm>
            <a:off x="1143000" y="2514600"/>
            <a:ext cx="7239000" cy="2286000"/>
          </a:xfrm>
          <a:prstGeom prst="rect">
            <a:avLst/>
          </a:prstGeom>
          <a:solidFill>
            <a:schemeClr val="accent1"/>
          </a:solidFill>
          <a:ln w="9525">
            <a:solidFill>
              <a:schemeClr val="tx1"/>
            </a:solidFill>
            <a:miter lim="800000"/>
            <a:headEnd/>
            <a:tailEnd/>
          </a:ln>
        </p:spPr>
        <p:txBody>
          <a:bodyPr wrap="none" anchor="ctr"/>
          <a:lstStyle/>
          <a:p>
            <a:pPr algn="ctr"/>
            <a:r>
              <a:rPr lang="en-GB"/>
              <a:t>       Aggressive treatment                                                         </a:t>
            </a:r>
            <a:r>
              <a:rPr lang="en-GB" sz="1400"/>
              <a:t>Palliative</a:t>
            </a:r>
          </a:p>
          <a:p>
            <a:pPr algn="ctr"/>
            <a:r>
              <a:rPr lang="en-GB"/>
              <a:t>                                                                                                  </a:t>
            </a:r>
            <a:r>
              <a:rPr lang="en-GB" sz="1400"/>
              <a:t>care</a:t>
            </a:r>
          </a:p>
        </p:txBody>
      </p:sp>
      <p:sp>
        <p:nvSpPr>
          <p:cNvPr id="19461" name="Line 5"/>
          <p:cNvSpPr>
            <a:spLocks noChangeShapeType="1"/>
          </p:cNvSpPr>
          <p:nvPr/>
        </p:nvSpPr>
        <p:spPr bwMode="auto">
          <a:xfrm flipH="1">
            <a:off x="533400" y="5638800"/>
            <a:ext cx="76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2" name="AutoShape 6"/>
          <p:cNvSpPr>
            <a:spLocks noChangeArrowheads="1"/>
          </p:cNvSpPr>
          <p:nvPr/>
        </p:nvSpPr>
        <p:spPr bwMode="auto">
          <a:xfrm>
            <a:off x="914400" y="5105400"/>
            <a:ext cx="7315200" cy="228600"/>
          </a:xfrm>
          <a:prstGeom prst="rightArrow">
            <a:avLst>
              <a:gd name="adj1" fmla="val 50000"/>
              <a:gd name="adj2" fmla="val 800000"/>
            </a:avLst>
          </a:prstGeom>
          <a:solidFill>
            <a:schemeClr val="accent1"/>
          </a:solidFill>
          <a:ln w="9525">
            <a:solidFill>
              <a:schemeClr val="tx1"/>
            </a:solidFill>
            <a:miter lim="800000"/>
            <a:headEnd/>
            <a:tailEnd/>
          </a:ln>
        </p:spPr>
        <p:txBody>
          <a:bodyPr wrap="none" anchor="ctr"/>
          <a:lstStyle/>
          <a:p>
            <a:endParaRPr lang="en-GB"/>
          </a:p>
        </p:txBody>
      </p:sp>
      <p:sp>
        <p:nvSpPr>
          <p:cNvPr id="19463" name="Line 7"/>
          <p:cNvSpPr>
            <a:spLocks noChangeShapeType="1"/>
          </p:cNvSpPr>
          <p:nvPr/>
        </p:nvSpPr>
        <p:spPr bwMode="auto">
          <a:xfrm>
            <a:off x="7467600" y="2514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24310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4000" dirty="0" smtClean="0"/>
              <a:t>Where does it fit in?</a:t>
            </a:r>
            <a:br>
              <a:rPr lang="en-GB" sz="4000" dirty="0" smtClean="0"/>
            </a:br>
            <a:r>
              <a:rPr lang="en-GB" sz="4000" dirty="0" smtClean="0"/>
              <a:t>Current paradigm</a:t>
            </a:r>
          </a:p>
        </p:txBody>
      </p:sp>
      <p:sp>
        <p:nvSpPr>
          <p:cNvPr id="20483" name="Rectangle 3"/>
          <p:cNvSpPr>
            <a:spLocks noGrp="1" noChangeArrowheads="1"/>
          </p:cNvSpPr>
          <p:nvPr>
            <p:ph type="body" idx="1"/>
          </p:nvPr>
        </p:nvSpPr>
        <p:spPr>
          <a:xfrm>
            <a:off x="381000" y="1524000"/>
            <a:ext cx="8229600" cy="4525963"/>
          </a:xfrm>
        </p:spPr>
        <p:txBody>
          <a:bodyPr/>
          <a:lstStyle/>
          <a:p>
            <a:pPr eaLnBrk="1" hangingPunct="1"/>
            <a:endParaRPr lang="en-GB" b="1" dirty="0" smtClean="0">
              <a:solidFill>
                <a:srgbClr val="FFFF66"/>
              </a:solidFill>
            </a:endParaRPr>
          </a:p>
          <a:p>
            <a:pPr eaLnBrk="1" hangingPunct="1"/>
            <a:endParaRPr lang="en-GB" b="1" dirty="0" smtClean="0">
              <a:solidFill>
                <a:srgbClr val="FFFF66"/>
              </a:solidFill>
            </a:endParaRPr>
          </a:p>
          <a:p>
            <a:pPr eaLnBrk="1" hangingPunct="1"/>
            <a:endParaRPr lang="en-GB" b="1" dirty="0" smtClean="0">
              <a:solidFill>
                <a:srgbClr val="FFFF66"/>
              </a:solidFill>
            </a:endParaRPr>
          </a:p>
          <a:p>
            <a:pPr eaLnBrk="1" hangingPunct="1"/>
            <a:endParaRPr lang="en-GB" b="1" dirty="0" smtClean="0">
              <a:solidFill>
                <a:srgbClr val="FFFF66"/>
              </a:solidFill>
            </a:endParaRPr>
          </a:p>
          <a:p>
            <a:pPr eaLnBrk="1" hangingPunct="1"/>
            <a:r>
              <a:rPr lang="en-GB" b="1" dirty="0" smtClean="0">
                <a:solidFill>
                  <a:srgbClr val="FFFF66"/>
                </a:solidFill>
              </a:rPr>
              <a:t>e</a:t>
            </a:r>
          </a:p>
          <a:p>
            <a:pPr eaLnBrk="1" hangingPunct="1">
              <a:buFontTx/>
              <a:buNone/>
            </a:pPr>
            <a:endParaRPr lang="en-GB" dirty="0" smtClean="0">
              <a:solidFill>
                <a:srgbClr val="FFFF66"/>
              </a:solidFill>
            </a:endParaRPr>
          </a:p>
        </p:txBody>
      </p:sp>
      <p:sp>
        <p:nvSpPr>
          <p:cNvPr id="20484" name="Rectangle 4"/>
          <p:cNvSpPr>
            <a:spLocks noChangeArrowheads="1"/>
          </p:cNvSpPr>
          <p:nvPr/>
        </p:nvSpPr>
        <p:spPr bwMode="auto">
          <a:xfrm>
            <a:off x="914400" y="2618509"/>
            <a:ext cx="7239000" cy="2286000"/>
          </a:xfrm>
          <a:prstGeom prst="rect">
            <a:avLst/>
          </a:prstGeom>
          <a:solidFill>
            <a:schemeClr val="accent1"/>
          </a:solidFill>
          <a:ln w="9525">
            <a:solidFill>
              <a:schemeClr val="tx1"/>
            </a:solidFill>
            <a:miter lim="800000"/>
            <a:headEnd/>
            <a:tailEnd/>
          </a:ln>
        </p:spPr>
        <p:txBody>
          <a:bodyPr wrap="none" anchor="ctr"/>
          <a:lstStyle/>
          <a:p>
            <a:r>
              <a:rPr lang="en-GB" b="1" dirty="0"/>
              <a:t>Aggressive treatment                                                              </a:t>
            </a:r>
            <a:r>
              <a:rPr lang="en-GB" b="1" dirty="0" smtClean="0"/>
              <a:t>	             Bereave</a:t>
            </a:r>
            <a:endParaRPr lang="en-GB" b="1" dirty="0"/>
          </a:p>
          <a:p>
            <a:r>
              <a:rPr lang="en-GB" b="1" dirty="0"/>
              <a:t>                                                                                                   </a:t>
            </a:r>
            <a:r>
              <a:rPr lang="en-GB" b="1" dirty="0" smtClean="0"/>
              <a:t>	              </a:t>
            </a:r>
            <a:r>
              <a:rPr lang="en-GB" b="1" dirty="0" err="1" smtClean="0"/>
              <a:t>ment</a:t>
            </a:r>
            <a:endParaRPr lang="en-GB" b="1" dirty="0"/>
          </a:p>
          <a:p>
            <a:r>
              <a:rPr lang="en-GB" b="1" dirty="0"/>
              <a:t>				Palliative</a:t>
            </a:r>
          </a:p>
          <a:p>
            <a:r>
              <a:rPr lang="en-GB" b="1" dirty="0"/>
              <a:t>				care</a:t>
            </a:r>
            <a:r>
              <a:rPr lang="en-GB" b="1" dirty="0">
                <a:solidFill>
                  <a:srgbClr val="FFFF66"/>
                </a:solidFill>
              </a:rPr>
              <a:t>                                        </a:t>
            </a:r>
          </a:p>
        </p:txBody>
      </p:sp>
      <p:sp>
        <p:nvSpPr>
          <p:cNvPr id="20485" name="Line 5"/>
          <p:cNvSpPr>
            <a:spLocks noChangeShapeType="1"/>
          </p:cNvSpPr>
          <p:nvPr/>
        </p:nvSpPr>
        <p:spPr bwMode="auto">
          <a:xfrm>
            <a:off x="7162800" y="25908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6" name="Line 6"/>
          <p:cNvSpPr>
            <a:spLocks noChangeShapeType="1"/>
          </p:cNvSpPr>
          <p:nvPr/>
        </p:nvSpPr>
        <p:spPr bwMode="auto">
          <a:xfrm>
            <a:off x="914400" y="5257800"/>
            <a:ext cx="7162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87" name="Line 7"/>
          <p:cNvSpPr>
            <a:spLocks noChangeShapeType="1"/>
          </p:cNvSpPr>
          <p:nvPr/>
        </p:nvSpPr>
        <p:spPr bwMode="auto">
          <a:xfrm flipV="1">
            <a:off x="914400" y="2590800"/>
            <a:ext cx="624840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88" name="AutoShape 8"/>
          <p:cNvSpPr>
            <a:spLocks noChangeArrowheads="1"/>
          </p:cNvSpPr>
          <p:nvPr/>
        </p:nvSpPr>
        <p:spPr bwMode="auto">
          <a:xfrm>
            <a:off x="914400" y="5486400"/>
            <a:ext cx="7543800" cy="76200"/>
          </a:xfrm>
          <a:prstGeom prst="rightArrow">
            <a:avLst>
              <a:gd name="adj1" fmla="val 50000"/>
              <a:gd name="adj2" fmla="val 2475000"/>
            </a:avLst>
          </a:prstGeom>
          <a:solidFill>
            <a:schemeClr val="accent1"/>
          </a:solidFill>
          <a:ln w="9525">
            <a:solidFill>
              <a:schemeClr val="tx1"/>
            </a:solidFill>
            <a:miter lim="800000"/>
            <a:headEnd/>
            <a:tailEnd/>
          </a:ln>
        </p:spPr>
        <p:txBody>
          <a:bodyPr wrap="none" anchor="ctr"/>
          <a:lstStyle/>
          <a:p>
            <a:endParaRPr lang="en-GB"/>
          </a:p>
        </p:txBody>
      </p:sp>
    </p:spTree>
    <p:extLst>
      <p:ext uri="{BB962C8B-B14F-4D97-AF65-F5344CB8AC3E}">
        <p14:creationId xmlns:p14="http://schemas.microsoft.com/office/powerpoint/2010/main" val="3744997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496</Words>
  <Application>Microsoft Office PowerPoint</Application>
  <PresentationFormat>On-screen Show (4:3)</PresentationFormat>
  <Paragraphs>68</Paragraphs>
  <Slides>12</Slides>
  <Notes>10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Office Theme</vt:lpstr>
      <vt:lpstr>1_Office Theme</vt:lpstr>
      <vt:lpstr>2_Office Theme</vt:lpstr>
      <vt:lpstr>3_Office Theme</vt:lpstr>
      <vt:lpstr>Chronic disease pathway: role of active and supportive treatment</vt:lpstr>
      <vt:lpstr>PowerPoint Presentation</vt:lpstr>
      <vt:lpstr>MONTHS TO LIVE Weighing Medical Costs of End-of-Life Care  NY Times 23.12.09 http://www.nytimes.com/interactive/2009/12/22/business/23UCLA-AUDIOSS/index.html</vt:lpstr>
      <vt:lpstr>This all-out fight for life denies us a happy death</vt:lpstr>
      <vt:lpstr>PowerPoint Presentation</vt:lpstr>
      <vt:lpstr>PowerPoint Presentation</vt:lpstr>
      <vt:lpstr>Supportive Care: UK definition</vt:lpstr>
      <vt:lpstr>Where does it fit in? Old paradigm</vt:lpstr>
      <vt:lpstr>Where does it fit in? Current paradigm</vt:lpstr>
      <vt:lpstr>Management of all frail older patients with chronic disease is palliative care</vt:lpstr>
      <vt:lpstr>Achieving aims of supportive care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disease pathway: role of active and supportive treatment</dc:title>
  <dc:creator>Edwina</dc:creator>
  <cp:lastModifiedBy>Shiel, Nuala</cp:lastModifiedBy>
  <cp:revision>6</cp:revision>
  <dcterms:created xsi:type="dcterms:W3CDTF">2006-08-16T00:00:00Z</dcterms:created>
  <dcterms:modified xsi:type="dcterms:W3CDTF">2012-12-04T15:19:26Z</dcterms:modified>
</cp:coreProperties>
</file>