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293" r:id="rId3"/>
    <p:sldId id="548" r:id="rId4"/>
    <p:sldId id="551" r:id="rId5"/>
    <p:sldId id="552" r:id="rId6"/>
    <p:sldId id="553" r:id="rId7"/>
    <p:sldId id="554" r:id="rId8"/>
    <p:sldId id="294" r:id="rId9"/>
    <p:sldId id="620" r:id="rId10"/>
    <p:sldId id="555" r:id="rId11"/>
    <p:sldId id="699" r:id="rId12"/>
    <p:sldId id="556" r:id="rId13"/>
    <p:sldId id="557" r:id="rId14"/>
    <p:sldId id="700" r:id="rId15"/>
    <p:sldId id="558" r:id="rId16"/>
    <p:sldId id="701" r:id="rId17"/>
    <p:sldId id="702" r:id="rId18"/>
    <p:sldId id="559" r:id="rId19"/>
    <p:sldId id="703" r:id="rId20"/>
    <p:sldId id="704" r:id="rId21"/>
    <p:sldId id="560" r:id="rId22"/>
    <p:sldId id="705" r:id="rId23"/>
    <p:sldId id="706" r:id="rId24"/>
    <p:sldId id="561" r:id="rId25"/>
    <p:sldId id="562" r:id="rId26"/>
    <p:sldId id="492" r:id="rId27"/>
    <p:sldId id="493" r:id="rId28"/>
    <p:sldId id="494" r:id="rId29"/>
    <p:sldId id="496" r:id="rId30"/>
    <p:sldId id="612" r:id="rId31"/>
    <p:sldId id="495" r:id="rId32"/>
    <p:sldId id="498" r:id="rId33"/>
    <p:sldId id="613" r:id="rId34"/>
    <p:sldId id="538" r:id="rId35"/>
    <p:sldId id="615" r:id="rId36"/>
    <p:sldId id="541" r:id="rId37"/>
    <p:sldId id="616" r:id="rId38"/>
    <p:sldId id="542" r:id="rId39"/>
    <p:sldId id="617" r:id="rId40"/>
    <p:sldId id="543" r:id="rId41"/>
    <p:sldId id="614" r:id="rId42"/>
    <p:sldId id="333" r:id="rId43"/>
    <p:sldId id="619" r:id="rId44"/>
    <p:sldId id="406" r:id="rId45"/>
    <p:sldId id="629" r:id="rId46"/>
    <p:sldId id="630" r:id="rId47"/>
    <p:sldId id="407" r:id="rId48"/>
    <p:sldId id="408" r:id="rId49"/>
    <p:sldId id="409" r:id="rId50"/>
    <p:sldId id="411" r:id="rId51"/>
    <p:sldId id="412" r:id="rId52"/>
    <p:sldId id="627" r:id="rId53"/>
    <p:sldId id="628" r:id="rId54"/>
    <p:sldId id="417" r:id="rId55"/>
    <p:sldId id="621"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622" r:id="rId74"/>
    <p:sldId id="697" r:id="rId75"/>
    <p:sldId id="698" r:id="rId76"/>
    <p:sldId id="696" r:id="rId77"/>
    <p:sldId id="690" r:id="rId78"/>
    <p:sldId id="382" r:id="rId79"/>
    <p:sldId id="383" r:id="rId80"/>
    <p:sldId id="384" r:id="rId8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snapToGrid="0" snapToObjects="1">
      <p:cViewPr>
        <p:scale>
          <a:sx n="50" d="100"/>
          <a:sy n="50" d="100"/>
        </p:scale>
        <p:origin x="-80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83A64-CFA6-461E-AC4B-DCF3CA12089E}" type="doc">
      <dgm:prSet loTypeId="urn:microsoft.com/office/officeart/2005/8/layout/radial3" loCatId="relationship" qsTypeId="urn:microsoft.com/office/officeart/2005/8/quickstyle/simple1#9" qsCatId="simple" csTypeId="urn:microsoft.com/office/officeart/2005/8/colors/accent1_2#4" csCatId="accent1" phldr="1"/>
      <dgm:spPr/>
      <dgm:t>
        <a:bodyPr/>
        <a:lstStyle/>
        <a:p>
          <a:endParaRPr lang="en-GB"/>
        </a:p>
      </dgm:t>
    </dgm:pt>
    <dgm:pt modelId="{AE101550-41CD-4EA2-AB18-3014D22DB405}">
      <dgm:prSet phldrT="[Text]"/>
      <dgm:spPr/>
      <dgm:t>
        <a:bodyPr/>
        <a:lstStyle/>
        <a:p>
          <a:r>
            <a:rPr lang="en-GB" b="1" dirty="0" smtClean="0">
              <a:latin typeface="Trebuchet MS" pitchFamily="34" charset="0"/>
            </a:rPr>
            <a:t>Core services </a:t>
          </a:r>
        </a:p>
        <a:p>
          <a:r>
            <a:rPr lang="en-GB" dirty="0" smtClean="0">
              <a:latin typeface="Trebuchet MS" pitchFamily="34" charset="0"/>
            </a:rPr>
            <a:t>Surveillance</a:t>
          </a:r>
        </a:p>
        <a:p>
          <a:r>
            <a:rPr lang="en-GB" dirty="0" smtClean="0">
              <a:latin typeface="Trebuchet MS" pitchFamily="34" charset="0"/>
            </a:rPr>
            <a:t>Screening</a:t>
          </a:r>
        </a:p>
        <a:p>
          <a:r>
            <a:rPr lang="en-GB" dirty="0" smtClean="0">
              <a:latin typeface="Trebuchet MS" pitchFamily="34" charset="0"/>
            </a:rPr>
            <a:t>Diagnosis &amp; treatment</a:t>
          </a:r>
        </a:p>
        <a:p>
          <a:r>
            <a:rPr lang="en-GB" dirty="0" smtClean="0">
              <a:latin typeface="Trebuchet MS" pitchFamily="34" charset="0"/>
            </a:rPr>
            <a:t>Prevention of STI/HIV</a:t>
          </a:r>
        </a:p>
        <a:p>
          <a:r>
            <a:rPr lang="en-GB" dirty="0" smtClean="0">
              <a:latin typeface="Trebuchet MS" pitchFamily="34" charset="0"/>
            </a:rPr>
            <a:t>Partner notification</a:t>
          </a:r>
        </a:p>
        <a:p>
          <a:r>
            <a:rPr lang="en-GB" dirty="0" smtClean="0">
              <a:latin typeface="Trebuchet MS" pitchFamily="34" charset="0"/>
            </a:rPr>
            <a:t>Sexual health promotion</a:t>
          </a:r>
        </a:p>
        <a:p>
          <a:r>
            <a:rPr lang="en-GB" dirty="0" smtClean="0">
              <a:latin typeface="Trebuchet MS" pitchFamily="34" charset="0"/>
            </a:rPr>
            <a:t>Teaching and training</a:t>
          </a:r>
        </a:p>
        <a:p>
          <a:r>
            <a:rPr lang="en-GB" dirty="0" smtClean="0">
              <a:latin typeface="Trebuchet MS" pitchFamily="34" charset="0"/>
            </a:rPr>
            <a:t>Research</a:t>
          </a:r>
          <a:endParaRPr lang="en-GB" dirty="0">
            <a:latin typeface="Trebuchet MS" pitchFamily="34" charset="0"/>
          </a:endParaRPr>
        </a:p>
      </dgm:t>
    </dgm:pt>
    <dgm:pt modelId="{9C486321-3877-4783-8DCB-87CBE748BAFD}" type="parTrans" cxnId="{17E167D3-D806-49D1-8588-489CDF0E7942}">
      <dgm:prSet/>
      <dgm:spPr/>
      <dgm:t>
        <a:bodyPr/>
        <a:lstStyle/>
        <a:p>
          <a:endParaRPr lang="en-GB"/>
        </a:p>
      </dgm:t>
    </dgm:pt>
    <dgm:pt modelId="{E58E9E3D-C2BC-4C72-9C08-1B9C88417BBC}" type="sibTrans" cxnId="{17E167D3-D806-49D1-8588-489CDF0E7942}">
      <dgm:prSet/>
      <dgm:spPr/>
      <dgm:t>
        <a:bodyPr/>
        <a:lstStyle/>
        <a:p>
          <a:endParaRPr lang="en-GB"/>
        </a:p>
      </dgm:t>
    </dgm:pt>
    <dgm:pt modelId="{E0AD8595-AA39-43CE-B271-BEB2A8630D0B}">
      <dgm:prSet phldrT="[Text]"/>
      <dgm:spPr/>
      <dgm:t>
        <a:bodyPr/>
        <a:lstStyle/>
        <a:p>
          <a:r>
            <a:rPr lang="en-GB" dirty="0" smtClean="0">
              <a:latin typeface="Trebuchet MS" pitchFamily="34" charset="0"/>
            </a:rPr>
            <a:t>Outreach services</a:t>
          </a:r>
          <a:endParaRPr lang="en-GB" dirty="0"/>
        </a:p>
      </dgm:t>
    </dgm:pt>
    <dgm:pt modelId="{3CAC3229-40B1-4799-863C-79D5B006BB8E}" type="parTrans" cxnId="{9011382A-F085-4C76-A286-4772D738442D}">
      <dgm:prSet/>
      <dgm:spPr/>
      <dgm:t>
        <a:bodyPr/>
        <a:lstStyle/>
        <a:p>
          <a:endParaRPr lang="en-GB"/>
        </a:p>
      </dgm:t>
    </dgm:pt>
    <dgm:pt modelId="{1BE45A9A-BE82-486F-8FF1-D9A35D308ED3}" type="sibTrans" cxnId="{9011382A-F085-4C76-A286-4772D738442D}">
      <dgm:prSet/>
      <dgm:spPr/>
      <dgm:t>
        <a:bodyPr/>
        <a:lstStyle/>
        <a:p>
          <a:endParaRPr lang="en-GB"/>
        </a:p>
      </dgm:t>
    </dgm:pt>
    <dgm:pt modelId="{736F5368-12D9-4597-A296-0D2D183FA72F}">
      <dgm:prSet phldrT="[Text]"/>
      <dgm:spPr/>
      <dgm:t>
        <a:bodyPr/>
        <a:lstStyle/>
        <a:p>
          <a:r>
            <a:rPr lang="en-GB" dirty="0" err="1" smtClean="0">
              <a:latin typeface="Trebuchet MS" pitchFamily="34" charset="0"/>
            </a:rPr>
            <a:t>Vulval</a:t>
          </a:r>
          <a:r>
            <a:rPr lang="en-GB" dirty="0" smtClean="0">
              <a:latin typeface="Trebuchet MS" pitchFamily="34" charset="0"/>
            </a:rPr>
            <a:t>/genital dermatology</a:t>
          </a:r>
          <a:endParaRPr lang="en-GB" dirty="0"/>
        </a:p>
      </dgm:t>
    </dgm:pt>
    <dgm:pt modelId="{9E052F38-47F7-40B5-B38B-A17E2ABD7BE8}" type="parTrans" cxnId="{C88FA1DC-E727-482C-AEF7-E1371D5ED3B2}">
      <dgm:prSet/>
      <dgm:spPr/>
      <dgm:t>
        <a:bodyPr/>
        <a:lstStyle/>
        <a:p>
          <a:endParaRPr lang="en-GB"/>
        </a:p>
      </dgm:t>
    </dgm:pt>
    <dgm:pt modelId="{4D7D7E19-E5CC-481B-85AB-17CFEBCE8EE5}" type="sibTrans" cxnId="{C88FA1DC-E727-482C-AEF7-E1371D5ED3B2}">
      <dgm:prSet/>
      <dgm:spPr/>
      <dgm:t>
        <a:bodyPr/>
        <a:lstStyle/>
        <a:p>
          <a:endParaRPr lang="en-GB"/>
        </a:p>
      </dgm:t>
    </dgm:pt>
    <dgm:pt modelId="{B8ADB456-CE94-4B55-BA36-EE46DA04F135}">
      <dgm:prSet phldrT="[Text]"/>
      <dgm:spPr/>
      <dgm:t>
        <a:bodyPr/>
        <a:lstStyle/>
        <a:p>
          <a:r>
            <a:rPr lang="en-GB" dirty="0" smtClean="0">
              <a:latin typeface="Trebuchet MS" pitchFamily="34" charset="0"/>
            </a:rPr>
            <a:t>Adolescent health care</a:t>
          </a:r>
          <a:endParaRPr lang="en-GB" dirty="0"/>
        </a:p>
      </dgm:t>
    </dgm:pt>
    <dgm:pt modelId="{33822D9F-121E-4C27-9EB7-A9FB009300B8}" type="parTrans" cxnId="{5B5B663D-E9CB-4D0F-8F9D-624A1100C495}">
      <dgm:prSet/>
      <dgm:spPr/>
      <dgm:t>
        <a:bodyPr/>
        <a:lstStyle/>
        <a:p>
          <a:endParaRPr lang="en-GB"/>
        </a:p>
      </dgm:t>
    </dgm:pt>
    <dgm:pt modelId="{1BB78F37-D6AD-4C7E-97B3-75468BE36852}" type="sibTrans" cxnId="{5B5B663D-E9CB-4D0F-8F9D-624A1100C495}">
      <dgm:prSet/>
      <dgm:spPr/>
      <dgm:t>
        <a:bodyPr/>
        <a:lstStyle/>
        <a:p>
          <a:endParaRPr lang="en-GB"/>
        </a:p>
      </dgm:t>
    </dgm:pt>
    <dgm:pt modelId="{B2761822-8CBE-463F-8694-B4FE34583229}">
      <dgm:prSet phldrT="[Text]"/>
      <dgm:spPr/>
      <dgm:t>
        <a:bodyPr/>
        <a:lstStyle/>
        <a:p>
          <a:r>
            <a:rPr lang="en-GB" dirty="0" smtClean="0">
              <a:latin typeface="Trebuchet MS" pitchFamily="34" charset="0"/>
            </a:rPr>
            <a:t>Sexual assault services</a:t>
          </a:r>
          <a:endParaRPr lang="en-GB" dirty="0"/>
        </a:p>
      </dgm:t>
    </dgm:pt>
    <dgm:pt modelId="{66374D16-17D7-4E93-9222-88A9E8E46F7A}" type="parTrans" cxnId="{326746BF-E494-48C3-8302-CF9DE46908F3}">
      <dgm:prSet/>
      <dgm:spPr/>
      <dgm:t>
        <a:bodyPr/>
        <a:lstStyle/>
        <a:p>
          <a:endParaRPr lang="en-GB"/>
        </a:p>
      </dgm:t>
    </dgm:pt>
    <dgm:pt modelId="{55B9A84E-8404-461D-9B90-731494935F47}" type="sibTrans" cxnId="{326746BF-E494-48C3-8302-CF9DE46908F3}">
      <dgm:prSet/>
      <dgm:spPr/>
      <dgm:t>
        <a:bodyPr/>
        <a:lstStyle/>
        <a:p>
          <a:endParaRPr lang="en-GB"/>
        </a:p>
      </dgm:t>
    </dgm:pt>
    <dgm:pt modelId="{00853C88-B588-43EA-91CC-20614958BB2C}">
      <dgm:prSet/>
      <dgm:spPr/>
      <dgm:t>
        <a:bodyPr/>
        <a:lstStyle/>
        <a:p>
          <a:r>
            <a:rPr lang="en-GB" dirty="0" smtClean="0">
              <a:latin typeface="Trebuchet MS" pitchFamily="34" charset="0"/>
            </a:rPr>
            <a:t>Contraception including LARC</a:t>
          </a:r>
        </a:p>
      </dgm:t>
    </dgm:pt>
    <dgm:pt modelId="{BB1D6C41-1C0F-404D-A3E1-F63B3B3A22D5}" type="parTrans" cxnId="{8FF08A00-3E34-4EBB-8FE9-54903A490C8D}">
      <dgm:prSet/>
      <dgm:spPr/>
      <dgm:t>
        <a:bodyPr/>
        <a:lstStyle/>
        <a:p>
          <a:endParaRPr lang="en-GB"/>
        </a:p>
      </dgm:t>
    </dgm:pt>
    <dgm:pt modelId="{AC843D99-4B39-4774-8F76-4774D36521B1}" type="sibTrans" cxnId="{8FF08A00-3E34-4EBB-8FE9-54903A490C8D}">
      <dgm:prSet/>
      <dgm:spPr/>
      <dgm:t>
        <a:bodyPr/>
        <a:lstStyle/>
        <a:p>
          <a:endParaRPr lang="en-GB"/>
        </a:p>
      </dgm:t>
    </dgm:pt>
    <dgm:pt modelId="{9CFF2F72-C879-4791-A723-567412788194}">
      <dgm:prSet/>
      <dgm:spPr/>
      <dgm:t>
        <a:bodyPr/>
        <a:lstStyle/>
        <a:p>
          <a:r>
            <a:rPr lang="en-GB" dirty="0" smtClean="0">
              <a:latin typeface="Trebuchet MS" pitchFamily="34" charset="0"/>
            </a:rPr>
            <a:t>Screening for CIN/AIN</a:t>
          </a:r>
        </a:p>
      </dgm:t>
    </dgm:pt>
    <dgm:pt modelId="{7423C49E-4200-4A0D-AD80-30BFE6996F63}" type="parTrans" cxnId="{3C04D18C-FDC5-4A3A-9035-27CA30E9801E}">
      <dgm:prSet/>
      <dgm:spPr/>
      <dgm:t>
        <a:bodyPr/>
        <a:lstStyle/>
        <a:p>
          <a:endParaRPr lang="en-GB"/>
        </a:p>
      </dgm:t>
    </dgm:pt>
    <dgm:pt modelId="{26340EE7-6A9D-4851-B927-CCE5B4168001}" type="sibTrans" cxnId="{3C04D18C-FDC5-4A3A-9035-27CA30E9801E}">
      <dgm:prSet/>
      <dgm:spPr/>
      <dgm:t>
        <a:bodyPr/>
        <a:lstStyle/>
        <a:p>
          <a:endParaRPr lang="en-GB"/>
        </a:p>
      </dgm:t>
    </dgm:pt>
    <dgm:pt modelId="{561A40D6-C87C-484A-AA43-D51FF9AD17F6}">
      <dgm:prSet phldrT="[Text]"/>
      <dgm:spPr/>
      <dgm:t>
        <a:bodyPr/>
        <a:lstStyle/>
        <a:p>
          <a:endParaRPr lang="en-GB"/>
        </a:p>
      </dgm:t>
    </dgm:pt>
    <dgm:pt modelId="{D803B266-8578-408C-961B-6C7AE5A3FABA}" type="parTrans" cxnId="{258BAF05-F6FC-4820-9E47-0F98F60BEE57}">
      <dgm:prSet/>
      <dgm:spPr/>
      <dgm:t>
        <a:bodyPr/>
        <a:lstStyle/>
        <a:p>
          <a:endParaRPr lang="en-GB"/>
        </a:p>
      </dgm:t>
    </dgm:pt>
    <dgm:pt modelId="{47046078-0043-40FF-8CCA-CD5C5393A5F8}" type="sibTrans" cxnId="{258BAF05-F6FC-4820-9E47-0F98F60BEE57}">
      <dgm:prSet/>
      <dgm:spPr/>
      <dgm:t>
        <a:bodyPr/>
        <a:lstStyle/>
        <a:p>
          <a:endParaRPr lang="en-GB"/>
        </a:p>
      </dgm:t>
    </dgm:pt>
    <dgm:pt modelId="{355E4B39-3ADE-449B-9FAE-72030BBE108B}">
      <dgm:prSet phldrT="[Text]"/>
      <dgm:spPr/>
      <dgm:t>
        <a:bodyPr/>
        <a:lstStyle/>
        <a:p>
          <a:r>
            <a:rPr lang="en-GB" dirty="0" smtClean="0">
              <a:latin typeface="Trebuchet MS" pitchFamily="34" charset="0"/>
            </a:rPr>
            <a:t>MSM clinics</a:t>
          </a:r>
          <a:endParaRPr lang="en-GB" dirty="0">
            <a:latin typeface="Trebuchet MS" pitchFamily="34" charset="0"/>
          </a:endParaRPr>
        </a:p>
      </dgm:t>
    </dgm:pt>
    <dgm:pt modelId="{31AB5DAF-B279-4051-8B55-368CC06938B0}" type="parTrans" cxnId="{21AA12CB-75B8-4E04-AE99-BD75110B1A9A}">
      <dgm:prSet/>
      <dgm:spPr/>
      <dgm:t>
        <a:bodyPr/>
        <a:lstStyle/>
        <a:p>
          <a:endParaRPr lang="en-GB"/>
        </a:p>
      </dgm:t>
    </dgm:pt>
    <dgm:pt modelId="{50F781B6-92DF-4B6D-9F7C-79343514E9BE}" type="sibTrans" cxnId="{21AA12CB-75B8-4E04-AE99-BD75110B1A9A}">
      <dgm:prSet/>
      <dgm:spPr/>
      <dgm:t>
        <a:bodyPr/>
        <a:lstStyle/>
        <a:p>
          <a:endParaRPr lang="en-GB"/>
        </a:p>
      </dgm:t>
    </dgm:pt>
    <dgm:pt modelId="{F848B552-4C69-4F1D-B1DA-948AFCA6B417}">
      <dgm:prSet phldrT="[Text]"/>
      <dgm:spPr/>
      <dgm:t>
        <a:bodyPr/>
        <a:lstStyle/>
        <a:p>
          <a:r>
            <a:rPr lang="en-GB" dirty="0" smtClean="0">
              <a:latin typeface="Trebuchet MS" pitchFamily="34" charset="0"/>
            </a:rPr>
            <a:t>Psychosexual services</a:t>
          </a:r>
          <a:endParaRPr lang="en-GB" dirty="0">
            <a:latin typeface="Trebuchet MS" pitchFamily="34" charset="0"/>
          </a:endParaRPr>
        </a:p>
      </dgm:t>
    </dgm:pt>
    <dgm:pt modelId="{2C1816FE-2617-4902-8EF7-DC1F6BF41DCD}" type="parTrans" cxnId="{C5B2DDAC-D2F1-4CCC-8682-28B65C51EC10}">
      <dgm:prSet/>
      <dgm:spPr/>
      <dgm:t>
        <a:bodyPr/>
        <a:lstStyle/>
        <a:p>
          <a:endParaRPr lang="en-GB"/>
        </a:p>
      </dgm:t>
    </dgm:pt>
    <dgm:pt modelId="{DD1E8731-6144-4B58-A0E1-9F0D96CAE508}" type="sibTrans" cxnId="{C5B2DDAC-D2F1-4CCC-8682-28B65C51EC10}">
      <dgm:prSet/>
      <dgm:spPr/>
      <dgm:t>
        <a:bodyPr/>
        <a:lstStyle/>
        <a:p>
          <a:endParaRPr lang="en-GB"/>
        </a:p>
      </dgm:t>
    </dgm:pt>
    <dgm:pt modelId="{6288265C-F3B2-41B2-A073-6028AD614E78}" type="pres">
      <dgm:prSet presAssocID="{CAB83A64-CFA6-461E-AC4B-DCF3CA12089E}" presName="composite" presStyleCnt="0">
        <dgm:presLayoutVars>
          <dgm:chMax val="1"/>
          <dgm:dir/>
          <dgm:resizeHandles val="exact"/>
        </dgm:presLayoutVars>
      </dgm:prSet>
      <dgm:spPr/>
      <dgm:t>
        <a:bodyPr/>
        <a:lstStyle/>
        <a:p>
          <a:endParaRPr lang="en-GB"/>
        </a:p>
      </dgm:t>
    </dgm:pt>
    <dgm:pt modelId="{3271CFBE-EB9E-4BE8-83F6-6929AE413904}" type="pres">
      <dgm:prSet presAssocID="{CAB83A64-CFA6-461E-AC4B-DCF3CA12089E}" presName="radial" presStyleCnt="0">
        <dgm:presLayoutVars>
          <dgm:animLvl val="ctr"/>
        </dgm:presLayoutVars>
      </dgm:prSet>
      <dgm:spPr/>
    </dgm:pt>
    <dgm:pt modelId="{05C0414C-4029-437D-876A-88051DD59169}" type="pres">
      <dgm:prSet presAssocID="{AE101550-41CD-4EA2-AB18-3014D22DB405}" presName="centerShape" presStyleLbl="vennNode1" presStyleIdx="0" presStyleCnt="9"/>
      <dgm:spPr/>
      <dgm:t>
        <a:bodyPr/>
        <a:lstStyle/>
        <a:p>
          <a:endParaRPr lang="en-GB"/>
        </a:p>
      </dgm:t>
    </dgm:pt>
    <dgm:pt modelId="{343401E1-0057-43C9-8020-2CABE65414A8}" type="pres">
      <dgm:prSet presAssocID="{E0AD8595-AA39-43CE-B271-BEB2A8630D0B}" presName="node" presStyleLbl="vennNode1" presStyleIdx="1" presStyleCnt="9" custRadScaleRad="93196" custRadScaleInc="-1249">
        <dgm:presLayoutVars>
          <dgm:bulletEnabled val="1"/>
        </dgm:presLayoutVars>
      </dgm:prSet>
      <dgm:spPr/>
      <dgm:t>
        <a:bodyPr/>
        <a:lstStyle/>
        <a:p>
          <a:endParaRPr lang="en-GB"/>
        </a:p>
      </dgm:t>
    </dgm:pt>
    <dgm:pt modelId="{742629EF-D6A2-46CD-976E-8E412371FAEB}" type="pres">
      <dgm:prSet presAssocID="{736F5368-12D9-4597-A296-0D2D183FA72F}" presName="node" presStyleLbl="vennNode1" presStyleIdx="2" presStyleCnt="9" custRadScaleRad="99090" custRadScaleInc="1444">
        <dgm:presLayoutVars>
          <dgm:bulletEnabled val="1"/>
        </dgm:presLayoutVars>
      </dgm:prSet>
      <dgm:spPr/>
      <dgm:t>
        <a:bodyPr/>
        <a:lstStyle/>
        <a:p>
          <a:endParaRPr lang="en-GB"/>
        </a:p>
      </dgm:t>
    </dgm:pt>
    <dgm:pt modelId="{6CD70D7D-AC07-4AF0-B8BE-4A5716E7D053}" type="pres">
      <dgm:prSet presAssocID="{9CFF2F72-C879-4791-A723-567412788194}" presName="node" presStyleLbl="vennNode1" presStyleIdx="3" presStyleCnt="9" custRadScaleRad="101620" custRadScaleInc="-1146">
        <dgm:presLayoutVars>
          <dgm:bulletEnabled val="1"/>
        </dgm:presLayoutVars>
      </dgm:prSet>
      <dgm:spPr/>
      <dgm:t>
        <a:bodyPr/>
        <a:lstStyle/>
        <a:p>
          <a:endParaRPr lang="en-GB"/>
        </a:p>
      </dgm:t>
    </dgm:pt>
    <dgm:pt modelId="{90D7E283-EF2A-496E-A5C2-3BDDF7411C35}" type="pres">
      <dgm:prSet presAssocID="{00853C88-B588-43EA-91CC-20614958BB2C}" presName="node" presStyleLbl="vennNode1" presStyleIdx="4" presStyleCnt="9">
        <dgm:presLayoutVars>
          <dgm:bulletEnabled val="1"/>
        </dgm:presLayoutVars>
      </dgm:prSet>
      <dgm:spPr/>
      <dgm:t>
        <a:bodyPr/>
        <a:lstStyle/>
        <a:p>
          <a:endParaRPr lang="en-GB"/>
        </a:p>
      </dgm:t>
    </dgm:pt>
    <dgm:pt modelId="{E85F696A-735F-4FF9-BCE2-CAE95F53D474}" type="pres">
      <dgm:prSet presAssocID="{B8ADB456-CE94-4B55-BA36-EE46DA04F135}" presName="node" presStyleLbl="vennNode1" presStyleIdx="5" presStyleCnt="9" custScaleY="89342" custRadScaleRad="94785" custRadScaleInc="1228">
        <dgm:presLayoutVars>
          <dgm:bulletEnabled val="1"/>
        </dgm:presLayoutVars>
      </dgm:prSet>
      <dgm:spPr/>
      <dgm:t>
        <a:bodyPr/>
        <a:lstStyle/>
        <a:p>
          <a:endParaRPr lang="en-GB"/>
        </a:p>
      </dgm:t>
    </dgm:pt>
    <dgm:pt modelId="{97260B49-06CC-48E8-A714-10E6681D312A}" type="pres">
      <dgm:prSet presAssocID="{B2761822-8CBE-463F-8694-B4FE34583229}" presName="node" presStyleLbl="vennNode1" presStyleIdx="6" presStyleCnt="9" custRadScaleRad="101508" custRadScaleInc="1622">
        <dgm:presLayoutVars>
          <dgm:bulletEnabled val="1"/>
        </dgm:presLayoutVars>
      </dgm:prSet>
      <dgm:spPr/>
      <dgm:t>
        <a:bodyPr/>
        <a:lstStyle/>
        <a:p>
          <a:endParaRPr lang="en-GB"/>
        </a:p>
      </dgm:t>
    </dgm:pt>
    <dgm:pt modelId="{E3D80E38-0D20-4601-823A-27CD3433814A}" type="pres">
      <dgm:prSet presAssocID="{355E4B39-3ADE-449B-9FAE-72030BBE108B}" presName="node" presStyleLbl="vennNode1" presStyleIdx="7" presStyleCnt="9">
        <dgm:presLayoutVars>
          <dgm:bulletEnabled val="1"/>
        </dgm:presLayoutVars>
      </dgm:prSet>
      <dgm:spPr/>
      <dgm:t>
        <a:bodyPr/>
        <a:lstStyle/>
        <a:p>
          <a:endParaRPr lang="en-GB"/>
        </a:p>
      </dgm:t>
    </dgm:pt>
    <dgm:pt modelId="{FD66820B-074E-4D93-98CA-570C41D0D31B}" type="pres">
      <dgm:prSet presAssocID="{F848B552-4C69-4F1D-B1DA-948AFCA6B417}" presName="node" presStyleLbl="vennNode1" presStyleIdx="8" presStyleCnt="9" custRadScaleRad="100406" custRadScaleInc="-3065">
        <dgm:presLayoutVars>
          <dgm:bulletEnabled val="1"/>
        </dgm:presLayoutVars>
      </dgm:prSet>
      <dgm:spPr/>
      <dgm:t>
        <a:bodyPr/>
        <a:lstStyle/>
        <a:p>
          <a:endParaRPr lang="en-GB"/>
        </a:p>
      </dgm:t>
    </dgm:pt>
  </dgm:ptLst>
  <dgm:cxnLst>
    <dgm:cxn modelId="{17E167D3-D806-49D1-8588-489CDF0E7942}" srcId="{CAB83A64-CFA6-461E-AC4B-DCF3CA12089E}" destId="{AE101550-41CD-4EA2-AB18-3014D22DB405}" srcOrd="0" destOrd="0" parTransId="{9C486321-3877-4783-8DCB-87CBE748BAFD}" sibTransId="{E58E9E3D-C2BC-4C72-9C08-1B9C88417BBC}"/>
    <dgm:cxn modelId="{C5B2DDAC-D2F1-4CCC-8682-28B65C51EC10}" srcId="{AE101550-41CD-4EA2-AB18-3014D22DB405}" destId="{F848B552-4C69-4F1D-B1DA-948AFCA6B417}" srcOrd="7" destOrd="0" parTransId="{2C1816FE-2617-4902-8EF7-DC1F6BF41DCD}" sibTransId="{DD1E8731-6144-4B58-A0E1-9F0D96CAE508}"/>
    <dgm:cxn modelId="{6ECC244E-E12B-43CA-B73D-773DFA241E27}" type="presOf" srcId="{736F5368-12D9-4597-A296-0D2D183FA72F}" destId="{742629EF-D6A2-46CD-976E-8E412371FAEB}" srcOrd="0" destOrd="0" presId="urn:microsoft.com/office/officeart/2005/8/layout/radial3"/>
    <dgm:cxn modelId="{77AF40B4-6D99-4A23-8C67-9918D87154ED}" type="presOf" srcId="{CAB83A64-CFA6-461E-AC4B-DCF3CA12089E}" destId="{6288265C-F3B2-41B2-A073-6028AD614E78}" srcOrd="0" destOrd="0" presId="urn:microsoft.com/office/officeart/2005/8/layout/radial3"/>
    <dgm:cxn modelId="{5B5B663D-E9CB-4D0F-8F9D-624A1100C495}" srcId="{AE101550-41CD-4EA2-AB18-3014D22DB405}" destId="{B8ADB456-CE94-4B55-BA36-EE46DA04F135}" srcOrd="4" destOrd="0" parTransId="{33822D9F-121E-4C27-9EB7-A9FB009300B8}" sibTransId="{1BB78F37-D6AD-4C7E-97B3-75468BE36852}"/>
    <dgm:cxn modelId="{BA9C2B87-1770-4CD8-91DE-72AFA2D4A8D3}" type="presOf" srcId="{355E4B39-3ADE-449B-9FAE-72030BBE108B}" destId="{E3D80E38-0D20-4601-823A-27CD3433814A}" srcOrd="0" destOrd="0" presId="urn:microsoft.com/office/officeart/2005/8/layout/radial3"/>
    <dgm:cxn modelId="{C1F7CD45-E50F-444B-9E1C-CAB246925DB8}" type="presOf" srcId="{00853C88-B588-43EA-91CC-20614958BB2C}" destId="{90D7E283-EF2A-496E-A5C2-3BDDF7411C35}" srcOrd="0" destOrd="0" presId="urn:microsoft.com/office/officeart/2005/8/layout/radial3"/>
    <dgm:cxn modelId="{125750F4-FAFD-43DB-A5A7-75ACECF51267}" type="presOf" srcId="{F848B552-4C69-4F1D-B1DA-948AFCA6B417}" destId="{FD66820B-074E-4D93-98CA-570C41D0D31B}" srcOrd="0" destOrd="0" presId="urn:microsoft.com/office/officeart/2005/8/layout/radial3"/>
    <dgm:cxn modelId="{326746BF-E494-48C3-8302-CF9DE46908F3}" srcId="{AE101550-41CD-4EA2-AB18-3014D22DB405}" destId="{B2761822-8CBE-463F-8694-B4FE34583229}" srcOrd="5" destOrd="0" parTransId="{66374D16-17D7-4E93-9222-88A9E8E46F7A}" sibTransId="{55B9A84E-8404-461D-9B90-731494935F47}"/>
    <dgm:cxn modelId="{1C1638EA-8FD1-4321-BCDA-F01E8974927D}" type="presOf" srcId="{AE101550-41CD-4EA2-AB18-3014D22DB405}" destId="{05C0414C-4029-437D-876A-88051DD59169}" srcOrd="0" destOrd="0" presId="urn:microsoft.com/office/officeart/2005/8/layout/radial3"/>
    <dgm:cxn modelId="{C88FA1DC-E727-482C-AEF7-E1371D5ED3B2}" srcId="{AE101550-41CD-4EA2-AB18-3014D22DB405}" destId="{736F5368-12D9-4597-A296-0D2D183FA72F}" srcOrd="1" destOrd="0" parTransId="{9E052F38-47F7-40B5-B38B-A17E2ABD7BE8}" sibTransId="{4D7D7E19-E5CC-481B-85AB-17CFEBCE8EE5}"/>
    <dgm:cxn modelId="{8FF08A00-3E34-4EBB-8FE9-54903A490C8D}" srcId="{AE101550-41CD-4EA2-AB18-3014D22DB405}" destId="{00853C88-B588-43EA-91CC-20614958BB2C}" srcOrd="3" destOrd="0" parTransId="{BB1D6C41-1C0F-404D-A3E1-F63B3B3A22D5}" sibTransId="{AC843D99-4B39-4774-8F76-4774D36521B1}"/>
    <dgm:cxn modelId="{9011382A-F085-4C76-A286-4772D738442D}" srcId="{AE101550-41CD-4EA2-AB18-3014D22DB405}" destId="{E0AD8595-AA39-43CE-B271-BEB2A8630D0B}" srcOrd="0" destOrd="0" parTransId="{3CAC3229-40B1-4799-863C-79D5B006BB8E}" sibTransId="{1BE45A9A-BE82-486F-8FF1-D9A35D308ED3}"/>
    <dgm:cxn modelId="{21AA12CB-75B8-4E04-AE99-BD75110B1A9A}" srcId="{AE101550-41CD-4EA2-AB18-3014D22DB405}" destId="{355E4B39-3ADE-449B-9FAE-72030BBE108B}" srcOrd="6" destOrd="0" parTransId="{31AB5DAF-B279-4051-8B55-368CC06938B0}" sibTransId="{50F781B6-92DF-4B6D-9F7C-79343514E9BE}"/>
    <dgm:cxn modelId="{6713C27C-C88E-46C8-A391-88A31FD49501}" type="presOf" srcId="{E0AD8595-AA39-43CE-B271-BEB2A8630D0B}" destId="{343401E1-0057-43C9-8020-2CABE65414A8}" srcOrd="0" destOrd="0" presId="urn:microsoft.com/office/officeart/2005/8/layout/radial3"/>
    <dgm:cxn modelId="{BC13CFFC-8237-4FA3-81CD-FEF3DA5D0B56}" type="presOf" srcId="{B8ADB456-CE94-4B55-BA36-EE46DA04F135}" destId="{E85F696A-735F-4FF9-BCE2-CAE95F53D474}" srcOrd="0" destOrd="0" presId="urn:microsoft.com/office/officeart/2005/8/layout/radial3"/>
    <dgm:cxn modelId="{258BAF05-F6FC-4820-9E47-0F98F60BEE57}" srcId="{CAB83A64-CFA6-461E-AC4B-DCF3CA12089E}" destId="{561A40D6-C87C-484A-AA43-D51FF9AD17F6}" srcOrd="1" destOrd="0" parTransId="{D803B266-8578-408C-961B-6C7AE5A3FABA}" sibTransId="{47046078-0043-40FF-8CCA-CD5C5393A5F8}"/>
    <dgm:cxn modelId="{A274A0A4-2F0F-464A-B001-66EEEAA67DC4}" type="presOf" srcId="{B2761822-8CBE-463F-8694-B4FE34583229}" destId="{97260B49-06CC-48E8-A714-10E6681D312A}" srcOrd="0" destOrd="0" presId="urn:microsoft.com/office/officeart/2005/8/layout/radial3"/>
    <dgm:cxn modelId="{F66C4A3C-4F03-4576-B643-65FFDACB7F5E}" type="presOf" srcId="{9CFF2F72-C879-4791-A723-567412788194}" destId="{6CD70D7D-AC07-4AF0-B8BE-4A5716E7D053}" srcOrd="0" destOrd="0" presId="urn:microsoft.com/office/officeart/2005/8/layout/radial3"/>
    <dgm:cxn modelId="{3C04D18C-FDC5-4A3A-9035-27CA30E9801E}" srcId="{AE101550-41CD-4EA2-AB18-3014D22DB405}" destId="{9CFF2F72-C879-4791-A723-567412788194}" srcOrd="2" destOrd="0" parTransId="{7423C49E-4200-4A0D-AD80-30BFE6996F63}" sibTransId="{26340EE7-6A9D-4851-B927-CCE5B4168001}"/>
    <dgm:cxn modelId="{23562409-8529-41E1-954C-00AD4538EDB5}" type="presParOf" srcId="{6288265C-F3B2-41B2-A073-6028AD614E78}" destId="{3271CFBE-EB9E-4BE8-83F6-6929AE413904}" srcOrd="0" destOrd="0" presId="urn:microsoft.com/office/officeart/2005/8/layout/radial3"/>
    <dgm:cxn modelId="{00761F42-EE75-4F87-94B3-CE071A45B242}" type="presParOf" srcId="{3271CFBE-EB9E-4BE8-83F6-6929AE413904}" destId="{05C0414C-4029-437D-876A-88051DD59169}" srcOrd="0" destOrd="0" presId="urn:microsoft.com/office/officeart/2005/8/layout/radial3"/>
    <dgm:cxn modelId="{09A33E92-100C-4812-BCC7-2A885F677C2B}" type="presParOf" srcId="{3271CFBE-EB9E-4BE8-83F6-6929AE413904}" destId="{343401E1-0057-43C9-8020-2CABE65414A8}" srcOrd="1" destOrd="0" presId="urn:microsoft.com/office/officeart/2005/8/layout/radial3"/>
    <dgm:cxn modelId="{5919280D-A622-4AC1-8514-271ADAC78BDB}" type="presParOf" srcId="{3271CFBE-EB9E-4BE8-83F6-6929AE413904}" destId="{742629EF-D6A2-46CD-976E-8E412371FAEB}" srcOrd="2" destOrd="0" presId="urn:microsoft.com/office/officeart/2005/8/layout/radial3"/>
    <dgm:cxn modelId="{EBBEE578-3306-4E2D-B60B-245820D2B8B6}" type="presParOf" srcId="{3271CFBE-EB9E-4BE8-83F6-6929AE413904}" destId="{6CD70D7D-AC07-4AF0-B8BE-4A5716E7D053}" srcOrd="3" destOrd="0" presId="urn:microsoft.com/office/officeart/2005/8/layout/radial3"/>
    <dgm:cxn modelId="{B2EB2283-3650-43C1-A8B4-7F50ED9DC27A}" type="presParOf" srcId="{3271CFBE-EB9E-4BE8-83F6-6929AE413904}" destId="{90D7E283-EF2A-496E-A5C2-3BDDF7411C35}" srcOrd="4" destOrd="0" presId="urn:microsoft.com/office/officeart/2005/8/layout/radial3"/>
    <dgm:cxn modelId="{3575A301-B892-4A43-A140-F4F945364794}" type="presParOf" srcId="{3271CFBE-EB9E-4BE8-83F6-6929AE413904}" destId="{E85F696A-735F-4FF9-BCE2-CAE95F53D474}" srcOrd="5" destOrd="0" presId="urn:microsoft.com/office/officeart/2005/8/layout/radial3"/>
    <dgm:cxn modelId="{4ACEA808-14D2-4122-894A-8C07BC0C7470}" type="presParOf" srcId="{3271CFBE-EB9E-4BE8-83F6-6929AE413904}" destId="{97260B49-06CC-48E8-A714-10E6681D312A}" srcOrd="6" destOrd="0" presId="urn:microsoft.com/office/officeart/2005/8/layout/radial3"/>
    <dgm:cxn modelId="{A3DDEDAD-2AB1-4065-9772-7002B3740D9A}" type="presParOf" srcId="{3271CFBE-EB9E-4BE8-83F6-6929AE413904}" destId="{E3D80E38-0D20-4601-823A-27CD3433814A}" srcOrd="7" destOrd="0" presId="urn:microsoft.com/office/officeart/2005/8/layout/radial3"/>
    <dgm:cxn modelId="{4EAB122B-A948-4AA3-A918-4D6F998A95A4}" type="presParOf" srcId="{3271CFBE-EB9E-4BE8-83F6-6929AE413904}" destId="{FD66820B-074E-4D93-98CA-570C41D0D31B}"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B6A88-A3E2-B245-8CAA-08AE8FC4F14F}" type="doc">
      <dgm:prSet loTypeId="urn:microsoft.com/office/officeart/2005/8/layout/hProcess9" loCatId="process" qsTypeId="urn:microsoft.com/office/officeart/2005/8/quickstyle/simple4" qsCatId="simple" csTypeId="urn:microsoft.com/office/officeart/2005/8/colors/accent1_2#1" csCatId="accent1" phldr="1"/>
      <dgm:spPr/>
    </dgm:pt>
    <dgm:pt modelId="{01AA1915-458B-4E40-9F29-028CB2DD4E92}">
      <dgm:prSet phldrT="[Text]"/>
      <dgm:spPr/>
      <dgm:t>
        <a:bodyPr/>
        <a:lstStyle/>
        <a:p>
          <a:r>
            <a:rPr lang="en-US" dirty="0" smtClean="0"/>
            <a:t>F1 and FT2</a:t>
          </a:r>
          <a:endParaRPr lang="en-US" dirty="0"/>
        </a:p>
      </dgm:t>
    </dgm:pt>
    <dgm:pt modelId="{43A357F6-267D-1542-A12A-E13CF6A79E99}" type="parTrans" cxnId="{D0C5086E-80B3-DC45-BE42-74B537E6603D}">
      <dgm:prSet/>
      <dgm:spPr/>
      <dgm:t>
        <a:bodyPr/>
        <a:lstStyle/>
        <a:p>
          <a:endParaRPr lang="en-US"/>
        </a:p>
      </dgm:t>
    </dgm:pt>
    <dgm:pt modelId="{23D9DF09-8B27-D745-9B88-76F11DBFD1A5}" type="sibTrans" cxnId="{D0C5086E-80B3-DC45-BE42-74B537E6603D}">
      <dgm:prSet/>
      <dgm:spPr/>
      <dgm:t>
        <a:bodyPr/>
        <a:lstStyle/>
        <a:p>
          <a:endParaRPr lang="en-US"/>
        </a:p>
      </dgm:t>
    </dgm:pt>
    <dgm:pt modelId="{B428ED1F-E9A9-0343-8563-E4BEFD8E1631}">
      <dgm:prSet phldrT="[Text]"/>
      <dgm:spPr/>
      <dgm:t>
        <a:bodyPr/>
        <a:lstStyle/>
        <a:p>
          <a:r>
            <a:rPr lang="en-US" dirty="0" smtClean="0"/>
            <a:t>ST1 ST2 Acute Medicine</a:t>
          </a:r>
          <a:endParaRPr lang="en-US" dirty="0"/>
        </a:p>
      </dgm:t>
    </dgm:pt>
    <dgm:pt modelId="{F7D5CF27-D027-C24D-9F31-644FB0414014}" type="parTrans" cxnId="{F4506702-A6EE-4B4C-82B0-EA150BCFCAD5}">
      <dgm:prSet/>
      <dgm:spPr/>
      <dgm:t>
        <a:bodyPr/>
        <a:lstStyle/>
        <a:p>
          <a:endParaRPr lang="en-US"/>
        </a:p>
      </dgm:t>
    </dgm:pt>
    <dgm:pt modelId="{E3CBF0AA-D3BE-624C-BAF1-5B6F71A3210F}" type="sibTrans" cxnId="{F4506702-A6EE-4B4C-82B0-EA150BCFCAD5}">
      <dgm:prSet/>
      <dgm:spPr/>
      <dgm:t>
        <a:bodyPr/>
        <a:lstStyle/>
        <a:p>
          <a:endParaRPr lang="en-US"/>
        </a:p>
      </dgm:t>
    </dgm:pt>
    <dgm:pt modelId="{FDCEE62F-C268-D843-BB3F-77A6BD278533}">
      <dgm:prSet phldrT="[Text]"/>
      <dgm:spPr/>
      <dgm:t>
        <a:bodyPr/>
        <a:lstStyle/>
        <a:p>
          <a:r>
            <a:rPr lang="en-US" dirty="0" smtClean="0"/>
            <a:t>CCST Consultant</a:t>
          </a:r>
          <a:endParaRPr lang="en-US" dirty="0"/>
        </a:p>
      </dgm:t>
    </dgm:pt>
    <dgm:pt modelId="{E3F5C1A4-5F1A-7E41-BB0B-8D6C2ECDD493}" type="parTrans" cxnId="{A5BABF1B-4B31-BF4C-8C02-D8E910B81731}">
      <dgm:prSet/>
      <dgm:spPr/>
      <dgm:t>
        <a:bodyPr/>
        <a:lstStyle/>
        <a:p>
          <a:endParaRPr lang="en-US"/>
        </a:p>
      </dgm:t>
    </dgm:pt>
    <dgm:pt modelId="{0B5AE67A-31C8-FE4F-B1E1-CD209120FB02}" type="sibTrans" cxnId="{A5BABF1B-4B31-BF4C-8C02-D8E910B81731}">
      <dgm:prSet/>
      <dgm:spPr/>
      <dgm:t>
        <a:bodyPr/>
        <a:lstStyle/>
        <a:p>
          <a:endParaRPr lang="en-US"/>
        </a:p>
      </dgm:t>
    </dgm:pt>
    <dgm:pt modelId="{1A3D70BD-1DBF-2B43-84EF-2C35081470DB}">
      <dgm:prSet/>
      <dgm:spPr/>
      <dgm:t>
        <a:bodyPr/>
        <a:lstStyle/>
        <a:p>
          <a:r>
            <a:rPr lang="en-US" dirty="0" smtClean="0"/>
            <a:t>ST3-6 GUM MRCP </a:t>
          </a:r>
          <a:r>
            <a:rPr lang="en-US" dirty="0" err="1" smtClean="0"/>
            <a:t>DipGUM</a:t>
          </a:r>
          <a:r>
            <a:rPr lang="en-US" dirty="0" smtClean="0"/>
            <a:t> </a:t>
          </a:r>
          <a:r>
            <a:rPr lang="en-US" dirty="0" err="1" smtClean="0"/>
            <a:t>DipHIV</a:t>
          </a:r>
          <a:r>
            <a:rPr lang="en-US" dirty="0" smtClean="0"/>
            <a:t> DFFP</a:t>
          </a:r>
          <a:endParaRPr lang="en-US" dirty="0"/>
        </a:p>
      </dgm:t>
    </dgm:pt>
    <dgm:pt modelId="{11202090-093C-2046-924B-7D629ACB97F8}" type="parTrans" cxnId="{FB440996-2763-3E47-A850-A748B5522902}">
      <dgm:prSet/>
      <dgm:spPr/>
      <dgm:t>
        <a:bodyPr/>
        <a:lstStyle/>
        <a:p>
          <a:endParaRPr lang="en-US"/>
        </a:p>
      </dgm:t>
    </dgm:pt>
    <dgm:pt modelId="{725752EF-0CC5-EB4B-AEB8-945295DEF840}" type="sibTrans" cxnId="{FB440996-2763-3E47-A850-A748B5522902}">
      <dgm:prSet/>
      <dgm:spPr/>
      <dgm:t>
        <a:bodyPr/>
        <a:lstStyle/>
        <a:p>
          <a:endParaRPr lang="en-US"/>
        </a:p>
      </dgm:t>
    </dgm:pt>
    <dgm:pt modelId="{DA213524-1D67-8A4A-8B8E-A4516986952B}" type="pres">
      <dgm:prSet presAssocID="{A1CB6A88-A3E2-B245-8CAA-08AE8FC4F14F}" presName="CompostProcess" presStyleCnt="0">
        <dgm:presLayoutVars>
          <dgm:dir/>
          <dgm:resizeHandles val="exact"/>
        </dgm:presLayoutVars>
      </dgm:prSet>
      <dgm:spPr/>
    </dgm:pt>
    <dgm:pt modelId="{57C1F4B5-EF34-3F49-940F-A07475B3D8FE}" type="pres">
      <dgm:prSet presAssocID="{A1CB6A88-A3E2-B245-8CAA-08AE8FC4F14F}" presName="arrow" presStyleLbl="bgShp" presStyleIdx="0" presStyleCnt="1"/>
      <dgm:spPr/>
    </dgm:pt>
    <dgm:pt modelId="{E3AC3E2E-60A9-A44F-9F1B-1A81680D6CCD}" type="pres">
      <dgm:prSet presAssocID="{A1CB6A88-A3E2-B245-8CAA-08AE8FC4F14F}" presName="linearProcess" presStyleCnt="0"/>
      <dgm:spPr/>
    </dgm:pt>
    <dgm:pt modelId="{92430CE1-4B8D-1341-ABCD-1AB33370B018}" type="pres">
      <dgm:prSet presAssocID="{01AA1915-458B-4E40-9F29-028CB2DD4E92}" presName="textNode" presStyleLbl="node1" presStyleIdx="0" presStyleCnt="4">
        <dgm:presLayoutVars>
          <dgm:bulletEnabled val="1"/>
        </dgm:presLayoutVars>
      </dgm:prSet>
      <dgm:spPr/>
      <dgm:t>
        <a:bodyPr/>
        <a:lstStyle/>
        <a:p>
          <a:endParaRPr lang="en-US"/>
        </a:p>
      </dgm:t>
    </dgm:pt>
    <dgm:pt modelId="{9F7A8E81-4ED5-4F4B-82C5-200899808A37}" type="pres">
      <dgm:prSet presAssocID="{23D9DF09-8B27-D745-9B88-76F11DBFD1A5}" presName="sibTrans" presStyleCnt="0"/>
      <dgm:spPr/>
    </dgm:pt>
    <dgm:pt modelId="{6B618FEF-40BB-3843-BA91-1872D7969990}" type="pres">
      <dgm:prSet presAssocID="{B428ED1F-E9A9-0343-8563-E4BEFD8E1631}" presName="textNode" presStyleLbl="node1" presStyleIdx="1" presStyleCnt="4">
        <dgm:presLayoutVars>
          <dgm:bulletEnabled val="1"/>
        </dgm:presLayoutVars>
      </dgm:prSet>
      <dgm:spPr/>
      <dgm:t>
        <a:bodyPr/>
        <a:lstStyle/>
        <a:p>
          <a:endParaRPr lang="en-US"/>
        </a:p>
      </dgm:t>
    </dgm:pt>
    <dgm:pt modelId="{CA4351CD-FA56-8149-AE3E-B991070F90DB}" type="pres">
      <dgm:prSet presAssocID="{E3CBF0AA-D3BE-624C-BAF1-5B6F71A3210F}" presName="sibTrans" presStyleCnt="0"/>
      <dgm:spPr/>
    </dgm:pt>
    <dgm:pt modelId="{2F3C1924-AB7E-1E46-A8FA-CE6256EB74C5}" type="pres">
      <dgm:prSet presAssocID="{1A3D70BD-1DBF-2B43-84EF-2C35081470DB}" presName="textNode" presStyleLbl="node1" presStyleIdx="2" presStyleCnt="4">
        <dgm:presLayoutVars>
          <dgm:bulletEnabled val="1"/>
        </dgm:presLayoutVars>
      </dgm:prSet>
      <dgm:spPr/>
      <dgm:t>
        <a:bodyPr/>
        <a:lstStyle/>
        <a:p>
          <a:endParaRPr lang="en-US"/>
        </a:p>
      </dgm:t>
    </dgm:pt>
    <dgm:pt modelId="{3C86147A-3A35-6D46-940B-166216D1DFE3}" type="pres">
      <dgm:prSet presAssocID="{725752EF-0CC5-EB4B-AEB8-945295DEF840}" presName="sibTrans" presStyleCnt="0"/>
      <dgm:spPr/>
    </dgm:pt>
    <dgm:pt modelId="{BA5DD3F5-6D9D-9448-A32F-4E5BB009D7DC}" type="pres">
      <dgm:prSet presAssocID="{FDCEE62F-C268-D843-BB3F-77A6BD278533}" presName="textNode" presStyleLbl="node1" presStyleIdx="3" presStyleCnt="4">
        <dgm:presLayoutVars>
          <dgm:bulletEnabled val="1"/>
        </dgm:presLayoutVars>
      </dgm:prSet>
      <dgm:spPr/>
      <dgm:t>
        <a:bodyPr/>
        <a:lstStyle/>
        <a:p>
          <a:endParaRPr lang="en-US"/>
        </a:p>
      </dgm:t>
    </dgm:pt>
  </dgm:ptLst>
  <dgm:cxnLst>
    <dgm:cxn modelId="{7FF7AB74-8054-254E-87DF-079E740E72A6}" type="presOf" srcId="{A1CB6A88-A3E2-B245-8CAA-08AE8FC4F14F}" destId="{DA213524-1D67-8A4A-8B8E-A4516986952B}" srcOrd="0" destOrd="0" presId="urn:microsoft.com/office/officeart/2005/8/layout/hProcess9"/>
    <dgm:cxn modelId="{F4506702-A6EE-4B4C-82B0-EA150BCFCAD5}" srcId="{A1CB6A88-A3E2-B245-8CAA-08AE8FC4F14F}" destId="{B428ED1F-E9A9-0343-8563-E4BEFD8E1631}" srcOrd="1" destOrd="0" parTransId="{F7D5CF27-D027-C24D-9F31-644FB0414014}" sibTransId="{E3CBF0AA-D3BE-624C-BAF1-5B6F71A3210F}"/>
    <dgm:cxn modelId="{A5BABF1B-4B31-BF4C-8C02-D8E910B81731}" srcId="{A1CB6A88-A3E2-B245-8CAA-08AE8FC4F14F}" destId="{FDCEE62F-C268-D843-BB3F-77A6BD278533}" srcOrd="3" destOrd="0" parTransId="{E3F5C1A4-5F1A-7E41-BB0B-8D6C2ECDD493}" sibTransId="{0B5AE67A-31C8-FE4F-B1E1-CD209120FB02}"/>
    <dgm:cxn modelId="{7CD0C83B-72E0-1B41-B139-9933832D0679}" type="presOf" srcId="{B428ED1F-E9A9-0343-8563-E4BEFD8E1631}" destId="{6B618FEF-40BB-3843-BA91-1872D7969990}" srcOrd="0" destOrd="0" presId="urn:microsoft.com/office/officeart/2005/8/layout/hProcess9"/>
    <dgm:cxn modelId="{FB440996-2763-3E47-A850-A748B5522902}" srcId="{A1CB6A88-A3E2-B245-8CAA-08AE8FC4F14F}" destId="{1A3D70BD-1DBF-2B43-84EF-2C35081470DB}" srcOrd="2" destOrd="0" parTransId="{11202090-093C-2046-924B-7D629ACB97F8}" sibTransId="{725752EF-0CC5-EB4B-AEB8-945295DEF840}"/>
    <dgm:cxn modelId="{7C779E5C-9956-1342-A8B0-F2CEC6F24062}" type="presOf" srcId="{01AA1915-458B-4E40-9F29-028CB2DD4E92}" destId="{92430CE1-4B8D-1341-ABCD-1AB33370B018}" srcOrd="0" destOrd="0" presId="urn:microsoft.com/office/officeart/2005/8/layout/hProcess9"/>
    <dgm:cxn modelId="{D0C5086E-80B3-DC45-BE42-74B537E6603D}" srcId="{A1CB6A88-A3E2-B245-8CAA-08AE8FC4F14F}" destId="{01AA1915-458B-4E40-9F29-028CB2DD4E92}" srcOrd="0" destOrd="0" parTransId="{43A357F6-267D-1542-A12A-E13CF6A79E99}" sibTransId="{23D9DF09-8B27-D745-9B88-76F11DBFD1A5}"/>
    <dgm:cxn modelId="{CC4737A1-5419-4944-81BB-FCFF7A5EB3F5}" type="presOf" srcId="{FDCEE62F-C268-D843-BB3F-77A6BD278533}" destId="{BA5DD3F5-6D9D-9448-A32F-4E5BB009D7DC}" srcOrd="0" destOrd="0" presId="urn:microsoft.com/office/officeart/2005/8/layout/hProcess9"/>
    <dgm:cxn modelId="{37F45188-865B-554D-AA7B-F8AA6A5C9B0C}" type="presOf" srcId="{1A3D70BD-1DBF-2B43-84EF-2C35081470DB}" destId="{2F3C1924-AB7E-1E46-A8FA-CE6256EB74C5}" srcOrd="0" destOrd="0" presId="urn:microsoft.com/office/officeart/2005/8/layout/hProcess9"/>
    <dgm:cxn modelId="{E322DDDF-6615-8D4B-AF9B-54C690FB2AC8}" type="presParOf" srcId="{DA213524-1D67-8A4A-8B8E-A4516986952B}" destId="{57C1F4B5-EF34-3F49-940F-A07475B3D8FE}" srcOrd="0" destOrd="0" presId="urn:microsoft.com/office/officeart/2005/8/layout/hProcess9"/>
    <dgm:cxn modelId="{9AFD565E-37B1-6241-B071-626CA6BA0D11}" type="presParOf" srcId="{DA213524-1D67-8A4A-8B8E-A4516986952B}" destId="{E3AC3E2E-60A9-A44F-9F1B-1A81680D6CCD}" srcOrd="1" destOrd="0" presId="urn:microsoft.com/office/officeart/2005/8/layout/hProcess9"/>
    <dgm:cxn modelId="{29F2BAF9-6646-FE4E-AC04-B3935EDD7669}" type="presParOf" srcId="{E3AC3E2E-60A9-A44F-9F1B-1A81680D6CCD}" destId="{92430CE1-4B8D-1341-ABCD-1AB33370B018}" srcOrd="0" destOrd="0" presId="urn:microsoft.com/office/officeart/2005/8/layout/hProcess9"/>
    <dgm:cxn modelId="{7ED6657F-7FA6-A445-8AF7-1A0821DCBB91}" type="presParOf" srcId="{E3AC3E2E-60A9-A44F-9F1B-1A81680D6CCD}" destId="{9F7A8E81-4ED5-4F4B-82C5-200899808A37}" srcOrd="1" destOrd="0" presId="urn:microsoft.com/office/officeart/2005/8/layout/hProcess9"/>
    <dgm:cxn modelId="{6CF39155-D3E6-B843-8A86-7A1C8308792F}" type="presParOf" srcId="{E3AC3E2E-60A9-A44F-9F1B-1A81680D6CCD}" destId="{6B618FEF-40BB-3843-BA91-1872D7969990}" srcOrd="2" destOrd="0" presId="urn:microsoft.com/office/officeart/2005/8/layout/hProcess9"/>
    <dgm:cxn modelId="{47307F73-951C-E14B-A3DC-0BACB48E7B6C}" type="presParOf" srcId="{E3AC3E2E-60A9-A44F-9F1B-1A81680D6CCD}" destId="{CA4351CD-FA56-8149-AE3E-B991070F90DB}" srcOrd="3" destOrd="0" presId="urn:microsoft.com/office/officeart/2005/8/layout/hProcess9"/>
    <dgm:cxn modelId="{D798C551-CEA2-2043-8696-4B52D929435C}" type="presParOf" srcId="{E3AC3E2E-60A9-A44F-9F1B-1A81680D6CCD}" destId="{2F3C1924-AB7E-1E46-A8FA-CE6256EB74C5}" srcOrd="4" destOrd="0" presId="urn:microsoft.com/office/officeart/2005/8/layout/hProcess9"/>
    <dgm:cxn modelId="{8609B216-016F-664F-8991-CFD2B9775510}" type="presParOf" srcId="{E3AC3E2E-60A9-A44F-9F1B-1A81680D6CCD}" destId="{3C86147A-3A35-6D46-940B-166216D1DFE3}" srcOrd="5" destOrd="0" presId="urn:microsoft.com/office/officeart/2005/8/layout/hProcess9"/>
    <dgm:cxn modelId="{6EE084F7-979D-7542-8613-056DFB1876A6}" type="presParOf" srcId="{E3AC3E2E-60A9-A44F-9F1B-1A81680D6CCD}" destId="{BA5DD3F5-6D9D-9448-A32F-4E5BB009D7D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5C96BB-E468-4EC0-80BF-3878AF11E585}" type="datetimeFigureOut">
              <a:rPr lang="en-US"/>
              <a:pPr>
                <a:defRPr/>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9A8EC1-7B4B-429E-9FC3-4C4544EDBF05}" type="slidenum">
              <a:rPr lang="en-US"/>
              <a:pPr>
                <a:defRPr/>
              </a:pPr>
              <a:t>‹#›</a:t>
            </a:fld>
            <a:endParaRPr lang="en-US"/>
          </a:p>
        </p:txBody>
      </p:sp>
    </p:spTree>
    <p:extLst>
      <p:ext uri="{BB962C8B-B14F-4D97-AF65-F5344CB8AC3E}">
        <p14:creationId xmlns:p14="http://schemas.microsoft.com/office/powerpoint/2010/main" val="40019186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Slide Image Placeholder 1"/>
          <p:cNvSpPr>
            <a:spLocks noGrp="1" noRot="1" noChangeAspect="1"/>
          </p:cNvSpPr>
          <p:nvPr>
            <p:ph type="sldImg"/>
          </p:nvPr>
        </p:nvSpPr>
        <p:spPr bwMode="auto">
          <a:noFill/>
          <a:ln>
            <a:solidFill>
              <a:srgbClr val="000000"/>
            </a:solidFill>
            <a:miter lim="800000"/>
            <a:headEnd/>
            <a:tailEnd/>
          </a:ln>
        </p:spPr>
      </p:sp>
      <p:sp>
        <p:nvSpPr>
          <p:cNvPr id="414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F0CCB0F-B1B1-4EA8-B67F-3D5B706AC68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D5464D2A-3020-4BBE-ACC7-000126801971}" type="slidenum">
              <a:rPr lang="en-GB" sz="1200">
                <a:solidFill>
                  <a:srgbClr val="000000"/>
                </a:solidFill>
                <a:latin typeface="Comic Sans MS" pitchFamily="66" charset="0"/>
                <a:ea typeface="ＭＳ Ｐゴシック"/>
                <a:cs typeface="ＭＳ Ｐゴシック"/>
              </a:rPr>
              <a:pPr algn="r" defTabSz="914400"/>
              <a:t>10</a:t>
            </a:fld>
            <a:endParaRPr lang="en-GB" sz="1200">
              <a:solidFill>
                <a:srgbClr val="000000"/>
              </a:solidFill>
              <a:latin typeface="Comic Sans MS" pitchFamily="66" charset="0"/>
              <a:ea typeface="ＭＳ Ｐゴシック"/>
              <a:cs typeface="ＭＳ Ｐゴシック"/>
            </a:endParaRPr>
          </a:p>
        </p:txBody>
      </p:sp>
      <p:sp>
        <p:nvSpPr>
          <p:cNvPr id="570371"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5703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a:r>
              <a:rPr lang="en-GB" b="1" dirty="0" smtClean="0"/>
              <a:t>So how common are STIs?</a:t>
            </a:r>
          </a:p>
          <a:p>
            <a:pPr defTabSz="914400"/>
            <a:r>
              <a:rPr lang="en-GB" b="1" dirty="0" smtClean="0"/>
              <a:t>2 million GUM clinic attendances per annum</a:t>
            </a:r>
          </a:p>
          <a:p>
            <a:pPr defTabSz="914400"/>
            <a:r>
              <a:rPr lang="en-GB" dirty="0" smtClean="0"/>
              <a:t>¾ millions STIs were diagnosed in GUM clinics and through the NCSP in 2009</a:t>
            </a:r>
          </a:p>
          <a:p>
            <a:pPr defTabSz="914400"/>
            <a:endParaRPr lang="en-GB" dirty="0" smtClean="0"/>
          </a:p>
          <a:p>
            <a:pPr defTabSz="914400"/>
            <a:r>
              <a:rPr lang="en-GB" dirty="0" smtClean="0"/>
              <a:t>In the last 10 years there has been a substantial increase in diagnoses of many STIs.</a:t>
            </a:r>
          </a:p>
          <a:p>
            <a:pPr defTabSz="914400"/>
            <a:endParaRPr lang="en-GB" dirty="0" smtClean="0"/>
          </a:p>
          <a:p>
            <a:pPr defTabSz="914400"/>
            <a:r>
              <a:rPr lang="en-GB" dirty="0" smtClean="0"/>
              <a:t>It is likely that increased transmission through unsafe sexual behaviour, especially among men who have sex with men (MSM), has contributed to the overall rise in STI diagnoses.</a:t>
            </a:r>
          </a:p>
          <a:p>
            <a:pPr defTabSz="914400"/>
            <a:endParaRPr lang="en-GB" dirty="0" smtClean="0"/>
          </a:p>
          <a:p>
            <a:pPr defTabSz="914400"/>
            <a:r>
              <a:rPr lang="en-GB" dirty="0" smtClean="0"/>
              <a:t>Also more sensitive molecular diagnostic tests [NAAT tests for CT and HSV for e.g.] and increased testing for certain STIs e.g. NCSP  [30% coverage of 16 – 24 year olds in 2009]</a:t>
            </a:r>
          </a:p>
          <a:p>
            <a:pPr defTabSz="914400"/>
            <a:r>
              <a:rPr lang="en-GB" dirty="0" smtClean="0"/>
              <a:t>Previous decline in GC in recent years but 6% increase in 2009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Number of diagnoses of gonorrhoea by sex, GUM clinics, England &amp; Wales*: 1925 – 2010</a:t>
            </a:r>
            <a:endParaRPr lang="en-US" smtClean="0"/>
          </a:p>
          <a:p>
            <a:pPr>
              <a:spcBef>
                <a:spcPct val="0"/>
              </a:spcBef>
            </a:pPr>
            <a:r>
              <a:rPr lang="en-US" smtClean="0"/>
              <a:t>Diagnoses of gonorrhoea rose steadily during the 1960s and 70s and remained at high levels until 1985, thereafter decreasing sharply</a:t>
            </a:r>
            <a:r>
              <a:rPr lang="en-GB" smtClean="0"/>
              <a:t> to their lowest levels since recording began.  Diagnoses of gonorrhoea began to rise in the mid-1990s until 2002, since when they have steadily fallen.  The decline in the incidence of uncomplicated gonorrhoea between 1985 and 1988 may reflect changes in sexual behaviour brought about in response to the HIV epidemic.  The subsequent rise observed from 1994 to 2002 suggested increasing unsafe sexual behaviour during this period. </a:t>
            </a:r>
          </a:p>
          <a:p>
            <a:pPr>
              <a:spcBef>
                <a:spcPct val="0"/>
              </a:spcBef>
            </a:pPr>
            <a:endParaRPr lang="en-GB"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B885E-DD44-4D3F-B843-74BB438E939E}"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72419"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spcBef>
                <a:spcPct val="0"/>
              </a:spcBef>
            </a:pPr>
            <a:r>
              <a:rPr lang="en-GB" b="1" dirty="0" smtClean="0"/>
              <a:t>And who gets STIs?</a:t>
            </a:r>
          </a:p>
          <a:p>
            <a:pPr defTabSz="914400" eaLnBrk="1" hangingPunct="1">
              <a:spcBef>
                <a:spcPct val="0"/>
              </a:spcBef>
            </a:pPr>
            <a:r>
              <a:rPr lang="en-GB" dirty="0" smtClean="0"/>
              <a:t>61% of London PCTs are in the top quartile for STI diagnosis rates</a:t>
            </a:r>
          </a:p>
        </p:txBody>
      </p:sp>
      <p:sp>
        <p:nvSpPr>
          <p:cNvPr id="572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90969DC-EAEF-4E58-8D79-C45FC73A6755}" type="slidenum">
              <a:rPr lang="en-GB" sz="1200">
                <a:latin typeface="Verdana" pitchFamily="34" charset="0"/>
              </a:rPr>
              <a:pPr algn="r" defTabSz="914400"/>
              <a:t>12</a:t>
            </a:fld>
            <a:endParaRPr lang="en-GB" sz="120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74467" name="Rectangle 3"/>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r>
              <a:rPr lang="en-GB" dirty="0" smtClean="0"/>
              <a:t>Now to illustrate some of these risk factors for STIs starting with young people who are the group most at risk of acquiring an STI</a:t>
            </a:r>
          </a:p>
          <a:p>
            <a:pPr defTabSz="914400" eaLnBrk="1" hangingPunct="1"/>
            <a:r>
              <a:rPr lang="en-GB" dirty="0" smtClean="0"/>
              <a:t>Take home messages about young people and STIs</a:t>
            </a:r>
          </a:p>
          <a:p>
            <a:pPr defTabSz="914400" eaLnBrk="1" hangingPunct="1"/>
            <a:r>
              <a:rPr lang="en-GB" dirty="0" smtClean="0"/>
              <a:t>Represent 12% of the population but have almost 50% of the entire populations STI burden</a:t>
            </a:r>
          </a:p>
          <a:p>
            <a:pPr defTabSz="914400" eaLnBrk="1" hangingPunct="1"/>
            <a:r>
              <a:rPr lang="en-GB" dirty="0" smtClean="0"/>
              <a:t>In 2009 young people had 65% of CT, 50% of GC, 55% of warts and 43% of herpes</a:t>
            </a:r>
          </a:p>
          <a:p>
            <a:pPr defTabSz="914400" eaLnBrk="1" hangingPunct="1"/>
            <a:r>
              <a:rPr lang="en-GB" dirty="0" smtClean="0"/>
              <a:t>Young women and certain ethnic minorities most at risk</a:t>
            </a:r>
          </a:p>
          <a:p>
            <a:pPr defTabSz="914400"/>
            <a:r>
              <a:rPr lang="en-GB" dirty="0" smtClean="0"/>
              <a:t>Young people are also the group most likely to be re-infected with an STI</a:t>
            </a:r>
          </a:p>
          <a:p>
            <a:pPr defTabSz="914400"/>
            <a:r>
              <a:rPr lang="en-GB" dirty="0" smtClean="0"/>
              <a:t>In England, at least 11% of 16 to 19 year old women and 12% of 16 to 19 year old men presenting with an acute STI at a GUM clinic will become re-infected with an STI within a year </a:t>
            </a:r>
          </a:p>
          <a:p>
            <a:pPr defTabSz="914400"/>
            <a:r>
              <a:rPr lang="en-GB" dirty="0" smtClean="0"/>
              <a:t>Black and mixed race young people represented 21% of all GC diagnoses</a:t>
            </a:r>
          </a:p>
          <a:p>
            <a:pPr defTabSz="914400" eaLnBrk="1" hangingPunct="1"/>
            <a:r>
              <a:rPr lang="en-GB" dirty="0" smtClean="0"/>
              <a:t>In women, rates of CT and GC peak at age 19; herpes at 20</a:t>
            </a:r>
          </a:p>
          <a:p>
            <a:pPr defTabSz="914400" eaLnBrk="1" hangingPunct="1"/>
            <a:r>
              <a:rPr lang="en-GB" dirty="0" smtClean="0"/>
              <a:t>In men rates of GC, CT and HSV peak at 20, 21 and 23 respectively</a:t>
            </a:r>
          </a:p>
          <a:p>
            <a:pPr defTabSz="914400" eaLnBrk="1" hangingPunct="1"/>
            <a:r>
              <a:rPr lang="en-GB" dirty="0" smtClean="0"/>
              <a:t>Underlying factors include increased access to testing but mostly due to increased sexual activity, partner change and sex without condoms</a:t>
            </a:r>
          </a:p>
          <a:p>
            <a:pPr defTabSz="914400" eaLnBrk="1" hangingPunct="1"/>
            <a:r>
              <a:rPr lang="en-GB" dirty="0" smtClean="0"/>
              <a:t>25% of young people in NATSAL in 2000 reported sex under 16 and 50% of 1</a:t>
            </a:r>
            <a:r>
              <a:rPr lang="en-GB" baseline="30000" dirty="0" smtClean="0"/>
              <a:t>st</a:t>
            </a:r>
            <a:r>
              <a:rPr lang="en-GB" dirty="0" smtClean="0"/>
              <a:t> sex was without a condom</a:t>
            </a:r>
          </a:p>
          <a:p>
            <a:pPr defTabSz="914400"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Notes:  </a:t>
            </a:r>
          </a:p>
          <a:p>
            <a:pPr>
              <a:spcBef>
                <a:spcPct val="0"/>
              </a:spcBef>
            </a:pPr>
            <a:r>
              <a:rPr lang="en-GB" smtClean="0"/>
              <a:t>STIs included. Chlamydia, gonorrhoea, syphilis, genital herpes (first episode), genital warts (first episode), non specific urethritis, chancroid, LGV, donovanosis, molluscum, trichomoniasis, scabies, pubic lice. Includes data on chlamydia from community-based settings.</a:t>
            </a:r>
          </a:p>
          <a:p>
            <a:pPr>
              <a:spcBef>
                <a:spcPct val="0"/>
              </a:spcBef>
            </a:pPr>
            <a:endParaRPr lang="en-GB" smtClean="0"/>
          </a:p>
          <a:p>
            <a:pPr>
              <a:spcBef>
                <a:spcPct val="0"/>
              </a:spcBef>
            </a:pPr>
            <a:r>
              <a:rPr lang="en-GB" smtClean="0"/>
              <a:t>Young adults aged under 25 years experience the highest rates of STIs. </a:t>
            </a:r>
          </a:p>
          <a:p>
            <a:pPr>
              <a:spcBef>
                <a:spcPct val="0"/>
              </a:spcBef>
            </a:pPr>
            <a:endParaRPr lang="en-GB"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08A6E-3A83-4757-9231-BDCF1F1F4FF3}" type="slidenum">
              <a:rPr lang="en-GB"/>
              <a:pPr fontAlgn="base">
                <a:spcBef>
                  <a:spcPct val="0"/>
                </a:spcBef>
                <a:spcAft>
                  <a:spcPct val="0"/>
                </a:spcAft>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76515"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r>
              <a:rPr lang="en-GB" dirty="0" smtClean="0"/>
              <a:t>Black </a:t>
            </a:r>
            <a:r>
              <a:rPr lang="en-GB" dirty="0" err="1" smtClean="0"/>
              <a:t>caribbeans</a:t>
            </a:r>
            <a:r>
              <a:rPr lang="en-GB" dirty="0" smtClean="0"/>
              <a:t> and black </a:t>
            </a:r>
            <a:r>
              <a:rPr lang="en-GB" dirty="0" err="1" smtClean="0"/>
              <a:t>africans</a:t>
            </a:r>
            <a:r>
              <a:rPr lang="en-GB" dirty="0" smtClean="0"/>
              <a:t> are disproportionately affected by STIs</a:t>
            </a:r>
          </a:p>
          <a:p>
            <a:pPr defTabSz="914400" eaLnBrk="1" hangingPunct="1"/>
            <a:r>
              <a:rPr lang="en-GB" dirty="0" smtClean="0"/>
              <a:t>If we look first at the representation of these 2 ethnic minorities in the UK population on the far right we can see how disproportionately black </a:t>
            </a:r>
            <a:r>
              <a:rPr lang="en-GB" dirty="0" err="1" smtClean="0"/>
              <a:t>caribbeans</a:t>
            </a:r>
            <a:r>
              <a:rPr lang="en-GB" dirty="0" smtClean="0"/>
              <a:t> are affected by GC  [less than 5% of the population of E and W but 26% of all heterosexual GC] and black </a:t>
            </a:r>
            <a:r>
              <a:rPr lang="en-GB" dirty="0" err="1" smtClean="0"/>
              <a:t>africans</a:t>
            </a:r>
            <a:r>
              <a:rPr lang="en-GB" dirty="0" smtClean="0"/>
              <a:t> are by HIV [1% of population but 70% of new heterosexual diagnoses]</a:t>
            </a:r>
          </a:p>
        </p:txBody>
      </p:sp>
      <p:sp>
        <p:nvSpPr>
          <p:cNvPr id="57651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defTabSz="914400"/>
            <a:fld id="{3E013534-C9AA-4E17-A89A-982DF8067498}" type="slidenum">
              <a:rPr lang="en-GB" sz="1200">
                <a:latin typeface="Verdana" pitchFamily="34" charset="0"/>
              </a:rPr>
              <a:pPr algn="r" defTabSz="914400"/>
              <a:t>15</a:t>
            </a:fld>
            <a:endParaRPr lang="en-GB" sz="120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STI diagnosis rates by ethnic group among males, England: 2011</a:t>
            </a:r>
          </a:p>
          <a:p>
            <a:pPr>
              <a:spcBef>
                <a:spcPct val="0"/>
              </a:spcBef>
            </a:pPr>
            <a:endParaRPr lang="en-GB" b="1" smtClean="0"/>
          </a:p>
          <a:p>
            <a:pPr>
              <a:spcBef>
                <a:spcPct val="0"/>
              </a:spcBef>
            </a:pPr>
            <a:r>
              <a:rPr lang="en-GB" smtClean="0"/>
              <a:t>The rates of diagnoses of syphilis, gonorrhoea, genital herpes, genital warts, and chlamydia were highest among men of ‘Black or Black British’ ethnicity (25/100,000, 281/100,000 , 156/100,000, 249/100,000, respectively) and lowest among those of ‘Asian or Asian British’ ethnicity.</a:t>
            </a:r>
          </a:p>
          <a:p>
            <a:pPr>
              <a:spcBef>
                <a:spcPct val="0"/>
              </a:spcBef>
            </a:pPr>
            <a:endParaRPr lang="en-GB"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23D98E-C425-4A72-91E5-8F49C3CBE1D5}" type="slidenum">
              <a:rPr lang="en-GB"/>
              <a:pPr fontAlgn="base">
                <a:spcBef>
                  <a:spcPct val="0"/>
                </a:spcBef>
                <a:spcAft>
                  <a:spcPct val="0"/>
                </a:spcAft>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STI diagnosis rates by ethnic group among females, England: 2011</a:t>
            </a:r>
          </a:p>
          <a:p>
            <a:pPr>
              <a:spcBef>
                <a:spcPct val="0"/>
              </a:spcBef>
            </a:pPr>
            <a:endParaRPr lang="en-GB" smtClean="0"/>
          </a:p>
          <a:p>
            <a:pPr>
              <a:spcBef>
                <a:spcPct val="0"/>
              </a:spcBef>
            </a:pPr>
            <a:r>
              <a:rPr lang="en-GB" smtClean="0"/>
              <a:t>Patterns of STI diagnosis rates are similar across ethnic groups, with rates of chlamydia being the highest for each ethnic group, followed by genital warts and rates of syphilis being the lowest. As in males, the rates of diagnoses of syphilis, gonorrhoea, genital herpes, genital warts and chlamydia were highest among females of ‘Black or Black British’ ethnicity (6.7/100,000, 132/100,000, 188/100,000 ,190/100,000 , 607/100,000 , respectively) and lowest among those of ‘Asian or Asian British’ ethnicity.</a:t>
            </a:r>
          </a:p>
          <a:p>
            <a:pPr>
              <a:spcBef>
                <a:spcPct val="0"/>
              </a:spcBef>
            </a:pPr>
            <a:endParaRPr lang="en-GB"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927BBA-EC32-411B-9061-86D68B8CA146}" type="slidenum">
              <a:rPr lang="en-GB"/>
              <a:pPr fontAlgn="base">
                <a:spcBef>
                  <a:spcPct val="0"/>
                </a:spcBef>
                <a:spcAft>
                  <a:spcPct val="0"/>
                </a:spcAft>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78563"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r>
              <a:rPr lang="en-GB" smtClean="0"/>
              <a:t>On a population basis [415,000 MSM aged 15  -44 in UK] MSM are disproportionately affected by STIs – most STIs continue to rise year on year</a:t>
            </a:r>
          </a:p>
          <a:p>
            <a:pPr defTabSz="914400"/>
            <a:r>
              <a:rPr lang="en-GB" smtClean="0"/>
              <a:t>In 2009, for cases in men where sexual orientation was recorded, about 66% of syphilis and 36% of gonorrhoea diagnoses in England were among</a:t>
            </a:r>
          </a:p>
          <a:p>
            <a:pPr defTabSz="914400"/>
            <a:r>
              <a:rPr lang="en-GB" smtClean="0"/>
              <a:t>MSM</a:t>
            </a:r>
          </a:p>
          <a:p>
            <a:pPr defTabSz="914400"/>
            <a:r>
              <a:rPr lang="en-GB" smtClean="0"/>
              <a:t>4% of MSM aged 50 having a screen at a GUM clinic have infectious syphilis – peak incidence in MSM</a:t>
            </a:r>
          </a:p>
          <a:p>
            <a:pPr defTabSz="914400"/>
            <a:r>
              <a:rPr lang="en-GB" smtClean="0"/>
              <a:t>Older white MSM are particularly at risk, especially HIV positive MSM as illustrated on the next slide</a:t>
            </a:r>
          </a:p>
        </p:txBody>
      </p:sp>
      <p:sp>
        <p:nvSpPr>
          <p:cNvPr id="5785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36D287D-8B88-4411-BA61-436337BF12EF}" type="slidenum">
              <a:rPr lang="en-GB" sz="1200">
                <a:latin typeface="Verdana" pitchFamily="34" charset="0"/>
              </a:rPr>
              <a:pPr algn="r" defTabSz="914400"/>
              <a:t>18</a:t>
            </a:fld>
            <a:endParaRPr lang="en-GB" sz="120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Notes:</a:t>
            </a:r>
          </a:p>
          <a:p>
            <a:pPr>
              <a:spcBef>
                <a:spcPct val="0"/>
              </a:spcBef>
            </a:pPr>
            <a:r>
              <a:rPr lang="en-GB" smtClean="0"/>
              <a:t>The number of diagnoses of STIs reported in MSM continues to rise.  Gonorrhoea diagnoses increased by 61% in the past year (4,651 to 7,487 diagnoses), chlamydia diagnoses by 48% (5,045 to 7483), genital herpes diagnoses by 32% (979 to 1,301) syphilis diagnoses by 28% (1,523 to 1,955) and genital warts diagnoses by 23% (2,528 to 3,102) </a:t>
            </a:r>
          </a:p>
          <a:p>
            <a:pPr>
              <a:spcBef>
                <a:spcPct val="0"/>
              </a:spcBef>
            </a:pPr>
            <a:endParaRPr lang="en-GB" smtClean="0"/>
          </a:p>
          <a:p>
            <a:pPr>
              <a:spcBef>
                <a:spcPct val="0"/>
              </a:spcBef>
            </a:pPr>
            <a:r>
              <a:rPr lang="en-GB" smtClean="0"/>
              <a:t>A number of different factors are likely to have contributed to the sharp rise in diagnoses among MSM.  More screening of extra-genital (rectal and pharyngeal) sites in MSM using highly sensitive Nucleic Acid Amplification Tests (NAATs) in response to new gonorrhoea testing guidance and the Lymphogranuloma venereum (LGV) epidemic </a:t>
            </a:r>
          </a:p>
          <a:p>
            <a:pPr>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53602-DB4D-47F3-9AFA-05BC37E0FA32}" type="slidenum">
              <a:rPr lang="en-GB"/>
              <a:pPr fontAlgn="base">
                <a:spcBef>
                  <a:spcPct val="0"/>
                </a:spcBef>
                <a:spcAft>
                  <a:spcPct val="0"/>
                </a:spcAft>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Slide Image Placeholder 1"/>
          <p:cNvSpPr>
            <a:spLocks noGrp="1" noRot="1" noChangeAspect="1"/>
          </p:cNvSpPr>
          <p:nvPr>
            <p:ph type="sldImg"/>
          </p:nvPr>
        </p:nvSpPr>
        <p:spPr bwMode="auto">
          <a:noFill/>
          <a:ln>
            <a:solidFill>
              <a:srgbClr val="000000"/>
            </a:solidFill>
            <a:miter lim="800000"/>
            <a:headEnd/>
            <a:tailEnd/>
          </a:ln>
        </p:spPr>
      </p:sp>
      <p:sp>
        <p:nvSpPr>
          <p:cNvPr id="416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E77796-2DB9-4F17-9A73-43BD6B7F61F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 Notes: </a:t>
            </a:r>
          </a:p>
          <a:p>
            <a:pPr>
              <a:spcBef>
                <a:spcPct val="0"/>
              </a:spcBef>
            </a:pPr>
            <a:r>
              <a:rPr lang="en-GB" smtClean="0"/>
              <a:t>A significant proportion of STI diagnoses among MSM continues to be in the younger age groups  with 34% of genital warts diagnoses, 24% of gonorrhoea, 22% of genital herpes and chlamydia and 13% of syphilis cases in those men aged 15-24.</a:t>
            </a:r>
          </a:p>
          <a:p>
            <a:pPr>
              <a:spcBef>
                <a:spcPct val="0"/>
              </a:spcBef>
            </a:pPr>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C4D74F-3D23-4F52-B4D2-EDF957D2BEDE}" type="slidenum">
              <a:rPr lang="en-GB"/>
              <a:pPr fontAlgn="base">
                <a:spcBef>
                  <a:spcPct val="0"/>
                </a:spcBef>
                <a:spcAft>
                  <a:spcPct val="0"/>
                </a:spcAft>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80611"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r>
              <a:rPr lang="en-GB" smtClean="0"/>
              <a:t>2007 DATA</a:t>
            </a:r>
          </a:p>
          <a:p>
            <a:pPr defTabSz="914400" eaLnBrk="1" hangingPunct="1"/>
            <a:r>
              <a:rPr lang="en-GB" smtClean="0"/>
              <a:t>A high proportion of MSM with an acute STI in 2007 were also infected with HIV – 78% of those with LGV, 40% of those with syphilis, and 32% of those with GC</a:t>
            </a:r>
          </a:p>
          <a:p>
            <a:pPr defTabSz="914400" eaLnBrk="1" hangingPunct="1"/>
            <a:r>
              <a:rPr lang="en-GB" smtClean="0"/>
              <a:t>97% of MSM diagnosed with Hep C were HIV positive</a:t>
            </a:r>
          </a:p>
          <a:p>
            <a:pPr defTabSz="914400"/>
            <a:r>
              <a:rPr lang="en-GB" smtClean="0"/>
              <a:t>During the latter half of 2009 and early 2010, diagnoses of LGV rose substantially, particularly in older, HIV-infected MSM </a:t>
            </a:r>
          </a:p>
        </p:txBody>
      </p:sp>
      <p:sp>
        <p:nvSpPr>
          <p:cNvPr id="5806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891796C-44AE-4646-A444-906BADB34D26}" type="slidenum">
              <a:rPr lang="en-GB" sz="1200">
                <a:latin typeface="Verdana" pitchFamily="34" charset="0"/>
              </a:rPr>
              <a:pPr algn="r" defTabSz="914400"/>
              <a:t>21</a:t>
            </a:fld>
            <a:endParaRPr lang="en-GB" sz="1200">
              <a:latin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20000"/>
              </a:spcBef>
              <a:spcAft>
                <a:spcPct val="30000"/>
              </a:spcAft>
            </a:pPr>
            <a:r>
              <a:rPr lang="en-GB" smtClean="0"/>
              <a:t>Notes: </a:t>
            </a:r>
          </a:p>
          <a:p>
            <a:pPr>
              <a:lnSpc>
                <a:spcPct val="90000"/>
              </a:lnSpc>
              <a:spcBef>
                <a:spcPct val="20000"/>
              </a:spcBef>
              <a:spcAft>
                <a:spcPct val="30000"/>
              </a:spcAft>
            </a:pPr>
            <a:r>
              <a:rPr lang="en-GB" smtClean="0"/>
              <a:t>1,983 (&gt;99%) diagnoses in MSM, 5 cases in heterosexual men, 2 in heterosexual women</a:t>
            </a:r>
          </a:p>
          <a:p>
            <a:pPr>
              <a:lnSpc>
                <a:spcPct val="90000"/>
              </a:lnSpc>
              <a:spcBef>
                <a:spcPct val="20000"/>
              </a:spcBef>
              <a:spcAft>
                <a:spcPct val="30000"/>
              </a:spcAft>
            </a:pPr>
            <a:r>
              <a:rPr lang="en-GB" smtClean="0"/>
              <a:t>Data from the Enhanced Surveillance of LGV (2004 to 2010) showed that the median age is 37 years (range 19-67) and that 88% of cases are of white ethnicity.</a:t>
            </a:r>
          </a:p>
          <a:p>
            <a:pPr>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32847-6031-458D-BFAE-4B9B724F7418}" type="slidenum">
              <a:rPr lang="en-GB"/>
              <a:pPr fontAlgn="base">
                <a:spcBef>
                  <a:spcPct val="0"/>
                </a:spcBef>
                <a:spcAft>
                  <a:spcPct val="0"/>
                </a:spcAft>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Notes: </a:t>
            </a:r>
          </a:p>
          <a:p>
            <a:pPr>
              <a:spcBef>
                <a:spcPct val="0"/>
              </a:spcBef>
            </a:pPr>
            <a:r>
              <a:rPr lang="en-GB" smtClean="0"/>
              <a:t>LGV enhanced surveillance ceased in December 2010</a:t>
            </a:r>
          </a:p>
          <a:p>
            <a:pPr eaLnBrk="0" hangingPunct="0"/>
            <a:r>
              <a:rPr lang="en-GB" smtClean="0"/>
              <a:t>78% of LGV cases are co-infected with HIV, 4% of whom are diagnosed with HIV within 3 months of LGV diagnosis</a:t>
            </a:r>
          </a:p>
          <a:p>
            <a:pPr>
              <a:spcBef>
                <a:spcPct val="0"/>
              </a:spcBef>
            </a:pPr>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AE1930-285A-4114-949E-F50C5951A066}" type="slidenum">
              <a:rPr lang="en-GB"/>
              <a:pPr fontAlgn="base">
                <a:spcBef>
                  <a:spcPct val="0"/>
                </a:spcBef>
                <a:spcAft>
                  <a:spcPct val="0"/>
                </a:spcAft>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82659"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spcBef>
                <a:spcPct val="0"/>
              </a:spcBef>
            </a:pPr>
            <a:r>
              <a:rPr lang="en-GB" dirty="0" smtClean="0"/>
              <a:t>Heterosexuals over a certain age not traditionally viewed as at increased risk of STIs, but....................</a:t>
            </a:r>
          </a:p>
          <a:p>
            <a:pPr defTabSz="914400" eaLnBrk="1" hangingPunct="1">
              <a:spcBef>
                <a:spcPct val="0"/>
              </a:spcBef>
            </a:pPr>
            <a:r>
              <a:rPr lang="en-GB" dirty="0" smtClean="0"/>
              <a:t>SAGA didn’t ask about swinging in their survey but could be a whole new marketing strategy for saga coach trips – pick a freedom pass out of the bowl rather than the </a:t>
            </a:r>
            <a:r>
              <a:rPr lang="en-GB" dirty="0" err="1" smtClean="0"/>
              <a:t>volvo</a:t>
            </a:r>
            <a:r>
              <a:rPr lang="en-GB" dirty="0" smtClean="0"/>
              <a:t> keys perhaps….</a:t>
            </a:r>
          </a:p>
          <a:p>
            <a:pPr defTabSz="914400" eaLnBrk="1" hangingPunct="1">
              <a:spcBef>
                <a:spcPct val="0"/>
              </a:spcBef>
            </a:pPr>
            <a:r>
              <a:rPr lang="en-GB" dirty="0" smtClean="0"/>
              <a:t>Definition of a swinger…..heterosexual couples who are practising mate swapping, group sex, visit sex clubs for couples</a:t>
            </a:r>
          </a:p>
        </p:txBody>
      </p:sp>
      <p:sp>
        <p:nvSpPr>
          <p:cNvPr id="5826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ED631D1-28EF-4280-AAF8-FDA5D45C5CF1}" type="slidenum">
              <a:rPr lang="en-GB" sz="1200">
                <a:latin typeface="Verdana" pitchFamily="34" charset="0"/>
              </a:rPr>
              <a:pPr algn="r" defTabSz="914400"/>
              <a:t>24</a:t>
            </a:fld>
            <a:endParaRPr lang="en-GB" sz="1200">
              <a:latin typeface="Verdan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84707"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a:endParaRPr lang="en-US" smtClean="0"/>
          </a:p>
        </p:txBody>
      </p:sp>
      <p:sp>
        <p:nvSpPr>
          <p:cNvPr id="58470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defTabSz="914400"/>
            <a:fld id="{9F4A164D-AFAE-4519-BC1E-204CCE0840C2}" type="slidenum">
              <a:rPr lang="en-GB" sz="1200">
                <a:latin typeface="Verdana" pitchFamily="34" charset="0"/>
              </a:rPr>
              <a:pPr algn="r" defTabSz="914400"/>
              <a:t>25</a:t>
            </a:fld>
            <a:endParaRPr lang="en-GB" sz="1200">
              <a:latin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4"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GB" smtClean="0"/>
          </a:p>
        </p:txBody>
      </p:sp>
      <p:sp>
        <p:nvSpPr>
          <p:cNvPr id="30003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A7795853-6562-4D41-B1F6-9C7D69FCDB38}" type="slidenum">
              <a:rPr lang="en-GB" sz="1200">
                <a:latin typeface="Comic Sans MS" pitchFamily="66" charset="0"/>
                <a:ea typeface="ＭＳ Ｐゴシック"/>
                <a:cs typeface="ＭＳ Ｐゴシック"/>
              </a:rPr>
              <a:pPr algn="r" defTabSz="914400"/>
              <a:t>26</a:t>
            </a:fld>
            <a:endParaRPr lang="en-GB" sz="1200">
              <a:latin typeface="Comic Sans MS" pitchFamily="66"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2"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GB" smtClean="0"/>
          </a:p>
        </p:txBody>
      </p:sp>
      <p:sp>
        <p:nvSpPr>
          <p:cNvPr id="30208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AD971797-B3FE-497B-A84F-2B755B772D1E}" type="slidenum">
              <a:rPr lang="en-GB" sz="1200">
                <a:latin typeface="Comic Sans MS" pitchFamily="66" charset="0"/>
                <a:ea typeface="ＭＳ Ｐゴシック"/>
                <a:cs typeface="ＭＳ Ｐゴシック"/>
              </a:rPr>
              <a:pPr algn="r" defTabSz="914400"/>
              <a:t>27</a:t>
            </a:fld>
            <a:endParaRPr lang="en-GB" sz="1200">
              <a:latin typeface="Comic Sans MS" pitchFamily="66"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0"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GB" smtClean="0"/>
          </a:p>
        </p:txBody>
      </p:sp>
      <p:sp>
        <p:nvSpPr>
          <p:cNvPr id="3041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3537023F-AB5E-4B3F-A62D-475521797D0C}" type="slidenum">
              <a:rPr lang="en-GB" sz="1200">
                <a:latin typeface="Comic Sans MS" pitchFamily="66" charset="0"/>
                <a:ea typeface="ＭＳ Ｐゴシック"/>
                <a:cs typeface="ＭＳ Ｐゴシック"/>
              </a:rPr>
              <a:pPr algn="r" defTabSz="914400"/>
              <a:t>28</a:t>
            </a:fld>
            <a:endParaRPr lang="en-GB" sz="1200">
              <a:latin typeface="Comic Sans MS" pitchFamily="66" charset="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GB" dirty="0" smtClean="0"/>
              <a:t>Keep separate paper and electronic records</a:t>
            </a:r>
          </a:p>
          <a:p>
            <a:endParaRPr lang="en-GB" dirty="0" smtClean="0"/>
          </a:p>
          <a:p>
            <a:r>
              <a:rPr lang="en-GB" sz="1200" b="0" i="0" kern="1200" dirty="0" smtClean="0">
                <a:solidFill>
                  <a:schemeClr val="tx1"/>
                </a:solidFill>
                <a:latin typeface="+mn-lt"/>
                <a:ea typeface="+mn-ea"/>
                <a:cs typeface="+mn-cs"/>
              </a:rPr>
              <a:t>The National Health Service (Venereal Diseases) Regulations 1974 (S.I.1974/29) imposed on health authorities an obligation to secure that information about sexually transmitted diseases obtained by their officers should be treated as confidential. In 1991 Directions were made imposing the same obligations on trustees and employees of a National Health Service trust. These are now revoked in relation to England. These new Directions, which apply only to England, impose the same obligations of confidentiality on the members and employees of both NHS trusts and Primary Care Trusts.</a:t>
            </a:r>
            <a:endParaRPr lang="en-GB" dirty="0" smtClean="0"/>
          </a:p>
        </p:txBody>
      </p:sp>
      <p:sp>
        <p:nvSpPr>
          <p:cNvPr id="30822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F4E4AAA2-30F8-49A5-AC17-B9C18D9E9DC8}" type="slidenum">
              <a:rPr lang="en-GB" sz="1200">
                <a:latin typeface="Comic Sans MS" pitchFamily="66" charset="0"/>
                <a:ea typeface="ＭＳ Ｐゴシック"/>
                <a:cs typeface="ＭＳ Ｐゴシック"/>
              </a:rPr>
              <a:pPr algn="r" defTabSz="914400"/>
              <a:t>29</a:t>
            </a:fld>
            <a:endParaRPr lang="en-GB" sz="1200">
              <a:latin typeface="Comic Sans MS" pitchFamily="66"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Slide Image Placeholder 1"/>
          <p:cNvSpPr>
            <a:spLocks noGrp="1" noRot="1" noChangeAspect="1"/>
          </p:cNvSpPr>
          <p:nvPr>
            <p:ph type="sldImg"/>
          </p:nvPr>
        </p:nvSpPr>
        <p:spPr bwMode="auto">
          <a:noFill/>
          <a:ln>
            <a:solidFill>
              <a:srgbClr val="000000"/>
            </a:solidFill>
            <a:miter lim="800000"/>
            <a:headEnd/>
            <a:tailEnd/>
          </a:ln>
        </p:spPr>
      </p:sp>
      <p:sp>
        <p:nvSpPr>
          <p:cNvPr id="418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Hands up if you smoke?</a:t>
            </a:r>
          </a:p>
          <a:p>
            <a:r>
              <a:rPr lang="en-GB" dirty="0" smtClean="0"/>
              <a:t>Hands up if you’ve ever drunk so much that you were sick?</a:t>
            </a:r>
          </a:p>
          <a:p>
            <a:r>
              <a:rPr lang="en-GB" dirty="0" smtClean="0"/>
              <a:t>Hands up if you’ve ever taken a recreational drug?</a:t>
            </a:r>
          </a:p>
          <a:p>
            <a:r>
              <a:rPr lang="en-GB" dirty="0" smtClean="0"/>
              <a:t>Hands up if you’ve ever had sex without a condom with a new or casual sexual partner?</a:t>
            </a:r>
          </a:p>
          <a:p>
            <a:r>
              <a:rPr lang="en-GB" dirty="0" smtClean="0"/>
              <a:t>Hands up if you’ve been to a GUM clinic as a patient?</a:t>
            </a:r>
          </a:p>
          <a:p>
            <a:r>
              <a:rPr lang="en-GB" dirty="0" smtClean="0"/>
              <a:t>Hands up if you’ve had an STI?</a:t>
            </a:r>
          </a:p>
        </p:txBody>
      </p:sp>
      <p:sp>
        <p:nvSpPr>
          <p:cNvPr id="4" name="Slide Number Placeholder 3"/>
          <p:cNvSpPr>
            <a:spLocks noGrp="1"/>
          </p:cNvSpPr>
          <p:nvPr>
            <p:ph type="sldNum" sz="quarter" idx="5"/>
          </p:nvPr>
        </p:nvSpPr>
        <p:spPr/>
        <p:txBody>
          <a:bodyPr/>
          <a:lstStyle/>
          <a:p>
            <a:pPr>
              <a:defRPr/>
            </a:pPr>
            <a:fld id="{19399213-73CB-44E6-A907-9270B0366C2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9A8EC1-7B4B-429E-9FC3-4C4544EDBF0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8"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GB" smtClean="0"/>
          </a:p>
        </p:txBody>
      </p:sp>
      <p:sp>
        <p:nvSpPr>
          <p:cNvPr id="30617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8981896B-B894-49B3-8390-8D1F2CD089BC}" type="slidenum">
              <a:rPr lang="en-GB" sz="1200">
                <a:latin typeface="Comic Sans MS" pitchFamily="66" charset="0"/>
                <a:ea typeface="ＭＳ Ｐゴシック"/>
                <a:cs typeface="ＭＳ Ｐゴシック"/>
              </a:rPr>
              <a:pPr algn="r" defTabSz="914400"/>
              <a:t>31</a:t>
            </a:fld>
            <a:endParaRPr lang="en-GB" sz="1200">
              <a:latin typeface="Comic Sans MS" pitchFamily="66" charset="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p:cNvSpPr>
            <a:spLocks noGrp="1" noRot="1" noChangeAspect="1" noTextEdit="1"/>
          </p:cNvSpPr>
          <p:nvPr>
            <p:ph type="sldImg"/>
          </p:nvPr>
        </p:nvSpPr>
        <p:spPr bwMode="auto">
          <a:noFill/>
          <a:ln>
            <a:solidFill>
              <a:srgbClr val="000000"/>
            </a:solidFill>
            <a:miter lim="800000"/>
            <a:headEnd/>
            <a:tailEnd/>
          </a:ln>
        </p:spPr>
      </p:sp>
      <p:sp>
        <p:nvSpPr>
          <p:cNvPr id="312322"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GB" smtClean="0"/>
          </a:p>
        </p:txBody>
      </p:sp>
      <p:sp>
        <p:nvSpPr>
          <p:cNvPr id="31232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a:fld id="{653F0739-0BDB-40AA-8027-39CCE9C193F9}" type="slidenum">
              <a:rPr lang="en-GB" sz="1200">
                <a:latin typeface="Comic Sans MS" pitchFamily="66" charset="0"/>
                <a:ea typeface="ＭＳ Ｐゴシック"/>
                <a:cs typeface="ＭＳ Ｐゴシック"/>
              </a:rPr>
              <a:pPr algn="r" defTabSz="914400"/>
              <a:t>32</a:t>
            </a:fld>
            <a:endParaRPr lang="en-GB" sz="1200">
              <a:latin typeface="Comic Sans MS" pitchFamily="66" charset="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709635"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spcBef>
                <a:spcPct val="0"/>
              </a:spcBef>
            </a:pPr>
            <a:endParaRPr lang="en-US" smtClean="0"/>
          </a:p>
        </p:txBody>
      </p:sp>
      <p:sp>
        <p:nvSpPr>
          <p:cNvPr id="70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2718F9C-6A91-44AD-991F-0043B168F233}" type="slidenum">
              <a:rPr lang="en-GB" sz="1200">
                <a:latin typeface="Verdana" pitchFamily="34" charset="0"/>
              </a:rPr>
              <a:pPr algn="r" defTabSz="914400"/>
              <a:t>33</a:t>
            </a:fld>
            <a:endParaRPr lang="en-GB" sz="1200">
              <a:latin typeface="Verdan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p:cNvSpPr>
            <a:spLocks noGrp="1" noRot="1" noChangeAspect="1"/>
          </p:cNvSpPr>
          <p:nvPr>
            <p:ph type="sldImg"/>
          </p:nvPr>
        </p:nvSpPr>
        <p:spPr bwMode="auto">
          <a:noFill/>
          <a:ln>
            <a:solidFill>
              <a:srgbClr val="000000"/>
            </a:solidFill>
            <a:miter lim="800000"/>
            <a:headEnd/>
            <a:tailEnd/>
          </a:ln>
        </p:spPr>
      </p:sp>
      <p:sp>
        <p:nvSpPr>
          <p:cNvPr id="394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61B48B0-5D22-4659-8080-F612F1E1F3A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1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2CE51BE-0EEE-4C6A-B27F-DB7AD8C14A8D}" type="slidenum">
              <a:rPr lang="en-US" sz="1200">
                <a:latin typeface="+mn-lt"/>
              </a:rPr>
              <a:pPr algn="r" fontAlgn="auto">
                <a:spcBef>
                  <a:spcPts val="0"/>
                </a:spcBef>
                <a:spcAft>
                  <a:spcPts val="0"/>
                </a:spcAft>
                <a:defRPr/>
              </a:pPr>
              <a:t>35</a:t>
            </a:fld>
            <a:endParaRPr lang="en-US" sz="120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lide Image Placeholder 1"/>
          <p:cNvSpPr>
            <a:spLocks noGrp="1" noRot="1" noChangeAspect="1"/>
          </p:cNvSpPr>
          <p:nvPr>
            <p:ph type="sldImg"/>
          </p:nvPr>
        </p:nvSpPr>
        <p:spPr bwMode="auto">
          <a:noFill/>
          <a:ln>
            <a:solidFill>
              <a:srgbClr val="000000"/>
            </a:solidFill>
            <a:miter lim="800000"/>
            <a:headEnd/>
            <a:tailEnd/>
          </a:ln>
        </p:spPr>
      </p:sp>
      <p:sp>
        <p:nvSpPr>
          <p:cNvPr id="400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AAABFCF8-D659-4969-8D20-73B0E33F4ACD}"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1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C810591-EE4C-40C8-A6D8-B8D2DD2413B2}" type="slidenum">
              <a:rPr lang="en-US" sz="1200">
                <a:latin typeface="+mn-lt"/>
              </a:rPr>
              <a:pPr algn="r" fontAlgn="auto">
                <a:spcBef>
                  <a:spcPts val="0"/>
                </a:spcBef>
                <a:spcAft>
                  <a:spcPts val="0"/>
                </a:spcAft>
                <a:defRPr/>
              </a:pPr>
              <a:t>37</a:t>
            </a:fld>
            <a:endParaRPr lang="en-US" sz="120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Image Placeholder 1"/>
          <p:cNvSpPr>
            <a:spLocks noGrp="1" noRot="1" noChangeAspect="1"/>
          </p:cNvSpPr>
          <p:nvPr>
            <p:ph type="sldImg"/>
          </p:nvPr>
        </p:nvSpPr>
        <p:spPr bwMode="auto">
          <a:noFill/>
          <a:ln>
            <a:solidFill>
              <a:srgbClr val="000000"/>
            </a:solidFill>
            <a:miter lim="800000"/>
            <a:headEnd/>
            <a:tailEnd/>
          </a:ln>
        </p:spPr>
      </p:sp>
      <p:sp>
        <p:nvSpPr>
          <p:cNvPr id="402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5585E15-BA13-44C7-85FD-1F08E6BB251D}"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1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8A2F934-50BF-498E-852E-2C712E702685}" type="slidenum">
              <a:rPr lang="en-US" sz="1200">
                <a:latin typeface="+mn-lt"/>
              </a:rPr>
              <a:pPr algn="r" fontAlgn="auto">
                <a:spcBef>
                  <a:spcPts val="0"/>
                </a:spcBef>
                <a:spcAft>
                  <a:spcPts val="0"/>
                </a:spcAft>
                <a:defRPr/>
              </a:pPr>
              <a:t>39</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defTabSz="914400"/>
            <a:fld id="{AF5F3BAD-D637-4152-A2C1-B774F63AFD67}" type="slidenum">
              <a:rPr lang="en-GB" sz="1200">
                <a:latin typeface="Verdana" pitchFamily="34" charset="0"/>
              </a:rPr>
              <a:pPr algn="r" defTabSz="914400"/>
              <a:t>4</a:t>
            </a:fld>
            <a:endParaRPr lang="en-GB" sz="1200">
              <a:latin typeface="Verdana" pitchFamily="34" charset="0"/>
            </a:endParaRPr>
          </a:p>
        </p:txBody>
      </p:sp>
      <p:sp>
        <p:nvSpPr>
          <p:cNvPr id="56217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p:spPr>
      </p:sp>
      <p:sp>
        <p:nvSpPr>
          <p:cNvPr id="562180"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Slide Image Placeholder 1"/>
          <p:cNvSpPr>
            <a:spLocks noGrp="1" noRot="1" noChangeAspect="1"/>
          </p:cNvSpPr>
          <p:nvPr>
            <p:ph type="sldImg"/>
          </p:nvPr>
        </p:nvSpPr>
        <p:spPr bwMode="auto">
          <a:noFill/>
          <a:ln>
            <a:solidFill>
              <a:srgbClr val="000000"/>
            </a:solidFill>
            <a:miter lim="800000"/>
            <a:headEnd/>
            <a:tailEnd/>
          </a:ln>
        </p:spPr>
      </p:sp>
      <p:sp>
        <p:nvSpPr>
          <p:cNvPr id="404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D0DA4BD-303B-431B-AD6E-D75AA1A8FB54}"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711683"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eaLnBrk="1" hangingPunct="1"/>
            <a:endParaRPr lang="en-US" smtClean="0"/>
          </a:p>
        </p:txBody>
      </p:sp>
      <p:sp>
        <p:nvSpPr>
          <p:cNvPr id="7116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defTabSz="914400"/>
            <a:fld id="{348CC9AE-2E56-492C-8722-33FA5ED278F7}" type="slidenum">
              <a:rPr lang="en-GB" sz="1200">
                <a:latin typeface="Verdana" pitchFamily="34" charset="0"/>
              </a:rPr>
              <a:pPr algn="r" defTabSz="914400"/>
              <a:t>41</a:t>
            </a:fld>
            <a:endParaRPr lang="en-GB" sz="1200">
              <a:latin typeface="Verdan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Image Placeholder 1"/>
          <p:cNvSpPr>
            <a:spLocks noGrp="1" noRot="1" noChangeAspect="1"/>
          </p:cNvSpPr>
          <p:nvPr>
            <p:ph type="sldImg"/>
          </p:nvPr>
        </p:nvSpPr>
        <p:spPr bwMode="auto">
          <a:noFill/>
          <a:ln>
            <a:solidFill>
              <a:srgbClr val="000000"/>
            </a:solidFill>
            <a:miter lim="800000"/>
            <a:headEnd/>
            <a:tailEnd/>
          </a:ln>
        </p:spPr>
      </p:sp>
      <p:sp>
        <p:nvSpPr>
          <p:cNvPr id="464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46AAA61-3B6C-44C4-B84B-D4CFB5BE5AD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Slide Image Placeholder 1"/>
          <p:cNvSpPr>
            <a:spLocks noGrp="1" noRot="1" noChangeAspect="1" noTextEdit="1"/>
          </p:cNvSpPr>
          <p:nvPr>
            <p:ph type="sldImg"/>
          </p:nvPr>
        </p:nvSpPr>
        <p:spPr bwMode="auto">
          <a:noFill/>
          <a:ln>
            <a:solidFill>
              <a:srgbClr val="000000"/>
            </a:solidFill>
            <a:miter lim="800000"/>
            <a:headEnd/>
            <a:tailEnd/>
          </a:ln>
        </p:spPr>
      </p:sp>
      <p:sp>
        <p:nvSpPr>
          <p:cNvPr id="72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A569497-5195-49B4-B471-6AD8B786FE27}" type="slidenum">
              <a:rPr lang="en-US" sz="1200">
                <a:latin typeface="+mn-lt"/>
              </a:rPr>
              <a:pPr algn="r" fontAlgn="auto">
                <a:spcBef>
                  <a:spcPts val="0"/>
                </a:spcBef>
                <a:spcAft>
                  <a:spcPts val="0"/>
                </a:spcAft>
                <a:defRPr/>
              </a:pPr>
              <a:t>43</a:t>
            </a:fld>
            <a:endParaRPr lang="en-US" sz="120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Slide Image Placeholder 1"/>
          <p:cNvSpPr>
            <a:spLocks noGrp="1" noRot="1" noChangeAspect="1"/>
          </p:cNvSpPr>
          <p:nvPr>
            <p:ph type="sldImg"/>
          </p:nvPr>
        </p:nvSpPr>
        <p:spPr bwMode="auto">
          <a:noFill/>
          <a:ln>
            <a:solidFill>
              <a:srgbClr val="000000"/>
            </a:solidFill>
            <a:miter lim="800000"/>
            <a:headEnd/>
            <a:tailEnd/>
          </a:ln>
        </p:spPr>
      </p:sp>
      <p:sp>
        <p:nvSpPr>
          <p:cNvPr id="479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10D843D-BC51-4EFA-8ACD-015C60056B1A}"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endParaRPr lang="en-GB" smtClean="0"/>
          </a:p>
        </p:txBody>
      </p:sp>
      <p:sp>
        <p:nvSpPr>
          <p:cNvPr id="99332" name="Slide Number Placeholder 3"/>
          <p:cNvSpPr>
            <a:spLocks noGrp="1"/>
          </p:cNvSpPr>
          <p:nvPr>
            <p:ph type="sldNum" sz="quarter" idx="5"/>
          </p:nvPr>
        </p:nvSpPr>
        <p:spPr bwMode="auto">
          <a:noFill/>
          <a:ln>
            <a:miter lim="800000"/>
            <a:headEnd/>
            <a:tailEnd/>
          </a:ln>
        </p:spPr>
        <p:txBody>
          <a:bodyPr/>
          <a:lstStyle/>
          <a:p>
            <a:fld id="{68690351-9334-48C9-BA52-24616875B2B6}" type="slidenum">
              <a:rPr lang="en-US">
                <a:latin typeface="Calibri" pitchFamily="4" charset="0"/>
              </a:rPr>
              <a:pPr/>
              <a:t>45</a:t>
            </a:fld>
            <a:endParaRPr lang="en-US">
              <a:latin typeface="Calibri" pitchFamily="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F66AD38-C448-452B-A702-D02FF9987E29}" type="slidenum">
              <a:rPr lang="en-US">
                <a:latin typeface="Calibri" pitchFamily="4" charset="0"/>
              </a:rPr>
              <a:pPr/>
              <a:t>46</a:t>
            </a:fld>
            <a:endParaRPr lang="en-US">
              <a:latin typeface="Calibri" pitchFamily="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p:cNvSpPr>
            <a:spLocks noGrp="1" noRot="1" noChangeAspect="1"/>
          </p:cNvSpPr>
          <p:nvPr>
            <p:ph type="sldImg"/>
          </p:nvPr>
        </p:nvSpPr>
        <p:spPr bwMode="auto">
          <a:noFill/>
          <a:ln>
            <a:solidFill>
              <a:srgbClr val="000000"/>
            </a:solidFill>
            <a:miter lim="800000"/>
            <a:headEnd/>
            <a:tailEnd/>
          </a:ln>
        </p:spPr>
      </p:sp>
      <p:sp>
        <p:nvSpPr>
          <p:cNvPr id="487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284C2F3-1FA4-46EC-A4B1-EA00DC92F938}"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p:cNvSpPr>
            <a:spLocks noGrp="1" noRot="1" noChangeAspect="1"/>
          </p:cNvSpPr>
          <p:nvPr>
            <p:ph type="sldImg"/>
          </p:nvPr>
        </p:nvSpPr>
        <p:spPr bwMode="auto">
          <a:noFill/>
          <a:ln>
            <a:solidFill>
              <a:srgbClr val="000000"/>
            </a:solidFill>
            <a:miter lim="800000"/>
            <a:headEnd/>
            <a:tailEnd/>
          </a:ln>
        </p:spPr>
      </p:sp>
      <p:sp>
        <p:nvSpPr>
          <p:cNvPr id="491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B4635AB-84B8-4F35-A86D-D2803488673C}"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p:cNvSpPr>
            <a:spLocks noGrp="1" noRot="1" noChangeAspect="1"/>
          </p:cNvSpPr>
          <p:nvPr>
            <p:ph type="sldImg"/>
          </p:nvPr>
        </p:nvSpPr>
        <p:spPr bwMode="auto">
          <a:noFill/>
          <a:ln>
            <a:solidFill>
              <a:srgbClr val="000000"/>
            </a:solidFill>
            <a:miter lim="800000"/>
            <a:headEnd/>
            <a:tailEnd/>
          </a:ln>
        </p:spPr>
      </p:sp>
      <p:sp>
        <p:nvSpPr>
          <p:cNvPr id="4894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FA8842D-16BF-4835-95DE-6C586BC36278}"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64227"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a:r>
              <a:rPr lang="en-US" dirty="0" smtClean="0"/>
              <a:t>750,000 copies sold worldwide; translated into 13 languages</a:t>
            </a:r>
          </a:p>
          <a:p>
            <a:pPr defTabSz="914400"/>
            <a:r>
              <a:rPr lang="en-US" b="1" dirty="0" smtClean="0"/>
              <a:t>Multiple methodological criticisms:</a:t>
            </a:r>
          </a:p>
          <a:p>
            <a:pPr defTabSz="914400"/>
            <a:r>
              <a:rPr lang="en-US" dirty="0" smtClean="0"/>
              <a:t>Sampling process condemned by prominent statisticians</a:t>
            </a:r>
          </a:p>
          <a:p>
            <a:pPr defTabSz="914400"/>
            <a:r>
              <a:rPr lang="en-US" dirty="0" smtClean="0"/>
              <a:t>Self-selected volunteers</a:t>
            </a:r>
          </a:p>
          <a:p>
            <a:pPr defTabSz="914400"/>
            <a:r>
              <a:rPr lang="en-US" dirty="0" smtClean="0"/>
              <a:t>Prison population and male prostitutes [25% and 5% respectively]</a:t>
            </a:r>
          </a:p>
          <a:p>
            <a:pPr defTabSz="914400"/>
            <a:r>
              <a:rPr lang="en-US" dirty="0" smtClean="0"/>
              <a:t>Included </a:t>
            </a:r>
            <a:r>
              <a:rPr lang="en-US" dirty="0" err="1" smtClean="0"/>
              <a:t>paedophiles</a:t>
            </a:r>
            <a:r>
              <a:rPr lang="en-US" dirty="0" smtClean="0"/>
              <a:t>/child molesters</a:t>
            </a:r>
          </a:p>
          <a:p>
            <a:pPr defTabSz="914400"/>
            <a:r>
              <a:rPr lang="en-US" dirty="0" smtClean="0"/>
              <a:t>Unrepresentative of general population</a:t>
            </a:r>
          </a:p>
          <a:p>
            <a:pPr defTabSz="914400"/>
            <a:endParaRPr lang="en-US" dirty="0" smtClean="0"/>
          </a:p>
          <a:p>
            <a:pPr defTabSz="914400"/>
            <a:r>
              <a:rPr lang="en-US" dirty="0" smtClean="0"/>
              <a:t>7 point scale of sexuality including asexual</a:t>
            </a:r>
          </a:p>
        </p:txBody>
      </p:sp>
      <p:sp>
        <p:nvSpPr>
          <p:cNvPr id="5642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defTabSz="914400"/>
            <a:fld id="{57A3331D-4FED-4A8A-8AF7-3C7F9416F8E6}" type="slidenum">
              <a:rPr lang="en-GB" sz="1200">
                <a:latin typeface="Verdana" pitchFamily="34" charset="0"/>
              </a:rPr>
              <a:pPr algn="r" defTabSz="914400"/>
              <a:t>5</a:t>
            </a:fld>
            <a:endParaRPr lang="en-GB" sz="1200">
              <a:latin typeface="Verdana"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p:cNvSpPr>
            <a:spLocks noGrp="1" noRot="1" noChangeAspect="1"/>
          </p:cNvSpPr>
          <p:nvPr>
            <p:ph type="sldImg"/>
          </p:nvPr>
        </p:nvSpPr>
        <p:spPr bwMode="auto">
          <a:noFill/>
          <a:ln>
            <a:solidFill>
              <a:srgbClr val="000000"/>
            </a:solidFill>
            <a:miter lim="800000"/>
            <a:headEnd/>
            <a:tailEnd/>
          </a:ln>
        </p:spPr>
      </p:sp>
      <p:sp>
        <p:nvSpPr>
          <p:cNvPr id="4956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2EFD07C-AF3B-4F93-A3AD-158A6DE44942}"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Slide Image Placeholder 1"/>
          <p:cNvSpPr>
            <a:spLocks noGrp="1" noRot="1" noChangeAspect="1"/>
          </p:cNvSpPr>
          <p:nvPr>
            <p:ph type="sldImg"/>
          </p:nvPr>
        </p:nvSpPr>
        <p:spPr bwMode="auto">
          <a:noFill/>
          <a:ln>
            <a:solidFill>
              <a:srgbClr val="000000"/>
            </a:solidFill>
            <a:miter lim="800000"/>
            <a:headEnd/>
            <a:tailEnd/>
          </a:ln>
        </p:spPr>
      </p:sp>
      <p:sp>
        <p:nvSpPr>
          <p:cNvPr id="497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4441F7B-8D11-444A-9D59-409BBB60D6CC}"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endParaRPr lang="en-GB" smtClean="0"/>
          </a:p>
        </p:txBody>
      </p:sp>
      <p:sp>
        <p:nvSpPr>
          <p:cNvPr id="97284" name="Slide Number Placeholder 3"/>
          <p:cNvSpPr>
            <a:spLocks noGrp="1"/>
          </p:cNvSpPr>
          <p:nvPr>
            <p:ph type="sldNum" sz="quarter" idx="5"/>
          </p:nvPr>
        </p:nvSpPr>
        <p:spPr bwMode="auto">
          <a:noFill/>
          <a:ln>
            <a:miter lim="800000"/>
            <a:headEnd/>
            <a:tailEnd/>
          </a:ln>
        </p:spPr>
        <p:txBody>
          <a:bodyPr/>
          <a:lstStyle/>
          <a:p>
            <a:fld id="{BA15B3A5-9754-4EDC-AD1E-CCC2D3442D87}" type="slidenum">
              <a:rPr lang="en-US">
                <a:latin typeface="Calibri" pitchFamily="4" charset="0"/>
              </a:rPr>
              <a:pPr/>
              <a:t>52</a:t>
            </a:fld>
            <a:endParaRPr lang="en-US">
              <a:latin typeface="Calibri" pitchFamily="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GB" smtClean="0"/>
          </a:p>
        </p:txBody>
      </p:sp>
      <p:sp>
        <p:nvSpPr>
          <p:cNvPr id="98308" name="Slide Number Placeholder 3"/>
          <p:cNvSpPr>
            <a:spLocks noGrp="1"/>
          </p:cNvSpPr>
          <p:nvPr>
            <p:ph type="sldNum" sz="quarter" idx="5"/>
          </p:nvPr>
        </p:nvSpPr>
        <p:spPr bwMode="auto">
          <a:noFill/>
          <a:ln>
            <a:miter lim="800000"/>
            <a:headEnd/>
            <a:tailEnd/>
          </a:ln>
        </p:spPr>
        <p:txBody>
          <a:bodyPr/>
          <a:lstStyle/>
          <a:p>
            <a:fld id="{D82D8803-9123-4685-B06E-4A728C406BEF}" type="slidenum">
              <a:rPr lang="en-US">
                <a:latin typeface="Calibri" pitchFamily="4" charset="0"/>
              </a:rPr>
              <a:pPr/>
              <a:t>53</a:t>
            </a:fld>
            <a:endParaRPr lang="en-US">
              <a:latin typeface="Calibri" pitchFamily="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Slide Image Placeholder 1"/>
          <p:cNvSpPr>
            <a:spLocks noGrp="1" noRot="1" noChangeAspect="1"/>
          </p:cNvSpPr>
          <p:nvPr>
            <p:ph type="sldImg"/>
          </p:nvPr>
        </p:nvSpPr>
        <p:spPr bwMode="auto">
          <a:noFill/>
          <a:ln>
            <a:solidFill>
              <a:srgbClr val="000000"/>
            </a:solidFill>
            <a:miter lim="800000"/>
            <a:headEnd/>
            <a:tailEnd/>
          </a:ln>
        </p:spPr>
      </p:sp>
      <p:sp>
        <p:nvSpPr>
          <p:cNvPr id="505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69549AF-C8E0-4DAC-BD6C-60D07A05C513}"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9A8EC1-7B4B-429E-9FC3-4C4544EDBF05}"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Slide Image Placeholder 1"/>
          <p:cNvSpPr>
            <a:spLocks noGrp="1" noRot="1" noChangeAspect="1"/>
          </p:cNvSpPr>
          <p:nvPr>
            <p:ph type="sldImg"/>
          </p:nvPr>
        </p:nvSpPr>
        <p:spPr bwMode="auto">
          <a:noFill/>
          <a:ln>
            <a:solidFill>
              <a:srgbClr val="000000"/>
            </a:solidFill>
            <a:miter lim="800000"/>
            <a:headEnd/>
            <a:tailEnd/>
          </a:ln>
        </p:spPr>
      </p:sp>
      <p:sp>
        <p:nvSpPr>
          <p:cNvPr id="5079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D46CD1F-291F-4834-AF2D-B582B3E34F31}"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Slide Image Placeholder 1"/>
          <p:cNvSpPr>
            <a:spLocks noGrp="1" noRot="1" noChangeAspect="1"/>
          </p:cNvSpPr>
          <p:nvPr>
            <p:ph type="sldImg"/>
          </p:nvPr>
        </p:nvSpPr>
        <p:spPr bwMode="auto">
          <a:noFill/>
          <a:ln>
            <a:solidFill>
              <a:srgbClr val="000000"/>
            </a:solidFill>
            <a:miter lim="800000"/>
            <a:headEnd/>
            <a:tailEnd/>
          </a:ln>
        </p:spPr>
      </p:sp>
      <p:sp>
        <p:nvSpPr>
          <p:cNvPr id="5099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943FCC9-0DA1-4684-AE5B-3B45525769F3}"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Slide Image Placeholder 1"/>
          <p:cNvSpPr>
            <a:spLocks noGrp="1" noRot="1" noChangeAspect="1"/>
          </p:cNvSpPr>
          <p:nvPr>
            <p:ph type="sldImg"/>
          </p:nvPr>
        </p:nvSpPr>
        <p:spPr bwMode="auto">
          <a:noFill/>
          <a:ln>
            <a:solidFill>
              <a:srgbClr val="000000"/>
            </a:solidFill>
            <a:miter lim="800000"/>
            <a:headEnd/>
            <a:tailEnd/>
          </a:ln>
        </p:spPr>
      </p:sp>
      <p:sp>
        <p:nvSpPr>
          <p:cNvPr id="5120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45D69C4-412C-46E4-93B7-1ECF56CA3272}"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Rectangle 2"/>
          <p:cNvSpPr>
            <a:spLocks noGrp="1" noRot="1" noChangeAspect="1" noTextEdit="1"/>
          </p:cNvSpPr>
          <p:nvPr>
            <p:ph type="sldImg"/>
          </p:nvPr>
        </p:nvSpPr>
        <p:spPr bwMode="auto">
          <a:noFill/>
          <a:ln>
            <a:solidFill>
              <a:srgbClr val="000000"/>
            </a:solidFill>
            <a:miter lim="800000"/>
            <a:headEnd/>
            <a:tailEnd/>
          </a:ln>
        </p:spPr>
      </p:sp>
      <p:sp>
        <p:nvSpPr>
          <p:cNvPr id="51405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228600" indent="-228600" defTabSz="914400" eaLnBrk="1" hangingPunct="1"/>
            <a:r>
              <a:rPr lang="en-US" sz="1400" b="1" dirty="0" smtClean="0"/>
              <a:t>There are 5 essential steps in the vaginal discharge algorithm:</a:t>
            </a:r>
          </a:p>
          <a:p>
            <a:pPr marL="228600" indent="-228600" defTabSz="914400" eaLnBrk="1" hangingPunct="1"/>
            <a:endParaRPr lang="en-US" sz="1400" b="1" dirty="0" smtClean="0"/>
          </a:p>
          <a:p>
            <a:pPr marL="228600" indent="-228600" defTabSz="914400" eaLnBrk="1" hangingPunct="1">
              <a:buFontTx/>
              <a:buAutoNum type="arabicPeriod"/>
            </a:pPr>
            <a:r>
              <a:rPr lang="en-US" dirty="0" smtClean="0"/>
              <a:t>Step 1: We have just seen how the Risk Score is determined.</a:t>
            </a:r>
          </a:p>
          <a:p>
            <a:pPr marL="228600" indent="-228600" defTabSz="914400" eaLnBrk="1" hangingPunct="1">
              <a:buFontTx/>
              <a:buAutoNum type="arabicPeriod"/>
            </a:pPr>
            <a:r>
              <a:rPr lang="en-US" dirty="0" smtClean="0"/>
              <a:t>Step 2 speaks for itself.</a:t>
            </a:r>
          </a:p>
          <a:p>
            <a:pPr marL="228600" indent="-228600" defTabSz="914400" eaLnBrk="1" hangingPunct="1">
              <a:buFontTx/>
              <a:buAutoNum type="arabicPeriod"/>
            </a:pPr>
            <a:r>
              <a:rPr lang="en-US" dirty="0" smtClean="0"/>
              <a:t>Progress after steps 3 to 4 depends  on clinical findings.</a:t>
            </a:r>
          </a:p>
          <a:p>
            <a:pPr marL="228600" indent="-228600" defTabSz="914400" eaLnBrk="1" hangingPunct="1">
              <a:buFontTx/>
              <a:buAutoNum type="arabicPeriod"/>
            </a:pPr>
            <a:r>
              <a:rPr lang="en-US" dirty="0" smtClean="0"/>
              <a:t>Step 5: The prevention messages have already been outlined under  STI Care Management, and will be </a:t>
            </a:r>
            <a:r>
              <a:rPr lang="en-US" dirty="0" err="1" smtClean="0"/>
              <a:t>summarised</a:t>
            </a:r>
            <a:r>
              <a:rPr lang="en-US" dirty="0" smtClean="0"/>
              <a:t> later.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p:spPr>
      </p:sp>
      <p:sp>
        <p:nvSpPr>
          <p:cNvPr id="566275" name="Notes Placeholder 2"/>
          <p:cNvSpPr>
            <a:spLocks noGrp="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defTabSz="914400"/>
            <a:r>
              <a:rPr lang="en-GB" dirty="0" smtClean="0"/>
              <a:t>1</a:t>
            </a:r>
            <a:r>
              <a:rPr lang="en-GB" baseline="30000" dirty="0" smtClean="0"/>
              <a:t>st</a:t>
            </a:r>
            <a:r>
              <a:rPr lang="en-GB" dirty="0" smtClean="0"/>
              <a:t> UK wide study of sexual behaviour</a:t>
            </a:r>
          </a:p>
          <a:p>
            <a:pPr defTabSz="914400"/>
            <a:r>
              <a:rPr lang="en-GB" dirty="0" smtClean="0"/>
              <a:t>Commissioned initially by DH and </a:t>
            </a:r>
            <a:r>
              <a:rPr lang="en-GB" dirty="0" err="1" smtClean="0"/>
              <a:t>veto’ed</a:t>
            </a:r>
            <a:r>
              <a:rPr lang="en-GB" dirty="0" smtClean="0"/>
              <a:t> by Maggie Thatcher</a:t>
            </a:r>
          </a:p>
          <a:p>
            <a:pPr defTabSz="914400"/>
            <a:r>
              <a:rPr lang="en-GB" dirty="0" err="1" smtClean="0"/>
              <a:t>Wellcome</a:t>
            </a:r>
            <a:r>
              <a:rPr lang="en-GB" dirty="0" smtClean="0"/>
              <a:t> Trust funded at last minute, published as penguin paperback</a:t>
            </a:r>
          </a:p>
          <a:p>
            <a:pPr defTabSz="914400"/>
            <a:r>
              <a:rPr lang="en-GB" dirty="0" smtClean="0"/>
              <a:t>Stratified probability sample surveys of the general population</a:t>
            </a:r>
          </a:p>
          <a:p>
            <a:pPr defTabSz="914400"/>
            <a:r>
              <a:rPr lang="en-GB" dirty="0" smtClean="0"/>
              <a:t>18,876 men and women aged 16-59 years were interviewed </a:t>
            </a:r>
            <a:br>
              <a:rPr lang="en-GB" dirty="0" smtClean="0"/>
            </a:br>
            <a:r>
              <a:rPr lang="en-GB" dirty="0" smtClean="0"/>
              <a:t/>
            </a:r>
            <a:br>
              <a:rPr lang="en-GB" dirty="0" smtClean="0"/>
            </a:br>
            <a:r>
              <a:rPr lang="en-GB" dirty="0" smtClean="0"/>
              <a:t>F</a:t>
            </a:r>
            <a:r>
              <a:rPr lang="en-US" dirty="0" err="1" smtClean="0"/>
              <a:t>ocused</a:t>
            </a:r>
            <a:r>
              <a:rPr lang="en-US" dirty="0" smtClean="0"/>
              <a:t> on patterns of HIV risk </a:t>
            </a:r>
            <a:r>
              <a:rPr lang="en-US" dirty="0" err="1" smtClean="0"/>
              <a:t>behaviour</a:t>
            </a:r>
            <a:r>
              <a:rPr lang="en-US" dirty="0" smtClean="0"/>
              <a:t>, partnership formation and sexual practices</a:t>
            </a:r>
          </a:p>
          <a:p>
            <a:pPr defTabSz="914400"/>
            <a:r>
              <a:rPr lang="en-US" dirty="0" smtClean="0"/>
              <a:t>Results widely used to model the extent of the HIV epidemic and to plan sexual health services and preventive interventions</a:t>
            </a:r>
          </a:p>
          <a:p>
            <a:pPr defTabSz="914400"/>
            <a:endParaRPr lang="en-US" dirty="0" smtClean="0"/>
          </a:p>
        </p:txBody>
      </p:sp>
      <p:sp>
        <p:nvSpPr>
          <p:cNvPr id="5662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defTabSz="914400"/>
            <a:fld id="{43BDFBFF-6C7D-496E-915B-7E80E9B08289}" type="slidenum">
              <a:rPr lang="en-GB" sz="1200">
                <a:latin typeface="Verdana" pitchFamily="34" charset="0"/>
              </a:rPr>
              <a:pPr algn="r" defTabSz="914400"/>
              <a:t>6</a:t>
            </a:fld>
            <a:endParaRPr lang="en-GB" sz="1200">
              <a:latin typeface="Verdana"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Slide Image Placeholder 1"/>
          <p:cNvSpPr>
            <a:spLocks noGrp="1" noRot="1" noChangeAspect="1"/>
          </p:cNvSpPr>
          <p:nvPr>
            <p:ph type="sldImg"/>
          </p:nvPr>
        </p:nvSpPr>
        <p:spPr bwMode="auto">
          <a:noFill/>
          <a:ln>
            <a:solidFill>
              <a:srgbClr val="000000"/>
            </a:solidFill>
            <a:miter lim="800000"/>
            <a:headEnd/>
            <a:tailEnd/>
          </a:ln>
        </p:spPr>
      </p:sp>
      <p:sp>
        <p:nvSpPr>
          <p:cNvPr id="516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9762A68-E953-49A0-A256-2AA05735E1C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Slide Image Placeholder 1"/>
          <p:cNvSpPr>
            <a:spLocks noGrp="1" noRot="1" noChangeAspect="1"/>
          </p:cNvSpPr>
          <p:nvPr>
            <p:ph type="sldImg"/>
          </p:nvPr>
        </p:nvSpPr>
        <p:spPr bwMode="auto">
          <a:noFill/>
          <a:ln>
            <a:solidFill>
              <a:srgbClr val="000000"/>
            </a:solidFill>
            <a:miter lim="800000"/>
            <a:headEnd/>
            <a:tailEnd/>
          </a:ln>
        </p:spPr>
      </p:sp>
      <p:sp>
        <p:nvSpPr>
          <p:cNvPr id="5181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BFCA654-7188-45A8-A77A-3675C4CAEEBC}"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Slide Image Placeholder 1"/>
          <p:cNvSpPr>
            <a:spLocks noGrp="1" noRot="1" noChangeAspect="1"/>
          </p:cNvSpPr>
          <p:nvPr>
            <p:ph type="sldImg"/>
          </p:nvPr>
        </p:nvSpPr>
        <p:spPr bwMode="auto">
          <a:noFill/>
          <a:ln>
            <a:solidFill>
              <a:srgbClr val="000000"/>
            </a:solidFill>
            <a:miter lim="800000"/>
            <a:headEnd/>
            <a:tailEnd/>
          </a:ln>
        </p:spPr>
      </p:sp>
      <p:sp>
        <p:nvSpPr>
          <p:cNvPr id="520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DD825F0-8954-4CB4-93C8-20044FE889E5}"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Slide Image Placeholder 1"/>
          <p:cNvSpPr>
            <a:spLocks noGrp="1" noRot="1" noChangeAspect="1"/>
          </p:cNvSpPr>
          <p:nvPr>
            <p:ph type="sldImg"/>
          </p:nvPr>
        </p:nvSpPr>
        <p:spPr bwMode="auto">
          <a:noFill/>
          <a:ln>
            <a:solidFill>
              <a:srgbClr val="000000"/>
            </a:solidFill>
            <a:miter lim="800000"/>
            <a:headEnd/>
            <a:tailEnd/>
          </a:ln>
        </p:spPr>
      </p:sp>
      <p:sp>
        <p:nvSpPr>
          <p:cNvPr id="522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D87B75D-7EE7-4D36-A0D5-24ADC3744E34}"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Slide Image Placeholder 1"/>
          <p:cNvSpPr>
            <a:spLocks noGrp="1" noRot="1" noChangeAspect="1"/>
          </p:cNvSpPr>
          <p:nvPr>
            <p:ph type="sldImg"/>
          </p:nvPr>
        </p:nvSpPr>
        <p:spPr bwMode="auto">
          <a:noFill/>
          <a:ln>
            <a:solidFill>
              <a:srgbClr val="000000"/>
            </a:solidFill>
            <a:miter lim="800000"/>
            <a:headEnd/>
            <a:tailEnd/>
          </a:ln>
        </p:spPr>
      </p:sp>
      <p:sp>
        <p:nvSpPr>
          <p:cNvPr id="524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705BF31-ED50-4BFE-98A8-1F7608C4B0A7}"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Slide Image Placeholder 1"/>
          <p:cNvSpPr>
            <a:spLocks noGrp="1" noRot="1" noChangeAspect="1"/>
          </p:cNvSpPr>
          <p:nvPr>
            <p:ph type="sldImg"/>
          </p:nvPr>
        </p:nvSpPr>
        <p:spPr bwMode="auto">
          <a:noFill/>
          <a:ln>
            <a:solidFill>
              <a:srgbClr val="000000"/>
            </a:solidFill>
            <a:miter lim="800000"/>
            <a:headEnd/>
            <a:tailEnd/>
          </a:ln>
        </p:spPr>
      </p:sp>
      <p:sp>
        <p:nvSpPr>
          <p:cNvPr id="526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Grey, homogenous vaginal discharge</a:t>
            </a:r>
          </a:p>
        </p:txBody>
      </p:sp>
      <p:sp>
        <p:nvSpPr>
          <p:cNvPr id="4" name="Slide Number Placeholder 3"/>
          <p:cNvSpPr>
            <a:spLocks noGrp="1"/>
          </p:cNvSpPr>
          <p:nvPr>
            <p:ph type="sldNum" sz="quarter" idx="5"/>
          </p:nvPr>
        </p:nvSpPr>
        <p:spPr/>
        <p:txBody>
          <a:bodyPr/>
          <a:lstStyle/>
          <a:p>
            <a:pPr>
              <a:defRPr/>
            </a:pPr>
            <a:fld id="{4A60B42A-E568-45D8-A657-8B562929F182}"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Slide Image Placeholder 1"/>
          <p:cNvSpPr>
            <a:spLocks noGrp="1" noRot="1" noChangeAspect="1"/>
          </p:cNvSpPr>
          <p:nvPr>
            <p:ph type="sldImg"/>
          </p:nvPr>
        </p:nvSpPr>
        <p:spPr bwMode="auto">
          <a:noFill/>
          <a:ln>
            <a:solidFill>
              <a:srgbClr val="000000"/>
            </a:solidFill>
            <a:miter lim="800000"/>
            <a:headEnd/>
            <a:tailEnd/>
          </a:ln>
        </p:spPr>
      </p:sp>
      <p:sp>
        <p:nvSpPr>
          <p:cNvPr id="528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237796D-AA43-497F-8FFA-E887D7A8435D}"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Slide Image Placeholder 1"/>
          <p:cNvSpPr>
            <a:spLocks noGrp="1" noRot="1" noChangeAspect="1"/>
          </p:cNvSpPr>
          <p:nvPr>
            <p:ph type="sldImg"/>
          </p:nvPr>
        </p:nvSpPr>
        <p:spPr bwMode="auto">
          <a:noFill/>
          <a:ln>
            <a:solidFill>
              <a:srgbClr val="000000"/>
            </a:solidFill>
            <a:miter lim="800000"/>
            <a:headEnd/>
            <a:tailEnd/>
          </a:ln>
        </p:spPr>
      </p:sp>
      <p:sp>
        <p:nvSpPr>
          <p:cNvPr id="530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Mixed bacteria/no</a:t>
            </a:r>
            <a:r>
              <a:rPr lang="en-GB" baseline="0" dirty="0" smtClean="0"/>
              <a:t> lacto and clue cells (Grade 3)</a:t>
            </a:r>
            <a:endParaRPr lang="en-GB" dirty="0" smtClean="0"/>
          </a:p>
        </p:txBody>
      </p:sp>
      <p:sp>
        <p:nvSpPr>
          <p:cNvPr id="4" name="Slide Number Placeholder 3"/>
          <p:cNvSpPr>
            <a:spLocks noGrp="1"/>
          </p:cNvSpPr>
          <p:nvPr>
            <p:ph type="sldNum" sz="quarter" idx="5"/>
          </p:nvPr>
        </p:nvSpPr>
        <p:spPr/>
        <p:txBody>
          <a:bodyPr/>
          <a:lstStyle/>
          <a:p>
            <a:pPr>
              <a:defRPr/>
            </a:pPr>
            <a:fld id="{26638082-E08E-4FEE-8F67-7F8245409028}"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Slide Image Placeholder 1"/>
          <p:cNvSpPr>
            <a:spLocks noGrp="1" noRot="1" noChangeAspect="1"/>
          </p:cNvSpPr>
          <p:nvPr>
            <p:ph type="sldImg"/>
          </p:nvPr>
        </p:nvSpPr>
        <p:spPr bwMode="auto">
          <a:noFill/>
          <a:ln>
            <a:solidFill>
              <a:srgbClr val="000000"/>
            </a:solidFill>
            <a:miter lim="800000"/>
            <a:headEnd/>
            <a:tailEnd/>
          </a:ln>
        </p:spPr>
      </p:sp>
      <p:sp>
        <p:nvSpPr>
          <p:cNvPr id="532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B351FC1-2632-4972-99D6-5350EFA0807F}"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Slide Image Placeholder 1"/>
          <p:cNvSpPr>
            <a:spLocks noGrp="1" noRot="1" noChangeAspect="1"/>
          </p:cNvSpPr>
          <p:nvPr>
            <p:ph type="sldImg"/>
          </p:nvPr>
        </p:nvSpPr>
        <p:spPr bwMode="auto">
          <a:noFill/>
          <a:ln>
            <a:solidFill>
              <a:srgbClr val="000000"/>
            </a:solidFill>
            <a:miter lim="800000"/>
            <a:headEnd/>
            <a:tailEnd/>
          </a:ln>
        </p:spPr>
      </p:sp>
      <p:sp>
        <p:nvSpPr>
          <p:cNvPr id="534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BD8A086-09E2-428F-9266-840F12658D85}"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a:fld id="{A566BCB4-BB76-45BF-B077-2400268E6F0B}" type="slidenum">
              <a:rPr lang="en-GB" sz="1200">
                <a:latin typeface="Comic Sans MS" pitchFamily="66" charset="0"/>
              </a:rPr>
              <a:pPr algn="r" defTabSz="914400"/>
              <a:t>7</a:t>
            </a:fld>
            <a:endParaRPr lang="en-GB" sz="1200">
              <a:latin typeface="Comic Sans MS" pitchFamily="66" charset="0"/>
            </a:endParaRPr>
          </a:p>
        </p:txBody>
      </p:sp>
      <p:sp>
        <p:nvSpPr>
          <p:cNvPr id="568323" name="Rectangle 2"/>
          <p:cNvSpPr>
            <a:spLocks noGrp="1" noRot="1" noChangeAspect="1" noChangeArrowheads="1" noTextEdit="1"/>
          </p:cNvSpPr>
          <p:nvPr>
            <p:ph type="sldImg"/>
          </p:nvPr>
        </p:nvSpPr>
        <p:spPr bwMode="auto">
          <a:xfrm>
            <a:off x="1146175" y="687388"/>
            <a:ext cx="4567238" cy="3425825"/>
          </a:xfrm>
          <a:solidFill>
            <a:srgbClr val="FFFFFF"/>
          </a:solidFill>
          <a:ln cap="flat">
            <a:solidFill>
              <a:srgbClr val="000000"/>
            </a:solidFill>
            <a:miter lim="800000"/>
            <a:headEnd/>
            <a:tailEnd/>
          </a:ln>
        </p:spPr>
      </p:sp>
      <p:sp>
        <p:nvSpPr>
          <p:cNvPr id="568324"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normAutofit fontScale="85000" lnSpcReduction="20000"/>
          </a:bodyPr>
          <a:lstStyle/>
          <a:p>
            <a:pPr defTabSz="914400" eaLnBrk="1" hangingPunct="1"/>
            <a:r>
              <a:rPr lang="en-GB" dirty="0" smtClean="0"/>
              <a:t>A second </a:t>
            </a:r>
            <a:r>
              <a:rPr lang="en-GB" dirty="0" err="1" smtClean="0"/>
              <a:t>Natsal</a:t>
            </a:r>
            <a:r>
              <a:rPr lang="en-GB" dirty="0" smtClean="0"/>
              <a:t> survey was conducted in 1999-2001 ('</a:t>
            </a:r>
            <a:r>
              <a:rPr lang="en-GB" dirty="0" err="1" smtClean="0"/>
              <a:t>Natsal</a:t>
            </a:r>
            <a:r>
              <a:rPr lang="en-GB" dirty="0" smtClean="0"/>
              <a:t> 2000') using computer assisted interviewing techniques</a:t>
            </a:r>
          </a:p>
          <a:p>
            <a:pPr defTabSz="914400" eaLnBrk="1" hangingPunct="1"/>
            <a:r>
              <a:rPr lang="en-GB" dirty="0" smtClean="0"/>
              <a:t>Prevalence of many reported behaviours had increased since NATSAL 1990</a:t>
            </a:r>
          </a:p>
          <a:p>
            <a:pPr defTabSz="914400" eaLnBrk="1" hangingPunct="1"/>
            <a:endParaRPr lang="en-GB" dirty="0" smtClean="0"/>
          </a:p>
          <a:p>
            <a:pPr defTabSz="914400" eaLnBrk="1" hangingPunct="1"/>
            <a:r>
              <a:rPr lang="en-GB" dirty="0" smtClean="0"/>
              <a:t>Men consistently reported more lifetime partners than women at all age groups</a:t>
            </a:r>
          </a:p>
          <a:p>
            <a:pPr defTabSz="914400" eaLnBrk="1" hangingPunct="1"/>
            <a:r>
              <a:rPr lang="en-GB" dirty="0" smtClean="0"/>
              <a:t>Mean no of partners in last 5 years for hetero men was 3.8 </a:t>
            </a:r>
            <a:r>
              <a:rPr lang="en-GB" dirty="0" err="1" smtClean="0"/>
              <a:t>cw</a:t>
            </a:r>
            <a:r>
              <a:rPr lang="en-GB" dirty="0" smtClean="0"/>
              <a:t> 2.4 for women</a:t>
            </a:r>
          </a:p>
          <a:p>
            <a:pPr defTabSz="914400" eaLnBrk="1" hangingPunct="1"/>
            <a:r>
              <a:rPr lang="en-GB" dirty="0" smtClean="0"/>
              <a:t>Mean no of new partners in last year 2.04 for single men aged 25 – 35 </a:t>
            </a:r>
            <a:r>
              <a:rPr lang="en-GB" dirty="0" err="1" smtClean="0"/>
              <a:t>cw</a:t>
            </a:r>
            <a:r>
              <a:rPr lang="en-GB" dirty="0" smtClean="0"/>
              <a:t> 0.05 for married women aged 35 – 44</a:t>
            </a:r>
          </a:p>
          <a:p>
            <a:pPr defTabSz="914400" eaLnBrk="1" hangingPunct="1"/>
            <a:r>
              <a:rPr lang="en-GB" dirty="0" smtClean="0"/>
              <a:t>15% of men and 9% of women reported recent concurrent relationships</a:t>
            </a:r>
          </a:p>
          <a:p>
            <a:pPr defTabSz="914400" eaLnBrk="1" hangingPunct="1"/>
            <a:r>
              <a:rPr lang="en-GB" dirty="0" smtClean="0"/>
              <a:t>2.6% of men and women were in homosexual partnerships</a:t>
            </a:r>
          </a:p>
          <a:p>
            <a:pPr defTabSz="914400" eaLnBrk="1" hangingPunct="1"/>
            <a:r>
              <a:rPr lang="en-GB" dirty="0" smtClean="0"/>
              <a:t>4.3% of men had paid for sex</a:t>
            </a:r>
          </a:p>
          <a:p>
            <a:pPr defTabSz="914400" eaLnBrk="1" hangingPunct="1"/>
            <a:endParaRPr lang="en-GB" dirty="0" smtClean="0"/>
          </a:p>
          <a:p>
            <a:pPr defTabSz="914400" eaLnBrk="1" hangingPunct="1"/>
            <a:r>
              <a:rPr lang="en-GB" dirty="0" smtClean="0"/>
              <a:t>Probability survey</a:t>
            </a:r>
          </a:p>
          <a:p>
            <a:pPr defTabSz="914400" eaLnBrk="1" hangingPunct="1"/>
            <a:r>
              <a:rPr lang="en-GB" dirty="0" smtClean="0"/>
              <a:t>11,161 people aged 16-44 years were interviewed as a 'core' sample, and an additional 949 people of Black African, Black Caribbean, Indian, and Pakistani ethnicity interviewed as part of an ethnic minority boost sample</a:t>
            </a:r>
          </a:p>
          <a:p>
            <a:pPr defTabSz="914400" eaLnBrk="1" hangingPunct="1"/>
            <a:r>
              <a:rPr lang="en-GB" dirty="0" smtClean="0"/>
              <a:t>20% reported 1</a:t>
            </a:r>
            <a:r>
              <a:rPr lang="en-GB" baseline="30000" dirty="0" smtClean="0"/>
              <a:t>st</a:t>
            </a:r>
            <a:r>
              <a:rPr lang="en-GB" dirty="0" smtClean="0"/>
              <a:t> sex before age 16</a:t>
            </a:r>
          </a:p>
          <a:p>
            <a:pPr defTabSz="914400" eaLnBrk="1" hangingPunct="1"/>
            <a:r>
              <a:rPr lang="en-GB" dirty="0" smtClean="0"/>
              <a:t>50% of sex before 16 was without a condom </a:t>
            </a:r>
            <a:br>
              <a:rPr lang="en-GB" dirty="0" smtClean="0"/>
            </a:br>
            <a:r>
              <a:rPr lang="en-GB" dirty="0" smtClean="0"/>
              <a:t>The third </a:t>
            </a:r>
            <a:r>
              <a:rPr lang="en-GB" dirty="0" err="1" smtClean="0"/>
              <a:t>Natsal</a:t>
            </a:r>
            <a:r>
              <a:rPr lang="en-GB" dirty="0" smtClean="0"/>
              <a:t> survey (‘</a:t>
            </a:r>
            <a:r>
              <a:rPr lang="en-GB" dirty="0" err="1" smtClean="0"/>
              <a:t>Natsal</a:t>
            </a:r>
            <a:r>
              <a:rPr lang="en-GB" dirty="0" smtClean="0"/>
              <a:t> 2010’) will be interviewing until 2012 and approximately 17,000 people aged 16-74 years will be interviewed. The </a:t>
            </a:r>
            <a:r>
              <a:rPr lang="en-GB" dirty="0" err="1" smtClean="0"/>
              <a:t>Natsal</a:t>
            </a:r>
            <a:r>
              <a:rPr lang="en-GB" dirty="0" smtClean="0"/>
              <a:t> surveys have proved to be major reference sources for research into sexual behaviour, and have been used for a number of purposes, including: </a:t>
            </a:r>
            <a:br>
              <a:rPr lang="en-GB" dirty="0" smtClean="0"/>
            </a:br>
            <a:r>
              <a:rPr lang="en-GB" dirty="0" smtClean="0"/>
              <a:t>- Informing future estimates and projections of HIV prevalence and AIDS incidence;</a:t>
            </a:r>
            <a:br>
              <a:rPr lang="en-GB" dirty="0" smtClean="0"/>
            </a:br>
            <a:r>
              <a:rPr lang="en-GB" dirty="0" smtClean="0"/>
              <a:t>- Measuring changes in behaviour over time;</a:t>
            </a:r>
            <a:br>
              <a:rPr lang="en-GB" dirty="0" smtClean="0"/>
            </a:br>
            <a:r>
              <a:rPr lang="en-GB" dirty="0" smtClean="0"/>
              <a:t>- Planning appropriate sexual health services and health promotion strategies;</a:t>
            </a:r>
            <a:br>
              <a:rPr lang="en-GB" dirty="0" smtClean="0"/>
            </a:br>
            <a:r>
              <a:rPr lang="en-GB" dirty="0" smtClean="0"/>
              <a:t>- Improving our understanding of STI epidemiology;</a:t>
            </a:r>
          </a:p>
          <a:p>
            <a:pPr defTabSz="914400"/>
            <a:endParaRPr lang="en-US" dirty="0" smtClean="0"/>
          </a:p>
          <a:p>
            <a:pPr defTabSz="914400"/>
            <a:endParaRPr lang="en-GB" dirty="0" smtClean="0"/>
          </a:p>
          <a:p>
            <a:pPr defTabSz="914400" eaLnBrk="1" hangingPunct="1"/>
            <a:endParaRPr lang="en-GB"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3C3FEFF-09C0-4884-9733-B7324F72206A}"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84EBEFE-A749-44A2-A480-BC10CAFDB041}"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8358893-7981-4392-8037-CCEDF39BA7C3}"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9A8EC1-7B4B-429E-9FC3-4C4544EDBF05}"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39"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a:lstStyle/>
          <a:p>
            <a:endParaRPr lang="en-GB" smtClean="0"/>
          </a:p>
        </p:txBody>
      </p:sp>
      <p:sp>
        <p:nvSpPr>
          <p:cNvPr id="174084" name="Slide Number Placeholder 3"/>
          <p:cNvSpPr>
            <a:spLocks noGrp="1"/>
          </p:cNvSpPr>
          <p:nvPr>
            <p:ph type="sldNum" sz="quarter" idx="5"/>
          </p:nvPr>
        </p:nvSpPr>
        <p:spPr bwMode="auto">
          <a:noFill/>
          <a:ln>
            <a:miter lim="800000"/>
            <a:headEnd/>
            <a:tailEnd/>
          </a:ln>
        </p:spPr>
        <p:txBody>
          <a:bodyPr/>
          <a:lstStyle/>
          <a:p>
            <a:fld id="{135BA053-0309-43DE-80F0-4086DF2A1D6C}" type="slidenum">
              <a:rPr lang="en-US">
                <a:latin typeface="Calibri" pitchFamily="4" charset="0"/>
              </a:rPr>
              <a:pPr/>
              <a:t>76</a:t>
            </a:fld>
            <a:endParaRPr lang="en-US">
              <a:latin typeface="Calibri" pitchFamily="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2CD228C-101A-4B84-8A5E-96D15BBCD6B1}"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Slide Image Placeholder 1"/>
          <p:cNvSpPr>
            <a:spLocks noGrp="1" noRot="1" noChangeAspect="1"/>
          </p:cNvSpPr>
          <p:nvPr>
            <p:ph type="sldImg"/>
          </p:nvPr>
        </p:nvSpPr>
        <p:spPr bwMode="auto">
          <a:noFill/>
          <a:ln>
            <a:solidFill>
              <a:srgbClr val="000000"/>
            </a:solidFill>
            <a:miter lim="800000"/>
            <a:headEnd/>
            <a:tailEnd/>
          </a:ln>
        </p:spPr>
      </p:sp>
      <p:sp>
        <p:nvSpPr>
          <p:cNvPr id="548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8EA6475-89C6-4A9C-BFF3-F9A3F155D75B}"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Slide Image Placeholder 1"/>
          <p:cNvSpPr>
            <a:spLocks noGrp="1" noRot="1" noChangeAspect="1"/>
          </p:cNvSpPr>
          <p:nvPr>
            <p:ph type="sldImg"/>
          </p:nvPr>
        </p:nvSpPr>
        <p:spPr bwMode="auto">
          <a:noFill/>
          <a:ln>
            <a:solidFill>
              <a:srgbClr val="000000"/>
            </a:solidFill>
            <a:miter lim="800000"/>
            <a:headEnd/>
            <a:tailEnd/>
          </a:ln>
        </p:spPr>
      </p:sp>
      <p:sp>
        <p:nvSpPr>
          <p:cNvPr id="550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EE61260-B5A5-4E8B-AA40-6D6275409EF4}"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87397-61D4-4C50-A5B9-C8407553FAC0}" type="slidenum">
              <a:rPr lang="en-GB"/>
              <a:pPr fontAlgn="base">
                <a:spcBef>
                  <a:spcPct val="0"/>
                </a:spcBef>
                <a:spcAft>
                  <a:spcPct val="0"/>
                </a:spcAft>
                <a:defRPr/>
              </a:pPr>
              <a:t>8</a:t>
            </a:fld>
            <a:endParaRPr lang="en-GB"/>
          </a:p>
        </p:txBody>
      </p:sp>
      <p:sp>
        <p:nvSpPr>
          <p:cNvPr id="438274"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438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2million visits to GUM clinics in 2008</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Slide Image Placeholder 1"/>
          <p:cNvSpPr>
            <a:spLocks noGrp="1" noRot="1" noChangeAspect="1"/>
          </p:cNvSpPr>
          <p:nvPr>
            <p:ph type="sldImg"/>
          </p:nvPr>
        </p:nvSpPr>
        <p:spPr bwMode="auto">
          <a:noFill/>
          <a:ln>
            <a:solidFill>
              <a:srgbClr val="000000"/>
            </a:solidFill>
            <a:miter lim="800000"/>
            <a:headEnd/>
            <a:tailEnd/>
          </a:ln>
        </p:spPr>
      </p:sp>
      <p:sp>
        <p:nvSpPr>
          <p:cNvPr id="552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Public health now part</a:t>
            </a:r>
            <a:r>
              <a:rPr lang="en-GB" baseline="0" dirty="0" smtClean="0"/>
              <a:t> of curriculum</a:t>
            </a:r>
            <a:endParaRPr lang="en-GB" dirty="0" smtClean="0"/>
          </a:p>
        </p:txBody>
      </p:sp>
      <p:sp>
        <p:nvSpPr>
          <p:cNvPr id="4" name="Slide Number Placeholder 3"/>
          <p:cNvSpPr>
            <a:spLocks noGrp="1"/>
          </p:cNvSpPr>
          <p:nvPr>
            <p:ph type="sldNum" sz="quarter" idx="5"/>
          </p:nvPr>
        </p:nvSpPr>
        <p:spPr/>
        <p:txBody>
          <a:bodyPr/>
          <a:lstStyle/>
          <a:p>
            <a:pPr>
              <a:defRPr/>
            </a:pPr>
            <a:fld id="{C74739CD-EE41-4FD1-A4A2-48DA27B2EE02}" type="slidenum">
              <a:rPr lang="en-US" smtClean="0"/>
              <a:pPr>
                <a:defRPr/>
              </a:pPr>
              <a:t>80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endParaRPr lang="en-GB" smtClean="0"/>
          </a:p>
        </p:txBody>
      </p:sp>
      <p:sp>
        <p:nvSpPr>
          <p:cNvPr id="103428" name="Slide Number Placeholder 3"/>
          <p:cNvSpPr>
            <a:spLocks noGrp="1"/>
          </p:cNvSpPr>
          <p:nvPr>
            <p:ph type="sldNum" sz="quarter" idx="5"/>
          </p:nvPr>
        </p:nvSpPr>
        <p:spPr bwMode="auto">
          <a:noFill/>
          <a:ln>
            <a:miter lim="800000"/>
            <a:headEnd/>
            <a:tailEnd/>
          </a:ln>
        </p:spPr>
        <p:txBody>
          <a:bodyPr/>
          <a:lstStyle/>
          <a:p>
            <a:fld id="{F76FB6C4-B5E0-4E92-BE67-5EC019714BD4}" type="slidenum">
              <a:rPr lang="en-US">
                <a:latin typeface="Calibri" pitchFamily="4" charset="0"/>
              </a:rPr>
              <a:pPr/>
              <a:t>9</a:t>
            </a:fld>
            <a:endParaRPr lang="en-US">
              <a:latin typeface="Calibri"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E9190C-BDD3-49CB-99EA-2A3BC824FBC1}"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26B85-7146-4FDF-A9FE-1B1DB93940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7536A5-6EEB-425E-90FB-6A29675F683D}"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31315-C767-4E27-92FA-C172EE32D8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684BBF-79E4-426F-9297-6850E50D68FF}"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4B210-7870-47F0-9811-49461DFF452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5334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31800" y="1727200"/>
            <a:ext cx="8307388" cy="4114800"/>
          </a:xfrm>
        </p:spPr>
        <p:txBody>
          <a:bodyPr rtlCol="0">
            <a:normAutofit/>
          </a:bodyPr>
          <a:lstStyle/>
          <a:p>
            <a:pPr lvl="0"/>
            <a:endParaRPr lang="en-US" noProof="0"/>
          </a:p>
        </p:txBody>
      </p:sp>
      <p:sp>
        <p:nvSpPr>
          <p:cNvPr id="4" name="Date Placeholder 3"/>
          <p:cNvSpPr>
            <a:spLocks noGrp="1"/>
          </p:cNvSpPr>
          <p:nvPr>
            <p:ph type="dt" sz="half" idx="10"/>
          </p:nvPr>
        </p:nvSpPr>
        <p:spPr>
          <a:xfrm>
            <a:off x="228600" y="6477000"/>
            <a:ext cx="1905000" cy="228600"/>
          </a:xfrm>
        </p:spPr>
        <p:txBody>
          <a:bodyPr/>
          <a:lstStyle>
            <a:lvl1pPr>
              <a:defRPr/>
            </a:lvl1pPr>
          </a:lstStyle>
          <a:p>
            <a:pPr>
              <a:defRPr/>
            </a:pPr>
            <a:fld id="{E59A6373-16AB-6545-9FF2-A8048C4F9C15}" type="datetime1">
              <a:rPr lang="en-GB"/>
              <a:pPr>
                <a:defRPr/>
              </a:pPr>
              <a:t>03/12/2012</a:t>
            </a:fld>
            <a:endParaRPr lang="en-GB"/>
          </a:p>
        </p:txBody>
      </p:sp>
      <p:sp>
        <p:nvSpPr>
          <p:cNvPr id="5" name="Footer Placeholder 4"/>
          <p:cNvSpPr>
            <a:spLocks noGrp="1"/>
          </p:cNvSpPr>
          <p:nvPr>
            <p:ph type="ftr" sz="quarter" idx="11"/>
          </p:nvPr>
        </p:nvSpPr>
        <p:spPr>
          <a:xfrm>
            <a:off x="2362200" y="6477000"/>
            <a:ext cx="4419600" cy="228600"/>
          </a:xfrm>
        </p:spPr>
        <p:txBody>
          <a:bodyPr/>
          <a:lstStyle>
            <a:lvl1pPr>
              <a:defRPr/>
            </a:lvl1pPr>
          </a:lstStyle>
          <a:p>
            <a:pPr>
              <a:defRPr/>
            </a:pPr>
            <a:r>
              <a:rPr lang="en-GB"/>
              <a:t>Sexually Transmitted Infections, HPA Centre for Infections</a:t>
            </a:r>
          </a:p>
        </p:txBody>
      </p:sp>
      <p:sp>
        <p:nvSpPr>
          <p:cNvPr id="6" name="Slide Number Placeholder 5"/>
          <p:cNvSpPr>
            <a:spLocks noGrp="1"/>
          </p:cNvSpPr>
          <p:nvPr>
            <p:ph type="sldNum" sz="quarter" idx="12"/>
          </p:nvPr>
        </p:nvSpPr>
        <p:spPr>
          <a:xfrm>
            <a:off x="7010400" y="6477000"/>
            <a:ext cx="1905000" cy="228600"/>
          </a:xfrm>
        </p:spPr>
        <p:txBody>
          <a:bodyPr/>
          <a:lstStyle>
            <a:lvl1pPr>
              <a:defRPr/>
            </a:lvl1pPr>
          </a:lstStyle>
          <a:p>
            <a:pPr>
              <a:defRPr/>
            </a:pPr>
            <a:fld id="{C9A6E10B-FE8A-406C-8FA4-B369C9F72FE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7B5DEA3F-4447-4CE6-847E-FD40215C22E3}" type="datetimeFigureOut">
              <a:rPr lang="en-US"/>
              <a:pPr>
                <a:defRPr/>
              </a:pPr>
              <a:t>12/3/2012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0B9997-331C-4CCC-9A02-DA1B9B17CA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1230BA45-9DC5-47A1-B143-8EA054834092}" type="datetimeFigureOut">
              <a:rPr lang="en-US"/>
              <a:pPr>
                <a:defRPr/>
              </a:pPr>
              <a:t>12/3/2012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71BED71-6B63-4C9F-A521-6D9BD3DD96B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fld id="{CC35CC14-2843-4046-BBDA-D162A4F3600D}" type="datetime1">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20497B-9E55-4BF5-A17D-F7953F72C2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F984BD-D417-48ED-88E6-FEAC04685D2A}"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4DE335-066C-44D7-90C7-4F8DC7F665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19F653-BE21-40FE-8B3A-F55EB382E52B}"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777602-04EB-4E44-80F0-117C27E5DF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5AB55A-FF9B-4FD0-B417-4D90038F7103}"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9D6A-013E-49E9-A8B1-84D5797B25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C7C699-6FA8-49F3-9A6B-D2DACCF65343}" type="datetimeFigureOut">
              <a:rPr lang="en-US"/>
              <a:pPr>
                <a:defRPr/>
              </a:pPr>
              <a:t>12/3/2012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325BFA-282E-48FB-A8E5-492320A09D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83444F-F6F3-4088-A724-B04467620559}" type="datetimeFigureOut">
              <a:rPr lang="en-US"/>
              <a:pPr>
                <a:defRPr/>
              </a:pPr>
              <a:t>12/3/2012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1E4637-BBCD-4B23-83E7-457211FED4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611BC0-4D13-4ACA-AB03-BB94BB370361}" type="datetimeFigureOut">
              <a:rPr lang="en-US"/>
              <a:pPr>
                <a:defRPr/>
              </a:pPr>
              <a:t>12/3/2012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3644E6-3A19-410D-B371-B59073E9A7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E3ACF7-8E2C-445D-B8AE-C40072ACCCDD}"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A59201-55E7-4181-AC62-0DCB38F411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620386-EBB3-4597-AE79-8DEEB5530A9E}"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9FD2A0-CC33-4EE5-BF81-B5EE25F8E0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75323F-15EB-47F0-A285-CF2D5CA36931}" type="datetimeFigureOut">
              <a:rPr lang="en-US"/>
              <a:pPr>
                <a:defRPr/>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ED8E45-8A84-4271-A2A4-8876C800E0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51" r:id="rId13"/>
    <p:sldLayoutId id="2147483650" r:id="rId14"/>
    <p:sldLayoutId id="2147483664" r:id="rId1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Kinsey-Male.jpg" TargetMode="External"/><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en.wikipedia.org/wiki/File:Time-1953-08-24.jpg" TargetMode="Externa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ctrTitle"/>
          </p:nvPr>
        </p:nvSpPr>
        <p:spPr>
          <a:xfrm>
            <a:off x="685800" y="1235075"/>
            <a:ext cx="7772400" cy="1470025"/>
          </a:xfrm>
        </p:spPr>
        <p:txBody>
          <a:bodyPr/>
          <a:lstStyle/>
          <a:p>
            <a:pPr eaLnBrk="1" hangingPunct="1"/>
            <a:r>
              <a:rPr lang="en-US" sz="5400" dirty="0" smtClean="0">
                <a:latin typeface="Arial" pitchFamily="34" charset="0"/>
                <a:cs typeface="Arial" pitchFamily="34" charset="0"/>
              </a:rPr>
              <a:t>GUM / Sexual health</a:t>
            </a:r>
            <a:endParaRPr lang="en-US" sz="5400" dirty="0" smtClean="0">
              <a:latin typeface="Arial" pitchFamily="34" charset="0"/>
              <a:cs typeface="Arial" pitchFamily="34" charset="0"/>
            </a:endParaRPr>
          </a:p>
        </p:txBody>
      </p:sp>
      <p:sp>
        <p:nvSpPr>
          <p:cNvPr id="3" name="Subtitle 2"/>
          <p:cNvSpPr>
            <a:spLocks noGrp="1"/>
          </p:cNvSpPr>
          <p:nvPr>
            <p:ph type="subTitle" idx="1"/>
          </p:nvPr>
        </p:nvSpPr>
        <p:spPr>
          <a:xfrm>
            <a:off x="1123950" y="3486150"/>
            <a:ext cx="6972300" cy="2152650"/>
          </a:xfrm>
        </p:spPr>
        <p:txBody>
          <a:bodyPr>
            <a:noAutofit/>
          </a:bodyPr>
          <a:lstStyle/>
          <a:p>
            <a:pPr eaLnBrk="1" hangingPunct="1">
              <a:lnSpc>
                <a:spcPct val="80000"/>
              </a:lnSpc>
            </a:pPr>
            <a:r>
              <a:rPr lang="en-US" dirty="0" smtClean="0">
                <a:solidFill>
                  <a:srgbClr val="898989"/>
                </a:solidFill>
                <a:latin typeface="Arial" pitchFamily="34" charset="0"/>
                <a:cs typeface="Arial" pitchFamily="34" charset="0"/>
              </a:rPr>
              <a:t>Dr </a:t>
            </a:r>
            <a:r>
              <a:rPr lang="en-US" dirty="0" err="1" smtClean="0">
                <a:solidFill>
                  <a:srgbClr val="898989"/>
                </a:solidFill>
                <a:latin typeface="Arial" pitchFamily="34" charset="0"/>
                <a:cs typeface="Arial" pitchFamily="34" charset="0"/>
              </a:rPr>
              <a:t>Lamsi</a:t>
            </a:r>
            <a:r>
              <a:rPr lang="en-US" dirty="0" smtClean="0">
                <a:solidFill>
                  <a:srgbClr val="898989"/>
                </a:solidFill>
                <a:latin typeface="Arial" pitchFamily="34" charset="0"/>
                <a:cs typeface="Arial" pitchFamily="34" charset="0"/>
              </a:rPr>
              <a:t> Dosekun</a:t>
            </a:r>
          </a:p>
          <a:p>
            <a:pPr eaLnBrk="1" hangingPunct="1">
              <a:lnSpc>
                <a:spcPct val="80000"/>
              </a:lnSpc>
            </a:pPr>
            <a:r>
              <a:rPr lang="en-US" sz="2800" dirty="0" smtClean="0">
                <a:solidFill>
                  <a:srgbClr val="898989"/>
                </a:solidFill>
                <a:latin typeface="Arial" pitchFamily="34" charset="0"/>
                <a:cs typeface="Arial" pitchFamily="34" charset="0"/>
              </a:rPr>
              <a:t>Consultant physician HIV/Sexual Health</a:t>
            </a:r>
          </a:p>
          <a:p>
            <a:pPr eaLnBrk="1" hangingPunct="1">
              <a:lnSpc>
                <a:spcPct val="80000"/>
              </a:lnSpc>
            </a:pPr>
            <a:r>
              <a:rPr lang="en-US" sz="2800" dirty="0" err="1" smtClean="0">
                <a:solidFill>
                  <a:srgbClr val="898989"/>
                </a:solidFill>
                <a:latin typeface="Arial" pitchFamily="34" charset="0"/>
                <a:cs typeface="Arial" pitchFamily="34" charset="0"/>
              </a:rPr>
              <a:t>Jefferiss</a:t>
            </a:r>
            <a:r>
              <a:rPr lang="en-US" sz="2800" dirty="0" smtClean="0">
                <a:solidFill>
                  <a:srgbClr val="898989"/>
                </a:solidFill>
                <a:latin typeface="Arial" pitchFamily="34" charset="0"/>
                <a:cs typeface="Arial" pitchFamily="34" charset="0"/>
              </a:rPr>
              <a:t> Wing</a:t>
            </a:r>
          </a:p>
          <a:p>
            <a:pPr eaLnBrk="1" hangingPunct="1">
              <a:lnSpc>
                <a:spcPct val="80000"/>
              </a:lnSpc>
            </a:pPr>
            <a:r>
              <a:rPr lang="en-US" sz="2800" dirty="0" smtClean="0">
                <a:solidFill>
                  <a:srgbClr val="898989"/>
                </a:solidFill>
                <a:latin typeface="Arial" pitchFamily="34" charset="0"/>
                <a:cs typeface="Arial" pitchFamily="34" charset="0"/>
              </a:rPr>
              <a:t>St. Mary’s Hospital, ICHT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Date Placeholder 3"/>
          <p:cNvSpPr txBox="1">
            <a:spLocks noGrp="1"/>
          </p:cNvSpPr>
          <p:nvPr/>
        </p:nvSpPr>
        <p:spPr bwMode="auto">
          <a:xfrm>
            <a:off x="228600" y="6477000"/>
            <a:ext cx="1905000" cy="228600"/>
          </a:xfrm>
          <a:prstGeom prst="rect">
            <a:avLst/>
          </a:prstGeom>
          <a:noFill/>
          <a:ln w="9525">
            <a:noFill/>
            <a:miter lim="800000"/>
            <a:headEnd/>
            <a:tailEnd/>
          </a:ln>
        </p:spPr>
        <p:txBody>
          <a:bodyPr/>
          <a:lstStyle/>
          <a:p>
            <a:pPr defTabSz="914400"/>
            <a:endParaRPr lang="en-US" sz="800">
              <a:solidFill>
                <a:srgbClr val="000000"/>
              </a:solidFill>
              <a:ea typeface="ＭＳ Ｐゴシック"/>
              <a:cs typeface="ＭＳ Ｐゴシック"/>
            </a:endParaRPr>
          </a:p>
        </p:txBody>
      </p:sp>
      <p:sp>
        <p:nvSpPr>
          <p:cNvPr id="569347" name="Slide Number Placeholder 5"/>
          <p:cNvSpPr txBox="1">
            <a:spLocks noGrp="1"/>
          </p:cNvSpPr>
          <p:nvPr/>
        </p:nvSpPr>
        <p:spPr bwMode="auto">
          <a:xfrm>
            <a:off x="7010400" y="6477000"/>
            <a:ext cx="1905000" cy="228600"/>
          </a:xfrm>
          <a:prstGeom prst="rect">
            <a:avLst/>
          </a:prstGeom>
          <a:noFill/>
          <a:ln w="9525">
            <a:noFill/>
            <a:miter lim="800000"/>
            <a:headEnd/>
            <a:tailEnd/>
          </a:ln>
        </p:spPr>
        <p:txBody>
          <a:bodyPr/>
          <a:lstStyle/>
          <a:p>
            <a:pPr algn="r" defTabSz="914400"/>
            <a:endParaRPr lang="en-US" sz="800">
              <a:solidFill>
                <a:srgbClr val="000000"/>
              </a:solidFill>
              <a:ea typeface="ＭＳ Ｐゴシック"/>
              <a:cs typeface="ＭＳ Ｐゴシック"/>
            </a:endParaRPr>
          </a:p>
        </p:txBody>
      </p:sp>
      <p:graphicFrame>
        <p:nvGraphicFramePr>
          <p:cNvPr id="569378" name="Group 34"/>
          <p:cNvGraphicFramePr>
            <a:graphicFrameLocks noGrp="1"/>
          </p:cNvGraphicFramePr>
          <p:nvPr/>
        </p:nvGraphicFramePr>
        <p:xfrm>
          <a:off x="684213" y="1557338"/>
          <a:ext cx="7799387" cy="3792222"/>
        </p:xfrm>
        <a:graphic>
          <a:graphicData uri="http://schemas.openxmlformats.org/drawingml/2006/table">
            <a:tbl>
              <a:tblPr/>
              <a:tblGrid>
                <a:gridCol w="2803525"/>
                <a:gridCol w="1101725"/>
                <a:gridCol w="1946275"/>
                <a:gridCol w="1947862"/>
              </a:tblGrid>
              <a:tr h="3778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 change</a:t>
                      </a:r>
                    </a:p>
                  </a:txBody>
                  <a:tcPr marL="0" marR="0" marT="0" marB="0" horzOverflow="overflow">
                    <a:lnL>
                      <a:noFill/>
                    </a:lnL>
                    <a:lnR>
                      <a:noFill/>
                    </a:lnR>
                    <a:lnT>
                      <a:noFill/>
                    </a:lnT>
                    <a:lnB>
                      <a:noFill/>
                    </a:lnB>
                    <a:lnTlToBr>
                      <a:noFill/>
                    </a:lnTlToBr>
                    <a:lnBlToTr>
                      <a:noFill/>
                    </a:lnBlToTr>
                    <a:noFill/>
                  </a:tcPr>
                </a:tc>
                <a:tc hMerge="1">
                  <a:txBody>
                    <a:bodyPr/>
                    <a:lstStyle/>
                    <a:p>
                      <a:endParaRPr lang="en-US"/>
                    </a:p>
                  </a:txBody>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2008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2007-2008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rgbClr val="FF0000"/>
                          </a:solidFill>
                          <a:effectLst/>
                          <a:latin typeface="Calibri" pitchFamily="34" charset="0"/>
                        </a:rPr>
                        <a:t>1999-2008</a:t>
                      </a:r>
                    </a:p>
                  </a:txBody>
                  <a:tcPr marL="0" marR="0" marT="0" marB="0" anchor="ctr" horzOverflow="overflow">
                    <a:lnL>
                      <a:noFill/>
                    </a:lnL>
                    <a:lnR>
                      <a:noFill/>
                    </a:lnR>
                    <a:lnT>
                      <a:noFill/>
                    </a:lnT>
                    <a:lnB>
                      <a:noFill/>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Chlamydia</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123,018</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rgbClr val="FF0000"/>
                          </a:solidFill>
                          <a:effectLst/>
                          <a:latin typeface="Calibri" pitchFamily="34" charset="0"/>
                        </a:rPr>
                        <a:t>116%</a:t>
                      </a:r>
                    </a:p>
                  </a:txBody>
                  <a:tcPr marL="0" marR="0" marT="0" marB="0" horzOverflow="overflow">
                    <a:lnL>
                      <a:noFill/>
                    </a:lnL>
                    <a:lnR>
                      <a:noFill/>
                    </a:lnR>
                    <a:lnT>
                      <a:noFill/>
                    </a:lnT>
                    <a:lnB>
                      <a:noFill/>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Genital warts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92,525</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3%</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rgbClr val="FF0000"/>
                          </a:solidFill>
                          <a:effectLst/>
                          <a:latin typeface="Calibri" pitchFamily="34" charset="0"/>
                        </a:rPr>
                        <a:t>29%</a:t>
                      </a:r>
                    </a:p>
                  </a:txBody>
                  <a:tcPr marL="0" marR="0" marT="0" marB="0" horzOverflow="overflow">
                    <a:lnL>
                      <a:noFill/>
                    </a:lnL>
                    <a:lnR>
                      <a:noFill/>
                    </a:lnR>
                    <a:lnT>
                      <a:noFill/>
                    </a:lnT>
                    <a:lnB>
                      <a:noFill/>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Genital herpes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28,957</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10%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rgbClr val="FF0000"/>
                          </a:solidFill>
                          <a:effectLst/>
                          <a:latin typeface="Calibri" pitchFamily="34" charset="0"/>
                        </a:rPr>
                        <a:t>65%</a:t>
                      </a:r>
                    </a:p>
                  </a:txBody>
                  <a:tcPr marL="0" marR="0" marT="0" marB="0" horzOverflow="overflow">
                    <a:lnL>
                      <a:noFill/>
                    </a:lnL>
                    <a:lnR>
                      <a:noFill/>
                    </a:lnR>
                    <a:lnT>
                      <a:noFill/>
                    </a:lnT>
                    <a:lnB>
                      <a:noFill/>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Gonorrhoea</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16,629</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- 11%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rgbClr val="FF0000"/>
                          </a:solidFill>
                          <a:effectLst/>
                          <a:latin typeface="Calibri" pitchFamily="34" charset="0"/>
                        </a:rPr>
                        <a:t>1%</a:t>
                      </a:r>
                    </a:p>
                  </a:txBody>
                  <a:tcPr marL="0" marR="0" marT="0" marB="0" horzOverflow="overflow">
                    <a:lnL>
                      <a:noFill/>
                    </a:lnL>
                    <a:lnR>
                      <a:noFill/>
                    </a:lnR>
                    <a:lnT>
                      <a:noFill/>
                    </a:lnT>
                    <a:lnB>
                      <a:noFill/>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Calibri" pitchFamily="34" charset="0"/>
                        </a:rPr>
                        <a:t>Syphilis</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2,524</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- 4%</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rgbClr val="FF0000"/>
                          </a:solidFill>
                          <a:effectLst/>
                          <a:latin typeface="Calibri" pitchFamily="34" charset="0"/>
                        </a:rPr>
                        <a:t>1,032%</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569376" name="Rectangle 47"/>
          <p:cNvSpPr>
            <a:spLocks noGrp="1" noChangeArrowheads="1"/>
          </p:cNvSpPr>
          <p:nvPr>
            <p:ph type="title" idx="4294967295"/>
          </p:nvPr>
        </p:nvSpPr>
        <p:spPr>
          <a:xfrm>
            <a:off x="611188" y="620713"/>
            <a:ext cx="7921625" cy="863600"/>
          </a:xfrm>
          <a:noFill/>
        </p:spPr>
        <p:txBody>
          <a:bodyPr lIns="72000" tIns="72000" rIns="72000" bIns="72000" anchor="t"/>
          <a:lstStyle/>
          <a:p>
            <a:pPr eaLnBrk="1" hangingPunct="1"/>
            <a:r>
              <a:rPr lang="en-GB" sz="2400" smtClean="0"/>
              <a:t/>
            </a:r>
            <a:br>
              <a:rPr lang="en-GB" sz="2400" smtClean="0"/>
            </a:br>
            <a:r>
              <a:rPr lang="en-GB" sz="2400" smtClean="0"/>
              <a:t>Diagnoses of selected STIs, GUM clinics, United Kingdom</a:t>
            </a:r>
          </a:p>
        </p:txBody>
      </p:sp>
      <p:sp>
        <p:nvSpPr>
          <p:cNvPr id="569377" name="Text Box 48"/>
          <p:cNvSpPr txBox="1">
            <a:spLocks noChangeArrowheads="1"/>
          </p:cNvSpPr>
          <p:nvPr/>
        </p:nvSpPr>
        <p:spPr bwMode="auto">
          <a:xfrm>
            <a:off x="179388" y="6165850"/>
            <a:ext cx="8820150" cy="274638"/>
          </a:xfrm>
          <a:prstGeom prst="rect">
            <a:avLst/>
          </a:prstGeom>
          <a:noFill/>
          <a:ln w="9525">
            <a:noFill/>
            <a:miter lim="800000"/>
            <a:headEnd/>
            <a:tailEnd/>
          </a:ln>
        </p:spPr>
        <p:txBody>
          <a:bodyPr>
            <a:spAutoFit/>
          </a:bodyPr>
          <a:lstStyle/>
          <a:p>
            <a:pPr defTabSz="914400">
              <a:spcBef>
                <a:spcPct val="50000"/>
              </a:spcBef>
            </a:pPr>
            <a:endParaRPr lang="en-US" sz="1200">
              <a:solidFill>
                <a:srgbClr val="000000"/>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GB" smtClean="0"/>
          </a:p>
        </p:txBody>
      </p:sp>
      <p:sp>
        <p:nvSpPr>
          <p:cNvPr id="4099" name="Content Placeholder 2"/>
          <p:cNvSpPr>
            <a:spLocks noGrp="1"/>
          </p:cNvSpPr>
          <p:nvPr>
            <p:ph idx="1"/>
          </p:nvPr>
        </p:nvSpPr>
        <p:spPr/>
        <p:txBody>
          <a:bodyPr/>
          <a:lstStyle/>
          <a:p>
            <a:endParaRPr lang="en-GB" smtClean="0"/>
          </a:p>
        </p:txBody>
      </p:sp>
      <p:pic>
        <p:nvPicPr>
          <p:cNvPr id="4100" name="Picture 2" descr="Q:\STI Surveillance\GUMCAD\Publications\Slide set\2011 Slide set\Final\Actual Final\2011 Annual Slide Set. - protected\Slide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itle 1"/>
          <p:cNvSpPr>
            <a:spLocks noGrp="1"/>
          </p:cNvSpPr>
          <p:nvPr>
            <p:ph type="ctrTitle" idx="4294967295"/>
          </p:nvPr>
        </p:nvSpPr>
        <p:spPr>
          <a:xfrm>
            <a:off x="457200" y="549275"/>
            <a:ext cx="8229600" cy="928688"/>
          </a:xfrm>
        </p:spPr>
        <p:txBody>
          <a:bodyPr lIns="92075" tIns="46038" rIns="92075" bIns="46038" anchor="b"/>
          <a:lstStyle/>
          <a:p>
            <a:pPr eaLnBrk="1" hangingPunct="1"/>
            <a:r>
              <a:rPr lang="en-GB" sz="3600" smtClean="0"/>
              <a:t>Risk Groups and Risk Factors for STIs</a:t>
            </a:r>
          </a:p>
        </p:txBody>
      </p:sp>
      <p:sp>
        <p:nvSpPr>
          <p:cNvPr id="571395" name="Subtitle 2"/>
          <p:cNvSpPr>
            <a:spLocks noGrp="1"/>
          </p:cNvSpPr>
          <p:nvPr>
            <p:ph type="subTitle" idx="4294967295"/>
          </p:nvPr>
        </p:nvSpPr>
        <p:spPr>
          <a:xfrm>
            <a:off x="457200" y="1557338"/>
            <a:ext cx="8229600" cy="4464050"/>
          </a:xfrm>
        </p:spPr>
        <p:txBody>
          <a:bodyPr lIns="92075" tIns="46038" rIns="92075" bIns="46038"/>
          <a:lstStyle/>
          <a:p>
            <a:pPr marL="0" indent="0" defTabSz="914400" eaLnBrk="1" hangingPunct="1">
              <a:lnSpc>
                <a:spcPct val="80000"/>
              </a:lnSpc>
            </a:pPr>
            <a:endParaRPr lang="en-GB" sz="2400" smtClean="0">
              <a:solidFill>
                <a:srgbClr val="002060"/>
              </a:solidFill>
            </a:endParaRPr>
          </a:p>
          <a:p>
            <a:pPr lvl="1" defTabSz="914400" eaLnBrk="1" hangingPunct="1">
              <a:lnSpc>
                <a:spcPct val="80000"/>
              </a:lnSpc>
            </a:pPr>
            <a:r>
              <a:rPr lang="en-GB" sz="2000" smtClean="0"/>
              <a:t>Young people [16 – 24]</a:t>
            </a:r>
          </a:p>
          <a:p>
            <a:pPr lvl="1" defTabSz="914400" eaLnBrk="1" hangingPunct="1">
              <a:lnSpc>
                <a:spcPct val="80000"/>
              </a:lnSpc>
            </a:pPr>
            <a:r>
              <a:rPr lang="en-GB" sz="2000" smtClean="0"/>
              <a:t>BME </a:t>
            </a:r>
          </a:p>
          <a:p>
            <a:pPr lvl="1" defTabSz="914400" eaLnBrk="1" hangingPunct="1">
              <a:lnSpc>
                <a:spcPct val="80000"/>
              </a:lnSpc>
            </a:pPr>
            <a:r>
              <a:rPr lang="en-GB" sz="2000" smtClean="0"/>
              <a:t>MSM [esp HIV +ve]</a:t>
            </a:r>
          </a:p>
          <a:p>
            <a:pPr lvl="1" defTabSz="914400" eaLnBrk="1" hangingPunct="1">
              <a:lnSpc>
                <a:spcPct val="80000"/>
              </a:lnSpc>
            </a:pPr>
            <a:r>
              <a:rPr lang="en-GB" sz="2000" smtClean="0"/>
              <a:t>Living in a city</a:t>
            </a:r>
          </a:p>
          <a:p>
            <a:pPr lvl="1" defTabSz="914400" eaLnBrk="1" hangingPunct="1">
              <a:lnSpc>
                <a:spcPct val="80000"/>
              </a:lnSpc>
            </a:pPr>
            <a:r>
              <a:rPr lang="en-GB" sz="2000" smtClean="0"/>
              <a:t>Deprivation </a:t>
            </a:r>
          </a:p>
          <a:p>
            <a:pPr lvl="1" defTabSz="914400" eaLnBrk="1" hangingPunct="1">
              <a:lnSpc>
                <a:spcPct val="80000"/>
              </a:lnSpc>
            </a:pPr>
            <a:r>
              <a:rPr lang="en-GB" sz="2000" smtClean="0"/>
              <a:t>2 or more partners in 12 months</a:t>
            </a:r>
          </a:p>
          <a:p>
            <a:pPr lvl="1" defTabSz="914400" eaLnBrk="1" hangingPunct="1">
              <a:lnSpc>
                <a:spcPct val="80000"/>
              </a:lnSpc>
            </a:pPr>
            <a:r>
              <a:rPr lang="en-GB" sz="2000" smtClean="0"/>
              <a:t>Concurrent relationships</a:t>
            </a:r>
          </a:p>
          <a:p>
            <a:pPr lvl="1" defTabSz="914400" eaLnBrk="1" hangingPunct="1">
              <a:lnSpc>
                <a:spcPct val="80000"/>
              </a:lnSpc>
            </a:pPr>
            <a:r>
              <a:rPr lang="en-GB" sz="2000" smtClean="0"/>
              <a:t>Non-use of condoms</a:t>
            </a:r>
          </a:p>
          <a:p>
            <a:pPr lvl="1" defTabSz="914400" eaLnBrk="1" hangingPunct="1">
              <a:lnSpc>
                <a:spcPct val="80000"/>
              </a:lnSpc>
            </a:pPr>
            <a:r>
              <a:rPr lang="en-GB" sz="2000" smtClean="0"/>
              <a:t>Alcohol and/or drug misuse</a:t>
            </a:r>
          </a:p>
          <a:p>
            <a:pPr lvl="1" defTabSz="914400" eaLnBrk="1" hangingPunct="1">
              <a:lnSpc>
                <a:spcPct val="80000"/>
              </a:lnSpc>
            </a:pPr>
            <a:r>
              <a:rPr lang="en-GB" sz="2000" smtClean="0"/>
              <a:t>Mental health disorders</a:t>
            </a:r>
          </a:p>
          <a:p>
            <a:pPr marL="0" indent="0" algn="ctr" defTabSz="914400" eaLnBrk="1" hangingPunct="1">
              <a:lnSpc>
                <a:spcPct val="80000"/>
              </a:lnSpc>
              <a:buFont typeface="Arial" charset="0"/>
              <a:buNone/>
            </a:pPr>
            <a:endParaRPr lang="en-GB" sz="2400" smtClean="0"/>
          </a:p>
          <a:p>
            <a:pPr marL="0" indent="0" algn="ctr" defTabSz="914400" eaLnBrk="1" hangingPunct="1">
              <a:lnSpc>
                <a:spcPct val="80000"/>
              </a:lnSpc>
              <a:buFont typeface="Arial" charset="0"/>
              <a:buNone/>
            </a:pPr>
            <a:r>
              <a:rPr lang="en-GB" sz="2400" b="1" smtClean="0"/>
              <a:t>Many of the above factors are interrelated</a:t>
            </a:r>
          </a:p>
          <a:p>
            <a:pPr marL="0" indent="0" algn="ctr" defTabSz="914400" eaLnBrk="1" hangingPunct="1">
              <a:lnSpc>
                <a:spcPct val="80000"/>
              </a:lnSpc>
              <a:buFont typeface="Arial" charset="0"/>
              <a:buNone/>
            </a:pPr>
            <a:endParaRPr lang="en-GB" sz="2400" b="1" smtClean="0"/>
          </a:p>
          <a:p>
            <a:pPr marL="0" indent="0" algn="ctr" defTabSz="914400" eaLnBrk="1" hangingPunct="1">
              <a:lnSpc>
                <a:spcPct val="80000"/>
              </a:lnSpc>
              <a:buFont typeface="Arial" charset="0"/>
              <a:buNone/>
            </a:pPr>
            <a:endParaRPr lang="en-GB" sz="2400"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p:cNvSpPr>
          <p:nvPr>
            <p:ph type="title" idx="4294967295"/>
          </p:nvPr>
        </p:nvSpPr>
        <p:spPr>
          <a:xfrm>
            <a:off x="468313" y="1773238"/>
            <a:ext cx="8280400" cy="71437"/>
          </a:xfrm>
        </p:spPr>
        <p:txBody>
          <a:bodyPr lIns="92075" tIns="46038" rIns="92075" bIns="46038" anchor="b"/>
          <a:lstStyle/>
          <a:p>
            <a:pPr eaLnBrk="1" hangingPunct="1"/>
            <a:r>
              <a:rPr lang="en-GB" sz="2400" smtClean="0"/>
              <a:t>Percentage Of All Diagnoses Of STIs And HIV That </a:t>
            </a:r>
            <a:br>
              <a:rPr lang="en-GB" sz="2400" smtClean="0"/>
            </a:br>
            <a:r>
              <a:rPr lang="en-GB" sz="2400" smtClean="0"/>
              <a:t>Occurred In Young Adults (16-24), UK: 2008</a:t>
            </a:r>
            <a:r>
              <a:rPr lang="en-GB" sz="2400" b="1" smtClean="0"/>
              <a:t/>
            </a:r>
            <a:br>
              <a:rPr lang="en-GB" sz="2400" b="1" smtClean="0"/>
            </a:br>
            <a:endParaRPr lang="en-GB" sz="2400" b="1" smtClean="0"/>
          </a:p>
        </p:txBody>
      </p:sp>
      <p:pic>
        <p:nvPicPr>
          <p:cNvPr id="573443" name="Picture 4" descr="3"/>
          <p:cNvPicPr>
            <a:picLocks noChangeAspect="1" noChangeArrowheads="1"/>
          </p:cNvPicPr>
          <p:nvPr/>
        </p:nvPicPr>
        <p:blipFill>
          <a:blip r:embed="rId3"/>
          <a:srcRect/>
          <a:stretch>
            <a:fillRect/>
          </a:stretch>
        </p:blipFill>
        <p:spPr bwMode="auto">
          <a:xfrm>
            <a:off x="1187450" y="1916113"/>
            <a:ext cx="7488238"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GB" smtClean="0"/>
          </a:p>
        </p:txBody>
      </p:sp>
      <p:sp>
        <p:nvSpPr>
          <p:cNvPr id="27651" name="Content Placeholder 2"/>
          <p:cNvSpPr>
            <a:spLocks noGrp="1"/>
          </p:cNvSpPr>
          <p:nvPr>
            <p:ph idx="1"/>
          </p:nvPr>
        </p:nvSpPr>
        <p:spPr/>
        <p:txBody>
          <a:bodyPr/>
          <a:lstStyle/>
          <a:p>
            <a:endParaRPr lang="en-GB" smtClean="0"/>
          </a:p>
        </p:txBody>
      </p:sp>
      <p:pic>
        <p:nvPicPr>
          <p:cNvPr id="27652" name="Picture 2" descr="Q:\STI Surveillance\GUMCAD\Publications\Slide set\2011 Slide set\Final\Actual Final\2011 Annual Slide Set. - protected\Slide26.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3"/>
          <p:cNvSpPr>
            <a:spLocks noChangeArrowheads="1"/>
          </p:cNvSpPr>
          <p:nvPr/>
        </p:nvSpPr>
        <p:spPr bwMode="auto">
          <a:xfrm>
            <a:off x="395288" y="549275"/>
            <a:ext cx="8748712" cy="701675"/>
          </a:xfrm>
          <a:prstGeom prst="rect">
            <a:avLst/>
          </a:prstGeom>
          <a:solidFill>
            <a:schemeClr val="bg1"/>
          </a:solidFill>
          <a:ln w="9525">
            <a:noFill/>
            <a:miter lim="800000"/>
            <a:headEnd/>
            <a:tailEnd/>
          </a:ln>
        </p:spPr>
        <p:txBody>
          <a:bodyPr lIns="92075" tIns="46038" rIns="92075" bIns="46038" anchor="b"/>
          <a:lstStyle/>
          <a:p>
            <a:pPr algn="ctr" defTabSz="914400" fontAlgn="b"/>
            <a:r>
              <a:rPr lang="en-GB" sz="2000">
                <a:solidFill>
                  <a:schemeClr val="accent2"/>
                </a:solidFill>
                <a:latin typeface="Verdana" pitchFamily="34" charset="0"/>
                <a:cs typeface="Arial" charset="0"/>
              </a:rPr>
              <a:t>Proportions Of New HIV, Gonorrhoea, Syphilis And Chlamydia Diagnoses Among Heterosexuals Of Different Ethnic Groups, UK*, 2007.</a:t>
            </a:r>
            <a:endParaRPr lang="en-GB" sz="2000" b="1">
              <a:solidFill>
                <a:schemeClr val="accent2"/>
              </a:solidFill>
              <a:latin typeface="Times New Roman" pitchFamily="18" charset="0"/>
            </a:endParaRPr>
          </a:p>
        </p:txBody>
      </p:sp>
      <p:sp>
        <p:nvSpPr>
          <p:cNvPr id="575491" name="Rectangle 8"/>
          <p:cNvSpPr>
            <a:spLocks noChangeArrowheads="1"/>
          </p:cNvSpPr>
          <p:nvPr/>
        </p:nvSpPr>
        <p:spPr bwMode="auto">
          <a:xfrm>
            <a:off x="179388" y="5300663"/>
            <a:ext cx="8964612" cy="274637"/>
          </a:xfrm>
          <a:prstGeom prst="rect">
            <a:avLst/>
          </a:prstGeom>
          <a:noFill/>
          <a:ln w="12700">
            <a:noFill/>
            <a:miter lim="800000"/>
            <a:headEnd type="none" w="sm" len="sm"/>
            <a:tailEnd type="none" w="sm" len="sm"/>
          </a:ln>
        </p:spPr>
        <p:txBody>
          <a:bodyPr lIns="92075" tIns="46038" rIns="92075" bIns="46038">
            <a:spAutoFit/>
          </a:bodyPr>
          <a:lstStyle/>
          <a:p>
            <a:pPr defTabSz="914400" eaLnBrk="0" hangingPunct="0"/>
            <a:r>
              <a:rPr lang="en-GB" sz="1200">
                <a:latin typeface="Verdana" pitchFamily="34" charset="0"/>
              </a:rPr>
              <a:t>*HIV diagnoses in the UK; gonorrhoea and syphilis diagnoses in England and Wales; chlamydia diagnoses in England.</a:t>
            </a:r>
          </a:p>
        </p:txBody>
      </p:sp>
      <p:pic>
        <p:nvPicPr>
          <p:cNvPr id="575492" name="Picture 9"/>
          <p:cNvPicPr>
            <a:picLocks noChangeAspect="1" noChangeArrowheads="1"/>
          </p:cNvPicPr>
          <p:nvPr/>
        </p:nvPicPr>
        <p:blipFill>
          <a:blip r:embed="rId3"/>
          <a:srcRect/>
          <a:stretch>
            <a:fillRect/>
          </a:stretch>
        </p:blipFill>
        <p:spPr bwMode="auto">
          <a:xfrm>
            <a:off x="468313" y="1557338"/>
            <a:ext cx="8424862" cy="37433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smtClean="0"/>
          </a:p>
        </p:txBody>
      </p:sp>
      <p:sp>
        <p:nvSpPr>
          <p:cNvPr id="34819" name="Content Placeholder 2"/>
          <p:cNvSpPr>
            <a:spLocks noGrp="1"/>
          </p:cNvSpPr>
          <p:nvPr>
            <p:ph idx="1"/>
          </p:nvPr>
        </p:nvSpPr>
        <p:spPr/>
        <p:txBody>
          <a:bodyPr/>
          <a:lstStyle/>
          <a:p>
            <a:endParaRPr lang="en-GB" smtClean="0"/>
          </a:p>
        </p:txBody>
      </p:sp>
      <p:pic>
        <p:nvPicPr>
          <p:cNvPr id="34820" name="Picture 2" descr="Q:\STI Surveillance\GUMCAD\Publications\Slide set\2011 Slide set\Final\Actual Final\2011 Annual Slide Set. - protected\Slide3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GB" smtClean="0"/>
          </a:p>
        </p:txBody>
      </p:sp>
      <p:sp>
        <p:nvSpPr>
          <p:cNvPr id="35843" name="Content Placeholder 2"/>
          <p:cNvSpPr>
            <a:spLocks noGrp="1"/>
          </p:cNvSpPr>
          <p:nvPr>
            <p:ph idx="1"/>
          </p:nvPr>
        </p:nvSpPr>
        <p:spPr/>
        <p:txBody>
          <a:bodyPr/>
          <a:lstStyle/>
          <a:p>
            <a:endParaRPr lang="en-GB" smtClean="0"/>
          </a:p>
        </p:txBody>
      </p:sp>
      <p:pic>
        <p:nvPicPr>
          <p:cNvPr id="35844" name="Picture 2" descr="Q:\STI Surveillance\GUMCAD\Publications\Slide set\2011 Slide set\Final\Actual Final\2011 Annual Slide Set. - protected\Slide3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p:cNvSpPr>
          <p:nvPr>
            <p:ph type="title" idx="4294967295"/>
          </p:nvPr>
        </p:nvSpPr>
        <p:spPr>
          <a:xfrm>
            <a:off x="457200" y="115888"/>
            <a:ext cx="8229600" cy="1143000"/>
          </a:xfrm>
        </p:spPr>
        <p:txBody>
          <a:bodyPr lIns="92075" tIns="46038" rIns="92075" bIns="46038" anchor="b"/>
          <a:lstStyle/>
          <a:p>
            <a:pPr eaLnBrk="1" hangingPunct="1"/>
            <a:r>
              <a:rPr lang="en-GB" sz="2400" smtClean="0"/>
              <a:t>Diagnoses of selected STIs among MSM, UK</a:t>
            </a:r>
          </a:p>
        </p:txBody>
      </p:sp>
      <p:pic>
        <p:nvPicPr>
          <p:cNvPr id="577539" name="Picture 5"/>
          <p:cNvPicPr>
            <a:picLocks noChangeAspect="1" noChangeArrowheads="1"/>
          </p:cNvPicPr>
          <p:nvPr/>
        </p:nvPicPr>
        <p:blipFill>
          <a:blip r:embed="rId3"/>
          <a:srcRect/>
          <a:stretch>
            <a:fillRect/>
          </a:stretch>
        </p:blipFill>
        <p:spPr bwMode="auto">
          <a:xfrm>
            <a:off x="611188" y="1628775"/>
            <a:ext cx="7777162" cy="4608513"/>
          </a:xfrm>
          <a:prstGeom prst="rect">
            <a:avLst/>
          </a:prstGeom>
          <a:noFill/>
          <a:ln w="9525">
            <a:noFill/>
            <a:miter lim="800000"/>
            <a:headEnd type="none" w="sm" len="sm"/>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GB" smtClean="0"/>
          </a:p>
        </p:txBody>
      </p:sp>
      <p:sp>
        <p:nvSpPr>
          <p:cNvPr id="43011" name="Content Placeholder 2"/>
          <p:cNvSpPr>
            <a:spLocks noGrp="1"/>
          </p:cNvSpPr>
          <p:nvPr>
            <p:ph idx="1"/>
          </p:nvPr>
        </p:nvSpPr>
        <p:spPr/>
        <p:txBody>
          <a:bodyPr/>
          <a:lstStyle/>
          <a:p>
            <a:endParaRPr lang="en-GB" smtClean="0"/>
          </a:p>
        </p:txBody>
      </p:sp>
      <p:pic>
        <p:nvPicPr>
          <p:cNvPr id="43012" name="Picture 2" descr="Q:\STI Surveillance\GUMCAD\Publications\Slide set\2011 Slide set\Final\Actual Final\2011 Annual Slide Set. - protected\Slide4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itle 1"/>
          <p:cNvSpPr>
            <a:spLocks noGrp="1"/>
          </p:cNvSpPr>
          <p:nvPr>
            <p:ph type="title"/>
          </p:nvPr>
        </p:nvSpPr>
        <p:spPr/>
        <p:txBody>
          <a:bodyPr/>
          <a:lstStyle/>
          <a:p>
            <a:pPr eaLnBrk="1" hangingPunct="1"/>
            <a:r>
              <a:rPr lang="en-US" smtClean="0"/>
              <a:t>Overview</a:t>
            </a:r>
          </a:p>
        </p:txBody>
      </p:sp>
      <p:sp>
        <p:nvSpPr>
          <p:cNvPr id="415746" name="Content Placeholder 2"/>
          <p:cNvSpPr>
            <a:spLocks noGrp="1"/>
          </p:cNvSpPr>
          <p:nvPr>
            <p:ph idx="1"/>
          </p:nvPr>
        </p:nvSpPr>
        <p:spPr/>
        <p:txBody>
          <a:bodyPr/>
          <a:lstStyle/>
          <a:p>
            <a:pPr eaLnBrk="1" hangingPunct="1"/>
            <a:r>
              <a:rPr lang="en-US" smtClean="0"/>
              <a:t>STI Epidemiology</a:t>
            </a:r>
          </a:p>
          <a:p>
            <a:pPr lvl="1" eaLnBrk="1" hangingPunct="1"/>
            <a:r>
              <a:rPr lang="en-US" smtClean="0"/>
              <a:t>Trends in sexual health</a:t>
            </a:r>
          </a:p>
          <a:p>
            <a:pPr lvl="1" eaLnBrk="1" hangingPunct="1"/>
            <a:r>
              <a:rPr lang="en-US" smtClean="0"/>
              <a:t>Populations and sexual health</a:t>
            </a:r>
          </a:p>
          <a:p>
            <a:pPr eaLnBrk="1" hangingPunct="1"/>
            <a:r>
              <a:rPr lang="en-US" smtClean="0"/>
              <a:t>STI Services</a:t>
            </a:r>
          </a:p>
          <a:p>
            <a:pPr eaLnBrk="1" hangingPunct="1"/>
            <a:r>
              <a:rPr lang="en-US" smtClean="0"/>
              <a:t>Taking a sexual history</a:t>
            </a:r>
          </a:p>
          <a:p>
            <a:pPr eaLnBrk="1" hangingPunct="1"/>
            <a:r>
              <a:rPr lang="en-US" smtClean="0"/>
              <a:t>Clinical scenarios</a:t>
            </a:r>
          </a:p>
          <a:p>
            <a:pPr eaLnBrk="1" hangingPunct="1"/>
            <a:r>
              <a:rPr lang="en-US" smtClean="0"/>
              <a:t>Careers in sexual health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GB" smtClean="0"/>
          </a:p>
        </p:txBody>
      </p:sp>
      <p:sp>
        <p:nvSpPr>
          <p:cNvPr id="44035" name="Content Placeholder 2"/>
          <p:cNvSpPr>
            <a:spLocks noGrp="1"/>
          </p:cNvSpPr>
          <p:nvPr>
            <p:ph idx="1"/>
          </p:nvPr>
        </p:nvSpPr>
        <p:spPr/>
        <p:txBody>
          <a:bodyPr/>
          <a:lstStyle/>
          <a:p>
            <a:endParaRPr lang="en-GB" smtClean="0"/>
          </a:p>
        </p:txBody>
      </p:sp>
      <p:pic>
        <p:nvPicPr>
          <p:cNvPr id="44036" name="Picture 2" descr="Q:\STI Surveillance\GUMCAD\Publications\Slide set\2011 Slide set\Final\Actual Final\2011 Annual Slide Set. - protected\Slide42.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p:cNvSpPr>
          <p:nvPr>
            <p:ph type="title" idx="4294967295"/>
          </p:nvPr>
        </p:nvSpPr>
        <p:spPr>
          <a:xfrm>
            <a:off x="0" y="765175"/>
            <a:ext cx="9144000" cy="504825"/>
          </a:xfrm>
        </p:spPr>
        <p:txBody>
          <a:bodyPr lIns="92075" tIns="46038" rIns="92075" bIns="46038" anchor="b"/>
          <a:lstStyle/>
          <a:p>
            <a:pPr eaLnBrk="1" hangingPunct="1"/>
            <a:r>
              <a:rPr lang="en-GB" sz="2000" smtClean="0"/>
              <a:t>HIV Co-infection Of New Cases Of Syphilis, Gonorrhoea And LGV Reported Through Enhanced Surveillance, Among MSM By Age Group, England &amp; Wales</a:t>
            </a:r>
          </a:p>
        </p:txBody>
      </p:sp>
      <p:pic>
        <p:nvPicPr>
          <p:cNvPr id="579587" name="Picture 3"/>
          <p:cNvPicPr>
            <a:picLocks noChangeAspect="1" noChangeArrowheads="1"/>
          </p:cNvPicPr>
          <p:nvPr/>
        </p:nvPicPr>
        <p:blipFill>
          <a:blip r:embed="rId3"/>
          <a:srcRect/>
          <a:stretch>
            <a:fillRect/>
          </a:stretch>
        </p:blipFill>
        <p:spPr bwMode="auto">
          <a:xfrm>
            <a:off x="179388" y="1341438"/>
            <a:ext cx="8807450" cy="460851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GB" smtClean="0"/>
          </a:p>
        </p:txBody>
      </p:sp>
      <p:sp>
        <p:nvSpPr>
          <p:cNvPr id="48131" name="Content Placeholder 2"/>
          <p:cNvSpPr>
            <a:spLocks noGrp="1"/>
          </p:cNvSpPr>
          <p:nvPr>
            <p:ph idx="1"/>
          </p:nvPr>
        </p:nvSpPr>
        <p:spPr/>
        <p:txBody>
          <a:bodyPr/>
          <a:lstStyle/>
          <a:p>
            <a:endParaRPr lang="en-GB" smtClean="0"/>
          </a:p>
        </p:txBody>
      </p:sp>
      <p:pic>
        <p:nvPicPr>
          <p:cNvPr id="48132" name="Picture 2" descr="Q:\STI Surveillance\GUMCAD\Publications\Slide set\2011 Slide set\Final\Actual Final\2011 Annual Slide Set. - protected\Slide46.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GB" smtClean="0"/>
          </a:p>
        </p:txBody>
      </p:sp>
      <p:sp>
        <p:nvSpPr>
          <p:cNvPr id="49155" name="Content Placeholder 2"/>
          <p:cNvSpPr>
            <a:spLocks noGrp="1"/>
          </p:cNvSpPr>
          <p:nvPr>
            <p:ph idx="1"/>
          </p:nvPr>
        </p:nvSpPr>
        <p:spPr/>
        <p:txBody>
          <a:bodyPr/>
          <a:lstStyle/>
          <a:p>
            <a:endParaRPr lang="en-GB" smtClean="0"/>
          </a:p>
        </p:txBody>
      </p:sp>
      <p:pic>
        <p:nvPicPr>
          <p:cNvPr id="49156" name="Picture 2" descr="Q:\STI Surveillance\GUMCAD\Publications\Slide set\2011 Slide set\Final\Actual Final\2011 Annual Slide Set. - protected\Slide47.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itle 1"/>
          <p:cNvSpPr>
            <a:spLocks noGrp="1"/>
          </p:cNvSpPr>
          <p:nvPr>
            <p:ph type="ctrTitle" idx="4294967295"/>
          </p:nvPr>
        </p:nvSpPr>
        <p:spPr>
          <a:xfrm>
            <a:off x="457200" y="92075"/>
            <a:ext cx="8229600" cy="928688"/>
          </a:xfrm>
        </p:spPr>
        <p:txBody>
          <a:bodyPr lIns="92075" tIns="46038" rIns="92075" bIns="46038" anchor="b"/>
          <a:lstStyle/>
          <a:p>
            <a:pPr eaLnBrk="1" hangingPunct="1"/>
            <a:r>
              <a:rPr lang="en-GB" sz="3600" smtClean="0"/>
              <a:t>Don’t Forget The Oldies......</a:t>
            </a:r>
          </a:p>
        </p:txBody>
      </p:sp>
      <p:sp>
        <p:nvSpPr>
          <p:cNvPr id="581635" name="Subtitle 2"/>
          <p:cNvSpPr>
            <a:spLocks noGrp="1"/>
          </p:cNvSpPr>
          <p:nvPr>
            <p:ph type="subTitle" idx="4294967295"/>
          </p:nvPr>
        </p:nvSpPr>
        <p:spPr>
          <a:xfrm>
            <a:off x="457200" y="1306513"/>
            <a:ext cx="8229600" cy="5111750"/>
          </a:xfrm>
        </p:spPr>
        <p:txBody>
          <a:bodyPr lIns="92075" tIns="46038" rIns="92075" bIns="46038"/>
          <a:lstStyle/>
          <a:p>
            <a:pPr marL="0" indent="0" defTabSz="914400" eaLnBrk="1" hangingPunct="1">
              <a:lnSpc>
                <a:spcPct val="80000"/>
              </a:lnSpc>
            </a:pPr>
            <a:r>
              <a:rPr lang="en-GB" sz="2000" smtClean="0">
                <a:solidFill>
                  <a:srgbClr val="002060"/>
                </a:solidFill>
              </a:rPr>
              <a:t> </a:t>
            </a:r>
            <a:r>
              <a:rPr lang="en-GB" sz="2400" smtClean="0"/>
              <a:t>HPA STI and HIV Surveillance data</a:t>
            </a:r>
          </a:p>
          <a:p>
            <a:pPr marL="0" indent="0" defTabSz="914400" eaLnBrk="1" hangingPunct="1">
              <a:lnSpc>
                <a:spcPct val="80000"/>
              </a:lnSpc>
            </a:pPr>
            <a:endParaRPr lang="en-GB" sz="2400" smtClean="0"/>
          </a:p>
          <a:p>
            <a:pPr marL="400050" lvl="1" indent="0" defTabSz="914400" eaLnBrk="1" hangingPunct="1">
              <a:lnSpc>
                <a:spcPct val="80000"/>
              </a:lnSpc>
            </a:pPr>
            <a:r>
              <a:rPr lang="en-GB" sz="2000" smtClean="0"/>
              <a:t>2008 - STI rates doubled in over 45s</a:t>
            </a:r>
          </a:p>
          <a:p>
            <a:pPr marL="400050" lvl="1" indent="0" defTabSz="914400" eaLnBrk="1" hangingPunct="1">
              <a:lnSpc>
                <a:spcPct val="80000"/>
              </a:lnSpc>
            </a:pPr>
            <a:r>
              <a:rPr lang="en-GB" sz="2000" smtClean="0"/>
              <a:t>2010 - HIV diagnoses in over 50s doubled in last decade; estimated 50% acquired infection after 50</a:t>
            </a:r>
          </a:p>
          <a:p>
            <a:pPr marL="400050" lvl="1" indent="0" defTabSz="914400" eaLnBrk="1" hangingPunct="1">
              <a:lnSpc>
                <a:spcPct val="80000"/>
              </a:lnSpc>
            </a:pPr>
            <a:endParaRPr lang="en-GB" sz="2400" smtClean="0"/>
          </a:p>
          <a:p>
            <a:pPr marL="400050" lvl="1" indent="0" algn="ctr" defTabSz="914400" eaLnBrk="1" hangingPunct="1">
              <a:lnSpc>
                <a:spcPct val="80000"/>
              </a:lnSpc>
              <a:buFont typeface="Arial" charset="0"/>
              <a:buNone/>
            </a:pPr>
            <a:endParaRPr lang="en-GB" sz="1600" i="1" smtClean="0"/>
          </a:p>
          <a:p>
            <a:pPr marL="0" indent="0" algn="ctr" defTabSz="914400" eaLnBrk="1" hangingPunct="1">
              <a:lnSpc>
                <a:spcPct val="80000"/>
              </a:lnSpc>
            </a:pPr>
            <a:r>
              <a:rPr lang="en-GB" sz="2400" smtClean="0"/>
              <a:t>Sexually Transmitted Infections June 2010 - Dutch public health researchers </a:t>
            </a:r>
            <a:r>
              <a:rPr lang="en-GB" sz="2400" i="1" smtClean="0"/>
              <a:t>“Older and swinging; need to identify hidden and emerging risk groups at STI clinics</a:t>
            </a:r>
            <a:r>
              <a:rPr lang="en-GB" sz="2400" smtClean="0"/>
              <a:t>”</a:t>
            </a:r>
          </a:p>
          <a:p>
            <a:pPr marL="0" indent="0" defTabSz="914400" eaLnBrk="1" hangingPunct="1">
              <a:lnSpc>
                <a:spcPct val="80000"/>
              </a:lnSpc>
            </a:pPr>
            <a:endParaRPr lang="en-GB" sz="2400" smtClean="0"/>
          </a:p>
          <a:p>
            <a:pPr marL="400050" lvl="1" indent="0" defTabSz="914400" eaLnBrk="1" hangingPunct="1">
              <a:lnSpc>
                <a:spcPct val="80000"/>
              </a:lnSpc>
            </a:pPr>
            <a:r>
              <a:rPr lang="en-GB" sz="2000" smtClean="0"/>
              <a:t>Median age swingers 43</a:t>
            </a:r>
          </a:p>
          <a:p>
            <a:pPr marL="400050" lvl="1" indent="0" defTabSz="914400" eaLnBrk="1" hangingPunct="1">
              <a:lnSpc>
                <a:spcPct val="80000"/>
              </a:lnSpc>
            </a:pPr>
            <a:r>
              <a:rPr lang="en-GB" sz="2000" smtClean="0"/>
              <a:t>CT prevalence 10%; GC prevalence 4%</a:t>
            </a:r>
          </a:p>
          <a:p>
            <a:pPr marL="400050" lvl="1" indent="0" defTabSz="914400" eaLnBrk="1" hangingPunct="1">
              <a:lnSpc>
                <a:spcPct val="80000"/>
              </a:lnSpc>
            </a:pPr>
            <a:r>
              <a:rPr lang="en-GB" sz="2000" smtClean="0"/>
              <a:t>Older swingers [45+] accounted for 55% diagnosed STIs cw 31% for MSM </a:t>
            </a:r>
          </a:p>
          <a:p>
            <a:pPr marL="400050" lvl="1" indent="0" defTabSz="914400" eaLnBrk="1" hangingPunct="1">
              <a:lnSpc>
                <a:spcPct val="80000"/>
              </a:lnSpc>
            </a:pPr>
            <a:endParaRPr lang="en-GB" sz="1600" smtClean="0"/>
          </a:p>
          <a:p>
            <a:pPr marL="0" indent="0" defTabSz="914400" eaLnBrk="1" hangingPunct="1">
              <a:lnSpc>
                <a:spcPct val="80000"/>
              </a:lnSpc>
            </a:pPr>
            <a:r>
              <a:rPr lang="en-GB" sz="2400" smtClean="0"/>
              <a:t>Sexual Health Week 2010 theme “Middle-age Spread”</a:t>
            </a:r>
          </a:p>
          <a:p>
            <a:pPr marL="0" indent="0" defTabSz="914400" eaLnBrk="1" hangingPunct="1">
              <a:lnSpc>
                <a:spcPct val="80000"/>
              </a:lnSpc>
            </a:pPr>
            <a:endParaRPr lang="en-GB" sz="2000" smtClean="0"/>
          </a:p>
          <a:p>
            <a:pPr marL="400050" lvl="1" indent="0" defTabSz="914400" eaLnBrk="1" hangingPunct="1">
              <a:lnSpc>
                <a:spcPct val="80000"/>
              </a:lnSpc>
            </a:pPr>
            <a:endParaRPr lang="en-GB" sz="1600" smtClean="0"/>
          </a:p>
          <a:p>
            <a:pPr marL="400050" lvl="1" indent="0" defTabSz="914400" eaLnBrk="1" hangingPunct="1">
              <a:lnSpc>
                <a:spcPct val="80000"/>
              </a:lnSpc>
            </a:pPr>
            <a:endParaRPr lang="en-GB" sz="1600" smtClean="0"/>
          </a:p>
          <a:p>
            <a:pPr marL="400050" lvl="1" indent="0" defTabSz="914400" eaLnBrk="1" hangingPunct="1">
              <a:lnSpc>
                <a:spcPct val="80000"/>
              </a:lnSpc>
            </a:pPr>
            <a:endParaRPr lang="en-GB" sz="1600" smtClean="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descr="H:\rsm talk\RSM EM TALK\sexual-health-week-2010-poster-man-in-suit_medium[1].jpg"/>
          <p:cNvPicPr>
            <a:picLocks noChangeAspect="1" noChangeArrowheads="1"/>
          </p:cNvPicPr>
          <p:nvPr/>
        </p:nvPicPr>
        <p:blipFill>
          <a:blip r:embed="rId3"/>
          <a:srcRect/>
          <a:stretch>
            <a:fillRect/>
          </a:stretch>
        </p:blipFill>
        <p:spPr bwMode="auto">
          <a:xfrm>
            <a:off x="5810250" y="2143125"/>
            <a:ext cx="3333750" cy="4714875"/>
          </a:xfrm>
          <a:prstGeom prst="rect">
            <a:avLst/>
          </a:prstGeom>
          <a:noFill/>
          <a:ln w="9525">
            <a:noFill/>
            <a:miter lim="800000"/>
            <a:headEnd/>
            <a:tailEnd/>
          </a:ln>
        </p:spPr>
      </p:pic>
      <p:pic>
        <p:nvPicPr>
          <p:cNvPr id="583683" name="Picture 3" descr="H:\rsm talk\RSM EM TALK\sexual-health-week-2010-poster-two-men_medium[1].jpg"/>
          <p:cNvPicPr>
            <a:picLocks noChangeAspect="1" noChangeArrowheads="1"/>
          </p:cNvPicPr>
          <p:nvPr/>
        </p:nvPicPr>
        <p:blipFill>
          <a:blip r:embed="rId4"/>
          <a:srcRect/>
          <a:stretch>
            <a:fillRect/>
          </a:stretch>
        </p:blipFill>
        <p:spPr bwMode="auto">
          <a:xfrm>
            <a:off x="323850" y="0"/>
            <a:ext cx="3333750" cy="4705350"/>
          </a:xfrm>
          <a:prstGeom prst="rect">
            <a:avLst/>
          </a:prstGeom>
          <a:noFill/>
          <a:ln w="9525">
            <a:noFill/>
            <a:miter lim="800000"/>
            <a:headEnd/>
            <a:tailEnd/>
          </a:ln>
        </p:spPr>
      </p:pic>
      <p:pic>
        <p:nvPicPr>
          <p:cNvPr id="583684" name="Picture 4" descr="H:\rsm talk\RSM EM TALK\sexual-health-week-2010-poster-woman-in-suit_medium[1].jpg"/>
          <p:cNvPicPr>
            <a:picLocks noChangeAspect="1" noChangeArrowheads="1"/>
          </p:cNvPicPr>
          <p:nvPr/>
        </p:nvPicPr>
        <p:blipFill>
          <a:blip r:embed="rId5"/>
          <a:srcRect/>
          <a:stretch>
            <a:fillRect/>
          </a:stretch>
        </p:blipFill>
        <p:spPr bwMode="auto">
          <a:xfrm>
            <a:off x="2905125" y="1071563"/>
            <a:ext cx="333375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Number Placeholder 3"/>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GB" sz="1400">
              <a:latin typeface="Trebuchet MS" pitchFamily="34" charset="0"/>
              <a:ea typeface="ＭＳ Ｐゴシック"/>
              <a:cs typeface="ＭＳ Ｐゴシック"/>
            </a:endParaRPr>
          </a:p>
        </p:txBody>
      </p:sp>
      <p:sp>
        <p:nvSpPr>
          <p:cNvPr id="299010" name="Date Placeholder 4"/>
          <p:cNvSpPr txBox="1">
            <a:spLocks noGrp="1"/>
          </p:cNvSpPr>
          <p:nvPr/>
        </p:nvSpPr>
        <p:spPr bwMode="auto">
          <a:xfrm>
            <a:off x="685800" y="6248400"/>
            <a:ext cx="1905000" cy="457200"/>
          </a:xfrm>
          <a:prstGeom prst="rect">
            <a:avLst/>
          </a:prstGeom>
          <a:noFill/>
          <a:ln w="9525">
            <a:noFill/>
            <a:miter lim="800000"/>
            <a:headEnd type="none" w="sm" len="sm"/>
            <a:tailEnd type="none" w="sm" len="sm"/>
          </a:ln>
        </p:spPr>
        <p:txBody>
          <a:bodyPr/>
          <a:lstStyle/>
          <a:p>
            <a:pPr defTabSz="914400"/>
            <a:endParaRPr lang="en-GB" sz="1400">
              <a:latin typeface="Trebuchet MS" pitchFamily="34" charset="0"/>
              <a:ea typeface="ＭＳ Ｐゴシック"/>
              <a:cs typeface="ＭＳ Ｐゴシック"/>
            </a:endParaRPr>
          </a:p>
        </p:txBody>
      </p:sp>
      <p:sp>
        <p:nvSpPr>
          <p:cNvPr id="299011" name="Rectangle 2"/>
          <p:cNvSpPr>
            <a:spLocks noGrp="1" noChangeArrowheads="1"/>
          </p:cNvSpPr>
          <p:nvPr>
            <p:ph type="title" idx="4294967295"/>
          </p:nvPr>
        </p:nvSpPr>
        <p:spPr/>
        <p:txBody>
          <a:bodyPr lIns="92075" tIns="46038" rIns="92075" bIns="46038"/>
          <a:lstStyle/>
          <a:p>
            <a:r>
              <a:rPr lang="en-GB" sz="4800" smtClean="0">
                <a:latin typeface="Trebuchet MS" pitchFamily="34" charset="0"/>
              </a:rPr>
              <a:t>STI Service Objectives</a:t>
            </a:r>
            <a:endParaRPr lang="en-GB" u="sng" smtClean="0">
              <a:latin typeface="Trebuchet MS" pitchFamily="34" charset="0"/>
            </a:endParaRPr>
          </a:p>
        </p:txBody>
      </p:sp>
      <p:sp>
        <p:nvSpPr>
          <p:cNvPr id="299012" name="Rectangle 3"/>
          <p:cNvSpPr>
            <a:spLocks noGrp="1" noChangeArrowheads="1"/>
          </p:cNvSpPr>
          <p:nvPr>
            <p:ph type="body" idx="4294967295"/>
          </p:nvPr>
        </p:nvSpPr>
        <p:spPr>
          <a:xfrm>
            <a:off x="609600" y="1752600"/>
            <a:ext cx="7772400" cy="3962400"/>
          </a:xfrm>
        </p:spPr>
        <p:txBody>
          <a:bodyPr lIns="92075" tIns="46038" rIns="92075" bIns="46038"/>
          <a:lstStyle/>
          <a:p>
            <a:pPr>
              <a:lnSpc>
                <a:spcPct val="120000"/>
              </a:lnSpc>
            </a:pPr>
            <a:r>
              <a:rPr lang="en-GB" sz="2400" smtClean="0">
                <a:latin typeface="Trebuchet MS" pitchFamily="34" charset="0"/>
              </a:rPr>
              <a:t>Control of communicable diseases which have potentially serious effects upon</a:t>
            </a:r>
          </a:p>
          <a:p>
            <a:pPr lvl="2">
              <a:lnSpc>
                <a:spcPct val="120000"/>
              </a:lnSpc>
            </a:pPr>
            <a:r>
              <a:rPr lang="en-GB" smtClean="0">
                <a:latin typeface="Trebuchet MS" pitchFamily="34" charset="0"/>
              </a:rPr>
              <a:t>Physical well-being</a:t>
            </a:r>
          </a:p>
          <a:p>
            <a:pPr lvl="2">
              <a:lnSpc>
                <a:spcPct val="120000"/>
              </a:lnSpc>
            </a:pPr>
            <a:r>
              <a:rPr lang="en-GB" smtClean="0">
                <a:latin typeface="Trebuchet MS" pitchFamily="34" charset="0"/>
              </a:rPr>
              <a:t>Psychological well-being</a:t>
            </a:r>
          </a:p>
          <a:p>
            <a:pPr lvl="2">
              <a:lnSpc>
                <a:spcPct val="120000"/>
              </a:lnSpc>
            </a:pPr>
            <a:endParaRPr lang="en-GB" smtClean="0">
              <a:latin typeface="Trebuchet MS" pitchFamily="34" charset="0"/>
            </a:endParaRPr>
          </a:p>
          <a:p>
            <a:pPr>
              <a:lnSpc>
                <a:spcPct val="120000"/>
              </a:lnSpc>
            </a:pPr>
            <a:r>
              <a:rPr lang="en-GB" sz="2400" smtClean="0">
                <a:latin typeface="Trebuchet MS" pitchFamily="34" charset="0"/>
              </a:rPr>
              <a:t>STI control is essential to reduce HIV acquisition and transmission</a:t>
            </a:r>
            <a:r>
              <a:rPr lang="en-GB" sz="4400" smtClean="0">
                <a:latin typeface="Trebuchet MS"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1"/>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GB" sz="1400">
              <a:latin typeface="Trebuchet MS" pitchFamily="34" charset="0"/>
              <a:ea typeface="ＭＳ Ｐゴシック"/>
              <a:cs typeface="ＭＳ Ｐゴシック"/>
            </a:endParaRPr>
          </a:p>
        </p:txBody>
      </p:sp>
      <p:sp>
        <p:nvSpPr>
          <p:cNvPr id="301058" name="Date Placeholder 2"/>
          <p:cNvSpPr txBox="1">
            <a:spLocks noGrp="1"/>
          </p:cNvSpPr>
          <p:nvPr/>
        </p:nvSpPr>
        <p:spPr bwMode="auto">
          <a:xfrm>
            <a:off x="685800" y="6248400"/>
            <a:ext cx="1905000" cy="457200"/>
          </a:xfrm>
          <a:prstGeom prst="rect">
            <a:avLst/>
          </a:prstGeom>
          <a:noFill/>
          <a:ln w="9525">
            <a:noFill/>
            <a:miter lim="800000"/>
            <a:headEnd type="none" w="sm" len="sm"/>
            <a:tailEnd type="none" w="sm" len="sm"/>
          </a:ln>
        </p:spPr>
        <p:txBody>
          <a:bodyPr/>
          <a:lstStyle/>
          <a:p>
            <a:pPr defTabSz="914400"/>
            <a:endParaRPr lang="en-GB" sz="1400">
              <a:latin typeface="Trebuchet MS" pitchFamily="34" charset="0"/>
              <a:ea typeface="ＭＳ Ｐゴシック"/>
              <a:cs typeface="ＭＳ Ｐゴシック"/>
            </a:endParaRPr>
          </a:p>
        </p:txBody>
      </p:sp>
      <p:sp>
        <p:nvSpPr>
          <p:cNvPr id="301059" name="Text Box 2"/>
          <p:cNvSpPr txBox="1">
            <a:spLocks noChangeArrowheads="1"/>
          </p:cNvSpPr>
          <p:nvPr/>
        </p:nvSpPr>
        <p:spPr bwMode="auto">
          <a:xfrm>
            <a:off x="990600" y="284163"/>
            <a:ext cx="7485063" cy="701675"/>
          </a:xfrm>
          <a:prstGeom prst="rect">
            <a:avLst/>
          </a:prstGeom>
          <a:noFill/>
          <a:ln w="9525">
            <a:noFill/>
            <a:miter lim="800000"/>
            <a:headEnd/>
            <a:tailEnd/>
          </a:ln>
        </p:spPr>
        <p:txBody>
          <a:bodyPr>
            <a:spAutoFit/>
          </a:bodyPr>
          <a:lstStyle/>
          <a:p>
            <a:pPr algn="ctr" defTabSz="914400" eaLnBrk="0" hangingPunct="0"/>
            <a:r>
              <a:rPr lang="en-GB" sz="3600" u="sng">
                <a:latin typeface="Calibri" pitchFamily="34" charset="0"/>
                <a:ea typeface="ＭＳ Ｐゴシック"/>
                <a:cs typeface="ＭＳ Ｐゴシック"/>
              </a:rPr>
              <a:t>Linked Sexual Health Pathologies</a:t>
            </a:r>
            <a:r>
              <a:rPr lang="en-GB" sz="4000" u="sng">
                <a:solidFill>
                  <a:srgbClr val="FFFF00"/>
                </a:solidFill>
                <a:latin typeface="Trebuchet MS" pitchFamily="34" charset="0"/>
                <a:ea typeface="ＭＳ Ｐゴシック"/>
                <a:cs typeface="ＭＳ Ｐゴシック"/>
              </a:rPr>
              <a:t> </a:t>
            </a:r>
          </a:p>
        </p:txBody>
      </p:sp>
      <p:sp>
        <p:nvSpPr>
          <p:cNvPr id="301060" name="Text Box 3"/>
          <p:cNvSpPr txBox="1">
            <a:spLocks noChangeArrowheads="1"/>
          </p:cNvSpPr>
          <p:nvPr/>
        </p:nvSpPr>
        <p:spPr bwMode="auto">
          <a:xfrm>
            <a:off x="609600" y="2511425"/>
            <a:ext cx="2286000" cy="457200"/>
          </a:xfrm>
          <a:prstGeom prst="rect">
            <a:avLst/>
          </a:prstGeom>
          <a:noFill/>
          <a:ln w="9525">
            <a:noFill/>
            <a:miter lim="800000"/>
            <a:headEnd/>
            <a:tailEnd/>
          </a:ln>
        </p:spPr>
        <p:txBody>
          <a:bodyPr>
            <a:spAutoFit/>
          </a:bodyPr>
          <a:lstStyle/>
          <a:p>
            <a:pPr algn="ctr" defTabSz="914400" eaLnBrk="0" hangingPunct="0"/>
            <a:endParaRPr lang="en-GB" sz="2400">
              <a:solidFill>
                <a:srgbClr val="9999FF"/>
              </a:solidFill>
              <a:latin typeface="Comic Sans MS" pitchFamily="66" charset="0"/>
              <a:ea typeface="ＭＳ Ｐゴシック"/>
              <a:cs typeface="ＭＳ Ｐゴシック"/>
            </a:endParaRPr>
          </a:p>
        </p:txBody>
      </p:sp>
      <p:sp>
        <p:nvSpPr>
          <p:cNvPr id="301061" name="Text Box 6"/>
          <p:cNvSpPr txBox="1">
            <a:spLocks noChangeArrowheads="1"/>
          </p:cNvSpPr>
          <p:nvPr/>
        </p:nvSpPr>
        <p:spPr bwMode="auto">
          <a:xfrm>
            <a:off x="2209800" y="4572000"/>
            <a:ext cx="1676400" cy="701675"/>
          </a:xfrm>
          <a:prstGeom prst="rect">
            <a:avLst/>
          </a:prstGeom>
          <a:noFill/>
          <a:ln w="9525">
            <a:noFill/>
            <a:miter lim="800000"/>
            <a:headEnd/>
            <a:tailEnd/>
          </a:ln>
        </p:spPr>
        <p:txBody>
          <a:bodyPr>
            <a:spAutoFit/>
          </a:bodyPr>
          <a:lstStyle/>
          <a:p>
            <a:pPr algn="ctr" defTabSz="914400" eaLnBrk="0" hangingPunct="0"/>
            <a:r>
              <a:rPr lang="en-GB" sz="2000">
                <a:solidFill>
                  <a:srgbClr val="FF33CC"/>
                </a:solidFill>
                <a:ea typeface="ＭＳ Ｐゴシック"/>
                <a:cs typeface="ＭＳ Ｐゴシック"/>
              </a:rPr>
              <a:t>Neonatal Infections</a:t>
            </a:r>
            <a:endParaRPr lang="en-GB" sz="2800">
              <a:solidFill>
                <a:srgbClr val="FF33CC"/>
              </a:solidFill>
              <a:ea typeface="ＭＳ Ｐゴシック"/>
              <a:cs typeface="ＭＳ Ｐゴシック"/>
            </a:endParaRPr>
          </a:p>
        </p:txBody>
      </p:sp>
      <p:sp>
        <p:nvSpPr>
          <p:cNvPr id="301062" name="Text Box 7"/>
          <p:cNvSpPr txBox="1">
            <a:spLocks noChangeArrowheads="1"/>
          </p:cNvSpPr>
          <p:nvPr/>
        </p:nvSpPr>
        <p:spPr bwMode="auto">
          <a:xfrm>
            <a:off x="5334000" y="2590800"/>
            <a:ext cx="1576388" cy="701675"/>
          </a:xfrm>
          <a:prstGeom prst="rect">
            <a:avLst/>
          </a:prstGeom>
          <a:noFill/>
          <a:ln w="9525">
            <a:noFill/>
            <a:miter lim="800000"/>
            <a:headEnd/>
            <a:tailEnd/>
          </a:ln>
        </p:spPr>
        <p:txBody>
          <a:bodyPr>
            <a:spAutoFit/>
          </a:bodyPr>
          <a:lstStyle/>
          <a:p>
            <a:pPr algn="ctr" defTabSz="914400" eaLnBrk="0" hangingPunct="0"/>
            <a:r>
              <a:rPr lang="en-GB" sz="2000">
                <a:solidFill>
                  <a:srgbClr val="FF0000"/>
                </a:solidFill>
                <a:latin typeface="Trebuchet MS" pitchFamily="34" charset="0"/>
                <a:ea typeface="ＭＳ Ｐゴシック"/>
                <a:cs typeface="ＭＳ Ｐゴシック"/>
              </a:rPr>
              <a:t>Anogenital Cancers</a:t>
            </a:r>
            <a:endParaRPr lang="en-GB" sz="2800">
              <a:solidFill>
                <a:srgbClr val="FF0000"/>
              </a:solidFill>
              <a:latin typeface="Trebuchet MS" pitchFamily="34" charset="0"/>
              <a:ea typeface="ＭＳ Ｐゴシック"/>
              <a:cs typeface="ＭＳ Ｐゴシック"/>
            </a:endParaRPr>
          </a:p>
        </p:txBody>
      </p:sp>
      <p:sp>
        <p:nvSpPr>
          <p:cNvPr id="301063" name="Rectangle 8"/>
          <p:cNvSpPr>
            <a:spLocks noChangeArrowheads="1"/>
          </p:cNvSpPr>
          <p:nvPr/>
        </p:nvSpPr>
        <p:spPr bwMode="auto">
          <a:xfrm>
            <a:off x="1143000" y="2819400"/>
            <a:ext cx="1981200" cy="701675"/>
          </a:xfrm>
          <a:prstGeom prst="rect">
            <a:avLst/>
          </a:prstGeom>
          <a:noFill/>
          <a:ln w="9525">
            <a:noFill/>
            <a:miter lim="800000"/>
            <a:headEnd/>
            <a:tailEnd/>
          </a:ln>
        </p:spPr>
        <p:txBody>
          <a:bodyPr>
            <a:spAutoFit/>
          </a:bodyPr>
          <a:lstStyle/>
          <a:p>
            <a:pPr algn="ctr" defTabSz="914400" eaLnBrk="0" hangingPunct="0"/>
            <a:r>
              <a:rPr lang="en-GB" sz="2000">
                <a:latin typeface="Trebuchet MS" pitchFamily="34" charset="0"/>
                <a:ea typeface="ＭＳ Ｐゴシック"/>
                <a:cs typeface="ＭＳ Ｐゴシック"/>
              </a:rPr>
              <a:t>Unintended pregnancies</a:t>
            </a:r>
            <a:endParaRPr lang="en-GB" sz="2800">
              <a:latin typeface="Trebuchet MS" pitchFamily="34" charset="0"/>
              <a:ea typeface="ＭＳ Ｐゴシック"/>
              <a:cs typeface="ＭＳ Ｐゴシック"/>
            </a:endParaRPr>
          </a:p>
        </p:txBody>
      </p:sp>
      <p:grpSp>
        <p:nvGrpSpPr>
          <p:cNvPr id="301064" name="Group 9"/>
          <p:cNvGrpSpPr>
            <a:grpSpLocks/>
          </p:cNvGrpSpPr>
          <p:nvPr/>
        </p:nvGrpSpPr>
        <p:grpSpPr bwMode="auto">
          <a:xfrm>
            <a:off x="1397000" y="1181100"/>
            <a:ext cx="6299200" cy="4800600"/>
            <a:chOff x="1200" y="288"/>
            <a:chExt cx="3488" cy="3488"/>
          </a:xfrm>
        </p:grpSpPr>
        <p:sp>
          <p:nvSpPr>
            <p:cNvPr id="301068" name="Oval 10"/>
            <p:cNvSpPr>
              <a:spLocks noChangeArrowheads="1"/>
            </p:cNvSpPr>
            <p:nvPr/>
          </p:nvSpPr>
          <p:spPr bwMode="auto">
            <a:xfrm>
              <a:off x="3072" y="2304"/>
              <a:ext cx="1328" cy="1328"/>
            </a:xfrm>
            <a:prstGeom prst="ellipse">
              <a:avLst/>
            </a:prstGeom>
            <a:noFill/>
            <a:ln w="76200">
              <a:solidFill>
                <a:srgbClr val="FFFF00"/>
              </a:solidFill>
              <a:round/>
              <a:headEnd/>
              <a:tailEnd/>
            </a:ln>
          </p:spPr>
          <p:txBody>
            <a:bodyPr wrap="none" anchor="ctr"/>
            <a:lstStyle/>
            <a:p>
              <a:pPr algn="ctr" defTabSz="914400" eaLnBrk="0" hangingPunct="0"/>
              <a:endParaRPr lang="en-GB" sz="2400">
                <a:solidFill>
                  <a:srgbClr val="99CC00"/>
                </a:solidFill>
                <a:latin typeface="Comic Sans MS" pitchFamily="66" charset="0"/>
                <a:ea typeface="ＭＳ Ｐゴシック"/>
                <a:cs typeface="ＭＳ Ｐゴシック"/>
              </a:endParaRPr>
            </a:p>
          </p:txBody>
        </p:sp>
        <p:sp>
          <p:nvSpPr>
            <p:cNvPr id="301069" name="Oval 11"/>
            <p:cNvSpPr>
              <a:spLocks noChangeArrowheads="1"/>
            </p:cNvSpPr>
            <p:nvPr/>
          </p:nvSpPr>
          <p:spPr bwMode="auto">
            <a:xfrm>
              <a:off x="2304" y="1390"/>
              <a:ext cx="1328" cy="1376"/>
            </a:xfrm>
            <a:prstGeom prst="ellipse">
              <a:avLst/>
            </a:prstGeom>
            <a:noFill/>
            <a:ln w="76200">
              <a:solidFill>
                <a:srgbClr val="66FF33"/>
              </a:solidFill>
              <a:round/>
              <a:headEnd/>
              <a:tailEnd/>
            </a:ln>
          </p:spPr>
          <p:txBody>
            <a:bodyPr wrap="none" anchor="ctr"/>
            <a:lstStyle/>
            <a:p>
              <a:pPr defTabSz="914400"/>
              <a:endParaRPr lang="en-GB" sz="2000">
                <a:ea typeface="ＭＳ Ｐゴシック"/>
                <a:cs typeface="ＭＳ Ｐゴシック"/>
              </a:endParaRPr>
            </a:p>
          </p:txBody>
        </p:sp>
        <p:sp>
          <p:nvSpPr>
            <p:cNvPr id="301070" name="Oval 12"/>
            <p:cNvSpPr>
              <a:spLocks noChangeArrowheads="1"/>
            </p:cNvSpPr>
            <p:nvPr/>
          </p:nvSpPr>
          <p:spPr bwMode="auto">
            <a:xfrm>
              <a:off x="1728" y="2448"/>
              <a:ext cx="1328" cy="1328"/>
            </a:xfrm>
            <a:prstGeom prst="ellipse">
              <a:avLst/>
            </a:prstGeom>
            <a:noFill/>
            <a:ln w="76200">
              <a:solidFill>
                <a:srgbClr val="FF00FF"/>
              </a:solidFill>
              <a:round/>
              <a:headEnd/>
              <a:tailEnd/>
            </a:ln>
          </p:spPr>
          <p:txBody>
            <a:bodyPr wrap="none" anchor="ctr"/>
            <a:lstStyle/>
            <a:p>
              <a:pPr defTabSz="914400"/>
              <a:endParaRPr lang="en-GB" sz="2000">
                <a:ea typeface="ＭＳ Ｐゴシック"/>
                <a:cs typeface="ＭＳ Ｐゴシック"/>
              </a:endParaRPr>
            </a:p>
          </p:txBody>
        </p:sp>
        <p:sp>
          <p:nvSpPr>
            <p:cNvPr id="301071" name="Oval 13"/>
            <p:cNvSpPr>
              <a:spLocks noChangeArrowheads="1"/>
            </p:cNvSpPr>
            <p:nvPr/>
          </p:nvSpPr>
          <p:spPr bwMode="auto">
            <a:xfrm>
              <a:off x="3312" y="1008"/>
              <a:ext cx="1376" cy="1328"/>
            </a:xfrm>
            <a:prstGeom prst="ellipse">
              <a:avLst/>
            </a:prstGeom>
            <a:noFill/>
            <a:ln w="76200">
              <a:solidFill>
                <a:srgbClr val="FF0000"/>
              </a:solidFill>
              <a:round/>
              <a:headEnd/>
              <a:tailEnd/>
            </a:ln>
          </p:spPr>
          <p:txBody>
            <a:bodyPr wrap="none" anchor="ctr"/>
            <a:lstStyle/>
            <a:p>
              <a:pPr defTabSz="914400"/>
              <a:endParaRPr lang="en-GB" sz="2000">
                <a:ea typeface="ＭＳ Ｐゴシック"/>
                <a:cs typeface="ＭＳ Ｐゴシック"/>
              </a:endParaRPr>
            </a:p>
          </p:txBody>
        </p:sp>
        <p:sp>
          <p:nvSpPr>
            <p:cNvPr id="301072" name="Oval 14"/>
            <p:cNvSpPr>
              <a:spLocks noChangeArrowheads="1"/>
            </p:cNvSpPr>
            <p:nvPr/>
          </p:nvSpPr>
          <p:spPr bwMode="auto">
            <a:xfrm>
              <a:off x="1200" y="1200"/>
              <a:ext cx="1338" cy="1338"/>
            </a:xfrm>
            <a:prstGeom prst="ellipse">
              <a:avLst/>
            </a:prstGeom>
            <a:noFill/>
            <a:ln w="76200">
              <a:solidFill>
                <a:schemeClr val="tx1"/>
              </a:solidFill>
              <a:round/>
              <a:headEnd/>
              <a:tailEnd/>
            </a:ln>
          </p:spPr>
          <p:txBody>
            <a:bodyPr wrap="none" anchor="ctr"/>
            <a:lstStyle/>
            <a:p>
              <a:pPr algn="ctr" defTabSz="914400" eaLnBrk="0" hangingPunct="0"/>
              <a:endParaRPr lang="en-GB" sz="2000">
                <a:solidFill>
                  <a:schemeClr val="bg1"/>
                </a:solidFill>
                <a:latin typeface="Comic Sans MS" pitchFamily="66" charset="0"/>
                <a:ea typeface="ＭＳ Ｐゴシック"/>
                <a:cs typeface="ＭＳ Ｐゴシック"/>
              </a:endParaRPr>
            </a:p>
          </p:txBody>
        </p:sp>
        <p:sp>
          <p:nvSpPr>
            <p:cNvPr id="301073" name="Oval 15"/>
            <p:cNvSpPr>
              <a:spLocks noChangeArrowheads="1"/>
            </p:cNvSpPr>
            <p:nvPr/>
          </p:nvSpPr>
          <p:spPr bwMode="auto">
            <a:xfrm>
              <a:off x="2160" y="288"/>
              <a:ext cx="1338" cy="1338"/>
            </a:xfrm>
            <a:prstGeom prst="ellipse">
              <a:avLst/>
            </a:prstGeom>
            <a:noFill/>
            <a:ln w="76200">
              <a:solidFill>
                <a:srgbClr val="0000FF"/>
              </a:solidFill>
              <a:round/>
              <a:headEnd/>
              <a:tailEnd/>
            </a:ln>
          </p:spPr>
          <p:txBody>
            <a:bodyPr wrap="none" anchor="ctr"/>
            <a:lstStyle/>
            <a:p>
              <a:pPr algn="ctr" defTabSz="914400" eaLnBrk="0" hangingPunct="0"/>
              <a:endParaRPr lang="en-GB" sz="2000">
                <a:solidFill>
                  <a:schemeClr val="bg1"/>
                </a:solidFill>
                <a:latin typeface="Comic Sans MS" pitchFamily="66" charset="0"/>
                <a:ea typeface="ＭＳ Ｐゴシック"/>
                <a:cs typeface="ＭＳ Ｐゴシック"/>
              </a:endParaRPr>
            </a:p>
          </p:txBody>
        </p:sp>
      </p:grpSp>
      <p:sp>
        <p:nvSpPr>
          <p:cNvPr id="301065" name="Text Box 16"/>
          <p:cNvSpPr txBox="1">
            <a:spLocks noChangeArrowheads="1"/>
          </p:cNvSpPr>
          <p:nvPr/>
        </p:nvSpPr>
        <p:spPr bwMode="auto">
          <a:xfrm>
            <a:off x="3124200" y="1524000"/>
            <a:ext cx="1600200" cy="701675"/>
          </a:xfrm>
          <a:prstGeom prst="rect">
            <a:avLst/>
          </a:prstGeom>
          <a:noFill/>
          <a:ln w="76200">
            <a:noFill/>
            <a:miter lim="800000"/>
            <a:headEnd/>
            <a:tailEnd/>
          </a:ln>
        </p:spPr>
        <p:txBody>
          <a:bodyPr>
            <a:spAutoFit/>
          </a:bodyPr>
          <a:lstStyle/>
          <a:p>
            <a:pPr algn="ctr" defTabSz="914400" eaLnBrk="0" hangingPunct="0">
              <a:spcBef>
                <a:spcPct val="50000"/>
              </a:spcBef>
            </a:pPr>
            <a:r>
              <a:rPr lang="en-GB" sz="2000">
                <a:solidFill>
                  <a:schemeClr val="accent2"/>
                </a:solidFill>
                <a:latin typeface="Trebuchet MS" pitchFamily="34" charset="0"/>
                <a:ea typeface="ＭＳ Ｐゴシック"/>
                <a:cs typeface="ＭＳ Ｐゴシック"/>
              </a:rPr>
              <a:t>Mental Health</a:t>
            </a:r>
            <a:endParaRPr lang="en-GB" sz="2800">
              <a:solidFill>
                <a:schemeClr val="accent2"/>
              </a:solidFill>
              <a:latin typeface="Trebuchet MS" pitchFamily="34" charset="0"/>
              <a:ea typeface="ＭＳ Ｐゴシック"/>
              <a:cs typeface="ＭＳ Ｐゴシック"/>
            </a:endParaRPr>
          </a:p>
        </p:txBody>
      </p:sp>
      <p:sp>
        <p:nvSpPr>
          <p:cNvPr id="301066" name="Text Box 17"/>
          <p:cNvSpPr txBox="1">
            <a:spLocks noChangeArrowheads="1"/>
          </p:cNvSpPr>
          <p:nvPr/>
        </p:nvSpPr>
        <p:spPr bwMode="auto">
          <a:xfrm>
            <a:off x="4876800" y="4719638"/>
            <a:ext cx="1463675" cy="396875"/>
          </a:xfrm>
          <a:prstGeom prst="rect">
            <a:avLst/>
          </a:prstGeom>
          <a:noFill/>
          <a:ln w="76200">
            <a:noFill/>
            <a:miter lim="800000"/>
            <a:headEnd/>
            <a:tailEnd/>
          </a:ln>
        </p:spPr>
        <p:txBody>
          <a:bodyPr wrap="none">
            <a:spAutoFit/>
          </a:bodyPr>
          <a:lstStyle/>
          <a:p>
            <a:pPr algn="ctr" defTabSz="914400" eaLnBrk="0" hangingPunct="0"/>
            <a:r>
              <a:rPr lang="en-GB" sz="2000">
                <a:solidFill>
                  <a:srgbClr val="FF9933"/>
                </a:solidFill>
                <a:latin typeface="Trebuchet MS" pitchFamily="34" charset="0"/>
                <a:ea typeface="ＭＳ Ｐゴシック"/>
                <a:cs typeface="ＭＳ Ｐゴシック"/>
              </a:rPr>
              <a:t>Subfertility</a:t>
            </a:r>
            <a:endParaRPr lang="en-GB" sz="2800">
              <a:solidFill>
                <a:srgbClr val="FFFF00"/>
              </a:solidFill>
              <a:latin typeface="Trebuchet MS" pitchFamily="34" charset="0"/>
              <a:ea typeface="ＭＳ Ｐゴシック"/>
              <a:cs typeface="ＭＳ Ｐゴシック"/>
            </a:endParaRPr>
          </a:p>
        </p:txBody>
      </p:sp>
      <p:sp>
        <p:nvSpPr>
          <p:cNvPr id="301067" name="Text Box 5"/>
          <p:cNvSpPr txBox="1">
            <a:spLocks noChangeArrowheads="1"/>
          </p:cNvSpPr>
          <p:nvPr/>
        </p:nvSpPr>
        <p:spPr bwMode="auto">
          <a:xfrm>
            <a:off x="3200400" y="3048000"/>
            <a:ext cx="2032000" cy="946150"/>
          </a:xfrm>
          <a:prstGeom prst="rect">
            <a:avLst/>
          </a:prstGeom>
          <a:noFill/>
          <a:ln w="9525">
            <a:noFill/>
            <a:miter lim="800000"/>
            <a:headEnd/>
            <a:tailEnd/>
          </a:ln>
        </p:spPr>
        <p:txBody>
          <a:bodyPr>
            <a:spAutoFit/>
          </a:bodyPr>
          <a:lstStyle/>
          <a:p>
            <a:pPr algn="ctr" defTabSz="914400" eaLnBrk="0" hangingPunct="0"/>
            <a:r>
              <a:rPr lang="en-GB" sz="2800">
                <a:solidFill>
                  <a:schemeClr val="accent1"/>
                </a:solidFill>
                <a:latin typeface="Trebuchet MS" pitchFamily="34" charset="0"/>
                <a:ea typeface="ＭＳ Ｐゴシック"/>
                <a:cs typeface="ＭＳ Ｐゴシック"/>
              </a:rPr>
              <a:t>STIs</a:t>
            </a:r>
          </a:p>
          <a:p>
            <a:pPr algn="ctr" defTabSz="914400" eaLnBrk="0" hangingPunct="0"/>
            <a:r>
              <a:rPr lang="en-GB" sz="2800">
                <a:solidFill>
                  <a:schemeClr val="accent1"/>
                </a:solidFill>
                <a:latin typeface="Trebuchet MS" pitchFamily="34" charset="0"/>
                <a:ea typeface="ＭＳ Ｐゴシック"/>
                <a:cs typeface="ＭＳ Ｐゴシック"/>
              </a:rPr>
              <a:t>HIV</a:t>
            </a:r>
            <a:endParaRPr lang="en-GB" sz="3200">
              <a:solidFill>
                <a:srgbClr val="66FF33"/>
              </a:solidFill>
              <a:latin typeface="Trebuchet MS"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idx="4294967295"/>
          </p:nvPr>
        </p:nvSpPr>
        <p:spPr/>
        <p:txBody>
          <a:bodyPr lIns="92075" tIns="46038" rIns="92075" bIns="46038"/>
          <a:lstStyle/>
          <a:p>
            <a:r>
              <a:rPr lang="en-GB" smtClean="0">
                <a:latin typeface="Trebuchet MS" pitchFamily="34" charset="0"/>
              </a:rPr>
              <a:t>Establishment of “VD” Clinics</a:t>
            </a:r>
            <a:endParaRPr lang="en-GB" smtClean="0"/>
          </a:p>
        </p:txBody>
      </p:sp>
      <p:sp>
        <p:nvSpPr>
          <p:cNvPr id="303106" name="Content Placeholder 2"/>
          <p:cNvSpPr>
            <a:spLocks noGrp="1"/>
          </p:cNvSpPr>
          <p:nvPr>
            <p:ph idx="4294967295"/>
          </p:nvPr>
        </p:nvSpPr>
        <p:spPr/>
        <p:txBody>
          <a:bodyPr lIns="92075" tIns="46038" rIns="92075" bIns="46038"/>
          <a:lstStyle/>
          <a:p>
            <a:pPr eaLnBrk="1" hangingPunct="1">
              <a:spcBef>
                <a:spcPct val="0"/>
              </a:spcBef>
            </a:pPr>
            <a:r>
              <a:rPr lang="en-GB" smtClean="0">
                <a:latin typeface="Trebuchet MS" pitchFamily="34" charset="0"/>
                <a:cs typeface="Arial" charset="0"/>
                <a:sym typeface="Wingdings" pitchFamily="2" charset="2"/>
              </a:rPr>
              <a:t>1916 : Specialist clinics set up around the country : 113 by 1917</a:t>
            </a:r>
          </a:p>
          <a:p>
            <a:pPr eaLnBrk="1" hangingPunct="1">
              <a:spcBef>
                <a:spcPct val="0"/>
              </a:spcBef>
            </a:pPr>
            <a:endParaRPr lang="en-GB" smtClean="0">
              <a:latin typeface="Trebuchet MS" pitchFamily="34" charset="0"/>
              <a:cs typeface="Arial" charset="0"/>
              <a:sym typeface="Wingdings" pitchFamily="2" charset="2"/>
            </a:endParaRPr>
          </a:p>
          <a:p>
            <a:pPr eaLnBrk="1" hangingPunct="1">
              <a:spcBef>
                <a:spcPct val="0"/>
              </a:spcBef>
            </a:pPr>
            <a:endParaRPr lang="en-GB" smtClean="0">
              <a:latin typeface="Trebuchet MS" pitchFamily="34" charset="0"/>
              <a:cs typeface="Arial" charset="0"/>
              <a:sym typeface="Wingdings" pitchFamily="2" charset="2"/>
            </a:endParaRPr>
          </a:p>
          <a:p>
            <a:endParaRPr lang="en-GB" smtClean="0"/>
          </a:p>
        </p:txBody>
      </p:sp>
      <p:sp>
        <p:nvSpPr>
          <p:cNvPr id="303107" name="Slide Number Placeholder 3"/>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GB" sz="1400">
              <a:latin typeface="Trebuchet MS" pitchFamily="34" charset="0"/>
              <a:ea typeface="ＭＳ Ｐゴシック"/>
              <a:cs typeface="ＭＳ Ｐゴシック"/>
            </a:endParaRPr>
          </a:p>
        </p:txBody>
      </p:sp>
      <p:sp>
        <p:nvSpPr>
          <p:cNvPr id="303108" name="Date Placeholder 4"/>
          <p:cNvSpPr txBox="1">
            <a:spLocks noGrp="1"/>
          </p:cNvSpPr>
          <p:nvPr/>
        </p:nvSpPr>
        <p:spPr bwMode="auto">
          <a:xfrm>
            <a:off x="685800" y="6248400"/>
            <a:ext cx="1905000" cy="457200"/>
          </a:xfrm>
          <a:prstGeom prst="rect">
            <a:avLst/>
          </a:prstGeom>
          <a:noFill/>
          <a:ln w="9525">
            <a:noFill/>
            <a:miter lim="800000"/>
            <a:headEnd type="none" w="sm" len="sm"/>
            <a:tailEnd type="none" w="sm" len="sm"/>
          </a:ln>
        </p:spPr>
        <p:txBody>
          <a:bodyPr/>
          <a:lstStyle/>
          <a:p>
            <a:pPr defTabSz="914400"/>
            <a:endParaRPr lang="en-GB" sz="1400">
              <a:latin typeface="Trebuchet MS" pitchFamily="34" charset="0"/>
              <a:ea typeface="ＭＳ Ｐゴシック"/>
              <a:cs typeface="ＭＳ Ｐゴシック"/>
            </a:endParaRPr>
          </a:p>
        </p:txBody>
      </p:sp>
      <p:sp>
        <p:nvSpPr>
          <p:cNvPr id="6" name="Rounded Rectangle 5"/>
          <p:cNvSpPr/>
          <p:nvPr/>
        </p:nvSpPr>
        <p:spPr bwMode="auto">
          <a:xfrm>
            <a:off x="1000125" y="3643313"/>
            <a:ext cx="7429500" cy="2071687"/>
          </a:xfrm>
          <a:prstGeom prst="roundRect">
            <a:avLst/>
          </a:prstGeom>
          <a:solidFill>
            <a:schemeClr val="accent3">
              <a:lumMod val="85000"/>
            </a:schemeClr>
          </a:solidFill>
          <a:ln w="9525" cap="flat" cmpd="sng" algn="ctr">
            <a:solidFill>
              <a:schemeClr val="tx1"/>
            </a:solidFill>
            <a:prstDash val="solid"/>
            <a:round/>
            <a:headEnd type="none" w="sm" len="sm"/>
            <a:tailEnd type="none" w="sm" len="sm"/>
          </a:ln>
          <a:effectLst/>
        </p:spPr>
        <p:txBody>
          <a:bodyPr/>
          <a:lstStyle/>
          <a:p>
            <a:pPr lvl="2" defTabSz="914400">
              <a:lnSpc>
                <a:spcPct val="120000"/>
              </a:lnSpc>
            </a:pPr>
            <a:r>
              <a:rPr lang="en-GB" sz="2400" u="sng">
                <a:latin typeface="Trebuchet MS" pitchFamily="34" charset="0"/>
                <a:ea typeface="ＭＳ Ｐゴシック"/>
                <a:cs typeface="Arial" charset="0"/>
                <a:sym typeface="Wingdings" pitchFamily="2" charset="2"/>
              </a:rPr>
              <a:t>Public Health (VD) Regulations 1916</a:t>
            </a:r>
          </a:p>
          <a:p>
            <a:pPr lvl="2" defTabSz="914400">
              <a:lnSpc>
                <a:spcPct val="120000"/>
              </a:lnSpc>
            </a:pPr>
            <a:r>
              <a:rPr lang="en-GB" sz="2000" b="1">
                <a:latin typeface="Trebuchet MS" pitchFamily="34" charset="0"/>
                <a:ea typeface="ＭＳ Ｐゴシック"/>
                <a:cs typeface="Arial" charset="0"/>
              </a:rPr>
              <a:t>Voluntary</a:t>
            </a:r>
            <a:r>
              <a:rPr lang="en-GB" sz="2000">
                <a:latin typeface="Trebuchet MS" pitchFamily="34" charset="0"/>
                <a:ea typeface="ＭＳ Ｐゴシック"/>
                <a:cs typeface="Arial" charset="0"/>
              </a:rPr>
              <a:t> attendance, no doctors referral needed</a:t>
            </a:r>
          </a:p>
          <a:p>
            <a:pPr lvl="2" defTabSz="914400">
              <a:lnSpc>
                <a:spcPct val="120000"/>
              </a:lnSpc>
            </a:pPr>
            <a:r>
              <a:rPr lang="en-GB" sz="2000" b="1">
                <a:latin typeface="Trebuchet MS" pitchFamily="34" charset="0"/>
                <a:ea typeface="ＭＳ Ｐゴシック"/>
                <a:cs typeface="Arial" charset="0"/>
              </a:rPr>
              <a:t>Confidentiality</a:t>
            </a:r>
            <a:r>
              <a:rPr lang="en-GB" sz="2000">
                <a:latin typeface="Trebuchet MS" pitchFamily="34" charset="0"/>
                <a:ea typeface="ＭＳ Ｐゴシック"/>
                <a:cs typeface="Arial" charset="0"/>
              </a:rPr>
              <a:t> assured </a:t>
            </a:r>
          </a:p>
          <a:p>
            <a:pPr lvl="2" defTabSz="914400">
              <a:lnSpc>
                <a:spcPct val="120000"/>
              </a:lnSpc>
            </a:pPr>
            <a:r>
              <a:rPr lang="en-GB" sz="2000" b="1">
                <a:latin typeface="Trebuchet MS" pitchFamily="34" charset="0"/>
                <a:ea typeface="ＭＳ Ｐゴシック"/>
                <a:cs typeface="Arial" charset="0"/>
              </a:rPr>
              <a:t>Free</a:t>
            </a:r>
            <a:r>
              <a:rPr lang="en-GB" sz="2000">
                <a:latin typeface="Trebuchet MS" pitchFamily="34" charset="0"/>
                <a:ea typeface="ＭＳ Ｐゴシック"/>
                <a:cs typeface="Arial" charset="0"/>
              </a:rPr>
              <a:t> tests and treatment</a:t>
            </a:r>
            <a:r>
              <a:rPr lang="en-GB" sz="2000">
                <a:latin typeface="Trebuchet MS" pitchFamily="34" charset="0"/>
                <a:ea typeface="ＭＳ Ｐゴシック"/>
                <a:cs typeface="Arial" charset="0"/>
                <a:sym typeface="Wingdings" pitchFamily="2" charset="2"/>
              </a:rPr>
              <a:t>                 </a:t>
            </a:r>
          </a:p>
          <a:p>
            <a:pPr lvl="2" defTabSz="914400">
              <a:lnSpc>
                <a:spcPct val="120000"/>
              </a:lnSpc>
            </a:pPr>
            <a:r>
              <a:rPr lang="en-GB" sz="2000">
                <a:latin typeface="Trebuchet MS" pitchFamily="34" charset="0"/>
                <a:ea typeface="ＭＳ Ｐゴシック"/>
                <a:cs typeface="Arial" charset="0"/>
                <a:sym typeface="Wingdings" pitchFamily="2" charset="2"/>
              </a:rPr>
              <a:t>                                 </a:t>
            </a:r>
          </a:p>
          <a:p>
            <a:pPr defTabSz="914400"/>
            <a:endParaRPr lang="en-GB" sz="2000">
              <a:ea typeface="ＭＳ Ｐゴシック"/>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Number Placeholder 3"/>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GB" sz="1400">
              <a:latin typeface="Trebuchet MS" pitchFamily="34" charset="0"/>
              <a:ea typeface="ＭＳ Ｐゴシック"/>
              <a:cs typeface="ＭＳ Ｐゴシック"/>
            </a:endParaRPr>
          </a:p>
        </p:txBody>
      </p:sp>
      <p:sp>
        <p:nvSpPr>
          <p:cNvPr id="307202" name="Date Placeholder 4"/>
          <p:cNvSpPr txBox="1">
            <a:spLocks noGrp="1"/>
          </p:cNvSpPr>
          <p:nvPr/>
        </p:nvSpPr>
        <p:spPr bwMode="auto">
          <a:xfrm>
            <a:off x="685800" y="6248400"/>
            <a:ext cx="1905000" cy="457200"/>
          </a:xfrm>
          <a:prstGeom prst="rect">
            <a:avLst/>
          </a:prstGeom>
          <a:noFill/>
          <a:ln w="9525">
            <a:noFill/>
            <a:miter lim="800000"/>
            <a:headEnd type="none" w="sm" len="sm"/>
            <a:tailEnd type="none" w="sm" len="sm"/>
          </a:ln>
        </p:spPr>
        <p:txBody>
          <a:bodyPr/>
          <a:lstStyle/>
          <a:p>
            <a:pPr defTabSz="914400"/>
            <a:endParaRPr lang="en-GB" sz="1400">
              <a:latin typeface="Trebuchet MS" pitchFamily="34" charset="0"/>
              <a:ea typeface="ＭＳ Ｐゴシック"/>
              <a:cs typeface="ＭＳ Ｐゴシック"/>
            </a:endParaRPr>
          </a:p>
        </p:txBody>
      </p:sp>
      <p:sp>
        <p:nvSpPr>
          <p:cNvPr id="307204" name="Rectangle 2"/>
          <p:cNvSpPr>
            <a:spLocks noGrp="1" noChangeArrowheads="1"/>
          </p:cNvSpPr>
          <p:nvPr>
            <p:ph type="title" idx="4294967295"/>
          </p:nvPr>
        </p:nvSpPr>
        <p:spPr/>
        <p:txBody>
          <a:bodyPr lIns="92075" tIns="46038" rIns="92075" bIns="46038"/>
          <a:lstStyle/>
          <a:p>
            <a:pPr algn="l"/>
            <a:r>
              <a:rPr lang="en-GB" sz="4000" smtClean="0">
                <a:latin typeface="Trebuchet MS" pitchFamily="34" charset="0"/>
              </a:rPr>
              <a:t>Confidentiality</a:t>
            </a:r>
          </a:p>
        </p:txBody>
      </p:sp>
      <p:sp>
        <p:nvSpPr>
          <p:cNvPr id="307205" name="Rectangle 3"/>
          <p:cNvSpPr>
            <a:spLocks noGrp="1" noChangeArrowheads="1"/>
          </p:cNvSpPr>
          <p:nvPr>
            <p:ph type="body" idx="4294967295"/>
          </p:nvPr>
        </p:nvSpPr>
        <p:spPr>
          <a:xfrm>
            <a:off x="0" y="1268413"/>
            <a:ext cx="8915400" cy="3709987"/>
          </a:xfrm>
        </p:spPr>
        <p:txBody>
          <a:bodyPr lIns="92075" tIns="46038" rIns="92075" bIns="46038"/>
          <a:lstStyle/>
          <a:p>
            <a:pPr lvl="1">
              <a:buFont typeface="Arial" charset="0"/>
              <a:buNone/>
            </a:pPr>
            <a:endParaRPr lang="en-GB" sz="2000" dirty="0" smtClean="0">
              <a:solidFill>
                <a:srgbClr val="FF0000"/>
              </a:solidFill>
            </a:endParaRPr>
          </a:p>
          <a:p>
            <a:pPr lvl="1">
              <a:buFont typeface="Arial" charset="0"/>
              <a:buNone/>
            </a:pPr>
            <a:r>
              <a:rPr lang="en-GB" sz="2000" dirty="0" smtClean="0">
                <a:latin typeface="Trebuchet MS" pitchFamily="34" charset="0"/>
              </a:rPr>
              <a:t>The 1916 Regulation has been updated over the years:</a:t>
            </a:r>
          </a:p>
          <a:p>
            <a:pPr lvl="1">
              <a:buFont typeface="Arial" charset="0"/>
              <a:buNone/>
            </a:pPr>
            <a:endParaRPr lang="en-GB" sz="2000" dirty="0" smtClean="0">
              <a:latin typeface="Trebuchet MS" pitchFamily="34" charset="0"/>
            </a:endParaRPr>
          </a:p>
          <a:p>
            <a:pPr lvl="1">
              <a:buFont typeface="Arial" charset="0"/>
              <a:buNone/>
            </a:pPr>
            <a:r>
              <a:rPr lang="en-GB" sz="2000" b="1" dirty="0" smtClean="0">
                <a:latin typeface="Trebuchet MS" pitchFamily="34" charset="0"/>
              </a:rPr>
              <a:t>NHS (Venereal Diseases) Regulations 1974</a:t>
            </a:r>
          </a:p>
          <a:p>
            <a:pPr lvl="1">
              <a:buFont typeface="Wingdings" pitchFamily="2" charset="2"/>
              <a:buNone/>
            </a:pPr>
            <a:r>
              <a:rPr lang="en-GB" sz="2000" dirty="0" smtClean="0">
                <a:latin typeface="Trebuchet MS" pitchFamily="34" charset="0"/>
                <a:sym typeface="Wingdings" pitchFamily="2" charset="2"/>
              </a:rPr>
              <a:t>        Officers of all Health Authorities</a:t>
            </a:r>
          </a:p>
          <a:p>
            <a:pPr lvl="1">
              <a:buFont typeface="Wingdings" pitchFamily="2" charset="2"/>
              <a:buChar char="à"/>
            </a:pPr>
            <a:endParaRPr lang="en-GB" sz="2000" dirty="0" smtClean="0">
              <a:latin typeface="Trebuchet MS" pitchFamily="34" charset="0"/>
            </a:endParaRPr>
          </a:p>
          <a:p>
            <a:pPr lvl="1">
              <a:buFont typeface="Wingdings" pitchFamily="2" charset="2"/>
              <a:buChar char="à"/>
            </a:pPr>
            <a:endParaRPr lang="en-GB" sz="2000" dirty="0" smtClean="0">
              <a:latin typeface="Trebuchet MS" pitchFamily="34" charset="0"/>
            </a:endParaRPr>
          </a:p>
          <a:p>
            <a:pPr lvl="1">
              <a:buFont typeface="Arial" charset="0"/>
              <a:buNone/>
            </a:pPr>
            <a:r>
              <a:rPr lang="en-GB" sz="2000" b="1" dirty="0" smtClean="0">
                <a:latin typeface="Trebuchet MS" pitchFamily="34" charset="0"/>
              </a:rPr>
              <a:t>NHS Trusts and Primary Care Trusts </a:t>
            </a:r>
          </a:p>
          <a:p>
            <a:pPr>
              <a:buFont typeface="Arial" charset="0"/>
              <a:buNone/>
            </a:pPr>
            <a:r>
              <a:rPr lang="en-GB" sz="2000" b="1" dirty="0" smtClean="0">
                <a:latin typeface="Trebuchet MS" pitchFamily="34" charset="0"/>
              </a:rPr>
              <a:t>	  (Sexually Transmitted Diseases) Directions 2000</a:t>
            </a:r>
          </a:p>
          <a:p>
            <a:pPr>
              <a:buFont typeface="Arial" charset="0"/>
              <a:buNone/>
            </a:pPr>
            <a:r>
              <a:rPr lang="en-GB" sz="2000" dirty="0" smtClean="0">
                <a:latin typeface="Trebuchet MS" pitchFamily="34" charset="0"/>
              </a:rPr>
              <a:t>              </a:t>
            </a:r>
            <a:r>
              <a:rPr lang="en-GB" sz="2000" dirty="0" smtClean="0">
                <a:latin typeface="Trebuchet MS" pitchFamily="34" charset="0"/>
                <a:sym typeface="Wingdings" pitchFamily="2" charset="2"/>
              </a:rPr>
              <a:t> members or employees of NHS Trusts</a:t>
            </a:r>
            <a:endParaRPr lang="en-GB"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p:txBody>
          <a:bodyPr/>
          <a:lstStyle/>
          <a:p>
            <a:r>
              <a:rPr lang="en-GB" smtClean="0"/>
              <a:t>A Few Questions For You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p:cNvSpPr>
          <p:nvPr>
            <p:ph type="title"/>
          </p:nvPr>
        </p:nvSpPr>
        <p:spPr/>
        <p:txBody>
          <a:bodyPr/>
          <a:lstStyle/>
          <a:p>
            <a:r>
              <a:rPr lang="en-GB" smtClean="0"/>
              <a:t>What’s In a Name?</a:t>
            </a:r>
          </a:p>
        </p:txBody>
      </p:sp>
      <p:sp>
        <p:nvSpPr>
          <p:cNvPr id="707587" name="Rectangle 3"/>
          <p:cNvSpPr>
            <a:spLocks noGrp="1"/>
          </p:cNvSpPr>
          <p:nvPr>
            <p:ph type="body" idx="1"/>
          </p:nvPr>
        </p:nvSpPr>
        <p:spPr/>
        <p:txBody>
          <a:bodyPr/>
          <a:lstStyle/>
          <a:p>
            <a:r>
              <a:rPr lang="en-GB" dirty="0" smtClean="0"/>
              <a:t>VD [Venereal Diseases] clinic</a:t>
            </a:r>
          </a:p>
          <a:p>
            <a:r>
              <a:rPr lang="en-GB" dirty="0" smtClean="0"/>
              <a:t>Special Clinics</a:t>
            </a:r>
          </a:p>
          <a:p>
            <a:r>
              <a:rPr lang="en-GB" dirty="0" smtClean="0"/>
              <a:t>GUM [Genitourinary Medicine] Clinics</a:t>
            </a:r>
          </a:p>
          <a:p>
            <a:r>
              <a:rPr lang="en-GB" dirty="0" smtClean="0"/>
              <a:t>Sexual Health Clinics</a:t>
            </a:r>
          </a:p>
          <a:p>
            <a:r>
              <a:rPr lang="en-GB" dirty="0" smtClean="0"/>
              <a:t>Integrated Sexual Health Services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Number Placeholder 3"/>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GB" sz="1400">
              <a:latin typeface="Trebuchet MS" pitchFamily="34" charset="0"/>
              <a:ea typeface="ＭＳ Ｐゴシック"/>
              <a:cs typeface="ＭＳ Ｐゴシック"/>
            </a:endParaRPr>
          </a:p>
        </p:txBody>
      </p:sp>
      <p:sp>
        <p:nvSpPr>
          <p:cNvPr id="305154" name="Date Placeholder 4"/>
          <p:cNvSpPr txBox="1">
            <a:spLocks noGrp="1"/>
          </p:cNvSpPr>
          <p:nvPr/>
        </p:nvSpPr>
        <p:spPr bwMode="auto">
          <a:xfrm>
            <a:off x="685800" y="6248400"/>
            <a:ext cx="1905000" cy="457200"/>
          </a:xfrm>
          <a:prstGeom prst="rect">
            <a:avLst/>
          </a:prstGeom>
          <a:noFill/>
          <a:ln w="9525">
            <a:noFill/>
            <a:miter lim="800000"/>
            <a:headEnd type="none" w="sm" len="sm"/>
            <a:tailEnd type="none" w="sm" len="sm"/>
          </a:ln>
        </p:spPr>
        <p:txBody>
          <a:bodyPr/>
          <a:lstStyle/>
          <a:p>
            <a:pPr defTabSz="914400"/>
            <a:endParaRPr lang="en-GB" sz="1400">
              <a:latin typeface="Trebuchet MS" pitchFamily="34" charset="0"/>
              <a:ea typeface="ＭＳ Ｐゴシック"/>
              <a:cs typeface="ＭＳ Ｐゴシック"/>
            </a:endParaRPr>
          </a:p>
        </p:txBody>
      </p:sp>
      <p:sp>
        <p:nvSpPr>
          <p:cNvPr id="305155" name="Rectangle 2"/>
          <p:cNvSpPr>
            <a:spLocks noGrp="1" noChangeArrowheads="1"/>
          </p:cNvSpPr>
          <p:nvPr>
            <p:ph type="title" idx="4294967295"/>
          </p:nvPr>
        </p:nvSpPr>
        <p:spPr/>
        <p:txBody>
          <a:bodyPr lIns="92075" tIns="46038" rIns="92075" bIns="46038"/>
          <a:lstStyle/>
          <a:p>
            <a:r>
              <a:rPr lang="en-GB" sz="3600" dirty="0" smtClean="0">
                <a:latin typeface="Trebuchet MS" pitchFamily="34" charset="0"/>
              </a:rPr>
              <a:t>Sexual Health Clinics Today</a:t>
            </a:r>
            <a:endParaRPr lang="en-GB" sz="3600" u="sng" dirty="0" smtClean="0">
              <a:latin typeface="Trebuchet MS" pitchFamily="34" charset="0"/>
            </a:endParaRPr>
          </a:p>
        </p:txBody>
      </p:sp>
      <p:sp>
        <p:nvSpPr>
          <p:cNvPr id="305156" name="Rectangle 3"/>
          <p:cNvSpPr>
            <a:spLocks noGrp="1" noChangeArrowheads="1"/>
          </p:cNvSpPr>
          <p:nvPr>
            <p:ph type="body" idx="4294967295"/>
          </p:nvPr>
        </p:nvSpPr>
        <p:spPr>
          <a:xfrm>
            <a:off x="685800" y="1308100"/>
            <a:ext cx="8008938" cy="3649663"/>
          </a:xfrm>
        </p:spPr>
        <p:txBody>
          <a:bodyPr lIns="92075" tIns="46038" rIns="92075" bIns="46038"/>
          <a:lstStyle/>
          <a:p>
            <a:pPr>
              <a:lnSpc>
                <a:spcPct val="110000"/>
              </a:lnSpc>
            </a:pPr>
            <a:r>
              <a:rPr lang="en-GB" sz="2000" dirty="0" smtClean="0">
                <a:latin typeface="Trebuchet MS" pitchFamily="34" charset="0"/>
              </a:rPr>
              <a:t>National network of clinics</a:t>
            </a:r>
          </a:p>
          <a:p>
            <a:pPr lvl="1">
              <a:lnSpc>
                <a:spcPct val="110000"/>
              </a:lnSpc>
            </a:pPr>
            <a:r>
              <a:rPr lang="en-GB" sz="2000" dirty="0" smtClean="0">
                <a:latin typeface="Trebuchet MS" pitchFamily="34" charset="0"/>
              </a:rPr>
              <a:t>Most major cities, towns</a:t>
            </a:r>
          </a:p>
          <a:p>
            <a:pPr lvl="1">
              <a:lnSpc>
                <a:spcPct val="110000"/>
              </a:lnSpc>
            </a:pPr>
            <a:r>
              <a:rPr lang="en-GB" sz="2000" dirty="0" smtClean="0">
                <a:latin typeface="Trebuchet MS" pitchFamily="34" charset="0"/>
              </a:rPr>
              <a:t>Consultant-led service</a:t>
            </a:r>
          </a:p>
          <a:p>
            <a:pPr>
              <a:lnSpc>
                <a:spcPct val="110000"/>
              </a:lnSpc>
            </a:pPr>
            <a:r>
              <a:rPr lang="en-GB" sz="2000" dirty="0" smtClean="0">
                <a:latin typeface="Trebuchet MS" pitchFamily="34" charset="0"/>
              </a:rPr>
              <a:t>Providers:</a:t>
            </a:r>
          </a:p>
          <a:p>
            <a:pPr lvl="1">
              <a:lnSpc>
                <a:spcPct val="110000"/>
              </a:lnSpc>
              <a:buFont typeface="Arial" charset="0"/>
              <a:buNone/>
            </a:pPr>
            <a:r>
              <a:rPr lang="en-GB" sz="2000" dirty="0" smtClean="0">
                <a:latin typeface="Trebuchet MS" pitchFamily="34" charset="0"/>
              </a:rPr>
              <a:t>Acute Trust</a:t>
            </a:r>
          </a:p>
          <a:p>
            <a:pPr lvl="2">
              <a:lnSpc>
                <a:spcPct val="120000"/>
              </a:lnSpc>
            </a:pPr>
            <a:r>
              <a:rPr lang="en-GB" sz="2000" dirty="0" smtClean="0">
                <a:latin typeface="Trebuchet MS" pitchFamily="34" charset="0"/>
              </a:rPr>
              <a:t>Integration with HIV/AIDS inpatient services – may change</a:t>
            </a:r>
          </a:p>
          <a:p>
            <a:pPr lvl="2">
              <a:lnSpc>
                <a:spcPct val="120000"/>
              </a:lnSpc>
            </a:pPr>
            <a:r>
              <a:rPr lang="en-GB" sz="2000" dirty="0" smtClean="0">
                <a:latin typeface="Trebuchet MS" pitchFamily="34" charset="0"/>
              </a:rPr>
              <a:t>Linked to other acute services e.g. ID medicine, urology, dermatology, </a:t>
            </a:r>
            <a:r>
              <a:rPr lang="en-GB" sz="2000" dirty="0" err="1" smtClean="0">
                <a:latin typeface="Trebuchet MS" pitchFamily="34" charset="0"/>
              </a:rPr>
              <a:t>gynae</a:t>
            </a:r>
            <a:endParaRPr lang="en-GB" sz="2000" dirty="0" smtClean="0">
              <a:latin typeface="Trebuchet MS" pitchFamily="34" charset="0"/>
            </a:endParaRPr>
          </a:p>
          <a:p>
            <a:pPr lvl="2">
              <a:lnSpc>
                <a:spcPct val="120000"/>
              </a:lnSpc>
            </a:pPr>
            <a:r>
              <a:rPr lang="en-GB" sz="2000" dirty="0" smtClean="0">
                <a:latin typeface="Trebuchet MS" pitchFamily="34" charset="0"/>
              </a:rPr>
              <a:t>Increasing provision of contraception services – will be core</a:t>
            </a:r>
          </a:p>
          <a:p>
            <a:pPr lvl="1">
              <a:lnSpc>
                <a:spcPct val="110000"/>
              </a:lnSpc>
              <a:buFont typeface="Arial" charset="0"/>
              <a:buNone/>
            </a:pPr>
            <a:r>
              <a:rPr lang="en-GB" sz="2000" dirty="0" smtClean="0">
                <a:latin typeface="Trebuchet MS" pitchFamily="34" charset="0"/>
              </a:rPr>
              <a:t>Community Care Trust</a:t>
            </a:r>
          </a:p>
          <a:p>
            <a:pPr lvl="2">
              <a:lnSpc>
                <a:spcPct val="110000"/>
              </a:lnSpc>
            </a:pPr>
            <a:r>
              <a:rPr lang="en-GB" sz="2000" dirty="0" smtClean="0">
                <a:latin typeface="Trebuchet MS" pitchFamily="34" charset="0"/>
              </a:rPr>
              <a:t>Often GP, family planning (CASH) settings</a:t>
            </a:r>
          </a:p>
          <a:p>
            <a:pPr lvl="2">
              <a:lnSpc>
                <a:spcPct val="110000"/>
              </a:lnSpc>
            </a:pPr>
            <a:r>
              <a:rPr lang="en-GB" sz="2000" dirty="0" smtClean="0">
                <a:latin typeface="Trebuchet MS" pitchFamily="34" charset="0"/>
              </a:rPr>
              <a:t>Co-location / integration with other sexual health services</a:t>
            </a:r>
          </a:p>
          <a:p>
            <a:pPr lvl="1">
              <a:lnSpc>
                <a:spcPct val="110000"/>
              </a:lnSpc>
              <a:buFont typeface="Arial" charset="0"/>
              <a:buNone/>
            </a:pPr>
            <a:r>
              <a:rPr lang="en-GB" sz="2000" dirty="0" smtClean="0">
                <a:latin typeface="Trebuchet MS" pitchFamily="34" charset="0"/>
              </a:rPr>
              <a:t>Private/third sector -  as many in London as NHS services</a:t>
            </a:r>
          </a:p>
          <a:p>
            <a:pPr lvl="1">
              <a:lnSpc>
                <a:spcPct val="110000"/>
              </a:lnSpc>
              <a:buFont typeface="Arial" charset="0"/>
              <a:buNone/>
            </a:pPr>
            <a:endParaRPr lang="en-GB" sz="2000" dirty="0" smtClean="0">
              <a:latin typeface="Trebuchet MS"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6"/>
          <p:cNvSpPr>
            <a:spLocks noGrp="1"/>
          </p:cNvSpPr>
          <p:nvPr>
            <p:ph type="title" idx="4294967295"/>
          </p:nvPr>
        </p:nvSpPr>
        <p:spPr>
          <a:xfrm>
            <a:off x="714375" y="0"/>
            <a:ext cx="7772400" cy="1143000"/>
          </a:xfrm>
        </p:spPr>
        <p:txBody>
          <a:bodyPr lIns="92075" tIns="46038" rIns="92075" bIns="46038"/>
          <a:lstStyle/>
          <a:p>
            <a:r>
              <a:rPr lang="en-GB" smtClean="0">
                <a:latin typeface="Trebuchet MS" pitchFamily="34" charset="0"/>
              </a:rPr>
              <a:t>Range of GUM Services</a:t>
            </a:r>
            <a:endParaRPr lang="en-GB" smtClean="0"/>
          </a:p>
        </p:txBody>
      </p:sp>
      <p:graphicFrame>
        <p:nvGraphicFramePr>
          <p:cNvPr id="9" name="Content Placeholder 8"/>
          <p:cNvGraphicFramePr>
            <a:graphicFrameLocks noGrp="1"/>
          </p:cNvGraphicFramePr>
          <p:nvPr>
            <p:ph idx="4294967295"/>
          </p:nvPr>
        </p:nvGraphicFramePr>
        <p:xfrm>
          <a:off x="500034" y="571480"/>
          <a:ext cx="792961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1299" name="Slide Number Placeholder 4"/>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GB" sz="1400">
              <a:latin typeface="Trebuchet MS" pitchFamily="34" charset="0"/>
              <a:ea typeface="ＭＳ Ｐゴシック"/>
              <a:cs typeface="ＭＳ Ｐゴシック"/>
            </a:endParaRPr>
          </a:p>
        </p:txBody>
      </p:sp>
      <p:sp>
        <p:nvSpPr>
          <p:cNvPr id="311300" name="Date Placeholder 5"/>
          <p:cNvSpPr txBox="1">
            <a:spLocks noGrp="1"/>
          </p:cNvSpPr>
          <p:nvPr/>
        </p:nvSpPr>
        <p:spPr bwMode="auto">
          <a:xfrm>
            <a:off x="685800" y="6248400"/>
            <a:ext cx="1905000" cy="457200"/>
          </a:xfrm>
          <a:prstGeom prst="rect">
            <a:avLst/>
          </a:prstGeom>
          <a:noFill/>
          <a:ln w="9525">
            <a:noFill/>
            <a:miter lim="800000"/>
            <a:headEnd type="none" w="sm" len="sm"/>
            <a:tailEnd type="none" w="sm" len="sm"/>
          </a:ln>
        </p:spPr>
        <p:txBody>
          <a:bodyPr/>
          <a:lstStyle/>
          <a:p>
            <a:pPr defTabSz="914400"/>
            <a:endParaRPr lang="en-GB" sz="1400">
              <a:latin typeface="Trebuchet MS"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itle 1"/>
          <p:cNvSpPr>
            <a:spLocks noGrp="1"/>
          </p:cNvSpPr>
          <p:nvPr>
            <p:ph type="ctrTitle" idx="4294967295"/>
          </p:nvPr>
        </p:nvSpPr>
        <p:spPr>
          <a:xfrm>
            <a:off x="468313" y="404813"/>
            <a:ext cx="8229600" cy="928687"/>
          </a:xfrm>
        </p:spPr>
        <p:txBody>
          <a:bodyPr lIns="92075" tIns="46038" rIns="92075" bIns="46038" anchor="b"/>
          <a:lstStyle/>
          <a:p>
            <a:pPr eaLnBrk="1" hangingPunct="1"/>
            <a:r>
              <a:rPr lang="en-GB" sz="4000" smtClean="0"/>
              <a:t/>
            </a:r>
            <a:br>
              <a:rPr lang="en-GB" sz="4000" smtClean="0"/>
            </a:br>
            <a:r>
              <a:rPr lang="en-GB" sz="4000" smtClean="0"/>
              <a:t/>
            </a:r>
            <a:br>
              <a:rPr lang="en-GB" sz="4000" smtClean="0"/>
            </a:br>
            <a:r>
              <a:rPr lang="en-GB" sz="4000" smtClean="0"/>
              <a:t>Core Principles of STI Management</a:t>
            </a:r>
          </a:p>
        </p:txBody>
      </p:sp>
      <p:sp>
        <p:nvSpPr>
          <p:cNvPr id="708611" name="Subtitle 2"/>
          <p:cNvSpPr>
            <a:spLocks noGrp="1"/>
          </p:cNvSpPr>
          <p:nvPr>
            <p:ph type="subTitle" idx="4294967295"/>
          </p:nvPr>
        </p:nvSpPr>
        <p:spPr>
          <a:xfrm>
            <a:off x="395288" y="1844675"/>
            <a:ext cx="8229600" cy="4464050"/>
          </a:xfrm>
        </p:spPr>
        <p:txBody>
          <a:bodyPr lIns="92075" tIns="46038" rIns="92075" bIns="46038"/>
          <a:lstStyle/>
          <a:p>
            <a:pPr lvl="1" defTabSz="914400" eaLnBrk="1" hangingPunct="1">
              <a:lnSpc>
                <a:spcPct val="110000"/>
              </a:lnSpc>
            </a:pPr>
            <a:r>
              <a:rPr lang="en-GB" sz="2400" smtClean="0"/>
              <a:t>Diagnostic tests [where possible POCT] before treatment</a:t>
            </a:r>
          </a:p>
          <a:p>
            <a:pPr lvl="1" defTabSz="914400" eaLnBrk="1" hangingPunct="1">
              <a:lnSpc>
                <a:spcPct val="110000"/>
              </a:lnSpc>
            </a:pPr>
            <a:r>
              <a:rPr lang="en-GB" sz="2400" smtClean="0"/>
              <a:t>Screen for other STIs</a:t>
            </a:r>
          </a:p>
          <a:p>
            <a:pPr lvl="1" defTabSz="914400" eaLnBrk="1" hangingPunct="1">
              <a:lnSpc>
                <a:spcPct val="110000"/>
              </a:lnSpc>
            </a:pPr>
            <a:r>
              <a:rPr lang="en-GB" sz="2400" smtClean="0"/>
              <a:t>Simple effective treatment regimens[&gt;95% cure rate for bacteria]; where possible DOT</a:t>
            </a:r>
          </a:p>
          <a:p>
            <a:pPr lvl="1" defTabSz="914400" eaLnBrk="1" hangingPunct="1">
              <a:lnSpc>
                <a:spcPct val="110000"/>
              </a:lnSpc>
            </a:pPr>
            <a:r>
              <a:rPr lang="en-GB" sz="2400" smtClean="0"/>
              <a:t>Follow-up after treatment</a:t>
            </a:r>
          </a:p>
          <a:p>
            <a:pPr lvl="1" defTabSz="914400" eaLnBrk="1" hangingPunct="1">
              <a:lnSpc>
                <a:spcPct val="110000"/>
              </a:lnSpc>
            </a:pPr>
            <a:r>
              <a:rPr lang="en-GB" sz="2400" smtClean="0"/>
              <a:t>Partner notification and epidemiological treatment</a:t>
            </a:r>
          </a:p>
          <a:p>
            <a:pPr lvl="1" defTabSz="914400" eaLnBrk="1" hangingPunct="1">
              <a:lnSpc>
                <a:spcPct val="110000"/>
              </a:lnSpc>
            </a:pPr>
            <a:r>
              <a:rPr lang="en-GB" sz="2400" smtClean="0"/>
              <a:t>Non-judgemental patient information, risk reduction support</a:t>
            </a:r>
            <a:endParaRPr lang="en-GB" smtClean="0"/>
          </a:p>
          <a:p>
            <a:pPr lvl="1" defTabSz="914400" eaLnBrk="1" hangingPunct="1">
              <a:lnSpc>
                <a:spcPct val="90000"/>
              </a:lnSpc>
            </a:pPr>
            <a:endParaRPr lang="en-GB" sz="2400" smtClean="0">
              <a:solidFill>
                <a:schemeClr val="accent1"/>
              </a:solidFill>
            </a:endParaRPr>
          </a:p>
          <a:p>
            <a:pPr lvl="1" defTabSz="914400" eaLnBrk="1" hangingPunct="1">
              <a:lnSpc>
                <a:spcPct val="90000"/>
              </a:lnSpc>
            </a:pPr>
            <a:endParaRPr lang="en-GB" sz="2400" smtClean="0">
              <a:solidFill>
                <a:schemeClr val="accent2"/>
              </a:solidFill>
            </a:endParaRPr>
          </a:p>
          <a:p>
            <a:pPr lvl="1" defTabSz="914400" eaLnBrk="1" hangingPunct="1">
              <a:lnSpc>
                <a:spcPct val="90000"/>
              </a:lnSpc>
              <a:buFont typeface="Arial" charset="0"/>
              <a:buNone/>
            </a:pPr>
            <a:endParaRPr lang="en-GB" sz="2400" smtClean="0">
              <a:solidFill>
                <a:schemeClr val="accent2"/>
              </a:solidFill>
            </a:endParaRPr>
          </a:p>
          <a:p>
            <a:pPr marL="0" indent="0" defTabSz="914400" eaLnBrk="1" hangingPunct="1">
              <a:lnSpc>
                <a:spcPct val="90000"/>
              </a:lnSpc>
            </a:pPr>
            <a:endParaRPr lang="en-GB" sz="2800" smtClean="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p:cNvSpPr>
          <p:nvPr>
            <p:ph type="ctrTitle"/>
          </p:nvPr>
        </p:nvSpPr>
        <p:spPr>
          <a:xfrm>
            <a:off x="685800" y="2286000"/>
            <a:ext cx="7772400" cy="1143000"/>
          </a:xfrm>
        </p:spPr>
        <p:txBody>
          <a:bodyPr/>
          <a:lstStyle/>
          <a:p>
            <a:r>
              <a:rPr lang="en-GB" sz="5400" smtClean="0"/>
              <a:t>Taking A Sexual History</a:t>
            </a:r>
            <a:r>
              <a:rPr lang="en-GB"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p:cNvSpPr>
          <p:nvPr>
            <p:ph type="title" idx="4294967295"/>
          </p:nvPr>
        </p:nvSpPr>
        <p:spPr>
          <a:xfrm>
            <a:off x="395288" y="333375"/>
            <a:ext cx="8229600" cy="1143000"/>
          </a:xfrm>
        </p:spPr>
        <p:txBody>
          <a:bodyPr/>
          <a:lstStyle/>
          <a:p>
            <a:r>
              <a:rPr lang="en-GB" b="1" smtClean="0"/>
              <a:t>Why take a sexual history?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p:cNvSpPr>
          <p:nvPr>
            <p:ph type="title"/>
          </p:nvPr>
        </p:nvSpPr>
        <p:spPr>
          <a:xfrm>
            <a:off x="395288" y="333375"/>
            <a:ext cx="8229600" cy="1143000"/>
          </a:xfrm>
        </p:spPr>
        <p:txBody>
          <a:bodyPr/>
          <a:lstStyle/>
          <a:p>
            <a:r>
              <a:rPr lang="en-GB" b="1" smtClean="0"/>
              <a:t>Why take a sexual history?</a:t>
            </a:r>
          </a:p>
        </p:txBody>
      </p:sp>
      <p:sp>
        <p:nvSpPr>
          <p:cNvPr id="399362" name="Rectangle 3"/>
          <p:cNvSpPr>
            <a:spLocks noGrp="1"/>
          </p:cNvSpPr>
          <p:nvPr>
            <p:ph type="body" idx="1"/>
          </p:nvPr>
        </p:nvSpPr>
        <p:spPr>
          <a:xfrm>
            <a:off x="684213" y="1052513"/>
            <a:ext cx="7772400" cy="4392612"/>
          </a:xfrm>
        </p:spPr>
        <p:txBody>
          <a:bodyPr/>
          <a:lstStyle/>
          <a:p>
            <a:pPr marL="0" indent="0" algn="just" defTabSz="914400">
              <a:lnSpc>
                <a:spcPct val="90000"/>
              </a:lnSpc>
              <a:spcBef>
                <a:spcPts val="600"/>
              </a:spcBef>
              <a:spcAft>
                <a:spcPts val="600"/>
              </a:spcAft>
              <a:buFont typeface="Arial" charset="0"/>
              <a:buNone/>
            </a:pPr>
            <a:endParaRPr lang="en-GB" dirty="0" smtClean="0"/>
          </a:p>
          <a:p>
            <a:pPr marL="762000" lvl="2" indent="-381000" algn="just" defTabSz="914400">
              <a:lnSpc>
                <a:spcPct val="115000"/>
              </a:lnSpc>
              <a:spcBef>
                <a:spcPts val="600"/>
              </a:spcBef>
              <a:spcAft>
                <a:spcPts val="600"/>
              </a:spcAft>
              <a:buSzPct val="65000"/>
              <a:buFont typeface="Symbol" pitchFamily="18" charset="2"/>
              <a:buChar char="·"/>
            </a:pPr>
            <a:r>
              <a:rPr lang="en-GB" dirty="0" smtClean="0"/>
              <a:t>to assess clinical condition</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to assess risk for STIs (including HIV)</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plan tests</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enable partner notification</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identify need for vaccination</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aid the provision of health promotion</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Discuss, provide contraception</a:t>
            </a:r>
          </a:p>
          <a:p>
            <a:pPr marL="762000" lvl="2" indent="-381000" algn="just" defTabSz="914400">
              <a:lnSpc>
                <a:spcPct val="115000"/>
              </a:lnSpc>
              <a:spcBef>
                <a:spcPts val="600"/>
              </a:spcBef>
              <a:spcAft>
                <a:spcPts val="600"/>
              </a:spcAft>
              <a:buSzPct val="65000"/>
              <a:buFont typeface="Symbol" pitchFamily="18" charset="2"/>
              <a:buChar char="·"/>
            </a:pPr>
            <a:r>
              <a:rPr lang="en-GB" dirty="0" smtClean="0"/>
              <a:t>research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p:cNvSpPr>
          <p:nvPr>
            <p:ph type="title" idx="4294967295"/>
          </p:nvPr>
        </p:nvSpPr>
        <p:spPr>
          <a:xfrm>
            <a:off x="457200" y="609600"/>
            <a:ext cx="8686800" cy="515938"/>
          </a:xfrm>
        </p:spPr>
        <p:txBody>
          <a:bodyPr/>
          <a:lstStyle/>
          <a:p>
            <a:r>
              <a:rPr lang="en-GB" sz="4000" b="1" smtClean="0"/>
              <a:t>What's different about a sexual history?</a:t>
            </a:r>
            <a:endParaRPr lang="en-GB"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p:cNvSpPr>
          <p:nvPr>
            <p:ph type="title"/>
          </p:nvPr>
        </p:nvSpPr>
        <p:spPr>
          <a:xfrm>
            <a:off x="457200" y="609600"/>
            <a:ext cx="8686800" cy="515938"/>
          </a:xfrm>
        </p:spPr>
        <p:txBody>
          <a:bodyPr/>
          <a:lstStyle/>
          <a:p>
            <a:r>
              <a:rPr lang="en-GB" sz="4000" b="1" smtClean="0"/>
              <a:t>What's different about a sexual history?</a:t>
            </a:r>
            <a:endParaRPr lang="en-GB" b="1" smtClean="0"/>
          </a:p>
        </p:txBody>
      </p:sp>
      <p:sp>
        <p:nvSpPr>
          <p:cNvPr id="401410" name="Rectangle 3"/>
          <p:cNvSpPr>
            <a:spLocks noGrp="1"/>
          </p:cNvSpPr>
          <p:nvPr>
            <p:ph type="body" idx="1"/>
          </p:nvPr>
        </p:nvSpPr>
        <p:spPr>
          <a:xfrm>
            <a:off x="838200" y="1600200"/>
            <a:ext cx="7772400" cy="4038600"/>
          </a:xfrm>
        </p:spPr>
        <p:txBody>
          <a:bodyPr/>
          <a:lstStyle/>
          <a:p>
            <a:pPr lvl="2" algn="just">
              <a:lnSpc>
                <a:spcPct val="130000"/>
              </a:lnSpc>
              <a:spcBef>
                <a:spcPts val="600"/>
              </a:spcBef>
              <a:spcAft>
                <a:spcPts val="600"/>
              </a:spcAft>
              <a:buSzPct val="75000"/>
              <a:buFont typeface="Symbol" pitchFamily="18" charset="2"/>
              <a:buChar char="·"/>
            </a:pPr>
            <a:r>
              <a:rPr lang="en-GB" smtClean="0"/>
              <a:t>Emotional issues</a:t>
            </a:r>
          </a:p>
          <a:p>
            <a:pPr lvl="2" algn="just">
              <a:lnSpc>
                <a:spcPct val="130000"/>
              </a:lnSpc>
              <a:spcBef>
                <a:spcPts val="600"/>
              </a:spcBef>
              <a:spcAft>
                <a:spcPts val="600"/>
              </a:spcAft>
              <a:buSzPct val="75000"/>
              <a:buFont typeface="Symbol" pitchFamily="18" charset="2"/>
              <a:buChar char="·"/>
            </a:pPr>
            <a:r>
              <a:rPr lang="en-GB" smtClean="0"/>
              <a:t>Emotive issues</a:t>
            </a:r>
          </a:p>
          <a:p>
            <a:pPr lvl="2" algn="just">
              <a:lnSpc>
                <a:spcPct val="130000"/>
              </a:lnSpc>
              <a:spcBef>
                <a:spcPts val="600"/>
              </a:spcBef>
              <a:spcAft>
                <a:spcPts val="600"/>
              </a:spcAft>
              <a:buSzPct val="75000"/>
              <a:buFont typeface="Symbol" pitchFamily="18" charset="2"/>
              <a:buChar char="·"/>
            </a:pPr>
            <a:r>
              <a:rPr lang="en-GB" smtClean="0"/>
              <a:t>Embarrassment</a:t>
            </a:r>
          </a:p>
          <a:p>
            <a:pPr lvl="2" algn="just">
              <a:lnSpc>
                <a:spcPct val="130000"/>
              </a:lnSpc>
              <a:spcBef>
                <a:spcPts val="600"/>
              </a:spcBef>
              <a:spcAft>
                <a:spcPts val="600"/>
              </a:spcAft>
              <a:buSzPct val="75000"/>
              <a:buFont typeface="Symbol" pitchFamily="18" charset="2"/>
              <a:buChar char="·"/>
            </a:pPr>
            <a:r>
              <a:rPr lang="en-GB" smtClean="0"/>
              <a:t>Involves other people</a:t>
            </a:r>
          </a:p>
          <a:p>
            <a:pPr lvl="2" algn="just">
              <a:lnSpc>
                <a:spcPct val="130000"/>
              </a:lnSpc>
              <a:spcBef>
                <a:spcPts val="600"/>
              </a:spcBef>
              <a:spcAft>
                <a:spcPts val="600"/>
              </a:spcAft>
              <a:buSzPct val="75000"/>
              <a:buFont typeface="Symbol" pitchFamily="18" charset="2"/>
              <a:buChar char="·"/>
            </a:pPr>
            <a:r>
              <a:rPr lang="en-GB" smtClean="0"/>
              <a:t>Attendance as a contact</a:t>
            </a:r>
          </a:p>
          <a:p>
            <a:pPr lvl="2" algn="just">
              <a:lnSpc>
                <a:spcPct val="130000"/>
              </a:lnSpc>
              <a:spcBef>
                <a:spcPts val="600"/>
              </a:spcBef>
              <a:spcAft>
                <a:spcPts val="600"/>
              </a:spcAft>
              <a:buSzPct val="75000"/>
              <a:buFont typeface="Symbol" pitchFamily="18" charset="2"/>
              <a:buChar char="·"/>
            </a:pPr>
            <a:r>
              <a:rPr lang="en-GB" smtClean="0"/>
              <a:t>Moral/legal issues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p:cNvSpPr>
          <p:nvPr>
            <p:ph type="title" idx="4294967295"/>
          </p:nvPr>
        </p:nvSpPr>
        <p:spPr>
          <a:xfrm>
            <a:off x="323850" y="404813"/>
            <a:ext cx="8458200" cy="1347787"/>
          </a:xfrm>
        </p:spPr>
        <p:txBody>
          <a:bodyPr/>
          <a:lstStyle/>
          <a:p>
            <a:r>
              <a:rPr lang="en-GB" sz="3200" b="1" smtClean="0"/>
              <a:t>What concerns might a patient attending STI clinic have?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ctrTitle" idx="4294967295"/>
          </p:nvPr>
        </p:nvSpPr>
        <p:spPr>
          <a:xfrm>
            <a:off x="685800" y="685800"/>
            <a:ext cx="7772400" cy="2127250"/>
          </a:xfrm>
          <a:noFill/>
        </p:spPr>
        <p:txBody>
          <a:bodyPr lIns="92075" tIns="46038" rIns="92075" bIns="46038" anchor="b"/>
          <a:lstStyle/>
          <a:p>
            <a:r>
              <a:rPr lang="en-GB" sz="4700" smtClean="0"/>
              <a:t>STI Epidemiology</a:t>
            </a: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p:cNvSpPr>
          <p:nvPr>
            <p:ph type="title"/>
          </p:nvPr>
        </p:nvSpPr>
        <p:spPr>
          <a:xfrm>
            <a:off x="323850" y="404813"/>
            <a:ext cx="8458200" cy="1347787"/>
          </a:xfrm>
        </p:spPr>
        <p:txBody>
          <a:bodyPr/>
          <a:lstStyle/>
          <a:p>
            <a:r>
              <a:rPr lang="en-GB" sz="3200" b="1" smtClean="0"/>
              <a:t>What concerns might a patient attending STI clinic have?</a:t>
            </a:r>
          </a:p>
        </p:txBody>
      </p:sp>
      <p:sp>
        <p:nvSpPr>
          <p:cNvPr id="403458" name="Rectangle 3"/>
          <p:cNvSpPr>
            <a:spLocks noGrp="1"/>
          </p:cNvSpPr>
          <p:nvPr>
            <p:ph type="body" sz="half" idx="1"/>
          </p:nvPr>
        </p:nvSpPr>
        <p:spPr>
          <a:xfrm>
            <a:off x="4572000" y="1905000"/>
            <a:ext cx="4114800" cy="4267200"/>
          </a:xfrm>
        </p:spPr>
        <p:txBody>
          <a:bodyPr/>
          <a:lstStyle/>
          <a:p>
            <a:pPr marL="201613" lvl="1" indent="0" defTabSz="914400">
              <a:lnSpc>
                <a:spcPct val="120000"/>
              </a:lnSpc>
              <a:spcBef>
                <a:spcPts val="200"/>
              </a:spcBef>
              <a:spcAft>
                <a:spcPts val="200"/>
              </a:spcAft>
              <a:buSzPct val="70000"/>
              <a:buFontTx/>
              <a:buChar char="•"/>
            </a:pPr>
            <a:r>
              <a:rPr lang="en-GB" smtClean="0"/>
              <a:t>Difficulty talking about sex</a:t>
            </a:r>
          </a:p>
          <a:p>
            <a:pPr marL="201613" lvl="1" indent="0" defTabSz="914400">
              <a:lnSpc>
                <a:spcPct val="120000"/>
              </a:lnSpc>
              <a:spcBef>
                <a:spcPts val="200"/>
              </a:spcBef>
              <a:spcAft>
                <a:spcPts val="200"/>
              </a:spcAft>
              <a:buSzPct val="70000"/>
              <a:buFontTx/>
              <a:buChar char="•"/>
            </a:pPr>
            <a:r>
              <a:rPr lang="en-GB" smtClean="0"/>
              <a:t>Fear of stigmatisation &amp; of disapproval</a:t>
            </a:r>
          </a:p>
          <a:p>
            <a:pPr marL="201613" lvl="1" indent="0" defTabSz="914400">
              <a:lnSpc>
                <a:spcPct val="120000"/>
              </a:lnSpc>
              <a:spcBef>
                <a:spcPts val="200"/>
              </a:spcBef>
              <a:spcAft>
                <a:spcPts val="200"/>
              </a:spcAft>
              <a:buSzPct val="70000"/>
              <a:buFontTx/>
              <a:buChar char="•"/>
            </a:pPr>
            <a:r>
              <a:rPr lang="en-GB" smtClean="0"/>
              <a:t>Risk of spreading an infection (partner or baby)</a:t>
            </a:r>
          </a:p>
          <a:p>
            <a:pPr marL="201613" lvl="1" indent="0" defTabSz="914400">
              <a:lnSpc>
                <a:spcPct val="120000"/>
              </a:lnSpc>
              <a:spcBef>
                <a:spcPts val="200"/>
              </a:spcBef>
              <a:spcAft>
                <a:spcPts val="200"/>
              </a:spcAft>
              <a:buSzPct val="70000"/>
              <a:buFontTx/>
              <a:buChar char="•"/>
            </a:pPr>
            <a:r>
              <a:rPr lang="en-GB" smtClean="0"/>
              <a:t>Have I got disease? / Is it curable? / What are the long-term effects?</a:t>
            </a:r>
          </a:p>
        </p:txBody>
      </p:sp>
      <p:sp>
        <p:nvSpPr>
          <p:cNvPr id="403459" name="Rectangle 4"/>
          <p:cNvSpPr>
            <a:spLocks noGrp="1"/>
          </p:cNvSpPr>
          <p:nvPr>
            <p:ph type="body" sz="half" idx="2"/>
          </p:nvPr>
        </p:nvSpPr>
        <p:spPr>
          <a:xfrm>
            <a:off x="457200" y="1981200"/>
            <a:ext cx="4114800" cy="3962400"/>
          </a:xfrm>
        </p:spPr>
        <p:txBody>
          <a:bodyPr/>
          <a:lstStyle/>
          <a:p>
            <a:r>
              <a:rPr lang="en-GB" sz="2400" smtClean="0"/>
              <a:t>Confidentiality </a:t>
            </a:r>
          </a:p>
          <a:p>
            <a:r>
              <a:rPr lang="en-GB" sz="2400" smtClean="0"/>
              <a:t>The unknown</a:t>
            </a:r>
          </a:p>
          <a:p>
            <a:r>
              <a:rPr lang="en-GB" sz="2400" smtClean="0"/>
              <a:t>Being examined </a:t>
            </a:r>
          </a:p>
          <a:p>
            <a:r>
              <a:rPr lang="en-GB" sz="2400" smtClean="0"/>
              <a:t>Shock / embarrassment </a:t>
            </a:r>
          </a:p>
          <a:p>
            <a:r>
              <a:rPr lang="en-GB" sz="2400" smtClean="0"/>
              <a:t>Anger (waiting times, partner) </a:t>
            </a:r>
          </a:p>
          <a:p>
            <a:r>
              <a:rPr lang="en-GB" sz="2400" smtClean="0"/>
              <a:t>Privacy once within the clinic </a:t>
            </a:r>
          </a:p>
          <a:p>
            <a:r>
              <a:rPr lang="en-GB" sz="2400" smtClean="0"/>
              <a:t>Taking time off work</a:t>
            </a:r>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idx="4294967295"/>
          </p:nvPr>
        </p:nvSpPr>
        <p:spPr/>
        <p:txBody>
          <a:bodyPr lIns="92075" tIns="46038" rIns="92075" bIns="46038" anchor="b"/>
          <a:lstStyle/>
          <a:p>
            <a:pPr eaLnBrk="1" hangingPunct="1"/>
            <a:r>
              <a:rPr lang="en-GB" sz="3600" smtClean="0"/>
              <a:t>Taking a Sexual History – Key Info</a:t>
            </a:r>
          </a:p>
        </p:txBody>
      </p:sp>
      <p:sp>
        <p:nvSpPr>
          <p:cNvPr id="142339" name="Rectangle 3"/>
          <p:cNvSpPr>
            <a:spLocks noGrp="1" noChangeArrowheads="1"/>
          </p:cNvSpPr>
          <p:nvPr>
            <p:ph type="body" idx="4294967295"/>
          </p:nvPr>
        </p:nvSpPr>
        <p:spPr/>
        <p:txBody>
          <a:bodyPr lIns="92075" tIns="46038" rIns="92075" bIns="46038"/>
          <a:lstStyle/>
          <a:p>
            <a:pPr eaLnBrk="1" hangingPunct="1">
              <a:lnSpc>
                <a:spcPct val="90000"/>
              </a:lnSpc>
            </a:pPr>
            <a:r>
              <a:rPr lang="en-GB" sz="2800" smtClean="0"/>
              <a:t>Symptoms [in self; in partner/s]</a:t>
            </a:r>
          </a:p>
          <a:p>
            <a:pPr eaLnBrk="1" hangingPunct="1">
              <a:lnSpc>
                <a:spcPct val="90000"/>
              </a:lnSpc>
            </a:pPr>
            <a:r>
              <a:rPr lang="en-GB" sz="2800" smtClean="0"/>
              <a:t>When last had sex</a:t>
            </a:r>
          </a:p>
          <a:p>
            <a:pPr eaLnBrk="1" hangingPunct="1">
              <a:lnSpc>
                <a:spcPct val="90000"/>
              </a:lnSpc>
            </a:pPr>
            <a:r>
              <a:rPr lang="en-GB" sz="2800" smtClean="0"/>
              <a:t>Who with [M or F; regular or casual; where from]</a:t>
            </a:r>
          </a:p>
          <a:p>
            <a:pPr eaLnBrk="1" hangingPunct="1">
              <a:lnSpc>
                <a:spcPct val="90000"/>
              </a:lnSpc>
            </a:pPr>
            <a:r>
              <a:rPr lang="en-GB" sz="2800" smtClean="0"/>
              <a:t>Type of sex [vaginal; oral; anal]</a:t>
            </a:r>
          </a:p>
          <a:p>
            <a:pPr eaLnBrk="1" hangingPunct="1">
              <a:lnSpc>
                <a:spcPct val="90000"/>
              </a:lnSpc>
            </a:pPr>
            <a:r>
              <a:rPr lang="en-GB" sz="2800" smtClean="0"/>
              <a:t>Condom use [for each of above]</a:t>
            </a:r>
          </a:p>
          <a:p>
            <a:pPr eaLnBrk="1" hangingPunct="1">
              <a:lnSpc>
                <a:spcPct val="90000"/>
              </a:lnSpc>
            </a:pPr>
            <a:r>
              <a:rPr lang="en-GB" sz="2800" smtClean="0"/>
              <a:t>When last had sex with a different partner [risks of concurrent relationships; inconsistent condom use with different partners; partner notification issues]</a:t>
            </a:r>
          </a:p>
          <a:p>
            <a:pPr eaLnBrk="1" hangingPunct="1">
              <a:lnSpc>
                <a:spcPct val="90000"/>
              </a:lnSpc>
            </a:pPr>
            <a:r>
              <a:rPr lang="en-GB" sz="2800" smtClean="0"/>
              <a:t>Previous STIs/treatment</a:t>
            </a:r>
          </a:p>
          <a:p>
            <a:pPr eaLnBrk="1" hangingPunct="1">
              <a:lnSpc>
                <a:spcPct val="90000"/>
              </a:lnSpc>
            </a:pPr>
            <a:r>
              <a:rPr lang="en-GB" sz="2800" smtClean="0"/>
              <a:t>HIV risk factors [if MSM having UPAI  do they know status of partner/s?]</a:t>
            </a:r>
          </a:p>
          <a:p>
            <a:pPr lvl="1" eaLnBrk="1" hangingPunct="1">
              <a:lnSpc>
                <a:spcPct val="90000"/>
              </a:lnSpc>
              <a:buFont typeface="Arial" charset="0"/>
              <a:buNone/>
            </a:pPr>
            <a:endParaRPr lang="en-GB" sz="24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itle 1"/>
          <p:cNvSpPr>
            <a:spLocks noGrp="1"/>
          </p:cNvSpPr>
          <p:nvPr>
            <p:ph type="title"/>
          </p:nvPr>
        </p:nvSpPr>
        <p:spPr/>
        <p:txBody>
          <a:bodyPr/>
          <a:lstStyle/>
          <a:p>
            <a:pPr eaLnBrk="1" hangingPunct="1"/>
            <a:r>
              <a:rPr lang="en-US" smtClean="0"/>
              <a:t>Who needs a sexual history?</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smtClean="0"/>
              <a:t>A – 75 year old man with dementia</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B – A 24 year old man who has fractured his wrist playing football</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C – A 19 year old lady with acute arthritis of her wrist and shoulder</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D – A 23 year old man with a urethral discharge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p:cNvSpPr>
          <p:nvPr>
            <p:ph type="ctrTitle" idx="4294967295"/>
          </p:nvPr>
        </p:nvSpPr>
        <p:spPr>
          <a:xfrm>
            <a:off x="685800" y="2286000"/>
            <a:ext cx="7772400" cy="1143000"/>
          </a:xfrm>
        </p:spPr>
        <p:txBody>
          <a:bodyPr/>
          <a:lstStyle/>
          <a:p>
            <a:r>
              <a:rPr lang="en-GB" sz="5400" smtClean="0"/>
              <a:t>Clinical Scenarios</a:t>
            </a:r>
            <a:r>
              <a:rPr lang="en-GB"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itle 1"/>
          <p:cNvSpPr>
            <a:spLocks noGrp="1"/>
          </p:cNvSpPr>
          <p:nvPr>
            <p:ph type="title"/>
          </p:nvPr>
        </p:nvSpPr>
        <p:spPr/>
        <p:txBody>
          <a:bodyPr/>
          <a:lstStyle/>
          <a:p>
            <a:pPr eaLnBrk="1" hangingPunct="1"/>
            <a:r>
              <a:rPr lang="en-US" smtClean="0"/>
              <a:t>All in a days work……</a:t>
            </a:r>
          </a:p>
        </p:txBody>
      </p:sp>
      <p:sp>
        <p:nvSpPr>
          <p:cNvPr id="478210" name="Content Placeholder 2"/>
          <p:cNvSpPr>
            <a:spLocks noGrp="1"/>
          </p:cNvSpPr>
          <p:nvPr>
            <p:ph idx="1"/>
          </p:nvPr>
        </p:nvSpPr>
        <p:spPr/>
        <p:txBody>
          <a:bodyPr/>
          <a:lstStyle/>
          <a:p>
            <a:pPr lvl="1" eaLnBrk="1" hangingPunct="1">
              <a:lnSpc>
                <a:spcPct val="90000"/>
              </a:lnSpc>
            </a:pPr>
            <a:r>
              <a:rPr lang="en-US" dirty="0" smtClean="0"/>
              <a:t>New HIV diagnosis</a:t>
            </a:r>
          </a:p>
          <a:p>
            <a:pPr lvl="1" eaLnBrk="1" hangingPunct="1">
              <a:lnSpc>
                <a:spcPct val="90000"/>
              </a:lnSpc>
            </a:pPr>
            <a:r>
              <a:rPr lang="en-US" dirty="0" smtClean="0"/>
              <a:t>Acute and chronic STIs</a:t>
            </a:r>
          </a:p>
          <a:p>
            <a:pPr lvl="1" eaLnBrk="1" hangingPunct="1">
              <a:lnSpc>
                <a:spcPct val="90000"/>
              </a:lnSpc>
            </a:pPr>
            <a:r>
              <a:rPr lang="en-US" dirty="0" smtClean="0"/>
              <a:t>Dermatological presentations</a:t>
            </a:r>
          </a:p>
          <a:p>
            <a:pPr lvl="1" eaLnBrk="1" hangingPunct="1">
              <a:lnSpc>
                <a:spcPct val="90000"/>
              </a:lnSpc>
            </a:pPr>
            <a:r>
              <a:rPr lang="en-US" dirty="0" err="1" smtClean="0"/>
              <a:t>Gynaecological</a:t>
            </a:r>
            <a:r>
              <a:rPr lang="en-US" dirty="0" smtClean="0"/>
              <a:t> and urological presentations</a:t>
            </a:r>
          </a:p>
          <a:p>
            <a:pPr lvl="1" eaLnBrk="1" hangingPunct="1">
              <a:lnSpc>
                <a:spcPct val="90000"/>
              </a:lnSpc>
            </a:pPr>
            <a:r>
              <a:rPr lang="en-US" dirty="0" smtClean="0"/>
              <a:t>Relationship issues</a:t>
            </a:r>
          </a:p>
          <a:p>
            <a:pPr lvl="1" eaLnBrk="1" hangingPunct="1">
              <a:lnSpc>
                <a:spcPct val="90000"/>
              </a:lnSpc>
            </a:pPr>
            <a:r>
              <a:rPr lang="en-US" dirty="0" smtClean="0"/>
              <a:t>Sexuality issues</a:t>
            </a:r>
          </a:p>
          <a:p>
            <a:pPr lvl="1" eaLnBrk="1" hangingPunct="1">
              <a:lnSpc>
                <a:spcPct val="90000"/>
              </a:lnSpc>
            </a:pPr>
            <a:r>
              <a:rPr lang="en-US" dirty="0" smtClean="0"/>
              <a:t>Commercial sex workers</a:t>
            </a:r>
          </a:p>
          <a:p>
            <a:pPr lvl="1" eaLnBrk="1" hangingPunct="1">
              <a:lnSpc>
                <a:spcPct val="90000"/>
              </a:lnSpc>
            </a:pPr>
            <a:r>
              <a:rPr lang="en-US" dirty="0" smtClean="0"/>
              <a:t>Sexual assault/ rape</a:t>
            </a:r>
          </a:p>
          <a:p>
            <a:pPr lvl="1" eaLnBrk="1" hangingPunct="1">
              <a:lnSpc>
                <a:spcPct val="90000"/>
              </a:lnSpc>
            </a:pPr>
            <a:r>
              <a:rPr lang="en-US" dirty="0" smtClean="0"/>
              <a:t>Child protection</a:t>
            </a:r>
          </a:p>
          <a:p>
            <a:pPr lvl="1" eaLnBrk="1" hangingPunct="1">
              <a:lnSpc>
                <a:spcPct val="90000"/>
              </a:lnSpc>
            </a:pPr>
            <a:r>
              <a:rPr lang="en-US" dirty="0" smtClean="0"/>
              <a:t>People from all backgrounds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How Might STIs In Men Present?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How Might STIs In Men Present?</a:t>
            </a:r>
          </a:p>
        </p:txBody>
      </p:sp>
      <p:sp>
        <p:nvSpPr>
          <p:cNvPr id="19459" name="Rectangle 3"/>
          <p:cNvSpPr>
            <a:spLocks noGrp="1" noChangeArrowheads="1"/>
          </p:cNvSpPr>
          <p:nvPr>
            <p:ph type="body" idx="1"/>
          </p:nvPr>
        </p:nvSpPr>
        <p:spPr/>
        <p:txBody>
          <a:bodyPr/>
          <a:lstStyle/>
          <a:p>
            <a:pPr eaLnBrk="1" hangingPunct="1">
              <a:lnSpc>
                <a:spcPct val="90000"/>
              </a:lnSpc>
            </a:pPr>
            <a:r>
              <a:rPr lang="en-GB" smtClean="0"/>
              <a:t>Urethral discharge[+/-rectal discharge]</a:t>
            </a:r>
          </a:p>
          <a:p>
            <a:pPr eaLnBrk="1" hangingPunct="1">
              <a:lnSpc>
                <a:spcPct val="90000"/>
              </a:lnSpc>
            </a:pPr>
            <a:r>
              <a:rPr lang="en-GB" smtClean="0"/>
              <a:t>Dysuria</a:t>
            </a:r>
          </a:p>
          <a:p>
            <a:pPr eaLnBrk="1" hangingPunct="1">
              <a:lnSpc>
                <a:spcPct val="90000"/>
              </a:lnSpc>
            </a:pPr>
            <a:r>
              <a:rPr lang="en-GB" smtClean="0"/>
              <a:t>Scrotal pain/swelling</a:t>
            </a:r>
          </a:p>
          <a:p>
            <a:pPr eaLnBrk="1" hangingPunct="1">
              <a:lnSpc>
                <a:spcPct val="90000"/>
              </a:lnSpc>
            </a:pPr>
            <a:r>
              <a:rPr lang="en-GB" smtClean="0"/>
              <a:t>Ulceration; painful/painless</a:t>
            </a:r>
          </a:p>
          <a:p>
            <a:pPr eaLnBrk="1" hangingPunct="1">
              <a:lnSpc>
                <a:spcPct val="90000"/>
              </a:lnSpc>
            </a:pPr>
            <a:r>
              <a:rPr lang="en-GB" smtClean="0"/>
              <a:t>Rash/sores</a:t>
            </a:r>
          </a:p>
          <a:p>
            <a:pPr eaLnBrk="1" hangingPunct="1">
              <a:lnSpc>
                <a:spcPct val="90000"/>
              </a:lnSpc>
            </a:pPr>
            <a:r>
              <a:rPr lang="en-GB" smtClean="0"/>
              <a:t>“Lumps/growths”</a:t>
            </a:r>
          </a:p>
          <a:p>
            <a:pPr eaLnBrk="1" hangingPunct="1">
              <a:lnSpc>
                <a:spcPct val="90000"/>
              </a:lnSpc>
            </a:pPr>
            <a:r>
              <a:rPr lang="en-GB" smtClean="0"/>
              <a:t>Anorectal symptoms</a:t>
            </a:r>
          </a:p>
          <a:p>
            <a:pPr eaLnBrk="1" hangingPunct="1">
              <a:lnSpc>
                <a:spcPct val="90000"/>
              </a:lnSpc>
            </a:pPr>
            <a:r>
              <a:rPr lang="en-GB" smtClean="0"/>
              <a:t>Systemic symptoms</a:t>
            </a: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Rectangle 2"/>
          <p:cNvSpPr>
            <a:spLocks noGrp="1"/>
          </p:cNvSpPr>
          <p:nvPr>
            <p:ph type="title"/>
          </p:nvPr>
        </p:nvSpPr>
        <p:spPr/>
        <p:txBody>
          <a:bodyPr/>
          <a:lstStyle/>
          <a:p>
            <a:pPr eaLnBrk="1" hangingPunct="1"/>
            <a:r>
              <a:rPr lang="en-GB" smtClean="0"/>
              <a:t>Case 1</a:t>
            </a:r>
          </a:p>
        </p:txBody>
      </p:sp>
      <p:sp>
        <p:nvSpPr>
          <p:cNvPr id="486402" name="Rectangle 3"/>
          <p:cNvSpPr>
            <a:spLocks noGrp="1"/>
          </p:cNvSpPr>
          <p:nvPr>
            <p:ph type="body" idx="1"/>
          </p:nvPr>
        </p:nvSpPr>
        <p:spPr/>
        <p:txBody>
          <a:bodyPr/>
          <a:lstStyle/>
          <a:p>
            <a:pPr eaLnBrk="1" hangingPunct="1"/>
            <a:r>
              <a:rPr lang="en-GB" dirty="0" smtClean="0"/>
              <a:t>17 year old man concerned about lumps on his penis</a:t>
            </a:r>
          </a:p>
          <a:p>
            <a:pPr eaLnBrk="1" hangingPunct="1"/>
            <a:endParaRPr lang="en-GB" dirty="0" smtClean="0"/>
          </a:p>
          <a:p>
            <a:pPr eaLnBrk="1" hangingPunct="1"/>
            <a:r>
              <a:rPr lang="en-GB" dirty="0" smtClean="0"/>
              <a:t>What do you want to ask him?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p:cNvSpPr>
          <p:nvPr>
            <p:ph type="title"/>
          </p:nvPr>
        </p:nvSpPr>
        <p:spPr/>
        <p:txBody>
          <a:bodyPr/>
          <a:lstStyle/>
          <a:p>
            <a:pPr eaLnBrk="1" hangingPunct="1"/>
            <a:r>
              <a:rPr lang="en-GB" dirty="0" smtClean="0"/>
              <a:t>History</a:t>
            </a:r>
          </a:p>
        </p:txBody>
      </p:sp>
      <p:sp>
        <p:nvSpPr>
          <p:cNvPr id="490498" name="Rectangle 3"/>
          <p:cNvSpPr>
            <a:spLocks noGrp="1"/>
          </p:cNvSpPr>
          <p:nvPr>
            <p:ph type="body" idx="1"/>
          </p:nvPr>
        </p:nvSpPr>
        <p:spPr/>
        <p:txBody>
          <a:bodyPr/>
          <a:lstStyle/>
          <a:p>
            <a:pPr eaLnBrk="1" hangingPunct="1"/>
            <a:r>
              <a:rPr lang="en-GB" smtClean="0"/>
              <a:t>Noticed a few months ago</a:t>
            </a:r>
          </a:p>
          <a:p>
            <a:pPr eaLnBrk="1" hangingPunct="1"/>
            <a:endParaRPr lang="en-GB" smtClean="0"/>
          </a:p>
          <a:p>
            <a:pPr eaLnBrk="1" hangingPunct="1"/>
            <a:r>
              <a:rPr lang="en-GB" smtClean="0"/>
              <a:t>Unsure if they have changed</a:t>
            </a:r>
          </a:p>
          <a:p>
            <a:pPr eaLnBrk="1" hangingPunct="1"/>
            <a:endParaRPr lang="en-GB" smtClean="0"/>
          </a:p>
          <a:p>
            <a:pPr eaLnBrk="1" hangingPunct="1"/>
            <a:r>
              <a:rPr lang="en-GB" smtClean="0"/>
              <a:t>Not painful or symptomatic in any way</a:t>
            </a:r>
          </a:p>
          <a:p>
            <a:pPr eaLnBrk="1" hangingPunct="1"/>
            <a:endParaRPr lang="en-GB" smtClean="0"/>
          </a:p>
          <a:p>
            <a:pPr eaLnBrk="1" hangingPunct="1"/>
            <a:r>
              <a:rPr lang="en-GB" smtClean="0"/>
              <a:t>Never had any sexual contact</a:t>
            </a:r>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Rectangle 4"/>
          <p:cNvSpPr>
            <a:spLocks noGrp="1"/>
          </p:cNvSpPr>
          <p:nvPr>
            <p:ph type="title"/>
          </p:nvPr>
        </p:nvSpPr>
        <p:spPr/>
        <p:txBody>
          <a:bodyPr/>
          <a:lstStyle/>
          <a:p>
            <a:pPr eaLnBrk="1" hangingPunct="1"/>
            <a:endParaRPr lang="en-GB" smtClean="0"/>
          </a:p>
        </p:txBody>
      </p:sp>
      <p:pic>
        <p:nvPicPr>
          <p:cNvPr id="488450" name="Picture 6" descr="pearly_penile_papules4-714124"/>
          <p:cNvPicPr>
            <a:picLocks noGrp="1" noChangeAspect="1" noChangeArrowheads="1"/>
          </p:cNvPicPr>
          <p:nvPr>
            <p:ph idx="1"/>
          </p:nvPr>
        </p:nvPicPr>
        <p:blipFill>
          <a:blip r:embed="rId3"/>
          <a:srcRect/>
          <a:stretch>
            <a:fillRect/>
          </a:stretch>
        </p:blipFill>
        <p:spPr>
          <a:xfrm>
            <a:off x="2989263" y="1600200"/>
            <a:ext cx="3163887"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idx="4294967295"/>
          </p:nvPr>
        </p:nvSpPr>
        <p:spPr>
          <a:xfrm>
            <a:off x="457200" y="160338"/>
            <a:ext cx="8229600" cy="628650"/>
          </a:xfrm>
        </p:spPr>
        <p:txBody>
          <a:bodyPr lIns="92075" tIns="46038" rIns="92075" bIns="46038" anchor="b"/>
          <a:lstStyle/>
          <a:p>
            <a:r>
              <a:rPr lang="en-GB" sz="2800" smtClean="0"/>
              <a:t>What Do We Know About Sexual Behaviour In The UK?</a:t>
            </a:r>
          </a:p>
        </p:txBody>
      </p:sp>
      <p:sp>
        <p:nvSpPr>
          <p:cNvPr id="563203" name="Rectangle 3"/>
          <p:cNvSpPr>
            <a:spLocks noGrp="1" noChangeArrowheads="1"/>
          </p:cNvSpPr>
          <p:nvPr>
            <p:ph type="body" idx="4294967295"/>
          </p:nvPr>
        </p:nvSpPr>
        <p:spPr>
          <a:xfrm>
            <a:off x="457200" y="1079500"/>
            <a:ext cx="8229600" cy="4852988"/>
          </a:xfrm>
        </p:spPr>
        <p:txBody>
          <a:bodyPr lIns="92075" tIns="46038" rIns="92075" bIns="46038"/>
          <a:lstStyle/>
          <a:p>
            <a:r>
              <a:rPr lang="en-GB" sz="2400" smtClean="0"/>
              <a:t>Kinsey reports in 1948 and 1953</a:t>
            </a:r>
          </a:p>
          <a:p>
            <a:r>
              <a:rPr lang="en-GB" sz="2400" smtClean="0"/>
              <a:t>1</a:t>
            </a:r>
            <a:r>
              <a:rPr lang="en-GB" sz="2400" baseline="30000" smtClean="0"/>
              <a:t>st</a:t>
            </a:r>
            <a:r>
              <a:rPr lang="en-GB" sz="2400" smtClean="0"/>
              <a:t> large-scale investigation of sexual behaviour </a:t>
            </a:r>
          </a:p>
          <a:p>
            <a:r>
              <a:rPr lang="en-GB" sz="2400" smtClean="0"/>
              <a:t>Explored many social taboos such as masturbation, pre-marital sex, homosexual experiences</a:t>
            </a:r>
          </a:p>
          <a:p>
            <a:r>
              <a:rPr lang="en-GB" sz="2400" smtClean="0"/>
              <a:t>Scientifically controversial</a:t>
            </a:r>
          </a:p>
        </p:txBody>
      </p:sp>
      <p:pic>
        <p:nvPicPr>
          <p:cNvPr id="563204" name="Picture 7" descr="220px-Kinsey-Male">
            <a:hlinkClick r:id="rId3"/>
          </p:cNvPr>
          <p:cNvPicPr>
            <a:picLocks noChangeAspect="1" noChangeArrowheads="1"/>
          </p:cNvPicPr>
          <p:nvPr/>
        </p:nvPicPr>
        <p:blipFill>
          <a:blip r:embed="rId4"/>
          <a:srcRect/>
          <a:stretch>
            <a:fillRect/>
          </a:stretch>
        </p:blipFill>
        <p:spPr bwMode="auto">
          <a:xfrm>
            <a:off x="827088" y="3500438"/>
            <a:ext cx="2095500" cy="3114675"/>
          </a:xfrm>
          <a:prstGeom prst="rect">
            <a:avLst/>
          </a:prstGeom>
          <a:noFill/>
          <a:ln w="9525">
            <a:noFill/>
            <a:miter lim="800000"/>
            <a:headEnd/>
            <a:tailEnd/>
          </a:ln>
        </p:spPr>
      </p:pic>
      <p:pic>
        <p:nvPicPr>
          <p:cNvPr id="563205" name="Picture 11" descr="170px-Time-1953-08-24">
            <a:hlinkClick r:id="rId5"/>
          </p:cNvPr>
          <p:cNvPicPr>
            <a:picLocks noChangeAspect="1" noChangeArrowheads="1"/>
          </p:cNvPicPr>
          <p:nvPr/>
        </p:nvPicPr>
        <p:blipFill>
          <a:blip r:embed="rId6"/>
          <a:srcRect/>
          <a:stretch>
            <a:fillRect/>
          </a:stretch>
        </p:blipFill>
        <p:spPr bwMode="auto">
          <a:xfrm>
            <a:off x="3203575" y="3357563"/>
            <a:ext cx="2952750" cy="3300412"/>
          </a:xfrm>
          <a:prstGeom prst="rect">
            <a:avLst/>
          </a:prstGeom>
          <a:noFill/>
          <a:ln w="9525">
            <a:noFill/>
            <a:miter lim="800000"/>
            <a:headEnd/>
            <a:tailEnd/>
          </a:ln>
        </p:spPr>
      </p:pic>
      <p:pic>
        <p:nvPicPr>
          <p:cNvPr id="563206" name="Picture 13" descr="71EQDZWKCYL__SL500_AA300_"/>
          <p:cNvPicPr>
            <a:picLocks noChangeAspect="1" noChangeArrowheads="1"/>
          </p:cNvPicPr>
          <p:nvPr/>
        </p:nvPicPr>
        <p:blipFill>
          <a:blip r:embed="rId7"/>
          <a:srcRect/>
          <a:stretch>
            <a:fillRect/>
          </a:stretch>
        </p:blipFill>
        <p:spPr bwMode="auto">
          <a:xfrm>
            <a:off x="6286500" y="3573463"/>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2"/>
          <p:cNvSpPr>
            <a:spLocks noGrp="1"/>
          </p:cNvSpPr>
          <p:nvPr>
            <p:ph type="title"/>
          </p:nvPr>
        </p:nvSpPr>
        <p:spPr/>
        <p:txBody>
          <a:bodyPr/>
          <a:lstStyle/>
          <a:p>
            <a:pPr eaLnBrk="1" hangingPunct="1"/>
            <a:endParaRPr lang="en-GB" smtClean="0"/>
          </a:p>
        </p:txBody>
      </p:sp>
      <p:pic>
        <p:nvPicPr>
          <p:cNvPr id="494594" name="Picture 5" descr="genital_pic_5"/>
          <p:cNvPicPr>
            <a:picLocks noGrp="1" noChangeAspect="1" noChangeArrowheads="1"/>
          </p:cNvPicPr>
          <p:nvPr>
            <p:ph idx="1"/>
          </p:nvPr>
        </p:nvPicPr>
        <p:blipFill>
          <a:blip r:embed="rId3"/>
          <a:srcRect/>
          <a:stretch>
            <a:fillRect/>
          </a:stretch>
        </p:blipFill>
        <p:spPr>
          <a:xfrm>
            <a:off x="3143250" y="1760538"/>
            <a:ext cx="3200400" cy="3957637"/>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4"/>
          <p:cNvSpPr>
            <a:spLocks noGrp="1"/>
          </p:cNvSpPr>
          <p:nvPr>
            <p:ph type="title"/>
          </p:nvPr>
        </p:nvSpPr>
        <p:spPr/>
        <p:txBody>
          <a:bodyPr/>
          <a:lstStyle/>
          <a:p>
            <a:pPr eaLnBrk="1" hangingPunct="1"/>
            <a:endParaRPr lang="en-GB" smtClean="0"/>
          </a:p>
        </p:txBody>
      </p:sp>
      <p:pic>
        <p:nvPicPr>
          <p:cNvPr id="496642" name="Picture 6" descr="molluscum_contagiosum_ab"/>
          <p:cNvPicPr>
            <a:picLocks noGrp="1" noChangeAspect="1" noChangeArrowheads="1"/>
          </p:cNvPicPr>
          <p:nvPr>
            <p:ph idx="1"/>
          </p:nvPr>
        </p:nvPicPr>
        <p:blipFill>
          <a:blip r:embed="rId3"/>
          <a:srcRect/>
          <a:stretch>
            <a:fillRect/>
          </a:stretch>
        </p:blipFill>
        <p:spPr>
          <a:xfrm>
            <a:off x="3090863" y="2105025"/>
            <a:ext cx="3155950" cy="3744913"/>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7772400" cy="838200"/>
          </a:xfrm>
        </p:spPr>
        <p:txBody>
          <a:bodyPr/>
          <a:lstStyle/>
          <a:p>
            <a:pPr eaLnBrk="1" hangingPunct="1"/>
            <a:r>
              <a:rPr lang="en-GB" sz="3200" smtClean="0"/>
              <a:t>How Might STIs In Women Present?</a:t>
            </a:r>
            <a:endParaRPr lang="en-GB" sz="36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381000"/>
            <a:ext cx="7772400" cy="838200"/>
          </a:xfrm>
        </p:spPr>
        <p:txBody>
          <a:bodyPr/>
          <a:lstStyle/>
          <a:p>
            <a:pPr eaLnBrk="1" hangingPunct="1"/>
            <a:r>
              <a:rPr lang="en-GB" sz="3200" smtClean="0"/>
              <a:t>How Might STIs In Women Present?</a:t>
            </a:r>
          </a:p>
        </p:txBody>
      </p:sp>
      <p:sp>
        <p:nvSpPr>
          <p:cNvPr id="17411" name="Rectangle 3"/>
          <p:cNvSpPr>
            <a:spLocks noGrp="1" noChangeArrowheads="1"/>
          </p:cNvSpPr>
          <p:nvPr>
            <p:ph type="body" idx="1"/>
          </p:nvPr>
        </p:nvSpPr>
        <p:spPr>
          <a:xfrm>
            <a:off x="685800" y="1447800"/>
            <a:ext cx="7772400" cy="4648200"/>
          </a:xfrm>
        </p:spPr>
        <p:txBody>
          <a:bodyPr/>
          <a:lstStyle/>
          <a:p>
            <a:pPr eaLnBrk="1" hangingPunct="1">
              <a:lnSpc>
                <a:spcPct val="90000"/>
              </a:lnSpc>
            </a:pPr>
            <a:r>
              <a:rPr lang="en-GB" sz="2400" smtClean="0"/>
              <a:t>Vaginal discharge [+/- urethral, rectal]</a:t>
            </a:r>
          </a:p>
          <a:p>
            <a:pPr eaLnBrk="1" hangingPunct="1">
              <a:lnSpc>
                <a:spcPct val="90000"/>
              </a:lnSpc>
            </a:pPr>
            <a:r>
              <a:rPr lang="en-GB" sz="2400" smtClean="0"/>
              <a:t>Ulceration; painful/painless</a:t>
            </a:r>
          </a:p>
          <a:p>
            <a:pPr eaLnBrk="1" hangingPunct="1">
              <a:lnSpc>
                <a:spcPct val="90000"/>
              </a:lnSpc>
            </a:pPr>
            <a:r>
              <a:rPr lang="en-GB" sz="2400" smtClean="0"/>
              <a:t>Itching/soreness</a:t>
            </a:r>
          </a:p>
          <a:p>
            <a:pPr eaLnBrk="1" hangingPunct="1">
              <a:lnSpc>
                <a:spcPct val="90000"/>
              </a:lnSpc>
            </a:pPr>
            <a:r>
              <a:rPr lang="en-GB" sz="2400" smtClean="0"/>
              <a:t>Rashes</a:t>
            </a:r>
          </a:p>
          <a:p>
            <a:pPr eaLnBrk="1" hangingPunct="1">
              <a:lnSpc>
                <a:spcPct val="90000"/>
              </a:lnSpc>
            </a:pPr>
            <a:r>
              <a:rPr lang="en-GB" sz="2400" smtClean="0"/>
              <a:t>“Lumps/growths”</a:t>
            </a:r>
          </a:p>
          <a:p>
            <a:pPr eaLnBrk="1" hangingPunct="1">
              <a:lnSpc>
                <a:spcPct val="90000"/>
              </a:lnSpc>
            </a:pPr>
            <a:r>
              <a:rPr lang="en-GB" sz="2400" smtClean="0"/>
              <a:t>Abnormal bleeding; IMB, PCB</a:t>
            </a:r>
          </a:p>
          <a:p>
            <a:pPr eaLnBrk="1" hangingPunct="1">
              <a:lnSpc>
                <a:spcPct val="90000"/>
              </a:lnSpc>
            </a:pPr>
            <a:r>
              <a:rPr lang="en-GB" sz="2400" smtClean="0"/>
              <a:t>Abdominal pain [and/or lower back pain]</a:t>
            </a:r>
          </a:p>
          <a:p>
            <a:pPr eaLnBrk="1" hangingPunct="1">
              <a:lnSpc>
                <a:spcPct val="90000"/>
              </a:lnSpc>
            </a:pPr>
            <a:r>
              <a:rPr lang="en-GB" sz="2400" smtClean="0"/>
              <a:t>Dyspareunia [pain during sex]</a:t>
            </a:r>
          </a:p>
          <a:p>
            <a:pPr eaLnBrk="1" hangingPunct="1">
              <a:lnSpc>
                <a:spcPct val="90000"/>
              </a:lnSpc>
            </a:pPr>
            <a:r>
              <a:rPr lang="en-GB" sz="2400" smtClean="0"/>
              <a:t>Dysuria</a:t>
            </a:r>
          </a:p>
          <a:p>
            <a:pPr eaLnBrk="1" hangingPunct="1">
              <a:lnSpc>
                <a:spcPct val="90000"/>
              </a:lnSpc>
            </a:pPr>
            <a:r>
              <a:rPr lang="en-GB" sz="2400" smtClean="0"/>
              <a:t>Anorectal symptoms</a:t>
            </a:r>
          </a:p>
          <a:p>
            <a:pPr eaLnBrk="1" hangingPunct="1">
              <a:lnSpc>
                <a:spcPct val="90000"/>
              </a:lnSpc>
            </a:pPr>
            <a:r>
              <a:rPr lang="en-GB" sz="2400" smtClean="0"/>
              <a:t>Systemic symptoms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2"/>
          <p:cNvSpPr>
            <a:spLocks noGrp="1"/>
          </p:cNvSpPr>
          <p:nvPr>
            <p:ph type="title"/>
          </p:nvPr>
        </p:nvSpPr>
        <p:spPr/>
        <p:txBody>
          <a:bodyPr/>
          <a:lstStyle/>
          <a:p>
            <a:pPr eaLnBrk="1" hangingPunct="1"/>
            <a:r>
              <a:rPr lang="en-GB" dirty="0" smtClean="0"/>
              <a:t>Case 2</a:t>
            </a:r>
          </a:p>
        </p:txBody>
      </p:sp>
      <p:sp>
        <p:nvSpPr>
          <p:cNvPr id="504834" name="Rectangle 3"/>
          <p:cNvSpPr>
            <a:spLocks noGrp="1"/>
          </p:cNvSpPr>
          <p:nvPr>
            <p:ph type="body" idx="1"/>
          </p:nvPr>
        </p:nvSpPr>
        <p:spPr/>
        <p:txBody>
          <a:bodyPr/>
          <a:lstStyle/>
          <a:p>
            <a:pPr eaLnBrk="1" hangingPunct="1"/>
            <a:r>
              <a:rPr lang="en-GB" dirty="0" smtClean="0"/>
              <a:t>21 year old women</a:t>
            </a:r>
          </a:p>
          <a:p>
            <a:pPr eaLnBrk="1" hangingPunct="1"/>
            <a:r>
              <a:rPr lang="en-GB" dirty="0" smtClean="0"/>
              <a:t>C/o vaginal discharge</a:t>
            </a:r>
          </a:p>
          <a:p>
            <a:pPr eaLnBrk="1" hangingPunct="1"/>
            <a:r>
              <a:rPr lang="en-GB" dirty="0" smtClean="0"/>
              <a:t>Treated for similar symptoms a few weeks ago with </a:t>
            </a:r>
            <a:r>
              <a:rPr lang="en-GB" dirty="0" err="1" smtClean="0"/>
              <a:t>clotrimazole</a:t>
            </a:r>
            <a:r>
              <a:rPr lang="en-GB" dirty="0" smtClean="0"/>
              <a:t> </a:t>
            </a:r>
            <a:r>
              <a:rPr lang="en-GB" dirty="0" err="1" smtClean="0"/>
              <a:t>pessary</a:t>
            </a:r>
            <a:endParaRPr lang="en-GB" dirty="0" smtClean="0"/>
          </a:p>
          <a:p>
            <a:pPr eaLnBrk="1" hangingPunct="1"/>
            <a:endParaRPr lang="en-GB" dirty="0" smtClean="0"/>
          </a:p>
          <a:p>
            <a:pPr eaLnBrk="1" hangingPunct="1"/>
            <a:r>
              <a:rPr lang="en-GB" dirty="0" smtClean="0"/>
              <a:t>What do you want to ask her?</a:t>
            </a:r>
          </a:p>
          <a:p>
            <a:pPr eaLnBrk="1" hangingPunct="1"/>
            <a:endParaRPr lang="en-GB"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re discharge</a:t>
            </a:r>
            <a:endParaRPr lang="en-GB" dirty="0"/>
          </a:p>
        </p:txBody>
      </p:sp>
      <p:sp>
        <p:nvSpPr>
          <p:cNvPr id="3" name="Content Placeholder 2"/>
          <p:cNvSpPr>
            <a:spLocks noGrp="1"/>
          </p:cNvSpPr>
          <p:nvPr>
            <p:ph idx="1"/>
          </p:nvPr>
        </p:nvSpPr>
        <p:spPr/>
        <p:txBody>
          <a:bodyPr/>
          <a:lstStyle/>
          <a:p>
            <a:r>
              <a:rPr lang="en-GB" dirty="0" smtClean="0"/>
              <a:t>Colour, consistency, amount, variability</a:t>
            </a:r>
          </a:p>
          <a:p>
            <a:r>
              <a:rPr lang="en-GB" dirty="0" smtClean="0"/>
              <a:t>Smell</a:t>
            </a:r>
          </a:p>
          <a:p>
            <a:r>
              <a:rPr lang="en-GB" dirty="0" smtClean="0"/>
              <a:t>Itch</a:t>
            </a:r>
          </a:p>
          <a:p>
            <a:r>
              <a:rPr lang="en-GB" dirty="0" smtClean="0"/>
              <a:t>Associated symptoms – abnormal bleeding, pain, urinary symptoms, rash, bumps</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2"/>
          <p:cNvSpPr>
            <a:spLocks noGrp="1"/>
          </p:cNvSpPr>
          <p:nvPr>
            <p:ph type="title"/>
          </p:nvPr>
        </p:nvSpPr>
        <p:spPr/>
        <p:txBody>
          <a:bodyPr/>
          <a:lstStyle/>
          <a:p>
            <a:pPr eaLnBrk="1" hangingPunct="1"/>
            <a:r>
              <a:rPr lang="en-GB" smtClean="0"/>
              <a:t>Normal vaginal discharge</a:t>
            </a:r>
          </a:p>
        </p:txBody>
      </p:sp>
      <p:sp>
        <p:nvSpPr>
          <p:cNvPr id="506882" name="Rectangle 3"/>
          <p:cNvSpPr>
            <a:spLocks noGrp="1"/>
          </p:cNvSpPr>
          <p:nvPr>
            <p:ph type="body" idx="1"/>
          </p:nvPr>
        </p:nvSpPr>
        <p:spPr/>
        <p:txBody>
          <a:bodyPr/>
          <a:lstStyle/>
          <a:p>
            <a:pPr eaLnBrk="1" hangingPunct="1"/>
            <a:endParaRPr lang="en-GB"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2"/>
          <p:cNvSpPr>
            <a:spLocks noGrp="1"/>
          </p:cNvSpPr>
          <p:nvPr>
            <p:ph/>
          </p:nvPr>
        </p:nvSpPr>
        <p:spPr/>
        <p:txBody>
          <a:bodyPr/>
          <a:lstStyle/>
          <a:p>
            <a:pPr eaLnBrk="1" hangingPunct="1"/>
            <a:endParaRPr lang="en-GB" smtClean="0"/>
          </a:p>
        </p:txBody>
      </p:sp>
      <p:pic>
        <p:nvPicPr>
          <p:cNvPr id="508930" name="Picture 3" descr="vagflora"/>
          <p:cNvPicPr>
            <a:picLocks noChangeAspect="1" noChangeArrowheads="1"/>
          </p:cNvPicPr>
          <p:nvPr/>
        </p:nvPicPr>
        <p:blipFill>
          <a:blip r:embed="rId3"/>
          <a:srcRect/>
          <a:stretch>
            <a:fillRect/>
          </a:stretch>
        </p:blipFill>
        <p:spPr bwMode="auto">
          <a:xfrm>
            <a:off x="1403350" y="1196975"/>
            <a:ext cx="5329238" cy="374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Rectangle 2"/>
          <p:cNvSpPr>
            <a:spLocks noGrp="1"/>
          </p:cNvSpPr>
          <p:nvPr>
            <p:ph type="title"/>
          </p:nvPr>
        </p:nvSpPr>
        <p:spPr/>
        <p:txBody>
          <a:bodyPr/>
          <a:lstStyle/>
          <a:p>
            <a:pPr eaLnBrk="1" hangingPunct="1"/>
            <a:r>
              <a:rPr lang="en-GB" smtClean="0"/>
              <a:t>Normal Vaginal Discharge</a:t>
            </a:r>
          </a:p>
        </p:txBody>
      </p:sp>
      <p:sp>
        <p:nvSpPr>
          <p:cNvPr id="510978" name="Rectangle 3"/>
          <p:cNvSpPr>
            <a:spLocks noGrp="1"/>
          </p:cNvSpPr>
          <p:nvPr>
            <p:ph type="body" idx="1"/>
          </p:nvPr>
        </p:nvSpPr>
        <p:spPr/>
        <p:txBody>
          <a:bodyPr/>
          <a:lstStyle/>
          <a:p>
            <a:pPr eaLnBrk="1" hangingPunct="1"/>
            <a:r>
              <a:rPr lang="en-GB" smtClean="0"/>
              <a:t>Varies+++</a:t>
            </a:r>
          </a:p>
          <a:p>
            <a:pPr lvl="1" eaLnBrk="1" hangingPunct="1"/>
            <a:r>
              <a:rPr lang="en-GB" smtClean="0"/>
              <a:t>Within an individual</a:t>
            </a:r>
          </a:p>
          <a:p>
            <a:pPr lvl="1" eaLnBrk="1" hangingPunct="1"/>
            <a:r>
              <a:rPr lang="en-GB" smtClean="0"/>
              <a:t>Throughout the menstrual cycle</a:t>
            </a:r>
          </a:p>
          <a:p>
            <a:pPr lvl="1" eaLnBrk="1" hangingPunct="1"/>
            <a:r>
              <a:rPr lang="en-GB" smtClean="0"/>
              <a:t>In colour</a:t>
            </a:r>
          </a:p>
          <a:p>
            <a:pPr lvl="1" eaLnBrk="1" hangingPunct="1"/>
            <a:r>
              <a:rPr lang="en-GB" smtClean="0"/>
              <a:t>In amount</a:t>
            </a:r>
          </a:p>
          <a:p>
            <a:pPr lvl="1" eaLnBrk="1" hangingPunct="1"/>
            <a:endParaRPr lang="en-GB" smtClean="0"/>
          </a:p>
          <a:p>
            <a:pPr eaLnBrk="1" hangingPunct="1"/>
            <a:r>
              <a:rPr lang="en-GB" smtClean="0"/>
              <a:t>Normal vaginal discharge can seem abnormal!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Text Box 2"/>
          <p:cNvSpPr txBox="1">
            <a:spLocks noChangeArrowheads="1"/>
          </p:cNvSpPr>
          <p:nvPr/>
        </p:nvSpPr>
        <p:spPr bwMode="auto">
          <a:xfrm>
            <a:off x="457200" y="2057400"/>
            <a:ext cx="989013"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rPr>
              <a:t>Step 1</a:t>
            </a:r>
          </a:p>
        </p:txBody>
      </p:sp>
      <p:sp>
        <p:nvSpPr>
          <p:cNvPr id="513026" name="Text Box 3"/>
          <p:cNvSpPr txBox="1">
            <a:spLocks noChangeArrowheads="1"/>
          </p:cNvSpPr>
          <p:nvPr/>
        </p:nvSpPr>
        <p:spPr bwMode="auto">
          <a:xfrm>
            <a:off x="687388" y="2971800"/>
            <a:ext cx="989012"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rPr>
              <a:t>Step 2</a:t>
            </a:r>
          </a:p>
        </p:txBody>
      </p:sp>
      <p:sp>
        <p:nvSpPr>
          <p:cNvPr id="513027" name="Text Box 4"/>
          <p:cNvSpPr txBox="1">
            <a:spLocks noChangeArrowheads="1"/>
          </p:cNvSpPr>
          <p:nvPr/>
        </p:nvSpPr>
        <p:spPr bwMode="auto">
          <a:xfrm>
            <a:off x="992188" y="3733800"/>
            <a:ext cx="989012"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rPr>
              <a:t>Step 3</a:t>
            </a:r>
          </a:p>
        </p:txBody>
      </p:sp>
      <p:sp>
        <p:nvSpPr>
          <p:cNvPr id="513028" name="Text Box 5"/>
          <p:cNvSpPr txBox="1">
            <a:spLocks noChangeArrowheads="1"/>
          </p:cNvSpPr>
          <p:nvPr/>
        </p:nvSpPr>
        <p:spPr bwMode="auto">
          <a:xfrm>
            <a:off x="1296988" y="4572000"/>
            <a:ext cx="989012"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rPr>
              <a:t>Step 4</a:t>
            </a:r>
          </a:p>
        </p:txBody>
      </p:sp>
      <p:sp>
        <p:nvSpPr>
          <p:cNvPr id="513029" name="Text Box 6"/>
          <p:cNvSpPr txBox="1">
            <a:spLocks noChangeArrowheads="1"/>
          </p:cNvSpPr>
          <p:nvPr/>
        </p:nvSpPr>
        <p:spPr bwMode="auto">
          <a:xfrm>
            <a:off x="1790700" y="5715000"/>
            <a:ext cx="989013"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rPr>
              <a:t>Step 5</a:t>
            </a:r>
          </a:p>
        </p:txBody>
      </p:sp>
      <p:sp>
        <p:nvSpPr>
          <p:cNvPr id="232455" name="AutoShape 7"/>
          <p:cNvSpPr>
            <a:spLocks noChangeArrowheads="1"/>
          </p:cNvSpPr>
          <p:nvPr/>
        </p:nvSpPr>
        <p:spPr bwMode="auto">
          <a:xfrm>
            <a:off x="838200" y="457200"/>
            <a:ext cx="7467600" cy="990600"/>
          </a:xfrm>
          <a:prstGeom prst="flowChartPreparation">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3600" b="1">
                <a:effectLst>
                  <a:outerShdw blurRad="38100" dist="38100" dir="2700000" algn="tl">
                    <a:srgbClr val="FFFFFF"/>
                  </a:outerShdw>
                </a:effectLst>
                <a:latin typeface="Times New Roman" pitchFamily="18" charset="0"/>
              </a:rPr>
              <a:t>Complaint of Vaginal Discharge</a:t>
            </a:r>
          </a:p>
        </p:txBody>
      </p:sp>
      <p:sp>
        <p:nvSpPr>
          <p:cNvPr id="513031" name="AutoShape 8"/>
          <p:cNvSpPr>
            <a:spLocks noChangeArrowheads="1"/>
          </p:cNvSpPr>
          <p:nvPr/>
        </p:nvSpPr>
        <p:spPr bwMode="auto">
          <a:xfrm>
            <a:off x="1676400" y="2057400"/>
            <a:ext cx="6424613" cy="457200"/>
          </a:xfrm>
          <a:prstGeom prst="flowChartProcess">
            <a:avLst/>
          </a:prstGeom>
          <a:solidFill>
            <a:schemeClr val="folHlink"/>
          </a:solidFill>
          <a:ln w="28575">
            <a:solidFill>
              <a:schemeClr val="tx1"/>
            </a:solidFill>
            <a:miter lim="800000"/>
            <a:headEnd/>
            <a:tailEnd/>
          </a:ln>
        </p:spPr>
        <p:txBody>
          <a:bodyPr wrap="none" anchor="ctr"/>
          <a:lstStyle/>
          <a:p>
            <a:pPr eaLnBrk="0" hangingPunct="0"/>
            <a:r>
              <a:rPr lang="en-US" sz="2600" b="1">
                <a:solidFill>
                  <a:schemeClr val="bg1"/>
                </a:solidFill>
                <a:latin typeface="Times New Roman" pitchFamily="18" charset="0"/>
              </a:rPr>
              <a:t>Take History (esp. sexual). Determine Risk </a:t>
            </a:r>
          </a:p>
        </p:txBody>
      </p:sp>
      <p:sp>
        <p:nvSpPr>
          <p:cNvPr id="513032" name="AutoShape 9"/>
          <p:cNvSpPr>
            <a:spLocks noChangeArrowheads="1"/>
          </p:cNvSpPr>
          <p:nvPr/>
        </p:nvSpPr>
        <p:spPr bwMode="auto">
          <a:xfrm>
            <a:off x="1981200" y="2971800"/>
            <a:ext cx="4606925" cy="457200"/>
          </a:xfrm>
          <a:prstGeom prst="flowChartProcess">
            <a:avLst/>
          </a:prstGeom>
          <a:solidFill>
            <a:schemeClr val="folHlink"/>
          </a:solidFill>
          <a:ln w="28575">
            <a:solidFill>
              <a:schemeClr val="tx1"/>
            </a:solidFill>
            <a:miter lim="800000"/>
            <a:headEnd/>
            <a:tailEnd/>
          </a:ln>
        </p:spPr>
        <p:txBody>
          <a:bodyPr wrap="none" anchor="ctr"/>
          <a:lstStyle/>
          <a:p>
            <a:pPr eaLnBrk="0" hangingPunct="0"/>
            <a:r>
              <a:rPr lang="en-US" sz="2600" b="1">
                <a:solidFill>
                  <a:schemeClr val="bg1"/>
                </a:solidFill>
                <a:latin typeface="Times New Roman" pitchFamily="18" charset="0"/>
              </a:rPr>
              <a:t>Do  Exam, Pass speculum</a:t>
            </a:r>
          </a:p>
        </p:txBody>
      </p:sp>
      <p:sp>
        <p:nvSpPr>
          <p:cNvPr id="513033" name="AutoShape 10"/>
          <p:cNvSpPr>
            <a:spLocks noChangeArrowheads="1"/>
          </p:cNvSpPr>
          <p:nvPr/>
        </p:nvSpPr>
        <p:spPr bwMode="auto">
          <a:xfrm>
            <a:off x="2286000" y="3733800"/>
            <a:ext cx="4495800" cy="457200"/>
          </a:xfrm>
          <a:prstGeom prst="flowChartProcess">
            <a:avLst/>
          </a:prstGeom>
          <a:solidFill>
            <a:schemeClr val="folHlink"/>
          </a:solidFill>
          <a:ln w="28575">
            <a:solidFill>
              <a:schemeClr val="tx1"/>
            </a:solidFill>
            <a:miter lim="800000"/>
            <a:headEnd/>
            <a:tailEnd/>
          </a:ln>
        </p:spPr>
        <p:txBody>
          <a:bodyPr wrap="none" anchor="ctr"/>
          <a:lstStyle/>
          <a:p>
            <a:pPr eaLnBrk="0" hangingPunct="0"/>
            <a:r>
              <a:rPr lang="en-US" sz="2600" b="1">
                <a:solidFill>
                  <a:schemeClr val="bg1"/>
                </a:solidFill>
                <a:latin typeface="Times New Roman" pitchFamily="18" charset="0"/>
              </a:rPr>
              <a:t>Clean and Inspect Cervix</a:t>
            </a:r>
          </a:p>
        </p:txBody>
      </p:sp>
      <p:sp>
        <p:nvSpPr>
          <p:cNvPr id="513034" name="AutoShape 11"/>
          <p:cNvSpPr>
            <a:spLocks noChangeArrowheads="1"/>
          </p:cNvSpPr>
          <p:nvPr/>
        </p:nvSpPr>
        <p:spPr bwMode="auto">
          <a:xfrm>
            <a:off x="2590800" y="4572000"/>
            <a:ext cx="6302375" cy="457200"/>
          </a:xfrm>
          <a:prstGeom prst="flowChartProcess">
            <a:avLst/>
          </a:prstGeom>
          <a:solidFill>
            <a:schemeClr val="folHlink"/>
          </a:solidFill>
          <a:ln w="28575">
            <a:solidFill>
              <a:schemeClr val="tx1"/>
            </a:solidFill>
            <a:miter lim="800000"/>
            <a:headEnd/>
            <a:tailEnd/>
          </a:ln>
        </p:spPr>
        <p:txBody>
          <a:bodyPr wrap="none" anchor="ctr"/>
          <a:lstStyle/>
          <a:p>
            <a:pPr eaLnBrk="0" hangingPunct="0"/>
            <a:r>
              <a:rPr lang="en-US" sz="2600" b="1">
                <a:solidFill>
                  <a:schemeClr val="bg1"/>
                </a:solidFill>
                <a:latin typeface="Times New Roman" pitchFamily="18" charset="0"/>
              </a:rPr>
              <a:t>Observe nature of Vaginal Discharge- Tests</a:t>
            </a:r>
          </a:p>
        </p:txBody>
      </p:sp>
      <p:sp>
        <p:nvSpPr>
          <p:cNvPr id="513035" name="AutoShape 12"/>
          <p:cNvSpPr>
            <a:spLocks noChangeArrowheads="1"/>
          </p:cNvSpPr>
          <p:nvPr/>
        </p:nvSpPr>
        <p:spPr bwMode="auto">
          <a:xfrm>
            <a:off x="2971800" y="5638800"/>
            <a:ext cx="4876800" cy="533400"/>
          </a:xfrm>
          <a:prstGeom prst="flowChartTerminator">
            <a:avLst/>
          </a:prstGeom>
          <a:solidFill>
            <a:schemeClr val="folHlink"/>
          </a:solidFill>
          <a:ln w="28575">
            <a:solidFill>
              <a:schemeClr val="tx1"/>
            </a:solidFill>
            <a:miter lim="800000"/>
            <a:headEnd/>
            <a:tailEnd/>
          </a:ln>
        </p:spPr>
        <p:txBody>
          <a:bodyPr wrap="none" anchor="ctr"/>
          <a:lstStyle/>
          <a:p>
            <a:pPr algn="ctr" eaLnBrk="0" hangingPunct="0"/>
            <a:r>
              <a:rPr lang="en-US" sz="2600" b="1">
                <a:solidFill>
                  <a:schemeClr val="bg1"/>
                </a:solidFill>
                <a:latin typeface="Times New Roman" pitchFamily="18" charset="0"/>
              </a:rPr>
              <a:t>Give Prevention Messages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4"/>
          <p:cNvSpPr>
            <a:spLocks noGrp="1" noChangeArrowheads="1"/>
          </p:cNvSpPr>
          <p:nvPr>
            <p:ph type="title" idx="4294967295"/>
          </p:nvPr>
        </p:nvSpPr>
        <p:spPr>
          <a:xfrm>
            <a:off x="457200" y="317500"/>
            <a:ext cx="8229600" cy="490538"/>
          </a:xfrm>
        </p:spPr>
        <p:txBody>
          <a:bodyPr lIns="92075" tIns="46038" rIns="92075" bIns="46038" anchor="b"/>
          <a:lstStyle/>
          <a:p>
            <a:r>
              <a:rPr lang="en-GB" sz="2800" smtClean="0"/>
              <a:t>The National Survey of Sexual Attitudes and Lifestyles</a:t>
            </a:r>
          </a:p>
        </p:txBody>
      </p:sp>
      <p:sp>
        <p:nvSpPr>
          <p:cNvPr id="565251" name="Rectangle 6"/>
          <p:cNvSpPr>
            <a:spLocks noGrp="1" noChangeArrowheads="1"/>
          </p:cNvSpPr>
          <p:nvPr>
            <p:ph type="body" sz="half" idx="4294967295"/>
          </p:nvPr>
        </p:nvSpPr>
        <p:spPr>
          <a:xfrm>
            <a:off x="4648200" y="1625600"/>
            <a:ext cx="4038600" cy="4525963"/>
          </a:xfrm>
        </p:spPr>
        <p:txBody>
          <a:bodyPr lIns="92075" tIns="46038" rIns="92075" bIns="46038"/>
          <a:lstStyle/>
          <a:p>
            <a:r>
              <a:rPr lang="en-GB" sz="2400" smtClean="0"/>
              <a:t>NATSAL 1990</a:t>
            </a:r>
          </a:p>
          <a:p>
            <a:r>
              <a:rPr lang="en-GB" sz="2400" smtClean="0"/>
              <a:t>@19,000 randomly selected subjects aged 16 - 59</a:t>
            </a:r>
          </a:p>
          <a:p>
            <a:r>
              <a:rPr lang="en-GB" sz="2400" smtClean="0"/>
              <a:t>Designed to better understand sexual behaviour in order to plan interventions to reduce spread of HIV</a:t>
            </a:r>
          </a:p>
          <a:p>
            <a:r>
              <a:rPr lang="en-GB" sz="2400" smtClean="0"/>
              <a:t>Published 1994</a:t>
            </a:r>
          </a:p>
          <a:p>
            <a:r>
              <a:rPr lang="en-GB" sz="2400" smtClean="0"/>
              <a:t>Repeated 2000 and 2010</a:t>
            </a:r>
          </a:p>
        </p:txBody>
      </p:sp>
      <p:pic>
        <p:nvPicPr>
          <p:cNvPr id="565252" name="Picture 7" descr="Picture"/>
          <p:cNvPicPr>
            <a:picLocks noGrp="1" noChangeAspect="1" noChangeArrowheads="1"/>
          </p:cNvPicPr>
          <p:nvPr>
            <p:ph type="body" sz="half" idx="4294967295"/>
          </p:nvPr>
        </p:nvPicPr>
        <p:blipFill>
          <a:blip r:embed="rId3"/>
          <a:srcRect/>
          <a:stretch>
            <a:fillRect/>
          </a:stretch>
        </p:blipFill>
        <p:spPr>
          <a:xfrm>
            <a:off x="684213" y="1600200"/>
            <a:ext cx="3743325" cy="452596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Rectangle 2"/>
          <p:cNvSpPr>
            <a:spLocks noGrp="1"/>
          </p:cNvSpPr>
          <p:nvPr>
            <p:ph/>
          </p:nvPr>
        </p:nvSpPr>
        <p:spPr/>
        <p:txBody>
          <a:bodyPr/>
          <a:lstStyle/>
          <a:p>
            <a:pPr eaLnBrk="1" hangingPunct="1"/>
            <a:endParaRPr lang="en-GB" smtClean="0"/>
          </a:p>
        </p:txBody>
      </p:sp>
      <p:pic>
        <p:nvPicPr>
          <p:cNvPr id="515074" name="Picture 3" descr="vaginal_thrush-300x244"/>
          <p:cNvPicPr>
            <a:picLocks noChangeAspect="1" noChangeArrowheads="1"/>
          </p:cNvPicPr>
          <p:nvPr/>
        </p:nvPicPr>
        <p:blipFill>
          <a:blip r:embed="rId3"/>
          <a:srcRect/>
          <a:stretch>
            <a:fillRect/>
          </a:stretch>
        </p:blipFill>
        <p:spPr bwMode="auto">
          <a:xfrm>
            <a:off x="1835150" y="1412875"/>
            <a:ext cx="4608513" cy="374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p:cNvSpPr>
          <p:nvPr>
            <p:ph/>
          </p:nvPr>
        </p:nvSpPr>
        <p:spPr/>
        <p:txBody>
          <a:bodyPr/>
          <a:lstStyle/>
          <a:p>
            <a:pPr eaLnBrk="1" hangingPunct="1"/>
            <a:endParaRPr lang="en-GB" smtClean="0"/>
          </a:p>
        </p:txBody>
      </p:sp>
      <p:pic>
        <p:nvPicPr>
          <p:cNvPr id="517122" name="Picture 3" descr="120MIKE"/>
          <p:cNvPicPr>
            <a:picLocks noChangeAspect="1" noChangeArrowheads="1"/>
          </p:cNvPicPr>
          <p:nvPr/>
        </p:nvPicPr>
        <p:blipFill>
          <a:blip r:embed="rId3"/>
          <a:srcRect/>
          <a:stretch>
            <a:fillRect/>
          </a:stretch>
        </p:blipFill>
        <p:spPr bwMode="auto">
          <a:xfrm>
            <a:off x="1331913" y="1341438"/>
            <a:ext cx="58769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p:cNvSpPr>
          <p:nvPr>
            <p:ph/>
          </p:nvPr>
        </p:nvSpPr>
        <p:spPr/>
        <p:txBody>
          <a:bodyPr/>
          <a:lstStyle/>
          <a:p>
            <a:pPr eaLnBrk="1" hangingPunct="1"/>
            <a:endParaRPr lang="en-GB" smtClean="0"/>
          </a:p>
        </p:txBody>
      </p:sp>
      <p:pic>
        <p:nvPicPr>
          <p:cNvPr id="519170" name="Picture 3" descr="image003"/>
          <p:cNvPicPr>
            <a:picLocks noChangeAspect="1" noChangeArrowheads="1"/>
          </p:cNvPicPr>
          <p:nvPr/>
        </p:nvPicPr>
        <p:blipFill>
          <a:blip r:embed="rId3"/>
          <a:srcRect/>
          <a:stretch>
            <a:fillRect/>
          </a:stretch>
        </p:blipFill>
        <p:spPr bwMode="auto">
          <a:xfrm>
            <a:off x="971550" y="1052513"/>
            <a:ext cx="6121400" cy="408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2"/>
          <p:cNvSpPr>
            <a:spLocks noGrp="1"/>
          </p:cNvSpPr>
          <p:nvPr>
            <p:ph/>
          </p:nvPr>
        </p:nvSpPr>
        <p:spPr/>
        <p:txBody>
          <a:bodyPr/>
          <a:lstStyle/>
          <a:p>
            <a:pPr eaLnBrk="1" hangingPunct="1"/>
            <a:endParaRPr lang="en-GB" smtClean="0"/>
          </a:p>
        </p:txBody>
      </p:sp>
      <p:pic>
        <p:nvPicPr>
          <p:cNvPr id="521218" name="Picture 3" descr="25img013"/>
          <p:cNvPicPr>
            <a:picLocks noChangeAspect="1" noChangeArrowheads="1"/>
          </p:cNvPicPr>
          <p:nvPr/>
        </p:nvPicPr>
        <p:blipFill>
          <a:blip r:embed="rId3"/>
          <a:srcRect/>
          <a:stretch>
            <a:fillRect/>
          </a:stretch>
        </p:blipFill>
        <p:spPr bwMode="auto">
          <a:xfrm>
            <a:off x="2411413" y="765175"/>
            <a:ext cx="3524250"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2"/>
          <p:cNvSpPr>
            <a:spLocks noGrp="1"/>
          </p:cNvSpPr>
          <p:nvPr>
            <p:ph/>
          </p:nvPr>
        </p:nvSpPr>
        <p:spPr/>
        <p:txBody>
          <a:bodyPr/>
          <a:lstStyle/>
          <a:p>
            <a:pPr eaLnBrk="1" hangingPunct="1"/>
            <a:endParaRPr lang="en-GB"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2"/>
          <p:cNvSpPr>
            <a:spLocks noGrp="1"/>
          </p:cNvSpPr>
          <p:nvPr>
            <p:ph/>
          </p:nvPr>
        </p:nvSpPr>
        <p:spPr/>
        <p:txBody>
          <a:bodyPr/>
          <a:lstStyle/>
          <a:p>
            <a:pPr eaLnBrk="1" hangingPunct="1"/>
            <a:endParaRPr lang="en-GB" smtClean="0"/>
          </a:p>
        </p:txBody>
      </p:sp>
      <p:pic>
        <p:nvPicPr>
          <p:cNvPr id="525314" name="Picture 3" descr="Bacterial Vaginosis"/>
          <p:cNvPicPr>
            <a:picLocks noChangeAspect="1" noChangeArrowheads="1"/>
          </p:cNvPicPr>
          <p:nvPr/>
        </p:nvPicPr>
        <p:blipFill>
          <a:blip r:embed="rId3"/>
          <a:srcRect/>
          <a:stretch>
            <a:fillRect/>
          </a:stretch>
        </p:blipFill>
        <p:spPr bwMode="auto">
          <a:xfrm>
            <a:off x="2852738" y="1047750"/>
            <a:ext cx="34385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2"/>
          <p:cNvSpPr>
            <a:spLocks noGrp="1"/>
          </p:cNvSpPr>
          <p:nvPr>
            <p:ph/>
          </p:nvPr>
        </p:nvSpPr>
        <p:spPr/>
        <p:txBody>
          <a:bodyPr/>
          <a:lstStyle/>
          <a:p>
            <a:pPr eaLnBrk="1" hangingPunct="1"/>
            <a:endParaRPr lang="en-GB" smtClean="0"/>
          </a:p>
        </p:txBody>
      </p:sp>
      <p:pic>
        <p:nvPicPr>
          <p:cNvPr id="527362" name="Picture 3" descr="art-w293_fig1"/>
          <p:cNvPicPr>
            <a:picLocks noChangeAspect="1" noChangeArrowheads="1"/>
          </p:cNvPicPr>
          <p:nvPr/>
        </p:nvPicPr>
        <p:blipFill>
          <a:blip r:embed="rId3"/>
          <a:srcRect/>
          <a:stretch>
            <a:fillRect/>
          </a:stretch>
        </p:blipFill>
        <p:spPr bwMode="auto">
          <a:xfrm>
            <a:off x="1403350" y="1484313"/>
            <a:ext cx="54006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Rectangle 2"/>
          <p:cNvSpPr>
            <a:spLocks noGrp="1"/>
          </p:cNvSpPr>
          <p:nvPr>
            <p:ph/>
          </p:nvPr>
        </p:nvSpPr>
        <p:spPr/>
        <p:txBody>
          <a:bodyPr/>
          <a:lstStyle/>
          <a:p>
            <a:pPr eaLnBrk="1" hangingPunct="1"/>
            <a:endParaRPr lang="en-GB" smtClean="0"/>
          </a:p>
        </p:txBody>
      </p:sp>
      <p:pic>
        <p:nvPicPr>
          <p:cNvPr id="529410" name="Picture 3" descr="3"/>
          <p:cNvPicPr>
            <a:picLocks noChangeAspect="1" noChangeArrowheads="1"/>
          </p:cNvPicPr>
          <p:nvPr/>
        </p:nvPicPr>
        <p:blipFill>
          <a:blip r:embed="rId3"/>
          <a:srcRect/>
          <a:stretch>
            <a:fillRect/>
          </a:stretch>
        </p:blipFill>
        <p:spPr bwMode="auto">
          <a:xfrm>
            <a:off x="1476375" y="1412875"/>
            <a:ext cx="5715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Rectangle 2"/>
          <p:cNvSpPr>
            <a:spLocks noGrp="1"/>
          </p:cNvSpPr>
          <p:nvPr>
            <p:ph/>
          </p:nvPr>
        </p:nvSpPr>
        <p:spPr/>
        <p:txBody>
          <a:bodyPr/>
          <a:lstStyle/>
          <a:p>
            <a:pPr eaLnBrk="1" hangingPunct="1"/>
            <a:endParaRPr lang="en-GB"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2"/>
          <p:cNvSpPr>
            <a:spLocks noGrp="1"/>
          </p:cNvSpPr>
          <p:nvPr>
            <p:ph/>
          </p:nvPr>
        </p:nvSpPr>
        <p:spPr/>
        <p:txBody>
          <a:bodyPr/>
          <a:lstStyle/>
          <a:p>
            <a:pPr eaLnBrk="1" hangingPunct="1"/>
            <a:endParaRPr lang="en-GB" smtClean="0"/>
          </a:p>
        </p:txBody>
      </p:sp>
      <p:pic>
        <p:nvPicPr>
          <p:cNvPr id="533506" name="Picture 3" descr="Trichomonas discharge"/>
          <p:cNvPicPr>
            <a:picLocks noChangeAspect="1" noChangeArrowheads="1"/>
          </p:cNvPicPr>
          <p:nvPr/>
        </p:nvPicPr>
        <p:blipFill>
          <a:blip r:embed="rId3"/>
          <a:srcRect/>
          <a:stretch>
            <a:fillRect/>
          </a:stretch>
        </p:blipFill>
        <p:spPr bwMode="auto">
          <a:xfrm>
            <a:off x="2338388" y="852488"/>
            <a:ext cx="4467225"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Slide Number Placeholder 3"/>
          <p:cNvSpPr txBox="1">
            <a:spLocks noGrp="1"/>
          </p:cNvSpPr>
          <p:nvPr/>
        </p:nvSpPr>
        <p:spPr bwMode="auto">
          <a:xfrm>
            <a:off x="6542088" y="6248400"/>
            <a:ext cx="1898650" cy="457200"/>
          </a:xfrm>
          <a:prstGeom prst="rect">
            <a:avLst/>
          </a:prstGeom>
          <a:noFill/>
          <a:ln w="9525">
            <a:noFill/>
            <a:miter lim="800000"/>
            <a:headEnd/>
            <a:tailEnd/>
          </a:ln>
        </p:spPr>
        <p:txBody>
          <a:bodyPr/>
          <a:lstStyle/>
          <a:p>
            <a:pPr algn="r" defTabSz="914400"/>
            <a:endParaRPr lang="en-US" sz="1400">
              <a:latin typeface="Trebuchet MS" pitchFamily="34" charset="0"/>
            </a:endParaRPr>
          </a:p>
        </p:txBody>
      </p:sp>
      <p:sp>
        <p:nvSpPr>
          <p:cNvPr id="567299" name="Rectangle 2"/>
          <p:cNvSpPr>
            <a:spLocks noGrp="1" noChangeArrowheads="1"/>
          </p:cNvSpPr>
          <p:nvPr>
            <p:ph type="title" idx="4294967295"/>
          </p:nvPr>
        </p:nvSpPr>
        <p:spPr>
          <a:xfrm>
            <a:off x="468313" y="206375"/>
            <a:ext cx="8194675" cy="720725"/>
          </a:xfrm>
          <a:noFill/>
        </p:spPr>
        <p:txBody>
          <a:bodyPr lIns="92075" tIns="46038" rIns="92075" bIns="46038" anchor="b"/>
          <a:lstStyle/>
          <a:p>
            <a:pPr eaLnBrk="1" hangingPunct="1"/>
            <a:r>
              <a:rPr lang="en-GB" sz="2400" smtClean="0">
                <a:latin typeface="Trebuchet MS" pitchFamily="34" charset="0"/>
              </a:rPr>
              <a:t/>
            </a:r>
            <a:br>
              <a:rPr lang="en-GB" sz="2400" smtClean="0">
                <a:latin typeface="Trebuchet MS" pitchFamily="34" charset="0"/>
              </a:rPr>
            </a:br>
            <a:r>
              <a:rPr lang="en-GB" sz="2400" smtClean="0"/>
              <a:t>Changes Between NATSAL 1 and 2</a:t>
            </a:r>
          </a:p>
        </p:txBody>
      </p:sp>
      <p:sp>
        <p:nvSpPr>
          <p:cNvPr id="567300" name="Rectangle 3"/>
          <p:cNvSpPr>
            <a:spLocks noGrp="1" noChangeArrowheads="1"/>
          </p:cNvSpPr>
          <p:nvPr>
            <p:ph type="body" idx="4294967295"/>
          </p:nvPr>
        </p:nvSpPr>
        <p:spPr>
          <a:xfrm>
            <a:off x="838200" y="1285875"/>
            <a:ext cx="7781925" cy="4608513"/>
          </a:xfrm>
          <a:noFill/>
        </p:spPr>
        <p:txBody>
          <a:bodyPr lIns="92075" tIns="46038" rIns="92075" bIns="46038"/>
          <a:lstStyle/>
          <a:p>
            <a:pPr defTabSz="762000" eaLnBrk="1" hangingPunct="1">
              <a:lnSpc>
                <a:spcPct val="80000"/>
              </a:lnSpc>
            </a:pPr>
            <a:r>
              <a:rPr lang="en-GB" sz="2000" smtClean="0"/>
              <a:t>Earlier age first sexual intercourse</a:t>
            </a:r>
          </a:p>
          <a:p>
            <a:pPr lvl="1" defTabSz="762000" eaLnBrk="1" hangingPunct="1">
              <a:lnSpc>
                <a:spcPct val="80000"/>
              </a:lnSpc>
            </a:pPr>
            <a:r>
              <a:rPr lang="en-GB" sz="1800" smtClean="0"/>
              <a:t>1</a:t>
            </a:r>
            <a:r>
              <a:rPr lang="en-GB" sz="1800" baseline="30000" smtClean="0"/>
              <a:t>st</a:t>
            </a:r>
            <a:r>
              <a:rPr lang="en-GB" sz="1800" smtClean="0"/>
              <a:t> heterosexual sex &lt;16 in 30% males, 26% females</a:t>
            </a:r>
          </a:p>
          <a:p>
            <a:pPr lvl="1" defTabSz="762000" eaLnBrk="1" hangingPunct="1">
              <a:lnSpc>
                <a:spcPct val="80000"/>
              </a:lnSpc>
            </a:pPr>
            <a:r>
              <a:rPr lang="en-GB" sz="1800" smtClean="0"/>
              <a:t>Stabilised in mid-90s</a:t>
            </a:r>
          </a:p>
          <a:p>
            <a:pPr lvl="1" defTabSz="762000" eaLnBrk="1" hangingPunct="1">
              <a:lnSpc>
                <a:spcPct val="80000"/>
              </a:lnSpc>
            </a:pPr>
            <a:r>
              <a:rPr lang="en-GB" sz="1800" smtClean="0"/>
              <a:t>Fewer having UPSI at 1</a:t>
            </a:r>
            <a:r>
              <a:rPr lang="en-GB" sz="1800" baseline="30000" smtClean="0"/>
              <a:t>st</a:t>
            </a:r>
            <a:r>
              <a:rPr lang="en-GB" sz="1800" smtClean="0"/>
              <a:t> sex than in NATSAL 1 [but still 50% in under 16s] </a:t>
            </a:r>
          </a:p>
          <a:p>
            <a:pPr defTabSz="762000" eaLnBrk="1" hangingPunct="1">
              <a:lnSpc>
                <a:spcPct val="80000"/>
              </a:lnSpc>
            </a:pPr>
            <a:endParaRPr lang="en-GB" sz="2000" smtClean="0"/>
          </a:p>
          <a:p>
            <a:pPr defTabSz="762000" eaLnBrk="1" hangingPunct="1">
              <a:lnSpc>
                <a:spcPct val="80000"/>
              </a:lnSpc>
            </a:pPr>
            <a:r>
              <a:rPr lang="en-GB" sz="2000" smtClean="0"/>
              <a:t>Increased number of lifetime partners – male &gt; female at all age groups</a:t>
            </a:r>
          </a:p>
          <a:p>
            <a:pPr defTabSz="762000" eaLnBrk="1" hangingPunct="1">
              <a:lnSpc>
                <a:spcPct val="80000"/>
              </a:lnSpc>
            </a:pPr>
            <a:endParaRPr lang="en-GB" sz="2000" smtClean="0"/>
          </a:p>
          <a:p>
            <a:pPr defTabSz="762000" eaLnBrk="1" hangingPunct="1">
              <a:lnSpc>
                <a:spcPct val="80000"/>
              </a:lnSpc>
            </a:pPr>
            <a:r>
              <a:rPr lang="en-GB" sz="2000" smtClean="0"/>
              <a:t>Decline in marriage, growth cohabitation - assoc with higher rates of partner change</a:t>
            </a:r>
          </a:p>
          <a:p>
            <a:pPr defTabSz="762000" eaLnBrk="1" hangingPunct="1">
              <a:lnSpc>
                <a:spcPct val="80000"/>
              </a:lnSpc>
            </a:pPr>
            <a:endParaRPr lang="en-GB" sz="2000" smtClean="0"/>
          </a:p>
          <a:p>
            <a:pPr defTabSz="762000" eaLnBrk="1" hangingPunct="1">
              <a:lnSpc>
                <a:spcPct val="80000"/>
              </a:lnSpc>
            </a:pPr>
            <a:r>
              <a:rPr lang="en-GB" sz="2000" smtClean="0"/>
              <a:t>Concurrent relationships – 15% men and 9% of women</a:t>
            </a:r>
          </a:p>
          <a:p>
            <a:pPr defTabSz="762000" eaLnBrk="1" hangingPunct="1">
              <a:lnSpc>
                <a:spcPct val="80000"/>
              </a:lnSpc>
            </a:pPr>
            <a:endParaRPr lang="en-GB" sz="2000" smtClean="0"/>
          </a:p>
          <a:p>
            <a:pPr defTabSz="762000" eaLnBrk="1" hangingPunct="1">
              <a:lnSpc>
                <a:spcPct val="80000"/>
              </a:lnSpc>
            </a:pPr>
            <a:r>
              <a:rPr lang="en-GB" sz="2000" smtClean="0"/>
              <a:t>Increased risky behaviours</a:t>
            </a:r>
          </a:p>
          <a:p>
            <a:pPr lvl="1" defTabSz="762000" eaLnBrk="1" hangingPunct="1">
              <a:lnSpc>
                <a:spcPct val="80000"/>
              </a:lnSpc>
            </a:pPr>
            <a:r>
              <a:rPr lang="en-GB" sz="1800" smtClean="0"/>
              <a:t>non-use or inconsistent use of condoms with new partners - doubled in women from 7.1% to 13.6%</a:t>
            </a:r>
          </a:p>
          <a:p>
            <a:pPr lvl="1" defTabSz="762000" eaLnBrk="1" hangingPunct="1">
              <a:lnSpc>
                <a:spcPct val="80000"/>
              </a:lnSpc>
            </a:pPr>
            <a:r>
              <a:rPr lang="en-GB" sz="1800" smtClean="0"/>
              <a:t>Paying for sex increased in men from 2.1% to 4.3%</a:t>
            </a:r>
          </a:p>
          <a:p>
            <a:pPr lvl="1" defTabSz="762000" eaLnBrk="1" hangingPunct="1">
              <a:lnSpc>
                <a:spcPct val="80000"/>
              </a:lnSpc>
            </a:pPr>
            <a:r>
              <a:rPr lang="en-GB" sz="1800" smtClean="0"/>
              <a:t>Increased rates of casual UPAI in MSM since 1996 - ?AIDs fatigue or optimism</a:t>
            </a:r>
          </a:p>
          <a:p>
            <a:pPr defTabSz="762000" eaLnBrk="1" hangingPunct="1">
              <a:lnSpc>
                <a:spcPct val="80000"/>
              </a:lnSpc>
            </a:pPr>
            <a:endParaRPr lang="en-GB" sz="2000" smtClean="0"/>
          </a:p>
          <a:p>
            <a:pPr lvl="1" defTabSz="762000" eaLnBrk="1" hangingPunct="1">
              <a:lnSpc>
                <a:spcPct val="80000"/>
              </a:lnSpc>
            </a:pPr>
            <a:endParaRPr lang="en-GB" sz="2000" smtClean="0"/>
          </a:p>
          <a:p>
            <a:pPr defTabSz="762000" eaLnBrk="1" hangingPunct="1">
              <a:lnSpc>
                <a:spcPct val="80000"/>
              </a:lnSpc>
            </a:pPr>
            <a:r>
              <a:rPr lang="en-GB" sz="2000" b="1" i="1" smtClean="0"/>
              <a:t>2010 survey taking place now</a:t>
            </a:r>
          </a:p>
          <a:p>
            <a:pPr lvl="1" defTabSz="762000" eaLnBrk="1" hangingPunct="1">
              <a:lnSpc>
                <a:spcPct val="80000"/>
              </a:lnSpc>
              <a:buFont typeface="Arial" charset="0"/>
              <a:buNone/>
            </a:pPr>
            <a:endParaRPr lang="en-GB" sz="2000" b="1" i="1" smtClean="0"/>
          </a:p>
          <a:p>
            <a:pPr defTabSz="762000" eaLnBrk="1" hangingPunct="1">
              <a:lnSpc>
                <a:spcPct val="80000"/>
              </a:lnSpc>
              <a:buFont typeface="Arial" charset="0"/>
              <a:buNone/>
            </a:pPr>
            <a:endParaRPr lang="en-GB" sz="28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Rectangle 2"/>
          <p:cNvSpPr>
            <a:spLocks noGrp="1"/>
          </p:cNvSpPr>
          <p:nvPr>
            <p:ph/>
          </p:nvPr>
        </p:nvSpPr>
        <p:spPr/>
        <p:txBody>
          <a:bodyPr/>
          <a:lstStyle/>
          <a:p>
            <a:pPr eaLnBrk="1" hangingPunct="1"/>
            <a:endParaRPr lang="en-GB" smtClean="0"/>
          </a:p>
        </p:txBody>
      </p:sp>
      <p:pic>
        <p:nvPicPr>
          <p:cNvPr id="535554" name="Picture 3" descr="TrichomonasFrothyDischarge"/>
          <p:cNvPicPr>
            <a:picLocks noChangeAspect="1" noChangeArrowheads="1"/>
          </p:cNvPicPr>
          <p:nvPr/>
        </p:nvPicPr>
        <p:blipFill>
          <a:blip r:embed="rId3"/>
          <a:srcRect/>
          <a:stretch>
            <a:fillRect/>
          </a:stretch>
        </p:blipFill>
        <p:spPr bwMode="auto">
          <a:xfrm>
            <a:off x="1331913" y="1341438"/>
            <a:ext cx="5327650" cy="407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Rectangle 2"/>
          <p:cNvSpPr>
            <a:spLocks noGrp="1"/>
          </p:cNvSpPr>
          <p:nvPr>
            <p:ph/>
          </p:nvPr>
        </p:nvSpPr>
        <p:spPr/>
        <p:txBody>
          <a:bodyPr/>
          <a:lstStyle/>
          <a:p>
            <a:pPr eaLnBrk="1" hangingPunct="1"/>
            <a:endParaRPr lang="en-GB" smtClean="0"/>
          </a:p>
        </p:txBody>
      </p:sp>
      <p:pic>
        <p:nvPicPr>
          <p:cNvPr id="537602" name="Picture 3" descr="art-w293"/>
          <p:cNvPicPr>
            <a:picLocks noChangeAspect="1" noChangeArrowheads="1"/>
          </p:cNvPicPr>
          <p:nvPr/>
        </p:nvPicPr>
        <p:blipFill>
          <a:blip r:embed="rId3"/>
          <a:srcRect/>
          <a:stretch>
            <a:fillRect/>
          </a:stretch>
        </p:blipFill>
        <p:spPr bwMode="auto">
          <a:xfrm>
            <a:off x="1116013" y="1125538"/>
            <a:ext cx="5688012" cy="409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2"/>
          <p:cNvSpPr>
            <a:spLocks noGrp="1"/>
          </p:cNvSpPr>
          <p:nvPr>
            <p:ph/>
          </p:nvPr>
        </p:nvSpPr>
        <p:spPr/>
        <p:txBody>
          <a:bodyPr/>
          <a:lstStyle/>
          <a:p>
            <a:pPr eaLnBrk="1" hangingPunct="1"/>
            <a:endParaRPr lang="en-GB" smtClean="0"/>
          </a:p>
        </p:txBody>
      </p:sp>
      <p:pic>
        <p:nvPicPr>
          <p:cNvPr id="539650" name="Picture 3" descr="t_vaginalis_trophozoites"/>
          <p:cNvPicPr>
            <a:picLocks noChangeAspect="1" noChangeArrowheads="1"/>
          </p:cNvPicPr>
          <p:nvPr/>
        </p:nvPicPr>
        <p:blipFill>
          <a:blip r:embed="rId3"/>
          <a:srcRect/>
          <a:stretch>
            <a:fillRect/>
          </a:stretch>
        </p:blipFill>
        <p:spPr bwMode="auto">
          <a:xfrm>
            <a:off x="2484438" y="1844675"/>
            <a:ext cx="3663950"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GB"/>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988"/>
            <a:ext cx="8245475" cy="876301"/>
          </a:xfrm>
          <a:noFill/>
        </p:spPr>
        <p:txBody>
          <a:bodyPr lIns="90488" tIns="44450" rIns="90488" bIns="44450" anchor="b"/>
          <a:lstStyle/>
          <a:p>
            <a:pPr eaLnBrk="1" hangingPunct="1"/>
            <a:r>
              <a:rPr lang="en-GB" sz="3200" b="1" smtClean="0">
                <a:solidFill>
                  <a:srgbClr val="FF6600"/>
                </a:solidFill>
              </a:rPr>
              <a:t>SEXUALLY TRANSMITTED INFECTIONS</a:t>
            </a:r>
          </a:p>
        </p:txBody>
      </p:sp>
      <p:sp>
        <p:nvSpPr>
          <p:cNvPr id="21507" name="Rectangle 3"/>
          <p:cNvSpPr>
            <a:spLocks noGrp="1" noChangeArrowheads="1"/>
          </p:cNvSpPr>
          <p:nvPr>
            <p:ph type="body" sz="half" idx="1"/>
          </p:nvPr>
        </p:nvSpPr>
        <p:spPr>
          <a:xfrm>
            <a:off x="881063" y="908050"/>
            <a:ext cx="3367087" cy="2808288"/>
          </a:xfrm>
          <a:noFill/>
          <a:ln w="38100">
            <a:solidFill>
              <a:schemeClr val="accent2"/>
            </a:solidFill>
          </a:ln>
        </p:spPr>
        <p:txBody>
          <a:bodyPr lIns="90488" tIns="44450" rIns="90488" bIns="44450"/>
          <a:lstStyle/>
          <a:p>
            <a:pPr eaLnBrk="1" hangingPunct="1">
              <a:lnSpc>
                <a:spcPct val="80000"/>
              </a:lnSpc>
            </a:pPr>
            <a:r>
              <a:rPr lang="en-GB" sz="2400" smtClean="0"/>
              <a:t>DISCHARGE</a:t>
            </a:r>
          </a:p>
          <a:p>
            <a:pPr eaLnBrk="1" hangingPunct="1">
              <a:lnSpc>
                <a:spcPct val="80000"/>
              </a:lnSpc>
              <a:spcBef>
                <a:spcPct val="50000"/>
              </a:spcBef>
              <a:buFont typeface="Wingdings" pitchFamily="4" charset="2"/>
              <a:buChar char="§"/>
            </a:pPr>
            <a:r>
              <a:rPr lang="en-GB" sz="2000" smtClean="0"/>
              <a:t>Gonorrhoea</a:t>
            </a:r>
          </a:p>
          <a:p>
            <a:pPr eaLnBrk="1" hangingPunct="1">
              <a:lnSpc>
                <a:spcPct val="80000"/>
              </a:lnSpc>
              <a:buFont typeface="Wingdings" pitchFamily="4" charset="2"/>
              <a:buChar char="§"/>
            </a:pPr>
            <a:r>
              <a:rPr lang="en-GB" sz="2000" smtClean="0"/>
              <a:t>Chlamydial infection</a:t>
            </a:r>
          </a:p>
          <a:p>
            <a:pPr eaLnBrk="1" hangingPunct="1">
              <a:lnSpc>
                <a:spcPct val="80000"/>
              </a:lnSpc>
              <a:spcBef>
                <a:spcPct val="70000"/>
              </a:spcBef>
              <a:buFont typeface="Wingdings" pitchFamily="4" charset="2"/>
              <a:buChar char="§"/>
            </a:pPr>
            <a:r>
              <a:rPr lang="en-GB" sz="2000" smtClean="0"/>
              <a:t>Trichomoniasis</a:t>
            </a:r>
          </a:p>
          <a:p>
            <a:pPr eaLnBrk="1" hangingPunct="1">
              <a:lnSpc>
                <a:spcPct val="80000"/>
              </a:lnSpc>
              <a:spcBef>
                <a:spcPct val="70000"/>
              </a:spcBef>
              <a:buFont typeface="Wingdings" pitchFamily="4" charset="2"/>
              <a:buChar char="§"/>
            </a:pPr>
            <a:r>
              <a:rPr lang="en-GB" sz="2000" smtClean="0"/>
              <a:t>NSU/NSC</a:t>
            </a:r>
          </a:p>
          <a:p>
            <a:pPr eaLnBrk="1" hangingPunct="1">
              <a:lnSpc>
                <a:spcPct val="80000"/>
              </a:lnSpc>
              <a:buFont typeface="Wingdings" pitchFamily="4" charset="2"/>
              <a:buChar char="§"/>
            </a:pPr>
            <a:r>
              <a:rPr lang="en-GB" sz="2000" i="1" smtClean="0"/>
              <a:t>Candidal infection</a:t>
            </a:r>
          </a:p>
          <a:p>
            <a:pPr eaLnBrk="1" hangingPunct="1">
              <a:lnSpc>
                <a:spcPct val="80000"/>
              </a:lnSpc>
              <a:buFont typeface="Wingdings" pitchFamily="4" charset="2"/>
              <a:buChar char="§"/>
            </a:pPr>
            <a:r>
              <a:rPr lang="en-GB" sz="2000" i="1" smtClean="0"/>
              <a:t>Bacterial vaginosis</a:t>
            </a:r>
          </a:p>
          <a:p>
            <a:pPr eaLnBrk="1" hangingPunct="1">
              <a:lnSpc>
                <a:spcPct val="80000"/>
              </a:lnSpc>
              <a:buFont typeface="Wingdings" pitchFamily="4" charset="2"/>
              <a:buChar char="§"/>
            </a:pPr>
            <a:endParaRPr lang="en-GB" sz="2000" i="1" smtClean="0"/>
          </a:p>
        </p:txBody>
      </p:sp>
      <p:sp>
        <p:nvSpPr>
          <p:cNvPr id="21508" name="Rectangle 4"/>
          <p:cNvSpPr>
            <a:spLocks noGrp="1" noChangeArrowheads="1"/>
          </p:cNvSpPr>
          <p:nvPr>
            <p:ph type="body" sz="half" idx="2"/>
          </p:nvPr>
        </p:nvSpPr>
        <p:spPr>
          <a:xfrm>
            <a:off x="4673600" y="908050"/>
            <a:ext cx="3367088" cy="2808288"/>
          </a:xfrm>
          <a:noFill/>
          <a:ln w="38100">
            <a:solidFill>
              <a:schemeClr val="accent2"/>
            </a:solidFill>
          </a:ln>
        </p:spPr>
        <p:txBody>
          <a:bodyPr lIns="90488" tIns="44450" rIns="90488" bIns="44450"/>
          <a:lstStyle/>
          <a:p>
            <a:pPr eaLnBrk="1" hangingPunct="1">
              <a:lnSpc>
                <a:spcPct val="90000"/>
              </a:lnSpc>
            </a:pPr>
            <a:r>
              <a:rPr lang="en-GB" sz="2400" smtClean="0"/>
              <a:t>ULCERATION</a:t>
            </a:r>
          </a:p>
          <a:p>
            <a:pPr eaLnBrk="1" hangingPunct="1">
              <a:lnSpc>
                <a:spcPct val="90000"/>
              </a:lnSpc>
              <a:spcBef>
                <a:spcPct val="50000"/>
              </a:spcBef>
              <a:buFont typeface="Wingdings" pitchFamily="4" charset="2"/>
              <a:buChar char="§"/>
            </a:pPr>
            <a:r>
              <a:rPr lang="en-GB" sz="2000" smtClean="0"/>
              <a:t>Syphilis</a:t>
            </a:r>
          </a:p>
          <a:p>
            <a:pPr eaLnBrk="1" hangingPunct="1">
              <a:lnSpc>
                <a:spcPct val="90000"/>
              </a:lnSpc>
              <a:spcBef>
                <a:spcPct val="50000"/>
              </a:spcBef>
              <a:buFont typeface="Wingdings" pitchFamily="4" charset="2"/>
              <a:buChar char="§"/>
            </a:pPr>
            <a:r>
              <a:rPr lang="en-GB" sz="2000" smtClean="0"/>
              <a:t>Herpes simplex</a:t>
            </a:r>
          </a:p>
          <a:p>
            <a:pPr eaLnBrk="1" hangingPunct="1">
              <a:lnSpc>
                <a:spcPct val="90000"/>
              </a:lnSpc>
              <a:spcBef>
                <a:spcPct val="50000"/>
              </a:spcBef>
              <a:buFont typeface="Wingdings" pitchFamily="4" charset="2"/>
              <a:buChar char="§"/>
            </a:pPr>
            <a:r>
              <a:rPr lang="en-GB" sz="2000" smtClean="0"/>
              <a:t>LGV</a:t>
            </a:r>
          </a:p>
          <a:p>
            <a:pPr eaLnBrk="1" hangingPunct="1">
              <a:lnSpc>
                <a:spcPct val="90000"/>
              </a:lnSpc>
              <a:buFont typeface="Wingdings" pitchFamily="4" charset="2"/>
              <a:buChar char="§"/>
            </a:pPr>
            <a:r>
              <a:rPr lang="en-GB" sz="2000" smtClean="0"/>
              <a:t>Chancroid</a:t>
            </a:r>
          </a:p>
          <a:p>
            <a:pPr eaLnBrk="1" hangingPunct="1">
              <a:lnSpc>
                <a:spcPct val="90000"/>
              </a:lnSpc>
              <a:buFont typeface="Wingdings" pitchFamily="4" charset="2"/>
              <a:buChar char="§"/>
            </a:pPr>
            <a:r>
              <a:rPr lang="en-GB" sz="2000" smtClean="0"/>
              <a:t>Donovanosis</a:t>
            </a:r>
          </a:p>
          <a:p>
            <a:pPr eaLnBrk="1" hangingPunct="1">
              <a:lnSpc>
                <a:spcPct val="90000"/>
              </a:lnSpc>
              <a:buFont typeface="Wingdings" pitchFamily="4" charset="2"/>
              <a:buChar char="§"/>
            </a:pPr>
            <a:r>
              <a:rPr lang="en-GB" sz="2000" smtClean="0"/>
              <a:t>Primary HIV</a:t>
            </a:r>
          </a:p>
        </p:txBody>
      </p:sp>
      <p:sp>
        <p:nvSpPr>
          <p:cNvPr id="21509" name="Rectangle 3"/>
          <p:cNvSpPr>
            <a:spLocks noChangeArrowheads="1"/>
          </p:cNvSpPr>
          <p:nvPr/>
        </p:nvSpPr>
        <p:spPr bwMode="auto">
          <a:xfrm>
            <a:off x="179388" y="3933825"/>
            <a:ext cx="4122737" cy="2303463"/>
          </a:xfrm>
          <a:prstGeom prst="rect">
            <a:avLst/>
          </a:prstGeom>
          <a:noFill/>
          <a:ln w="38100">
            <a:solidFill>
              <a:schemeClr val="accent2"/>
            </a:solidFill>
            <a:miter lim="800000"/>
            <a:headEnd/>
            <a:tailEnd/>
          </a:ln>
        </p:spPr>
        <p:txBody>
          <a:bodyPr lIns="90488" tIns="44450" rIns="90488" bIns="44450"/>
          <a:lstStyle/>
          <a:p>
            <a:pPr marL="342900" indent="-342900">
              <a:spcBef>
                <a:spcPct val="20000"/>
              </a:spcBef>
              <a:buFont typeface="Arial" charset="0"/>
              <a:buChar char="•"/>
            </a:pPr>
            <a:r>
              <a:rPr lang="en-GB" sz="2400">
                <a:latin typeface="Calibri" pitchFamily="4" charset="0"/>
              </a:rPr>
              <a:t>RASHES, LUMPS/GROWTHS</a:t>
            </a:r>
          </a:p>
          <a:p>
            <a:pPr marL="342900" indent="-342900">
              <a:spcBef>
                <a:spcPct val="20000"/>
              </a:spcBef>
              <a:buFont typeface="Wingdings" pitchFamily="4" charset="2"/>
              <a:buChar char="§"/>
            </a:pPr>
            <a:r>
              <a:rPr lang="en-GB" sz="2000">
                <a:latin typeface="Calibri" pitchFamily="4" charset="0"/>
              </a:rPr>
              <a:t>Genital warts				</a:t>
            </a:r>
          </a:p>
          <a:p>
            <a:pPr marL="342900" indent="-342900">
              <a:spcBef>
                <a:spcPct val="20000"/>
              </a:spcBef>
              <a:buFont typeface="Wingdings" pitchFamily="4" charset="2"/>
              <a:buChar char="§"/>
            </a:pPr>
            <a:r>
              <a:rPr lang="en-GB" sz="2000">
                <a:latin typeface="Calibri" pitchFamily="4" charset="0"/>
              </a:rPr>
              <a:t>Molluscum contagiosum</a:t>
            </a:r>
          </a:p>
          <a:p>
            <a:pPr marL="342900" indent="-342900">
              <a:spcBef>
                <a:spcPct val="20000"/>
              </a:spcBef>
              <a:buFont typeface="Wingdings" pitchFamily="4" charset="2"/>
              <a:buChar char="§"/>
            </a:pPr>
            <a:r>
              <a:rPr lang="en-GB" sz="2000">
                <a:latin typeface="Calibri" pitchFamily="4" charset="0"/>
              </a:rPr>
              <a:t>Scabies</a:t>
            </a:r>
          </a:p>
          <a:p>
            <a:pPr marL="342900" indent="-342900">
              <a:spcBef>
                <a:spcPct val="20000"/>
              </a:spcBef>
              <a:buFont typeface="Wingdings" pitchFamily="4" charset="2"/>
              <a:buChar char="§"/>
            </a:pPr>
            <a:r>
              <a:rPr lang="en-GB" sz="2000">
                <a:latin typeface="Calibri" pitchFamily="4" charset="0"/>
              </a:rPr>
              <a:t>Pubic lice</a:t>
            </a:r>
          </a:p>
          <a:p>
            <a:pPr marL="342900" indent="-342900">
              <a:spcBef>
                <a:spcPct val="20000"/>
              </a:spcBef>
              <a:buFont typeface="Wingdings" pitchFamily="4" charset="2"/>
              <a:buChar char="§"/>
            </a:pPr>
            <a:r>
              <a:rPr lang="en-GB" sz="2000">
                <a:latin typeface="Calibri" pitchFamily="4" charset="0"/>
              </a:rPr>
              <a:t>HIV</a:t>
            </a:r>
            <a:endParaRPr lang="en-GB" sz="2400">
              <a:latin typeface="Calibri" pitchFamily="4" charset="0"/>
            </a:endParaRPr>
          </a:p>
        </p:txBody>
      </p:sp>
      <p:sp>
        <p:nvSpPr>
          <p:cNvPr id="21511" name="Rectangle 3"/>
          <p:cNvSpPr>
            <a:spLocks noChangeArrowheads="1"/>
          </p:cNvSpPr>
          <p:nvPr/>
        </p:nvSpPr>
        <p:spPr bwMode="auto">
          <a:xfrm>
            <a:off x="4770438" y="3933825"/>
            <a:ext cx="4122737" cy="2708275"/>
          </a:xfrm>
          <a:prstGeom prst="rect">
            <a:avLst/>
          </a:prstGeom>
          <a:noFill/>
          <a:ln w="38100">
            <a:solidFill>
              <a:schemeClr val="accent2"/>
            </a:solidFill>
            <a:miter lim="800000"/>
            <a:headEnd/>
            <a:tailEnd/>
          </a:ln>
        </p:spPr>
        <p:txBody>
          <a:bodyPr lIns="90488" tIns="44450" rIns="90488" bIns="44450"/>
          <a:lstStyle/>
          <a:p>
            <a:pPr marL="342900" indent="-342900">
              <a:spcBef>
                <a:spcPct val="20000"/>
              </a:spcBef>
              <a:buFont typeface="Arial" charset="0"/>
              <a:buChar char="•"/>
            </a:pPr>
            <a:r>
              <a:rPr lang="en-GB" sz="2400">
                <a:latin typeface="Calibri" pitchFamily="4" charset="0"/>
              </a:rPr>
              <a:t>DIARRHOEA/GI SYMPTOMS</a:t>
            </a:r>
          </a:p>
          <a:p>
            <a:pPr marL="342900" indent="-342900">
              <a:spcBef>
                <a:spcPct val="20000"/>
              </a:spcBef>
              <a:buFont typeface="Arial" charset="0"/>
              <a:buChar char="•"/>
            </a:pPr>
            <a:r>
              <a:rPr lang="en-GB" sz="2000">
                <a:latin typeface="Calibri" pitchFamily="4" charset="0"/>
              </a:rPr>
              <a:t>LGV</a:t>
            </a:r>
          </a:p>
          <a:p>
            <a:pPr marL="342900" indent="-342900">
              <a:spcBef>
                <a:spcPct val="20000"/>
              </a:spcBef>
              <a:buFont typeface="Arial" charset="0"/>
              <a:buChar char="•"/>
            </a:pPr>
            <a:r>
              <a:rPr lang="en-GB" sz="2000">
                <a:latin typeface="Calibri" pitchFamily="4" charset="0"/>
              </a:rPr>
              <a:t>Syphilis</a:t>
            </a:r>
          </a:p>
          <a:p>
            <a:pPr marL="342900" indent="-342900">
              <a:spcBef>
                <a:spcPct val="20000"/>
              </a:spcBef>
              <a:buFont typeface="Arial" charset="0"/>
              <a:buChar char="•"/>
            </a:pPr>
            <a:r>
              <a:rPr lang="en-GB" sz="2000">
                <a:latin typeface="Calibri" pitchFamily="4" charset="0"/>
              </a:rPr>
              <a:t>Shigella [Salmonella]</a:t>
            </a:r>
          </a:p>
          <a:p>
            <a:pPr marL="342900" indent="-342900">
              <a:spcBef>
                <a:spcPct val="20000"/>
              </a:spcBef>
              <a:buFont typeface="Arial" charset="0"/>
              <a:buChar char="•"/>
            </a:pPr>
            <a:r>
              <a:rPr lang="en-GB" sz="2000">
                <a:latin typeface="Calibri" pitchFamily="4" charset="0"/>
              </a:rPr>
              <a:t>Amoebiasis</a:t>
            </a:r>
          </a:p>
          <a:p>
            <a:pPr marL="342900" indent="-342900">
              <a:spcBef>
                <a:spcPct val="20000"/>
              </a:spcBef>
              <a:buFont typeface="Arial" charset="0"/>
              <a:buChar char="•"/>
            </a:pPr>
            <a:r>
              <a:rPr lang="en-GB" sz="2000">
                <a:latin typeface="Calibri" pitchFamily="4" charset="0"/>
              </a:rPr>
              <a:t>Giardia</a:t>
            </a:r>
          </a:p>
          <a:p>
            <a:pPr marL="342900" indent="-342900">
              <a:spcBef>
                <a:spcPct val="20000"/>
              </a:spcBef>
              <a:buFont typeface="Arial" charset="0"/>
              <a:buChar char="•"/>
            </a:pPr>
            <a:r>
              <a:rPr lang="en-GB" sz="2000">
                <a:latin typeface="Calibri" pitchFamily="4" charset="0"/>
              </a:rPr>
              <a:t>Worms</a:t>
            </a:r>
          </a:p>
          <a:p>
            <a:pPr marL="342900" indent="-342900">
              <a:spcBef>
                <a:spcPct val="20000"/>
              </a:spcBef>
              <a:buFont typeface="Arial" charset="0"/>
              <a:buChar char="•"/>
            </a:pPr>
            <a:endParaRPr lang="en-GB" sz="2000">
              <a:latin typeface="Calibri" pitchFamily="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0" y="228600"/>
            <a:ext cx="8245475" cy="876300"/>
          </a:xfrm>
          <a:noFill/>
        </p:spPr>
        <p:txBody>
          <a:bodyPr lIns="90488" tIns="44450" rIns="90488" bIns="44450" anchor="b"/>
          <a:lstStyle/>
          <a:p>
            <a:pPr eaLnBrk="1" hangingPunct="1"/>
            <a:r>
              <a:rPr lang="en-GB" sz="3200" b="1" smtClean="0">
                <a:solidFill>
                  <a:srgbClr val="FF6600"/>
                </a:solidFill>
              </a:rPr>
              <a:t>SEXUALLY TRANSMITTED INFECTIONS</a:t>
            </a:r>
          </a:p>
        </p:txBody>
      </p:sp>
      <p:sp>
        <p:nvSpPr>
          <p:cNvPr id="346115" name="Rectangle 3"/>
          <p:cNvSpPr>
            <a:spLocks noGrp="1" noChangeArrowheads="1"/>
          </p:cNvSpPr>
          <p:nvPr>
            <p:ph type="body" sz="half" idx="4294967295"/>
          </p:nvPr>
        </p:nvSpPr>
        <p:spPr>
          <a:xfrm>
            <a:off x="881063" y="1341438"/>
            <a:ext cx="3367087" cy="2808287"/>
          </a:xfrm>
          <a:noFill/>
          <a:ln w="38100">
            <a:solidFill>
              <a:schemeClr val="accent2"/>
            </a:solidFill>
          </a:ln>
        </p:spPr>
        <p:txBody>
          <a:bodyPr lIns="90488" tIns="44450" rIns="90488" bIns="44450"/>
          <a:lstStyle/>
          <a:p>
            <a:pPr eaLnBrk="1" hangingPunct="1">
              <a:lnSpc>
                <a:spcPct val="90000"/>
              </a:lnSpc>
            </a:pPr>
            <a:r>
              <a:rPr lang="en-GB" b="1" smtClean="0"/>
              <a:t>Bacterial</a:t>
            </a:r>
          </a:p>
          <a:p>
            <a:pPr eaLnBrk="1" hangingPunct="1">
              <a:lnSpc>
                <a:spcPct val="90000"/>
              </a:lnSpc>
              <a:spcBef>
                <a:spcPct val="50000"/>
              </a:spcBef>
              <a:buFont typeface="Wingdings" pitchFamily="4" charset="2"/>
              <a:buChar char="§"/>
            </a:pPr>
            <a:r>
              <a:rPr lang="en-GB" sz="1800" smtClean="0"/>
              <a:t>Gonorrhoea</a:t>
            </a:r>
          </a:p>
          <a:p>
            <a:pPr eaLnBrk="1" hangingPunct="1">
              <a:lnSpc>
                <a:spcPct val="90000"/>
              </a:lnSpc>
              <a:buFont typeface="Wingdings" pitchFamily="4" charset="2"/>
              <a:buChar char="§"/>
            </a:pPr>
            <a:r>
              <a:rPr lang="en-GB" sz="1800" smtClean="0"/>
              <a:t>Chlamydia</a:t>
            </a:r>
          </a:p>
          <a:p>
            <a:pPr eaLnBrk="1" hangingPunct="1">
              <a:lnSpc>
                <a:spcPct val="90000"/>
              </a:lnSpc>
              <a:buFont typeface="Wingdings" pitchFamily="4" charset="2"/>
              <a:buChar char="§"/>
            </a:pPr>
            <a:r>
              <a:rPr lang="en-GB" sz="1800" smtClean="0"/>
              <a:t>LGV</a:t>
            </a:r>
          </a:p>
          <a:p>
            <a:pPr eaLnBrk="1" hangingPunct="1">
              <a:lnSpc>
                <a:spcPct val="90000"/>
              </a:lnSpc>
              <a:buFont typeface="Wingdings" pitchFamily="4" charset="2"/>
              <a:buChar char="§"/>
            </a:pPr>
            <a:r>
              <a:rPr lang="en-GB" sz="1800" smtClean="0"/>
              <a:t>Syphilis</a:t>
            </a:r>
          </a:p>
          <a:p>
            <a:pPr eaLnBrk="1" hangingPunct="1">
              <a:lnSpc>
                <a:spcPct val="90000"/>
              </a:lnSpc>
              <a:buFont typeface="Wingdings" pitchFamily="4" charset="2"/>
              <a:buChar char="§"/>
            </a:pPr>
            <a:r>
              <a:rPr lang="en-GB" sz="1800" smtClean="0"/>
              <a:t> NSU/NSC</a:t>
            </a:r>
          </a:p>
          <a:p>
            <a:pPr eaLnBrk="1" hangingPunct="1">
              <a:lnSpc>
                <a:spcPct val="90000"/>
              </a:lnSpc>
              <a:buFont typeface="Wingdings" pitchFamily="4" charset="2"/>
              <a:buChar char="§"/>
            </a:pPr>
            <a:r>
              <a:rPr lang="en-GB" sz="1800" smtClean="0"/>
              <a:t>Donovanosis</a:t>
            </a:r>
          </a:p>
          <a:p>
            <a:pPr eaLnBrk="1" hangingPunct="1">
              <a:lnSpc>
                <a:spcPct val="90000"/>
              </a:lnSpc>
              <a:buFont typeface="Wingdings" pitchFamily="4" charset="2"/>
              <a:buChar char="§"/>
            </a:pPr>
            <a:r>
              <a:rPr lang="en-GB" sz="1800" smtClean="0"/>
              <a:t>Chancroid</a:t>
            </a:r>
          </a:p>
        </p:txBody>
      </p:sp>
      <p:sp>
        <p:nvSpPr>
          <p:cNvPr id="346116" name="Rectangle 4"/>
          <p:cNvSpPr>
            <a:spLocks noGrp="1" noChangeArrowheads="1"/>
          </p:cNvSpPr>
          <p:nvPr>
            <p:ph type="body" sz="half" idx="4294967295"/>
          </p:nvPr>
        </p:nvSpPr>
        <p:spPr>
          <a:xfrm>
            <a:off x="4673600" y="1341438"/>
            <a:ext cx="3367088" cy="2808287"/>
          </a:xfrm>
          <a:noFill/>
          <a:ln w="38100">
            <a:solidFill>
              <a:schemeClr val="accent2"/>
            </a:solidFill>
          </a:ln>
        </p:spPr>
        <p:txBody>
          <a:bodyPr lIns="90488" tIns="44450" rIns="90488" bIns="44450"/>
          <a:lstStyle/>
          <a:p>
            <a:pPr eaLnBrk="1" hangingPunct="1">
              <a:lnSpc>
                <a:spcPct val="90000"/>
              </a:lnSpc>
            </a:pPr>
            <a:r>
              <a:rPr lang="en-GB" b="1" smtClean="0"/>
              <a:t>Viral</a:t>
            </a:r>
          </a:p>
          <a:p>
            <a:pPr eaLnBrk="1" hangingPunct="1">
              <a:lnSpc>
                <a:spcPct val="90000"/>
              </a:lnSpc>
              <a:spcBef>
                <a:spcPct val="50000"/>
              </a:spcBef>
              <a:buFont typeface="Wingdings" pitchFamily="4" charset="2"/>
              <a:buChar char="§"/>
            </a:pPr>
            <a:r>
              <a:rPr lang="en-GB" sz="2000" smtClean="0"/>
              <a:t>Herpes simplex [1/2]</a:t>
            </a:r>
          </a:p>
          <a:p>
            <a:pPr eaLnBrk="1" hangingPunct="1">
              <a:lnSpc>
                <a:spcPct val="90000"/>
              </a:lnSpc>
              <a:spcBef>
                <a:spcPct val="50000"/>
              </a:spcBef>
              <a:buFont typeface="Wingdings" pitchFamily="4" charset="2"/>
              <a:buChar char="§"/>
            </a:pPr>
            <a:r>
              <a:rPr lang="en-GB" sz="2000" smtClean="0"/>
              <a:t>Hepatitis A/B/C</a:t>
            </a:r>
          </a:p>
          <a:p>
            <a:pPr eaLnBrk="1" hangingPunct="1">
              <a:lnSpc>
                <a:spcPct val="90000"/>
              </a:lnSpc>
              <a:spcBef>
                <a:spcPct val="50000"/>
              </a:spcBef>
              <a:buFont typeface="Wingdings" pitchFamily="4" charset="2"/>
              <a:buChar char="§"/>
            </a:pPr>
            <a:r>
              <a:rPr lang="en-GB" sz="2000" smtClean="0"/>
              <a:t>HIV</a:t>
            </a:r>
          </a:p>
          <a:p>
            <a:pPr eaLnBrk="1" hangingPunct="1">
              <a:lnSpc>
                <a:spcPct val="90000"/>
              </a:lnSpc>
              <a:spcBef>
                <a:spcPct val="50000"/>
              </a:spcBef>
              <a:buFont typeface="Wingdings" pitchFamily="4" charset="2"/>
              <a:buChar char="§"/>
            </a:pPr>
            <a:r>
              <a:rPr lang="en-GB" sz="2000" smtClean="0"/>
              <a:t>Genital warts</a:t>
            </a:r>
          </a:p>
          <a:p>
            <a:pPr eaLnBrk="1" hangingPunct="1">
              <a:lnSpc>
                <a:spcPct val="90000"/>
              </a:lnSpc>
              <a:spcBef>
                <a:spcPct val="50000"/>
              </a:spcBef>
              <a:buFont typeface="Wingdings" pitchFamily="4" charset="2"/>
              <a:buChar char="§"/>
            </a:pPr>
            <a:r>
              <a:rPr lang="en-GB" sz="2000" smtClean="0"/>
              <a:t>MC</a:t>
            </a:r>
          </a:p>
          <a:p>
            <a:pPr eaLnBrk="1" hangingPunct="1">
              <a:lnSpc>
                <a:spcPct val="90000"/>
              </a:lnSpc>
              <a:spcBef>
                <a:spcPct val="50000"/>
              </a:spcBef>
              <a:buFont typeface="Wingdings" pitchFamily="4" charset="2"/>
              <a:buChar char="§"/>
            </a:pPr>
            <a:endParaRPr lang="en-GB" sz="2000" smtClean="0"/>
          </a:p>
          <a:p>
            <a:pPr eaLnBrk="1" hangingPunct="1">
              <a:lnSpc>
                <a:spcPct val="90000"/>
              </a:lnSpc>
              <a:spcBef>
                <a:spcPct val="50000"/>
              </a:spcBef>
              <a:buFont typeface="Wingdings" pitchFamily="4" charset="2"/>
              <a:buChar char="§"/>
            </a:pPr>
            <a:endParaRPr lang="en-GB" sz="2800" smtClean="0"/>
          </a:p>
          <a:p>
            <a:pPr eaLnBrk="1" hangingPunct="1">
              <a:lnSpc>
                <a:spcPct val="90000"/>
              </a:lnSpc>
              <a:spcBef>
                <a:spcPct val="50000"/>
              </a:spcBef>
              <a:buFont typeface="Wingdings" pitchFamily="4" charset="2"/>
              <a:buChar char="§"/>
            </a:pPr>
            <a:endParaRPr lang="en-GB" sz="2800" smtClean="0"/>
          </a:p>
        </p:txBody>
      </p:sp>
      <p:sp>
        <p:nvSpPr>
          <p:cNvPr id="346117" name="Rectangle 3"/>
          <p:cNvSpPr>
            <a:spLocks noChangeArrowheads="1"/>
          </p:cNvSpPr>
          <p:nvPr/>
        </p:nvSpPr>
        <p:spPr bwMode="auto">
          <a:xfrm>
            <a:off x="881063" y="4365625"/>
            <a:ext cx="7159625" cy="1943100"/>
          </a:xfrm>
          <a:prstGeom prst="rect">
            <a:avLst/>
          </a:prstGeom>
          <a:noFill/>
          <a:ln w="38100">
            <a:solidFill>
              <a:schemeClr val="accent2"/>
            </a:solidFill>
            <a:miter lim="800000"/>
            <a:headEnd/>
            <a:tailEnd/>
          </a:ln>
        </p:spPr>
        <p:txBody>
          <a:bodyPr lIns="90488" tIns="44450" rIns="90488" bIns="44450"/>
          <a:lstStyle/>
          <a:p>
            <a:pPr marL="342900" indent="-342900">
              <a:spcBef>
                <a:spcPct val="20000"/>
              </a:spcBef>
              <a:buFont typeface="Arial" charset="0"/>
              <a:buChar char="•"/>
            </a:pPr>
            <a:r>
              <a:rPr lang="en-GB" sz="2400" b="1">
                <a:latin typeface="Calibri" pitchFamily="4" charset="0"/>
              </a:rPr>
              <a:t>Protozoa/other</a:t>
            </a:r>
          </a:p>
          <a:p>
            <a:pPr marL="342900" indent="-342900">
              <a:spcBef>
                <a:spcPct val="20000"/>
              </a:spcBef>
              <a:buFont typeface="Wingdings" pitchFamily="4" charset="2"/>
              <a:buChar char="§"/>
            </a:pPr>
            <a:r>
              <a:rPr lang="en-GB" sz="2000">
                <a:latin typeface="Calibri" pitchFamily="4" charset="0"/>
              </a:rPr>
              <a:t>Trichomonas</a:t>
            </a:r>
          </a:p>
          <a:p>
            <a:pPr marL="342900" indent="-342900">
              <a:spcBef>
                <a:spcPct val="20000"/>
              </a:spcBef>
              <a:buFont typeface="Wingdings" pitchFamily="4" charset="2"/>
              <a:buChar char="§"/>
            </a:pPr>
            <a:r>
              <a:rPr lang="en-GB" sz="2000">
                <a:latin typeface="Calibri" pitchFamily="4" charset="0"/>
              </a:rPr>
              <a:t>Giardia</a:t>
            </a:r>
          </a:p>
          <a:p>
            <a:pPr marL="342900" indent="-342900">
              <a:spcBef>
                <a:spcPct val="20000"/>
              </a:spcBef>
              <a:buFont typeface="Wingdings" pitchFamily="4" charset="2"/>
              <a:buChar char="§"/>
            </a:pPr>
            <a:r>
              <a:rPr lang="en-GB" sz="2000">
                <a:latin typeface="Calibri" pitchFamily="4" charset="0"/>
              </a:rPr>
              <a:t>Scabies</a:t>
            </a:r>
          </a:p>
          <a:p>
            <a:pPr marL="342900" indent="-342900">
              <a:spcBef>
                <a:spcPct val="20000"/>
              </a:spcBef>
              <a:buFont typeface="Wingdings" pitchFamily="4" charset="2"/>
              <a:buChar char="§"/>
            </a:pPr>
            <a:r>
              <a:rPr lang="en-GB" sz="2000">
                <a:latin typeface="Calibri" pitchFamily="4" charset="0"/>
              </a:rPr>
              <a:t>Pubic lice</a:t>
            </a:r>
            <a:endParaRPr lang="en-GB" sz="2400">
              <a:latin typeface="Calibri" pitchFamily="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STI Prevention And Control</a:t>
            </a:r>
          </a:p>
        </p:txBody>
      </p:sp>
      <p:sp>
        <p:nvSpPr>
          <p:cNvPr id="88067" name="Content Placeholder 2"/>
          <p:cNvSpPr>
            <a:spLocks noGrp="1"/>
          </p:cNvSpPr>
          <p:nvPr>
            <p:ph sz="half" idx="1"/>
          </p:nvPr>
        </p:nvSpPr>
        <p:spPr>
          <a:xfrm>
            <a:off x="457200" y="1341438"/>
            <a:ext cx="4038600" cy="4525962"/>
          </a:xfrm>
        </p:spPr>
        <p:txBody>
          <a:bodyPr/>
          <a:lstStyle/>
          <a:p>
            <a:pPr eaLnBrk="1" hangingPunct="1"/>
            <a:r>
              <a:rPr lang="en-US" sz="2400" smtClean="0"/>
              <a:t>Education/health promotion</a:t>
            </a:r>
          </a:p>
          <a:p>
            <a:pPr eaLnBrk="1" hangingPunct="1"/>
            <a:r>
              <a:rPr lang="en-US" sz="2400" smtClean="0"/>
              <a:t>Condoms [M/F]; other barriers</a:t>
            </a:r>
          </a:p>
          <a:p>
            <a:pPr eaLnBrk="1" hangingPunct="1"/>
            <a:r>
              <a:rPr lang="en-US" sz="2400" smtClean="0"/>
              <a:t>Vaccination – HBV, </a:t>
            </a:r>
            <a:r>
              <a:rPr lang="en-US" sz="2400" i="1" smtClean="0"/>
              <a:t>HPV</a:t>
            </a:r>
          </a:p>
          <a:p>
            <a:pPr eaLnBrk="1" hangingPunct="1"/>
            <a:r>
              <a:rPr lang="en-US" sz="2400" smtClean="0"/>
              <a:t>Partner numbers</a:t>
            </a:r>
          </a:p>
          <a:p>
            <a:pPr eaLnBrk="1" hangingPunct="1"/>
            <a:r>
              <a:rPr lang="en-US" sz="2400" smtClean="0"/>
              <a:t>Rapid access to diagnostic testing and treatment</a:t>
            </a:r>
          </a:p>
          <a:p>
            <a:pPr eaLnBrk="1" hangingPunct="1"/>
            <a:r>
              <a:rPr lang="en-US" sz="2400" smtClean="0"/>
              <a:t>Partner notification</a:t>
            </a:r>
          </a:p>
          <a:p>
            <a:pPr lvl="1" eaLnBrk="1" hangingPunct="1"/>
            <a:r>
              <a:rPr lang="en-US" smtClean="0"/>
              <a:t>Difficult in some groups with high partner numbers</a:t>
            </a:r>
          </a:p>
          <a:p>
            <a:pPr eaLnBrk="1" hangingPunct="1"/>
            <a:r>
              <a:rPr lang="en-US" sz="2400" i="1" smtClean="0"/>
              <a:t>Microbicides</a:t>
            </a:r>
          </a:p>
        </p:txBody>
      </p:sp>
      <p:sp>
        <p:nvSpPr>
          <p:cNvPr id="88068" name="Content Placeholder 3"/>
          <p:cNvSpPr>
            <a:spLocks noGrp="1"/>
          </p:cNvSpPr>
          <p:nvPr>
            <p:ph sz="half" idx="2"/>
          </p:nvPr>
        </p:nvSpPr>
        <p:spPr/>
        <p:txBody>
          <a:bodyPr/>
          <a:lstStyle/>
          <a:p>
            <a:pPr eaLnBrk="1" hangingPunct="1"/>
            <a:endParaRPr lang="en-GB" smtClean="0"/>
          </a:p>
        </p:txBody>
      </p:sp>
      <p:pic>
        <p:nvPicPr>
          <p:cNvPr id="88069" name="Picture 6"/>
          <p:cNvPicPr>
            <a:picLocks noChangeAspect="1"/>
          </p:cNvPicPr>
          <p:nvPr/>
        </p:nvPicPr>
        <p:blipFill>
          <a:blip r:embed="rId3"/>
          <a:srcRect/>
          <a:stretch>
            <a:fillRect/>
          </a:stretch>
        </p:blipFill>
        <p:spPr bwMode="auto">
          <a:xfrm>
            <a:off x="6689725" y="1600200"/>
            <a:ext cx="1997075" cy="2819400"/>
          </a:xfrm>
          <a:prstGeom prst="rect">
            <a:avLst/>
          </a:prstGeom>
          <a:noFill/>
          <a:ln w="9525">
            <a:noFill/>
            <a:miter lim="800000"/>
            <a:headEnd/>
            <a:tailEnd/>
          </a:ln>
        </p:spPr>
      </p:pic>
      <p:pic>
        <p:nvPicPr>
          <p:cNvPr id="88070" name="Picture 7"/>
          <p:cNvPicPr>
            <a:picLocks noChangeAspect="1"/>
          </p:cNvPicPr>
          <p:nvPr/>
        </p:nvPicPr>
        <p:blipFill>
          <a:blip r:embed="rId4"/>
          <a:srcRect/>
          <a:stretch>
            <a:fillRect/>
          </a:stretch>
        </p:blipFill>
        <p:spPr bwMode="auto">
          <a:xfrm>
            <a:off x="4648200" y="1600200"/>
            <a:ext cx="2041525" cy="2830513"/>
          </a:xfrm>
          <a:prstGeom prst="rect">
            <a:avLst/>
          </a:prstGeom>
          <a:noFill/>
          <a:ln w="9525">
            <a:noFill/>
            <a:miter lim="800000"/>
            <a:headEnd/>
            <a:tailEnd/>
          </a:ln>
        </p:spPr>
      </p:pic>
      <p:pic>
        <p:nvPicPr>
          <p:cNvPr id="88071" name="Picture 8"/>
          <p:cNvPicPr>
            <a:picLocks noChangeAspect="1"/>
          </p:cNvPicPr>
          <p:nvPr/>
        </p:nvPicPr>
        <p:blipFill>
          <a:blip r:embed="rId5"/>
          <a:srcRect/>
          <a:stretch>
            <a:fillRect/>
          </a:stretch>
        </p:blipFill>
        <p:spPr bwMode="auto">
          <a:xfrm>
            <a:off x="4648200" y="4054475"/>
            <a:ext cx="4038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p:cNvSpPr>
          <p:nvPr>
            <p:ph type="title"/>
          </p:nvPr>
        </p:nvSpPr>
        <p:spPr/>
        <p:txBody>
          <a:bodyPr/>
          <a:lstStyle/>
          <a:p>
            <a:endParaRPr lang="en-GB" smtClean="0"/>
          </a:p>
        </p:txBody>
      </p:sp>
      <p:sp>
        <p:nvSpPr>
          <p:cNvPr id="349187" name="Rectangle 3"/>
          <p:cNvSpPr>
            <a:spLocks noGrp="1"/>
          </p:cNvSpPr>
          <p:nvPr>
            <p:ph type="body" idx="1"/>
          </p:nvPr>
        </p:nvSpPr>
        <p:spPr/>
        <p:txBody>
          <a:bodyPr/>
          <a:lstStyle/>
          <a:p>
            <a:endParaRPr lang="en-GB" smtClean="0"/>
          </a:p>
        </p:txBody>
      </p:sp>
      <p:pic>
        <p:nvPicPr>
          <p:cNvPr id="349188" name="Picture 4" descr="hpv vaccine"/>
          <p:cNvPicPr>
            <a:picLocks noChangeAspect="1" noChangeArrowheads="1"/>
          </p:cNvPicPr>
          <p:nvPr/>
        </p:nvPicPr>
        <p:blipFill>
          <a:blip r:embed="rId3"/>
          <a:srcRect/>
          <a:stretch>
            <a:fillRect/>
          </a:stretch>
        </p:blipFill>
        <p:spPr bwMode="auto">
          <a:xfrm>
            <a:off x="457200" y="476250"/>
            <a:ext cx="8229600" cy="6135688"/>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Title 3"/>
          <p:cNvSpPr>
            <a:spLocks noGrp="1"/>
          </p:cNvSpPr>
          <p:nvPr>
            <p:ph type="title"/>
          </p:nvPr>
        </p:nvSpPr>
        <p:spPr/>
        <p:txBody>
          <a:bodyPr/>
          <a:lstStyle/>
          <a:p>
            <a:pPr eaLnBrk="1" hangingPunct="1"/>
            <a:r>
              <a:rPr lang="en-US" smtClean="0"/>
              <a:t>GUM/HIV?</a:t>
            </a:r>
          </a:p>
        </p:txBody>
      </p:sp>
      <p:sp>
        <p:nvSpPr>
          <p:cNvPr id="5" name="Content Placeholder 4"/>
          <p:cNvSpPr>
            <a:spLocks noGrp="1"/>
          </p:cNvSpPr>
          <p:nvPr>
            <p:ph sz="half" idx="1"/>
          </p:nvPr>
        </p:nvSpPr>
        <p:spPr/>
        <p:txBody>
          <a:bodyPr rtlCol="0">
            <a:normAutofit lnSpcReduction="10000"/>
          </a:bodyPr>
          <a:lstStyle/>
          <a:p>
            <a:pPr eaLnBrk="1" fontAlgn="auto" hangingPunct="1">
              <a:spcAft>
                <a:spcPts val="0"/>
              </a:spcAft>
              <a:buFont typeface="Wingdings" charset="2"/>
              <a:buChar char="ü"/>
              <a:defRPr/>
            </a:pPr>
            <a:r>
              <a:rPr lang="en-US" dirty="0" smtClean="0"/>
              <a:t>Interest in sexual health</a:t>
            </a:r>
          </a:p>
          <a:p>
            <a:pPr eaLnBrk="1" fontAlgn="auto" hangingPunct="1">
              <a:spcAft>
                <a:spcPts val="0"/>
              </a:spcAft>
              <a:buFont typeface="Wingdings" charset="2"/>
              <a:buChar char="ü"/>
              <a:defRPr/>
            </a:pPr>
            <a:r>
              <a:rPr lang="en-US" dirty="0" smtClean="0"/>
              <a:t>Interest in public health</a:t>
            </a:r>
          </a:p>
          <a:p>
            <a:pPr eaLnBrk="1" fontAlgn="auto" hangingPunct="1">
              <a:spcAft>
                <a:spcPts val="0"/>
              </a:spcAft>
              <a:buFont typeface="Wingdings" charset="2"/>
              <a:buChar char="ü"/>
              <a:defRPr/>
            </a:pPr>
            <a:r>
              <a:rPr lang="en-US" dirty="0" smtClean="0"/>
              <a:t>High throughput</a:t>
            </a:r>
          </a:p>
          <a:p>
            <a:pPr eaLnBrk="1" fontAlgn="auto" hangingPunct="1">
              <a:spcAft>
                <a:spcPts val="0"/>
              </a:spcAft>
              <a:buFont typeface="Wingdings" charset="2"/>
              <a:buChar char="ü"/>
              <a:defRPr/>
            </a:pPr>
            <a:r>
              <a:rPr lang="en-US" dirty="0" smtClean="0"/>
              <a:t>High satisfaction</a:t>
            </a:r>
          </a:p>
          <a:p>
            <a:pPr eaLnBrk="1" fontAlgn="auto" hangingPunct="1">
              <a:spcAft>
                <a:spcPts val="0"/>
              </a:spcAft>
              <a:buFont typeface="Wingdings" charset="2"/>
              <a:buChar char="ü"/>
              <a:defRPr/>
            </a:pPr>
            <a:r>
              <a:rPr lang="en-US" dirty="0" smtClean="0"/>
              <a:t>Long term patients</a:t>
            </a:r>
          </a:p>
          <a:p>
            <a:pPr eaLnBrk="1" fontAlgn="auto" hangingPunct="1">
              <a:spcAft>
                <a:spcPts val="0"/>
              </a:spcAft>
              <a:buFont typeface="Wingdings" charset="2"/>
              <a:buChar char="ü"/>
              <a:defRPr/>
            </a:pPr>
            <a:r>
              <a:rPr lang="en-US" dirty="0" smtClean="0"/>
              <a:t>Travel/ international work</a:t>
            </a:r>
          </a:p>
          <a:p>
            <a:pPr eaLnBrk="1" fontAlgn="auto" hangingPunct="1">
              <a:spcAft>
                <a:spcPts val="0"/>
              </a:spcAft>
              <a:buFont typeface="Wingdings" charset="2"/>
              <a:buChar char="ü"/>
              <a:defRPr/>
            </a:pPr>
            <a:r>
              <a:rPr lang="en-US" dirty="0" smtClean="0"/>
              <a:t>Research opportunities; formal academic training</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a:p>
        </p:txBody>
      </p:sp>
      <p:sp>
        <p:nvSpPr>
          <p:cNvPr id="6" name="Content Placeholder 5"/>
          <p:cNvSpPr>
            <a:spLocks noGrp="1"/>
          </p:cNvSpPr>
          <p:nvPr>
            <p:ph sz="half" idx="2"/>
          </p:nvPr>
        </p:nvSpPr>
        <p:spPr/>
        <p:txBody>
          <a:bodyPr rtlCol="0">
            <a:normAutofit lnSpcReduction="10000"/>
          </a:bodyPr>
          <a:lstStyle/>
          <a:p>
            <a:pPr eaLnBrk="1" fontAlgn="auto" hangingPunct="1">
              <a:spcAft>
                <a:spcPts val="0"/>
              </a:spcAft>
              <a:buFont typeface="Arial"/>
              <a:buNone/>
              <a:defRPr/>
            </a:pPr>
            <a:endParaRPr lang="en-US" dirty="0" smtClean="0"/>
          </a:p>
          <a:p>
            <a:pPr eaLnBrk="1" fontAlgn="auto" hangingPunct="1">
              <a:spcAft>
                <a:spcPts val="0"/>
              </a:spcAft>
              <a:buFont typeface="Lucida Grande"/>
              <a:buChar char="X"/>
              <a:defRPr/>
            </a:pPr>
            <a:r>
              <a:rPr lang="en-US" dirty="0" smtClean="0"/>
              <a:t>Don’t assume 9 – 5</a:t>
            </a:r>
          </a:p>
          <a:p>
            <a:pPr eaLnBrk="1" fontAlgn="auto" hangingPunct="1">
              <a:spcAft>
                <a:spcPts val="0"/>
              </a:spcAft>
              <a:buFont typeface="Lucida Grande"/>
              <a:buChar char="X"/>
              <a:defRPr/>
            </a:pPr>
            <a:r>
              <a:rPr lang="en-US" dirty="0" smtClean="0"/>
              <a:t>Private work</a:t>
            </a:r>
          </a:p>
          <a:p>
            <a:pPr eaLnBrk="1" fontAlgn="auto" hangingPunct="1">
              <a:spcAft>
                <a:spcPts val="0"/>
              </a:spcAft>
              <a:buFont typeface="Lucida Grande"/>
              <a:buChar char="X"/>
              <a:defRPr/>
            </a:pPr>
            <a:r>
              <a:rPr lang="en-US" dirty="0" smtClean="0"/>
              <a:t>High prestige</a:t>
            </a:r>
          </a:p>
          <a:p>
            <a:pPr eaLnBrk="1" fontAlgn="auto" hangingPunct="1">
              <a:spcAft>
                <a:spcPts val="0"/>
              </a:spcAft>
              <a:buFont typeface="Lucida Grande"/>
              <a:buChar char="X"/>
              <a:defRPr/>
            </a:pPr>
            <a:r>
              <a:rPr lang="en-US" dirty="0" smtClean="0"/>
              <a:t>Major practical procedures</a:t>
            </a:r>
          </a:p>
          <a:p>
            <a:pPr eaLnBrk="1" fontAlgn="auto" hangingPunct="1">
              <a:spcAft>
                <a:spcPts val="0"/>
              </a:spcAft>
              <a:buFont typeface="Lucida Grande"/>
              <a:buChar char="X"/>
              <a:defRPr/>
            </a:pPr>
            <a:endParaRPr lang="en-US" dirty="0" smtClean="0"/>
          </a:p>
          <a:p>
            <a:pPr eaLnBrk="1" fontAlgn="auto" hangingPunct="1">
              <a:spcAft>
                <a:spcPts val="0"/>
              </a:spcAft>
              <a:buFont typeface="Lucida Grande"/>
              <a:buChar char="X"/>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Title 4"/>
          <p:cNvSpPr>
            <a:spLocks noGrp="1"/>
          </p:cNvSpPr>
          <p:nvPr>
            <p:ph type="title"/>
          </p:nvPr>
        </p:nvSpPr>
        <p:spPr/>
        <p:txBody>
          <a:bodyPr/>
          <a:lstStyle/>
          <a:p>
            <a:pPr eaLnBrk="1" hangingPunct="1"/>
            <a:r>
              <a:rPr lang="en-US" smtClean="0"/>
              <a:t>Personal Qualities For GUM/ HIV</a:t>
            </a:r>
          </a:p>
        </p:txBody>
      </p:sp>
      <p:sp>
        <p:nvSpPr>
          <p:cNvPr id="549890" name="Content Placeholder 5"/>
          <p:cNvSpPr>
            <a:spLocks noGrp="1"/>
          </p:cNvSpPr>
          <p:nvPr>
            <p:ph idx="1"/>
          </p:nvPr>
        </p:nvSpPr>
        <p:spPr/>
        <p:txBody>
          <a:bodyPr/>
          <a:lstStyle/>
          <a:p>
            <a:pPr eaLnBrk="1" hangingPunct="1"/>
            <a:r>
              <a:rPr lang="en-US" dirty="0" smtClean="0"/>
              <a:t>Ability to be at ease with patients and cope with chaotic, anxious patients</a:t>
            </a:r>
          </a:p>
          <a:p>
            <a:pPr eaLnBrk="1" hangingPunct="1"/>
            <a:r>
              <a:rPr lang="en-US" dirty="0" smtClean="0"/>
              <a:t>Good interpersonal skills</a:t>
            </a:r>
          </a:p>
          <a:p>
            <a:pPr lvl="1" eaLnBrk="1" hangingPunct="1"/>
            <a:r>
              <a:rPr lang="en-US" dirty="0" smtClean="0"/>
              <a:t>essential as it is often necessary to deal with highly emotionally charged situations</a:t>
            </a:r>
          </a:p>
          <a:p>
            <a:pPr eaLnBrk="1" hangingPunct="1"/>
            <a:r>
              <a:rPr lang="en-US" dirty="0" smtClean="0"/>
              <a:t>An interest in other people and relationships</a:t>
            </a:r>
          </a:p>
          <a:p>
            <a:pPr eaLnBrk="1" hangingPunct="1"/>
            <a:r>
              <a:rPr lang="en-US" dirty="0" smtClean="0"/>
              <a:t>Probably not suited to people interested in high-tech care</a:t>
            </a:r>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1A1D6795-1819-A349-B49B-F53A2635F05C}" type="datetime1">
              <a:rPr lang="en-GB"/>
              <a:pPr>
                <a:defRPr/>
              </a:pPr>
              <a:t>03/12/2012</a:t>
            </a:fld>
            <a:endParaRPr lang="en-GB"/>
          </a:p>
        </p:txBody>
      </p:sp>
      <p:sp>
        <p:nvSpPr>
          <p:cNvPr id="6" name="Footer Placeholder 4"/>
          <p:cNvSpPr>
            <a:spLocks noGrp="1"/>
          </p:cNvSpPr>
          <p:nvPr>
            <p:ph type="ftr" sz="quarter" idx="11"/>
          </p:nvPr>
        </p:nvSpPr>
        <p:spPr/>
        <p:txBody>
          <a:bodyPr/>
          <a:lstStyle/>
          <a:p>
            <a:pPr>
              <a:defRPr/>
            </a:pPr>
            <a:r>
              <a:rPr lang="en-GB"/>
              <a:t>Sexually Transmitted Infections, HPA Centre for Infections</a:t>
            </a:r>
          </a:p>
        </p:txBody>
      </p:sp>
      <p:sp>
        <p:nvSpPr>
          <p:cNvPr id="7" name="Slide Number Placeholder 5"/>
          <p:cNvSpPr>
            <a:spLocks noGrp="1"/>
          </p:cNvSpPr>
          <p:nvPr>
            <p:ph type="sldNum" sz="quarter" idx="12"/>
          </p:nvPr>
        </p:nvSpPr>
        <p:spPr/>
        <p:txBody>
          <a:bodyPr/>
          <a:lstStyle/>
          <a:p>
            <a:pPr>
              <a:defRPr/>
            </a:pPr>
            <a:fld id="{A7B1F86A-7C2B-45CC-8C95-496D7441BB47}" type="slidenum">
              <a:rPr lang="en-GB"/>
              <a:pPr>
                <a:defRPr/>
              </a:pPr>
              <a:t>8</a:t>
            </a:fld>
            <a:endParaRPr lang="en-GB"/>
          </a:p>
        </p:txBody>
      </p:sp>
      <p:sp>
        <p:nvSpPr>
          <p:cNvPr id="394244" name="Rectangle 4"/>
          <p:cNvSpPr>
            <a:spLocks noGrp="1" noChangeArrowheads="1"/>
          </p:cNvSpPr>
          <p:nvPr>
            <p:ph type="title"/>
          </p:nvPr>
        </p:nvSpPr>
        <p:spPr>
          <a:xfrm>
            <a:off x="179388" y="115888"/>
            <a:ext cx="6480175" cy="865187"/>
          </a:xfrm>
        </p:spPr>
        <p:txBody>
          <a:bodyPr rtlCol="0">
            <a:normAutofit fontScale="90000"/>
          </a:bodyPr>
          <a:lstStyle/>
          <a:p>
            <a:pPr eaLnBrk="1" fontAlgn="auto" hangingPunct="1">
              <a:spcAft>
                <a:spcPts val="0"/>
              </a:spcAft>
              <a:defRPr/>
            </a:pPr>
            <a:r>
              <a:rPr lang="en-GB" sz="2000"/>
              <a:t>Trends in diagnoses made in GUM clinics in the UK: 1999 – 2008</a:t>
            </a:r>
            <a:br>
              <a:rPr lang="en-GB" sz="2000"/>
            </a:br>
            <a:endParaRPr lang="en-GB" sz="2000"/>
          </a:p>
        </p:txBody>
      </p:sp>
      <p:graphicFrame>
        <p:nvGraphicFramePr>
          <p:cNvPr id="26626" name="Object 2"/>
          <p:cNvGraphicFramePr>
            <a:graphicFrameLocks noGrp="1" noChangeAspect="1"/>
          </p:cNvGraphicFramePr>
          <p:nvPr>
            <p:ph idx="1"/>
          </p:nvPr>
        </p:nvGraphicFramePr>
        <p:xfrm>
          <a:off x="3175" y="703263"/>
          <a:ext cx="9021763" cy="6154737"/>
        </p:xfrm>
        <a:graphic>
          <a:graphicData uri="http://schemas.openxmlformats.org/presentationml/2006/ole">
            <mc:AlternateContent xmlns:mc="http://schemas.openxmlformats.org/markup-compatibility/2006">
              <mc:Choice xmlns:v="urn:schemas-microsoft-com:vml" Requires="v">
                <p:oleObj spid="_x0000_s26627" name="Chart" r:id="rId4" imgW="5435400" imgH="3708264" progId="MSGraph.Chart.8">
                  <p:embed followColorScheme="full"/>
                </p:oleObj>
              </mc:Choice>
              <mc:Fallback>
                <p:oleObj name="Chart" r:id="rId4" imgW="5435400" imgH="370826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703263"/>
                        <a:ext cx="9021763" cy="615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1" name="Text Box 17"/>
          <p:cNvSpPr txBox="1">
            <a:spLocks noChangeArrowheads="1"/>
          </p:cNvSpPr>
          <p:nvPr/>
        </p:nvSpPr>
        <p:spPr bwMode="auto">
          <a:xfrm>
            <a:off x="250825" y="6237288"/>
            <a:ext cx="3816350" cy="274637"/>
          </a:xfrm>
          <a:prstGeom prst="rect">
            <a:avLst/>
          </a:prstGeom>
          <a:noFill/>
          <a:ln w="9525">
            <a:noFill/>
            <a:miter lim="800000"/>
            <a:headEnd/>
            <a:tailEnd/>
          </a:ln>
        </p:spPr>
        <p:txBody>
          <a:bodyPr lIns="92075" tIns="46038" rIns="92075" bIns="46038">
            <a:spAutoFit/>
          </a:bodyPr>
          <a:lstStyle/>
          <a:p>
            <a:pPr>
              <a:spcBef>
                <a:spcPct val="50000"/>
              </a:spcBef>
            </a:pPr>
            <a:r>
              <a:rPr lang="en-GB" sz="1200">
                <a:solidFill>
                  <a:srgbClr val="003399"/>
                </a:solidFill>
              </a:rPr>
              <a:t>Routine GUM clinic returns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Title 1"/>
          <p:cNvSpPr>
            <a:spLocks noGrp="1"/>
          </p:cNvSpPr>
          <p:nvPr>
            <p:ph type="title"/>
          </p:nvPr>
        </p:nvSpPr>
        <p:spPr/>
        <p:txBody>
          <a:bodyPr/>
          <a:lstStyle/>
          <a:p>
            <a:pPr eaLnBrk="1" hangingPunct="1"/>
            <a:r>
              <a:rPr lang="en-US" smtClean="0"/>
              <a:t>Speciality Training</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GB" smtClean="0"/>
              <a:t>How Common Are STIs?</a:t>
            </a:r>
          </a:p>
        </p:txBody>
      </p:sp>
      <p:graphicFrame>
        <p:nvGraphicFramePr>
          <p:cNvPr id="96304" name="Group 48"/>
          <p:cNvGraphicFramePr>
            <a:graphicFrameLocks noGrp="1"/>
          </p:cNvGraphicFramePr>
          <p:nvPr>
            <p:ph idx="1"/>
          </p:nvPr>
        </p:nvGraphicFramePr>
        <p:xfrm>
          <a:off x="457200" y="1600200"/>
          <a:ext cx="8229600" cy="4525964"/>
        </p:xfrm>
        <a:graphic>
          <a:graphicData uri="http://schemas.openxmlformats.org/drawingml/2006/table">
            <a:tbl>
              <a:tblPr/>
              <a:tblGrid>
                <a:gridCol w="2957513"/>
                <a:gridCol w="1163637"/>
                <a:gridCol w="2052638"/>
                <a:gridCol w="2055812"/>
              </a:tblGrid>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400" b="0" i="0" u="none" strike="noStrike" cap="none" normalizeH="0" baseline="0" smtClean="0">
                        <a:ln>
                          <a:noFill/>
                        </a:ln>
                        <a:solidFill>
                          <a:schemeClr val="tx1"/>
                        </a:solidFill>
                        <a:effectLst/>
                        <a:latin typeface="Arial" charset="0"/>
                        <a:ea typeface="ＭＳ Ｐゴシック" pitchFamily="4" charset="-128"/>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400" b="0" i="0" u="none" strike="noStrike" cap="none" normalizeH="0" baseline="0" smtClean="0">
                        <a:ln>
                          <a:noFill/>
                        </a:ln>
                        <a:solidFill>
                          <a:schemeClr val="tx1"/>
                        </a:solidFill>
                        <a:effectLst/>
                        <a:latin typeface="Arial" charset="0"/>
                        <a:ea typeface="ＭＳ Ｐゴシック" pitchFamily="4" charset="-128"/>
                      </a:endParaRPr>
                    </a:p>
                  </a:txBody>
                  <a:tcPr marL="0" marR="0" marT="0" marB="0"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 change</a:t>
                      </a:r>
                    </a:p>
                  </a:txBody>
                  <a:tcPr marL="0" marR="0" marT="0" marB="0" horzOverflow="overflow">
                    <a:lnL>
                      <a:noFill/>
                    </a:lnL>
                    <a:lnR>
                      <a:noFill/>
                    </a:lnR>
                    <a:lnT>
                      <a:noFill/>
                    </a:lnT>
                    <a:lnB>
                      <a:noFill/>
                    </a:lnB>
                    <a:lnTlToBr>
                      <a:noFill/>
                    </a:lnTlToBr>
                    <a:lnBlToTr>
                      <a:noFill/>
                    </a:lnBlToTr>
                    <a:noFill/>
                  </a:tcPr>
                </a:tc>
                <a:tc hMerge="1">
                  <a:txBody>
                    <a:bodyPr/>
                    <a:lstStyle/>
                    <a:p>
                      <a:endParaRPr lang="en-GB"/>
                    </a:p>
                  </a:txBody>
                  <a:tcPr/>
                </a:tc>
              </a:tr>
              <a:tr h="679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400" b="1" i="0" u="none" strike="noStrike" cap="none" normalizeH="0" baseline="0" smtClean="0">
                        <a:ln>
                          <a:noFill/>
                        </a:ln>
                        <a:solidFill>
                          <a:schemeClr val="tx1"/>
                        </a:solidFill>
                        <a:effectLst/>
                        <a:latin typeface="Arial" charset="0"/>
                        <a:ea typeface="ＭＳ Ｐゴシック" pitchFamily="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2008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2007-2008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1999-2008</a:t>
                      </a:r>
                    </a:p>
                  </a:txBody>
                  <a:tcPr marL="0" marR="0" marT="0" marB="0" anchor="ctr" horzOverflow="overflow">
                    <a:lnL>
                      <a:noFill/>
                    </a:lnL>
                    <a:lnR>
                      <a:noFill/>
                    </a:lnR>
                    <a:lnT>
                      <a:noFill/>
                    </a:lnT>
                    <a:lnB>
                      <a:noFill/>
                    </a:lnB>
                    <a:lnTlToBr>
                      <a:noFill/>
                    </a:lnTlToBr>
                    <a:lnBlToTr>
                      <a:noFill/>
                    </a:lnBlToTr>
                    <a:noFill/>
                  </a:tcPr>
                </a:tc>
              </a:tr>
              <a:tr h="657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Infection A</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123,018</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116%</a:t>
                      </a:r>
                    </a:p>
                  </a:txBody>
                  <a:tcPr marL="0" marR="0" marT="0" marB="0" horzOverflow="overflow">
                    <a:lnL>
                      <a:noFill/>
                    </a:lnL>
                    <a:lnR>
                      <a:noFill/>
                    </a:lnR>
                    <a:lnT>
                      <a:noFill/>
                    </a:lnT>
                    <a:lnB>
                      <a:noFill/>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Infection B</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92,525</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3%</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29%</a:t>
                      </a:r>
                    </a:p>
                  </a:txBody>
                  <a:tcPr marL="0" marR="0" marT="0" marB="0" horzOverflow="overflow">
                    <a:lnL>
                      <a:noFill/>
                    </a:lnL>
                    <a:lnR>
                      <a:noFill/>
                    </a:lnR>
                    <a:lnT>
                      <a:noFill/>
                    </a:lnT>
                    <a:lnB>
                      <a:noFill/>
                    </a:lnB>
                    <a:lnTlToBr>
                      <a:noFill/>
                    </a:lnTlToBr>
                    <a:lnBlToTr>
                      <a:noFill/>
                    </a:lnBlToTr>
                    <a:noFill/>
                  </a:tcPr>
                </a:tc>
              </a:tr>
              <a:tr h="6794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Infection C</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28,957</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10%</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65%</a:t>
                      </a:r>
                    </a:p>
                  </a:txBody>
                  <a:tcPr marL="0" marR="0" marT="0" marB="0" horzOverflow="overflow">
                    <a:lnL>
                      <a:noFill/>
                    </a:lnL>
                    <a:lnR>
                      <a:noFill/>
                    </a:lnR>
                    <a:lnT>
                      <a:noFill/>
                    </a:lnT>
                    <a:lnB>
                      <a:noFill/>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Infection D</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16,629</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- 11%</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a:t>
                      </a:r>
                    </a:p>
                  </a:txBody>
                  <a:tcPr marL="0" marR="0" marT="0" marB="0" horzOverflow="overflow">
                    <a:lnL>
                      <a:noFill/>
                    </a:lnL>
                    <a:lnR>
                      <a:noFill/>
                    </a:lnR>
                    <a:lnT>
                      <a:noFill/>
                    </a:lnT>
                    <a:lnB>
                      <a:noFill/>
                    </a:lnB>
                    <a:lnTlToBr>
                      <a:noFill/>
                    </a:lnTlToBr>
                    <a:lnBlToTr>
                      <a:noFill/>
                    </a:lnBlToTr>
                    <a:noFill/>
                  </a:tcPr>
                </a:tc>
              </a:tr>
              <a:tr h="6969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ea typeface="ＭＳ Ｐゴシック" pitchFamily="4" charset="-128"/>
                        </a:rPr>
                        <a:t>Infection E</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2,524</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- 4%</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4" charset="-128"/>
                        </a:rPr>
                        <a:t>1,032%</a:t>
                      </a:r>
                    </a:p>
                  </a:txBody>
                  <a:tcPr marL="0" marR="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1243</TotalTime>
  <Words>3640</Words>
  <Application>Microsoft Office PowerPoint</Application>
  <PresentationFormat>On-screen Show (4:3)</PresentationFormat>
  <Paragraphs>611</Paragraphs>
  <Slides>80</Slides>
  <Notes>80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Chart</vt:lpstr>
      <vt:lpstr>GUM / Sexual health</vt:lpstr>
      <vt:lpstr>Overview</vt:lpstr>
      <vt:lpstr>A Few Questions For You</vt:lpstr>
      <vt:lpstr>STI Epidemiology</vt:lpstr>
      <vt:lpstr>What Do We Know About Sexual Behaviour In The UK?</vt:lpstr>
      <vt:lpstr>The National Survey of Sexual Attitudes and Lifestyles</vt:lpstr>
      <vt:lpstr> Changes Between NATSAL 1 and 2</vt:lpstr>
      <vt:lpstr>Trends in diagnoses made in GUM clinics in the UK: 1999 – 2008 </vt:lpstr>
      <vt:lpstr>How Common Are STIs?</vt:lpstr>
      <vt:lpstr> Diagnoses of selected STIs, GUM clinics, United Kingdom</vt:lpstr>
      <vt:lpstr>PowerPoint Presentation</vt:lpstr>
      <vt:lpstr>Risk Groups and Risk Factors for STIs</vt:lpstr>
      <vt:lpstr>Percentage Of All Diagnoses Of STIs And HIV That  Occurred In Young Adults (16-24), UK: 2008 </vt:lpstr>
      <vt:lpstr>PowerPoint Presentation</vt:lpstr>
      <vt:lpstr>PowerPoint Presentation</vt:lpstr>
      <vt:lpstr>PowerPoint Presentation</vt:lpstr>
      <vt:lpstr>PowerPoint Presentation</vt:lpstr>
      <vt:lpstr>Diagnoses of selected STIs among MSM, UK</vt:lpstr>
      <vt:lpstr>PowerPoint Presentation</vt:lpstr>
      <vt:lpstr>PowerPoint Presentation</vt:lpstr>
      <vt:lpstr>HIV Co-infection Of New Cases Of Syphilis, Gonorrhoea And LGV Reported Through Enhanced Surveillance, Among MSM By Age Group, England &amp; Wales</vt:lpstr>
      <vt:lpstr>PowerPoint Presentation</vt:lpstr>
      <vt:lpstr>PowerPoint Presentation</vt:lpstr>
      <vt:lpstr>Don’t Forget The Oldies......</vt:lpstr>
      <vt:lpstr>PowerPoint Presentation</vt:lpstr>
      <vt:lpstr>STI Service Objectives</vt:lpstr>
      <vt:lpstr>PowerPoint Presentation</vt:lpstr>
      <vt:lpstr>Establishment of “VD” Clinics</vt:lpstr>
      <vt:lpstr>Confidentiality</vt:lpstr>
      <vt:lpstr>What’s In a Name?</vt:lpstr>
      <vt:lpstr>Sexual Health Clinics Today</vt:lpstr>
      <vt:lpstr>Range of GUM Services</vt:lpstr>
      <vt:lpstr>  Core Principles of STI Management</vt:lpstr>
      <vt:lpstr>Taking A Sexual History </vt:lpstr>
      <vt:lpstr>Why take a sexual history?</vt:lpstr>
      <vt:lpstr>Why take a sexual history?</vt:lpstr>
      <vt:lpstr>What's different about a sexual history?</vt:lpstr>
      <vt:lpstr>What's different about a sexual history?</vt:lpstr>
      <vt:lpstr>What concerns might a patient attending STI clinic have?</vt:lpstr>
      <vt:lpstr>What concerns might a patient attending STI clinic have?</vt:lpstr>
      <vt:lpstr>Taking a Sexual History – Key Info</vt:lpstr>
      <vt:lpstr>Who needs a sexual history?</vt:lpstr>
      <vt:lpstr>Clinical Scenarios </vt:lpstr>
      <vt:lpstr>All in a days work……</vt:lpstr>
      <vt:lpstr>How Might STIs In Men Present?</vt:lpstr>
      <vt:lpstr>How Might STIs In Men Present?</vt:lpstr>
      <vt:lpstr>Case 1</vt:lpstr>
      <vt:lpstr>History</vt:lpstr>
      <vt:lpstr>PowerPoint Presentation</vt:lpstr>
      <vt:lpstr>PowerPoint Presentation</vt:lpstr>
      <vt:lpstr>PowerPoint Presentation</vt:lpstr>
      <vt:lpstr>How Might STIs In Women Present?</vt:lpstr>
      <vt:lpstr>How Might STIs In Women Present?</vt:lpstr>
      <vt:lpstr>Case 2</vt:lpstr>
      <vt:lpstr>Questions re discharge</vt:lpstr>
      <vt:lpstr>Normal vaginal discharge</vt:lpstr>
      <vt:lpstr>PowerPoint Presentation</vt:lpstr>
      <vt:lpstr>Normal Vaginal Discharge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SEXUALLY TRANSMITTED INFECTIONS</vt:lpstr>
      <vt:lpstr>SEXUALLY TRANSMITTED INFECTIONS</vt:lpstr>
      <vt:lpstr>STI Prevention And Control</vt:lpstr>
      <vt:lpstr>PowerPoint Presentation</vt:lpstr>
      <vt:lpstr>GUM/HIV?</vt:lpstr>
      <vt:lpstr>Personal Qualities For GUM/ HIV</vt:lpstr>
      <vt:lpstr>Speciality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GUM and HIV</dc:title>
  <dc:creator>alan smith</dc:creator>
  <cp:lastModifiedBy>Shiel, Nuala</cp:lastModifiedBy>
  <cp:revision>54</cp:revision>
  <dcterms:created xsi:type="dcterms:W3CDTF">2009-12-13T17:24:15Z</dcterms:created>
  <dcterms:modified xsi:type="dcterms:W3CDTF">2012-12-03T10:58:39Z</dcterms:modified>
</cp:coreProperties>
</file>