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19"/>
  </p:notesMasterIdLst>
  <p:handoutMasterIdLst>
    <p:handoutMasterId r:id="rId20"/>
  </p:handoutMasterIdLst>
  <p:sldIdLst>
    <p:sldId id="256" r:id="rId3"/>
    <p:sldId id="265" r:id="rId4"/>
    <p:sldId id="266" r:id="rId5"/>
    <p:sldId id="287" r:id="rId6"/>
    <p:sldId id="267" r:id="rId7"/>
    <p:sldId id="268" r:id="rId8"/>
    <p:sldId id="270" r:id="rId9"/>
    <p:sldId id="271" r:id="rId10"/>
    <p:sldId id="286" r:id="rId11"/>
    <p:sldId id="275" r:id="rId12"/>
    <p:sldId id="272" r:id="rId13"/>
    <p:sldId id="285" r:id="rId14"/>
    <p:sldId id="276" r:id="rId15"/>
    <p:sldId id="273" r:id="rId16"/>
    <p:sldId id="277" r:id="rId17"/>
    <p:sldId id="288" r:id="rId18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2F7"/>
    <a:srgbClr val="D2D9FA"/>
    <a:srgbClr val="FE9914"/>
    <a:srgbClr val="9CABF4"/>
    <a:srgbClr val="95A5F3"/>
    <a:srgbClr val="8D9EF3"/>
    <a:srgbClr val="425EEA"/>
    <a:srgbClr val="0E2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100" d="100"/>
          <a:sy n="100" d="100"/>
        </p:scale>
        <p:origin x="-726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8BE7EA-F2D8-45D2-AE44-AE135D919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1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7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7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1C656D7F-0BC0-4EFA-9ACC-702F0FAE6188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495062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9709C-526B-4FC3-9EB1-E588738BA063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913AD-2012-406B-9E66-C3ACF78BABDD}" type="slidenum">
              <a:rPr lang="en-GB" altLang="en-GB"/>
              <a:pPr/>
              <a:t>10</a:t>
            </a:fld>
            <a:endParaRPr lang="en-GB" alt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88EF7-C452-4530-9D7E-5D2D650C3E73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39FA7-1D9F-4055-9382-C40B8DD52B86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95A40-EB76-48C3-A3A9-F41F555C2398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32F4B-CBF7-465A-8924-014BA7D90A0B}" type="slidenum">
              <a:rPr lang="en-GB" altLang="en-GB"/>
              <a:pPr/>
              <a:t>14</a:t>
            </a:fld>
            <a:endParaRPr lang="en-GB" altLang="en-GB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24011-C5A9-40FE-A2DD-83C9A369CFDD}" type="slidenum">
              <a:rPr lang="en-GB" altLang="en-GB"/>
              <a:pPr/>
              <a:t>15</a:t>
            </a:fld>
            <a:endParaRPr lang="en-GB" alt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27C69-D5C3-4BF2-9D1E-06FD77DD535F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40598-47F6-4E78-8631-CB7667A91D0B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CA089-7A4B-4497-8AFA-E43EA268FECD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0615B-A1A3-44B2-AE11-681C93C7DC8A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50CB3-1E9E-40F7-BE9E-5D9AEE505A1C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C48DA-2A4F-43FE-BBF6-98229C84C042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0A99-E3D1-4991-872C-EC2F54993017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897E8-4D35-4C4E-BD00-8BBAD4F88476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92F24E7-974A-4771-887C-1BD99548568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97" y="405822"/>
            <a:ext cx="2923803" cy="7679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A54B152-6542-4B5D-BD61-26C17EB2B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39A4438-1E47-462C-A1DF-FCE9647E45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8567-E089-4165-974A-660F7FDB4A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F3BE-4A96-4DF6-87DC-45EF15F55D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3D33-2323-4321-8B3F-23FD51A13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A0A2C-0051-4556-B8FE-0E003DE9CA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7030E-765E-4B77-B536-96DB0A9379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37692-9579-4DCD-BA01-1983098330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41CE6-312F-48E2-A8A7-4550B82276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97B12-7038-4447-86B1-CF8DECF062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altLang="en-US" dirty="0" smtClean="0"/>
              <a:t>Page </a:t>
            </a:r>
            <a:fld id="{E57481B2-3A6D-45A2-9D30-F4AB5AC688A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B2CB0-FD2C-4813-B53F-FD8BCF68CB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FF443-7637-403C-B0FA-E0BF3AF743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6C7D2-095D-41F1-B70B-2FF0AF837F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E2C6CA9-EFA9-4BCB-8ABC-6FBE2A5A4A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61672FA-F555-4521-A05D-EEDA63E862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13D7777-4CD6-4EA9-810A-4A6859721C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341E9AA-B46B-41F9-8DFA-F9CD704A4C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A6C1D57-A249-4EAB-B7E8-C0B36954FB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E018662-9985-4E3A-92D2-AE3836285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2ABECC4-822C-4653-8479-92EC551E14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B90BA9F2-4E38-4E05-9C90-DBCFD49DD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fld id="{2A39F9D4-5754-4908-8C30-041924C6251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maestrocard.com/index.html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mastercard.com/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hyperlink" Target="http://www.visa.com/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8C8A928-0B54-4A82-8A0F-F080979E4F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/>
              <a:t>Direct </a:t>
            </a:r>
            <a:r>
              <a:rPr lang="en-GB" sz="4000" b="0" dirty="0" smtClean="0"/>
              <a:t>Entry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dirty="0">
                <a:solidFill>
                  <a:srgbClr val="0E207F"/>
                </a:solidFill>
              </a:rPr>
              <a:t>Introduction to IT facilities</a:t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August </a:t>
            </a:r>
            <a:r>
              <a:rPr lang="en-GB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2A249B63-256A-42B9-BC63-6E58F356DE8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College Library PC Clusters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611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South Kensington Central Library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Ground floor Learning Centre / café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Book/Journal </a:t>
            </a:r>
            <a:r>
              <a:rPr lang="en-GB" sz="2000" dirty="0" smtClean="0"/>
              <a:t>levels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Charing Cross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Reynolds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St Mary’s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Medical School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 smtClean="0"/>
              <a:t>Hammersmith</a:t>
            </a:r>
            <a:endParaRPr lang="en-GB" sz="2600" dirty="0"/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Commonwealth Building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Royal Brompton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1800" dirty="0"/>
              <a:t>NHLI Library – </a:t>
            </a:r>
            <a:r>
              <a:rPr lang="en-GB" sz="1800" dirty="0" err="1"/>
              <a:t>Dovehouse</a:t>
            </a:r>
            <a:r>
              <a:rPr lang="en-GB" sz="1800" dirty="0"/>
              <a:t> 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3BD2D60-3D5D-4D1B-AE4C-023B907B7CC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736012" cy="1143000"/>
          </a:xfrm>
        </p:spPr>
        <p:txBody>
          <a:bodyPr/>
          <a:lstStyle/>
          <a:p>
            <a:r>
              <a:rPr lang="en-GB"/>
              <a:t>Online Printing Account on College campuses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Printing from PCs, scan to your email, photocopying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Authentication using your swipe I.D. card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Crediting accounts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Value loaders  -  cash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Online crediting - credit/debit card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Direct Entry students </a:t>
            </a:r>
            <a:r>
              <a:rPr lang="en-GB" sz="2100" dirty="0" smtClean="0"/>
              <a:t>will be receiving </a:t>
            </a:r>
            <a:r>
              <a:rPr lang="en-GB" sz="2100" dirty="0"/>
              <a:t>£5.00 printer credit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Charges for printing – </a:t>
            </a:r>
            <a:r>
              <a:rPr lang="en-GB" sz="2100" dirty="0" err="1"/>
              <a:t>FoM</a:t>
            </a:r>
            <a:r>
              <a:rPr lang="en-GB" sz="2100" dirty="0"/>
              <a:t> printers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Mono	3p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Colour	12p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Scanning	 to email is free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Library printers – same charges… but use ours please!</a:t>
            </a:r>
            <a:br>
              <a:rPr lang="en-GB" sz="2100" dirty="0"/>
            </a:br>
            <a:r>
              <a:rPr lang="en-GB" sz="2100" dirty="0"/>
              <a:t>At CX the printers in the PC cluster are </a:t>
            </a:r>
            <a:r>
              <a:rPr lang="en-GB" sz="2100" dirty="0" err="1"/>
              <a:t>FoM</a:t>
            </a: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 err="1">
                <a:solidFill>
                  <a:schemeClr val="tx1"/>
                </a:solidFill>
              </a:rPr>
              <a:t>www.imperial.ac.uk/ict/printservice</a:t>
            </a:r>
            <a:endParaRPr lang="en-GB" sz="21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1800" dirty="0"/>
              <a:t>To manage your account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Download printer drivers for home use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F68ECC0-5538-4AFA-88D2-E2C5FCCADE3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Be economical with your Printing Account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r>
              <a:rPr lang="en-GB"/>
              <a:t>Use the Printer driver settings to adjust multiple pages per sheet</a:t>
            </a:r>
          </a:p>
          <a:p>
            <a:pPr lvl="1"/>
            <a:r>
              <a:rPr lang="en-GB"/>
              <a:t>Larger images from PowerPoint than the PowerPoint printer controls</a:t>
            </a:r>
          </a:p>
          <a:p>
            <a:pPr lvl="1"/>
            <a:r>
              <a:rPr lang="en-GB"/>
              <a:t>Allows for different styles of printing layout</a:t>
            </a:r>
          </a:p>
          <a:p>
            <a:pPr lvl="2"/>
            <a:r>
              <a:rPr lang="en-GB"/>
              <a:t>E.g. booklet, double-sided, fold-up or fold over</a:t>
            </a:r>
          </a:p>
          <a:p>
            <a:pPr lvl="1"/>
            <a:r>
              <a:rPr lang="en-GB"/>
              <a:t>Gives considerably smaller printer spool file sizes and so speeds up initiation of print job, and recall of print job at time of printing.</a:t>
            </a:r>
            <a:br>
              <a:rPr lang="en-GB"/>
            </a:br>
            <a:r>
              <a:rPr lang="en-GB"/>
              <a:t>Especially so when printing large, image-rich files, including PDF’s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56686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Imperial College London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E8F8-2064-432B-AFA1-C2E9D02F3831}" type="slidenum">
              <a:rPr lang="en-GB"/>
              <a:pPr/>
              <a:t>13</a:t>
            </a:fld>
            <a:endParaRPr lang="en-GB"/>
          </a:p>
        </p:txBody>
      </p:sp>
      <p:pic>
        <p:nvPicPr>
          <p:cNvPr id="104450" name="Picture 2" descr="moneylo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68600" cy="3816350"/>
          </a:xfrm>
          <a:prstGeom prst="rect">
            <a:avLst/>
          </a:prstGeom>
          <a:noFill/>
        </p:spPr>
      </p:pic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79838" y="1162050"/>
            <a:ext cx="5184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4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You can now pay for your printing online by credit or debit card</a:t>
            </a:r>
          </a:p>
        </p:txBody>
      </p:sp>
      <p:pic>
        <p:nvPicPr>
          <p:cNvPr id="104452" name="Picture 4" descr="Visa Debi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333375"/>
            <a:ext cx="971550" cy="571500"/>
          </a:xfrm>
          <a:prstGeom prst="rect">
            <a:avLst/>
          </a:prstGeom>
          <a:noFill/>
        </p:spPr>
      </p:pic>
      <p:pic>
        <p:nvPicPr>
          <p:cNvPr id="104453" name="Picture 5" descr="Visa Credit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333375"/>
            <a:ext cx="914400" cy="571500"/>
          </a:xfrm>
          <a:prstGeom prst="rect">
            <a:avLst/>
          </a:prstGeom>
          <a:noFill/>
        </p:spPr>
      </p:pic>
      <p:pic>
        <p:nvPicPr>
          <p:cNvPr id="104454" name="Picture 6" descr="MasterCard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688" y="300038"/>
            <a:ext cx="942975" cy="608012"/>
          </a:xfrm>
          <a:prstGeom prst="rect">
            <a:avLst/>
          </a:prstGeom>
          <a:noFill/>
        </p:spPr>
      </p:pic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779838" y="5133975"/>
            <a:ext cx="30607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Login</a:t>
            </a:r>
          </a:p>
          <a:p>
            <a:pPr eaLnBrk="1" hangingPunct="1"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Select “ePay”</a:t>
            </a:r>
          </a:p>
          <a:p>
            <a:pPr eaLnBrk="1" hangingPunct="1">
              <a:spcBef>
                <a:spcPct val="0"/>
              </a:spcBef>
            </a:pPr>
            <a:endParaRPr lang="en-GB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04456" name="Picture 8" descr="worldpa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5825" y="6237288"/>
            <a:ext cx="1714500" cy="381000"/>
          </a:xfrm>
          <a:prstGeom prst="rect">
            <a:avLst/>
          </a:prstGeom>
          <a:noFill/>
        </p:spPr>
      </p:pic>
      <p:pic>
        <p:nvPicPr>
          <p:cNvPr id="104457" name="Picture 9" descr="Image001"/>
          <p:cNvPicPr>
            <a:picLocks noChangeAspect="1" noChangeArrowheads="1"/>
          </p:cNvPicPr>
          <p:nvPr/>
        </p:nvPicPr>
        <p:blipFill>
          <a:blip r:embed="rId10" cstate="print"/>
          <a:srcRect l="17642" t="25439" r="18605" b="51579"/>
          <a:stretch>
            <a:fillRect/>
          </a:stretch>
        </p:blipFill>
        <p:spPr bwMode="auto">
          <a:xfrm>
            <a:off x="338138" y="5184775"/>
            <a:ext cx="22256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8" name="Picture 10" descr="Image001"/>
          <p:cNvPicPr>
            <a:picLocks noChangeAspect="1" noChangeArrowheads="1"/>
          </p:cNvPicPr>
          <p:nvPr/>
        </p:nvPicPr>
        <p:blipFill>
          <a:blip r:embed="rId11" cstate="print"/>
          <a:srcRect l="17642" t="25439" r="18605" b="51579"/>
          <a:stretch>
            <a:fillRect/>
          </a:stretch>
        </p:blipFill>
        <p:spPr bwMode="auto">
          <a:xfrm>
            <a:off x="490538" y="5549900"/>
            <a:ext cx="2224087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9" name="Text Box 11"/>
          <p:cNvSpPr txBox="1">
            <a:spLocks noChangeArrowheads="1"/>
          </p:cNvSpPr>
          <p:nvPr/>
        </p:nvSpPr>
        <p:spPr bwMode="auto">
          <a:xfrm rot="-2555443">
            <a:off x="323850" y="59499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36513" y="3933825"/>
            <a:ext cx="91440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  <a:spcBef>
                <a:spcPct val="0"/>
              </a:spcBef>
            </a:pPr>
            <a:r>
              <a:rPr lang="en-GB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http://www.imperial.ac.uk/ict/printservice</a:t>
            </a:r>
          </a:p>
        </p:txBody>
      </p:sp>
      <p:pic>
        <p:nvPicPr>
          <p:cNvPr id="104461" name="Picture 13" descr="goldfish"/>
          <p:cNvPicPr>
            <a:picLocks noChangeAspect="1" noChangeArrowheads="1"/>
          </p:cNvPicPr>
          <p:nvPr/>
        </p:nvPicPr>
        <p:blipFill>
          <a:blip r:embed="rId12" cstate="print"/>
          <a:srcRect l="7784" t="16455" r="7784" b="16455"/>
          <a:stretch>
            <a:fillRect/>
          </a:stretch>
        </p:blipFill>
        <p:spPr bwMode="auto">
          <a:xfrm>
            <a:off x="1692275" y="2997200"/>
            <a:ext cx="1584325" cy="1009650"/>
          </a:xfrm>
          <a:prstGeom prst="rect">
            <a:avLst/>
          </a:prstGeom>
          <a:noFill/>
        </p:spPr>
      </p:pic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2411413" y="2222500"/>
            <a:ext cx="12017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8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ZapfDingbats" pitchFamily="2" charset="2"/>
              </a:rPr>
              <a:t></a:t>
            </a:r>
          </a:p>
        </p:txBody>
      </p:sp>
      <p:pic>
        <p:nvPicPr>
          <p:cNvPr id="104463" name="Picture 15" descr="Maestr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83525" y="274638"/>
            <a:ext cx="865188" cy="633412"/>
          </a:xfrm>
          <a:prstGeom prst="rect">
            <a:avLst/>
          </a:prstGeom>
          <a:noFill/>
        </p:spPr>
      </p:pic>
      <p:sp>
        <p:nvSpPr>
          <p:cNvPr id="104464" name="Text Box 16"/>
          <p:cNvSpPr txBox="1">
            <a:spLocks noChangeArrowheads="1"/>
          </p:cNvSpPr>
          <p:nvPr/>
        </p:nvSpPr>
        <p:spPr bwMode="auto">
          <a:xfrm rot="-2555443">
            <a:off x="1330325" y="59118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6FD32D4-1787-473A-97AC-F5E570F89C1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Course materials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076325"/>
            <a:ext cx="8362131" cy="5115644"/>
          </a:xfrm>
        </p:spPr>
        <p:txBody>
          <a:bodyPr/>
          <a:lstStyle/>
          <a:p>
            <a:r>
              <a:rPr lang="en-GB" sz="4000" dirty="0"/>
              <a:t>Intranet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https://education.med.imperial.ac.uk</a:t>
            </a:r>
          </a:p>
          <a:p>
            <a:r>
              <a:rPr lang="en-GB" sz="4000" dirty="0"/>
              <a:t>Blackboard VLE</a:t>
            </a:r>
          </a:p>
          <a:p>
            <a:pPr lvl="1"/>
            <a:r>
              <a:rPr lang="en-GB" dirty="0" smtClean="0"/>
              <a:t>Discussion </a:t>
            </a:r>
            <a:r>
              <a:rPr lang="en-GB" dirty="0"/>
              <a:t>boards</a:t>
            </a:r>
          </a:p>
          <a:p>
            <a:pPr lvl="1"/>
            <a:r>
              <a:rPr lang="en-GB" dirty="0"/>
              <a:t>E-modules</a:t>
            </a:r>
          </a:p>
          <a:p>
            <a:pPr lvl="1"/>
            <a:r>
              <a:rPr lang="en-GB" dirty="0"/>
              <a:t>On-line </a:t>
            </a:r>
            <a:r>
              <a:rPr lang="en-GB" dirty="0" smtClean="0"/>
              <a:t>quizzes</a:t>
            </a:r>
          </a:p>
          <a:p>
            <a:r>
              <a:rPr lang="en-GB" dirty="0" smtClean="0"/>
              <a:t>E-Portfolio</a:t>
            </a:r>
            <a:endParaRPr lang="en-GB" dirty="0" smtClean="0"/>
          </a:p>
          <a:p>
            <a:r>
              <a:rPr lang="en-GB" dirty="0" smtClean="0"/>
              <a:t>Content </a:t>
            </a:r>
            <a:r>
              <a:rPr lang="en-GB" dirty="0" smtClean="0"/>
              <a:t>is provided </a:t>
            </a:r>
            <a:r>
              <a:rPr lang="en-GB" dirty="0" smtClean="0"/>
              <a:t>for your personal study and not for further distribution without express and prior permission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27E97BA-BA1C-49DF-BD5C-1B1D171DDCC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Help us to keep things working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106863"/>
          </a:xfrm>
        </p:spPr>
        <p:txBody>
          <a:bodyPr/>
          <a:lstStyle/>
          <a:p>
            <a:r>
              <a:rPr lang="en-GB" dirty="0"/>
              <a:t>Please tell ICT when there is a problem with your computer account, PC or Printer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Service.desk@imperial.ac.uk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/>
              <a:t>020 7594 9000</a:t>
            </a:r>
          </a:p>
          <a:p>
            <a:pPr lvl="1"/>
            <a:r>
              <a:rPr lang="en-GB" dirty="0"/>
              <a:t>walk-in helpdesk </a:t>
            </a:r>
            <a:r>
              <a:rPr lang="en-GB" dirty="0" smtClean="0"/>
              <a:t>team</a:t>
            </a:r>
            <a:endParaRPr lang="en-GB" dirty="0"/>
          </a:p>
          <a:p>
            <a:r>
              <a:rPr lang="en-GB" dirty="0" smtClean="0"/>
              <a:t>Please tell us if there are problems with Intranet files or Blackboard content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webmaster.feo@imperial.ac.uk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there is time to show you….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362131" cy="4683596"/>
          </a:xfrm>
        </p:spPr>
        <p:txBody>
          <a:bodyPr/>
          <a:lstStyle/>
          <a:p>
            <a:r>
              <a:rPr lang="en-GB" dirty="0" smtClean="0"/>
              <a:t>Imperial Mobile </a:t>
            </a:r>
            <a:r>
              <a:rPr lang="en-GB" sz="1800" i="1" dirty="0" smtClean="0"/>
              <a:t>and</a:t>
            </a:r>
            <a:r>
              <a:rPr lang="en-GB" dirty="0" smtClean="0"/>
              <a:t> My </a:t>
            </a:r>
            <a:r>
              <a:rPr lang="en-GB" dirty="0" smtClean="0"/>
              <a:t>Imperial</a:t>
            </a:r>
          </a:p>
          <a:p>
            <a:r>
              <a:rPr lang="en-GB" dirty="0" smtClean="0"/>
              <a:t>ICT web</a:t>
            </a:r>
          </a:p>
          <a:p>
            <a:r>
              <a:rPr lang="en-GB" dirty="0" smtClean="0"/>
              <a:t>Library web</a:t>
            </a:r>
          </a:p>
          <a:p>
            <a:r>
              <a:rPr lang="en-GB" dirty="0" smtClean="0"/>
              <a:t>Intranet</a:t>
            </a:r>
          </a:p>
          <a:p>
            <a:r>
              <a:rPr lang="en-GB" dirty="0" smtClean="0"/>
              <a:t>Blackboard</a:t>
            </a:r>
          </a:p>
          <a:p>
            <a:endParaRPr lang="en-GB" dirty="0"/>
          </a:p>
          <a:p>
            <a:r>
              <a:rPr lang="en-GB" dirty="0" smtClean="0"/>
              <a:t>Good luck!</a:t>
            </a:r>
          </a:p>
          <a:p>
            <a:pPr algn="r">
              <a:buNone/>
            </a:pPr>
            <a:r>
              <a:rPr lang="en-GB" sz="2400" dirty="0" err="1" smtClean="0">
                <a:solidFill>
                  <a:schemeClr val="tx1"/>
                </a:solidFill>
              </a:rPr>
              <a:t>mike.barrett@imperial.ac.uk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57481B2-3A6D-45A2-9D30-F4AB5AC688A0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0FEC93AB-95D9-4C7A-B5D6-218FF0EE3C2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College IT facilities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827588"/>
          </a:xfrm>
        </p:spPr>
        <p:txBody>
          <a:bodyPr/>
          <a:lstStyle/>
          <a:p>
            <a:r>
              <a:rPr lang="en-GB" dirty="0"/>
              <a:t>Managing your account and accessing information</a:t>
            </a:r>
          </a:p>
          <a:p>
            <a:pPr lvl="1"/>
            <a:r>
              <a:rPr lang="en-GB" dirty="0"/>
              <a:t>More details of ICT support may be found at 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http://</a:t>
            </a:r>
            <a:r>
              <a:rPr lang="en-GB" sz="2000" dirty="0" smtClean="0">
                <a:solidFill>
                  <a:schemeClr val="tx1"/>
                </a:solidFill>
              </a:rPr>
              <a:t>www3.imperial.ac.uk/ict/newusers</a:t>
            </a:r>
          </a:p>
          <a:p>
            <a:pPr lvl="1"/>
            <a:r>
              <a:rPr lang="en-GB" dirty="0" smtClean="0"/>
              <a:t>Activate </a:t>
            </a:r>
            <a:r>
              <a:rPr lang="en-GB" dirty="0"/>
              <a:t>your Login</a:t>
            </a:r>
          </a:p>
          <a:p>
            <a:pPr lvl="1"/>
            <a:r>
              <a:rPr lang="en-GB" dirty="0"/>
              <a:t>Medicine Intranet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https://education.med.imperial.ac.uk</a:t>
            </a:r>
          </a:p>
          <a:p>
            <a:pPr lvl="1"/>
            <a:r>
              <a:rPr lang="en-GB" dirty="0"/>
              <a:t>Blackboard (Virtual Learning Environment – VLE)</a:t>
            </a:r>
            <a:br>
              <a:rPr lang="en-GB" dirty="0"/>
            </a:br>
            <a:r>
              <a:rPr lang="en-GB" sz="2000" dirty="0" smtClean="0">
                <a:solidFill>
                  <a:schemeClr val="tx1"/>
                </a:solidFill>
              </a:rPr>
              <a:t>Introduction to BB will be later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dirty="0"/>
              <a:t>Networked software, especially clinical skills</a:t>
            </a:r>
            <a:br>
              <a:rPr lang="en-GB" dirty="0"/>
            </a:br>
            <a:r>
              <a:rPr lang="en-GB" dirty="0"/>
              <a:t>see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https://</a:t>
            </a:r>
            <a:r>
              <a:rPr lang="en-GB" sz="2000" dirty="0" smtClean="0">
                <a:solidFill>
                  <a:schemeClr val="tx1"/>
                </a:solidFill>
              </a:rPr>
              <a:t>education.med.imperial.ac.uk/Skills/Skills.html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59FCAF1-C60D-47E8-92CE-F3C663E6DF3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RULES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756150"/>
          </a:xfrm>
        </p:spPr>
        <p:txBody>
          <a:bodyPr/>
          <a:lstStyle/>
          <a:p>
            <a:r>
              <a:rPr lang="en-GB" dirty="0"/>
              <a:t>Legal</a:t>
            </a:r>
          </a:p>
          <a:p>
            <a:r>
              <a:rPr lang="en-GB" dirty="0"/>
              <a:t>College</a:t>
            </a:r>
          </a:p>
          <a:p>
            <a:pPr lvl="1"/>
            <a:r>
              <a:rPr lang="en-GB" dirty="0"/>
              <a:t>See http://</a:t>
            </a:r>
            <a:r>
              <a:rPr lang="en-GB" dirty="0" smtClean="0"/>
              <a:t>www3.imperial.ac.uk/ict/newusers</a:t>
            </a:r>
            <a:endParaRPr lang="en-GB" dirty="0"/>
          </a:p>
          <a:p>
            <a:r>
              <a:rPr lang="en-GB" dirty="0"/>
              <a:t>Local</a:t>
            </a:r>
          </a:p>
          <a:p>
            <a:pPr lvl="1"/>
            <a:r>
              <a:rPr lang="en-US" dirty="0"/>
              <a:t>Fair use of PC clusters with priority to those with academic need</a:t>
            </a:r>
          </a:p>
          <a:p>
            <a:pPr lvl="1"/>
            <a:r>
              <a:rPr lang="en-US" dirty="0"/>
              <a:t>Not food in </a:t>
            </a:r>
            <a:r>
              <a:rPr lang="en-US" dirty="0" err="1"/>
              <a:t>FoM</a:t>
            </a:r>
            <a:r>
              <a:rPr lang="en-US" dirty="0"/>
              <a:t> clusters: drinking permitted </a:t>
            </a:r>
            <a:r>
              <a:rPr lang="en-US" b="1" u="sng" dirty="0"/>
              <a:t>only</a:t>
            </a:r>
            <a:r>
              <a:rPr lang="en-US" dirty="0"/>
              <a:t> if from a sealable “sports cap” </a:t>
            </a:r>
            <a:r>
              <a:rPr lang="en-US" dirty="0" smtClean="0"/>
              <a:t>bottle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0987F81-6BD7-4AC5-9CD1-FEE81DF1C6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 yourself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51838" cy="5256212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/>
              <a:t>Protect your on-line identity: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Choose a strong password; why, </a:t>
            </a:r>
            <a:r>
              <a:rPr lang="en-GB" sz="2100" dirty="0" smtClean="0"/>
              <a:t>how</a:t>
            </a:r>
          </a:p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 smtClean="0"/>
              <a:t>Protect your reputation:</a:t>
            </a:r>
            <a:r>
              <a:rPr lang="en-GB" sz="2100" dirty="0" smtClean="0"/>
              <a:t/>
            </a:r>
            <a:br>
              <a:rPr lang="en-GB" sz="2100" dirty="0" smtClean="0"/>
            </a:br>
            <a:r>
              <a:rPr lang="en-GB" sz="2100" dirty="0" smtClean="0">
                <a:solidFill>
                  <a:srgbClr val="FF0000"/>
                </a:solidFill>
              </a:rPr>
              <a:t>use social media systems wisely, and think to your future</a:t>
            </a:r>
            <a:endParaRPr lang="en-GB" sz="2100" dirty="0">
              <a:solidFill>
                <a:srgbClr val="FF0000"/>
              </a:solidFill>
            </a:endParaRPr>
          </a:p>
          <a:p>
            <a:pPr marL="571500" indent="-571500">
              <a:lnSpc>
                <a:spcPct val="80000"/>
              </a:lnSpc>
            </a:pPr>
            <a:r>
              <a:rPr lang="en-GB" sz="2100" b="1" dirty="0"/>
              <a:t>Protect your data: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Do not </a:t>
            </a:r>
            <a:r>
              <a:rPr lang="en-GB" sz="2100" dirty="0" smtClean="0"/>
              <a:t>store files on the </a:t>
            </a:r>
            <a:r>
              <a:rPr lang="en-GB" sz="2100" dirty="0" err="1" smtClean="0"/>
              <a:t>the</a:t>
            </a:r>
            <a:r>
              <a:rPr lang="en-GB" sz="2100" dirty="0" smtClean="0"/>
              <a:t> desktop</a:t>
            </a:r>
            <a:br>
              <a:rPr lang="en-GB" sz="2100" dirty="0" smtClean="0"/>
            </a:br>
            <a:r>
              <a:rPr lang="en-GB" sz="2100" dirty="0" smtClean="0"/>
              <a:t>Keep </a:t>
            </a:r>
            <a:r>
              <a:rPr lang="en-GB" sz="2100" dirty="0"/>
              <a:t>all files on the H:\ </a:t>
            </a:r>
            <a:r>
              <a:rPr lang="en-GB" sz="2100" dirty="0" smtClean="0"/>
              <a:t>drive</a:t>
            </a:r>
            <a:br>
              <a:rPr lang="en-GB" sz="2100" dirty="0" smtClean="0"/>
            </a:br>
            <a:r>
              <a:rPr lang="en-GB" sz="2100" dirty="0" smtClean="0"/>
              <a:t>Do </a:t>
            </a:r>
            <a:r>
              <a:rPr lang="en-GB" sz="2100" dirty="0"/>
              <a:t>not use </a:t>
            </a:r>
            <a:r>
              <a:rPr lang="en-GB" sz="2100" dirty="0" smtClean="0"/>
              <a:t>drives (</a:t>
            </a:r>
            <a:r>
              <a:rPr lang="en-GB" sz="2100" dirty="0" err="1" smtClean="0"/>
              <a:t>incl</a:t>
            </a:r>
            <a:r>
              <a:rPr lang="en-GB" sz="2100" dirty="0" smtClean="0"/>
              <a:t> USB)/memory </a:t>
            </a:r>
            <a:r>
              <a:rPr lang="en-GB" sz="2100" dirty="0"/>
              <a:t>cards unless backed up AND </a:t>
            </a:r>
            <a:r>
              <a:rPr lang="en-GB" sz="2100" dirty="0" smtClean="0"/>
              <a:t>encrypted</a:t>
            </a:r>
            <a:endParaRPr lang="en-GB" sz="2100" dirty="0"/>
          </a:p>
          <a:p>
            <a:pPr marL="571500" indent="-571500">
              <a:lnSpc>
                <a:spcPct val="80000"/>
              </a:lnSpc>
              <a:buFontTx/>
              <a:buNone/>
            </a:pPr>
            <a:r>
              <a:rPr lang="en-GB" b="1" dirty="0">
                <a:solidFill>
                  <a:srgbClr val="FE9914"/>
                </a:solidFill>
              </a:rPr>
              <a:t>Protect the College and your </a:t>
            </a:r>
            <a:r>
              <a:rPr lang="en-GB" b="1" dirty="0" smtClean="0">
                <a:solidFill>
                  <a:srgbClr val="FE9914"/>
                </a:solidFill>
              </a:rPr>
              <a:t>reputation</a:t>
            </a:r>
            <a:endParaRPr lang="en-GB" b="1" dirty="0">
              <a:solidFill>
                <a:srgbClr val="FE9914"/>
              </a:solidFill>
            </a:endParaRPr>
          </a:p>
          <a:p>
            <a:pPr marL="571500" indent="-571500">
              <a:lnSpc>
                <a:spcPct val="80000"/>
              </a:lnSpc>
            </a:pPr>
            <a:r>
              <a:rPr lang="en-GB" sz="2100" dirty="0"/>
              <a:t>Do not visit ‘bad’ Websites (Porn, Extremist, etc.)</a:t>
            </a:r>
          </a:p>
          <a:p>
            <a:pPr marL="571500" indent="-571500">
              <a:lnSpc>
                <a:spcPct val="80000"/>
              </a:lnSpc>
            </a:pPr>
            <a:r>
              <a:rPr lang="en-GB" sz="2100" dirty="0"/>
              <a:t>Netiquette – follow the commonsense guidelines</a:t>
            </a:r>
          </a:p>
          <a:p>
            <a:pPr marL="914400" lvl="1" indent="-163513">
              <a:lnSpc>
                <a:spcPct val="80000"/>
              </a:lnSpc>
            </a:pPr>
            <a:r>
              <a:rPr lang="en-GB" sz="1800" dirty="0"/>
              <a:t>Do not post ‘bad’ comments about staff or fellow students on social networking sites, discussion boards, etc</a:t>
            </a:r>
          </a:p>
          <a:p>
            <a:pPr marL="914400" lvl="1" indent="-163513">
              <a:lnSpc>
                <a:spcPct val="80000"/>
              </a:lnSpc>
            </a:pPr>
            <a:r>
              <a:rPr lang="en-GB" sz="1800" dirty="0"/>
              <a:t>Do not put copyright material on the Web</a:t>
            </a:r>
          </a:p>
          <a:p>
            <a:pPr marL="914400" lvl="1" indent="-163513">
              <a:lnSpc>
                <a:spcPct val="80000"/>
              </a:lnSpc>
            </a:pPr>
            <a:r>
              <a:rPr lang="en-GB" sz="1800" dirty="0"/>
              <a:t>Do not harass students or staff using Email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FDB73A9-80B8-454F-9707-ED583B0CA1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Computer Account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1363" cy="4611588"/>
          </a:xfrm>
        </p:spPr>
        <p:txBody>
          <a:bodyPr/>
          <a:lstStyle/>
          <a:p>
            <a:r>
              <a:rPr lang="en-GB" dirty="0"/>
              <a:t>Do NOT divulge login password</a:t>
            </a:r>
          </a:p>
          <a:p>
            <a:r>
              <a:rPr lang="en-GB" dirty="0"/>
              <a:t>Logoff at the end of every session</a:t>
            </a:r>
          </a:p>
          <a:p>
            <a:r>
              <a:rPr lang="en-GB" dirty="0"/>
              <a:t>Don’t occupy a machine for “social” computing in a cluster if there is high demand</a:t>
            </a:r>
          </a:p>
          <a:p>
            <a:r>
              <a:rPr lang="en-GB" dirty="0"/>
              <a:t>Is 1</a:t>
            </a:r>
            <a:r>
              <a:rPr lang="en-US" dirty="0">
                <a:cs typeface="Arial" charset="0"/>
              </a:rPr>
              <a:t>°</a:t>
            </a:r>
            <a:r>
              <a:rPr lang="en-GB" dirty="0"/>
              <a:t> for academic work!!!!</a:t>
            </a:r>
          </a:p>
          <a:p>
            <a:r>
              <a:rPr lang="en-GB" dirty="0"/>
              <a:t>From home, use a VPN connection to access some e-journals and your “H” drive</a:t>
            </a:r>
            <a:br>
              <a:rPr lang="en-GB" dirty="0"/>
            </a:br>
            <a:r>
              <a:rPr lang="en-US" sz="2400" dirty="0">
                <a:solidFill>
                  <a:schemeClr val="tx1"/>
                </a:solidFill>
              </a:rPr>
              <a:t>http://www3.imperial.ac.uk/ict/services/networks/networkconnections/vpnconnection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CE79320E-0BAD-4819-B08C-A1EE64AD0A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Keep your data safe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05825" cy="4114800"/>
          </a:xfrm>
        </p:spPr>
        <p:txBody>
          <a:bodyPr/>
          <a:lstStyle/>
          <a:p>
            <a:r>
              <a:rPr lang="en-GB"/>
              <a:t>Do not store “Patient” or “Subject” identifiers</a:t>
            </a:r>
          </a:p>
          <a:p>
            <a:pPr lvl="1"/>
            <a:r>
              <a:rPr lang="en-GB"/>
              <a:t>Unless encrypted</a:t>
            </a:r>
          </a:p>
          <a:p>
            <a:pPr lvl="1"/>
            <a:r>
              <a:rPr lang="en-GB"/>
              <a:t>Comply with Data Protection Act</a:t>
            </a:r>
            <a:br>
              <a:rPr lang="en-GB"/>
            </a:br>
            <a:endParaRPr lang="en-GB"/>
          </a:p>
          <a:p>
            <a:r>
              <a:rPr lang="en-GB"/>
              <a:t>Backup data (incl. Paper records)</a:t>
            </a:r>
          </a:p>
          <a:p>
            <a:pPr lvl="1"/>
            <a:r>
              <a:rPr lang="en-GB"/>
              <a:t>Insufficient time to repeat work if data is lost</a:t>
            </a:r>
          </a:p>
          <a:p>
            <a:pPr lvl="1"/>
            <a:r>
              <a:rPr lang="en-GB"/>
              <a:t>No allowance for loss is made in assessment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/>
              <a:t>© Imperial College London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B1672EE-C3C0-443B-B1F7-C82B7856491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448675" cy="1143000"/>
          </a:xfrm>
        </p:spPr>
        <p:txBody>
          <a:bodyPr/>
          <a:lstStyle/>
          <a:p>
            <a:r>
              <a:rPr lang="en-GB"/>
              <a:t>Help with IT and IT Skills are available for..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756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MS Office </a:t>
            </a:r>
            <a:r>
              <a:rPr lang="en-GB" sz="2600" dirty="0" smtClean="0"/>
              <a:t>2010 </a:t>
            </a:r>
            <a:r>
              <a:rPr lang="en-GB" sz="2600" dirty="0" smtClean="0"/>
              <a:t>applications </a:t>
            </a:r>
            <a:r>
              <a:rPr lang="en-GB" sz="2600" dirty="0" smtClean="0"/>
              <a:t>Email </a:t>
            </a:r>
            <a:r>
              <a:rPr lang="en-GB" sz="2600" dirty="0"/>
              <a:t>(Outlook), incl. SPAM filtering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Statistics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Graphical presentations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Operating System configuration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Network connections</a:t>
            </a:r>
          </a:p>
          <a:p>
            <a:pPr lvl="1">
              <a:lnSpc>
                <a:spcPct val="80000"/>
              </a:lnSpc>
            </a:pPr>
            <a:r>
              <a:rPr lang="en-GB" sz="2000" dirty="0" err="1"/>
              <a:t>WiFi</a:t>
            </a:r>
            <a:r>
              <a:rPr lang="en-GB" sz="2000" dirty="0"/>
              <a:t> &amp; direct connection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VPN 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Anti-viral software – you are entitled to use this  </a:t>
            </a:r>
            <a:r>
              <a:rPr lang="en-GB" sz="2600" dirty="0" smtClean="0"/>
              <a:t>College-provided software on your personal computers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/>
              <a:t>Library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ICT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C37D08B-8C4A-4F8D-B380-FB66A7686CA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Faculty of Medicine PC Clusters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27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Charing Cross - Reynolds Building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Library (2</a:t>
            </a:r>
            <a:r>
              <a:rPr lang="en-GB" sz="2000" baseline="30000" dirty="0"/>
              <a:t>nd</a:t>
            </a:r>
            <a:r>
              <a:rPr lang="en-GB" sz="2000" dirty="0"/>
              <a:t> Floor)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Basement ICT cluster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St Mary’s – Medical School Building</a:t>
            </a:r>
          </a:p>
          <a:p>
            <a:pPr lvl="1">
              <a:lnSpc>
                <a:spcPct val="90000"/>
              </a:lnSpc>
            </a:pPr>
            <a:r>
              <a:rPr lang="en-GB" sz="2000" dirty="0" err="1"/>
              <a:t>Hynds</a:t>
            </a:r>
            <a:r>
              <a:rPr lang="en-GB" sz="2000" dirty="0"/>
              <a:t> Computer Lab (1</a:t>
            </a:r>
            <a:r>
              <a:rPr lang="en-GB" sz="2000" baseline="30000" dirty="0"/>
              <a:t>st</a:t>
            </a:r>
            <a:r>
              <a:rPr lang="en-GB" sz="2000" dirty="0"/>
              <a:t> Floor)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Hammersmith 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Commonwealth Building 3</a:t>
            </a:r>
            <a:r>
              <a:rPr lang="en-GB" sz="2000" baseline="30000" dirty="0"/>
              <a:t>rd</a:t>
            </a:r>
            <a:r>
              <a:rPr lang="en-GB" sz="2000" dirty="0"/>
              <a:t> Floor</a:t>
            </a:r>
          </a:p>
          <a:p>
            <a:pPr lvl="1">
              <a:lnSpc>
                <a:spcPct val="90000"/>
              </a:lnSpc>
            </a:pPr>
            <a:r>
              <a:rPr lang="en-GB" sz="2000" dirty="0" err="1"/>
              <a:t>Wolfson</a:t>
            </a:r>
            <a:r>
              <a:rPr lang="en-GB" sz="2000" dirty="0"/>
              <a:t> Education Centre Ground floor – Student Common Room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South Kensington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SAFB (Ground floor, G28 &amp; G29)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600" dirty="0"/>
              <a:t>Chelsea &amp; Westminster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Lower Ground Floor, inside </a:t>
            </a:r>
            <a:r>
              <a:rPr lang="en-GB" sz="2000" dirty="0" smtClean="0"/>
              <a:t>Library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Student Common room (Lower Ground Floor)</a:t>
            </a:r>
            <a:endParaRPr lang="en-GB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849FDF8-13D7-45F5-B0DF-B8BE25DACC3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Faculty of Medicine PC Clusters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27588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Clusters based at associated teaching Hospitals</a:t>
            </a:r>
          </a:p>
          <a:p>
            <a:r>
              <a:rPr lang="en-GB" dirty="0"/>
              <a:t>St Peter’s</a:t>
            </a:r>
          </a:p>
          <a:p>
            <a:r>
              <a:rPr lang="en-GB" dirty="0"/>
              <a:t>Central Middlesex</a:t>
            </a:r>
          </a:p>
          <a:p>
            <a:r>
              <a:rPr lang="en-GB" dirty="0"/>
              <a:t>Ealing</a:t>
            </a:r>
          </a:p>
          <a:p>
            <a:r>
              <a:rPr lang="en-GB" dirty="0"/>
              <a:t>Hillingdon</a:t>
            </a:r>
          </a:p>
          <a:p>
            <a:r>
              <a:rPr lang="en-GB" dirty="0"/>
              <a:t>Northwick Park</a:t>
            </a:r>
          </a:p>
          <a:p>
            <a:r>
              <a:rPr lang="en-GB" dirty="0"/>
              <a:t>St Charles’</a:t>
            </a:r>
          </a:p>
          <a:p>
            <a:r>
              <a:rPr lang="en-GB" dirty="0"/>
              <a:t>West </a:t>
            </a:r>
            <a:r>
              <a:rPr lang="en-GB" dirty="0" smtClean="0"/>
              <a:t>Middlesex</a:t>
            </a:r>
          </a:p>
          <a:p>
            <a:r>
              <a:rPr lang="en-GB" dirty="0" err="1" smtClean="0"/>
              <a:t>Harefield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682</Words>
  <Application>Microsoft Office PowerPoint</Application>
  <PresentationFormat>On-screen Show (4:3)</PresentationFormat>
  <Paragraphs>186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1_Default Design</vt:lpstr>
      <vt:lpstr>School of Medicine Direct Entry    Introduction to IT facilities  Dr Michael Barrett Head of Learning Resources mike.barrett@imperial.ac.uk</vt:lpstr>
      <vt:lpstr>College IT facilities</vt:lpstr>
      <vt:lpstr>RULES</vt:lpstr>
      <vt:lpstr>Protect yourself</vt:lpstr>
      <vt:lpstr>Your Computer Account</vt:lpstr>
      <vt:lpstr>Keep your data safe</vt:lpstr>
      <vt:lpstr>Help with IT and IT Skills are available for..</vt:lpstr>
      <vt:lpstr>Faculty of Medicine PC Clusters</vt:lpstr>
      <vt:lpstr>Faculty of Medicine PC Clusters</vt:lpstr>
      <vt:lpstr>College Library PC Clusters</vt:lpstr>
      <vt:lpstr>Online Printing Account on College campuses</vt:lpstr>
      <vt:lpstr>Be economical with your Printing Account</vt:lpstr>
      <vt:lpstr>PowerPoint Presentation</vt:lpstr>
      <vt:lpstr>Course materials</vt:lpstr>
      <vt:lpstr>Help us to keep things working</vt:lpstr>
      <vt:lpstr>If there is time to show you….</vt:lpstr>
    </vt:vector>
  </TitlesOfParts>
  <Company>FutureBrand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Michael C Barrett</cp:lastModifiedBy>
  <cp:revision>59</cp:revision>
  <dcterms:created xsi:type="dcterms:W3CDTF">2003-01-06T14:21:41Z</dcterms:created>
  <dcterms:modified xsi:type="dcterms:W3CDTF">2012-08-28T16:05:27Z</dcterms:modified>
</cp:coreProperties>
</file>