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88" r:id="rId4"/>
    <p:sldId id="278" r:id="rId5"/>
    <p:sldId id="280" r:id="rId6"/>
    <p:sldId id="281" r:id="rId7"/>
    <p:sldId id="257" r:id="rId8"/>
    <p:sldId id="282" r:id="rId9"/>
    <p:sldId id="279" r:id="rId10"/>
    <p:sldId id="284" r:id="rId11"/>
    <p:sldId id="283" r:id="rId12"/>
    <p:sldId id="258" r:id="rId13"/>
    <p:sldId id="260" r:id="rId14"/>
    <p:sldId id="289" r:id="rId15"/>
    <p:sldId id="290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8D9EF3"/>
    <a:srgbClr val="B7C2F7"/>
    <a:srgbClr val="D2D9FA"/>
    <a:srgbClr val="FE9914"/>
    <a:srgbClr val="9CABF4"/>
    <a:srgbClr val="95A5F3"/>
    <a:srgbClr val="425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73" d="100"/>
          <a:sy n="73" d="100"/>
        </p:scale>
        <p:origin x="-1506" y="-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65CC903-D0EA-4B9D-8BF5-AC30C03D6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2A75FF6-27D7-42A5-8293-64E7ABC7C4F6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58340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8BBD-FA33-441A-8C6A-A7519EB06CDE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073F7D7-838F-41B9-B615-8869751B12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43" y="396375"/>
            <a:ext cx="3310532" cy="8695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AAFD72-95EF-4DA4-9F92-ABB9D0A337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8593F15-0A81-4C93-8E6C-65B4935B6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1D90DE9-AEA0-41A5-AD9D-2330ED71F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79A4AD4-891E-4E87-9334-F1B455958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55075FF-7F00-4275-BCF2-4B3AC82D7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373920A-5C17-45A7-B8DB-29CE012EA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223063-2E59-489F-95EF-88A94D7FB0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7B2EBF-0D90-461D-B266-04AF5D886D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D31A08-9FF8-4F37-8470-6D5023DDA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B35C5D-5023-4102-8D9D-FBBFA55E5E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EA50114C-B4D8-4149-AFE0-7BCA63B2C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Injured2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ducation.med.imperial.ac.uk/Policies/Injured1.htm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20083C8-929B-48C3-9BB3-B523126E1B94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961159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Year 3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>Health and </a:t>
            </a:r>
            <a:r>
              <a:rPr lang="en-GB" dirty="0" smtClean="0">
                <a:solidFill>
                  <a:srgbClr val="0E207F"/>
                </a:solidFill>
              </a:rPr>
              <a:t>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1732062" cy="703262"/>
          </a:xfrm>
        </p:spPr>
        <p:txBody>
          <a:bodyPr/>
          <a:lstStyle/>
          <a:p>
            <a:pPr algn="ctr"/>
            <a:r>
              <a:rPr lang="en-GB" dirty="0" smtClean="0"/>
              <a:t>September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	</a:t>
            </a:r>
            <a:br>
              <a:rPr lang="en-GB" sz="2600" dirty="0" smtClean="0"/>
            </a:br>
            <a:r>
              <a:rPr lang="en-GB" sz="2600" dirty="0" smtClean="0"/>
              <a:t>FEO	Sophia Eglin (</a:t>
            </a:r>
            <a:r>
              <a:rPr lang="en-GB" sz="2600" dirty="0"/>
              <a:t>CX) 020 </a:t>
            </a:r>
            <a:r>
              <a:rPr lang="en-GB" sz="2600" dirty="0" smtClean="0"/>
              <a:t>7594 1616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 smtClean="0"/>
              <a:t>Trusts	See local TCO contact details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Occupational Health	020 7594 </a:t>
            </a:r>
            <a:r>
              <a:rPr lang="en-GB" sz="2600" dirty="0" smtClean="0"/>
              <a:t>9401</a:t>
            </a:r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Dept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</a:t>
            </a:r>
            <a:r>
              <a:rPr lang="en-GB" sz="2600" dirty="0" smtClean="0"/>
              <a:t>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https://education.med.imperial.ac.uk</a:t>
            </a:r>
            <a:r>
              <a:rPr lang="en-GB" sz="2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14325" y="1409700"/>
            <a:ext cx="3810000" cy="2235324"/>
          </a:xfrm>
        </p:spPr>
        <p:txBody>
          <a:bodyPr/>
          <a:lstStyle/>
          <a:p>
            <a:r>
              <a:rPr lang="en-GB" sz="2400" dirty="0" smtClean="0"/>
              <a:t>Chemicals</a:t>
            </a:r>
          </a:p>
          <a:p>
            <a:r>
              <a:rPr lang="en-GB" sz="2400" dirty="0" smtClean="0"/>
              <a:t>Ionising radiation</a:t>
            </a:r>
          </a:p>
          <a:p>
            <a:r>
              <a:rPr lang="en-GB" sz="2400" dirty="0" smtClean="0"/>
              <a:t>Electrical</a:t>
            </a:r>
          </a:p>
          <a:p>
            <a:r>
              <a:rPr lang="en-GB" sz="2400" dirty="0" smtClean="0"/>
              <a:t>Lasers</a:t>
            </a:r>
          </a:p>
          <a:p>
            <a:r>
              <a:rPr lang="en-GB" sz="2400" dirty="0" smtClean="0"/>
              <a:t>Heavy objects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2163316"/>
          </a:xfrm>
        </p:spPr>
        <p:txBody>
          <a:bodyPr/>
          <a:lstStyle/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</a:t>
            </a:r>
            <a:r>
              <a:rPr lang="en-GB" sz="2400" dirty="0" smtClean="0"/>
              <a:t>systems</a:t>
            </a:r>
          </a:p>
          <a:p>
            <a:r>
              <a:rPr lang="en-GB" sz="2400" dirty="0" smtClean="0"/>
              <a:t>Lone working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20072" y="4509120"/>
            <a:ext cx="3599224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People!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Trip hazards!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670" y="3781288"/>
            <a:ext cx="7731923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400" dirty="0">
                <a:solidFill>
                  <a:srgbClr val="0E207F"/>
                </a:solidFill>
                <a:latin typeface="+mn-lt"/>
              </a:rPr>
              <a:t>These are as applicable in the Clinic/Ward/Treatment Room, as in a </a:t>
            </a:r>
            <a:r>
              <a:rPr lang="en-GB" sz="2400" dirty="0" smtClean="0">
                <a:solidFill>
                  <a:srgbClr val="0E207F"/>
                </a:solidFill>
                <a:latin typeface="+mn-lt"/>
              </a:rPr>
              <a:t>Lab</a:t>
            </a:r>
          </a:p>
          <a:p>
            <a:pPr>
              <a:buNone/>
            </a:pPr>
            <a:endParaRPr lang="en-GB" sz="2400" dirty="0">
              <a:solidFill>
                <a:srgbClr val="0E207F"/>
              </a:solidFill>
              <a:latin typeface="+mn-lt"/>
            </a:endParaRPr>
          </a:p>
          <a:p>
            <a:r>
              <a:rPr lang="en-GB" sz="2400" dirty="0">
                <a:solidFill>
                  <a:srgbClr val="0E207F"/>
                </a:solidFill>
                <a:latin typeface="+mn-lt"/>
              </a:rPr>
              <a:t>Can you name any more hazards?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</a:t>
            </a:r>
            <a:r>
              <a:rPr lang="en-GB" sz="2600" dirty="0" smtClean="0"/>
              <a:t>assessments include</a:t>
            </a:r>
            <a:r>
              <a:rPr lang="en-GB" sz="2600" dirty="0"/>
              <a:t>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</a:t>
            </a:r>
            <a:r>
              <a:rPr lang="en-GB" sz="2000" dirty="0" smtClean="0"/>
              <a:t>minimise/eliminate exposure </a:t>
            </a:r>
            <a:r>
              <a:rPr lang="en-GB" sz="2000" dirty="0"/>
              <a:t>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doubt, check with your Safety Officer and Teaching Coordinator </a:t>
            </a:r>
            <a:endParaRPr lang="en-GB" sz="2600" dirty="0" smtClean="0"/>
          </a:p>
          <a:p>
            <a:r>
              <a:rPr lang="en-GB" sz="2600" dirty="0" smtClean="0"/>
              <a:t>You will need to perform risk assessments for your Elective in final year!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540250"/>
          </a:xfrm>
        </p:spPr>
        <p:txBody>
          <a:bodyPr/>
          <a:lstStyle/>
          <a:p>
            <a:r>
              <a:rPr lang="en-GB" sz="2600" dirty="0"/>
              <a:t>Disposal – correct route</a:t>
            </a:r>
          </a:p>
          <a:p>
            <a:r>
              <a:rPr lang="en-GB" sz="2600" dirty="0"/>
              <a:t>Decontamination – correct method</a:t>
            </a:r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endParaRPr lang="en-GB" sz="2600" dirty="0"/>
          </a:p>
          <a:p>
            <a:r>
              <a:rPr lang="en-GB" sz="2600" dirty="0"/>
              <a:t>Spillages – </a:t>
            </a:r>
            <a:r>
              <a:rPr lang="en-GB" sz="2600" dirty="0" smtClean="0"/>
              <a:t>know how </a:t>
            </a:r>
            <a:r>
              <a:rPr lang="en-GB" sz="2600" dirty="0"/>
              <a:t>to be </a:t>
            </a:r>
            <a:r>
              <a:rPr lang="en-GB" sz="2600" dirty="0" smtClean="0"/>
              <a:t>deal with what you are using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506148" cy="4899620"/>
          </a:xfrm>
        </p:spPr>
        <p:txBody>
          <a:bodyPr/>
          <a:lstStyle/>
          <a:p>
            <a:r>
              <a:rPr lang="en-GB" dirty="0" smtClean="0"/>
              <a:t>Am I working unsupervised before my competency is proven (keen and/or pressured)?</a:t>
            </a:r>
          </a:p>
          <a:p>
            <a:r>
              <a:rPr lang="en-GB" dirty="0" smtClean="0"/>
              <a:t>What if I have a </a:t>
            </a:r>
            <a:r>
              <a:rPr lang="en-GB" dirty="0" err="1" smtClean="0"/>
              <a:t>needlestick</a:t>
            </a:r>
            <a:r>
              <a:rPr lang="en-GB" dirty="0" smtClean="0"/>
              <a:t> injury?</a:t>
            </a:r>
          </a:p>
          <a:p>
            <a:pPr lvl="1"/>
            <a:r>
              <a:rPr lang="en-GB" dirty="0" smtClean="0"/>
              <a:t>Know what to do and do it immediately</a:t>
            </a:r>
          </a:p>
          <a:p>
            <a:pPr lvl="1"/>
            <a:r>
              <a:rPr lang="en-GB" dirty="0" smtClean="0"/>
              <a:t>Report it to Trust </a:t>
            </a:r>
            <a:r>
              <a:rPr lang="en-GB" u="sng" dirty="0" smtClean="0"/>
              <a:t>AND</a:t>
            </a:r>
            <a:r>
              <a:rPr lang="en-GB" dirty="0" smtClean="0"/>
              <a:t> College</a:t>
            </a:r>
          </a:p>
          <a:p>
            <a:r>
              <a:rPr lang="en-GB" dirty="0" smtClean="0"/>
              <a:t>I might be working late? Should I work alone?</a:t>
            </a:r>
          </a:p>
          <a:p>
            <a:r>
              <a:rPr lang="en-GB" dirty="0" smtClean="0"/>
              <a:t>What if I am ill? </a:t>
            </a:r>
            <a:br>
              <a:rPr lang="en-GB" dirty="0" smtClean="0"/>
            </a:br>
            <a:r>
              <a:rPr lang="en-GB" dirty="0" smtClean="0"/>
              <a:t>(Especially any infection, e.g. gastrointestinal)</a:t>
            </a:r>
            <a:br>
              <a:rPr lang="en-GB" dirty="0" smtClean="0"/>
            </a:br>
            <a:r>
              <a:rPr lang="en-GB" dirty="0" smtClean="0"/>
              <a:t>Should I continue to see patients?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Care!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139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</a:t>
            </a:r>
            <a:r>
              <a:rPr lang="en-GB" sz="2600" dirty="0" smtClean="0"/>
              <a:t>effects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</a:t>
            </a:r>
            <a:r>
              <a:rPr lang="en-GB" sz="2000" dirty="0" smtClean="0"/>
              <a:t>professionals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</a:t>
            </a:r>
            <a:r>
              <a:rPr lang="en-GB" sz="2600" dirty="0" smtClean="0"/>
              <a:t>system -  </a:t>
            </a:r>
            <a:r>
              <a:rPr lang="en-GB" sz="2600" dirty="0"/>
              <a:t>http://www1.imperial.ac.uk/medicine/intranet/healthandsafety/campus</a:t>
            </a:r>
            <a:r>
              <a:rPr lang="en-GB" sz="2600" dirty="0" smtClean="0"/>
              <a:t>/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/>
              <a:t>T</a:t>
            </a:r>
            <a:r>
              <a:rPr lang="en-US" dirty="0" smtClean="0"/>
              <a:t>rust induction pack</a:t>
            </a:r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/>
              <a:t>For general areas in College Buildings</a:t>
            </a:r>
          </a:p>
          <a:p>
            <a:pPr lvl="1"/>
            <a:r>
              <a:rPr lang="en-GB" sz="2200"/>
              <a:t>Contact Emergency number who will send a trained First-Aider</a:t>
            </a:r>
          </a:p>
          <a:p>
            <a:pPr lvl="1"/>
            <a:r>
              <a:rPr lang="en-GB" sz="2200"/>
              <a:t>If working in a research lab, the academic department will have designated trained First Aiders</a:t>
            </a:r>
            <a:br>
              <a:rPr lang="en-GB" sz="2200"/>
            </a:br>
            <a:endParaRPr lang="en-GB" sz="2200"/>
          </a:p>
          <a:p>
            <a:r>
              <a:rPr lang="en-GB" sz="2800"/>
              <a:t>For Clinical (Trust) areas</a:t>
            </a:r>
          </a:p>
          <a:p>
            <a:pPr lvl="1"/>
            <a:r>
              <a:rPr lang="en-GB" sz="2200"/>
              <a:t>Local ward staff</a:t>
            </a:r>
          </a:p>
          <a:p>
            <a:pPr lvl="1"/>
            <a:r>
              <a:rPr lang="en-GB" sz="2200"/>
              <a:t>A &amp; E Dept</a:t>
            </a:r>
          </a:p>
          <a:p>
            <a:pPr lvl="1"/>
            <a:r>
              <a:rPr lang="en-GB" sz="2200"/>
              <a:t>Trust Occupational Health Dept.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College premises - </a:t>
            </a:r>
            <a:r>
              <a:rPr lang="en-GB" sz="1800" dirty="0"/>
              <a:t>http://</a:t>
            </a:r>
            <a:r>
              <a:rPr lang="en-GB" sz="1800" dirty="0" smtClean="0"/>
              <a:t>www3.imperial.ac.uk/safety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incidents/accidents – also report to College, </a:t>
            </a:r>
            <a:r>
              <a:rPr lang="en-GB" sz="1800" dirty="0"/>
              <a:t>via on-line </a:t>
            </a:r>
            <a:r>
              <a:rPr lang="en-GB" sz="1800" dirty="0" smtClean="0"/>
              <a:t>system as above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 smtClean="0"/>
              <a:t>There </a:t>
            </a:r>
            <a:r>
              <a:rPr lang="en-GB" sz="2800" dirty="0"/>
              <a:t>will be an </a:t>
            </a:r>
            <a:r>
              <a:rPr lang="en-GB" sz="2800" dirty="0" smtClean="0"/>
              <a:t>investigation &amp; 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Trust Safety Manager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/>
              <a:t>College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College Occupational </a:t>
            </a:r>
            <a:r>
              <a:rPr lang="en-GB" sz="1800" dirty="0"/>
              <a:t>Health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queries to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  <a:p>
            <a:r>
              <a:rPr lang="en-US" sz="2800" dirty="0"/>
              <a:t>For incidents in Clinical areas, also report to local senior staff AND advise Teaching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616578" cy="593254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</a:t>
            </a:r>
            <a:br>
              <a:rPr lang="en-GB" sz="2600" dirty="0" smtClean="0"/>
            </a:br>
            <a:r>
              <a:rPr lang="en-GB" sz="1800" dirty="0" smtClean="0"/>
              <a:t>– click on image to go to intranet version</a:t>
            </a:r>
            <a:endParaRPr lang="en-US" sz="1800" dirty="0"/>
          </a:p>
        </p:txBody>
      </p:sp>
      <p:pic>
        <p:nvPicPr>
          <p:cNvPr id="1026" name="Picture 2" descr="M:\Policies\accidentreporting\ClinicalAccid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789329"/>
            <a:ext cx="3840560" cy="59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Policies\accidentreporting\CollegeAcciden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9" y="764704"/>
            <a:ext cx="4338207" cy="548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646</Words>
  <Application>Microsoft Office PowerPoint</Application>
  <PresentationFormat>On-screen Show (4:3)</PresentationFormat>
  <Paragraphs>162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School of Medicine Year 3  Health and Safety  Dr Michael Barrett Head of Learning Resources mike.barrett@imperial.ac.uk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 – click on image to go to intranet version</vt:lpstr>
      <vt:lpstr>Functions</vt:lpstr>
      <vt:lpstr>Important contact details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C Barrett</cp:lastModifiedBy>
  <cp:revision>72</cp:revision>
  <dcterms:created xsi:type="dcterms:W3CDTF">2003-01-06T14:21:41Z</dcterms:created>
  <dcterms:modified xsi:type="dcterms:W3CDTF">2012-09-14T12:44:52Z</dcterms:modified>
</cp:coreProperties>
</file>