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61" r:id="rId2"/>
    <p:sldId id="397" r:id="rId3"/>
    <p:sldId id="371" r:id="rId4"/>
    <p:sldId id="372" r:id="rId5"/>
    <p:sldId id="410" r:id="rId6"/>
    <p:sldId id="446" r:id="rId7"/>
    <p:sldId id="447" r:id="rId8"/>
    <p:sldId id="449" r:id="rId9"/>
    <p:sldId id="448" r:id="rId10"/>
    <p:sldId id="419" r:id="rId11"/>
    <p:sldId id="438" r:id="rId12"/>
    <p:sldId id="420" r:id="rId13"/>
    <p:sldId id="439" r:id="rId14"/>
    <p:sldId id="443" r:id="rId15"/>
    <p:sldId id="441" r:id="rId16"/>
    <p:sldId id="444" r:id="rId17"/>
    <p:sldId id="442" r:id="rId18"/>
    <p:sldId id="421" r:id="rId19"/>
    <p:sldId id="383" r:id="rId20"/>
    <p:sldId id="382" r:id="rId21"/>
    <p:sldId id="373" r:id="rId22"/>
    <p:sldId id="374" r:id="rId23"/>
    <p:sldId id="375" r:id="rId24"/>
    <p:sldId id="378" r:id="rId25"/>
    <p:sldId id="379" r:id="rId26"/>
    <p:sldId id="422" r:id="rId27"/>
    <p:sldId id="380" r:id="rId28"/>
    <p:sldId id="381" r:id="rId29"/>
    <p:sldId id="445" r:id="rId30"/>
    <p:sldId id="431" r:id="rId31"/>
    <p:sldId id="435" r:id="rId32"/>
    <p:sldId id="432" r:id="rId33"/>
    <p:sldId id="436" r:id="rId34"/>
    <p:sldId id="437" r:id="rId35"/>
    <p:sldId id="433" r:id="rId36"/>
    <p:sldId id="434" r:id="rId37"/>
    <p:sldId id="408" r:id="rId38"/>
    <p:sldId id="403" r:id="rId39"/>
    <p:sldId id="401" r:id="rId40"/>
    <p:sldId id="402" r:id="rId41"/>
    <p:sldId id="406" r:id="rId42"/>
    <p:sldId id="404" r:id="rId43"/>
    <p:sldId id="407" r:id="rId44"/>
    <p:sldId id="398" r:id="rId45"/>
    <p:sldId id="409" r:id="rId46"/>
    <p:sldId id="405" r:id="rId47"/>
    <p:sldId id="391" r:id="rId48"/>
    <p:sldId id="392" r:id="rId49"/>
    <p:sldId id="393" r:id="rId50"/>
    <p:sldId id="394" r:id="rId51"/>
    <p:sldId id="351" r:id="rId52"/>
    <p:sldId id="424" r:id="rId53"/>
    <p:sldId id="425" r:id="rId54"/>
    <p:sldId id="387" r:id="rId55"/>
    <p:sldId id="388" r:id="rId56"/>
    <p:sldId id="389" r:id="rId57"/>
    <p:sldId id="390" r:id="rId58"/>
    <p:sldId id="357" r:id="rId59"/>
    <p:sldId id="427" r:id="rId60"/>
    <p:sldId id="428" r:id="rId61"/>
    <p:sldId id="429" r:id="rId62"/>
    <p:sldId id="430" r:id="rId63"/>
    <p:sldId id="423" r:id="rId64"/>
    <p:sldId id="411" r:id="rId65"/>
    <p:sldId id="412" r:id="rId66"/>
    <p:sldId id="413" r:id="rId67"/>
    <p:sldId id="414" r:id="rId68"/>
    <p:sldId id="415" r:id="rId69"/>
    <p:sldId id="416" r:id="rId70"/>
    <p:sldId id="417" r:id="rId71"/>
    <p:sldId id="418" r:id="rId7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1" autoAdjust="0"/>
    <p:restoredTop sz="94660"/>
  </p:normalViewPr>
  <p:slideViewPr>
    <p:cSldViewPr snapToObjects="1">
      <p:cViewPr>
        <p:scale>
          <a:sx n="50" d="100"/>
          <a:sy n="50" d="100"/>
        </p:scale>
        <p:origin x="-762"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0ECC2-BAED-4EE9-B082-80693F7DFB40}" type="doc">
      <dgm:prSet loTypeId="urn:microsoft.com/office/officeart/2005/8/layout/cycle8" loCatId="cycle" qsTypeId="urn:microsoft.com/office/officeart/2005/8/quickstyle/simple2" qsCatId="simple" csTypeId="urn:microsoft.com/office/officeart/2005/8/colors/accent3_1" csCatId="accent3" phldr="1"/>
      <dgm:spPr/>
    </dgm:pt>
    <dgm:pt modelId="{0FB09770-439D-4078-96F0-6658D84DB69D}">
      <dgm:prSet phldrT="[Text]"/>
      <dgm:spPr/>
      <dgm:t>
        <a:bodyPr/>
        <a:lstStyle/>
        <a:p>
          <a:r>
            <a:rPr lang="en-GB" dirty="0" smtClean="0"/>
            <a:t>Putting Patients First</a:t>
          </a:r>
          <a:endParaRPr lang="en-GB" dirty="0"/>
        </a:p>
      </dgm:t>
    </dgm:pt>
    <dgm:pt modelId="{2E14D018-0325-4B04-B488-15C656F1159F}" type="parTrans" cxnId="{6D809441-5948-41AE-8EF0-2117E6AFC9A0}">
      <dgm:prSet/>
      <dgm:spPr/>
      <dgm:t>
        <a:bodyPr/>
        <a:lstStyle/>
        <a:p>
          <a:endParaRPr lang="en-GB"/>
        </a:p>
      </dgm:t>
    </dgm:pt>
    <dgm:pt modelId="{415C2164-4929-47F3-A8FE-FBE4E0F21D02}" type="sibTrans" cxnId="{6D809441-5948-41AE-8EF0-2117E6AFC9A0}">
      <dgm:prSet/>
      <dgm:spPr/>
      <dgm:t>
        <a:bodyPr/>
        <a:lstStyle/>
        <a:p>
          <a:endParaRPr lang="en-GB"/>
        </a:p>
      </dgm:t>
    </dgm:pt>
    <dgm:pt modelId="{E59C32A3-5641-47C4-BA7E-E1865F1FA4E1}">
      <dgm:prSet phldrT="[Text]"/>
      <dgm:spPr/>
      <dgm:t>
        <a:bodyPr/>
        <a:lstStyle/>
        <a:p>
          <a:r>
            <a:rPr lang="en-GB" dirty="0" smtClean="0"/>
            <a:t>Making it Happen</a:t>
          </a:r>
          <a:endParaRPr lang="en-GB" dirty="0"/>
        </a:p>
      </dgm:t>
    </dgm:pt>
    <dgm:pt modelId="{AF1094CF-25B4-4418-925A-63C644CAE2C9}" type="parTrans" cxnId="{25DCE105-F92B-4175-BB1B-EF0E229E283D}">
      <dgm:prSet/>
      <dgm:spPr/>
      <dgm:t>
        <a:bodyPr/>
        <a:lstStyle/>
        <a:p>
          <a:endParaRPr lang="en-GB"/>
        </a:p>
      </dgm:t>
    </dgm:pt>
    <dgm:pt modelId="{79ADA4D4-5CC4-4368-9F29-4B22A9FBE3F7}" type="sibTrans" cxnId="{25DCE105-F92B-4175-BB1B-EF0E229E283D}">
      <dgm:prSet/>
      <dgm:spPr/>
      <dgm:t>
        <a:bodyPr/>
        <a:lstStyle/>
        <a:p>
          <a:endParaRPr lang="en-GB"/>
        </a:p>
      </dgm:t>
    </dgm:pt>
    <dgm:pt modelId="{34311EC6-5CE2-45AF-8ADB-5183F1164D7A}">
      <dgm:prSet phldrT="[Text]"/>
      <dgm:spPr/>
      <dgm:t>
        <a:bodyPr/>
        <a:lstStyle/>
        <a:p>
          <a:r>
            <a:rPr lang="en-GB" dirty="0" smtClean="0"/>
            <a:t>Vision</a:t>
          </a:r>
          <a:endParaRPr lang="en-GB" dirty="0"/>
        </a:p>
      </dgm:t>
    </dgm:pt>
    <dgm:pt modelId="{5AB1EF5C-D623-41C7-8E19-94506A170C6B}" type="parTrans" cxnId="{06E5CA05-11E0-4A4B-807D-30AE98027C08}">
      <dgm:prSet/>
      <dgm:spPr/>
      <dgm:t>
        <a:bodyPr/>
        <a:lstStyle/>
        <a:p>
          <a:endParaRPr lang="en-GB"/>
        </a:p>
      </dgm:t>
    </dgm:pt>
    <dgm:pt modelId="{08265322-63CD-4829-B7DD-70B34CFC69FB}" type="sibTrans" cxnId="{06E5CA05-11E0-4A4B-807D-30AE98027C08}">
      <dgm:prSet/>
      <dgm:spPr/>
      <dgm:t>
        <a:bodyPr/>
        <a:lstStyle/>
        <a:p>
          <a:endParaRPr lang="en-GB"/>
        </a:p>
      </dgm:t>
    </dgm:pt>
    <dgm:pt modelId="{282245A6-1D92-4238-A2F7-98E6EBE5346C}">
      <dgm:prSet/>
      <dgm:spPr/>
      <dgm:t>
        <a:bodyPr/>
        <a:lstStyle/>
        <a:p>
          <a:r>
            <a:rPr lang="en-GB" dirty="0" smtClean="0"/>
            <a:t>Improving Healthcare Outcomes</a:t>
          </a:r>
          <a:endParaRPr lang="en-GB" dirty="0"/>
        </a:p>
      </dgm:t>
    </dgm:pt>
    <dgm:pt modelId="{5E7D8DFC-9846-4E67-9704-B359B3736655}" type="parTrans" cxnId="{05696A9D-1B83-46F8-9067-9A2383F69F55}">
      <dgm:prSet/>
      <dgm:spPr/>
      <dgm:t>
        <a:bodyPr/>
        <a:lstStyle/>
        <a:p>
          <a:endParaRPr lang="en-GB"/>
        </a:p>
      </dgm:t>
    </dgm:pt>
    <dgm:pt modelId="{EF2C531A-6CA0-4882-9EBC-C672746721C7}" type="sibTrans" cxnId="{05696A9D-1B83-46F8-9067-9A2383F69F55}">
      <dgm:prSet/>
      <dgm:spPr/>
      <dgm:t>
        <a:bodyPr/>
        <a:lstStyle/>
        <a:p>
          <a:endParaRPr lang="en-GB"/>
        </a:p>
      </dgm:t>
    </dgm:pt>
    <dgm:pt modelId="{41B6E9CB-7D14-435F-A519-82259218C867}">
      <dgm:prSet/>
      <dgm:spPr/>
      <dgm:t>
        <a:bodyPr/>
        <a:lstStyle/>
        <a:p>
          <a:r>
            <a:rPr lang="en-GB" dirty="0" smtClean="0"/>
            <a:t>Autonomy &amp; Accountability</a:t>
          </a:r>
          <a:endParaRPr lang="en-GB" dirty="0"/>
        </a:p>
      </dgm:t>
    </dgm:pt>
    <dgm:pt modelId="{FCA5FDCB-F7DC-4129-9B54-0E0D4AE1A03F}" type="parTrans" cxnId="{3D1ABE2A-2770-40D9-B6FA-72DABE2F737D}">
      <dgm:prSet/>
      <dgm:spPr/>
      <dgm:t>
        <a:bodyPr/>
        <a:lstStyle/>
        <a:p>
          <a:endParaRPr lang="en-GB"/>
        </a:p>
      </dgm:t>
    </dgm:pt>
    <dgm:pt modelId="{5CB70F7F-9D15-4AC9-83ED-8424DBF5D56C}" type="sibTrans" cxnId="{3D1ABE2A-2770-40D9-B6FA-72DABE2F737D}">
      <dgm:prSet/>
      <dgm:spPr/>
      <dgm:t>
        <a:bodyPr/>
        <a:lstStyle/>
        <a:p>
          <a:endParaRPr lang="en-GB"/>
        </a:p>
      </dgm:t>
    </dgm:pt>
    <dgm:pt modelId="{900666A5-425D-48E6-B7C6-8FC1C91F2A72}">
      <dgm:prSet/>
      <dgm:spPr/>
      <dgm:t>
        <a:bodyPr/>
        <a:lstStyle/>
        <a:p>
          <a:r>
            <a:rPr lang="en-GB" dirty="0" smtClean="0"/>
            <a:t>Improving Efficiency</a:t>
          </a:r>
          <a:endParaRPr lang="en-GB" dirty="0"/>
        </a:p>
      </dgm:t>
    </dgm:pt>
    <dgm:pt modelId="{BE7554E1-0359-4FBA-BA44-C4DEF12CDD57}" type="parTrans" cxnId="{76641741-7ADF-4B86-993E-939E48BE8DB9}">
      <dgm:prSet/>
      <dgm:spPr/>
      <dgm:t>
        <a:bodyPr/>
        <a:lstStyle/>
        <a:p>
          <a:endParaRPr lang="en-GB"/>
        </a:p>
      </dgm:t>
    </dgm:pt>
    <dgm:pt modelId="{7F5BD486-F9D3-48CF-A92A-C6D39F46BE68}" type="sibTrans" cxnId="{76641741-7ADF-4B86-993E-939E48BE8DB9}">
      <dgm:prSet/>
      <dgm:spPr/>
      <dgm:t>
        <a:bodyPr/>
        <a:lstStyle/>
        <a:p>
          <a:endParaRPr lang="en-GB"/>
        </a:p>
      </dgm:t>
    </dgm:pt>
    <dgm:pt modelId="{073E4F55-82CE-4092-BA86-A8FE62581B9C}" type="pres">
      <dgm:prSet presAssocID="{5FA0ECC2-BAED-4EE9-B082-80693F7DFB40}" presName="compositeShape" presStyleCnt="0">
        <dgm:presLayoutVars>
          <dgm:chMax val="7"/>
          <dgm:dir/>
          <dgm:resizeHandles val="exact"/>
        </dgm:presLayoutVars>
      </dgm:prSet>
      <dgm:spPr/>
    </dgm:pt>
    <dgm:pt modelId="{8947DEC3-C030-493C-92F6-3652D31807BE}" type="pres">
      <dgm:prSet presAssocID="{5FA0ECC2-BAED-4EE9-B082-80693F7DFB40}" presName="wedge1" presStyleLbl="node1" presStyleIdx="0" presStyleCnt="6"/>
      <dgm:spPr/>
      <dgm:t>
        <a:bodyPr/>
        <a:lstStyle/>
        <a:p>
          <a:endParaRPr lang="en-GB"/>
        </a:p>
      </dgm:t>
    </dgm:pt>
    <dgm:pt modelId="{46CD3634-443B-49A4-B8E6-890A8B0BB33D}" type="pres">
      <dgm:prSet presAssocID="{5FA0ECC2-BAED-4EE9-B082-80693F7DFB40}" presName="dummy1a" presStyleCnt="0"/>
      <dgm:spPr/>
    </dgm:pt>
    <dgm:pt modelId="{B279CDD3-F31E-42BF-A0C9-FEB557880AD6}" type="pres">
      <dgm:prSet presAssocID="{5FA0ECC2-BAED-4EE9-B082-80693F7DFB40}" presName="dummy1b" presStyleCnt="0"/>
      <dgm:spPr/>
    </dgm:pt>
    <dgm:pt modelId="{E549353E-8178-476E-B94E-585FA1DC37C3}" type="pres">
      <dgm:prSet presAssocID="{5FA0ECC2-BAED-4EE9-B082-80693F7DFB40}" presName="wedge1Tx" presStyleLbl="node1" presStyleIdx="0" presStyleCnt="6">
        <dgm:presLayoutVars>
          <dgm:chMax val="0"/>
          <dgm:chPref val="0"/>
          <dgm:bulletEnabled val="1"/>
        </dgm:presLayoutVars>
      </dgm:prSet>
      <dgm:spPr/>
      <dgm:t>
        <a:bodyPr/>
        <a:lstStyle/>
        <a:p>
          <a:endParaRPr lang="en-GB"/>
        </a:p>
      </dgm:t>
    </dgm:pt>
    <dgm:pt modelId="{9768A997-BB67-4FA5-8BB1-6A19B0229B39}" type="pres">
      <dgm:prSet presAssocID="{5FA0ECC2-BAED-4EE9-B082-80693F7DFB40}" presName="wedge2" presStyleLbl="node1" presStyleIdx="1" presStyleCnt="6"/>
      <dgm:spPr/>
      <dgm:t>
        <a:bodyPr/>
        <a:lstStyle/>
        <a:p>
          <a:endParaRPr lang="en-GB"/>
        </a:p>
      </dgm:t>
    </dgm:pt>
    <dgm:pt modelId="{719B675F-006F-4F05-B7EA-DF0523B40A47}" type="pres">
      <dgm:prSet presAssocID="{5FA0ECC2-BAED-4EE9-B082-80693F7DFB40}" presName="dummy2a" presStyleCnt="0"/>
      <dgm:spPr/>
    </dgm:pt>
    <dgm:pt modelId="{9EDCD746-C375-4A4C-AE0C-088CEEAAEF94}" type="pres">
      <dgm:prSet presAssocID="{5FA0ECC2-BAED-4EE9-B082-80693F7DFB40}" presName="dummy2b" presStyleCnt="0"/>
      <dgm:spPr/>
    </dgm:pt>
    <dgm:pt modelId="{80FDF089-5C7D-4116-91C3-77C4BF47FB74}" type="pres">
      <dgm:prSet presAssocID="{5FA0ECC2-BAED-4EE9-B082-80693F7DFB40}" presName="wedge2Tx" presStyleLbl="node1" presStyleIdx="1" presStyleCnt="6">
        <dgm:presLayoutVars>
          <dgm:chMax val="0"/>
          <dgm:chPref val="0"/>
          <dgm:bulletEnabled val="1"/>
        </dgm:presLayoutVars>
      </dgm:prSet>
      <dgm:spPr/>
      <dgm:t>
        <a:bodyPr/>
        <a:lstStyle/>
        <a:p>
          <a:endParaRPr lang="en-GB"/>
        </a:p>
      </dgm:t>
    </dgm:pt>
    <dgm:pt modelId="{72D9C199-728C-4C47-A969-C666AEA4B9EF}" type="pres">
      <dgm:prSet presAssocID="{5FA0ECC2-BAED-4EE9-B082-80693F7DFB40}" presName="wedge3" presStyleLbl="node1" presStyleIdx="2" presStyleCnt="6"/>
      <dgm:spPr/>
      <dgm:t>
        <a:bodyPr/>
        <a:lstStyle/>
        <a:p>
          <a:endParaRPr lang="en-GB"/>
        </a:p>
      </dgm:t>
    </dgm:pt>
    <dgm:pt modelId="{64891E10-E6E7-4712-9C19-98F69602FB74}" type="pres">
      <dgm:prSet presAssocID="{5FA0ECC2-BAED-4EE9-B082-80693F7DFB40}" presName="dummy3a" presStyleCnt="0"/>
      <dgm:spPr/>
    </dgm:pt>
    <dgm:pt modelId="{BF1E7575-E4BC-4DD9-991E-5C1BC3880306}" type="pres">
      <dgm:prSet presAssocID="{5FA0ECC2-BAED-4EE9-B082-80693F7DFB40}" presName="dummy3b" presStyleCnt="0"/>
      <dgm:spPr/>
    </dgm:pt>
    <dgm:pt modelId="{C13B41FC-3C68-403D-ABCB-026F0D80ECE0}" type="pres">
      <dgm:prSet presAssocID="{5FA0ECC2-BAED-4EE9-B082-80693F7DFB40}" presName="wedge3Tx" presStyleLbl="node1" presStyleIdx="2" presStyleCnt="6">
        <dgm:presLayoutVars>
          <dgm:chMax val="0"/>
          <dgm:chPref val="0"/>
          <dgm:bulletEnabled val="1"/>
        </dgm:presLayoutVars>
      </dgm:prSet>
      <dgm:spPr/>
      <dgm:t>
        <a:bodyPr/>
        <a:lstStyle/>
        <a:p>
          <a:endParaRPr lang="en-GB"/>
        </a:p>
      </dgm:t>
    </dgm:pt>
    <dgm:pt modelId="{404B6C46-F6E4-4904-B738-0BFE41C93AE2}" type="pres">
      <dgm:prSet presAssocID="{5FA0ECC2-BAED-4EE9-B082-80693F7DFB40}" presName="wedge4" presStyleLbl="node1" presStyleIdx="3" presStyleCnt="6"/>
      <dgm:spPr/>
      <dgm:t>
        <a:bodyPr/>
        <a:lstStyle/>
        <a:p>
          <a:endParaRPr lang="en-GB"/>
        </a:p>
      </dgm:t>
    </dgm:pt>
    <dgm:pt modelId="{25E849F8-55D8-465F-9E1B-BFACE56397D4}" type="pres">
      <dgm:prSet presAssocID="{5FA0ECC2-BAED-4EE9-B082-80693F7DFB40}" presName="dummy4a" presStyleCnt="0"/>
      <dgm:spPr/>
    </dgm:pt>
    <dgm:pt modelId="{133FCCB4-B689-4292-AF4E-1BB13A21945B}" type="pres">
      <dgm:prSet presAssocID="{5FA0ECC2-BAED-4EE9-B082-80693F7DFB40}" presName="dummy4b" presStyleCnt="0"/>
      <dgm:spPr/>
    </dgm:pt>
    <dgm:pt modelId="{14EFBEBD-E34F-43B9-835A-EDAD46CD3191}" type="pres">
      <dgm:prSet presAssocID="{5FA0ECC2-BAED-4EE9-B082-80693F7DFB40}" presName="wedge4Tx" presStyleLbl="node1" presStyleIdx="3" presStyleCnt="6">
        <dgm:presLayoutVars>
          <dgm:chMax val="0"/>
          <dgm:chPref val="0"/>
          <dgm:bulletEnabled val="1"/>
        </dgm:presLayoutVars>
      </dgm:prSet>
      <dgm:spPr/>
      <dgm:t>
        <a:bodyPr/>
        <a:lstStyle/>
        <a:p>
          <a:endParaRPr lang="en-GB"/>
        </a:p>
      </dgm:t>
    </dgm:pt>
    <dgm:pt modelId="{AB130345-3927-4B63-BDD4-473BB54FE2D5}" type="pres">
      <dgm:prSet presAssocID="{5FA0ECC2-BAED-4EE9-B082-80693F7DFB40}" presName="wedge5" presStyleLbl="node1" presStyleIdx="4" presStyleCnt="6"/>
      <dgm:spPr/>
      <dgm:t>
        <a:bodyPr/>
        <a:lstStyle/>
        <a:p>
          <a:endParaRPr lang="en-GB"/>
        </a:p>
      </dgm:t>
    </dgm:pt>
    <dgm:pt modelId="{CE7559F3-CFD1-4B47-9B65-70D1C2828EB2}" type="pres">
      <dgm:prSet presAssocID="{5FA0ECC2-BAED-4EE9-B082-80693F7DFB40}" presName="dummy5a" presStyleCnt="0"/>
      <dgm:spPr/>
    </dgm:pt>
    <dgm:pt modelId="{7CF57BDD-CBDB-415E-85B0-0AB9185F1A04}" type="pres">
      <dgm:prSet presAssocID="{5FA0ECC2-BAED-4EE9-B082-80693F7DFB40}" presName="dummy5b" presStyleCnt="0"/>
      <dgm:spPr/>
    </dgm:pt>
    <dgm:pt modelId="{4CC79D95-B260-42B3-8E18-FC9DB48BA831}" type="pres">
      <dgm:prSet presAssocID="{5FA0ECC2-BAED-4EE9-B082-80693F7DFB40}" presName="wedge5Tx" presStyleLbl="node1" presStyleIdx="4" presStyleCnt="6">
        <dgm:presLayoutVars>
          <dgm:chMax val="0"/>
          <dgm:chPref val="0"/>
          <dgm:bulletEnabled val="1"/>
        </dgm:presLayoutVars>
      </dgm:prSet>
      <dgm:spPr/>
      <dgm:t>
        <a:bodyPr/>
        <a:lstStyle/>
        <a:p>
          <a:endParaRPr lang="en-GB"/>
        </a:p>
      </dgm:t>
    </dgm:pt>
    <dgm:pt modelId="{C159423E-4A53-4BAE-BAF7-1E3C34467795}" type="pres">
      <dgm:prSet presAssocID="{5FA0ECC2-BAED-4EE9-B082-80693F7DFB40}" presName="wedge6" presStyleLbl="node1" presStyleIdx="5" presStyleCnt="6"/>
      <dgm:spPr/>
      <dgm:t>
        <a:bodyPr/>
        <a:lstStyle/>
        <a:p>
          <a:endParaRPr lang="en-GB"/>
        </a:p>
      </dgm:t>
    </dgm:pt>
    <dgm:pt modelId="{180CDD04-7A8F-451A-A300-5AD78D30AD62}" type="pres">
      <dgm:prSet presAssocID="{5FA0ECC2-BAED-4EE9-B082-80693F7DFB40}" presName="dummy6a" presStyleCnt="0"/>
      <dgm:spPr/>
    </dgm:pt>
    <dgm:pt modelId="{4416F67D-49BA-4283-8B77-4B86FC635DD2}" type="pres">
      <dgm:prSet presAssocID="{5FA0ECC2-BAED-4EE9-B082-80693F7DFB40}" presName="dummy6b" presStyleCnt="0"/>
      <dgm:spPr/>
    </dgm:pt>
    <dgm:pt modelId="{DB9005E4-3CCA-489F-81F4-57F2CB1775F3}" type="pres">
      <dgm:prSet presAssocID="{5FA0ECC2-BAED-4EE9-B082-80693F7DFB40}" presName="wedge6Tx" presStyleLbl="node1" presStyleIdx="5" presStyleCnt="6">
        <dgm:presLayoutVars>
          <dgm:chMax val="0"/>
          <dgm:chPref val="0"/>
          <dgm:bulletEnabled val="1"/>
        </dgm:presLayoutVars>
      </dgm:prSet>
      <dgm:spPr/>
      <dgm:t>
        <a:bodyPr/>
        <a:lstStyle/>
        <a:p>
          <a:endParaRPr lang="en-GB"/>
        </a:p>
      </dgm:t>
    </dgm:pt>
    <dgm:pt modelId="{BE2F0615-40CA-4DAA-A490-BEA3B06B64CA}" type="pres">
      <dgm:prSet presAssocID="{415C2164-4929-47F3-A8FE-FBE4E0F21D02}" presName="arrowWedge1" presStyleLbl="fgSibTrans2D1" presStyleIdx="0" presStyleCnt="6"/>
      <dgm:spPr/>
    </dgm:pt>
    <dgm:pt modelId="{C6451215-2E4C-4929-9F00-11F7230E40A5}" type="pres">
      <dgm:prSet presAssocID="{EF2C531A-6CA0-4882-9EBC-C672746721C7}" presName="arrowWedge2" presStyleLbl="fgSibTrans2D1" presStyleIdx="1" presStyleCnt="6"/>
      <dgm:spPr/>
    </dgm:pt>
    <dgm:pt modelId="{D9871B39-692A-4CA7-9615-4F7F9B547D72}" type="pres">
      <dgm:prSet presAssocID="{5CB70F7F-9D15-4AC9-83ED-8424DBF5D56C}" presName="arrowWedge3" presStyleLbl="fgSibTrans2D1" presStyleIdx="2" presStyleCnt="6"/>
      <dgm:spPr/>
    </dgm:pt>
    <dgm:pt modelId="{93AD493C-8E82-4202-8138-F0C6307A6FA8}" type="pres">
      <dgm:prSet presAssocID="{7F5BD486-F9D3-48CF-A92A-C6D39F46BE68}" presName="arrowWedge4" presStyleLbl="fgSibTrans2D1" presStyleIdx="3" presStyleCnt="6"/>
      <dgm:spPr/>
    </dgm:pt>
    <dgm:pt modelId="{EE327CBC-DFF2-4550-9A4E-F203B3FAD117}" type="pres">
      <dgm:prSet presAssocID="{79ADA4D4-5CC4-4368-9F29-4B22A9FBE3F7}" presName="arrowWedge5" presStyleLbl="fgSibTrans2D1" presStyleIdx="4" presStyleCnt="6"/>
      <dgm:spPr/>
    </dgm:pt>
    <dgm:pt modelId="{EF646D6A-ACC6-434D-807F-E9A14DFDDB52}" type="pres">
      <dgm:prSet presAssocID="{08265322-63CD-4829-B7DD-70B34CFC69FB}" presName="arrowWedge6" presStyleLbl="fgSibTrans2D1" presStyleIdx="5" presStyleCnt="6"/>
      <dgm:spPr/>
    </dgm:pt>
  </dgm:ptLst>
  <dgm:cxnLst>
    <dgm:cxn modelId="{25DCE105-F92B-4175-BB1B-EF0E229E283D}" srcId="{5FA0ECC2-BAED-4EE9-B082-80693F7DFB40}" destId="{E59C32A3-5641-47C4-BA7E-E1865F1FA4E1}" srcOrd="4" destOrd="0" parTransId="{AF1094CF-25B4-4418-925A-63C644CAE2C9}" sibTransId="{79ADA4D4-5CC4-4368-9F29-4B22A9FBE3F7}"/>
    <dgm:cxn modelId="{3A218916-1BB5-4C78-95A3-4979A648EFCC}" type="presOf" srcId="{41B6E9CB-7D14-435F-A519-82259218C867}" destId="{72D9C199-728C-4C47-A969-C666AEA4B9EF}" srcOrd="0" destOrd="0" presId="urn:microsoft.com/office/officeart/2005/8/layout/cycle8"/>
    <dgm:cxn modelId="{E64F94E5-000A-4C08-AB1E-84B429CD91C9}" type="presOf" srcId="{E59C32A3-5641-47C4-BA7E-E1865F1FA4E1}" destId="{4CC79D95-B260-42B3-8E18-FC9DB48BA831}" srcOrd="1" destOrd="0" presId="urn:microsoft.com/office/officeart/2005/8/layout/cycle8"/>
    <dgm:cxn modelId="{76641741-7ADF-4B86-993E-939E48BE8DB9}" srcId="{5FA0ECC2-BAED-4EE9-B082-80693F7DFB40}" destId="{900666A5-425D-48E6-B7C6-8FC1C91F2A72}" srcOrd="3" destOrd="0" parTransId="{BE7554E1-0359-4FBA-BA44-C4DEF12CDD57}" sibTransId="{7F5BD486-F9D3-48CF-A92A-C6D39F46BE68}"/>
    <dgm:cxn modelId="{06E5CA05-11E0-4A4B-807D-30AE98027C08}" srcId="{5FA0ECC2-BAED-4EE9-B082-80693F7DFB40}" destId="{34311EC6-5CE2-45AF-8ADB-5183F1164D7A}" srcOrd="5" destOrd="0" parTransId="{5AB1EF5C-D623-41C7-8E19-94506A170C6B}" sibTransId="{08265322-63CD-4829-B7DD-70B34CFC69FB}"/>
    <dgm:cxn modelId="{9464F26B-262C-459E-95A5-E667C8C0E17C}" type="presOf" srcId="{282245A6-1D92-4238-A2F7-98E6EBE5346C}" destId="{80FDF089-5C7D-4116-91C3-77C4BF47FB74}" srcOrd="1" destOrd="0" presId="urn:microsoft.com/office/officeart/2005/8/layout/cycle8"/>
    <dgm:cxn modelId="{BE87C737-CB16-4255-A55B-0258FE20AE9B}" type="presOf" srcId="{0FB09770-439D-4078-96F0-6658D84DB69D}" destId="{8947DEC3-C030-493C-92F6-3652D31807BE}" srcOrd="0" destOrd="0" presId="urn:microsoft.com/office/officeart/2005/8/layout/cycle8"/>
    <dgm:cxn modelId="{E10B0232-98FE-4CB7-9EC3-27DF59F03808}" type="presOf" srcId="{900666A5-425D-48E6-B7C6-8FC1C91F2A72}" destId="{404B6C46-F6E4-4904-B738-0BFE41C93AE2}" srcOrd="0" destOrd="0" presId="urn:microsoft.com/office/officeart/2005/8/layout/cycle8"/>
    <dgm:cxn modelId="{B1B93395-02BD-4FDB-A45C-517BF45AD506}" type="presOf" srcId="{34311EC6-5CE2-45AF-8ADB-5183F1164D7A}" destId="{DB9005E4-3CCA-489F-81F4-57F2CB1775F3}" srcOrd="1" destOrd="0" presId="urn:microsoft.com/office/officeart/2005/8/layout/cycle8"/>
    <dgm:cxn modelId="{22841DFB-A259-4A76-8B4B-2CB813C3FF67}" type="presOf" srcId="{E59C32A3-5641-47C4-BA7E-E1865F1FA4E1}" destId="{AB130345-3927-4B63-BDD4-473BB54FE2D5}" srcOrd="0" destOrd="0" presId="urn:microsoft.com/office/officeart/2005/8/layout/cycle8"/>
    <dgm:cxn modelId="{6D809441-5948-41AE-8EF0-2117E6AFC9A0}" srcId="{5FA0ECC2-BAED-4EE9-B082-80693F7DFB40}" destId="{0FB09770-439D-4078-96F0-6658D84DB69D}" srcOrd="0" destOrd="0" parTransId="{2E14D018-0325-4B04-B488-15C656F1159F}" sibTransId="{415C2164-4929-47F3-A8FE-FBE4E0F21D02}"/>
    <dgm:cxn modelId="{3D1ABE2A-2770-40D9-B6FA-72DABE2F737D}" srcId="{5FA0ECC2-BAED-4EE9-B082-80693F7DFB40}" destId="{41B6E9CB-7D14-435F-A519-82259218C867}" srcOrd="2" destOrd="0" parTransId="{FCA5FDCB-F7DC-4129-9B54-0E0D4AE1A03F}" sibTransId="{5CB70F7F-9D15-4AC9-83ED-8424DBF5D56C}"/>
    <dgm:cxn modelId="{E6FFB803-ACB9-47AB-A049-A1BF4E95CE33}" type="presOf" srcId="{5FA0ECC2-BAED-4EE9-B082-80693F7DFB40}" destId="{073E4F55-82CE-4092-BA86-A8FE62581B9C}" srcOrd="0" destOrd="0" presId="urn:microsoft.com/office/officeart/2005/8/layout/cycle8"/>
    <dgm:cxn modelId="{A90B6D0D-D487-49B1-AC6D-C0A625BAEA1B}" type="presOf" srcId="{0FB09770-439D-4078-96F0-6658D84DB69D}" destId="{E549353E-8178-476E-B94E-585FA1DC37C3}" srcOrd="1" destOrd="0" presId="urn:microsoft.com/office/officeart/2005/8/layout/cycle8"/>
    <dgm:cxn modelId="{1BC90DC3-76C3-4574-B8C0-C41BED162B13}" type="presOf" srcId="{900666A5-425D-48E6-B7C6-8FC1C91F2A72}" destId="{14EFBEBD-E34F-43B9-835A-EDAD46CD3191}" srcOrd="1" destOrd="0" presId="urn:microsoft.com/office/officeart/2005/8/layout/cycle8"/>
    <dgm:cxn modelId="{05696A9D-1B83-46F8-9067-9A2383F69F55}" srcId="{5FA0ECC2-BAED-4EE9-B082-80693F7DFB40}" destId="{282245A6-1D92-4238-A2F7-98E6EBE5346C}" srcOrd="1" destOrd="0" parTransId="{5E7D8DFC-9846-4E67-9704-B359B3736655}" sibTransId="{EF2C531A-6CA0-4882-9EBC-C672746721C7}"/>
    <dgm:cxn modelId="{833BCF39-D0B4-4335-97DD-6E77DD433E04}" type="presOf" srcId="{282245A6-1D92-4238-A2F7-98E6EBE5346C}" destId="{9768A997-BB67-4FA5-8BB1-6A19B0229B39}" srcOrd="0" destOrd="0" presId="urn:microsoft.com/office/officeart/2005/8/layout/cycle8"/>
    <dgm:cxn modelId="{EEBCF1C2-33DA-440B-9070-11A16000DD0A}" type="presOf" srcId="{34311EC6-5CE2-45AF-8ADB-5183F1164D7A}" destId="{C159423E-4A53-4BAE-BAF7-1E3C34467795}" srcOrd="0" destOrd="0" presId="urn:microsoft.com/office/officeart/2005/8/layout/cycle8"/>
    <dgm:cxn modelId="{38E8F566-BAE1-48F0-BEA9-394C407F562B}" type="presOf" srcId="{41B6E9CB-7D14-435F-A519-82259218C867}" destId="{C13B41FC-3C68-403D-ABCB-026F0D80ECE0}" srcOrd="1" destOrd="0" presId="urn:microsoft.com/office/officeart/2005/8/layout/cycle8"/>
    <dgm:cxn modelId="{7FDDE31A-1568-4712-B7DF-B11119EB5992}" type="presParOf" srcId="{073E4F55-82CE-4092-BA86-A8FE62581B9C}" destId="{8947DEC3-C030-493C-92F6-3652D31807BE}" srcOrd="0" destOrd="0" presId="urn:microsoft.com/office/officeart/2005/8/layout/cycle8"/>
    <dgm:cxn modelId="{7E27936C-F20E-4993-8DC7-A9F836095636}" type="presParOf" srcId="{073E4F55-82CE-4092-BA86-A8FE62581B9C}" destId="{46CD3634-443B-49A4-B8E6-890A8B0BB33D}" srcOrd="1" destOrd="0" presId="urn:microsoft.com/office/officeart/2005/8/layout/cycle8"/>
    <dgm:cxn modelId="{35BC39BA-F5BA-4DB4-8071-B9A2C207BE74}" type="presParOf" srcId="{073E4F55-82CE-4092-BA86-A8FE62581B9C}" destId="{B279CDD3-F31E-42BF-A0C9-FEB557880AD6}" srcOrd="2" destOrd="0" presId="urn:microsoft.com/office/officeart/2005/8/layout/cycle8"/>
    <dgm:cxn modelId="{8A9E6F74-8BFE-4A3B-B836-51FF90A89971}" type="presParOf" srcId="{073E4F55-82CE-4092-BA86-A8FE62581B9C}" destId="{E549353E-8178-476E-B94E-585FA1DC37C3}" srcOrd="3" destOrd="0" presId="urn:microsoft.com/office/officeart/2005/8/layout/cycle8"/>
    <dgm:cxn modelId="{CA0D97A6-CA3E-4B5C-A522-0493AE844EDC}" type="presParOf" srcId="{073E4F55-82CE-4092-BA86-A8FE62581B9C}" destId="{9768A997-BB67-4FA5-8BB1-6A19B0229B39}" srcOrd="4" destOrd="0" presId="urn:microsoft.com/office/officeart/2005/8/layout/cycle8"/>
    <dgm:cxn modelId="{179139CC-ED04-4124-8310-B38DC2B6F98F}" type="presParOf" srcId="{073E4F55-82CE-4092-BA86-A8FE62581B9C}" destId="{719B675F-006F-4F05-B7EA-DF0523B40A47}" srcOrd="5" destOrd="0" presId="urn:microsoft.com/office/officeart/2005/8/layout/cycle8"/>
    <dgm:cxn modelId="{30E14390-777A-4891-80D5-35F404EE4EA1}" type="presParOf" srcId="{073E4F55-82CE-4092-BA86-A8FE62581B9C}" destId="{9EDCD746-C375-4A4C-AE0C-088CEEAAEF94}" srcOrd="6" destOrd="0" presId="urn:microsoft.com/office/officeart/2005/8/layout/cycle8"/>
    <dgm:cxn modelId="{DEDA540F-51AB-4C97-B4DC-70335A5C2516}" type="presParOf" srcId="{073E4F55-82CE-4092-BA86-A8FE62581B9C}" destId="{80FDF089-5C7D-4116-91C3-77C4BF47FB74}" srcOrd="7" destOrd="0" presId="urn:microsoft.com/office/officeart/2005/8/layout/cycle8"/>
    <dgm:cxn modelId="{78716F30-2A29-4429-A3A3-FE2598918821}" type="presParOf" srcId="{073E4F55-82CE-4092-BA86-A8FE62581B9C}" destId="{72D9C199-728C-4C47-A969-C666AEA4B9EF}" srcOrd="8" destOrd="0" presId="urn:microsoft.com/office/officeart/2005/8/layout/cycle8"/>
    <dgm:cxn modelId="{89B9CC40-9430-4142-8CD4-A1D986CC2ED6}" type="presParOf" srcId="{073E4F55-82CE-4092-BA86-A8FE62581B9C}" destId="{64891E10-E6E7-4712-9C19-98F69602FB74}" srcOrd="9" destOrd="0" presId="urn:microsoft.com/office/officeart/2005/8/layout/cycle8"/>
    <dgm:cxn modelId="{BB5D0971-91DB-43C2-B71E-4F8A47F1DF18}" type="presParOf" srcId="{073E4F55-82CE-4092-BA86-A8FE62581B9C}" destId="{BF1E7575-E4BC-4DD9-991E-5C1BC3880306}" srcOrd="10" destOrd="0" presId="urn:microsoft.com/office/officeart/2005/8/layout/cycle8"/>
    <dgm:cxn modelId="{3C0F40C7-D88E-427C-9914-9F97E14F8DA1}" type="presParOf" srcId="{073E4F55-82CE-4092-BA86-A8FE62581B9C}" destId="{C13B41FC-3C68-403D-ABCB-026F0D80ECE0}" srcOrd="11" destOrd="0" presId="urn:microsoft.com/office/officeart/2005/8/layout/cycle8"/>
    <dgm:cxn modelId="{5598ACD3-5789-45F8-A043-66772E1C917F}" type="presParOf" srcId="{073E4F55-82CE-4092-BA86-A8FE62581B9C}" destId="{404B6C46-F6E4-4904-B738-0BFE41C93AE2}" srcOrd="12" destOrd="0" presId="urn:microsoft.com/office/officeart/2005/8/layout/cycle8"/>
    <dgm:cxn modelId="{9AF17B42-38B6-4BF1-BB4D-250B4F9A07B3}" type="presParOf" srcId="{073E4F55-82CE-4092-BA86-A8FE62581B9C}" destId="{25E849F8-55D8-465F-9E1B-BFACE56397D4}" srcOrd="13" destOrd="0" presId="urn:microsoft.com/office/officeart/2005/8/layout/cycle8"/>
    <dgm:cxn modelId="{9BE9F7FA-4670-4A7C-9ABB-91BDB4FD36D5}" type="presParOf" srcId="{073E4F55-82CE-4092-BA86-A8FE62581B9C}" destId="{133FCCB4-B689-4292-AF4E-1BB13A21945B}" srcOrd="14" destOrd="0" presId="urn:microsoft.com/office/officeart/2005/8/layout/cycle8"/>
    <dgm:cxn modelId="{C28F41AA-D844-4323-A8BD-FD99832E127A}" type="presParOf" srcId="{073E4F55-82CE-4092-BA86-A8FE62581B9C}" destId="{14EFBEBD-E34F-43B9-835A-EDAD46CD3191}" srcOrd="15" destOrd="0" presId="urn:microsoft.com/office/officeart/2005/8/layout/cycle8"/>
    <dgm:cxn modelId="{C884CDD3-008F-4BFA-B6FB-E1BE20CD44F2}" type="presParOf" srcId="{073E4F55-82CE-4092-BA86-A8FE62581B9C}" destId="{AB130345-3927-4B63-BDD4-473BB54FE2D5}" srcOrd="16" destOrd="0" presId="urn:microsoft.com/office/officeart/2005/8/layout/cycle8"/>
    <dgm:cxn modelId="{C8BB3C56-C984-4EE5-99EE-F6B16BC2E80C}" type="presParOf" srcId="{073E4F55-82CE-4092-BA86-A8FE62581B9C}" destId="{CE7559F3-CFD1-4B47-9B65-70D1C2828EB2}" srcOrd="17" destOrd="0" presId="urn:microsoft.com/office/officeart/2005/8/layout/cycle8"/>
    <dgm:cxn modelId="{87BD75B5-A230-4670-87DC-F311969E3517}" type="presParOf" srcId="{073E4F55-82CE-4092-BA86-A8FE62581B9C}" destId="{7CF57BDD-CBDB-415E-85B0-0AB9185F1A04}" srcOrd="18" destOrd="0" presId="urn:microsoft.com/office/officeart/2005/8/layout/cycle8"/>
    <dgm:cxn modelId="{D3CA3766-CC9D-42A0-BF62-138C9B9223F8}" type="presParOf" srcId="{073E4F55-82CE-4092-BA86-A8FE62581B9C}" destId="{4CC79D95-B260-42B3-8E18-FC9DB48BA831}" srcOrd="19" destOrd="0" presId="urn:microsoft.com/office/officeart/2005/8/layout/cycle8"/>
    <dgm:cxn modelId="{8EB538E4-25F8-44B2-8157-763A5782D570}" type="presParOf" srcId="{073E4F55-82CE-4092-BA86-A8FE62581B9C}" destId="{C159423E-4A53-4BAE-BAF7-1E3C34467795}" srcOrd="20" destOrd="0" presId="urn:microsoft.com/office/officeart/2005/8/layout/cycle8"/>
    <dgm:cxn modelId="{C784EB4D-E226-4EB3-9A13-A6D05021EAF3}" type="presParOf" srcId="{073E4F55-82CE-4092-BA86-A8FE62581B9C}" destId="{180CDD04-7A8F-451A-A300-5AD78D30AD62}" srcOrd="21" destOrd="0" presId="urn:microsoft.com/office/officeart/2005/8/layout/cycle8"/>
    <dgm:cxn modelId="{AB16D3B3-4030-4E7D-8333-EEFB794C641A}" type="presParOf" srcId="{073E4F55-82CE-4092-BA86-A8FE62581B9C}" destId="{4416F67D-49BA-4283-8B77-4B86FC635DD2}" srcOrd="22" destOrd="0" presId="urn:microsoft.com/office/officeart/2005/8/layout/cycle8"/>
    <dgm:cxn modelId="{BBE74D91-1842-4630-B848-006FA6A9BFB8}" type="presParOf" srcId="{073E4F55-82CE-4092-BA86-A8FE62581B9C}" destId="{DB9005E4-3CCA-489F-81F4-57F2CB1775F3}" srcOrd="23" destOrd="0" presId="urn:microsoft.com/office/officeart/2005/8/layout/cycle8"/>
    <dgm:cxn modelId="{DFDF1AC8-5642-479F-A904-5D72C8E26617}" type="presParOf" srcId="{073E4F55-82CE-4092-BA86-A8FE62581B9C}" destId="{BE2F0615-40CA-4DAA-A490-BEA3B06B64CA}" srcOrd="24" destOrd="0" presId="urn:microsoft.com/office/officeart/2005/8/layout/cycle8"/>
    <dgm:cxn modelId="{444236DE-7008-4263-973F-8F1506D52C28}" type="presParOf" srcId="{073E4F55-82CE-4092-BA86-A8FE62581B9C}" destId="{C6451215-2E4C-4929-9F00-11F7230E40A5}" srcOrd="25" destOrd="0" presId="urn:microsoft.com/office/officeart/2005/8/layout/cycle8"/>
    <dgm:cxn modelId="{9C6BC364-6864-41AD-8620-04C6906CAFD5}" type="presParOf" srcId="{073E4F55-82CE-4092-BA86-A8FE62581B9C}" destId="{D9871B39-692A-4CA7-9615-4F7F9B547D72}" srcOrd="26" destOrd="0" presId="urn:microsoft.com/office/officeart/2005/8/layout/cycle8"/>
    <dgm:cxn modelId="{040D05BB-A527-4FB5-9AC7-6E280E34BD01}" type="presParOf" srcId="{073E4F55-82CE-4092-BA86-A8FE62581B9C}" destId="{93AD493C-8E82-4202-8138-F0C6307A6FA8}" srcOrd="27" destOrd="0" presId="urn:microsoft.com/office/officeart/2005/8/layout/cycle8"/>
    <dgm:cxn modelId="{2C9E07D0-5056-4B9A-BE88-A95FB45CFF35}" type="presParOf" srcId="{073E4F55-82CE-4092-BA86-A8FE62581B9C}" destId="{EE327CBC-DFF2-4550-9A4E-F203B3FAD117}" srcOrd="28" destOrd="0" presId="urn:microsoft.com/office/officeart/2005/8/layout/cycle8"/>
    <dgm:cxn modelId="{E1F408FD-CF86-4B5D-A484-95399CF752AB}" type="presParOf" srcId="{073E4F55-82CE-4092-BA86-A8FE62581B9C}" destId="{EF646D6A-ACC6-434D-807F-E9A14DFDDB52}" srcOrd="29"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A17D9-A376-B045-9326-DD581F56257F}" type="doc">
      <dgm:prSet loTypeId="urn:microsoft.com/office/officeart/2005/8/layout/hProcess9" loCatId="process" qsTypeId="urn:microsoft.com/office/officeart/2005/8/quickstyle/simple4" qsCatId="simple" csTypeId="urn:microsoft.com/office/officeart/2005/8/colors/accent1_2" csCatId="accent1" phldr="1"/>
      <dgm:spPr/>
    </dgm:pt>
    <dgm:pt modelId="{3EF7E0B4-8151-394F-96A2-CCB9938E3199}">
      <dgm:prSet phldrT="[Text]"/>
      <dgm:spPr/>
      <dgm:t>
        <a:bodyPr/>
        <a:lstStyle/>
        <a:p>
          <a:r>
            <a:rPr lang="en-GB" dirty="0" smtClean="0">
              <a:ea typeface="ＭＳ Ｐゴシック" pitchFamily="-109" charset="-128"/>
              <a:cs typeface="ＭＳ Ｐゴシック" pitchFamily="-109" charset="-128"/>
            </a:rPr>
            <a:t>Bring clarity to quality</a:t>
          </a:r>
          <a:endParaRPr lang="en-US" dirty="0"/>
        </a:p>
      </dgm:t>
    </dgm:pt>
    <dgm:pt modelId="{0E3887A5-F2B5-9B44-BD9E-AC92BFE2FC41}" type="parTrans" cxnId="{3E41CBE9-87C0-FC40-A22B-0D5A5774A9C1}">
      <dgm:prSet/>
      <dgm:spPr/>
      <dgm:t>
        <a:bodyPr/>
        <a:lstStyle/>
        <a:p>
          <a:endParaRPr lang="en-US"/>
        </a:p>
      </dgm:t>
    </dgm:pt>
    <dgm:pt modelId="{E1D225DF-7995-9348-88DE-F20139B1CF0A}" type="sibTrans" cxnId="{3E41CBE9-87C0-FC40-A22B-0D5A5774A9C1}">
      <dgm:prSet/>
      <dgm:spPr/>
      <dgm:t>
        <a:bodyPr/>
        <a:lstStyle/>
        <a:p>
          <a:endParaRPr lang="en-US"/>
        </a:p>
      </dgm:t>
    </dgm:pt>
    <dgm:pt modelId="{55DB6260-7368-9A47-970F-DE45C4E19087}">
      <dgm:prSet phldrT="[Text]"/>
      <dgm:spPr/>
      <dgm:t>
        <a:bodyPr/>
        <a:lstStyle/>
        <a:p>
          <a:r>
            <a:rPr lang="en-GB" dirty="0" smtClean="0">
              <a:ea typeface="ＭＳ Ｐゴシック" pitchFamily="-109" charset="-128"/>
              <a:cs typeface="ＭＳ Ｐゴシック" pitchFamily="-109" charset="-128"/>
            </a:rPr>
            <a:t>Measure quality</a:t>
          </a:r>
          <a:endParaRPr lang="en-US" dirty="0"/>
        </a:p>
      </dgm:t>
    </dgm:pt>
    <dgm:pt modelId="{79D1879C-5DD6-FA40-BDB1-E65188F6426B}" type="parTrans" cxnId="{C7186DEB-5C35-344C-8EC4-F68FE850F9AD}">
      <dgm:prSet/>
      <dgm:spPr/>
      <dgm:t>
        <a:bodyPr/>
        <a:lstStyle/>
        <a:p>
          <a:endParaRPr lang="en-US"/>
        </a:p>
      </dgm:t>
    </dgm:pt>
    <dgm:pt modelId="{88801B2E-2A6F-D74C-B1A9-D4DD7BD1C503}" type="sibTrans" cxnId="{C7186DEB-5C35-344C-8EC4-F68FE850F9AD}">
      <dgm:prSet/>
      <dgm:spPr/>
      <dgm:t>
        <a:bodyPr/>
        <a:lstStyle/>
        <a:p>
          <a:endParaRPr lang="en-US"/>
        </a:p>
      </dgm:t>
    </dgm:pt>
    <dgm:pt modelId="{2ABD93C4-413B-1E49-8C97-59369B56AC7E}">
      <dgm:prSet phldrT="[Text]"/>
      <dgm:spPr/>
      <dgm:t>
        <a:bodyPr/>
        <a:lstStyle/>
        <a:p>
          <a:r>
            <a:rPr lang="en-GB" dirty="0" smtClean="0">
              <a:ea typeface="ＭＳ Ｐゴシック" pitchFamily="-109" charset="-128"/>
              <a:cs typeface="ＭＳ Ｐゴシック" pitchFamily="-109" charset="-128"/>
            </a:rPr>
            <a:t>Publish quality performance</a:t>
          </a:r>
          <a:endParaRPr lang="en-US" dirty="0"/>
        </a:p>
      </dgm:t>
    </dgm:pt>
    <dgm:pt modelId="{5019C872-CD27-7D4C-A8BC-A9E8878EE00A}" type="parTrans" cxnId="{A1BB6ABB-D8E5-F14E-ADD9-C55515DFD9A5}">
      <dgm:prSet/>
      <dgm:spPr/>
      <dgm:t>
        <a:bodyPr/>
        <a:lstStyle/>
        <a:p>
          <a:endParaRPr lang="en-US"/>
        </a:p>
      </dgm:t>
    </dgm:pt>
    <dgm:pt modelId="{6034C950-E645-A54E-8102-90FF157B254B}" type="sibTrans" cxnId="{A1BB6ABB-D8E5-F14E-ADD9-C55515DFD9A5}">
      <dgm:prSet/>
      <dgm:spPr/>
      <dgm:t>
        <a:bodyPr/>
        <a:lstStyle/>
        <a:p>
          <a:endParaRPr lang="en-US"/>
        </a:p>
      </dgm:t>
    </dgm:pt>
    <dgm:pt modelId="{79F90CD5-CF5C-F34E-A55B-E3DEBBD2EFB4}">
      <dgm:prSet phldrT="[Text]"/>
      <dgm:spPr/>
      <dgm:t>
        <a:bodyPr/>
        <a:lstStyle/>
        <a:p>
          <a:r>
            <a:rPr lang="en-US" dirty="0" err="1"/>
            <a:t>Recognise</a:t>
          </a:r>
          <a:r>
            <a:rPr lang="en-US" dirty="0"/>
            <a:t> and </a:t>
          </a:r>
          <a:r>
            <a:rPr lang="en-US" dirty="0" smtClean="0"/>
            <a:t>reward </a:t>
          </a:r>
          <a:r>
            <a:rPr lang="en-US" dirty="0"/>
            <a:t>quality</a:t>
          </a:r>
        </a:p>
      </dgm:t>
    </dgm:pt>
    <dgm:pt modelId="{A7065851-807F-1E47-8853-D46FC4E37B12}" type="parTrans" cxnId="{99B3E834-085E-5E40-B7B2-DB1B385B4D4C}">
      <dgm:prSet/>
      <dgm:spPr/>
      <dgm:t>
        <a:bodyPr/>
        <a:lstStyle/>
        <a:p>
          <a:endParaRPr lang="en-US"/>
        </a:p>
      </dgm:t>
    </dgm:pt>
    <dgm:pt modelId="{E729EF2F-E18E-8340-82A5-137BD5723CA1}" type="sibTrans" cxnId="{99B3E834-085E-5E40-B7B2-DB1B385B4D4C}">
      <dgm:prSet/>
      <dgm:spPr/>
      <dgm:t>
        <a:bodyPr/>
        <a:lstStyle/>
        <a:p>
          <a:endParaRPr lang="en-US"/>
        </a:p>
      </dgm:t>
    </dgm:pt>
    <dgm:pt modelId="{9E252166-4C3A-2746-94F4-CCB986637C54}">
      <dgm:prSet phldrT="[Text]"/>
      <dgm:spPr/>
      <dgm:t>
        <a:bodyPr/>
        <a:lstStyle/>
        <a:p>
          <a:r>
            <a:rPr lang="en-US" dirty="0"/>
            <a:t>Raise standards</a:t>
          </a:r>
        </a:p>
      </dgm:t>
    </dgm:pt>
    <dgm:pt modelId="{FC42206B-ED33-7F42-94B5-169260D8F6F0}" type="parTrans" cxnId="{1664E565-443F-F848-8F97-036CB2D5B676}">
      <dgm:prSet/>
      <dgm:spPr/>
      <dgm:t>
        <a:bodyPr/>
        <a:lstStyle/>
        <a:p>
          <a:endParaRPr lang="en-US"/>
        </a:p>
      </dgm:t>
    </dgm:pt>
    <dgm:pt modelId="{8BC61252-C06E-C14A-A636-3C347CF0539A}" type="sibTrans" cxnId="{1664E565-443F-F848-8F97-036CB2D5B676}">
      <dgm:prSet/>
      <dgm:spPr/>
      <dgm:t>
        <a:bodyPr/>
        <a:lstStyle/>
        <a:p>
          <a:endParaRPr lang="en-US"/>
        </a:p>
      </dgm:t>
    </dgm:pt>
    <dgm:pt modelId="{690BBFA2-7665-1247-8162-C3790C5EB24E}">
      <dgm:prSet phldrT="[Text]"/>
      <dgm:spPr/>
      <dgm:t>
        <a:bodyPr/>
        <a:lstStyle/>
        <a:p>
          <a:r>
            <a:rPr lang="en-US" dirty="0"/>
            <a:t>Safeguard quality</a:t>
          </a:r>
        </a:p>
      </dgm:t>
    </dgm:pt>
    <dgm:pt modelId="{F75F2DC9-8535-4D40-B7BB-EF56B3117141}" type="parTrans" cxnId="{06A9B839-F175-4247-AB38-868675CEDEC7}">
      <dgm:prSet/>
      <dgm:spPr/>
      <dgm:t>
        <a:bodyPr/>
        <a:lstStyle/>
        <a:p>
          <a:endParaRPr lang="en-US"/>
        </a:p>
      </dgm:t>
    </dgm:pt>
    <dgm:pt modelId="{F955684F-C2C2-F644-9D1B-39D2F4F701E3}" type="sibTrans" cxnId="{06A9B839-F175-4247-AB38-868675CEDEC7}">
      <dgm:prSet/>
      <dgm:spPr/>
      <dgm:t>
        <a:bodyPr/>
        <a:lstStyle/>
        <a:p>
          <a:endParaRPr lang="en-US"/>
        </a:p>
      </dgm:t>
    </dgm:pt>
    <dgm:pt modelId="{DF65FD19-C3CE-C64A-80E6-145232A42D85}">
      <dgm:prSet phldrT="[Text]"/>
      <dgm:spPr/>
      <dgm:t>
        <a:bodyPr/>
        <a:lstStyle/>
        <a:p>
          <a:r>
            <a:rPr lang="en-US" dirty="0"/>
            <a:t>Stay ahead</a:t>
          </a:r>
        </a:p>
        <a:p>
          <a:endParaRPr lang="en-US" dirty="0"/>
        </a:p>
      </dgm:t>
    </dgm:pt>
    <dgm:pt modelId="{7DADE516-BDCF-494C-B07D-21C3F4BF46DC}" type="parTrans" cxnId="{5820DB4E-1818-8849-B67F-5F4168E29197}">
      <dgm:prSet/>
      <dgm:spPr/>
      <dgm:t>
        <a:bodyPr/>
        <a:lstStyle/>
        <a:p>
          <a:endParaRPr lang="en-US"/>
        </a:p>
      </dgm:t>
    </dgm:pt>
    <dgm:pt modelId="{D125A04C-B8DB-FE4C-89C0-6A4384880FDC}" type="sibTrans" cxnId="{5820DB4E-1818-8849-B67F-5F4168E29197}">
      <dgm:prSet/>
      <dgm:spPr/>
      <dgm:t>
        <a:bodyPr/>
        <a:lstStyle/>
        <a:p>
          <a:endParaRPr lang="en-US"/>
        </a:p>
      </dgm:t>
    </dgm:pt>
    <dgm:pt modelId="{04EB6D79-EC66-BE42-99FD-46AFDA86A174}" type="pres">
      <dgm:prSet presAssocID="{DBEA17D9-A376-B045-9326-DD581F56257F}" presName="CompostProcess" presStyleCnt="0">
        <dgm:presLayoutVars>
          <dgm:dir/>
          <dgm:resizeHandles val="exact"/>
        </dgm:presLayoutVars>
      </dgm:prSet>
      <dgm:spPr/>
    </dgm:pt>
    <dgm:pt modelId="{37FACC67-E34C-314F-8C47-C27109A6961E}" type="pres">
      <dgm:prSet presAssocID="{DBEA17D9-A376-B045-9326-DD581F56257F}" presName="arrow" presStyleLbl="bgShp" presStyleIdx="0" presStyleCnt="1"/>
      <dgm:spPr/>
    </dgm:pt>
    <dgm:pt modelId="{348852B4-5865-BF43-9FC5-B4F0AC1B972A}" type="pres">
      <dgm:prSet presAssocID="{DBEA17D9-A376-B045-9326-DD581F56257F}" presName="linearProcess" presStyleCnt="0"/>
      <dgm:spPr/>
    </dgm:pt>
    <dgm:pt modelId="{C409A83E-16CD-D143-B633-D52507C343EF}" type="pres">
      <dgm:prSet presAssocID="{3EF7E0B4-8151-394F-96A2-CCB9938E3199}" presName="textNode" presStyleLbl="node1" presStyleIdx="0" presStyleCnt="7">
        <dgm:presLayoutVars>
          <dgm:bulletEnabled val="1"/>
        </dgm:presLayoutVars>
      </dgm:prSet>
      <dgm:spPr/>
      <dgm:t>
        <a:bodyPr/>
        <a:lstStyle/>
        <a:p>
          <a:endParaRPr lang="en-US"/>
        </a:p>
      </dgm:t>
    </dgm:pt>
    <dgm:pt modelId="{AB922744-09A0-FD48-BD6A-616E0F72114C}" type="pres">
      <dgm:prSet presAssocID="{E1D225DF-7995-9348-88DE-F20139B1CF0A}" presName="sibTrans" presStyleCnt="0"/>
      <dgm:spPr/>
    </dgm:pt>
    <dgm:pt modelId="{71C4036B-A68D-A249-93F7-DA4C77A8718D}" type="pres">
      <dgm:prSet presAssocID="{55DB6260-7368-9A47-970F-DE45C4E19087}" presName="textNode" presStyleLbl="node1" presStyleIdx="1" presStyleCnt="7">
        <dgm:presLayoutVars>
          <dgm:bulletEnabled val="1"/>
        </dgm:presLayoutVars>
      </dgm:prSet>
      <dgm:spPr/>
      <dgm:t>
        <a:bodyPr/>
        <a:lstStyle/>
        <a:p>
          <a:endParaRPr lang="en-US"/>
        </a:p>
      </dgm:t>
    </dgm:pt>
    <dgm:pt modelId="{5BE37B46-65DB-7C4B-8946-6FAAB74E11BD}" type="pres">
      <dgm:prSet presAssocID="{88801B2E-2A6F-D74C-B1A9-D4DD7BD1C503}" presName="sibTrans" presStyleCnt="0"/>
      <dgm:spPr/>
    </dgm:pt>
    <dgm:pt modelId="{78B0E556-322B-CF45-A73F-DE3B41887DDC}" type="pres">
      <dgm:prSet presAssocID="{2ABD93C4-413B-1E49-8C97-59369B56AC7E}" presName="textNode" presStyleLbl="node1" presStyleIdx="2" presStyleCnt="7">
        <dgm:presLayoutVars>
          <dgm:bulletEnabled val="1"/>
        </dgm:presLayoutVars>
      </dgm:prSet>
      <dgm:spPr/>
      <dgm:t>
        <a:bodyPr/>
        <a:lstStyle/>
        <a:p>
          <a:endParaRPr lang="en-US"/>
        </a:p>
      </dgm:t>
    </dgm:pt>
    <dgm:pt modelId="{74D58C39-7008-2548-9DE8-AE77F74F2386}" type="pres">
      <dgm:prSet presAssocID="{6034C950-E645-A54E-8102-90FF157B254B}" presName="sibTrans" presStyleCnt="0"/>
      <dgm:spPr/>
    </dgm:pt>
    <dgm:pt modelId="{F602FCAD-FBA5-A840-87A1-B7477AA7253F}" type="pres">
      <dgm:prSet presAssocID="{79F90CD5-CF5C-F34E-A55B-E3DEBBD2EFB4}" presName="textNode" presStyleLbl="node1" presStyleIdx="3" presStyleCnt="7">
        <dgm:presLayoutVars>
          <dgm:bulletEnabled val="1"/>
        </dgm:presLayoutVars>
      </dgm:prSet>
      <dgm:spPr/>
      <dgm:t>
        <a:bodyPr/>
        <a:lstStyle/>
        <a:p>
          <a:endParaRPr lang="en-US"/>
        </a:p>
      </dgm:t>
    </dgm:pt>
    <dgm:pt modelId="{E86ED412-C951-F946-85C3-97C4A9C83876}" type="pres">
      <dgm:prSet presAssocID="{E729EF2F-E18E-8340-82A5-137BD5723CA1}" presName="sibTrans" presStyleCnt="0"/>
      <dgm:spPr/>
    </dgm:pt>
    <dgm:pt modelId="{4CF0318C-524A-2E4A-87CB-AFDB128E1C2C}" type="pres">
      <dgm:prSet presAssocID="{9E252166-4C3A-2746-94F4-CCB986637C54}" presName="textNode" presStyleLbl="node1" presStyleIdx="4" presStyleCnt="7">
        <dgm:presLayoutVars>
          <dgm:bulletEnabled val="1"/>
        </dgm:presLayoutVars>
      </dgm:prSet>
      <dgm:spPr/>
      <dgm:t>
        <a:bodyPr/>
        <a:lstStyle/>
        <a:p>
          <a:endParaRPr lang="en-US"/>
        </a:p>
      </dgm:t>
    </dgm:pt>
    <dgm:pt modelId="{C888703B-0179-3D4A-9C6D-F77989058405}" type="pres">
      <dgm:prSet presAssocID="{8BC61252-C06E-C14A-A636-3C347CF0539A}" presName="sibTrans" presStyleCnt="0"/>
      <dgm:spPr/>
    </dgm:pt>
    <dgm:pt modelId="{731E8B39-4D7B-7A42-956D-50190422A943}" type="pres">
      <dgm:prSet presAssocID="{690BBFA2-7665-1247-8162-C3790C5EB24E}" presName="textNode" presStyleLbl="node1" presStyleIdx="5" presStyleCnt="7">
        <dgm:presLayoutVars>
          <dgm:bulletEnabled val="1"/>
        </dgm:presLayoutVars>
      </dgm:prSet>
      <dgm:spPr/>
      <dgm:t>
        <a:bodyPr/>
        <a:lstStyle/>
        <a:p>
          <a:endParaRPr lang="en-US"/>
        </a:p>
      </dgm:t>
    </dgm:pt>
    <dgm:pt modelId="{3F31BD74-27C0-5749-BCB7-FE393FD2E9AD}" type="pres">
      <dgm:prSet presAssocID="{F955684F-C2C2-F644-9D1B-39D2F4F701E3}" presName="sibTrans" presStyleCnt="0"/>
      <dgm:spPr/>
    </dgm:pt>
    <dgm:pt modelId="{73447604-CCB6-B946-9631-DF058DB5FE29}" type="pres">
      <dgm:prSet presAssocID="{DF65FD19-C3CE-C64A-80E6-145232A42D85}" presName="textNode" presStyleLbl="node1" presStyleIdx="6" presStyleCnt="7">
        <dgm:presLayoutVars>
          <dgm:bulletEnabled val="1"/>
        </dgm:presLayoutVars>
      </dgm:prSet>
      <dgm:spPr/>
      <dgm:t>
        <a:bodyPr/>
        <a:lstStyle/>
        <a:p>
          <a:endParaRPr lang="en-US"/>
        </a:p>
      </dgm:t>
    </dgm:pt>
  </dgm:ptLst>
  <dgm:cxnLst>
    <dgm:cxn modelId="{99B3E834-085E-5E40-B7B2-DB1B385B4D4C}" srcId="{DBEA17D9-A376-B045-9326-DD581F56257F}" destId="{79F90CD5-CF5C-F34E-A55B-E3DEBBD2EFB4}" srcOrd="3" destOrd="0" parTransId="{A7065851-807F-1E47-8853-D46FC4E37B12}" sibTransId="{E729EF2F-E18E-8340-82A5-137BD5723CA1}"/>
    <dgm:cxn modelId="{581A55F0-F53B-43E1-8F61-2DC723AC7266}" type="presOf" srcId="{DF65FD19-C3CE-C64A-80E6-145232A42D85}" destId="{73447604-CCB6-B946-9631-DF058DB5FE29}" srcOrd="0" destOrd="0" presId="urn:microsoft.com/office/officeart/2005/8/layout/hProcess9"/>
    <dgm:cxn modelId="{A1BB6ABB-D8E5-F14E-ADD9-C55515DFD9A5}" srcId="{DBEA17D9-A376-B045-9326-DD581F56257F}" destId="{2ABD93C4-413B-1E49-8C97-59369B56AC7E}" srcOrd="2" destOrd="0" parTransId="{5019C872-CD27-7D4C-A8BC-A9E8878EE00A}" sibTransId="{6034C950-E645-A54E-8102-90FF157B254B}"/>
    <dgm:cxn modelId="{BF1B5A2C-2232-4A94-B0E3-3594B22D4C27}" type="presOf" srcId="{2ABD93C4-413B-1E49-8C97-59369B56AC7E}" destId="{78B0E556-322B-CF45-A73F-DE3B41887DDC}" srcOrd="0" destOrd="0" presId="urn:microsoft.com/office/officeart/2005/8/layout/hProcess9"/>
    <dgm:cxn modelId="{FB74FA6D-C5C6-4809-B439-D974809DB4D9}" type="presOf" srcId="{79F90CD5-CF5C-F34E-A55B-E3DEBBD2EFB4}" destId="{F602FCAD-FBA5-A840-87A1-B7477AA7253F}" srcOrd="0" destOrd="0" presId="urn:microsoft.com/office/officeart/2005/8/layout/hProcess9"/>
    <dgm:cxn modelId="{C7186DEB-5C35-344C-8EC4-F68FE850F9AD}" srcId="{DBEA17D9-A376-B045-9326-DD581F56257F}" destId="{55DB6260-7368-9A47-970F-DE45C4E19087}" srcOrd="1" destOrd="0" parTransId="{79D1879C-5DD6-FA40-BDB1-E65188F6426B}" sibTransId="{88801B2E-2A6F-D74C-B1A9-D4DD7BD1C503}"/>
    <dgm:cxn modelId="{AC08B4FA-43D4-4DD8-9585-D5FADE102964}" type="presOf" srcId="{9E252166-4C3A-2746-94F4-CCB986637C54}" destId="{4CF0318C-524A-2E4A-87CB-AFDB128E1C2C}" srcOrd="0" destOrd="0" presId="urn:microsoft.com/office/officeart/2005/8/layout/hProcess9"/>
    <dgm:cxn modelId="{F482BECF-DBFF-47B7-AE10-FA8DAD430E2D}" type="presOf" srcId="{3EF7E0B4-8151-394F-96A2-CCB9938E3199}" destId="{C409A83E-16CD-D143-B633-D52507C343EF}" srcOrd="0" destOrd="0" presId="urn:microsoft.com/office/officeart/2005/8/layout/hProcess9"/>
    <dgm:cxn modelId="{5820DB4E-1818-8849-B67F-5F4168E29197}" srcId="{DBEA17D9-A376-B045-9326-DD581F56257F}" destId="{DF65FD19-C3CE-C64A-80E6-145232A42D85}" srcOrd="6" destOrd="0" parTransId="{7DADE516-BDCF-494C-B07D-21C3F4BF46DC}" sibTransId="{D125A04C-B8DB-FE4C-89C0-6A4384880FDC}"/>
    <dgm:cxn modelId="{12B73512-3155-4F34-BFAC-8F693EEA807A}" type="presOf" srcId="{DBEA17D9-A376-B045-9326-DD581F56257F}" destId="{04EB6D79-EC66-BE42-99FD-46AFDA86A174}" srcOrd="0" destOrd="0" presId="urn:microsoft.com/office/officeart/2005/8/layout/hProcess9"/>
    <dgm:cxn modelId="{5ADDBCED-B322-4D78-9876-BF1CEB1CE09F}" type="presOf" srcId="{690BBFA2-7665-1247-8162-C3790C5EB24E}" destId="{731E8B39-4D7B-7A42-956D-50190422A943}" srcOrd="0" destOrd="0" presId="urn:microsoft.com/office/officeart/2005/8/layout/hProcess9"/>
    <dgm:cxn modelId="{1664E565-443F-F848-8F97-036CB2D5B676}" srcId="{DBEA17D9-A376-B045-9326-DD581F56257F}" destId="{9E252166-4C3A-2746-94F4-CCB986637C54}" srcOrd="4" destOrd="0" parTransId="{FC42206B-ED33-7F42-94B5-169260D8F6F0}" sibTransId="{8BC61252-C06E-C14A-A636-3C347CF0539A}"/>
    <dgm:cxn modelId="{06A9B839-F175-4247-AB38-868675CEDEC7}" srcId="{DBEA17D9-A376-B045-9326-DD581F56257F}" destId="{690BBFA2-7665-1247-8162-C3790C5EB24E}" srcOrd="5" destOrd="0" parTransId="{F75F2DC9-8535-4D40-B7BB-EF56B3117141}" sibTransId="{F955684F-C2C2-F644-9D1B-39D2F4F701E3}"/>
    <dgm:cxn modelId="{3E41CBE9-87C0-FC40-A22B-0D5A5774A9C1}" srcId="{DBEA17D9-A376-B045-9326-DD581F56257F}" destId="{3EF7E0B4-8151-394F-96A2-CCB9938E3199}" srcOrd="0" destOrd="0" parTransId="{0E3887A5-F2B5-9B44-BD9E-AC92BFE2FC41}" sibTransId="{E1D225DF-7995-9348-88DE-F20139B1CF0A}"/>
    <dgm:cxn modelId="{023A1D44-5ED8-4B35-B005-AB6E803BC7B6}" type="presOf" srcId="{55DB6260-7368-9A47-970F-DE45C4E19087}" destId="{71C4036B-A68D-A249-93F7-DA4C77A8718D}" srcOrd="0" destOrd="0" presId="urn:microsoft.com/office/officeart/2005/8/layout/hProcess9"/>
    <dgm:cxn modelId="{4224077D-6FFE-4C07-81BE-98C3067360E7}" type="presParOf" srcId="{04EB6D79-EC66-BE42-99FD-46AFDA86A174}" destId="{37FACC67-E34C-314F-8C47-C27109A6961E}" srcOrd="0" destOrd="0" presId="urn:microsoft.com/office/officeart/2005/8/layout/hProcess9"/>
    <dgm:cxn modelId="{9DE6D5E1-7DE7-440A-8452-9BDC6CC54193}" type="presParOf" srcId="{04EB6D79-EC66-BE42-99FD-46AFDA86A174}" destId="{348852B4-5865-BF43-9FC5-B4F0AC1B972A}" srcOrd="1" destOrd="0" presId="urn:microsoft.com/office/officeart/2005/8/layout/hProcess9"/>
    <dgm:cxn modelId="{83EAADBB-CA4F-4228-B66B-4F7323738ABC}" type="presParOf" srcId="{348852B4-5865-BF43-9FC5-B4F0AC1B972A}" destId="{C409A83E-16CD-D143-B633-D52507C343EF}" srcOrd="0" destOrd="0" presId="urn:microsoft.com/office/officeart/2005/8/layout/hProcess9"/>
    <dgm:cxn modelId="{C5E5AC5D-17FC-4998-95C9-457A851D8F5E}" type="presParOf" srcId="{348852B4-5865-BF43-9FC5-B4F0AC1B972A}" destId="{AB922744-09A0-FD48-BD6A-616E0F72114C}" srcOrd="1" destOrd="0" presId="urn:microsoft.com/office/officeart/2005/8/layout/hProcess9"/>
    <dgm:cxn modelId="{A4895D3E-B325-422D-B37A-DA78A7CAB398}" type="presParOf" srcId="{348852B4-5865-BF43-9FC5-B4F0AC1B972A}" destId="{71C4036B-A68D-A249-93F7-DA4C77A8718D}" srcOrd="2" destOrd="0" presId="urn:microsoft.com/office/officeart/2005/8/layout/hProcess9"/>
    <dgm:cxn modelId="{0C54DA40-8E17-44FD-958D-8CC7A7311A2F}" type="presParOf" srcId="{348852B4-5865-BF43-9FC5-B4F0AC1B972A}" destId="{5BE37B46-65DB-7C4B-8946-6FAAB74E11BD}" srcOrd="3" destOrd="0" presId="urn:microsoft.com/office/officeart/2005/8/layout/hProcess9"/>
    <dgm:cxn modelId="{4C11D59E-BB89-4C53-B7B6-34FB4868E651}" type="presParOf" srcId="{348852B4-5865-BF43-9FC5-B4F0AC1B972A}" destId="{78B0E556-322B-CF45-A73F-DE3B41887DDC}" srcOrd="4" destOrd="0" presId="urn:microsoft.com/office/officeart/2005/8/layout/hProcess9"/>
    <dgm:cxn modelId="{02FBD4B0-5CE6-4F87-86E5-B234FD7F5B45}" type="presParOf" srcId="{348852B4-5865-BF43-9FC5-B4F0AC1B972A}" destId="{74D58C39-7008-2548-9DE8-AE77F74F2386}" srcOrd="5" destOrd="0" presId="urn:microsoft.com/office/officeart/2005/8/layout/hProcess9"/>
    <dgm:cxn modelId="{FF546A6C-2DA6-4DCC-BBC2-A7F43F47C3D2}" type="presParOf" srcId="{348852B4-5865-BF43-9FC5-B4F0AC1B972A}" destId="{F602FCAD-FBA5-A840-87A1-B7477AA7253F}" srcOrd="6" destOrd="0" presId="urn:microsoft.com/office/officeart/2005/8/layout/hProcess9"/>
    <dgm:cxn modelId="{11F8A420-FBC8-4109-8138-31F2CF96ED52}" type="presParOf" srcId="{348852B4-5865-BF43-9FC5-B4F0AC1B972A}" destId="{E86ED412-C951-F946-85C3-97C4A9C83876}" srcOrd="7" destOrd="0" presId="urn:microsoft.com/office/officeart/2005/8/layout/hProcess9"/>
    <dgm:cxn modelId="{B93107DF-722E-4F57-9B7E-DFB73E50DC89}" type="presParOf" srcId="{348852B4-5865-BF43-9FC5-B4F0AC1B972A}" destId="{4CF0318C-524A-2E4A-87CB-AFDB128E1C2C}" srcOrd="8" destOrd="0" presId="urn:microsoft.com/office/officeart/2005/8/layout/hProcess9"/>
    <dgm:cxn modelId="{988C21CC-7771-486A-8B03-F8CFA8100D38}" type="presParOf" srcId="{348852B4-5865-BF43-9FC5-B4F0AC1B972A}" destId="{C888703B-0179-3D4A-9C6D-F77989058405}" srcOrd="9" destOrd="0" presId="urn:microsoft.com/office/officeart/2005/8/layout/hProcess9"/>
    <dgm:cxn modelId="{C970169A-52BB-407B-B535-7C0E62238D87}" type="presParOf" srcId="{348852B4-5865-BF43-9FC5-B4F0AC1B972A}" destId="{731E8B39-4D7B-7A42-956D-50190422A943}" srcOrd="10" destOrd="0" presId="urn:microsoft.com/office/officeart/2005/8/layout/hProcess9"/>
    <dgm:cxn modelId="{A8325374-F301-4915-8A3E-58E9E74B51EA}" type="presParOf" srcId="{348852B4-5865-BF43-9FC5-B4F0AC1B972A}" destId="{3F31BD74-27C0-5749-BCB7-FE393FD2E9AD}" srcOrd="11" destOrd="0" presId="urn:microsoft.com/office/officeart/2005/8/layout/hProcess9"/>
    <dgm:cxn modelId="{F9847C51-70CC-4429-8CAD-919F3C1F36BC}" type="presParOf" srcId="{348852B4-5865-BF43-9FC5-B4F0AC1B972A}" destId="{73447604-CCB6-B946-9631-DF058DB5FE29}"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A17D9-A376-B045-9326-DD581F56257F}" type="doc">
      <dgm:prSet loTypeId="urn:microsoft.com/office/officeart/2005/8/layout/hProcess9" loCatId="process" qsTypeId="urn:microsoft.com/office/officeart/2005/8/quickstyle/simple4" qsCatId="simple" csTypeId="urn:microsoft.com/office/officeart/2005/8/colors/accent1_2" csCatId="accent1" phldr="1"/>
      <dgm:spPr/>
    </dgm:pt>
    <dgm:pt modelId="{3EF7E0B4-8151-394F-96A2-CCB9938E3199}">
      <dgm:prSet phldrT="[Text]"/>
      <dgm:spPr/>
      <dgm:t>
        <a:bodyPr/>
        <a:lstStyle/>
        <a:p>
          <a:r>
            <a:rPr lang="en-GB" dirty="0" smtClean="0">
              <a:ea typeface="ＭＳ Ｐゴシック" pitchFamily="-109" charset="-128"/>
              <a:cs typeface="ＭＳ Ｐゴシック" pitchFamily="-109" charset="-128"/>
            </a:rPr>
            <a:t>Bring clarity to quality</a:t>
          </a:r>
          <a:endParaRPr lang="en-US" dirty="0"/>
        </a:p>
      </dgm:t>
    </dgm:pt>
    <dgm:pt modelId="{0E3887A5-F2B5-9B44-BD9E-AC92BFE2FC41}" type="parTrans" cxnId="{3E41CBE9-87C0-FC40-A22B-0D5A5774A9C1}">
      <dgm:prSet/>
      <dgm:spPr/>
      <dgm:t>
        <a:bodyPr/>
        <a:lstStyle/>
        <a:p>
          <a:endParaRPr lang="en-US"/>
        </a:p>
      </dgm:t>
    </dgm:pt>
    <dgm:pt modelId="{E1D225DF-7995-9348-88DE-F20139B1CF0A}" type="sibTrans" cxnId="{3E41CBE9-87C0-FC40-A22B-0D5A5774A9C1}">
      <dgm:prSet/>
      <dgm:spPr/>
      <dgm:t>
        <a:bodyPr/>
        <a:lstStyle/>
        <a:p>
          <a:endParaRPr lang="en-US"/>
        </a:p>
      </dgm:t>
    </dgm:pt>
    <dgm:pt modelId="{55DB6260-7368-9A47-970F-DE45C4E19087}">
      <dgm:prSet phldrT="[Text]"/>
      <dgm:spPr/>
      <dgm:t>
        <a:bodyPr/>
        <a:lstStyle/>
        <a:p>
          <a:r>
            <a:rPr lang="en-GB" dirty="0" smtClean="0">
              <a:ea typeface="ＭＳ Ｐゴシック" pitchFamily="-109" charset="-128"/>
              <a:cs typeface="ＭＳ Ｐゴシック" pitchFamily="-109" charset="-128"/>
            </a:rPr>
            <a:t>Measure quality</a:t>
          </a:r>
          <a:endParaRPr lang="en-US" dirty="0"/>
        </a:p>
      </dgm:t>
    </dgm:pt>
    <dgm:pt modelId="{79D1879C-5DD6-FA40-BDB1-E65188F6426B}" type="parTrans" cxnId="{C7186DEB-5C35-344C-8EC4-F68FE850F9AD}">
      <dgm:prSet/>
      <dgm:spPr/>
      <dgm:t>
        <a:bodyPr/>
        <a:lstStyle/>
        <a:p>
          <a:endParaRPr lang="en-US"/>
        </a:p>
      </dgm:t>
    </dgm:pt>
    <dgm:pt modelId="{88801B2E-2A6F-D74C-B1A9-D4DD7BD1C503}" type="sibTrans" cxnId="{C7186DEB-5C35-344C-8EC4-F68FE850F9AD}">
      <dgm:prSet/>
      <dgm:spPr/>
      <dgm:t>
        <a:bodyPr/>
        <a:lstStyle/>
        <a:p>
          <a:endParaRPr lang="en-US"/>
        </a:p>
      </dgm:t>
    </dgm:pt>
    <dgm:pt modelId="{2ABD93C4-413B-1E49-8C97-59369B56AC7E}">
      <dgm:prSet phldrT="[Text]"/>
      <dgm:spPr/>
      <dgm:t>
        <a:bodyPr/>
        <a:lstStyle/>
        <a:p>
          <a:r>
            <a:rPr lang="en-GB" dirty="0" smtClean="0">
              <a:ea typeface="ＭＳ Ｐゴシック" pitchFamily="-109" charset="-128"/>
              <a:cs typeface="ＭＳ Ｐゴシック" pitchFamily="-109" charset="-128"/>
            </a:rPr>
            <a:t>Publish quality performance</a:t>
          </a:r>
          <a:endParaRPr lang="en-US" dirty="0"/>
        </a:p>
      </dgm:t>
    </dgm:pt>
    <dgm:pt modelId="{5019C872-CD27-7D4C-A8BC-A9E8878EE00A}" type="parTrans" cxnId="{A1BB6ABB-D8E5-F14E-ADD9-C55515DFD9A5}">
      <dgm:prSet/>
      <dgm:spPr/>
      <dgm:t>
        <a:bodyPr/>
        <a:lstStyle/>
        <a:p>
          <a:endParaRPr lang="en-US"/>
        </a:p>
      </dgm:t>
    </dgm:pt>
    <dgm:pt modelId="{6034C950-E645-A54E-8102-90FF157B254B}" type="sibTrans" cxnId="{A1BB6ABB-D8E5-F14E-ADD9-C55515DFD9A5}">
      <dgm:prSet/>
      <dgm:spPr/>
      <dgm:t>
        <a:bodyPr/>
        <a:lstStyle/>
        <a:p>
          <a:endParaRPr lang="en-US"/>
        </a:p>
      </dgm:t>
    </dgm:pt>
    <dgm:pt modelId="{79F90CD5-CF5C-F34E-A55B-E3DEBBD2EFB4}">
      <dgm:prSet phldrT="[Text]"/>
      <dgm:spPr/>
      <dgm:t>
        <a:bodyPr/>
        <a:lstStyle/>
        <a:p>
          <a:r>
            <a:rPr lang="en-US" dirty="0" err="1"/>
            <a:t>Recognise</a:t>
          </a:r>
          <a:r>
            <a:rPr lang="en-US" dirty="0"/>
            <a:t> and </a:t>
          </a:r>
          <a:r>
            <a:rPr lang="en-US" dirty="0" err="1"/>
            <a:t>rewrd</a:t>
          </a:r>
          <a:r>
            <a:rPr lang="en-US" dirty="0"/>
            <a:t> quality</a:t>
          </a:r>
        </a:p>
      </dgm:t>
    </dgm:pt>
    <dgm:pt modelId="{A7065851-807F-1E47-8853-D46FC4E37B12}" type="parTrans" cxnId="{99B3E834-085E-5E40-B7B2-DB1B385B4D4C}">
      <dgm:prSet/>
      <dgm:spPr/>
      <dgm:t>
        <a:bodyPr/>
        <a:lstStyle/>
        <a:p>
          <a:endParaRPr lang="en-US"/>
        </a:p>
      </dgm:t>
    </dgm:pt>
    <dgm:pt modelId="{E729EF2F-E18E-8340-82A5-137BD5723CA1}" type="sibTrans" cxnId="{99B3E834-085E-5E40-B7B2-DB1B385B4D4C}">
      <dgm:prSet/>
      <dgm:spPr/>
      <dgm:t>
        <a:bodyPr/>
        <a:lstStyle/>
        <a:p>
          <a:endParaRPr lang="en-US"/>
        </a:p>
      </dgm:t>
    </dgm:pt>
    <dgm:pt modelId="{9E252166-4C3A-2746-94F4-CCB986637C54}">
      <dgm:prSet phldrT="[Text]"/>
      <dgm:spPr/>
      <dgm:t>
        <a:bodyPr/>
        <a:lstStyle/>
        <a:p>
          <a:r>
            <a:rPr lang="en-US" dirty="0"/>
            <a:t>Raise standards</a:t>
          </a:r>
        </a:p>
      </dgm:t>
    </dgm:pt>
    <dgm:pt modelId="{FC42206B-ED33-7F42-94B5-169260D8F6F0}" type="parTrans" cxnId="{1664E565-443F-F848-8F97-036CB2D5B676}">
      <dgm:prSet/>
      <dgm:spPr/>
      <dgm:t>
        <a:bodyPr/>
        <a:lstStyle/>
        <a:p>
          <a:endParaRPr lang="en-US"/>
        </a:p>
      </dgm:t>
    </dgm:pt>
    <dgm:pt modelId="{8BC61252-C06E-C14A-A636-3C347CF0539A}" type="sibTrans" cxnId="{1664E565-443F-F848-8F97-036CB2D5B676}">
      <dgm:prSet/>
      <dgm:spPr/>
      <dgm:t>
        <a:bodyPr/>
        <a:lstStyle/>
        <a:p>
          <a:endParaRPr lang="en-US"/>
        </a:p>
      </dgm:t>
    </dgm:pt>
    <dgm:pt modelId="{690BBFA2-7665-1247-8162-C3790C5EB24E}">
      <dgm:prSet phldrT="[Text]"/>
      <dgm:spPr/>
      <dgm:t>
        <a:bodyPr/>
        <a:lstStyle/>
        <a:p>
          <a:r>
            <a:rPr lang="en-US" dirty="0"/>
            <a:t>Safeguard quality</a:t>
          </a:r>
        </a:p>
      </dgm:t>
    </dgm:pt>
    <dgm:pt modelId="{F75F2DC9-8535-4D40-B7BB-EF56B3117141}" type="parTrans" cxnId="{06A9B839-F175-4247-AB38-868675CEDEC7}">
      <dgm:prSet/>
      <dgm:spPr/>
      <dgm:t>
        <a:bodyPr/>
        <a:lstStyle/>
        <a:p>
          <a:endParaRPr lang="en-US"/>
        </a:p>
      </dgm:t>
    </dgm:pt>
    <dgm:pt modelId="{F955684F-C2C2-F644-9D1B-39D2F4F701E3}" type="sibTrans" cxnId="{06A9B839-F175-4247-AB38-868675CEDEC7}">
      <dgm:prSet/>
      <dgm:spPr/>
      <dgm:t>
        <a:bodyPr/>
        <a:lstStyle/>
        <a:p>
          <a:endParaRPr lang="en-US"/>
        </a:p>
      </dgm:t>
    </dgm:pt>
    <dgm:pt modelId="{DF65FD19-C3CE-C64A-80E6-145232A42D85}">
      <dgm:prSet phldrT="[Text]"/>
      <dgm:spPr/>
      <dgm:t>
        <a:bodyPr/>
        <a:lstStyle/>
        <a:p>
          <a:r>
            <a:rPr lang="en-US" dirty="0"/>
            <a:t>Stay ahead</a:t>
          </a:r>
        </a:p>
        <a:p>
          <a:endParaRPr lang="en-US" dirty="0"/>
        </a:p>
      </dgm:t>
    </dgm:pt>
    <dgm:pt modelId="{7DADE516-BDCF-494C-B07D-21C3F4BF46DC}" type="parTrans" cxnId="{5820DB4E-1818-8849-B67F-5F4168E29197}">
      <dgm:prSet/>
      <dgm:spPr/>
      <dgm:t>
        <a:bodyPr/>
        <a:lstStyle/>
        <a:p>
          <a:endParaRPr lang="en-US"/>
        </a:p>
      </dgm:t>
    </dgm:pt>
    <dgm:pt modelId="{D125A04C-B8DB-FE4C-89C0-6A4384880FDC}" type="sibTrans" cxnId="{5820DB4E-1818-8849-B67F-5F4168E29197}">
      <dgm:prSet/>
      <dgm:spPr/>
      <dgm:t>
        <a:bodyPr/>
        <a:lstStyle/>
        <a:p>
          <a:endParaRPr lang="en-US"/>
        </a:p>
      </dgm:t>
    </dgm:pt>
    <dgm:pt modelId="{04EB6D79-EC66-BE42-99FD-46AFDA86A174}" type="pres">
      <dgm:prSet presAssocID="{DBEA17D9-A376-B045-9326-DD581F56257F}" presName="CompostProcess" presStyleCnt="0">
        <dgm:presLayoutVars>
          <dgm:dir/>
          <dgm:resizeHandles val="exact"/>
        </dgm:presLayoutVars>
      </dgm:prSet>
      <dgm:spPr/>
    </dgm:pt>
    <dgm:pt modelId="{37FACC67-E34C-314F-8C47-C27109A6961E}" type="pres">
      <dgm:prSet presAssocID="{DBEA17D9-A376-B045-9326-DD581F56257F}" presName="arrow" presStyleLbl="bgShp" presStyleIdx="0" presStyleCnt="1"/>
      <dgm:spPr/>
    </dgm:pt>
    <dgm:pt modelId="{348852B4-5865-BF43-9FC5-B4F0AC1B972A}" type="pres">
      <dgm:prSet presAssocID="{DBEA17D9-A376-B045-9326-DD581F56257F}" presName="linearProcess" presStyleCnt="0"/>
      <dgm:spPr/>
    </dgm:pt>
    <dgm:pt modelId="{C409A83E-16CD-D143-B633-D52507C343EF}" type="pres">
      <dgm:prSet presAssocID="{3EF7E0B4-8151-394F-96A2-CCB9938E3199}" presName="textNode" presStyleLbl="node1" presStyleIdx="0" presStyleCnt="7">
        <dgm:presLayoutVars>
          <dgm:bulletEnabled val="1"/>
        </dgm:presLayoutVars>
      </dgm:prSet>
      <dgm:spPr/>
      <dgm:t>
        <a:bodyPr/>
        <a:lstStyle/>
        <a:p>
          <a:endParaRPr lang="en-US"/>
        </a:p>
      </dgm:t>
    </dgm:pt>
    <dgm:pt modelId="{AB922744-09A0-FD48-BD6A-616E0F72114C}" type="pres">
      <dgm:prSet presAssocID="{E1D225DF-7995-9348-88DE-F20139B1CF0A}" presName="sibTrans" presStyleCnt="0"/>
      <dgm:spPr/>
    </dgm:pt>
    <dgm:pt modelId="{71C4036B-A68D-A249-93F7-DA4C77A8718D}" type="pres">
      <dgm:prSet presAssocID="{55DB6260-7368-9A47-970F-DE45C4E19087}" presName="textNode" presStyleLbl="node1" presStyleIdx="1" presStyleCnt="7">
        <dgm:presLayoutVars>
          <dgm:bulletEnabled val="1"/>
        </dgm:presLayoutVars>
      </dgm:prSet>
      <dgm:spPr/>
      <dgm:t>
        <a:bodyPr/>
        <a:lstStyle/>
        <a:p>
          <a:endParaRPr lang="en-US"/>
        </a:p>
      </dgm:t>
    </dgm:pt>
    <dgm:pt modelId="{5BE37B46-65DB-7C4B-8946-6FAAB74E11BD}" type="pres">
      <dgm:prSet presAssocID="{88801B2E-2A6F-D74C-B1A9-D4DD7BD1C503}" presName="sibTrans" presStyleCnt="0"/>
      <dgm:spPr/>
    </dgm:pt>
    <dgm:pt modelId="{78B0E556-322B-CF45-A73F-DE3B41887DDC}" type="pres">
      <dgm:prSet presAssocID="{2ABD93C4-413B-1E49-8C97-59369B56AC7E}" presName="textNode" presStyleLbl="node1" presStyleIdx="2" presStyleCnt="7">
        <dgm:presLayoutVars>
          <dgm:bulletEnabled val="1"/>
        </dgm:presLayoutVars>
      </dgm:prSet>
      <dgm:spPr/>
      <dgm:t>
        <a:bodyPr/>
        <a:lstStyle/>
        <a:p>
          <a:endParaRPr lang="en-US"/>
        </a:p>
      </dgm:t>
    </dgm:pt>
    <dgm:pt modelId="{74D58C39-7008-2548-9DE8-AE77F74F2386}" type="pres">
      <dgm:prSet presAssocID="{6034C950-E645-A54E-8102-90FF157B254B}" presName="sibTrans" presStyleCnt="0"/>
      <dgm:spPr/>
    </dgm:pt>
    <dgm:pt modelId="{F602FCAD-FBA5-A840-87A1-B7477AA7253F}" type="pres">
      <dgm:prSet presAssocID="{79F90CD5-CF5C-F34E-A55B-E3DEBBD2EFB4}" presName="textNode" presStyleLbl="node1" presStyleIdx="3" presStyleCnt="7">
        <dgm:presLayoutVars>
          <dgm:bulletEnabled val="1"/>
        </dgm:presLayoutVars>
      </dgm:prSet>
      <dgm:spPr/>
      <dgm:t>
        <a:bodyPr/>
        <a:lstStyle/>
        <a:p>
          <a:endParaRPr lang="en-US"/>
        </a:p>
      </dgm:t>
    </dgm:pt>
    <dgm:pt modelId="{E86ED412-C951-F946-85C3-97C4A9C83876}" type="pres">
      <dgm:prSet presAssocID="{E729EF2F-E18E-8340-82A5-137BD5723CA1}" presName="sibTrans" presStyleCnt="0"/>
      <dgm:spPr/>
    </dgm:pt>
    <dgm:pt modelId="{4CF0318C-524A-2E4A-87CB-AFDB128E1C2C}" type="pres">
      <dgm:prSet presAssocID="{9E252166-4C3A-2746-94F4-CCB986637C54}" presName="textNode" presStyleLbl="node1" presStyleIdx="4" presStyleCnt="7">
        <dgm:presLayoutVars>
          <dgm:bulletEnabled val="1"/>
        </dgm:presLayoutVars>
      </dgm:prSet>
      <dgm:spPr/>
      <dgm:t>
        <a:bodyPr/>
        <a:lstStyle/>
        <a:p>
          <a:endParaRPr lang="en-US"/>
        </a:p>
      </dgm:t>
    </dgm:pt>
    <dgm:pt modelId="{C888703B-0179-3D4A-9C6D-F77989058405}" type="pres">
      <dgm:prSet presAssocID="{8BC61252-C06E-C14A-A636-3C347CF0539A}" presName="sibTrans" presStyleCnt="0"/>
      <dgm:spPr/>
    </dgm:pt>
    <dgm:pt modelId="{731E8B39-4D7B-7A42-956D-50190422A943}" type="pres">
      <dgm:prSet presAssocID="{690BBFA2-7665-1247-8162-C3790C5EB24E}" presName="textNode" presStyleLbl="node1" presStyleIdx="5" presStyleCnt="7">
        <dgm:presLayoutVars>
          <dgm:bulletEnabled val="1"/>
        </dgm:presLayoutVars>
      </dgm:prSet>
      <dgm:spPr/>
      <dgm:t>
        <a:bodyPr/>
        <a:lstStyle/>
        <a:p>
          <a:endParaRPr lang="en-US"/>
        </a:p>
      </dgm:t>
    </dgm:pt>
    <dgm:pt modelId="{3F31BD74-27C0-5749-BCB7-FE393FD2E9AD}" type="pres">
      <dgm:prSet presAssocID="{F955684F-C2C2-F644-9D1B-39D2F4F701E3}" presName="sibTrans" presStyleCnt="0"/>
      <dgm:spPr/>
    </dgm:pt>
    <dgm:pt modelId="{73447604-CCB6-B946-9631-DF058DB5FE29}" type="pres">
      <dgm:prSet presAssocID="{DF65FD19-C3CE-C64A-80E6-145232A42D85}" presName="textNode" presStyleLbl="node1" presStyleIdx="6" presStyleCnt="7">
        <dgm:presLayoutVars>
          <dgm:bulletEnabled val="1"/>
        </dgm:presLayoutVars>
      </dgm:prSet>
      <dgm:spPr/>
      <dgm:t>
        <a:bodyPr/>
        <a:lstStyle/>
        <a:p>
          <a:endParaRPr lang="en-US"/>
        </a:p>
      </dgm:t>
    </dgm:pt>
  </dgm:ptLst>
  <dgm:cxnLst>
    <dgm:cxn modelId="{7CF71DFD-884F-435A-BD05-8E43ED4A585C}" type="presOf" srcId="{9E252166-4C3A-2746-94F4-CCB986637C54}" destId="{4CF0318C-524A-2E4A-87CB-AFDB128E1C2C}" srcOrd="0" destOrd="0" presId="urn:microsoft.com/office/officeart/2005/8/layout/hProcess9"/>
    <dgm:cxn modelId="{99B3E834-085E-5E40-B7B2-DB1B385B4D4C}" srcId="{DBEA17D9-A376-B045-9326-DD581F56257F}" destId="{79F90CD5-CF5C-F34E-A55B-E3DEBBD2EFB4}" srcOrd="3" destOrd="0" parTransId="{A7065851-807F-1E47-8853-D46FC4E37B12}" sibTransId="{E729EF2F-E18E-8340-82A5-137BD5723CA1}"/>
    <dgm:cxn modelId="{A1BB6ABB-D8E5-F14E-ADD9-C55515DFD9A5}" srcId="{DBEA17D9-A376-B045-9326-DD581F56257F}" destId="{2ABD93C4-413B-1E49-8C97-59369B56AC7E}" srcOrd="2" destOrd="0" parTransId="{5019C872-CD27-7D4C-A8BC-A9E8878EE00A}" sibTransId="{6034C950-E645-A54E-8102-90FF157B254B}"/>
    <dgm:cxn modelId="{C7186DEB-5C35-344C-8EC4-F68FE850F9AD}" srcId="{DBEA17D9-A376-B045-9326-DD581F56257F}" destId="{55DB6260-7368-9A47-970F-DE45C4E19087}" srcOrd="1" destOrd="0" parTransId="{79D1879C-5DD6-FA40-BDB1-E65188F6426B}" sibTransId="{88801B2E-2A6F-D74C-B1A9-D4DD7BD1C503}"/>
    <dgm:cxn modelId="{7A870471-F16A-4F65-8D6D-8D2EA8A0F226}" type="presOf" srcId="{3EF7E0B4-8151-394F-96A2-CCB9938E3199}" destId="{C409A83E-16CD-D143-B633-D52507C343EF}" srcOrd="0" destOrd="0" presId="urn:microsoft.com/office/officeart/2005/8/layout/hProcess9"/>
    <dgm:cxn modelId="{19800259-4407-4E6B-B649-D08291C35E3E}" type="presOf" srcId="{79F90CD5-CF5C-F34E-A55B-E3DEBBD2EFB4}" destId="{F602FCAD-FBA5-A840-87A1-B7477AA7253F}" srcOrd="0" destOrd="0" presId="urn:microsoft.com/office/officeart/2005/8/layout/hProcess9"/>
    <dgm:cxn modelId="{5A800AF2-EA04-4643-A62B-E9667D6B7F94}" type="presOf" srcId="{690BBFA2-7665-1247-8162-C3790C5EB24E}" destId="{731E8B39-4D7B-7A42-956D-50190422A943}" srcOrd="0" destOrd="0" presId="urn:microsoft.com/office/officeart/2005/8/layout/hProcess9"/>
    <dgm:cxn modelId="{2D800F5C-B83A-4505-9F1F-C3D8FDD97A62}" type="presOf" srcId="{2ABD93C4-413B-1E49-8C97-59369B56AC7E}" destId="{78B0E556-322B-CF45-A73F-DE3B41887DDC}" srcOrd="0" destOrd="0" presId="urn:microsoft.com/office/officeart/2005/8/layout/hProcess9"/>
    <dgm:cxn modelId="{5820DB4E-1818-8849-B67F-5F4168E29197}" srcId="{DBEA17D9-A376-B045-9326-DD581F56257F}" destId="{DF65FD19-C3CE-C64A-80E6-145232A42D85}" srcOrd="6" destOrd="0" parTransId="{7DADE516-BDCF-494C-B07D-21C3F4BF46DC}" sibTransId="{D125A04C-B8DB-FE4C-89C0-6A4384880FDC}"/>
    <dgm:cxn modelId="{1664E565-443F-F848-8F97-036CB2D5B676}" srcId="{DBEA17D9-A376-B045-9326-DD581F56257F}" destId="{9E252166-4C3A-2746-94F4-CCB986637C54}" srcOrd="4" destOrd="0" parTransId="{FC42206B-ED33-7F42-94B5-169260D8F6F0}" sibTransId="{8BC61252-C06E-C14A-A636-3C347CF0539A}"/>
    <dgm:cxn modelId="{FD592DA5-A924-4EF6-92FF-69F86A48A75C}" type="presOf" srcId="{DF65FD19-C3CE-C64A-80E6-145232A42D85}" destId="{73447604-CCB6-B946-9631-DF058DB5FE29}" srcOrd="0" destOrd="0" presId="urn:microsoft.com/office/officeart/2005/8/layout/hProcess9"/>
    <dgm:cxn modelId="{06A9B839-F175-4247-AB38-868675CEDEC7}" srcId="{DBEA17D9-A376-B045-9326-DD581F56257F}" destId="{690BBFA2-7665-1247-8162-C3790C5EB24E}" srcOrd="5" destOrd="0" parTransId="{F75F2DC9-8535-4D40-B7BB-EF56B3117141}" sibTransId="{F955684F-C2C2-F644-9D1B-39D2F4F701E3}"/>
    <dgm:cxn modelId="{327E5B4D-FDA9-40C4-984D-21FE3E0A6481}" type="presOf" srcId="{55DB6260-7368-9A47-970F-DE45C4E19087}" destId="{71C4036B-A68D-A249-93F7-DA4C77A8718D}" srcOrd="0" destOrd="0" presId="urn:microsoft.com/office/officeart/2005/8/layout/hProcess9"/>
    <dgm:cxn modelId="{EAFC329B-B2FC-45EB-80D0-4F9C97565E95}" type="presOf" srcId="{DBEA17D9-A376-B045-9326-DD581F56257F}" destId="{04EB6D79-EC66-BE42-99FD-46AFDA86A174}" srcOrd="0" destOrd="0" presId="urn:microsoft.com/office/officeart/2005/8/layout/hProcess9"/>
    <dgm:cxn modelId="{3E41CBE9-87C0-FC40-A22B-0D5A5774A9C1}" srcId="{DBEA17D9-A376-B045-9326-DD581F56257F}" destId="{3EF7E0B4-8151-394F-96A2-CCB9938E3199}" srcOrd="0" destOrd="0" parTransId="{0E3887A5-F2B5-9B44-BD9E-AC92BFE2FC41}" sibTransId="{E1D225DF-7995-9348-88DE-F20139B1CF0A}"/>
    <dgm:cxn modelId="{64FD2FD5-CA50-4822-809E-11D1434274A5}" type="presParOf" srcId="{04EB6D79-EC66-BE42-99FD-46AFDA86A174}" destId="{37FACC67-E34C-314F-8C47-C27109A6961E}" srcOrd="0" destOrd="0" presId="urn:microsoft.com/office/officeart/2005/8/layout/hProcess9"/>
    <dgm:cxn modelId="{9C1A2B0E-741A-45A2-BA53-7BD67FB650D6}" type="presParOf" srcId="{04EB6D79-EC66-BE42-99FD-46AFDA86A174}" destId="{348852B4-5865-BF43-9FC5-B4F0AC1B972A}" srcOrd="1" destOrd="0" presId="urn:microsoft.com/office/officeart/2005/8/layout/hProcess9"/>
    <dgm:cxn modelId="{01542626-C5FB-41DA-ABE2-3A271D7243C3}" type="presParOf" srcId="{348852B4-5865-BF43-9FC5-B4F0AC1B972A}" destId="{C409A83E-16CD-D143-B633-D52507C343EF}" srcOrd="0" destOrd="0" presId="urn:microsoft.com/office/officeart/2005/8/layout/hProcess9"/>
    <dgm:cxn modelId="{47E715A8-283A-4E4F-926E-6429DB530124}" type="presParOf" srcId="{348852B4-5865-BF43-9FC5-B4F0AC1B972A}" destId="{AB922744-09A0-FD48-BD6A-616E0F72114C}" srcOrd="1" destOrd="0" presId="urn:microsoft.com/office/officeart/2005/8/layout/hProcess9"/>
    <dgm:cxn modelId="{ABF1D716-FB6C-40B2-BF31-DABF67183DC4}" type="presParOf" srcId="{348852B4-5865-BF43-9FC5-B4F0AC1B972A}" destId="{71C4036B-A68D-A249-93F7-DA4C77A8718D}" srcOrd="2" destOrd="0" presId="urn:microsoft.com/office/officeart/2005/8/layout/hProcess9"/>
    <dgm:cxn modelId="{6836BB14-3757-44B6-ABB1-94B3DEAFBCB9}" type="presParOf" srcId="{348852B4-5865-BF43-9FC5-B4F0AC1B972A}" destId="{5BE37B46-65DB-7C4B-8946-6FAAB74E11BD}" srcOrd="3" destOrd="0" presId="urn:microsoft.com/office/officeart/2005/8/layout/hProcess9"/>
    <dgm:cxn modelId="{98D3B46C-FA6C-4E49-B569-0607A0032EF6}" type="presParOf" srcId="{348852B4-5865-BF43-9FC5-B4F0AC1B972A}" destId="{78B0E556-322B-CF45-A73F-DE3B41887DDC}" srcOrd="4" destOrd="0" presId="urn:microsoft.com/office/officeart/2005/8/layout/hProcess9"/>
    <dgm:cxn modelId="{E9F471C6-323A-4B20-9A59-52E824A55D5F}" type="presParOf" srcId="{348852B4-5865-BF43-9FC5-B4F0AC1B972A}" destId="{74D58C39-7008-2548-9DE8-AE77F74F2386}" srcOrd="5" destOrd="0" presId="urn:microsoft.com/office/officeart/2005/8/layout/hProcess9"/>
    <dgm:cxn modelId="{24ABFA70-3048-40FB-A9DB-972D1967C0BC}" type="presParOf" srcId="{348852B4-5865-BF43-9FC5-B4F0AC1B972A}" destId="{F602FCAD-FBA5-A840-87A1-B7477AA7253F}" srcOrd="6" destOrd="0" presId="urn:microsoft.com/office/officeart/2005/8/layout/hProcess9"/>
    <dgm:cxn modelId="{D8089F52-C08B-4A7E-B7CC-A4BD70CA32FE}" type="presParOf" srcId="{348852B4-5865-BF43-9FC5-B4F0AC1B972A}" destId="{E86ED412-C951-F946-85C3-97C4A9C83876}" srcOrd="7" destOrd="0" presId="urn:microsoft.com/office/officeart/2005/8/layout/hProcess9"/>
    <dgm:cxn modelId="{98354B1D-9C5B-4677-8697-96EA4CAA7545}" type="presParOf" srcId="{348852B4-5865-BF43-9FC5-B4F0AC1B972A}" destId="{4CF0318C-524A-2E4A-87CB-AFDB128E1C2C}" srcOrd="8" destOrd="0" presId="urn:microsoft.com/office/officeart/2005/8/layout/hProcess9"/>
    <dgm:cxn modelId="{1572B779-59BE-40B8-B597-11C1EE7584E1}" type="presParOf" srcId="{348852B4-5865-BF43-9FC5-B4F0AC1B972A}" destId="{C888703B-0179-3D4A-9C6D-F77989058405}" srcOrd="9" destOrd="0" presId="urn:microsoft.com/office/officeart/2005/8/layout/hProcess9"/>
    <dgm:cxn modelId="{ADA50D6B-20B3-4893-A252-2E3D5251AD9C}" type="presParOf" srcId="{348852B4-5865-BF43-9FC5-B4F0AC1B972A}" destId="{731E8B39-4D7B-7A42-956D-50190422A943}" srcOrd="10" destOrd="0" presId="urn:microsoft.com/office/officeart/2005/8/layout/hProcess9"/>
    <dgm:cxn modelId="{DE4226A7-1A07-44B5-A496-54A5E4ADBEDA}" type="presParOf" srcId="{348852B4-5865-BF43-9FC5-B4F0AC1B972A}" destId="{3F31BD74-27C0-5749-BCB7-FE393FD2E9AD}" srcOrd="11" destOrd="0" presId="urn:microsoft.com/office/officeart/2005/8/layout/hProcess9"/>
    <dgm:cxn modelId="{83F7E12B-ECB6-4691-85D1-B770DF17CF96}" type="presParOf" srcId="{348852B4-5865-BF43-9FC5-B4F0AC1B972A}" destId="{73447604-CCB6-B946-9631-DF058DB5FE29}"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47DEC3-C030-493C-92F6-3652D31807BE}">
      <dsp:nvSpPr>
        <dsp:cNvPr id="0" name=""/>
        <dsp:cNvSpPr/>
      </dsp:nvSpPr>
      <dsp:spPr>
        <a:xfrm>
          <a:off x="1395118" y="299032"/>
          <a:ext cx="4247322" cy="4247322"/>
        </a:xfrm>
        <a:prstGeom prst="pie">
          <a:avLst>
            <a:gd name="adj1" fmla="val 16200000"/>
            <a:gd name="adj2" fmla="val 198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Putting Patients First</a:t>
          </a:r>
          <a:endParaRPr lang="en-GB" sz="1400" kern="1200" dirty="0"/>
        </a:p>
      </dsp:txBody>
      <dsp:txXfrm>
        <a:off x="3619906" y="841577"/>
        <a:ext cx="1112393" cy="859577"/>
      </dsp:txXfrm>
    </dsp:sp>
    <dsp:sp modelId="{9768A997-BB67-4FA5-8BB1-6A19B0229B39}">
      <dsp:nvSpPr>
        <dsp:cNvPr id="0" name=""/>
        <dsp:cNvSpPr/>
      </dsp:nvSpPr>
      <dsp:spPr>
        <a:xfrm>
          <a:off x="1445681" y="386506"/>
          <a:ext cx="4247322" cy="4247322"/>
        </a:xfrm>
        <a:prstGeom prst="pie">
          <a:avLst>
            <a:gd name="adj1" fmla="val 19800000"/>
            <a:gd name="adj2" fmla="val 18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Improving Healthcare Outcomes</a:t>
          </a:r>
          <a:endParaRPr lang="en-GB" sz="1400" kern="1200" dirty="0"/>
        </a:p>
      </dsp:txBody>
      <dsp:txXfrm>
        <a:off x="4327793" y="2105661"/>
        <a:ext cx="1162957" cy="834295"/>
      </dsp:txXfrm>
    </dsp:sp>
    <dsp:sp modelId="{72D9C199-728C-4C47-A969-C666AEA4B9EF}">
      <dsp:nvSpPr>
        <dsp:cNvPr id="0" name=""/>
        <dsp:cNvSpPr/>
      </dsp:nvSpPr>
      <dsp:spPr>
        <a:xfrm>
          <a:off x="1395118" y="473981"/>
          <a:ext cx="4247322" cy="4247322"/>
        </a:xfrm>
        <a:prstGeom prst="pie">
          <a:avLst>
            <a:gd name="adj1" fmla="val 1800000"/>
            <a:gd name="adj2" fmla="val 54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Autonomy &amp; Accountability</a:t>
          </a:r>
          <a:endParaRPr lang="en-GB" sz="1400" kern="1200" dirty="0"/>
        </a:p>
      </dsp:txBody>
      <dsp:txXfrm>
        <a:off x="3619906" y="3344463"/>
        <a:ext cx="1112393" cy="859577"/>
      </dsp:txXfrm>
    </dsp:sp>
    <dsp:sp modelId="{404B6C46-F6E4-4904-B738-0BFE41C93AE2}">
      <dsp:nvSpPr>
        <dsp:cNvPr id="0" name=""/>
        <dsp:cNvSpPr/>
      </dsp:nvSpPr>
      <dsp:spPr>
        <a:xfrm>
          <a:off x="1293991" y="473981"/>
          <a:ext cx="4247322" cy="4247322"/>
        </a:xfrm>
        <a:prstGeom prst="pie">
          <a:avLst>
            <a:gd name="adj1" fmla="val 5400000"/>
            <a:gd name="adj2" fmla="val 90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Improving Efficiency</a:t>
          </a:r>
          <a:endParaRPr lang="en-GB" sz="1400" kern="1200" dirty="0"/>
        </a:p>
      </dsp:txBody>
      <dsp:txXfrm>
        <a:off x="2204131" y="3344463"/>
        <a:ext cx="1112393" cy="859577"/>
      </dsp:txXfrm>
    </dsp:sp>
    <dsp:sp modelId="{AB130345-3927-4B63-BDD4-473BB54FE2D5}">
      <dsp:nvSpPr>
        <dsp:cNvPr id="0" name=""/>
        <dsp:cNvSpPr/>
      </dsp:nvSpPr>
      <dsp:spPr>
        <a:xfrm>
          <a:off x="1243428" y="386506"/>
          <a:ext cx="4247322" cy="4247322"/>
        </a:xfrm>
        <a:prstGeom prst="pie">
          <a:avLst>
            <a:gd name="adj1" fmla="val 9000000"/>
            <a:gd name="adj2" fmla="val 126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Making it Happen</a:t>
          </a:r>
          <a:endParaRPr lang="en-GB" sz="1400" kern="1200" dirty="0"/>
        </a:p>
      </dsp:txBody>
      <dsp:txXfrm>
        <a:off x="1445681" y="2105661"/>
        <a:ext cx="1162957" cy="834295"/>
      </dsp:txXfrm>
    </dsp:sp>
    <dsp:sp modelId="{C159423E-4A53-4BAE-BAF7-1E3C34467795}">
      <dsp:nvSpPr>
        <dsp:cNvPr id="0" name=""/>
        <dsp:cNvSpPr/>
      </dsp:nvSpPr>
      <dsp:spPr>
        <a:xfrm>
          <a:off x="1293991" y="299032"/>
          <a:ext cx="4247322" cy="4247322"/>
        </a:xfrm>
        <a:prstGeom prst="pie">
          <a:avLst>
            <a:gd name="adj1" fmla="val 12600000"/>
            <a:gd name="adj2" fmla="val 162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Vision</a:t>
          </a:r>
          <a:endParaRPr lang="en-GB" sz="1400" kern="1200" dirty="0"/>
        </a:p>
      </dsp:txBody>
      <dsp:txXfrm>
        <a:off x="2204131" y="841577"/>
        <a:ext cx="1112393" cy="859577"/>
      </dsp:txXfrm>
    </dsp:sp>
    <dsp:sp modelId="{BE2F0615-40CA-4DAA-A490-BEA3B06B64CA}">
      <dsp:nvSpPr>
        <dsp:cNvPr id="0" name=""/>
        <dsp:cNvSpPr/>
      </dsp:nvSpPr>
      <dsp:spPr>
        <a:xfrm>
          <a:off x="1132033" y="36102"/>
          <a:ext cx="4773181" cy="4773181"/>
        </a:xfrm>
        <a:prstGeom prst="circularArrow">
          <a:avLst>
            <a:gd name="adj1" fmla="val 5085"/>
            <a:gd name="adj2" fmla="val 327528"/>
            <a:gd name="adj3" fmla="val 19472472"/>
            <a:gd name="adj4" fmla="val 16200251"/>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6451215-2E4C-4929-9F00-11F7230E40A5}">
      <dsp:nvSpPr>
        <dsp:cNvPr id="0" name=""/>
        <dsp:cNvSpPr/>
      </dsp:nvSpPr>
      <dsp:spPr>
        <a:xfrm>
          <a:off x="1182597" y="123577"/>
          <a:ext cx="4773181" cy="4773181"/>
        </a:xfrm>
        <a:prstGeom prst="circularArrow">
          <a:avLst>
            <a:gd name="adj1" fmla="val 5085"/>
            <a:gd name="adj2" fmla="val 327528"/>
            <a:gd name="adj3" fmla="val 1472472"/>
            <a:gd name="adj4" fmla="val 19800000"/>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9871B39-692A-4CA7-9615-4F7F9B547D72}">
      <dsp:nvSpPr>
        <dsp:cNvPr id="0" name=""/>
        <dsp:cNvSpPr/>
      </dsp:nvSpPr>
      <dsp:spPr>
        <a:xfrm>
          <a:off x="1132033" y="211052"/>
          <a:ext cx="4773181" cy="4773181"/>
        </a:xfrm>
        <a:prstGeom prst="circularArrow">
          <a:avLst>
            <a:gd name="adj1" fmla="val 5085"/>
            <a:gd name="adj2" fmla="val 327528"/>
            <a:gd name="adj3" fmla="val 5072221"/>
            <a:gd name="adj4" fmla="val 1800000"/>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3AD493C-8E82-4202-8138-F0C6307A6FA8}">
      <dsp:nvSpPr>
        <dsp:cNvPr id="0" name=""/>
        <dsp:cNvSpPr/>
      </dsp:nvSpPr>
      <dsp:spPr>
        <a:xfrm>
          <a:off x="1031217" y="211052"/>
          <a:ext cx="4773181" cy="4773181"/>
        </a:xfrm>
        <a:prstGeom prst="circularArrow">
          <a:avLst>
            <a:gd name="adj1" fmla="val 5085"/>
            <a:gd name="adj2" fmla="val 327528"/>
            <a:gd name="adj3" fmla="val 8672472"/>
            <a:gd name="adj4" fmla="val 5400251"/>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E327CBC-DFF2-4550-9A4E-F203B3FAD117}">
      <dsp:nvSpPr>
        <dsp:cNvPr id="0" name=""/>
        <dsp:cNvSpPr/>
      </dsp:nvSpPr>
      <dsp:spPr>
        <a:xfrm>
          <a:off x="980653" y="123577"/>
          <a:ext cx="4773181" cy="4773181"/>
        </a:xfrm>
        <a:prstGeom prst="circularArrow">
          <a:avLst>
            <a:gd name="adj1" fmla="val 5085"/>
            <a:gd name="adj2" fmla="val 327528"/>
            <a:gd name="adj3" fmla="val 12272472"/>
            <a:gd name="adj4" fmla="val 9000000"/>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F646D6A-ACC6-434D-807F-E9A14DFDDB52}">
      <dsp:nvSpPr>
        <dsp:cNvPr id="0" name=""/>
        <dsp:cNvSpPr/>
      </dsp:nvSpPr>
      <dsp:spPr>
        <a:xfrm>
          <a:off x="1031217" y="36102"/>
          <a:ext cx="4773181" cy="4773181"/>
        </a:xfrm>
        <a:prstGeom prst="circularArrow">
          <a:avLst>
            <a:gd name="adj1" fmla="val 5085"/>
            <a:gd name="adj2" fmla="val 327528"/>
            <a:gd name="adj3" fmla="val 15872221"/>
            <a:gd name="adj4" fmla="val 12600000"/>
            <a:gd name="adj5" fmla="val 5932"/>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ACC67-E34C-314F-8C47-C27109A6961E}">
      <dsp:nvSpPr>
        <dsp:cNvPr id="0" name=""/>
        <dsp:cNvSpPr/>
      </dsp:nvSpPr>
      <dsp:spPr>
        <a:xfrm>
          <a:off x="554354" y="0"/>
          <a:ext cx="6282690" cy="38862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09A83E-16CD-D143-B633-D52507C343EF}">
      <dsp:nvSpPr>
        <dsp:cNvPr id="0" name=""/>
        <dsp:cNvSpPr/>
      </dsp:nvSpPr>
      <dsp:spPr>
        <a:xfrm>
          <a:off x="63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Bring clarity to quality</a:t>
          </a:r>
          <a:endParaRPr lang="en-US" sz="1200" kern="1200" dirty="0"/>
        </a:p>
      </dsp:txBody>
      <dsp:txXfrm>
        <a:off x="631" y="1165860"/>
        <a:ext cx="1012347" cy="1554480"/>
      </dsp:txXfrm>
    </dsp:sp>
    <dsp:sp modelId="{71C4036B-A68D-A249-93F7-DA4C77A8718D}">
      <dsp:nvSpPr>
        <dsp:cNvPr id="0" name=""/>
        <dsp:cNvSpPr/>
      </dsp:nvSpPr>
      <dsp:spPr>
        <a:xfrm>
          <a:off x="106359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Measure quality</a:t>
          </a:r>
          <a:endParaRPr lang="en-US" sz="1200" kern="1200" dirty="0"/>
        </a:p>
      </dsp:txBody>
      <dsp:txXfrm>
        <a:off x="1063596" y="1165860"/>
        <a:ext cx="1012347" cy="1554480"/>
      </dsp:txXfrm>
    </dsp:sp>
    <dsp:sp modelId="{78B0E556-322B-CF45-A73F-DE3B41887DDC}">
      <dsp:nvSpPr>
        <dsp:cNvPr id="0" name=""/>
        <dsp:cNvSpPr/>
      </dsp:nvSpPr>
      <dsp:spPr>
        <a:xfrm>
          <a:off x="212656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Publish quality performance</a:t>
          </a:r>
          <a:endParaRPr lang="en-US" sz="1200" kern="1200" dirty="0"/>
        </a:p>
      </dsp:txBody>
      <dsp:txXfrm>
        <a:off x="2126561" y="1165860"/>
        <a:ext cx="1012347" cy="1554480"/>
      </dsp:txXfrm>
    </dsp:sp>
    <dsp:sp modelId="{F602FCAD-FBA5-A840-87A1-B7477AA7253F}">
      <dsp:nvSpPr>
        <dsp:cNvPr id="0" name=""/>
        <dsp:cNvSpPr/>
      </dsp:nvSpPr>
      <dsp:spPr>
        <a:xfrm>
          <a:off x="318952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Recognise</a:t>
          </a:r>
          <a:r>
            <a:rPr lang="en-US" sz="1200" kern="1200" dirty="0"/>
            <a:t> and </a:t>
          </a:r>
          <a:r>
            <a:rPr lang="en-US" sz="1200" kern="1200" dirty="0" smtClean="0"/>
            <a:t>reward </a:t>
          </a:r>
          <a:r>
            <a:rPr lang="en-US" sz="1200" kern="1200" dirty="0"/>
            <a:t>quality</a:t>
          </a:r>
        </a:p>
      </dsp:txBody>
      <dsp:txXfrm>
        <a:off x="3189526" y="1165860"/>
        <a:ext cx="1012347" cy="1554480"/>
      </dsp:txXfrm>
    </dsp:sp>
    <dsp:sp modelId="{4CF0318C-524A-2E4A-87CB-AFDB128E1C2C}">
      <dsp:nvSpPr>
        <dsp:cNvPr id="0" name=""/>
        <dsp:cNvSpPr/>
      </dsp:nvSpPr>
      <dsp:spPr>
        <a:xfrm>
          <a:off x="425249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Raise standards</a:t>
          </a:r>
        </a:p>
      </dsp:txBody>
      <dsp:txXfrm>
        <a:off x="4252491" y="1165860"/>
        <a:ext cx="1012347" cy="1554480"/>
      </dsp:txXfrm>
    </dsp:sp>
    <dsp:sp modelId="{731E8B39-4D7B-7A42-956D-50190422A943}">
      <dsp:nvSpPr>
        <dsp:cNvPr id="0" name=""/>
        <dsp:cNvSpPr/>
      </dsp:nvSpPr>
      <dsp:spPr>
        <a:xfrm>
          <a:off x="531545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Safeguard quality</a:t>
          </a:r>
        </a:p>
      </dsp:txBody>
      <dsp:txXfrm>
        <a:off x="5315456" y="1165860"/>
        <a:ext cx="1012347" cy="1554480"/>
      </dsp:txXfrm>
    </dsp:sp>
    <dsp:sp modelId="{73447604-CCB6-B946-9631-DF058DB5FE29}">
      <dsp:nvSpPr>
        <dsp:cNvPr id="0" name=""/>
        <dsp:cNvSpPr/>
      </dsp:nvSpPr>
      <dsp:spPr>
        <a:xfrm>
          <a:off x="6378420"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Stay ahead</a:t>
          </a:r>
        </a:p>
        <a:p>
          <a:pPr lvl="0" algn="ctr" defTabSz="533400">
            <a:lnSpc>
              <a:spcPct val="90000"/>
            </a:lnSpc>
            <a:spcBef>
              <a:spcPct val="0"/>
            </a:spcBef>
            <a:spcAft>
              <a:spcPct val="35000"/>
            </a:spcAft>
          </a:pPr>
          <a:endParaRPr lang="en-US" sz="1200" kern="1200" dirty="0"/>
        </a:p>
      </dsp:txBody>
      <dsp:txXfrm>
        <a:off x="6378420" y="1165860"/>
        <a:ext cx="1012347" cy="1554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ACC67-E34C-314F-8C47-C27109A6961E}">
      <dsp:nvSpPr>
        <dsp:cNvPr id="0" name=""/>
        <dsp:cNvSpPr/>
      </dsp:nvSpPr>
      <dsp:spPr>
        <a:xfrm>
          <a:off x="554354" y="0"/>
          <a:ext cx="6282690" cy="38862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09A83E-16CD-D143-B633-D52507C343EF}">
      <dsp:nvSpPr>
        <dsp:cNvPr id="0" name=""/>
        <dsp:cNvSpPr/>
      </dsp:nvSpPr>
      <dsp:spPr>
        <a:xfrm>
          <a:off x="63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Bring clarity to quality</a:t>
          </a:r>
          <a:endParaRPr lang="en-US" sz="1200" kern="1200" dirty="0"/>
        </a:p>
      </dsp:txBody>
      <dsp:txXfrm>
        <a:off x="631" y="1165860"/>
        <a:ext cx="1012347" cy="1554480"/>
      </dsp:txXfrm>
    </dsp:sp>
    <dsp:sp modelId="{71C4036B-A68D-A249-93F7-DA4C77A8718D}">
      <dsp:nvSpPr>
        <dsp:cNvPr id="0" name=""/>
        <dsp:cNvSpPr/>
      </dsp:nvSpPr>
      <dsp:spPr>
        <a:xfrm>
          <a:off x="106359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Measure quality</a:t>
          </a:r>
          <a:endParaRPr lang="en-US" sz="1200" kern="1200" dirty="0"/>
        </a:p>
      </dsp:txBody>
      <dsp:txXfrm>
        <a:off x="1063596" y="1165860"/>
        <a:ext cx="1012347" cy="1554480"/>
      </dsp:txXfrm>
    </dsp:sp>
    <dsp:sp modelId="{78B0E556-322B-CF45-A73F-DE3B41887DDC}">
      <dsp:nvSpPr>
        <dsp:cNvPr id="0" name=""/>
        <dsp:cNvSpPr/>
      </dsp:nvSpPr>
      <dsp:spPr>
        <a:xfrm>
          <a:off x="212656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ea typeface="ＭＳ Ｐゴシック" pitchFamily="-109" charset="-128"/>
              <a:cs typeface="ＭＳ Ｐゴシック" pitchFamily="-109" charset="-128"/>
            </a:rPr>
            <a:t>Publish quality performance</a:t>
          </a:r>
          <a:endParaRPr lang="en-US" sz="1200" kern="1200" dirty="0"/>
        </a:p>
      </dsp:txBody>
      <dsp:txXfrm>
        <a:off x="2126561" y="1165860"/>
        <a:ext cx="1012347" cy="1554480"/>
      </dsp:txXfrm>
    </dsp:sp>
    <dsp:sp modelId="{F602FCAD-FBA5-A840-87A1-B7477AA7253F}">
      <dsp:nvSpPr>
        <dsp:cNvPr id="0" name=""/>
        <dsp:cNvSpPr/>
      </dsp:nvSpPr>
      <dsp:spPr>
        <a:xfrm>
          <a:off x="318952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Recognise</a:t>
          </a:r>
          <a:r>
            <a:rPr lang="en-US" sz="1200" kern="1200" dirty="0"/>
            <a:t> and </a:t>
          </a:r>
          <a:r>
            <a:rPr lang="en-US" sz="1200" kern="1200" dirty="0" err="1"/>
            <a:t>rewrd</a:t>
          </a:r>
          <a:r>
            <a:rPr lang="en-US" sz="1200" kern="1200" dirty="0"/>
            <a:t> quality</a:t>
          </a:r>
        </a:p>
      </dsp:txBody>
      <dsp:txXfrm>
        <a:off x="3189526" y="1165860"/>
        <a:ext cx="1012347" cy="1554480"/>
      </dsp:txXfrm>
    </dsp:sp>
    <dsp:sp modelId="{4CF0318C-524A-2E4A-87CB-AFDB128E1C2C}">
      <dsp:nvSpPr>
        <dsp:cNvPr id="0" name=""/>
        <dsp:cNvSpPr/>
      </dsp:nvSpPr>
      <dsp:spPr>
        <a:xfrm>
          <a:off x="4252491"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Raise standards</a:t>
          </a:r>
        </a:p>
      </dsp:txBody>
      <dsp:txXfrm>
        <a:off x="4252491" y="1165860"/>
        <a:ext cx="1012347" cy="1554480"/>
      </dsp:txXfrm>
    </dsp:sp>
    <dsp:sp modelId="{731E8B39-4D7B-7A42-956D-50190422A943}">
      <dsp:nvSpPr>
        <dsp:cNvPr id="0" name=""/>
        <dsp:cNvSpPr/>
      </dsp:nvSpPr>
      <dsp:spPr>
        <a:xfrm>
          <a:off x="5315456"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Safeguard quality</a:t>
          </a:r>
        </a:p>
      </dsp:txBody>
      <dsp:txXfrm>
        <a:off x="5315456" y="1165860"/>
        <a:ext cx="1012347" cy="1554480"/>
      </dsp:txXfrm>
    </dsp:sp>
    <dsp:sp modelId="{73447604-CCB6-B946-9631-DF058DB5FE29}">
      <dsp:nvSpPr>
        <dsp:cNvPr id="0" name=""/>
        <dsp:cNvSpPr/>
      </dsp:nvSpPr>
      <dsp:spPr>
        <a:xfrm>
          <a:off x="6378420" y="1165860"/>
          <a:ext cx="1012347" cy="15544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Stay ahead</a:t>
          </a:r>
        </a:p>
        <a:p>
          <a:pPr lvl="0" algn="ctr" defTabSz="533400">
            <a:lnSpc>
              <a:spcPct val="90000"/>
            </a:lnSpc>
            <a:spcBef>
              <a:spcPct val="0"/>
            </a:spcBef>
            <a:spcAft>
              <a:spcPct val="35000"/>
            </a:spcAft>
          </a:pPr>
          <a:endParaRPr lang="en-US" sz="1200" kern="1200" dirty="0"/>
        </a:p>
      </dsp:txBody>
      <dsp:txXfrm>
        <a:off x="6378420" y="1165860"/>
        <a:ext cx="1012347" cy="155448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105"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105" charset="0"/>
              </a:defRPr>
            </a:lvl1pPr>
          </a:lstStyle>
          <a:p>
            <a:pPr>
              <a:defRPr/>
            </a:pPr>
            <a:fld id="{D2D20296-5393-4228-9FBF-2CEC1B75D533}" type="datetime1">
              <a:rPr lang="en-US"/>
              <a:pPr>
                <a:defRPr/>
              </a:pPr>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105"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105" charset="0"/>
              </a:defRPr>
            </a:lvl1pPr>
          </a:lstStyle>
          <a:p>
            <a:pPr>
              <a:defRPr/>
            </a:pPr>
            <a:fld id="{98FB6D2F-C7B3-4DDC-8D56-F3E5EB003C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5"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C2D61262-C206-4CD6-9541-01A7874B934C}"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BAEE63AF-447B-42D2-B0FF-DBBB6493BF32}" type="slidenum">
              <a:rPr lang="en-GB"/>
              <a:pPr/>
              <a:t>54</a:t>
            </a:fld>
            <a:endParaRPr lang="en-GB"/>
          </a:p>
        </p:txBody>
      </p:sp>
      <p:sp>
        <p:nvSpPr>
          <p:cNvPr id="76803" name="Rectangle 2"/>
          <p:cNvSpPr>
            <a:spLocks noRo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endParaRPr lang="en-GB" smtClean="0">
              <a:ea typeface="ＭＳ Ｐゴシック" pitchFamily="-10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E58E45AD-5769-40A6-9F97-1FC6FC3339BA}" type="slidenum">
              <a:rPr lang="en-US">
                <a:latin typeface="Times New Roman" pitchFamily="-105" charset="0"/>
                <a:cs typeface="Times New Roman" pitchFamily="-105" charset="0"/>
              </a:rPr>
              <a:pPr/>
              <a:t>59</a:t>
            </a:fld>
            <a:endParaRPr lang="en-US">
              <a:latin typeface="Times New Roman" pitchFamily="-105" charset="0"/>
              <a:cs typeface="Times New Roman" pitchFamily="-105" charset="0"/>
            </a:endParaRPr>
          </a:p>
        </p:txBody>
      </p:sp>
      <p:sp>
        <p:nvSpPr>
          <p:cNvPr id="77827" name="Rectangle 2"/>
          <p:cNvSpPr>
            <a:spLocks noRo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a:lstStyle/>
          <a:p>
            <a:r>
              <a:rPr lang="en-GB" smtClean="0">
                <a:latin typeface="Times New Roman" pitchFamily="-105" charset="0"/>
                <a:ea typeface="ＭＳ Ｐゴシック" pitchFamily="-105" charset="-128"/>
              </a:rPr>
              <a:t>56.7%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GB" smtClean="0">
                <a:ea typeface="ＭＳ Ｐゴシック" pitchFamily="-105" charset="-128"/>
              </a:rPr>
              <a:t>*In a sub-analysis of endovascular cases, very broadly if you look at where these failures occur in the intraoperative timeline, the majority were identified in the endovascular stage of the procedure – that is, the stenting phase involving the interventional radiology team.</a:t>
            </a:r>
          </a:p>
          <a:p>
            <a:endParaRPr lang="en-GB" smtClean="0">
              <a:ea typeface="ＭＳ Ｐゴシック" pitchFamily="-105" charset="-128"/>
            </a:endParaRPr>
          </a:p>
          <a:p>
            <a:r>
              <a:rPr lang="en-GB" smtClean="0">
                <a:ea typeface="ＭＳ Ｐゴシック" pitchFamily="-105" charset="-128"/>
              </a:rPr>
              <a:t>*Some may argue that this pattern was seen because the stenting phase is the lengthiest part of the procedure. However, it is important to mention that some endovascular cases also involved a hybrid repair phase that continued for several hours either before or after the stenting phase.</a:t>
            </a:r>
          </a:p>
          <a:p>
            <a:endParaRPr lang="en-GB" smtClean="0">
              <a:ea typeface="ＭＳ Ｐゴシック" pitchFamily="-105"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58EF7750-A90C-4E22-950F-11DDE54BB67F}" type="slidenum">
              <a:rPr lang="en-US">
                <a:latin typeface="Times New Roman" pitchFamily="-105" charset="0"/>
                <a:cs typeface="Times New Roman" pitchFamily="-105" charset="0"/>
              </a:rPr>
              <a:pPr/>
              <a:t>61</a:t>
            </a:fld>
            <a:endParaRPr lang="en-US">
              <a:latin typeface="Times New Roman" pitchFamily="-105" charset="0"/>
              <a:cs typeface="Times New Roman" pitchFamily="-10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2DB81AC-8426-47D0-B54A-4F4102BC2547}" type="datetime1">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483AB-92AE-4B31-AE8C-859A918859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075C3-A43E-4259-BD60-26B94929DD79}" type="datetime1">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3E6FB-E905-4F64-B262-B697A21B4B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E35909-4F48-47E1-8AF6-ACED1467F82E}" type="datetime1">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8EB16D-48E5-476F-AB65-610B385F4A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4D94CE-D158-40A8-BFD8-5D52D4BB350B}" type="datetime1">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C336A-33F3-4B9E-B97B-E4D02291FB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D6D06F-54BF-4FEA-808F-777D822778DD}" type="datetime1">
              <a:rPr lang="en-US"/>
              <a:pPr>
                <a:defRPr/>
              </a:pPr>
              <a:t>11/29/2011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00F896-9CFE-451D-AB15-B7E355D67B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A05355-D4A4-40D8-9BF0-460676F09041}" type="datetime1">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648DC-0447-46E0-AF5D-A60FE2FD68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F03A8E-425E-40E3-BE6E-1D5AC00B874F}" type="datetime1">
              <a:rPr lang="en-US"/>
              <a:pPr>
                <a:defRPr/>
              </a:pPr>
              <a:t>11/29/2011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8F8516-03BA-43F1-B56D-D4196DFE1D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C00CE9-90C0-4323-9AC9-1488B7063831}" type="datetime1">
              <a:rPr lang="en-US"/>
              <a:pPr>
                <a:defRPr/>
              </a:pPr>
              <a:t>11/29/2011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F3627D-E79C-426E-9F08-2D29930AD7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11AB1-1D9D-43E5-9E52-7E81D680E84A}" type="datetime1">
              <a:rPr lang="en-US"/>
              <a:pPr>
                <a:defRPr/>
              </a:pPr>
              <a:t>11/29/2011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EDFF13-2A89-4108-A276-7946AEF88E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EFD9C-3478-4F9A-B78A-1D0AFD4BCB5A}" type="datetime1">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F1078A-8D0B-46AD-B034-3261681222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60F37A-C8B4-452D-8744-3CABC8BA7D83}" type="datetime1">
              <a:rPr lang="en-US"/>
              <a:pPr>
                <a:defRPr/>
              </a:pPr>
              <a:t>11/29/2011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5B0A3F-F348-43C3-9BD8-60A4081DBC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105" charset="0"/>
              </a:defRPr>
            </a:lvl1pPr>
          </a:lstStyle>
          <a:p>
            <a:pPr>
              <a:defRPr/>
            </a:pPr>
            <a:fld id="{B558238B-5803-4C09-ACDF-25B3B5ACCA41}" type="datetime1">
              <a:rPr lang="en-US"/>
              <a:pPr>
                <a:defRPr/>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10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105" charset="0"/>
              </a:defRPr>
            </a:lvl1pPr>
          </a:lstStyle>
          <a:p>
            <a:pPr>
              <a:defRPr/>
            </a:pPr>
            <a:fld id="{40F260B4-46CE-48A4-B8F0-DC3B65EBC3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lin.bicknell@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hyperlink" Target="http://www.Ratemydoctor.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395413"/>
            <a:ext cx="7772400" cy="1097483"/>
          </a:xfrm>
        </p:spPr>
        <p:txBody>
          <a:bodyPr/>
          <a:lstStyle/>
          <a:p>
            <a:pPr eaLnBrk="1" hangingPunct="1"/>
            <a:r>
              <a:rPr lang="en-US" dirty="0" smtClean="0">
                <a:latin typeface="Arial" pitchFamily="34" charset="0"/>
                <a:ea typeface="ＭＳ Ｐゴシック" pitchFamily="-105" charset="-128"/>
                <a:cs typeface="Arial" pitchFamily="34" charset="0"/>
              </a:rPr>
              <a:t>Clinical quality improvement</a:t>
            </a:r>
            <a:endParaRPr lang="en-US" dirty="0" smtClean="0">
              <a:latin typeface="Arial" pitchFamily="34" charset="0"/>
              <a:ea typeface="ＭＳ Ｐゴシック" pitchFamily="-105" charset="-128"/>
              <a:cs typeface="Arial" pitchFamily="34" charset="0"/>
            </a:endParaRPr>
          </a:p>
        </p:txBody>
      </p:sp>
      <p:sp>
        <p:nvSpPr>
          <p:cNvPr id="2051" name="Subtitle 6"/>
          <p:cNvSpPr>
            <a:spLocks noGrp="1"/>
          </p:cNvSpPr>
          <p:nvPr>
            <p:ph type="subTitle" idx="1"/>
          </p:nvPr>
        </p:nvSpPr>
        <p:spPr>
          <a:xfrm>
            <a:off x="685800" y="2865438"/>
            <a:ext cx="7989888" cy="3300412"/>
          </a:xfrm>
        </p:spPr>
        <p:txBody>
          <a:bodyPr/>
          <a:lstStyle/>
          <a:p>
            <a:pPr eaLnBrk="1" hangingPunct="1">
              <a:lnSpc>
                <a:spcPct val="80000"/>
              </a:lnSpc>
            </a:pPr>
            <a:r>
              <a:rPr lang="en-US" sz="2400" dirty="0" smtClean="0">
                <a:solidFill>
                  <a:srgbClr val="404040"/>
                </a:solidFill>
                <a:latin typeface="Arial" pitchFamily="34" charset="0"/>
                <a:ea typeface="ＭＳ Ｐゴシック" pitchFamily="-105" charset="-128"/>
                <a:cs typeface="Arial" pitchFamily="34" charset="0"/>
              </a:rPr>
              <a:t>Claire </a:t>
            </a:r>
            <a:r>
              <a:rPr lang="en-US" sz="2400" dirty="0" err="1" smtClean="0">
                <a:solidFill>
                  <a:srgbClr val="404040"/>
                </a:solidFill>
                <a:latin typeface="Arial" pitchFamily="34" charset="0"/>
                <a:ea typeface="ＭＳ Ｐゴシック" pitchFamily="-105" charset="-128"/>
                <a:cs typeface="Arial" pitchFamily="34" charset="0"/>
              </a:rPr>
              <a:t>Woolcock</a:t>
            </a:r>
            <a:endParaRPr lang="en-US" sz="24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000" dirty="0" smtClean="0">
                <a:solidFill>
                  <a:srgbClr val="404040"/>
                </a:solidFill>
                <a:latin typeface="Arial" pitchFamily="34" charset="0"/>
                <a:ea typeface="ＭＳ Ｐゴシック" pitchFamily="-105" charset="-128"/>
                <a:cs typeface="Arial" pitchFamily="34" charset="0"/>
              </a:rPr>
              <a:t>Consultant </a:t>
            </a:r>
            <a:r>
              <a:rPr lang="en-US" sz="2000" dirty="0" err="1" smtClean="0">
                <a:solidFill>
                  <a:srgbClr val="404040"/>
                </a:solidFill>
                <a:latin typeface="Arial" pitchFamily="34" charset="0"/>
                <a:ea typeface="ＭＳ Ｐゴシック" pitchFamily="-105" charset="-128"/>
                <a:cs typeface="Arial" pitchFamily="34" charset="0"/>
              </a:rPr>
              <a:t>Pyschiatrist</a:t>
            </a:r>
            <a:endParaRPr lang="en-US" sz="20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endParaRPr lang="en-US" sz="20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400" dirty="0" smtClean="0">
                <a:solidFill>
                  <a:srgbClr val="404040"/>
                </a:solidFill>
                <a:latin typeface="Arial" pitchFamily="34" charset="0"/>
                <a:ea typeface="ＭＳ Ｐゴシック" pitchFamily="-105" charset="-128"/>
                <a:cs typeface="Arial" pitchFamily="34" charset="0"/>
              </a:rPr>
              <a:t>Colin </a:t>
            </a:r>
            <a:r>
              <a:rPr lang="en-US" sz="2400" dirty="0" smtClean="0">
                <a:solidFill>
                  <a:srgbClr val="404040"/>
                </a:solidFill>
                <a:latin typeface="Arial" pitchFamily="34" charset="0"/>
                <a:ea typeface="ＭＳ Ｐゴシック" pitchFamily="-105" charset="-128"/>
                <a:cs typeface="Arial" pitchFamily="34" charset="0"/>
              </a:rPr>
              <a:t>Bicknell</a:t>
            </a:r>
          </a:p>
          <a:p>
            <a:pPr eaLnBrk="1" hangingPunct="1">
              <a:lnSpc>
                <a:spcPct val="80000"/>
              </a:lnSpc>
            </a:pPr>
            <a:r>
              <a:rPr lang="en-US" sz="2000" dirty="0" smtClean="0">
                <a:solidFill>
                  <a:srgbClr val="404040"/>
                </a:solidFill>
                <a:latin typeface="Arial" pitchFamily="34" charset="0"/>
                <a:ea typeface="ＭＳ Ｐゴシック" pitchFamily="-105" charset="-128"/>
                <a:cs typeface="Arial" pitchFamily="34" charset="0"/>
              </a:rPr>
              <a:t>Senior Lecturer and Hon Consultant Surgeon</a:t>
            </a:r>
          </a:p>
          <a:p>
            <a:pPr eaLnBrk="1" hangingPunct="1">
              <a:lnSpc>
                <a:spcPct val="80000"/>
              </a:lnSpc>
            </a:pPr>
            <a:r>
              <a:rPr lang="en-US" sz="2000" dirty="0" smtClean="0">
                <a:solidFill>
                  <a:srgbClr val="404040"/>
                </a:solidFill>
                <a:latin typeface="Arial" pitchFamily="34" charset="0"/>
                <a:ea typeface="ＭＳ Ｐゴシック" pitchFamily="-105" charset="-128"/>
                <a:cs typeface="Arial" pitchFamily="34" charset="0"/>
              </a:rPr>
              <a:t>Deputy Vertical Theme Head Ethics, Professionalism, Leadership and Management</a:t>
            </a:r>
          </a:p>
          <a:p>
            <a:pPr eaLnBrk="1" hangingPunct="1">
              <a:lnSpc>
                <a:spcPct val="80000"/>
              </a:lnSpc>
            </a:pPr>
            <a:endParaRPr lang="en-US" sz="20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r>
              <a:rPr lang="en-US" sz="2000" dirty="0" smtClean="0">
                <a:solidFill>
                  <a:srgbClr val="404040"/>
                </a:solidFill>
                <a:latin typeface="Arial" pitchFamily="34" charset="0"/>
                <a:ea typeface="ＭＳ Ｐゴシック" pitchFamily="-105" charset="-128"/>
                <a:cs typeface="Arial" pitchFamily="34" charset="0"/>
                <a:hlinkClick r:id="rId3"/>
              </a:rPr>
              <a:t>colin.bicknell@imperial.ac.uk</a:t>
            </a:r>
            <a:endParaRPr lang="en-US" sz="2000" dirty="0" smtClean="0">
              <a:solidFill>
                <a:srgbClr val="404040"/>
              </a:solidFill>
              <a:latin typeface="Arial" pitchFamily="34" charset="0"/>
              <a:ea typeface="ＭＳ Ｐゴシック" pitchFamily="-105" charset="-128"/>
              <a:cs typeface="Arial" pitchFamily="34" charset="0"/>
            </a:endParaRPr>
          </a:p>
          <a:p>
            <a:pPr eaLnBrk="1" hangingPunct="1">
              <a:lnSpc>
                <a:spcPct val="80000"/>
              </a:lnSpc>
            </a:pPr>
            <a:endParaRPr lang="en-US" sz="1800" dirty="0" smtClean="0">
              <a:solidFill>
                <a:srgbClr val="404040"/>
              </a:solidFill>
              <a:ea typeface="ＭＳ Ｐゴシック" pitchFamily="-105" charset="-128"/>
            </a:endParaRPr>
          </a:p>
        </p:txBody>
      </p:sp>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324100"/>
            <a:ext cx="8229600" cy="1143000"/>
          </a:xfrm>
        </p:spPr>
        <p:txBody>
          <a:bodyPr/>
          <a:lstStyle/>
          <a:p>
            <a:r>
              <a:rPr lang="en-US" smtClean="0">
                <a:ea typeface="ＭＳ Ｐゴシック" pitchFamily="-105" charset="-128"/>
              </a:rPr>
              <a:t>Delivery of Quality Care at a National Level</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z="3200" smtClean="0">
                <a:ea typeface="ＭＳ Ｐゴシック" pitchFamily="-105" charset="-128"/>
              </a:rPr>
              <a:t>The NHS and other examples of delivery from around the world.</a:t>
            </a: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endParaRPr lang="en-US" smtClean="0">
              <a:ea typeface="ＭＳ Ｐゴシック" pitchFamily="-105" charset="-128"/>
            </a:endParaRP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105" charset="-128"/>
              </a:rPr>
              <a:t>The NHS</a:t>
            </a:r>
          </a:p>
        </p:txBody>
      </p:sp>
      <p:sp>
        <p:nvSpPr>
          <p:cNvPr id="12291" name="Text Placeholder 2"/>
          <p:cNvSpPr txBox="1">
            <a:spLocks/>
          </p:cNvSpPr>
          <p:nvPr/>
        </p:nvSpPr>
        <p:spPr bwMode="auto">
          <a:xfrm>
            <a:off x="457200" y="2209800"/>
            <a:ext cx="7772400" cy="2465388"/>
          </a:xfrm>
          <a:prstGeom prst="rect">
            <a:avLst/>
          </a:prstGeom>
          <a:noFill/>
          <a:ln w="9525">
            <a:noFill/>
            <a:miter lim="800000"/>
            <a:headEnd/>
            <a:tailEnd/>
          </a:ln>
        </p:spPr>
        <p:txBody>
          <a:bodyPr/>
          <a:lstStyle/>
          <a:p>
            <a:pPr algn="ctr" defTabSz="914400" eaLnBrk="0" hangingPunct="0">
              <a:spcBef>
                <a:spcPts val="575"/>
              </a:spcBef>
              <a:buClr>
                <a:schemeClr val="accent1"/>
              </a:buClr>
              <a:buSzPct val="85000"/>
              <a:buFont typeface="Wingdings 2" pitchFamily="-105" charset="2"/>
              <a:buNone/>
            </a:pPr>
            <a:r>
              <a:rPr lang="en-GB" i="1">
                <a:latin typeface="Calibri" pitchFamily="-105" charset="0"/>
              </a:rPr>
              <a:t>‘On 5 July we start together, the new National Health Service. It has not had an altogether trouble-free gestation. There have been understandable anxieties, inevitable in so great and novel an undertaking. But the sooner we start, the sooner we can try…to secure the improvements we all want. My job is to give you all the facilities, resources and help I can, and then to leave you alone as professional men and women to use your skills and judgement without hindrance. Let us try to develop that partnership from now on</a:t>
            </a:r>
            <a:r>
              <a:rPr lang="en-GB">
                <a:latin typeface="Calibri" pitchFamily="-105" charset="0"/>
              </a:rPr>
              <a:t>.'</a:t>
            </a:r>
            <a:br>
              <a:rPr lang="en-GB">
                <a:latin typeface="Calibri" pitchFamily="-105" charset="0"/>
              </a:rPr>
            </a:br>
            <a:r>
              <a:rPr lang="en-GB">
                <a:latin typeface="Calibri" pitchFamily="-105" charset="0"/>
              </a:rPr>
              <a:t>- Aneurin Bevan, The Lancet, 1948</a:t>
            </a:r>
          </a:p>
        </p:txBody>
      </p:sp>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ea typeface="ＭＳ Ｐゴシック" pitchFamily="-105" charset="-128"/>
              </a:rPr>
              <a:t>The Aims of the NHS</a:t>
            </a:r>
          </a:p>
        </p:txBody>
      </p:sp>
      <p:sp>
        <p:nvSpPr>
          <p:cNvPr id="13315" name="Content Placeholder 2"/>
          <p:cNvSpPr>
            <a:spLocks noGrp="1"/>
          </p:cNvSpPr>
          <p:nvPr>
            <p:ph idx="1"/>
          </p:nvPr>
        </p:nvSpPr>
        <p:spPr/>
        <p:txBody>
          <a:bodyPr/>
          <a:lstStyle/>
          <a:p>
            <a:pPr marL="273050" indent="-273050">
              <a:spcBef>
                <a:spcPts val="575"/>
              </a:spcBef>
              <a:buClr>
                <a:schemeClr val="accent1"/>
              </a:buClr>
              <a:buSzPct val="85000"/>
            </a:pPr>
            <a:endParaRPr lang="en-GB" smtClean="0">
              <a:latin typeface="Perpetua" pitchFamily="-105" charset="0"/>
              <a:ea typeface="ＭＳ Ｐゴシック" pitchFamily="-105" charset="-128"/>
            </a:endParaRPr>
          </a:p>
          <a:p>
            <a:pPr marL="273050" indent="-273050">
              <a:spcBef>
                <a:spcPts val="575"/>
              </a:spcBef>
              <a:buClr>
                <a:schemeClr val="accent1"/>
              </a:buClr>
              <a:buSzPct val="85000"/>
              <a:buFont typeface="Wingdings 2" pitchFamily="-105" charset="2"/>
              <a:buChar char=""/>
            </a:pPr>
            <a:r>
              <a:rPr lang="en-GB" smtClean="0">
                <a:latin typeface="Perpetua" pitchFamily="-105" charset="0"/>
                <a:ea typeface="ＭＳ Ｐゴシック" pitchFamily="-105" charset="-128"/>
              </a:rPr>
              <a:t>That it meet the needs of everyone</a:t>
            </a:r>
          </a:p>
          <a:p>
            <a:pPr marL="273050" indent="-273050">
              <a:spcBef>
                <a:spcPts val="575"/>
              </a:spcBef>
              <a:buClr>
                <a:schemeClr val="accent1"/>
              </a:buClr>
              <a:buSzPct val="85000"/>
              <a:buFont typeface="Wingdings 2" pitchFamily="-105" charset="2"/>
              <a:buChar char=""/>
            </a:pPr>
            <a:endParaRPr lang="en-GB" smtClean="0">
              <a:latin typeface="Perpetua" pitchFamily="-105" charset="0"/>
              <a:ea typeface="ＭＳ Ｐゴシック" pitchFamily="-105" charset="-128"/>
            </a:endParaRPr>
          </a:p>
          <a:p>
            <a:pPr marL="273050" indent="-273050">
              <a:spcBef>
                <a:spcPts val="575"/>
              </a:spcBef>
              <a:buClr>
                <a:schemeClr val="accent1"/>
              </a:buClr>
              <a:buSzPct val="85000"/>
              <a:buFont typeface="Wingdings 2" pitchFamily="-105" charset="2"/>
              <a:buChar char=""/>
            </a:pPr>
            <a:r>
              <a:rPr lang="en-GB" smtClean="0">
                <a:latin typeface="Perpetua" pitchFamily="-105" charset="0"/>
                <a:ea typeface="ＭＳ Ｐゴシック" pitchFamily="-105" charset="-128"/>
              </a:rPr>
              <a:t>That it be free at the point of delivery</a:t>
            </a:r>
          </a:p>
          <a:p>
            <a:pPr marL="273050" indent="-273050">
              <a:spcBef>
                <a:spcPts val="575"/>
              </a:spcBef>
              <a:buClr>
                <a:schemeClr val="accent1"/>
              </a:buClr>
              <a:buSzPct val="85000"/>
              <a:buFont typeface="Wingdings 2" pitchFamily="-105" charset="2"/>
              <a:buChar char=""/>
            </a:pPr>
            <a:endParaRPr lang="en-GB" smtClean="0">
              <a:latin typeface="Perpetua" pitchFamily="-105" charset="0"/>
              <a:ea typeface="ＭＳ Ｐゴシック" pitchFamily="-105" charset="-128"/>
            </a:endParaRPr>
          </a:p>
          <a:p>
            <a:pPr marL="273050" indent="-273050">
              <a:spcBef>
                <a:spcPts val="575"/>
              </a:spcBef>
              <a:buClr>
                <a:schemeClr val="accent1"/>
              </a:buClr>
              <a:buSzPct val="85000"/>
              <a:buFont typeface="Wingdings 2" pitchFamily="-105" charset="2"/>
              <a:buChar char=""/>
            </a:pPr>
            <a:r>
              <a:rPr lang="en-GB" smtClean="0">
                <a:latin typeface="Perpetua" pitchFamily="-105" charset="0"/>
                <a:ea typeface="ＭＳ Ｐゴシック" pitchFamily="-105" charset="-128"/>
              </a:rPr>
              <a:t>That it be based on clinical need, not ability to pay</a:t>
            </a:r>
          </a:p>
          <a:p>
            <a:pPr marL="273050" indent="-273050"/>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pitchFamily="-105" charset="-128"/>
              </a:rPr>
              <a:t>The people that affect everything you do in Healthcare</a:t>
            </a:r>
          </a:p>
        </p:txBody>
      </p:sp>
      <p:sp>
        <p:nvSpPr>
          <p:cNvPr id="14339" name="Content Placeholder 2"/>
          <p:cNvSpPr>
            <a:spLocks noGrp="1"/>
          </p:cNvSpPr>
          <p:nvPr>
            <p:ph idx="1"/>
          </p:nvPr>
        </p:nvSpPr>
        <p:spPr>
          <a:xfrm>
            <a:off x="457200" y="2209800"/>
            <a:ext cx="8229600" cy="4525963"/>
          </a:xfrm>
        </p:spPr>
        <p:txBody>
          <a:bodyPr/>
          <a:lstStyle/>
          <a:p>
            <a:r>
              <a:rPr lang="en-US" smtClean="0">
                <a:ea typeface="ＭＳ Ｐゴシック" pitchFamily="-105" charset="-128"/>
              </a:rPr>
              <a:t>Parliament</a:t>
            </a:r>
          </a:p>
          <a:p>
            <a:r>
              <a:rPr lang="en-US" smtClean="0">
                <a:ea typeface="ＭＳ Ｐゴシック" pitchFamily="-105" charset="-128"/>
              </a:rPr>
              <a:t>Department of Health</a:t>
            </a:r>
          </a:p>
          <a:p>
            <a:r>
              <a:rPr lang="en-US" smtClean="0">
                <a:ea typeface="ＭＳ Ｐゴシック" pitchFamily="-105" charset="-128"/>
              </a:rPr>
              <a:t>PCTs</a:t>
            </a:r>
          </a:p>
          <a:p>
            <a:r>
              <a:rPr lang="en-US" smtClean="0">
                <a:ea typeface="ＭＳ Ｐゴシック" pitchFamily="-105" charset="-128"/>
              </a:rPr>
              <a:t>SHAs</a:t>
            </a:r>
          </a:p>
          <a:p>
            <a:r>
              <a:rPr lang="en-US" smtClean="0">
                <a:ea typeface="ＭＳ Ｐゴシック" pitchFamily="-105" charset="-128"/>
              </a:rPr>
              <a:t>Providers and Commissioners</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105" charset="-128"/>
              </a:rPr>
              <a:t>How the money goes round</a:t>
            </a:r>
          </a:p>
        </p:txBody>
      </p:sp>
      <p:pic>
        <p:nvPicPr>
          <p:cNvPr id="15363" name="Content Placeholder 4" descr="_48384493_nhs_flowchart.gif"/>
          <p:cNvPicPr>
            <a:picLocks noGrp="1" noChangeAspect="1"/>
          </p:cNvPicPr>
          <p:nvPr>
            <p:ph idx="1"/>
          </p:nvPr>
        </p:nvPicPr>
        <p:blipFill>
          <a:blip r:embed="rId2"/>
          <a:srcRect/>
          <a:stretch>
            <a:fillRect/>
          </a:stretch>
        </p:blipFill>
        <p:spPr>
          <a:xfrm>
            <a:off x="1857375" y="1600200"/>
            <a:ext cx="5429250" cy="4525963"/>
          </a:xfrm>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cs typeface="ＭＳ Ｐゴシック" pitchFamily="-105" charset="-128"/>
              </a:rPr>
              <a:t>London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105" charset="-128"/>
              </a:rPr>
              <a:t>The White Paper (again)</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graphicFrame>
        <p:nvGraphicFramePr>
          <p:cNvPr id="5" name="Diagram 4"/>
          <p:cNvGraphicFramePr/>
          <p:nvPr/>
        </p:nvGraphicFramePr>
        <p:xfrm>
          <a:off x="1187624" y="1412776"/>
          <a:ext cx="693643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ea typeface="ＭＳ Ｐゴシック" pitchFamily="-105" charset="-128"/>
              </a:rPr>
              <a:t>Other healthcare systems</a:t>
            </a:r>
            <a:endParaRPr lang="en-US" smtClean="0">
              <a:ea typeface="ＭＳ Ｐゴシック" pitchFamily="-105" charset="-128"/>
            </a:endParaRPr>
          </a:p>
        </p:txBody>
      </p:sp>
      <p:sp>
        <p:nvSpPr>
          <p:cNvPr id="17411" name="Content Placeholder 2"/>
          <p:cNvSpPr>
            <a:spLocks noGrp="1"/>
          </p:cNvSpPr>
          <p:nvPr>
            <p:ph idx="1"/>
          </p:nvPr>
        </p:nvSpPr>
        <p:spPr/>
        <p:txBody>
          <a:bodyPr/>
          <a:lstStyle/>
          <a:p>
            <a:r>
              <a:rPr lang="en-GB" sz="2400" smtClean="0">
                <a:ea typeface="ＭＳ Ｐゴシック" pitchFamily="-105" charset="-128"/>
              </a:rPr>
              <a:t>US- 35-60% private insurance; 30% government funded; 15-30% uninsured</a:t>
            </a:r>
          </a:p>
          <a:p>
            <a:pPr lvl="1"/>
            <a:r>
              <a:rPr lang="en-GB" sz="2400" smtClean="0">
                <a:ea typeface="ＭＳ Ｐゴシック" pitchFamily="-105" charset="-128"/>
              </a:rPr>
              <a:t>16% of GDP</a:t>
            </a:r>
          </a:p>
          <a:p>
            <a:pPr lvl="1"/>
            <a:r>
              <a:rPr lang="en-GB" sz="2400" smtClean="0">
                <a:ea typeface="ＭＳ Ｐゴシック" pitchFamily="-105" charset="-128"/>
              </a:rPr>
              <a:t>46</a:t>
            </a:r>
            <a:r>
              <a:rPr lang="en-GB" sz="2400" baseline="30000" smtClean="0">
                <a:ea typeface="ＭＳ Ｐゴシック" pitchFamily="-105" charset="-128"/>
              </a:rPr>
              <a:t>th</a:t>
            </a:r>
            <a:r>
              <a:rPr lang="en-GB" sz="2400" smtClean="0">
                <a:ea typeface="ＭＳ Ｐゴシック" pitchFamily="-105" charset="-128"/>
              </a:rPr>
              <a:t> in life expectancy</a:t>
            </a:r>
          </a:p>
          <a:p>
            <a:pPr lvl="1"/>
            <a:r>
              <a:rPr lang="en-GB" sz="2400" smtClean="0">
                <a:ea typeface="ＭＳ Ｐゴシック" pitchFamily="-105" charset="-128"/>
              </a:rPr>
              <a:t>Less than half of Americans with mental illness receive treatment</a:t>
            </a:r>
          </a:p>
          <a:p>
            <a:r>
              <a:rPr lang="en-GB" sz="2400" smtClean="0">
                <a:ea typeface="ＭＳ Ｐゴシック" pitchFamily="-105" charset="-128"/>
              </a:rPr>
              <a:t>Sweden – organised at National, Regional and Local</a:t>
            </a:r>
          </a:p>
          <a:p>
            <a:pPr lvl="1"/>
            <a:r>
              <a:rPr lang="en-GB" sz="2400" smtClean="0">
                <a:ea typeface="ＭＳ Ｐゴシック" pitchFamily="-105" charset="-128"/>
              </a:rPr>
              <a:t>9% of GDP</a:t>
            </a:r>
          </a:p>
          <a:p>
            <a:pPr lvl="1"/>
            <a:r>
              <a:rPr lang="en-GB" sz="2400" smtClean="0">
                <a:ea typeface="ＭＳ Ｐゴシック" pitchFamily="-105" charset="-128"/>
              </a:rPr>
              <a:t>Tax payments pay for 97% of cost; pt pays for nominal examination fee</a:t>
            </a:r>
          </a:p>
          <a:p>
            <a:pPr lvl="1"/>
            <a:endParaRPr lang="en-GB" smtClean="0">
              <a:ea typeface="ＭＳ Ｐゴシック" pitchFamily="-105" charset="-128"/>
            </a:endParaRPr>
          </a:p>
          <a:p>
            <a:endParaRPr lang="en-GB" smtClean="0">
              <a:ea typeface="ＭＳ Ｐゴシック" pitchFamily="-105" charset="-128"/>
            </a:endParaRPr>
          </a:p>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cs typeface="ＭＳ Ｐゴシック" pitchFamily="-105" charset="-128"/>
              </a:rPr>
              <a:t>London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ea typeface="ＭＳ Ｐゴシック" pitchFamily="-105" charset="-128"/>
            </a:endParaRPr>
          </a:p>
        </p:txBody>
      </p:sp>
      <p:sp>
        <p:nvSpPr>
          <p:cNvPr id="18435" name="Content Placeholder 2"/>
          <p:cNvSpPr>
            <a:spLocks noGrp="1"/>
          </p:cNvSpPr>
          <p:nvPr>
            <p:ph idx="1"/>
          </p:nvPr>
        </p:nvSpPr>
        <p:spPr/>
        <p:txBody>
          <a:bodyPr/>
          <a:lstStyle/>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905000"/>
            <a:ext cx="8229600" cy="1143000"/>
          </a:xfrm>
        </p:spPr>
        <p:txBody>
          <a:bodyPr/>
          <a:lstStyle/>
          <a:p>
            <a:r>
              <a:rPr lang="en-US" smtClean="0">
                <a:ea typeface="ＭＳ Ｐゴシック" pitchFamily="-105" charset="-128"/>
              </a:rPr>
              <a:t>Quality Care at an Institutional Level</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z="3200" smtClean="0">
                <a:ea typeface="ＭＳ Ｐゴシック" pitchFamily="-105" charset="-128"/>
              </a:rPr>
              <a:t>High profile quality failures</a:t>
            </a: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 8.png"/>
          <p:cNvPicPr>
            <a:picLocks noChangeAspect="1"/>
          </p:cNvPicPr>
          <p:nvPr/>
        </p:nvPicPr>
        <p:blipFill>
          <a:blip r:embed="rId2"/>
          <a:srcRect/>
          <a:stretch>
            <a:fillRect/>
          </a:stretch>
        </p:blipFill>
        <p:spPr bwMode="auto">
          <a:xfrm>
            <a:off x="457200" y="1417638"/>
            <a:ext cx="5226050" cy="3889375"/>
          </a:xfrm>
          <a:prstGeom prst="rect">
            <a:avLst/>
          </a:prstGeom>
          <a:noFill/>
          <a:ln w="38100">
            <a:solidFill>
              <a:schemeClr val="tx1"/>
            </a:solidFill>
            <a:miter lim="800000"/>
            <a:headEnd/>
            <a:tailEnd/>
          </a:ln>
        </p:spPr>
      </p:pic>
      <p:sp>
        <p:nvSpPr>
          <p:cNvPr id="20483" name="Title 1"/>
          <p:cNvSpPr>
            <a:spLocks noGrp="1"/>
          </p:cNvSpPr>
          <p:nvPr>
            <p:ph type="title"/>
          </p:nvPr>
        </p:nvSpPr>
        <p:spPr/>
        <p:txBody>
          <a:bodyPr/>
          <a:lstStyle/>
          <a:p>
            <a:r>
              <a:rPr lang="en-US" smtClean="0">
                <a:ea typeface="ＭＳ Ｐゴシック" pitchFamily="-105" charset="-128"/>
              </a:rPr>
              <a:t>Bristol Royal Infirmary</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533400"/>
            <a:ext cx="8229600" cy="1143000"/>
          </a:xfrm>
        </p:spPr>
        <p:txBody>
          <a:bodyPr/>
          <a:lstStyle/>
          <a:p>
            <a:r>
              <a:rPr lang="en-US" smtClean="0">
                <a:ea typeface="ＭＳ Ｐゴシック" pitchFamily="-105" charset="-128"/>
              </a:rPr>
              <a:t>INTRODUCTION</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endParaRPr lang="en-US" sz="3400" smtClean="0">
              <a:ea typeface="ＭＳ Ｐゴシック" pitchFamily="-105" charset="-128"/>
            </a:endParaRPr>
          </a:p>
        </p:txBody>
      </p:sp>
      <p:sp>
        <p:nvSpPr>
          <p:cNvPr id="3075" name="TextBox 2"/>
          <p:cNvSpPr txBox="1">
            <a:spLocks noChangeArrowheads="1"/>
          </p:cNvSpPr>
          <p:nvPr/>
        </p:nvSpPr>
        <p:spPr bwMode="auto">
          <a:xfrm>
            <a:off x="457200" y="1371600"/>
            <a:ext cx="8229600" cy="2908300"/>
          </a:xfrm>
          <a:prstGeom prst="rect">
            <a:avLst/>
          </a:prstGeom>
          <a:noFill/>
          <a:ln w="9525">
            <a:noFill/>
            <a:miter lim="800000"/>
            <a:headEnd/>
            <a:tailEnd/>
          </a:ln>
        </p:spPr>
        <p:txBody>
          <a:bodyPr>
            <a:spAutoFit/>
          </a:bodyPr>
          <a:lstStyle/>
          <a:p>
            <a:r>
              <a:rPr lang="en-US"/>
              <a:t/>
            </a:r>
            <a:br>
              <a:rPr lang="en-US"/>
            </a:br>
            <a:r>
              <a:rPr lang="en-US" sz="3300"/>
              <a:t>The NHS</a:t>
            </a:r>
            <a:br>
              <a:rPr lang="en-US" sz="3300"/>
            </a:br>
            <a:r>
              <a:rPr lang="en-US" sz="3300"/>
              <a:t>Alternative Health Care Models</a:t>
            </a:r>
            <a:br>
              <a:rPr lang="en-US" sz="3300"/>
            </a:br>
            <a:r>
              <a:rPr lang="en-US" sz="3300"/>
              <a:t>Quality and learning from our mistakes</a:t>
            </a:r>
            <a:br>
              <a:rPr lang="en-US" sz="3300"/>
            </a:br>
            <a:r>
              <a:rPr lang="en-US" sz="3300"/>
              <a:t>Quality measurement and monitoring</a:t>
            </a:r>
            <a:br>
              <a:rPr lang="en-US" sz="3300"/>
            </a:br>
            <a:r>
              <a:rPr lang="en-US" sz="3300"/>
              <a:t>Driving quality improvement</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icture 8.png"/>
          <p:cNvPicPr>
            <a:picLocks noChangeAspect="1"/>
          </p:cNvPicPr>
          <p:nvPr/>
        </p:nvPicPr>
        <p:blipFill>
          <a:blip r:embed="rId2"/>
          <a:srcRect/>
          <a:stretch>
            <a:fillRect/>
          </a:stretch>
        </p:blipFill>
        <p:spPr bwMode="auto">
          <a:xfrm>
            <a:off x="457200" y="1417638"/>
            <a:ext cx="5226050" cy="3889375"/>
          </a:xfrm>
          <a:prstGeom prst="rect">
            <a:avLst/>
          </a:prstGeom>
          <a:noFill/>
          <a:ln w="38100">
            <a:solidFill>
              <a:schemeClr val="tx1"/>
            </a:solidFill>
            <a:miter lim="800000"/>
            <a:headEnd/>
            <a:tailEnd/>
          </a:ln>
        </p:spPr>
      </p:pic>
      <p:sp>
        <p:nvSpPr>
          <p:cNvPr id="21507" name="Title 1"/>
          <p:cNvSpPr>
            <a:spLocks noGrp="1"/>
          </p:cNvSpPr>
          <p:nvPr>
            <p:ph type="title"/>
          </p:nvPr>
        </p:nvSpPr>
        <p:spPr/>
        <p:txBody>
          <a:bodyPr/>
          <a:lstStyle/>
          <a:p>
            <a:r>
              <a:rPr lang="en-US" smtClean="0">
                <a:ea typeface="ＭＳ Ｐゴシック" pitchFamily="-105" charset="-128"/>
              </a:rPr>
              <a:t>Bristol Royal Infirmary</a:t>
            </a:r>
          </a:p>
        </p:txBody>
      </p:sp>
      <p:pic>
        <p:nvPicPr>
          <p:cNvPr id="21508" name="Content Placeholder 3" descr="Picture 7.png"/>
          <p:cNvPicPr>
            <a:picLocks noGrp="1" noChangeAspect="1"/>
          </p:cNvPicPr>
          <p:nvPr>
            <p:ph idx="1"/>
          </p:nvPr>
        </p:nvPicPr>
        <p:blipFill>
          <a:blip r:embed="rId3"/>
          <a:srcRect/>
          <a:stretch>
            <a:fillRect/>
          </a:stretch>
        </p:blipFill>
        <p:spPr>
          <a:xfrm>
            <a:off x="3386138" y="3429000"/>
            <a:ext cx="5300662" cy="3154363"/>
          </a:xfrm>
          <a:ln w="38100">
            <a:solidFill>
              <a:schemeClr val="tx1"/>
            </a:solidFill>
          </a:ln>
        </p:spPr>
      </p:pic>
      <p:sp>
        <p:nvSpPr>
          <p:cNvPr id="21509" name="TextBox 5"/>
          <p:cNvSpPr txBox="1">
            <a:spLocks noChangeArrowheads="1"/>
          </p:cNvSpPr>
          <p:nvPr/>
        </p:nvSpPr>
        <p:spPr bwMode="auto">
          <a:xfrm>
            <a:off x="1676400" y="1905000"/>
            <a:ext cx="7010400" cy="923925"/>
          </a:xfrm>
          <a:prstGeom prst="rect">
            <a:avLst/>
          </a:prstGeom>
          <a:solidFill>
            <a:schemeClr val="bg1"/>
          </a:solidFill>
          <a:ln w="38100">
            <a:solidFill>
              <a:schemeClr val="tx1"/>
            </a:solidFill>
            <a:miter lim="800000"/>
            <a:headEnd/>
            <a:tailEnd/>
          </a:ln>
        </p:spPr>
        <p:txBody>
          <a:bodyPr>
            <a:spAutoFit/>
          </a:bodyPr>
          <a:lstStyle/>
          <a:p>
            <a:r>
              <a:rPr lang="en-US"/>
              <a:t>….It now appears that at least 90 babies were affected, left dead or damaged as a result of the sub-standard treatment they received at the hospital in the late 1980s and early 1990s….</a:t>
            </a:r>
          </a:p>
        </p:txBody>
      </p:sp>
      <p:sp>
        <p:nvSpPr>
          <p:cNvPr id="6" name="TextBox 5"/>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5" charset="-128"/>
              </a:rPr>
              <a:t>Bristol Inquiry</a:t>
            </a:r>
          </a:p>
        </p:txBody>
      </p:sp>
      <p:sp>
        <p:nvSpPr>
          <p:cNvPr id="22531" name="Content Placeholder 2"/>
          <p:cNvSpPr>
            <a:spLocks noGrp="1"/>
          </p:cNvSpPr>
          <p:nvPr>
            <p:ph idx="1"/>
          </p:nvPr>
        </p:nvSpPr>
        <p:spPr/>
        <p:txBody>
          <a:bodyPr/>
          <a:lstStyle/>
          <a:p>
            <a:endParaRPr lang="en-US" smtClean="0">
              <a:ea typeface="ＭＳ Ｐゴシック" pitchFamily="-105" charset="-128"/>
            </a:endParaRPr>
          </a:p>
        </p:txBody>
      </p:sp>
      <p:sp>
        <p:nvSpPr>
          <p:cNvPr id="5" name="TextBox 4"/>
          <p:cNvSpPr txBox="1"/>
          <p:nvPr/>
        </p:nvSpPr>
        <p:spPr>
          <a:xfrm>
            <a:off x="457200" y="1406525"/>
            <a:ext cx="6096000" cy="2862263"/>
          </a:xfrm>
          <a:prstGeom prst="rect">
            <a:avLst/>
          </a:prstGeom>
          <a:solidFill>
            <a:schemeClr val="bg1">
              <a:lumMod val="9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To inquire into the management of the care of children receiving complex cardiac surgical services at the Bristol Royal Infirmary between 1984 and 1995 and relevant related issues; to make findings as to the adequacy of the services provided; to establish what action was taken both within and outside the hospital to deal with concerns raised about the surgery and to identify any failure to take appropriate action promptly; to reach conclusions from these events and to make recommendations which could help to secure high-quality care across the NHS.</a:t>
            </a:r>
          </a:p>
        </p:txBody>
      </p:sp>
      <p:sp>
        <p:nvSpPr>
          <p:cNvPr id="6" name="TextBox 5"/>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105" charset="-128"/>
              </a:rPr>
              <a:t>Bristol Inquiry</a:t>
            </a:r>
          </a:p>
        </p:txBody>
      </p:sp>
      <p:sp>
        <p:nvSpPr>
          <p:cNvPr id="23555" name="Content Placeholder 2"/>
          <p:cNvSpPr>
            <a:spLocks noGrp="1"/>
          </p:cNvSpPr>
          <p:nvPr>
            <p:ph idx="1"/>
          </p:nvPr>
        </p:nvSpPr>
        <p:spPr/>
        <p:txBody>
          <a:bodyPr/>
          <a:lstStyle/>
          <a:p>
            <a:endParaRPr lang="en-US" smtClean="0">
              <a:ea typeface="ＭＳ Ｐゴシック" pitchFamily="-105" charset="-128"/>
            </a:endParaRPr>
          </a:p>
        </p:txBody>
      </p:sp>
      <p:sp>
        <p:nvSpPr>
          <p:cNvPr id="5" name="TextBox 4"/>
          <p:cNvSpPr txBox="1"/>
          <p:nvPr/>
        </p:nvSpPr>
        <p:spPr>
          <a:xfrm>
            <a:off x="457200" y="1406525"/>
            <a:ext cx="6096000" cy="2862263"/>
          </a:xfrm>
          <a:prstGeom prst="rect">
            <a:avLst/>
          </a:prstGeom>
          <a:solidFill>
            <a:schemeClr val="bg1">
              <a:lumMod val="9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To inquire into the management of the care of children receiving complex cardiac surgical services at the Bristol Royal Infirmary between 1984 and 1995 and relevant related issues; to make findings as to the adequacy of the services provided; to establish what action was taken both within and outside the hospital to deal with concerns raised about the surgery and to identify any failure to take appropriate action promptly; to reach conclusions from these events and to make recommendations which could help to secure high-quality care across the NHS.</a:t>
            </a:r>
          </a:p>
        </p:txBody>
      </p:sp>
      <p:sp>
        <p:nvSpPr>
          <p:cNvPr id="9" name="Rectangle 8"/>
          <p:cNvSpPr>
            <a:spLocks noChangeArrowheads="1"/>
          </p:cNvSpPr>
          <p:nvPr/>
        </p:nvSpPr>
        <p:spPr bwMode="auto">
          <a:xfrm>
            <a:off x="457200" y="1417638"/>
            <a:ext cx="6096000" cy="2851150"/>
          </a:xfrm>
          <a:prstGeom prst="rect">
            <a:avLst/>
          </a:prstGeom>
          <a:solidFill>
            <a:schemeClr val="bg1">
              <a:alpha val="39999"/>
            </a:schemeClr>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6" name="TextBox 5"/>
          <p:cNvSpPr txBox="1"/>
          <p:nvPr/>
        </p:nvSpPr>
        <p:spPr>
          <a:xfrm>
            <a:off x="1066800" y="2984500"/>
            <a:ext cx="5943600" cy="1477963"/>
          </a:xfrm>
          <a:prstGeom prst="rect">
            <a:avLst/>
          </a:prstGeom>
          <a:solidFill>
            <a:schemeClr val="bg1">
              <a:lumMod val="8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Evidence from 577 witnesses, including 238 parents, was received in writing. The Inquiry also received 900,000 pages of documents, including the medical records of over 1,800 children. Oral evidence of selected witnesses was taken over 96 days. </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pitchFamily="-105" charset="-128"/>
              </a:rPr>
              <a:t>Bristol Inquiry</a:t>
            </a:r>
          </a:p>
        </p:txBody>
      </p:sp>
      <p:sp>
        <p:nvSpPr>
          <p:cNvPr id="24579" name="Content Placeholder 2"/>
          <p:cNvSpPr>
            <a:spLocks noGrp="1"/>
          </p:cNvSpPr>
          <p:nvPr>
            <p:ph idx="1"/>
          </p:nvPr>
        </p:nvSpPr>
        <p:spPr/>
        <p:txBody>
          <a:bodyPr/>
          <a:lstStyle/>
          <a:p>
            <a:endParaRPr lang="en-US" smtClean="0">
              <a:ea typeface="ＭＳ Ｐゴシック" pitchFamily="-105" charset="-128"/>
            </a:endParaRPr>
          </a:p>
        </p:txBody>
      </p:sp>
      <p:sp>
        <p:nvSpPr>
          <p:cNvPr id="5" name="TextBox 4"/>
          <p:cNvSpPr txBox="1"/>
          <p:nvPr/>
        </p:nvSpPr>
        <p:spPr>
          <a:xfrm>
            <a:off x="457200" y="1406525"/>
            <a:ext cx="6096000" cy="2862263"/>
          </a:xfrm>
          <a:prstGeom prst="rect">
            <a:avLst/>
          </a:prstGeom>
          <a:solidFill>
            <a:schemeClr val="bg1">
              <a:lumMod val="9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To inquire into the management of the care of children receiving complex cardiac surgical services at the Bristol Royal Infirmary between 1984 and 1995 and relevant related issues; to make findings as to the adequacy of the services provided; to establish what action was taken both within and outside the hospital to deal with concerns raised about the surgery and to identify any failure to take appropriate action promptly; to reach conclusions from these events and to make recommendations which could help to secure high-quality care across the NHS.</a:t>
            </a:r>
          </a:p>
        </p:txBody>
      </p:sp>
      <p:sp>
        <p:nvSpPr>
          <p:cNvPr id="9" name="Rectangle 8"/>
          <p:cNvSpPr>
            <a:spLocks noChangeArrowheads="1"/>
          </p:cNvSpPr>
          <p:nvPr/>
        </p:nvSpPr>
        <p:spPr bwMode="auto">
          <a:xfrm>
            <a:off x="457200" y="1417638"/>
            <a:ext cx="6096000" cy="2851150"/>
          </a:xfrm>
          <a:prstGeom prst="rect">
            <a:avLst/>
          </a:prstGeom>
          <a:solidFill>
            <a:schemeClr val="bg1">
              <a:alpha val="39999"/>
            </a:schemeClr>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6" name="TextBox 5"/>
          <p:cNvSpPr txBox="1"/>
          <p:nvPr/>
        </p:nvSpPr>
        <p:spPr>
          <a:xfrm>
            <a:off x="1066800" y="2984500"/>
            <a:ext cx="5943600" cy="1477963"/>
          </a:xfrm>
          <a:prstGeom prst="rect">
            <a:avLst/>
          </a:prstGeom>
          <a:solidFill>
            <a:schemeClr val="bg1">
              <a:lumMod val="8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Evidence from 577 witnesses, including 238 parents, was received in writing. The Inquiry also received 900,000 pages of documents, including the medical records of over 1,800 children. Oral evidence of selected witnesses was taken over 96 days. </a:t>
            </a:r>
          </a:p>
        </p:txBody>
      </p:sp>
      <p:sp>
        <p:nvSpPr>
          <p:cNvPr id="10" name="Rectangle 9"/>
          <p:cNvSpPr>
            <a:spLocks noChangeArrowheads="1"/>
          </p:cNvSpPr>
          <p:nvPr/>
        </p:nvSpPr>
        <p:spPr bwMode="auto">
          <a:xfrm>
            <a:off x="1066800" y="2984500"/>
            <a:ext cx="5943600" cy="1477963"/>
          </a:xfrm>
          <a:prstGeom prst="rect">
            <a:avLst/>
          </a:prstGeom>
          <a:solidFill>
            <a:schemeClr val="bg1">
              <a:alpha val="25098"/>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7" name="TextBox 6"/>
          <p:cNvSpPr txBox="1"/>
          <p:nvPr/>
        </p:nvSpPr>
        <p:spPr>
          <a:xfrm>
            <a:off x="1752600" y="3724275"/>
            <a:ext cx="5486400" cy="1200150"/>
          </a:xfrm>
          <a:prstGeom prst="rect">
            <a:avLst/>
          </a:prstGeom>
          <a:solidFill>
            <a:schemeClr val="bg1">
              <a:lumMod val="7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The story of the paediatric cardiac surgical service in Bristol is not an account of bad people. Nor is it an account of people who did not care, nor of people who willfully harmed patients….</a:t>
            </a:r>
          </a:p>
        </p:txBody>
      </p:sp>
      <p:sp>
        <p:nvSpPr>
          <p:cNvPr id="11" name="TextBox 10"/>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105" charset="-128"/>
              </a:rPr>
              <a:t>Bristol Inquiry</a:t>
            </a:r>
          </a:p>
        </p:txBody>
      </p:sp>
      <p:sp>
        <p:nvSpPr>
          <p:cNvPr id="25603" name="Content Placeholder 2"/>
          <p:cNvSpPr>
            <a:spLocks noGrp="1"/>
          </p:cNvSpPr>
          <p:nvPr>
            <p:ph idx="1"/>
          </p:nvPr>
        </p:nvSpPr>
        <p:spPr/>
        <p:txBody>
          <a:bodyPr/>
          <a:lstStyle/>
          <a:p>
            <a:endParaRPr lang="en-US" smtClean="0">
              <a:ea typeface="ＭＳ Ｐゴシック" pitchFamily="-105" charset="-128"/>
            </a:endParaRPr>
          </a:p>
        </p:txBody>
      </p:sp>
      <p:sp>
        <p:nvSpPr>
          <p:cNvPr id="5" name="TextBox 4"/>
          <p:cNvSpPr txBox="1"/>
          <p:nvPr/>
        </p:nvSpPr>
        <p:spPr>
          <a:xfrm>
            <a:off x="457200" y="1406525"/>
            <a:ext cx="6096000" cy="2862263"/>
          </a:xfrm>
          <a:prstGeom prst="rect">
            <a:avLst/>
          </a:prstGeom>
          <a:solidFill>
            <a:schemeClr val="bg1">
              <a:lumMod val="9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To inquire into the management of the care of children receiving complex cardiac surgical services at the Bristol Royal Infirmary between 1984 and 1995 and relevant related issues; to make findings as to the adequacy of the services provided; to establish what action was taken both within and outside the hospital to deal with concerns raised about the surgery and to identify any failure to take appropriate action promptly; to reach conclusions from these events and to make recommendations which could help to secure high-quality care across the NHS.</a:t>
            </a:r>
          </a:p>
        </p:txBody>
      </p:sp>
      <p:sp>
        <p:nvSpPr>
          <p:cNvPr id="9" name="Rectangle 8"/>
          <p:cNvSpPr>
            <a:spLocks noChangeArrowheads="1"/>
          </p:cNvSpPr>
          <p:nvPr/>
        </p:nvSpPr>
        <p:spPr bwMode="auto">
          <a:xfrm>
            <a:off x="457200" y="1417638"/>
            <a:ext cx="6096000" cy="2851150"/>
          </a:xfrm>
          <a:prstGeom prst="rect">
            <a:avLst/>
          </a:prstGeom>
          <a:solidFill>
            <a:schemeClr val="bg1">
              <a:alpha val="39999"/>
            </a:schemeClr>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6" name="TextBox 5"/>
          <p:cNvSpPr txBox="1"/>
          <p:nvPr/>
        </p:nvSpPr>
        <p:spPr>
          <a:xfrm>
            <a:off x="1066800" y="2984500"/>
            <a:ext cx="5943600" cy="1477963"/>
          </a:xfrm>
          <a:prstGeom prst="rect">
            <a:avLst/>
          </a:prstGeom>
          <a:solidFill>
            <a:schemeClr val="bg1">
              <a:lumMod val="8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Evidence from 577 witnesses, including 238 parents, was received in writing. The Inquiry also received 900,000 pages of documents, including the medical records of over 1,800 children. Oral evidence of selected witnesses was taken over 96 days. </a:t>
            </a:r>
          </a:p>
        </p:txBody>
      </p:sp>
      <p:sp>
        <p:nvSpPr>
          <p:cNvPr id="10" name="Rectangle 9"/>
          <p:cNvSpPr>
            <a:spLocks noChangeArrowheads="1"/>
          </p:cNvSpPr>
          <p:nvPr/>
        </p:nvSpPr>
        <p:spPr bwMode="auto">
          <a:xfrm>
            <a:off x="1066800" y="2984500"/>
            <a:ext cx="5943600" cy="1477963"/>
          </a:xfrm>
          <a:prstGeom prst="rect">
            <a:avLst/>
          </a:prstGeom>
          <a:solidFill>
            <a:schemeClr val="bg1">
              <a:alpha val="25098"/>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Calibri" pitchFamily="-105" charset="0"/>
            </a:endParaRPr>
          </a:p>
        </p:txBody>
      </p:sp>
      <p:sp>
        <p:nvSpPr>
          <p:cNvPr id="7" name="TextBox 6"/>
          <p:cNvSpPr txBox="1"/>
          <p:nvPr/>
        </p:nvSpPr>
        <p:spPr>
          <a:xfrm>
            <a:off x="1752600" y="3724275"/>
            <a:ext cx="5486400" cy="1200150"/>
          </a:xfrm>
          <a:prstGeom prst="rect">
            <a:avLst/>
          </a:prstGeom>
          <a:solidFill>
            <a:schemeClr val="bg1">
              <a:lumMod val="7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The story of the paediatric cardiac surgical service in Bristol is not an account of bad people. Nor is it an account of people who did not care, nor of people who wilfully harmed patients.</a:t>
            </a:r>
          </a:p>
        </p:txBody>
      </p:sp>
      <p:sp>
        <p:nvSpPr>
          <p:cNvPr id="11" name="Rectangle 10"/>
          <p:cNvSpPr>
            <a:spLocks noChangeArrowheads="1"/>
          </p:cNvSpPr>
          <p:nvPr/>
        </p:nvSpPr>
        <p:spPr bwMode="auto">
          <a:xfrm>
            <a:off x="1752600" y="3724275"/>
            <a:ext cx="5486400" cy="1200150"/>
          </a:xfrm>
          <a:prstGeom prst="rect">
            <a:avLst/>
          </a:prstGeom>
          <a:solidFill>
            <a:schemeClr val="bg1">
              <a:alpha val="23137"/>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Calibri" pitchFamily="-105" charset="0"/>
            </a:endParaRPr>
          </a:p>
        </p:txBody>
      </p:sp>
      <p:sp>
        <p:nvSpPr>
          <p:cNvPr id="4" name="TextBox 3"/>
          <p:cNvSpPr txBox="1"/>
          <p:nvPr/>
        </p:nvSpPr>
        <p:spPr>
          <a:xfrm>
            <a:off x="2209800" y="4648200"/>
            <a:ext cx="5791200" cy="1477963"/>
          </a:xfrm>
          <a:prstGeom prst="rect">
            <a:avLst/>
          </a:prstGeom>
          <a:solidFill>
            <a:schemeClr val="bg1">
              <a:lumMod val="6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…It is an account of a time when there was no agreed means of assessing the quality of care. There were no standards for evaluating performance. There was confusion throughout the NHS as to who was responsible for monitoring the quality of care….</a:t>
            </a:r>
          </a:p>
        </p:txBody>
      </p:sp>
      <p:sp>
        <p:nvSpPr>
          <p:cNvPr id="12" name="TextBox 11"/>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26627" name="Title 1"/>
          <p:cNvSpPr>
            <a:spLocks noGrp="1"/>
          </p:cNvSpPr>
          <p:nvPr>
            <p:ph type="title"/>
          </p:nvPr>
        </p:nvSpPr>
        <p:spPr/>
        <p:txBody>
          <a:bodyPr/>
          <a:lstStyle/>
          <a:p>
            <a:r>
              <a:rPr lang="en-US" smtClean="0">
                <a:ea typeface="ＭＳ Ｐゴシック" pitchFamily="-105" charset="-128"/>
              </a:rPr>
              <a:t>Bristol Inquiry</a:t>
            </a:r>
          </a:p>
        </p:txBody>
      </p:sp>
      <p:sp>
        <p:nvSpPr>
          <p:cNvPr id="26628" name="Content Placeholder 2"/>
          <p:cNvSpPr>
            <a:spLocks noGrp="1"/>
          </p:cNvSpPr>
          <p:nvPr>
            <p:ph idx="1"/>
          </p:nvPr>
        </p:nvSpPr>
        <p:spPr/>
        <p:txBody>
          <a:bodyPr/>
          <a:lstStyle/>
          <a:p>
            <a:endParaRPr lang="en-US" smtClean="0">
              <a:ea typeface="ＭＳ Ｐゴシック" pitchFamily="-105" charset="-128"/>
            </a:endParaRPr>
          </a:p>
        </p:txBody>
      </p:sp>
      <p:sp>
        <p:nvSpPr>
          <p:cNvPr id="5" name="TextBox 4"/>
          <p:cNvSpPr txBox="1"/>
          <p:nvPr/>
        </p:nvSpPr>
        <p:spPr>
          <a:xfrm>
            <a:off x="457200" y="1406525"/>
            <a:ext cx="6096000" cy="2862263"/>
          </a:xfrm>
          <a:prstGeom prst="rect">
            <a:avLst/>
          </a:prstGeom>
          <a:solidFill>
            <a:schemeClr val="bg1">
              <a:lumMod val="9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To inquire into the management of the care of children receiving complex cardiac surgical services at the Bristol Royal Infirmary between 1984 and 1995 and relevant related issues; to make findings as to the adequacy of the services provided; to establish what action was taken both within and outside the hospital to deal with concerns raised about the surgery and to identify any failure to take appropriate action promptly; to reach conclusions from these events and to make recommendations which could help to secure high-quality care across the NHS.</a:t>
            </a:r>
          </a:p>
        </p:txBody>
      </p:sp>
      <p:sp>
        <p:nvSpPr>
          <p:cNvPr id="9" name="Rectangle 8"/>
          <p:cNvSpPr>
            <a:spLocks noChangeArrowheads="1"/>
          </p:cNvSpPr>
          <p:nvPr/>
        </p:nvSpPr>
        <p:spPr bwMode="auto">
          <a:xfrm>
            <a:off x="457200" y="1417638"/>
            <a:ext cx="6096000" cy="2851150"/>
          </a:xfrm>
          <a:prstGeom prst="rect">
            <a:avLst/>
          </a:prstGeom>
          <a:solidFill>
            <a:schemeClr val="bg1">
              <a:alpha val="39999"/>
            </a:schemeClr>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6" name="TextBox 5"/>
          <p:cNvSpPr txBox="1"/>
          <p:nvPr/>
        </p:nvSpPr>
        <p:spPr>
          <a:xfrm>
            <a:off x="1066800" y="2984500"/>
            <a:ext cx="5943600" cy="1477963"/>
          </a:xfrm>
          <a:prstGeom prst="rect">
            <a:avLst/>
          </a:prstGeom>
          <a:solidFill>
            <a:schemeClr val="bg1">
              <a:lumMod val="8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Evidence from 577 witnesses, including 238 parents, was received in writing. The Inquiry also received 900,000 pages of documents, including the medical records of over 1,800 children. Oral evidence of selected witnesses was taken over 96 days. </a:t>
            </a:r>
          </a:p>
        </p:txBody>
      </p:sp>
      <p:sp>
        <p:nvSpPr>
          <p:cNvPr id="10" name="Rectangle 9"/>
          <p:cNvSpPr>
            <a:spLocks noChangeArrowheads="1"/>
          </p:cNvSpPr>
          <p:nvPr/>
        </p:nvSpPr>
        <p:spPr bwMode="auto">
          <a:xfrm>
            <a:off x="1066800" y="2984500"/>
            <a:ext cx="5943600" cy="1477963"/>
          </a:xfrm>
          <a:prstGeom prst="rect">
            <a:avLst/>
          </a:prstGeom>
          <a:solidFill>
            <a:schemeClr val="bg1">
              <a:alpha val="25098"/>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Calibri" pitchFamily="-105" charset="0"/>
            </a:endParaRPr>
          </a:p>
        </p:txBody>
      </p:sp>
      <p:sp>
        <p:nvSpPr>
          <p:cNvPr id="7" name="TextBox 6"/>
          <p:cNvSpPr txBox="1"/>
          <p:nvPr/>
        </p:nvSpPr>
        <p:spPr>
          <a:xfrm>
            <a:off x="1752600" y="3724275"/>
            <a:ext cx="5486400" cy="1200150"/>
          </a:xfrm>
          <a:prstGeom prst="rect">
            <a:avLst/>
          </a:prstGeom>
          <a:solidFill>
            <a:schemeClr val="bg1">
              <a:lumMod val="7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The story of the paediatric cardiac surgical service in Bristol is not an account of bad people. Nor is it an account of people who did not care, nor of people who wilfully harmed patients.</a:t>
            </a:r>
          </a:p>
        </p:txBody>
      </p:sp>
      <p:sp>
        <p:nvSpPr>
          <p:cNvPr id="11" name="Rectangle 10"/>
          <p:cNvSpPr>
            <a:spLocks noChangeArrowheads="1"/>
          </p:cNvSpPr>
          <p:nvPr/>
        </p:nvSpPr>
        <p:spPr bwMode="auto">
          <a:xfrm>
            <a:off x="1752600" y="3724275"/>
            <a:ext cx="5486400" cy="1200150"/>
          </a:xfrm>
          <a:prstGeom prst="rect">
            <a:avLst/>
          </a:prstGeom>
          <a:solidFill>
            <a:schemeClr val="bg1">
              <a:alpha val="23137"/>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Calibri" pitchFamily="-105" charset="0"/>
            </a:endParaRPr>
          </a:p>
        </p:txBody>
      </p:sp>
      <p:sp>
        <p:nvSpPr>
          <p:cNvPr id="4" name="TextBox 3"/>
          <p:cNvSpPr txBox="1"/>
          <p:nvPr/>
        </p:nvSpPr>
        <p:spPr>
          <a:xfrm>
            <a:off x="2209800" y="4648200"/>
            <a:ext cx="5791200" cy="1477963"/>
          </a:xfrm>
          <a:prstGeom prst="rect">
            <a:avLst/>
          </a:prstGeom>
          <a:solidFill>
            <a:schemeClr val="bg1">
              <a:lumMod val="65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…It is an account of a time when there was no agreed means of assessing the quality of care. There were no standards for evaluating performance. There was confusion throughout the NHS as to who was responsible for monitoring the quality of care….</a:t>
            </a:r>
          </a:p>
        </p:txBody>
      </p:sp>
      <p:sp>
        <p:nvSpPr>
          <p:cNvPr id="12" name="Rectangle 11"/>
          <p:cNvSpPr>
            <a:spLocks noChangeArrowheads="1"/>
          </p:cNvSpPr>
          <p:nvPr/>
        </p:nvSpPr>
        <p:spPr bwMode="auto">
          <a:xfrm>
            <a:off x="2209800" y="4648200"/>
            <a:ext cx="5791200" cy="1477963"/>
          </a:xfrm>
          <a:prstGeom prst="rect">
            <a:avLst/>
          </a:prstGeom>
          <a:solidFill>
            <a:schemeClr val="bg1">
              <a:alpha val="23921"/>
            </a:scheme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rgbClr val="FFFFFF"/>
              </a:solidFill>
              <a:latin typeface="Calibri" pitchFamily="-105" charset="0"/>
            </a:endParaRPr>
          </a:p>
        </p:txBody>
      </p:sp>
      <p:sp>
        <p:nvSpPr>
          <p:cNvPr id="13" name="TextBox 12"/>
          <p:cNvSpPr txBox="1"/>
          <p:nvPr/>
        </p:nvSpPr>
        <p:spPr>
          <a:xfrm>
            <a:off x="2819400" y="5526088"/>
            <a:ext cx="6096000" cy="1200150"/>
          </a:xfrm>
          <a:prstGeom prst="rect">
            <a:avLst/>
          </a:prstGeom>
          <a:solidFill>
            <a:schemeClr val="bg1">
              <a:lumMod val="50000"/>
            </a:schemeClr>
          </a:soli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800" smtClean="0"/>
              <a:t>The aim of these and all our recommendations is to produce an NHS in which patients' needs are at the centre and in which systems are in place to ensure safe care and to maintain and improve the quality of care.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ＭＳ Ｐゴシック" pitchFamily="-105" charset="-128"/>
              </a:rPr>
              <a:t>So….</a:t>
            </a:r>
          </a:p>
        </p:txBody>
      </p:sp>
      <p:sp>
        <p:nvSpPr>
          <p:cNvPr id="27651" name="Content Placeholder 2"/>
          <p:cNvSpPr>
            <a:spLocks noGrp="1"/>
          </p:cNvSpPr>
          <p:nvPr>
            <p:ph idx="1"/>
          </p:nvPr>
        </p:nvSpPr>
        <p:spPr/>
        <p:txBody>
          <a:bodyPr/>
          <a:lstStyle/>
          <a:p>
            <a:r>
              <a:rPr lang="en-US" smtClean="0">
                <a:ea typeface="ＭＳ Ｐゴシック" pitchFamily="-105" charset="-128"/>
              </a:rPr>
              <a:t>What would you have changed?</a:t>
            </a:r>
          </a:p>
          <a:p>
            <a:pPr>
              <a:buFont typeface="Arial" charset="0"/>
              <a:buNone/>
            </a:pPr>
            <a:endParaRPr lang="en-US" smtClean="0">
              <a:ea typeface="ＭＳ Ｐゴシック" pitchFamily="-105" charset="-128"/>
            </a:endParaRPr>
          </a:p>
          <a:p>
            <a:r>
              <a:rPr lang="en-US" smtClean="0">
                <a:ea typeface="ＭＳ Ｐゴシック" pitchFamily="-105" charset="-128"/>
              </a:rPr>
              <a:t>What actions would you have taken?	</a:t>
            </a:r>
          </a:p>
          <a:p>
            <a:pPr lvl="2"/>
            <a:r>
              <a:rPr lang="en-US" smtClean="0">
                <a:ea typeface="ＭＳ Ｐゴシック" pitchFamily="-105" charset="-128"/>
              </a:rPr>
              <a:t>Name Five…</a:t>
            </a:r>
          </a:p>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5" charset="-128"/>
              </a:rPr>
              <a:t>Bristol Inquiry</a:t>
            </a:r>
          </a:p>
        </p:txBody>
      </p:sp>
      <p:sp>
        <p:nvSpPr>
          <p:cNvPr id="28675" name="Content Placeholder 2"/>
          <p:cNvSpPr>
            <a:spLocks noGrp="1"/>
          </p:cNvSpPr>
          <p:nvPr>
            <p:ph idx="1"/>
          </p:nvPr>
        </p:nvSpPr>
        <p:spPr/>
        <p:txBody>
          <a:bodyPr/>
          <a:lstStyle/>
          <a:p>
            <a:r>
              <a:rPr lang="en-US" smtClean="0">
                <a:ea typeface="ＭＳ Ｐゴシック" pitchFamily="-105" charset="-128"/>
              </a:rPr>
              <a:t>A turning point in the history of the NHS</a:t>
            </a:r>
          </a:p>
          <a:p>
            <a:r>
              <a:rPr lang="en-US" smtClean="0">
                <a:ea typeface="ＭＳ Ｐゴシック" pitchFamily="-105" charset="-128"/>
              </a:rPr>
              <a:t>It changed:</a:t>
            </a:r>
          </a:p>
          <a:p>
            <a:pPr lvl="1"/>
            <a:r>
              <a:rPr lang="en-US" smtClean="0">
                <a:ea typeface="ＭＳ Ｐゴシック" pitchFamily="-105" charset="-128"/>
              </a:rPr>
              <a:t> "old boy's" culture among doctors </a:t>
            </a:r>
          </a:p>
          <a:p>
            <a:pPr lvl="1"/>
            <a:r>
              <a:rPr lang="en-US" smtClean="0">
                <a:ea typeface="ＭＳ Ｐゴシック" pitchFamily="-105" charset="-128"/>
              </a:rPr>
              <a:t>patients being left in the dark about their treatment</a:t>
            </a:r>
          </a:p>
          <a:p>
            <a:pPr lvl="1"/>
            <a:r>
              <a:rPr lang="en-US" smtClean="0">
                <a:ea typeface="ＭＳ Ｐゴシック" pitchFamily="-105" charset="-128"/>
              </a:rPr>
              <a:t>a lax approach to clinical safety</a:t>
            </a:r>
          </a:p>
          <a:p>
            <a:pPr lvl="1"/>
            <a:r>
              <a:rPr lang="en-US" smtClean="0">
                <a:ea typeface="ＭＳ Ｐゴシック" pitchFamily="-105" charset="-128"/>
              </a:rPr>
              <a:t>secrecy about doctor's performance</a:t>
            </a:r>
          </a:p>
          <a:p>
            <a:pPr lvl="1"/>
            <a:r>
              <a:rPr lang="en-US" smtClean="0">
                <a:ea typeface="ＭＳ Ｐゴシック" pitchFamily="-105" charset="-128"/>
              </a:rPr>
              <a:t>lack of external monitoring of NHS performance.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5" charset="-128"/>
              </a:rPr>
              <a:t>Bristol Inquiry</a:t>
            </a:r>
          </a:p>
        </p:txBody>
      </p:sp>
      <p:sp>
        <p:nvSpPr>
          <p:cNvPr id="29699" name="Content Placeholder 2"/>
          <p:cNvSpPr>
            <a:spLocks noGrp="1"/>
          </p:cNvSpPr>
          <p:nvPr>
            <p:ph idx="1"/>
          </p:nvPr>
        </p:nvSpPr>
        <p:spPr/>
        <p:txBody>
          <a:bodyPr/>
          <a:lstStyle/>
          <a:p>
            <a:r>
              <a:rPr lang="en-US" smtClean="0">
                <a:ea typeface="ＭＳ Ｐゴシック" pitchFamily="-105" charset="-128"/>
              </a:rPr>
              <a:t>Greater openness about clinical performance, allowing patients to access information about the relative performance of hospitals, services or consultant unit.</a:t>
            </a:r>
          </a:p>
          <a:p>
            <a:r>
              <a:rPr lang="en-US" smtClean="0">
                <a:ea typeface="ＭＳ Ｐゴシック" pitchFamily="-105" charset="-128"/>
              </a:rPr>
              <a:t>Individual results for cardiac surgeons</a:t>
            </a:r>
          </a:p>
          <a:p>
            <a:r>
              <a:rPr lang="en-US" smtClean="0">
                <a:ea typeface="ＭＳ Ｐゴシック" pitchFamily="-105" charset="-128"/>
              </a:rPr>
              <a:t>Agencies created for monitoring safety and quality</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5" charset="-128"/>
              </a:rPr>
              <a:t>Bristol Inquiry</a:t>
            </a:r>
          </a:p>
        </p:txBody>
      </p:sp>
      <p:sp>
        <p:nvSpPr>
          <p:cNvPr id="30723" name="Content Placeholder 2"/>
          <p:cNvSpPr>
            <a:spLocks noGrp="1"/>
          </p:cNvSpPr>
          <p:nvPr>
            <p:ph idx="1"/>
          </p:nvPr>
        </p:nvSpPr>
        <p:spPr/>
        <p:txBody>
          <a:bodyPr/>
          <a:lstStyle/>
          <a:p>
            <a:r>
              <a:rPr lang="en-US" smtClean="0">
                <a:ea typeface="ＭＳ Ｐゴシック" pitchFamily="-105" charset="-128"/>
              </a:rPr>
              <a:t>Greater openness about clinical performance, allowing patients to access information about the relative performance of hospitals, services or consultant unit.</a:t>
            </a:r>
          </a:p>
          <a:p>
            <a:r>
              <a:rPr lang="en-US" smtClean="0">
                <a:ea typeface="ＭＳ Ｐゴシック" pitchFamily="-105" charset="-128"/>
              </a:rPr>
              <a:t>Individual results for cardiac surgeons</a:t>
            </a:r>
          </a:p>
          <a:p>
            <a:pPr marL="342900" lvl="2" indent="-342900"/>
            <a:r>
              <a:rPr lang="en-US" sz="3200" smtClean="0">
                <a:ea typeface="ＭＳ Ｐゴシック" pitchFamily="-105" charset="-128"/>
              </a:rPr>
              <a:t>Agencies created for monitoring safety and quality</a:t>
            </a:r>
          </a:p>
          <a:p>
            <a:pPr marL="342900" lvl="2" indent="-342900"/>
            <a:endParaRPr lang="en-US" smtClean="0">
              <a:solidFill>
                <a:srgbClr val="FF0000"/>
              </a:solidFill>
              <a:ea typeface="ＭＳ Ｐゴシック" pitchFamily="-105" charset="-128"/>
            </a:endParaRPr>
          </a:p>
          <a:p>
            <a:pPr marL="342900" lvl="2" indent="-342900">
              <a:buFont typeface="Arial" charset="0"/>
              <a:buNone/>
            </a:pPr>
            <a:r>
              <a:rPr lang="en-US" smtClean="0">
                <a:solidFill>
                  <a:srgbClr val="FF0000"/>
                </a:solidFill>
                <a:ea typeface="ＭＳ Ｐゴシック" pitchFamily="-105" charset="-128"/>
              </a:rPr>
              <a:t>Is this a good thing?</a:t>
            </a:r>
          </a:p>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pitchFamily="-105" charset="-128"/>
              </a:rPr>
              <a:t>The good old days of the NHS</a:t>
            </a:r>
          </a:p>
        </p:txBody>
      </p:sp>
      <p:pic>
        <p:nvPicPr>
          <p:cNvPr id="4099" name="Content Placeholder 3" descr="1.bmp"/>
          <p:cNvPicPr>
            <a:picLocks noGrp="1" noChangeAspect="1"/>
          </p:cNvPicPr>
          <p:nvPr>
            <p:ph idx="1"/>
          </p:nvPr>
        </p:nvPicPr>
        <p:blipFill>
          <a:blip r:embed="rId2"/>
          <a:srcRect/>
          <a:stretch>
            <a:fillRect/>
          </a:stretch>
        </p:blipFill>
        <p:spPr>
          <a:xfrm>
            <a:off x="2362200" y="1295400"/>
            <a:ext cx="4416425" cy="5373688"/>
          </a:xfrm>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31747" name="Picture 4"/>
          <p:cNvPicPr>
            <a:picLocks noChangeAspect="1"/>
          </p:cNvPicPr>
          <p:nvPr/>
        </p:nvPicPr>
        <p:blipFill>
          <a:blip r:embed="rId2"/>
          <a:srcRect/>
          <a:stretch>
            <a:fillRect/>
          </a:stretch>
        </p:blipFill>
        <p:spPr bwMode="auto">
          <a:xfrm>
            <a:off x="2794000" y="889000"/>
            <a:ext cx="3556000" cy="5080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r>
              <a:rPr lang="en-US" smtClean="0">
                <a:ea typeface="ＭＳ Ｐゴシック" pitchFamily="-105" charset="-128"/>
              </a:rPr>
              <a:t>“I will use my power to help the sick to the best of my ability and judgment; I will abstain from harming or wronging anyone by it. I will not give a fatal draught to anyone if I am asked, nor will I suggest any such thing.” </a:t>
            </a:r>
          </a:p>
          <a:p>
            <a:pPr>
              <a:buFont typeface="Arial" charset="0"/>
              <a:buNone/>
            </a:pPr>
            <a:endParaRPr lang="en-US" smtClean="0">
              <a:ea typeface="ＭＳ Ｐゴシック" pitchFamily="-105" charset="-128"/>
            </a:endParaRPr>
          </a:p>
          <a:p>
            <a:pPr>
              <a:buFont typeface="Arial" charset="0"/>
              <a:buNone/>
            </a:pPr>
            <a:endParaRPr lang="en-US" smtClean="0">
              <a:ea typeface="ＭＳ Ｐゴシック" pitchFamily="-105" charset="-128"/>
            </a:endParaRPr>
          </a:p>
          <a:p>
            <a:pPr>
              <a:buFont typeface="Arial" charset="0"/>
              <a:buNone/>
            </a:pPr>
            <a:r>
              <a:rPr lang="en-US" i="1" smtClean="0">
                <a:ea typeface="ＭＳ Ｐゴシック" pitchFamily="-105" charset="-128"/>
              </a:rPr>
              <a:t>From the Hippocratic oath</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105" charset="-128"/>
              </a:rPr>
              <a:t>Harold Shipman</a:t>
            </a:r>
          </a:p>
        </p:txBody>
      </p:sp>
      <p:pic>
        <p:nvPicPr>
          <p:cNvPr id="33795" name="Content Placeholder 4" descr="Picture 1.png"/>
          <p:cNvPicPr>
            <a:picLocks noGrp="1" noChangeAspect="1"/>
          </p:cNvPicPr>
          <p:nvPr>
            <p:ph idx="1"/>
          </p:nvPr>
        </p:nvPicPr>
        <p:blipFill>
          <a:blip r:embed="rId2"/>
          <a:srcRect/>
          <a:stretch>
            <a:fillRect/>
          </a:stretch>
        </p:blipFill>
        <p:spPr>
          <a:xfrm>
            <a:off x="1820863" y="1600200"/>
            <a:ext cx="5502275" cy="4525963"/>
          </a:xfrm>
          <a:ln w="28575">
            <a:solidFill>
              <a:schemeClr val="tx1"/>
            </a:solidFill>
          </a:ln>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itchFamily="-105" charset="-128"/>
              </a:rPr>
              <a:t>Excess Death</a:t>
            </a:r>
          </a:p>
        </p:txBody>
      </p:sp>
      <p:pic>
        <p:nvPicPr>
          <p:cNvPr id="34819" name="Content Placeholder 4" descr="Picture 2.png"/>
          <p:cNvPicPr>
            <a:picLocks noGrp="1" noChangeAspect="1"/>
          </p:cNvPicPr>
          <p:nvPr>
            <p:ph idx="1"/>
          </p:nvPr>
        </p:nvPicPr>
        <p:blipFill>
          <a:blip r:embed="rId2"/>
          <a:srcRect/>
          <a:stretch>
            <a:fillRect/>
          </a:stretch>
        </p:blipFill>
        <p:spPr>
          <a:xfrm>
            <a:off x="457200" y="1731963"/>
            <a:ext cx="8229600" cy="4262437"/>
          </a:xfrm>
          <a:ln w="38100">
            <a:solidFill>
              <a:schemeClr val="tx1"/>
            </a:solidFill>
          </a:ln>
        </p:spPr>
      </p:pic>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105" charset="-128"/>
              </a:rPr>
              <a:t>AUDIT</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35844" name="Content Placeholder 6" descr="Picture 3.png"/>
          <p:cNvPicPr>
            <a:picLocks noGrp="1" noChangeAspect="1"/>
          </p:cNvPicPr>
          <p:nvPr>
            <p:ph idx="1"/>
          </p:nvPr>
        </p:nvPicPr>
        <p:blipFill>
          <a:blip r:embed="rId2"/>
          <a:srcRect/>
          <a:stretch>
            <a:fillRect/>
          </a:stretch>
        </p:blipFill>
        <p:spPr>
          <a:xfrm>
            <a:off x="457200" y="1736725"/>
            <a:ext cx="8229600" cy="4252913"/>
          </a:xfrm>
          <a:ln w="38100">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pitchFamily="-105" charset="-128"/>
              </a:rPr>
              <a:t>The Enquiry</a:t>
            </a:r>
          </a:p>
        </p:txBody>
      </p:sp>
      <p:sp>
        <p:nvSpPr>
          <p:cNvPr id="36867" name="Content Placeholder 2"/>
          <p:cNvSpPr>
            <a:spLocks noGrp="1"/>
          </p:cNvSpPr>
          <p:nvPr>
            <p:ph idx="1"/>
          </p:nvPr>
        </p:nvSpPr>
        <p:spPr/>
        <p:txBody>
          <a:bodyPr/>
          <a:lstStyle/>
          <a:p>
            <a:r>
              <a:rPr lang="en-US" sz="2600" smtClean="0">
                <a:ea typeface="ＭＳ Ｐゴシック" pitchFamily="-105" charset="-128"/>
              </a:rPr>
              <a:t>Function and strength of the GMC</a:t>
            </a:r>
          </a:p>
          <a:p>
            <a:r>
              <a:rPr lang="en-US" sz="2600" smtClean="0">
                <a:ea typeface="ＭＳ Ｐゴシック" pitchFamily="-105" charset="-128"/>
              </a:rPr>
              <a:t>The role of revalidation</a:t>
            </a:r>
          </a:p>
          <a:p>
            <a:r>
              <a:rPr lang="en-US" sz="2600" smtClean="0">
                <a:ea typeface="ＭＳ Ｐゴシック" pitchFamily="-105" charset="-128"/>
              </a:rPr>
              <a:t>How we deal with sick doctors</a:t>
            </a:r>
          </a:p>
          <a:p>
            <a:r>
              <a:rPr lang="en-US" sz="2600" smtClean="0">
                <a:ea typeface="ＭＳ Ｐゴシック" pitchFamily="-105" charset="-128"/>
              </a:rPr>
              <a:t>The purpose and reliability of death certification</a:t>
            </a:r>
          </a:p>
          <a:p>
            <a:r>
              <a:rPr lang="en-US" sz="2600" smtClean="0">
                <a:ea typeface="ＭＳ Ｐゴシック" pitchFamily="-105" charset="-128"/>
              </a:rPr>
              <a:t>The monitoring of cremation certification</a:t>
            </a:r>
          </a:p>
          <a:p>
            <a:r>
              <a:rPr lang="en-US" sz="2600" smtClean="0">
                <a:ea typeface="ＭＳ Ｐゴシック" pitchFamily="-105" charset="-128"/>
              </a:rPr>
              <a:t>The use of controlled drugs</a:t>
            </a:r>
          </a:p>
          <a:p>
            <a:r>
              <a:rPr lang="en-US" sz="2600" smtClean="0">
                <a:ea typeface="ＭＳ Ｐゴシック" pitchFamily="-105" charset="-128"/>
              </a:rPr>
              <a:t>The problem of isolated doctors</a:t>
            </a:r>
          </a:p>
          <a:p>
            <a:r>
              <a:rPr lang="en-US" sz="2600" smtClean="0">
                <a:ea typeface="ＭＳ Ｐゴシック" pitchFamily="-105" charset="-128"/>
              </a:rPr>
              <a:t>The value of clinical governance</a:t>
            </a:r>
          </a:p>
          <a:p>
            <a:r>
              <a:rPr lang="en-US" sz="2600" smtClean="0">
                <a:ea typeface="ＭＳ Ｐゴシック" pitchFamily="-105" charset="-128"/>
              </a:rPr>
              <a:t>The problems of whistleblowing</a:t>
            </a:r>
          </a:p>
          <a:p>
            <a:r>
              <a:rPr lang="en-US" sz="2600" smtClean="0">
                <a:ea typeface="ＭＳ Ｐゴシック" pitchFamily="-105" charset="-128"/>
              </a:rPr>
              <a:t>The function of the coroners' service.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US" smtClean="0">
              <a:ea typeface="ＭＳ Ｐゴシック" pitchFamily="-105" charset="-128"/>
            </a:endParaRPr>
          </a:p>
        </p:txBody>
      </p:sp>
      <p:sp>
        <p:nvSpPr>
          <p:cNvPr id="37891" name="Content Placeholder 2"/>
          <p:cNvSpPr>
            <a:spLocks noGrp="1"/>
          </p:cNvSpPr>
          <p:nvPr>
            <p:ph idx="1"/>
          </p:nvPr>
        </p:nvSpPr>
        <p:spPr/>
        <p:txBody>
          <a:bodyPr/>
          <a:lstStyle/>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105" charset="-128"/>
              </a:rPr>
              <a:t>High Quality Care for All</a:t>
            </a:r>
          </a:p>
        </p:txBody>
      </p:sp>
      <p:sp>
        <p:nvSpPr>
          <p:cNvPr id="38915" name="Content Placeholder 2"/>
          <p:cNvSpPr>
            <a:spLocks noGrp="1"/>
          </p:cNvSpPr>
          <p:nvPr>
            <p:ph idx="1"/>
          </p:nvPr>
        </p:nvSpPr>
        <p:spPr/>
        <p:txBody>
          <a:bodyPr/>
          <a:lstStyle/>
          <a:p>
            <a:r>
              <a:rPr lang="en-US" sz="2400" smtClean="0">
                <a:ea typeface="ＭＳ Ｐゴシック" pitchFamily="-105" charset="-128"/>
              </a:rPr>
              <a:t>Simple monitoring of what is achieved is not the whole story</a:t>
            </a:r>
            <a:br>
              <a:rPr lang="en-US" sz="2400" smtClean="0">
                <a:ea typeface="ＭＳ Ｐゴシック" pitchFamily="-105" charset="-128"/>
              </a:rPr>
            </a:br>
            <a:endParaRPr lang="en-US" sz="2400" smtClean="0">
              <a:ea typeface="ＭＳ Ｐゴシック" pitchFamily="-105" charset="-128"/>
            </a:endParaRPr>
          </a:p>
          <a:p>
            <a:r>
              <a:rPr lang="en-US" sz="2400" smtClean="0">
                <a:ea typeface="ＭＳ Ｐゴシック" pitchFamily="-105" charset="-128"/>
              </a:rPr>
              <a:t>“Nationally, the NHS in the 21st century faces different challenges: </a:t>
            </a:r>
          </a:p>
          <a:p>
            <a:pPr lvl="1"/>
            <a:r>
              <a:rPr lang="en-US" sz="2400" smtClean="0">
                <a:ea typeface="ＭＳ Ｐゴシック" pitchFamily="-105" charset="-128"/>
              </a:rPr>
              <a:t>rising expectations</a:t>
            </a:r>
          </a:p>
          <a:p>
            <a:pPr lvl="1"/>
            <a:r>
              <a:rPr lang="en-US" sz="2400" smtClean="0">
                <a:ea typeface="ＭＳ Ｐゴシック" pitchFamily="-105" charset="-128"/>
              </a:rPr>
              <a:t>demand driven by demographics</a:t>
            </a:r>
          </a:p>
          <a:p>
            <a:pPr lvl="1"/>
            <a:r>
              <a:rPr lang="en-US" sz="2400" smtClean="0">
                <a:ea typeface="ＭＳ Ｐゴシック" pitchFamily="-105" charset="-128"/>
              </a:rPr>
              <a:t>the continuing development of our ‘information society’</a:t>
            </a:r>
          </a:p>
          <a:p>
            <a:pPr lvl="1"/>
            <a:r>
              <a:rPr lang="en-US" sz="2400" smtClean="0">
                <a:ea typeface="ＭＳ Ｐゴシック" pitchFamily="-105" charset="-128"/>
              </a:rPr>
              <a:t>advances in treatment</a:t>
            </a:r>
          </a:p>
          <a:p>
            <a:pPr lvl="1"/>
            <a:r>
              <a:rPr lang="en-US" sz="2400" smtClean="0">
                <a:ea typeface="ＭＳ Ｐゴシック" pitchFamily="-105" charset="-128"/>
              </a:rPr>
              <a:t> the changing nature of disease</a:t>
            </a:r>
          </a:p>
          <a:p>
            <a:pPr lvl="1"/>
            <a:r>
              <a:rPr lang="en-US" sz="2400" smtClean="0">
                <a:ea typeface="ＭＳ Ｐゴシック" pitchFamily="-105" charset="-128"/>
              </a:rPr>
              <a:t>changing expectations of the health workplace.” </a:t>
            </a:r>
          </a:p>
        </p:txBody>
      </p:sp>
      <p:sp>
        <p:nvSpPr>
          <p:cNvPr id="4" name="Rectangle 3"/>
          <p:cNvSpPr>
            <a:spLocks noChangeArrowheads="1"/>
          </p:cNvSpPr>
          <p:nvPr/>
        </p:nvSpPr>
        <p:spPr bwMode="auto">
          <a:xfrm>
            <a:off x="685800" y="6110288"/>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38917" name="Picture 17" descr="hqcfa.bmp"/>
          <p:cNvPicPr>
            <a:picLocks noChangeAspect="1"/>
          </p:cNvPicPr>
          <p:nvPr/>
        </p:nvPicPr>
        <p:blipFill>
          <a:blip r:embed="rId2"/>
          <a:srcRect/>
          <a:stretch>
            <a:fillRect/>
          </a:stretch>
        </p:blipFill>
        <p:spPr bwMode="auto">
          <a:xfrm>
            <a:off x="914400" y="6186488"/>
            <a:ext cx="2209800" cy="517525"/>
          </a:xfrm>
          <a:prstGeom prst="rect">
            <a:avLst/>
          </a:prstGeom>
          <a:noFill/>
          <a:ln w="9525">
            <a:noFill/>
            <a:miter lim="800000"/>
            <a:headEnd/>
            <a:tailEnd/>
          </a:ln>
        </p:spPr>
      </p:pic>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04800"/>
            <a:ext cx="8229600" cy="1143000"/>
          </a:xfrm>
        </p:spPr>
        <p:txBody>
          <a:bodyPr/>
          <a:lstStyle/>
          <a:p>
            <a:pPr eaLnBrk="1" hangingPunct="1"/>
            <a:r>
              <a:rPr lang="en-GB" sz="3400" smtClean="0">
                <a:ea typeface="ＭＳ Ｐゴシック" pitchFamily="-105" charset="-128"/>
              </a:rPr>
              <a:t>“Quality at the heart of everything we do”</a:t>
            </a:r>
          </a:p>
        </p:txBody>
      </p:sp>
      <p:sp>
        <p:nvSpPr>
          <p:cNvPr id="39939"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graphicFrame>
        <p:nvGraphicFramePr>
          <p:cNvPr id="11" name="D 2"/>
          <p:cNvGraphicFramePr/>
          <p:nvPr/>
        </p:nvGraphicFramePr>
        <p:xfrm>
          <a:off x="1219200" y="2286000"/>
          <a:ext cx="7391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a:spLocks noChangeArrowheads="1"/>
          </p:cNvSpPr>
          <p:nvPr/>
        </p:nvSpPr>
        <p:spPr bwMode="auto">
          <a:xfrm>
            <a:off x="5943600" y="16002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39942" name="Picture 17" descr="hqcfa.bmp"/>
          <p:cNvPicPr>
            <a:picLocks noChangeAspect="1"/>
          </p:cNvPicPr>
          <p:nvPr/>
        </p:nvPicPr>
        <p:blipFill>
          <a:blip r:embed="rId7"/>
          <a:srcRect/>
          <a:stretch>
            <a:fillRect/>
          </a:stretch>
        </p:blipFill>
        <p:spPr bwMode="auto">
          <a:xfrm>
            <a:off x="6172200" y="1676400"/>
            <a:ext cx="2209800" cy="517525"/>
          </a:xfrm>
          <a:prstGeom prst="rect">
            <a:avLst/>
          </a:prstGeom>
          <a:noFill/>
          <a:ln w="9525">
            <a:noFill/>
            <a:miter lim="800000"/>
            <a:headEnd/>
            <a:tailEnd/>
          </a:ln>
        </p:spPr>
      </p:pic>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09800"/>
            <a:ext cx="8229600" cy="1143000"/>
          </a:xfrm>
        </p:spPr>
        <p:txBody>
          <a:bodyPr/>
          <a:lstStyle/>
          <a:p>
            <a:r>
              <a:rPr lang="en-US" smtClean="0">
                <a:ea typeface="ＭＳ Ｐゴシック" pitchFamily="-105" charset="-128"/>
              </a:rPr>
              <a:t>What is quality?</a:t>
            </a: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105" charset="-128"/>
              </a:rPr>
              <a:t>The good old days of the NHS</a:t>
            </a:r>
          </a:p>
        </p:txBody>
      </p:sp>
      <p:sp>
        <p:nvSpPr>
          <p:cNvPr id="5123" name="Content Placeholder 2"/>
          <p:cNvSpPr>
            <a:spLocks noGrp="1"/>
          </p:cNvSpPr>
          <p:nvPr>
            <p:ph idx="1"/>
          </p:nvPr>
        </p:nvSpPr>
        <p:spPr/>
        <p:txBody>
          <a:bodyPr/>
          <a:lstStyle/>
          <a:p>
            <a:endParaRPr lang="en-US" smtClean="0">
              <a:ea typeface="ＭＳ Ｐゴシック" pitchFamily="-105" charset="-128"/>
            </a:endParaRPr>
          </a:p>
        </p:txBody>
      </p:sp>
      <p:pic>
        <p:nvPicPr>
          <p:cNvPr id="5124" name="Picture 3" descr="Picture 5.png"/>
          <p:cNvPicPr>
            <a:picLocks noChangeAspect="1"/>
          </p:cNvPicPr>
          <p:nvPr/>
        </p:nvPicPr>
        <p:blipFill>
          <a:blip r:embed="rId2"/>
          <a:srcRect/>
          <a:stretch>
            <a:fillRect/>
          </a:stretch>
        </p:blipFill>
        <p:spPr bwMode="auto">
          <a:xfrm>
            <a:off x="1219200" y="1417638"/>
            <a:ext cx="6673850" cy="4978400"/>
          </a:xfrm>
          <a:prstGeom prst="rect">
            <a:avLst/>
          </a:prstGeom>
          <a:noFill/>
          <a:ln w="38100">
            <a:solidFill>
              <a:schemeClr val="tx1"/>
            </a:solidFill>
            <a:miter lim="800000"/>
            <a:headEnd/>
            <a:tailEnd/>
          </a:ln>
        </p:spPr>
      </p:pic>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algn="l"/>
            <a:r>
              <a:rPr lang="en-US" smtClean="0">
                <a:ea typeface="ＭＳ Ｐゴシック" pitchFamily="-105" charset="-128"/>
              </a:rPr>
              <a:t>Poor Quality</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41988" name="Picture 5" descr="john and edward x factor.jpg"/>
          <p:cNvPicPr>
            <a:picLocks noChangeAspect="1"/>
          </p:cNvPicPr>
          <p:nvPr/>
        </p:nvPicPr>
        <p:blipFill>
          <a:blip r:embed="rId2"/>
          <a:srcRect/>
          <a:stretch>
            <a:fillRect/>
          </a:stretch>
        </p:blipFill>
        <p:spPr bwMode="auto">
          <a:xfrm>
            <a:off x="3884613" y="3733800"/>
            <a:ext cx="4953000" cy="2476500"/>
          </a:xfrm>
          <a:prstGeom prst="rect">
            <a:avLst/>
          </a:prstGeom>
          <a:noFill/>
          <a:ln w="38100">
            <a:solidFill>
              <a:schemeClr val="tx1"/>
            </a:solidFill>
            <a:miter lim="800000"/>
            <a:headEnd/>
            <a:tailEnd/>
          </a:ln>
        </p:spPr>
      </p:pic>
      <p:pic>
        <p:nvPicPr>
          <p:cNvPr id="41989" name="Picture 7" descr="Picture 9.png"/>
          <p:cNvPicPr>
            <a:picLocks noChangeAspect="1"/>
          </p:cNvPicPr>
          <p:nvPr/>
        </p:nvPicPr>
        <p:blipFill>
          <a:blip r:embed="rId3"/>
          <a:srcRect/>
          <a:stretch>
            <a:fillRect/>
          </a:stretch>
        </p:blipFill>
        <p:spPr bwMode="auto">
          <a:xfrm>
            <a:off x="457200" y="1417638"/>
            <a:ext cx="4419600" cy="3171825"/>
          </a:xfrm>
          <a:prstGeom prst="rect">
            <a:avLst/>
          </a:prstGeom>
          <a:noFill/>
          <a:ln w="38100">
            <a:solidFill>
              <a:schemeClr val="tx1"/>
            </a:solidFill>
            <a:miter lim="800000"/>
            <a:headEnd/>
            <a:tailEnd/>
          </a:ln>
        </p:spPr>
      </p:pic>
      <p:pic>
        <p:nvPicPr>
          <p:cNvPr id="41990" name="Picture 11" descr="Picture 11.png"/>
          <p:cNvPicPr>
            <a:picLocks noChangeAspect="1"/>
          </p:cNvPicPr>
          <p:nvPr/>
        </p:nvPicPr>
        <p:blipFill>
          <a:blip r:embed="rId4"/>
          <a:srcRect/>
          <a:stretch>
            <a:fillRect/>
          </a:stretch>
        </p:blipFill>
        <p:spPr bwMode="auto">
          <a:xfrm>
            <a:off x="4267200" y="215900"/>
            <a:ext cx="4570413" cy="2979738"/>
          </a:xfrm>
          <a:prstGeom prst="rect">
            <a:avLst/>
          </a:prstGeom>
          <a:noFill/>
          <a:ln w="38100">
            <a:solidFill>
              <a:schemeClr val="tx1"/>
            </a:solidFill>
            <a:miter lim="800000"/>
            <a:headEnd/>
            <a:tailEnd/>
          </a:ln>
        </p:spPr>
      </p:pic>
      <p:pic>
        <p:nvPicPr>
          <p:cNvPr id="41991" name="Picture 7" descr="Picture 4.png"/>
          <p:cNvPicPr>
            <a:picLocks noChangeAspect="1"/>
          </p:cNvPicPr>
          <p:nvPr/>
        </p:nvPicPr>
        <p:blipFill>
          <a:blip r:embed="rId5"/>
          <a:srcRect/>
          <a:stretch>
            <a:fillRect/>
          </a:stretch>
        </p:blipFill>
        <p:spPr bwMode="auto">
          <a:xfrm>
            <a:off x="228600" y="5330825"/>
            <a:ext cx="4953000" cy="13239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1143000"/>
          </a:xfrm>
        </p:spPr>
        <p:txBody>
          <a:bodyPr/>
          <a:lstStyle/>
          <a:p>
            <a:r>
              <a:rPr lang="en-US" smtClean="0">
                <a:ea typeface="ＭＳ Ｐゴシック" pitchFamily="-105" charset="-128"/>
              </a:rPr>
              <a:t>Quality in terms of outcomes only?</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43012" name="Picture 7" descr="Picture 23.png"/>
          <p:cNvPicPr>
            <a:picLocks noChangeAspect="1"/>
          </p:cNvPicPr>
          <p:nvPr/>
        </p:nvPicPr>
        <p:blipFill>
          <a:blip r:embed="rId3"/>
          <a:srcRect/>
          <a:stretch>
            <a:fillRect/>
          </a:stretch>
        </p:blipFill>
        <p:spPr bwMode="auto">
          <a:xfrm>
            <a:off x="685800" y="1143000"/>
            <a:ext cx="3294063" cy="4419600"/>
          </a:xfrm>
          <a:prstGeom prst="rect">
            <a:avLst/>
          </a:prstGeom>
          <a:noFill/>
          <a:ln w="9525">
            <a:noFill/>
            <a:miter lim="800000"/>
            <a:headEnd/>
            <a:tailEnd/>
          </a:ln>
        </p:spPr>
      </p:pic>
      <p:pic>
        <p:nvPicPr>
          <p:cNvPr id="43013" name="Object 2"/>
          <p:cNvPicPr>
            <a:picLocks noChangeAspect="1"/>
          </p:cNvPicPr>
          <p:nvPr/>
        </p:nvPicPr>
        <p:blipFill>
          <a:blip r:embed="rId4"/>
          <a:stretch>
            <a:fillRect/>
          </a:stretch>
        </p:blipFill>
        <p:spPr>
          <a:xfrm>
            <a:off x="2852738" y="2925763"/>
            <a:ext cx="5376862" cy="327818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66700"/>
            <a:ext cx="8229600" cy="1143000"/>
          </a:xfrm>
          <a:ln w="44450"/>
          <a:effectLst>
            <a:glow rad="101600">
              <a:schemeClr val="bg2">
                <a:lumMod val="75000"/>
                <a:alpha val="75000"/>
              </a:schemeClr>
            </a:glow>
          </a:effectLst>
          <a:scene3d>
            <a:camera prst="orthographicFront"/>
            <a:lightRig rig="threePt" dir="t"/>
          </a:scene3d>
          <a:sp3d>
            <a:bevelT/>
            <a:bevelB/>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3d/>
          </a:bodyPr>
          <a:lstStyle/>
          <a:p>
            <a:pPr eaLnBrk="1" hangingPunct="1">
              <a:defRPr/>
            </a:pPr>
            <a:r>
              <a:rPr lang="en-GB" sz="3600" dirty="0" smtClean="0"/>
              <a:t>Dimensions of Quality</a:t>
            </a:r>
            <a:endParaRPr lang="en-GB" sz="3600" dirty="0"/>
          </a:p>
        </p:txBody>
      </p:sp>
      <p:sp>
        <p:nvSpPr>
          <p:cNvPr id="6" name="Rectangle 5"/>
          <p:cNvSpPr>
            <a:spLocks noChangeArrowheads="1"/>
          </p:cNvSpPr>
          <p:nvPr/>
        </p:nvSpPr>
        <p:spPr bwMode="auto">
          <a:xfrm>
            <a:off x="5791200" y="17526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44036" name="Picture 17" descr="hqcfa.bmp"/>
          <p:cNvPicPr>
            <a:picLocks noChangeAspect="1"/>
          </p:cNvPicPr>
          <p:nvPr/>
        </p:nvPicPr>
        <p:blipFill>
          <a:blip r:embed="rId2"/>
          <a:srcRect/>
          <a:stretch>
            <a:fillRect/>
          </a:stretch>
        </p:blipFill>
        <p:spPr bwMode="auto">
          <a:xfrm>
            <a:off x="6019800" y="1828800"/>
            <a:ext cx="2209800" cy="517525"/>
          </a:xfrm>
          <a:prstGeom prst="rect">
            <a:avLst/>
          </a:prstGeom>
          <a:noFill/>
          <a:ln w="9525">
            <a:noFill/>
            <a:miter lim="800000"/>
            <a:headEnd/>
            <a:tailEnd/>
          </a:ln>
        </p:spPr>
      </p:pic>
      <p:sp>
        <p:nvSpPr>
          <p:cNvPr id="44037"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sp>
        <p:nvSpPr>
          <p:cNvPr id="44038" name="Text Box 12"/>
          <p:cNvSpPr txBox="1">
            <a:spLocks noChangeArrowheads="1"/>
          </p:cNvSpPr>
          <p:nvPr/>
        </p:nvSpPr>
        <p:spPr bwMode="auto">
          <a:xfrm>
            <a:off x="685800" y="1828800"/>
            <a:ext cx="3505200" cy="2570163"/>
          </a:xfrm>
          <a:prstGeom prst="rect">
            <a:avLst/>
          </a:prstGeom>
          <a:noFill/>
          <a:ln w="63500">
            <a:noFill/>
            <a:round/>
            <a:headEnd/>
            <a:tailEnd/>
          </a:ln>
        </p:spPr>
        <p:txBody>
          <a:bodyPr>
            <a:spAutoFit/>
          </a:bodyPr>
          <a:lstStyle/>
          <a:p>
            <a:pPr>
              <a:spcBef>
                <a:spcPct val="50000"/>
              </a:spcBef>
            </a:pPr>
            <a:r>
              <a:rPr lang="en-GB" sz="1400" b="1"/>
              <a:t>Must be understood from the patients perspective</a:t>
            </a:r>
          </a:p>
          <a:p>
            <a:pPr>
              <a:spcBef>
                <a:spcPct val="50000"/>
              </a:spcBef>
            </a:pPr>
            <a:r>
              <a:rPr lang="en-GB" sz="1400"/>
              <a:t>Includes:</a:t>
            </a:r>
          </a:p>
          <a:p>
            <a:pPr lvl="1">
              <a:spcBef>
                <a:spcPct val="50000"/>
              </a:spcBef>
              <a:buFont typeface="Wingdings" pitchFamily="-105" charset="2"/>
              <a:buChar char="§"/>
            </a:pPr>
            <a:r>
              <a:rPr lang="en-GB" sz="1400"/>
              <a:t>Experience: Quality of caring</a:t>
            </a:r>
          </a:p>
          <a:p>
            <a:pPr lvl="1">
              <a:spcBef>
                <a:spcPct val="50000"/>
              </a:spcBef>
              <a:buFont typeface="Wingdings" pitchFamily="-105" charset="2"/>
              <a:buChar char="§"/>
            </a:pPr>
            <a:r>
              <a:rPr lang="en-GB" sz="1400"/>
              <a:t>Effectiveness: Clinical outcomes and PROMS</a:t>
            </a:r>
          </a:p>
          <a:p>
            <a:pPr lvl="1">
              <a:spcBef>
                <a:spcPct val="50000"/>
              </a:spcBef>
              <a:buFont typeface="Wingdings" pitchFamily="-105" charset="2"/>
              <a:buChar char="§"/>
            </a:pPr>
            <a:r>
              <a:rPr lang="en-GB" sz="1400"/>
              <a:t>Safety: Measurement of avoidable error and adverse outcome</a:t>
            </a:r>
          </a:p>
          <a:p>
            <a:pPr lvl="1">
              <a:spcBef>
                <a:spcPct val="50000"/>
              </a:spcBef>
              <a:buFont typeface="Wingdings" pitchFamily="-105" charset="2"/>
              <a:buChar char="§"/>
            </a:pPr>
            <a:endParaRPr lang="en-GB" sz="1400"/>
          </a:p>
        </p:txBody>
      </p:sp>
      <p:sp>
        <p:nvSpPr>
          <p:cNvPr id="44039" name="Oval 4"/>
          <p:cNvSpPr>
            <a:spLocks noChangeArrowheads="1"/>
          </p:cNvSpPr>
          <p:nvPr/>
        </p:nvSpPr>
        <p:spPr bwMode="auto">
          <a:xfrm>
            <a:off x="4186238" y="3886200"/>
            <a:ext cx="2055812" cy="2133600"/>
          </a:xfrm>
          <a:prstGeom prst="ellipse">
            <a:avLst/>
          </a:prstGeom>
          <a:solidFill>
            <a:srgbClr val="0000FF">
              <a:alpha val="50195"/>
            </a:srgbClr>
          </a:solidFill>
          <a:ln w="9525">
            <a:solidFill>
              <a:schemeClr val="tx1"/>
            </a:solidFill>
            <a:round/>
            <a:headEnd/>
            <a:tailEnd/>
          </a:ln>
        </p:spPr>
        <p:txBody>
          <a:bodyPr wrap="none" anchor="ctr"/>
          <a:lstStyle/>
          <a:p>
            <a:endParaRPr lang="en-US"/>
          </a:p>
        </p:txBody>
      </p:sp>
      <p:sp>
        <p:nvSpPr>
          <p:cNvPr id="44040" name="Oval 5"/>
          <p:cNvSpPr>
            <a:spLocks noChangeArrowheads="1"/>
          </p:cNvSpPr>
          <p:nvPr/>
        </p:nvSpPr>
        <p:spPr bwMode="auto">
          <a:xfrm>
            <a:off x="4686300" y="3028950"/>
            <a:ext cx="2055813" cy="2133600"/>
          </a:xfrm>
          <a:prstGeom prst="ellipse">
            <a:avLst/>
          </a:prstGeom>
          <a:solidFill>
            <a:srgbClr val="666699">
              <a:alpha val="49019"/>
            </a:srgbClr>
          </a:solidFill>
          <a:ln w="9525">
            <a:solidFill>
              <a:schemeClr val="tx1"/>
            </a:solidFill>
            <a:round/>
            <a:headEnd/>
            <a:tailEnd/>
          </a:ln>
        </p:spPr>
        <p:txBody>
          <a:bodyPr wrap="none" anchor="ctr"/>
          <a:lstStyle/>
          <a:p>
            <a:endParaRPr lang="en-US"/>
          </a:p>
        </p:txBody>
      </p:sp>
      <p:sp>
        <p:nvSpPr>
          <p:cNvPr id="44041" name="Oval 6"/>
          <p:cNvSpPr>
            <a:spLocks noChangeArrowheads="1"/>
          </p:cNvSpPr>
          <p:nvPr/>
        </p:nvSpPr>
        <p:spPr bwMode="auto">
          <a:xfrm>
            <a:off x="5257800" y="3886200"/>
            <a:ext cx="2055813" cy="2133600"/>
          </a:xfrm>
          <a:prstGeom prst="ellipse">
            <a:avLst/>
          </a:prstGeom>
          <a:solidFill>
            <a:srgbClr val="808080">
              <a:alpha val="50195"/>
            </a:srgbClr>
          </a:solidFill>
          <a:ln w="9525">
            <a:solidFill>
              <a:schemeClr val="tx1"/>
            </a:solidFill>
            <a:round/>
            <a:headEnd/>
            <a:tailEnd/>
          </a:ln>
        </p:spPr>
        <p:txBody>
          <a:bodyPr wrap="none" anchor="ctr"/>
          <a:lstStyle/>
          <a:p>
            <a:endParaRPr lang="en-US"/>
          </a:p>
        </p:txBody>
      </p:sp>
      <p:sp>
        <p:nvSpPr>
          <p:cNvPr id="44042" name="Text Box 7"/>
          <p:cNvSpPr txBox="1">
            <a:spLocks noChangeArrowheads="1"/>
          </p:cNvSpPr>
          <p:nvPr/>
        </p:nvSpPr>
        <p:spPr bwMode="auto">
          <a:xfrm>
            <a:off x="3471863" y="5029200"/>
            <a:ext cx="1500187" cy="338138"/>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Effectiveness</a:t>
            </a:r>
          </a:p>
        </p:txBody>
      </p:sp>
      <p:sp>
        <p:nvSpPr>
          <p:cNvPr id="44043" name="Text Box 8"/>
          <p:cNvSpPr txBox="1">
            <a:spLocks noChangeArrowheads="1"/>
          </p:cNvSpPr>
          <p:nvPr/>
        </p:nvSpPr>
        <p:spPr bwMode="auto">
          <a:xfrm>
            <a:off x="6400800" y="5029200"/>
            <a:ext cx="1428750" cy="338138"/>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Safety</a:t>
            </a:r>
          </a:p>
        </p:txBody>
      </p:sp>
      <p:sp>
        <p:nvSpPr>
          <p:cNvPr id="44044" name="Text Box 9"/>
          <p:cNvSpPr txBox="1">
            <a:spLocks noChangeArrowheads="1"/>
          </p:cNvSpPr>
          <p:nvPr/>
        </p:nvSpPr>
        <p:spPr bwMode="auto">
          <a:xfrm>
            <a:off x="5043488" y="3386138"/>
            <a:ext cx="1312862" cy="338137"/>
          </a:xfrm>
          <a:prstGeom prst="rect">
            <a:avLst/>
          </a:prstGeom>
          <a:solidFill>
            <a:srgbClr val="FFFFFF"/>
          </a:solidFill>
          <a:ln w="9525">
            <a:solidFill>
              <a:schemeClr val="tx1"/>
            </a:solidFill>
            <a:miter lim="800000"/>
            <a:headEnd/>
            <a:tailEnd/>
          </a:ln>
        </p:spPr>
        <p:txBody>
          <a:bodyPr>
            <a:spAutoFit/>
          </a:bodyPr>
          <a:lstStyle/>
          <a:p>
            <a:pPr algn="ctr">
              <a:spcBef>
                <a:spcPct val="50000"/>
              </a:spcBef>
            </a:pPr>
            <a:r>
              <a:rPr lang="en-GB" sz="1600"/>
              <a:t>Experience</a:t>
            </a:r>
          </a:p>
        </p:txBody>
      </p:sp>
      <p:sp>
        <p:nvSpPr>
          <p:cNvPr id="13" name="TextBox 12"/>
          <p:cNvSpPr txBox="1"/>
          <p:nvPr/>
        </p:nvSpPr>
        <p:spPr>
          <a:xfrm>
            <a:off x="5867400" y="6400800"/>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93663"/>
            <a:ext cx="8229600" cy="1143000"/>
          </a:xfrm>
        </p:spPr>
        <p:txBody>
          <a:bodyPr/>
          <a:lstStyle/>
          <a:p>
            <a:r>
              <a:rPr lang="en-US" smtClean="0">
                <a:ea typeface="ＭＳ Ｐゴシック" pitchFamily="-105" charset="-128"/>
              </a:rPr>
              <a:t>PROMS</a:t>
            </a:r>
          </a:p>
        </p:txBody>
      </p:sp>
      <p:sp>
        <p:nvSpPr>
          <p:cNvPr id="45059" name="Content Placeholder 2"/>
          <p:cNvSpPr>
            <a:spLocks noGrp="1"/>
          </p:cNvSpPr>
          <p:nvPr>
            <p:ph idx="1"/>
          </p:nvPr>
        </p:nvSpPr>
        <p:spPr>
          <a:xfrm>
            <a:off x="457200" y="1600200"/>
            <a:ext cx="4191000" cy="4525963"/>
          </a:xfrm>
        </p:spPr>
        <p:txBody>
          <a:bodyPr/>
          <a:lstStyle/>
          <a:p>
            <a:r>
              <a:rPr lang="en-US" smtClean="0">
                <a:ea typeface="ＭＳ Ｐゴシック" pitchFamily="-105" charset="-128"/>
              </a:rPr>
              <a:t>What are PROMS?</a:t>
            </a:r>
          </a:p>
          <a:p>
            <a:endParaRPr lang="en-US" smtClean="0">
              <a:ea typeface="ＭＳ Ｐゴシック" pitchFamily="-105" charset="-128"/>
            </a:endParaRPr>
          </a:p>
          <a:p>
            <a:r>
              <a:rPr lang="en-US" smtClean="0">
                <a:ea typeface="ＭＳ Ｐゴシック" pitchFamily="-105" charset="-128"/>
              </a:rPr>
              <a:t>What is the best measure of successful lower limb revascularisation?</a:t>
            </a:r>
          </a:p>
        </p:txBody>
      </p:sp>
      <p:pic>
        <p:nvPicPr>
          <p:cNvPr id="45060" name="Picture 2"/>
          <p:cNvPicPr>
            <a:picLocks noChangeAspect="1" noChangeArrowheads="1"/>
          </p:cNvPicPr>
          <p:nvPr/>
        </p:nvPicPr>
        <p:blipFill>
          <a:blip r:embed="rId2"/>
          <a:srcRect/>
          <a:stretch>
            <a:fillRect/>
          </a:stretch>
        </p:blipFill>
        <p:spPr bwMode="auto">
          <a:xfrm>
            <a:off x="4876800" y="1236663"/>
            <a:ext cx="3975100" cy="5299075"/>
          </a:xfrm>
          <a:prstGeom prst="rect">
            <a:avLst/>
          </a:prstGeom>
          <a:noFill/>
          <a:ln w="38100">
            <a:solidFill>
              <a:schemeClr val="tx1"/>
            </a:solidFill>
            <a:miter lim="800000"/>
            <a:headEnd/>
            <a:tailEnd/>
          </a:ln>
        </p:spPr>
      </p:pic>
      <p:sp>
        <p:nvSpPr>
          <p:cNvPr id="5" name="TextBox 4"/>
          <p:cNvSpPr txBox="1"/>
          <p:nvPr/>
        </p:nvSpPr>
        <p:spPr>
          <a:xfrm>
            <a:off x="5867400" y="6400800"/>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09800"/>
            <a:ext cx="8229600" cy="1143000"/>
          </a:xfrm>
        </p:spPr>
        <p:txBody>
          <a:bodyPr/>
          <a:lstStyle/>
          <a:p>
            <a:r>
              <a:rPr lang="en-US" smtClean="0">
                <a:ea typeface="ＭＳ Ｐゴシック" pitchFamily="-105" charset="-128"/>
              </a:rPr>
              <a:t>How is quality measured and monitored?</a:t>
            </a: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457200" y="609600"/>
            <a:ext cx="8305800" cy="800100"/>
          </a:xfrm>
          <a:prstGeom prst="rect">
            <a:avLst/>
          </a:prstGeom>
          <a:solidFill>
            <a:schemeClr val="bg1"/>
          </a:solidFill>
          <a:ln w="9525">
            <a:solidFill>
              <a:schemeClr val="tx1"/>
            </a:solidFill>
            <a:miter lim="800000"/>
            <a:headEnd/>
            <a:tailEnd/>
          </a:ln>
        </p:spPr>
        <p:txBody>
          <a:bodyPr>
            <a:spAutoFit/>
          </a:bodyPr>
          <a:lstStyle/>
          <a:p>
            <a:pPr algn="ctr"/>
            <a:r>
              <a:rPr lang="en-US" sz="4600"/>
              <a:t>Quality</a:t>
            </a:r>
          </a:p>
        </p:txBody>
      </p:sp>
      <p:sp>
        <p:nvSpPr>
          <p:cNvPr id="4" name="Isosceles Triangle 3"/>
          <p:cNvSpPr>
            <a:spLocks noChangeArrowheads="1"/>
          </p:cNvSpPr>
          <p:nvPr/>
        </p:nvSpPr>
        <p:spPr bwMode="auto">
          <a:xfrm>
            <a:off x="1219200" y="2362200"/>
            <a:ext cx="2057400" cy="3810000"/>
          </a:xfrm>
          <a:prstGeom prst="triangle">
            <a:avLst>
              <a:gd name="adj"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cxnSp>
        <p:nvCxnSpPr>
          <p:cNvPr id="6" name="Straight Connector 5"/>
          <p:cNvCxnSpPr>
            <a:cxnSpLocks noChangeShapeType="1"/>
          </p:cNvCxnSpPr>
          <p:nvPr/>
        </p:nvCxnSpPr>
        <p:spPr bwMode="auto">
          <a:xfrm flipV="1">
            <a:off x="990600" y="2971800"/>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8" name="Straight Connector 7"/>
          <p:cNvCxnSpPr>
            <a:cxnSpLocks noChangeShapeType="1"/>
          </p:cNvCxnSpPr>
          <p:nvPr/>
        </p:nvCxnSpPr>
        <p:spPr bwMode="auto">
          <a:xfrm flipV="1">
            <a:off x="990600" y="4200525"/>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 name="Straight Connector 8"/>
          <p:cNvCxnSpPr>
            <a:cxnSpLocks noChangeShapeType="1"/>
          </p:cNvCxnSpPr>
          <p:nvPr/>
        </p:nvCxnSpPr>
        <p:spPr bwMode="auto">
          <a:xfrm flipV="1">
            <a:off x="990600" y="5334000"/>
            <a:ext cx="6096000" cy="762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7111" name="TextBox 9"/>
          <p:cNvSpPr txBox="1">
            <a:spLocks noChangeArrowheads="1"/>
          </p:cNvSpPr>
          <p:nvPr/>
        </p:nvSpPr>
        <p:spPr bwMode="auto">
          <a:xfrm>
            <a:off x="3886200" y="2038350"/>
            <a:ext cx="3505200" cy="647700"/>
          </a:xfrm>
          <a:prstGeom prst="rect">
            <a:avLst/>
          </a:prstGeom>
          <a:noFill/>
          <a:ln w="9525">
            <a:noFill/>
            <a:miter lim="800000"/>
            <a:headEnd/>
            <a:tailEnd/>
          </a:ln>
        </p:spPr>
        <p:txBody>
          <a:bodyPr>
            <a:spAutoFit/>
          </a:bodyPr>
          <a:lstStyle/>
          <a:p>
            <a:r>
              <a:rPr lang="en-US"/>
              <a:t>National – National Quality Board</a:t>
            </a:r>
          </a:p>
        </p:txBody>
      </p:sp>
      <p:sp>
        <p:nvSpPr>
          <p:cNvPr id="47112" name="TextBox 10"/>
          <p:cNvSpPr txBox="1">
            <a:spLocks noChangeArrowheads="1"/>
          </p:cNvSpPr>
          <p:nvPr/>
        </p:nvSpPr>
        <p:spPr bwMode="auto">
          <a:xfrm>
            <a:off x="3886200" y="3048000"/>
            <a:ext cx="3505200" cy="923925"/>
          </a:xfrm>
          <a:prstGeom prst="rect">
            <a:avLst/>
          </a:prstGeom>
          <a:noFill/>
          <a:ln w="9525">
            <a:noFill/>
            <a:miter lim="800000"/>
            <a:headEnd/>
            <a:tailEnd/>
          </a:ln>
        </p:spPr>
        <p:txBody>
          <a:bodyPr>
            <a:spAutoFit/>
          </a:bodyPr>
          <a:lstStyle/>
          <a:p>
            <a:r>
              <a:rPr lang="en-US"/>
              <a:t>Regional – Quality observatories responsible for Regional quality improvement</a:t>
            </a:r>
          </a:p>
        </p:txBody>
      </p:sp>
      <p:sp>
        <p:nvSpPr>
          <p:cNvPr id="47113" name="TextBox 11"/>
          <p:cNvSpPr txBox="1">
            <a:spLocks noChangeArrowheads="1"/>
          </p:cNvSpPr>
          <p:nvPr/>
        </p:nvSpPr>
        <p:spPr bwMode="auto">
          <a:xfrm>
            <a:off x="3886200" y="4476750"/>
            <a:ext cx="3505200" cy="647700"/>
          </a:xfrm>
          <a:prstGeom prst="rect">
            <a:avLst/>
          </a:prstGeom>
          <a:noFill/>
          <a:ln w="9525">
            <a:noFill/>
            <a:miter lim="800000"/>
            <a:headEnd/>
            <a:tailEnd/>
          </a:ln>
        </p:spPr>
        <p:txBody>
          <a:bodyPr>
            <a:spAutoFit/>
          </a:bodyPr>
          <a:lstStyle/>
          <a:p>
            <a:r>
              <a:rPr lang="en-US"/>
              <a:t>Institutional – Provide Quality Accounts and CQUIN targets</a:t>
            </a:r>
          </a:p>
        </p:txBody>
      </p:sp>
      <p:sp>
        <p:nvSpPr>
          <p:cNvPr id="47114" name="TextBox 12"/>
          <p:cNvSpPr txBox="1">
            <a:spLocks noChangeArrowheads="1"/>
          </p:cNvSpPr>
          <p:nvPr/>
        </p:nvSpPr>
        <p:spPr bwMode="auto">
          <a:xfrm>
            <a:off x="3886200" y="5526088"/>
            <a:ext cx="3505200" cy="646112"/>
          </a:xfrm>
          <a:prstGeom prst="rect">
            <a:avLst/>
          </a:prstGeom>
          <a:noFill/>
          <a:ln w="9525">
            <a:noFill/>
            <a:miter lim="800000"/>
            <a:headEnd/>
            <a:tailEnd/>
          </a:ln>
        </p:spPr>
        <p:txBody>
          <a:bodyPr>
            <a:spAutoFit/>
          </a:bodyPr>
          <a:lstStyle/>
          <a:p>
            <a:r>
              <a:rPr lang="en-US"/>
              <a:t>Individual – Benchmarking and Dashboards</a:t>
            </a:r>
          </a:p>
        </p:txBody>
      </p:sp>
      <p:sp>
        <p:nvSpPr>
          <p:cNvPr id="11" name="TextBox 10"/>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14300"/>
            <a:ext cx="8229600" cy="1143000"/>
          </a:xfrm>
        </p:spPr>
        <p:txBody>
          <a:bodyPr/>
          <a:lstStyle/>
          <a:p>
            <a:pPr eaLnBrk="1" hangingPunct="1"/>
            <a:r>
              <a:rPr lang="en-GB" sz="3400" smtClean="0">
                <a:ea typeface="ＭＳ Ｐゴシック" pitchFamily="-105" charset="-128"/>
              </a:rPr>
              <a:t>Institutional - Quality Accounts</a:t>
            </a:r>
          </a:p>
        </p:txBody>
      </p:sp>
      <p:sp>
        <p:nvSpPr>
          <p:cNvPr id="48131" name="TextBox 7"/>
          <p:cNvSpPr txBox="1">
            <a:spLocks noChangeArrowheads="1"/>
          </p:cNvSpPr>
          <p:nvPr/>
        </p:nvSpPr>
        <p:spPr bwMode="auto">
          <a:xfrm>
            <a:off x="2286000" y="2590800"/>
            <a:ext cx="5638800" cy="369888"/>
          </a:xfrm>
          <a:prstGeom prst="rect">
            <a:avLst/>
          </a:prstGeom>
          <a:noFill/>
          <a:ln w="9525">
            <a:noFill/>
            <a:miter lim="800000"/>
            <a:headEnd/>
            <a:tailEnd/>
          </a:ln>
        </p:spPr>
        <p:txBody>
          <a:bodyPr>
            <a:spAutoFit/>
          </a:bodyPr>
          <a:lstStyle/>
          <a:p>
            <a:endParaRPr lang="en-US"/>
          </a:p>
        </p:txBody>
      </p:sp>
      <p:graphicFrame>
        <p:nvGraphicFramePr>
          <p:cNvPr id="11" name="D 2"/>
          <p:cNvGraphicFramePr/>
          <p:nvPr/>
        </p:nvGraphicFramePr>
        <p:xfrm>
          <a:off x="1219200" y="2286000"/>
          <a:ext cx="7391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a:spLocks noChangeArrowheads="1"/>
          </p:cNvSpPr>
          <p:nvPr/>
        </p:nvSpPr>
        <p:spPr bwMode="auto">
          <a:xfrm>
            <a:off x="1828800" y="2895600"/>
            <a:ext cx="6172200" cy="2432050"/>
          </a:xfrm>
          <a:prstGeom prst="rect">
            <a:avLst/>
          </a:prstGeom>
          <a:gradFill rotWithShape="0">
            <a:gsLst>
              <a:gs pos="0">
                <a:srgbClr val="B9E2FF"/>
              </a:gs>
              <a:gs pos="47000">
                <a:srgbClr val="B9E2FF"/>
              </a:gs>
              <a:gs pos="70000">
                <a:srgbClr val="C4D6EB"/>
              </a:gs>
              <a:gs pos="100000">
                <a:srgbClr val="FFEBFA"/>
              </a:gs>
            </a:gsLst>
            <a:lin ang="5400000"/>
          </a:gradFill>
          <a:ln w="63500">
            <a:solidFill>
              <a:schemeClr val="tx1"/>
            </a:solidFill>
            <a:miter lim="800000"/>
            <a:headEnd/>
            <a:tailEnd/>
          </a:ln>
          <a:effectLst>
            <a:outerShdw blurRad="63500" dist="38100" dir="2700000" algn="tl" rotWithShape="0">
              <a:srgbClr val="000000">
                <a:alpha val="39999"/>
              </a:srgbClr>
            </a:outerShdw>
          </a:effectLst>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spcBef>
                <a:spcPct val="50000"/>
              </a:spcBef>
              <a:defRPr/>
            </a:pPr>
            <a:endParaRPr lang="en-GB" sz="1600" b="1" smtClean="0"/>
          </a:p>
          <a:p>
            <a:pPr algn="ctr" eaLnBrk="1" hangingPunct="1">
              <a:spcBef>
                <a:spcPct val="50000"/>
              </a:spcBef>
              <a:defRPr/>
            </a:pPr>
            <a:r>
              <a:rPr lang="en-GB" sz="1600" b="1" smtClean="0"/>
              <a:t>Publishing quality performance</a:t>
            </a:r>
          </a:p>
          <a:p>
            <a:pPr algn="ctr" eaLnBrk="1" hangingPunct="1">
              <a:spcBef>
                <a:spcPct val="50000"/>
              </a:spcBef>
              <a:defRPr/>
            </a:pPr>
            <a:r>
              <a:rPr lang="en-GB" sz="1600" smtClean="0"/>
              <a:t>“…we will require, in legislation, healthcare providers working for or on behalf of the NHS to publish their ‘Quality Accounts’ from April 2010 – just as they publish financial accounts. These will be reports to the public on the quality of services they provide in every service line…</a:t>
            </a:r>
          </a:p>
          <a:p>
            <a:pPr algn="ctr" eaLnBrk="1" hangingPunct="1">
              <a:spcBef>
                <a:spcPct val="50000"/>
              </a:spcBef>
              <a:defRPr/>
            </a:pPr>
            <a:r>
              <a:rPr lang="en-GB" sz="1600" smtClean="0"/>
              <a:t>  </a:t>
            </a:r>
            <a:endParaRPr lang="en-US" sz="1600" smtClean="0"/>
          </a:p>
          <a:p>
            <a:pPr algn="ctr" eaLnBrk="1" hangingPunct="1">
              <a:spcBef>
                <a:spcPct val="50000"/>
              </a:spcBef>
              <a:defRPr/>
            </a:pPr>
            <a:endParaRPr lang="en-GB" sz="1600" smtClean="0"/>
          </a:p>
        </p:txBody>
      </p:sp>
      <p:sp>
        <p:nvSpPr>
          <p:cNvPr id="9" name="Rectangle 8"/>
          <p:cNvSpPr>
            <a:spLocks noChangeArrowheads="1"/>
          </p:cNvSpPr>
          <p:nvPr/>
        </p:nvSpPr>
        <p:spPr bwMode="auto">
          <a:xfrm>
            <a:off x="5943600" y="1600200"/>
            <a:ext cx="2895600" cy="609600"/>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48135" name="Picture 17" descr="hqcfa.bmp"/>
          <p:cNvPicPr>
            <a:picLocks noChangeAspect="1"/>
          </p:cNvPicPr>
          <p:nvPr/>
        </p:nvPicPr>
        <p:blipFill>
          <a:blip r:embed="rId7"/>
          <a:srcRect/>
          <a:stretch>
            <a:fillRect/>
          </a:stretch>
        </p:blipFill>
        <p:spPr bwMode="auto">
          <a:xfrm>
            <a:off x="6172200" y="1676400"/>
            <a:ext cx="2209800" cy="517525"/>
          </a:xfrm>
          <a:prstGeom prst="rect">
            <a:avLst/>
          </a:prstGeom>
          <a:noFill/>
          <a:ln w="9525">
            <a:noFill/>
            <a:miter lim="800000"/>
            <a:headEnd/>
            <a:tailEnd/>
          </a:ln>
        </p:spPr>
      </p:pic>
      <p:sp>
        <p:nvSpPr>
          <p:cNvPr id="10" name="TextBox 9"/>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pitchFamily="-105" charset="-128"/>
              </a:rPr>
              <a:t>Health Regulators</a:t>
            </a:r>
          </a:p>
        </p:txBody>
      </p:sp>
      <p:pic>
        <p:nvPicPr>
          <p:cNvPr id="49155" name="Picture 4" descr="Picture 14.png"/>
          <p:cNvPicPr>
            <a:picLocks noChangeAspect="1"/>
          </p:cNvPicPr>
          <p:nvPr/>
        </p:nvPicPr>
        <p:blipFill>
          <a:blip r:embed="rId2"/>
          <a:srcRect/>
          <a:stretch>
            <a:fillRect/>
          </a:stretch>
        </p:blipFill>
        <p:spPr bwMode="auto">
          <a:xfrm>
            <a:off x="463550" y="3321050"/>
            <a:ext cx="3117850" cy="1674813"/>
          </a:xfrm>
          <a:prstGeom prst="rect">
            <a:avLst/>
          </a:prstGeom>
          <a:noFill/>
          <a:ln w="38100">
            <a:solidFill>
              <a:schemeClr val="tx1"/>
            </a:solidFill>
            <a:miter lim="800000"/>
            <a:headEnd/>
            <a:tailEnd/>
          </a:ln>
        </p:spPr>
      </p:pic>
      <p:pic>
        <p:nvPicPr>
          <p:cNvPr id="49156" name="Picture 5" descr="Picture 15.png"/>
          <p:cNvPicPr>
            <a:picLocks noChangeAspect="1"/>
          </p:cNvPicPr>
          <p:nvPr/>
        </p:nvPicPr>
        <p:blipFill>
          <a:blip r:embed="rId3"/>
          <a:srcRect/>
          <a:stretch>
            <a:fillRect/>
          </a:stretch>
        </p:blipFill>
        <p:spPr bwMode="auto">
          <a:xfrm>
            <a:off x="463550" y="1784350"/>
            <a:ext cx="3187700" cy="1130300"/>
          </a:xfrm>
          <a:prstGeom prst="rect">
            <a:avLst/>
          </a:prstGeom>
          <a:noFill/>
          <a:ln w="38100">
            <a:solidFill>
              <a:schemeClr val="tx1"/>
            </a:solidFill>
            <a:miter lim="800000"/>
            <a:headEnd/>
            <a:tailEnd/>
          </a:ln>
        </p:spPr>
      </p:pic>
      <p:pic>
        <p:nvPicPr>
          <p:cNvPr id="49157" name="Picture 8" descr="Picture 17.png"/>
          <p:cNvPicPr>
            <a:picLocks noChangeAspect="1"/>
          </p:cNvPicPr>
          <p:nvPr/>
        </p:nvPicPr>
        <p:blipFill>
          <a:blip r:embed="rId4"/>
          <a:srcRect/>
          <a:stretch>
            <a:fillRect/>
          </a:stretch>
        </p:blipFill>
        <p:spPr bwMode="auto">
          <a:xfrm>
            <a:off x="4305300" y="3852863"/>
            <a:ext cx="4381500" cy="1143000"/>
          </a:xfrm>
          <a:prstGeom prst="rect">
            <a:avLst/>
          </a:prstGeom>
          <a:noFill/>
          <a:ln w="38100">
            <a:solidFill>
              <a:schemeClr val="tx1"/>
            </a:solidFill>
            <a:miter lim="800000"/>
            <a:headEnd/>
            <a:tailEnd/>
          </a:ln>
        </p:spPr>
      </p:pic>
      <p:pic>
        <p:nvPicPr>
          <p:cNvPr id="49158" name="Picture 9" descr="Picture 18.png"/>
          <p:cNvPicPr>
            <a:picLocks noChangeAspect="1"/>
          </p:cNvPicPr>
          <p:nvPr/>
        </p:nvPicPr>
        <p:blipFill>
          <a:blip r:embed="rId5"/>
          <a:srcRect/>
          <a:stretch>
            <a:fillRect/>
          </a:stretch>
        </p:blipFill>
        <p:spPr bwMode="auto">
          <a:xfrm>
            <a:off x="4278313" y="1784350"/>
            <a:ext cx="1993900" cy="1536700"/>
          </a:xfrm>
          <a:prstGeom prst="rect">
            <a:avLst/>
          </a:prstGeom>
          <a:noFill/>
          <a:ln w="38100">
            <a:solidFill>
              <a:schemeClr val="tx1"/>
            </a:solidFill>
            <a:miter lim="800000"/>
            <a:headEnd/>
            <a:tailEnd/>
          </a:ln>
        </p:spPr>
      </p:pic>
      <p:pic>
        <p:nvPicPr>
          <p:cNvPr id="49159" name="Picture 10" descr="Picture 19.png"/>
          <p:cNvPicPr>
            <a:picLocks noChangeAspect="1"/>
          </p:cNvPicPr>
          <p:nvPr/>
        </p:nvPicPr>
        <p:blipFill>
          <a:blip r:embed="rId6"/>
          <a:srcRect/>
          <a:stretch>
            <a:fillRect/>
          </a:stretch>
        </p:blipFill>
        <p:spPr bwMode="auto">
          <a:xfrm>
            <a:off x="3352800" y="5334000"/>
            <a:ext cx="5307013" cy="1017588"/>
          </a:xfrm>
          <a:prstGeom prst="rect">
            <a:avLst/>
          </a:prstGeom>
          <a:noFill/>
          <a:ln w="38100">
            <a:solidFill>
              <a:schemeClr val="tx1"/>
            </a:solidFill>
            <a:miter lim="800000"/>
            <a:headEnd/>
            <a:tailEnd/>
          </a:ln>
        </p:spPr>
      </p:pic>
      <p:pic>
        <p:nvPicPr>
          <p:cNvPr id="49160" name="Picture 11" descr="Picture 20.png"/>
          <p:cNvPicPr>
            <a:picLocks noChangeAspect="1"/>
          </p:cNvPicPr>
          <p:nvPr/>
        </p:nvPicPr>
        <p:blipFill>
          <a:blip r:embed="rId7"/>
          <a:srcRect/>
          <a:stretch>
            <a:fillRect/>
          </a:stretch>
        </p:blipFill>
        <p:spPr bwMode="auto">
          <a:xfrm>
            <a:off x="463550" y="5300663"/>
            <a:ext cx="2584450" cy="1050925"/>
          </a:xfrm>
          <a:prstGeom prst="rect">
            <a:avLst/>
          </a:prstGeom>
          <a:noFill/>
          <a:ln w="38100">
            <a:solidFill>
              <a:schemeClr val="tx1"/>
            </a:solidFill>
            <a:miter lim="800000"/>
            <a:headEnd/>
            <a:tailEnd/>
          </a:ln>
        </p:spPr>
      </p:pic>
      <p:pic>
        <p:nvPicPr>
          <p:cNvPr id="49161" name="Picture 12" descr="Picture 21.png"/>
          <p:cNvPicPr>
            <a:picLocks noChangeAspect="1"/>
          </p:cNvPicPr>
          <p:nvPr/>
        </p:nvPicPr>
        <p:blipFill>
          <a:blip r:embed="rId8"/>
          <a:srcRect/>
          <a:stretch>
            <a:fillRect/>
          </a:stretch>
        </p:blipFill>
        <p:spPr bwMode="auto">
          <a:xfrm>
            <a:off x="6764338" y="1974850"/>
            <a:ext cx="1895475" cy="1346200"/>
          </a:xfrm>
          <a:prstGeom prst="rect">
            <a:avLst/>
          </a:prstGeom>
          <a:noFill/>
          <a:ln w="38100">
            <a:solidFill>
              <a:schemeClr val="tx1"/>
            </a:solidFill>
            <a:miter lim="800000"/>
            <a:headEnd/>
            <a:tailEnd/>
          </a:ln>
        </p:spPr>
      </p:pic>
      <p:sp>
        <p:nvSpPr>
          <p:cNvPr id="10" name="TextBox 9"/>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ea typeface="ＭＳ Ｐゴシック" pitchFamily="-105" charset="-128"/>
            </a:endParaRPr>
          </a:p>
        </p:txBody>
      </p:sp>
      <p:sp>
        <p:nvSpPr>
          <p:cNvPr id="50179" name="Content Placeholder 2"/>
          <p:cNvSpPr>
            <a:spLocks noGrp="1"/>
          </p:cNvSpPr>
          <p:nvPr>
            <p:ph idx="1"/>
          </p:nvPr>
        </p:nvSpPr>
        <p:spPr>
          <a:xfrm>
            <a:off x="457200" y="1905000"/>
            <a:ext cx="8229600" cy="4525963"/>
          </a:xfrm>
        </p:spPr>
        <p:txBody>
          <a:bodyPr/>
          <a:lstStyle/>
          <a:p>
            <a:r>
              <a:rPr lang="en-US" sz="2400" smtClean="0">
                <a:ea typeface="ＭＳ Ｐゴシック" pitchFamily="-105" charset="-128"/>
              </a:rPr>
              <a:t>Formerly the Healthcare Commission</a:t>
            </a:r>
          </a:p>
          <a:p>
            <a:r>
              <a:rPr lang="en-US" sz="2400" smtClean="0">
                <a:ea typeface="ＭＳ Ｐゴシック" pitchFamily="-105" charset="-128"/>
              </a:rPr>
              <a:t>Independent healthcare watchdog</a:t>
            </a:r>
          </a:p>
          <a:p>
            <a:r>
              <a:rPr lang="en-US" sz="2400" b="1" smtClean="0">
                <a:ea typeface="ＭＳ Ｐゴシック" pitchFamily="-105" charset="-128"/>
              </a:rPr>
              <a:t>All health and adult social care in England.</a:t>
            </a:r>
          </a:p>
          <a:p>
            <a:r>
              <a:rPr lang="en-US" sz="2400" smtClean="0">
                <a:ea typeface="ＭＳ Ｐゴシック" pitchFamily="-105" charset="-128"/>
              </a:rPr>
              <a:t>Registers, licenses and monitor healthcare standards</a:t>
            </a:r>
          </a:p>
          <a:p>
            <a:r>
              <a:rPr lang="en-US" sz="2400" smtClean="0">
                <a:ea typeface="ＭＳ Ｐゴシック" pitchFamily="-105" charset="-128"/>
              </a:rPr>
              <a:t>Reviews Hospital Standards each year in an “annual health check”</a:t>
            </a:r>
          </a:p>
          <a:p>
            <a:pPr lvl="1"/>
            <a:r>
              <a:rPr lang="en-US" sz="2400" smtClean="0">
                <a:ea typeface="ＭＳ Ｐゴシック" pitchFamily="-105" charset="-128"/>
              </a:rPr>
              <a:t>Rates quality of care as well as efficiency</a:t>
            </a:r>
          </a:p>
          <a:p>
            <a:pPr lvl="1"/>
            <a:r>
              <a:rPr lang="en-US" sz="2400" smtClean="0">
                <a:ea typeface="ＭＳ Ｐゴシック" pitchFamily="-105" charset="-128"/>
              </a:rPr>
              <a:t>Patient safety</a:t>
            </a:r>
          </a:p>
          <a:p>
            <a:pPr lvl="1"/>
            <a:r>
              <a:rPr lang="en-US" sz="2400" smtClean="0">
                <a:ea typeface="ＭＳ Ｐゴシック" pitchFamily="-105" charset="-128"/>
              </a:rPr>
              <a:t>Patient experience</a:t>
            </a:r>
          </a:p>
        </p:txBody>
      </p:sp>
      <p:pic>
        <p:nvPicPr>
          <p:cNvPr id="50180" name="Picture 3" descr="Picture 15.png"/>
          <p:cNvPicPr>
            <a:picLocks noChangeAspect="1"/>
          </p:cNvPicPr>
          <p:nvPr/>
        </p:nvPicPr>
        <p:blipFill>
          <a:blip r:embed="rId2"/>
          <a:srcRect/>
          <a:stretch>
            <a:fillRect/>
          </a:stretch>
        </p:blipFill>
        <p:spPr bwMode="auto">
          <a:xfrm>
            <a:off x="2895600" y="287338"/>
            <a:ext cx="3187700" cy="1130300"/>
          </a:xfrm>
          <a:prstGeom prst="rect">
            <a:avLst/>
          </a:prstGeom>
          <a:noFill/>
          <a:ln w="38100">
            <a:solidFill>
              <a:schemeClr val="tx1"/>
            </a:solidFill>
            <a:miter lim="800000"/>
            <a:headEnd/>
            <a:tailEnd/>
          </a:ln>
        </p:spPr>
      </p:pic>
      <p:sp>
        <p:nvSpPr>
          <p:cNvPr id="5" name="TextBox 4"/>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105" charset="-128"/>
              </a:rPr>
              <a:t>Health Regulators</a:t>
            </a:r>
          </a:p>
        </p:txBody>
      </p:sp>
      <p:sp>
        <p:nvSpPr>
          <p:cNvPr id="51203" name="Content Placeholder 2"/>
          <p:cNvSpPr>
            <a:spLocks noGrp="1"/>
          </p:cNvSpPr>
          <p:nvPr>
            <p:ph idx="1"/>
          </p:nvPr>
        </p:nvSpPr>
        <p:spPr>
          <a:xfrm>
            <a:off x="3657600" y="1600200"/>
            <a:ext cx="5029200" cy="4525963"/>
          </a:xfrm>
        </p:spPr>
        <p:txBody>
          <a:bodyPr/>
          <a:lstStyle/>
          <a:p>
            <a:r>
              <a:rPr lang="en-US" sz="2000" smtClean="0">
                <a:ea typeface="ＭＳ Ｐゴシック" pitchFamily="-105" charset="-128"/>
              </a:rPr>
              <a:t>NICE is an independent organisation responsible for providing national guidance on promoting good health and preventing and treating ill health.</a:t>
            </a:r>
            <a:br>
              <a:rPr lang="en-US" sz="2000" smtClean="0">
                <a:ea typeface="ＭＳ Ｐゴシック" pitchFamily="-105" charset="-128"/>
              </a:rPr>
            </a:br>
            <a:endParaRPr lang="en-US" sz="2000" smtClean="0">
              <a:ea typeface="ＭＳ Ｐゴシック" pitchFamily="-105" charset="-128"/>
            </a:endParaRPr>
          </a:p>
          <a:p>
            <a:r>
              <a:rPr lang="en-US" sz="2000" smtClean="0">
                <a:ea typeface="ＭＳ Ｐゴシック" pitchFamily="-105" charset="-128"/>
              </a:rPr>
              <a:t>NPSA is an arms length body that contributes to improved, safe patient care by informing, supporting and influencing organisations and people working in the health sector. Eg National reporting and learning service</a:t>
            </a:r>
          </a:p>
          <a:p>
            <a:endParaRPr lang="en-US" sz="2000" smtClean="0">
              <a:ea typeface="ＭＳ Ｐゴシック" pitchFamily="-105" charset="-128"/>
            </a:endParaRPr>
          </a:p>
          <a:p>
            <a:r>
              <a:rPr lang="en-US" sz="2000" smtClean="0">
                <a:ea typeface="ＭＳ Ｐゴシック" pitchFamily="-105" charset="-128"/>
              </a:rPr>
              <a:t>The Medical Research Council (MRC) is a publicly funded organisation dedicated to improving human health. It supports research </a:t>
            </a:r>
          </a:p>
          <a:p>
            <a:endParaRPr lang="en-US" sz="2000" smtClean="0">
              <a:ea typeface="ＭＳ Ｐゴシック" pitchFamily="-105" charset="-128"/>
            </a:endParaRPr>
          </a:p>
          <a:p>
            <a:endParaRPr lang="en-US" sz="2000" smtClean="0">
              <a:ea typeface="ＭＳ Ｐゴシック" pitchFamily="-105" charset="-128"/>
            </a:endParaRPr>
          </a:p>
        </p:txBody>
      </p:sp>
      <p:pic>
        <p:nvPicPr>
          <p:cNvPr id="51204" name="Picture 3" descr="Picture 14.png"/>
          <p:cNvPicPr>
            <a:picLocks noChangeAspect="1"/>
          </p:cNvPicPr>
          <p:nvPr/>
        </p:nvPicPr>
        <p:blipFill>
          <a:blip r:embed="rId2"/>
          <a:srcRect/>
          <a:stretch>
            <a:fillRect/>
          </a:stretch>
        </p:blipFill>
        <p:spPr bwMode="auto">
          <a:xfrm>
            <a:off x="304800" y="1600200"/>
            <a:ext cx="2057400" cy="1104900"/>
          </a:xfrm>
          <a:prstGeom prst="rect">
            <a:avLst/>
          </a:prstGeom>
          <a:noFill/>
          <a:ln w="38100">
            <a:solidFill>
              <a:schemeClr val="tx1"/>
            </a:solidFill>
            <a:miter lim="800000"/>
            <a:headEnd/>
            <a:tailEnd/>
          </a:ln>
        </p:spPr>
      </p:pic>
      <p:pic>
        <p:nvPicPr>
          <p:cNvPr id="51205" name="Picture 4" descr="Picture 17.png"/>
          <p:cNvPicPr>
            <a:picLocks noChangeAspect="1"/>
          </p:cNvPicPr>
          <p:nvPr/>
        </p:nvPicPr>
        <p:blipFill>
          <a:blip r:embed="rId3"/>
          <a:srcRect/>
          <a:stretch>
            <a:fillRect/>
          </a:stretch>
        </p:blipFill>
        <p:spPr bwMode="auto">
          <a:xfrm>
            <a:off x="304800" y="3349625"/>
            <a:ext cx="2895600" cy="755650"/>
          </a:xfrm>
          <a:prstGeom prst="rect">
            <a:avLst/>
          </a:prstGeom>
          <a:noFill/>
          <a:ln w="38100">
            <a:solidFill>
              <a:schemeClr val="tx1"/>
            </a:solidFill>
            <a:miter lim="800000"/>
            <a:headEnd/>
            <a:tailEnd/>
          </a:ln>
        </p:spPr>
      </p:pic>
      <p:pic>
        <p:nvPicPr>
          <p:cNvPr id="51206" name="Picture 5" descr="Picture 19.png"/>
          <p:cNvPicPr>
            <a:picLocks noChangeAspect="1"/>
          </p:cNvPicPr>
          <p:nvPr/>
        </p:nvPicPr>
        <p:blipFill>
          <a:blip r:embed="rId4"/>
          <a:srcRect/>
          <a:stretch>
            <a:fillRect/>
          </a:stretch>
        </p:blipFill>
        <p:spPr bwMode="auto">
          <a:xfrm>
            <a:off x="304800" y="5438775"/>
            <a:ext cx="3200400" cy="614363"/>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ea typeface="ＭＳ Ｐゴシック" pitchFamily="-105" charset="-128"/>
              </a:rPr>
              <a:t>Sir Cyril Chantler</a:t>
            </a:r>
          </a:p>
        </p:txBody>
      </p:sp>
      <p:sp>
        <p:nvSpPr>
          <p:cNvPr id="6147" name="Content Placeholder 2"/>
          <p:cNvSpPr>
            <a:spLocks noGrp="1"/>
          </p:cNvSpPr>
          <p:nvPr>
            <p:ph idx="1"/>
          </p:nvPr>
        </p:nvSpPr>
        <p:spPr/>
        <p:txBody>
          <a:bodyPr/>
          <a:lstStyle/>
          <a:p>
            <a:pPr>
              <a:buFont typeface="Arial" charset="0"/>
              <a:buNone/>
            </a:pPr>
            <a:endParaRPr lang="en-US" smtClean="0">
              <a:ea typeface="ＭＳ Ｐゴシック" pitchFamily="-105" charset="-128"/>
            </a:endParaRPr>
          </a:p>
          <a:p>
            <a:pPr algn="ctr">
              <a:buFont typeface="Arial" charset="0"/>
              <a:buNone/>
            </a:pPr>
            <a:r>
              <a:rPr lang="en-US" smtClean="0">
                <a:ea typeface="ＭＳ Ｐゴシック" pitchFamily="-105" charset="-128"/>
              </a:rPr>
              <a:t>’Medicine used to be simple, ineffective and relatively safe. It is now complex, effective and potentially dangerous’.</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ＭＳ Ｐゴシック" pitchFamily="-105" charset="-128"/>
              </a:rPr>
              <a:t>Health Regulators</a:t>
            </a:r>
          </a:p>
        </p:txBody>
      </p:sp>
      <p:sp>
        <p:nvSpPr>
          <p:cNvPr id="52227" name="Content Placeholder 2"/>
          <p:cNvSpPr>
            <a:spLocks noGrp="1"/>
          </p:cNvSpPr>
          <p:nvPr>
            <p:ph idx="1"/>
          </p:nvPr>
        </p:nvSpPr>
        <p:spPr>
          <a:xfrm>
            <a:off x="3048000" y="1600200"/>
            <a:ext cx="5638800" cy="4525963"/>
          </a:xfrm>
        </p:spPr>
        <p:txBody>
          <a:bodyPr/>
          <a:lstStyle/>
          <a:p>
            <a:r>
              <a:rPr lang="en-US" sz="2000" smtClean="0">
                <a:ea typeface="ＭＳ Ｐゴシック" pitchFamily="-105" charset="-128"/>
              </a:rPr>
              <a:t>The HPA is an independent UK organisation that was set up by the government in 2003 to protect the public from threats to their health from infectious diseases and environmental hazards. </a:t>
            </a:r>
            <a:br>
              <a:rPr lang="en-US" sz="2000" smtClean="0">
                <a:ea typeface="ＭＳ Ｐゴシック" pitchFamily="-105" charset="-128"/>
              </a:rPr>
            </a:br>
            <a:endParaRPr lang="en-US" sz="2000" smtClean="0">
              <a:ea typeface="ＭＳ Ｐゴシック" pitchFamily="-105" charset="-128"/>
            </a:endParaRPr>
          </a:p>
          <a:p>
            <a:r>
              <a:rPr lang="en-US" sz="2000" smtClean="0">
                <a:ea typeface="ＭＳ Ｐゴシック" pitchFamily="-105" charset="-128"/>
              </a:rPr>
              <a:t>The MHRA is responsible for the regulation of medicines and medical devices and equipment used in healthcare and the investigation of harmful incidents.</a:t>
            </a:r>
            <a:br>
              <a:rPr lang="en-US" sz="2000" smtClean="0">
                <a:ea typeface="ＭＳ Ｐゴシック" pitchFamily="-105" charset="-128"/>
              </a:rPr>
            </a:br>
            <a:endParaRPr lang="en-US" sz="2000" smtClean="0">
              <a:ea typeface="ＭＳ Ｐゴシック" pitchFamily="-105" charset="-128"/>
            </a:endParaRPr>
          </a:p>
          <a:p>
            <a:r>
              <a:rPr lang="en-US" sz="2000" smtClean="0">
                <a:ea typeface="ＭＳ Ｐゴシック" pitchFamily="-105" charset="-128"/>
              </a:rPr>
              <a:t>The Human Tissue Authority (HTA) is a watchdog that licenses organisations that store and use human tissue for purposes such as research, patient treatment, post-mortem examination, teaching, and public exhibitions. </a:t>
            </a:r>
          </a:p>
          <a:p>
            <a:endParaRPr lang="en-US" smtClean="0">
              <a:ea typeface="ＭＳ Ｐゴシック" pitchFamily="-105" charset="-128"/>
            </a:endParaRPr>
          </a:p>
        </p:txBody>
      </p:sp>
      <p:pic>
        <p:nvPicPr>
          <p:cNvPr id="52228" name="Picture 3" descr="Picture 18.png"/>
          <p:cNvPicPr>
            <a:picLocks noChangeAspect="1"/>
          </p:cNvPicPr>
          <p:nvPr/>
        </p:nvPicPr>
        <p:blipFill>
          <a:blip r:embed="rId2"/>
          <a:srcRect/>
          <a:stretch>
            <a:fillRect/>
          </a:stretch>
        </p:blipFill>
        <p:spPr bwMode="auto">
          <a:xfrm>
            <a:off x="304800" y="3124200"/>
            <a:ext cx="1993900" cy="1536700"/>
          </a:xfrm>
          <a:prstGeom prst="rect">
            <a:avLst/>
          </a:prstGeom>
          <a:noFill/>
          <a:ln w="38100">
            <a:solidFill>
              <a:schemeClr val="tx1"/>
            </a:solidFill>
            <a:miter lim="800000"/>
            <a:headEnd/>
            <a:tailEnd/>
          </a:ln>
        </p:spPr>
      </p:pic>
      <p:pic>
        <p:nvPicPr>
          <p:cNvPr id="52229" name="Picture 4" descr="Picture 21.png"/>
          <p:cNvPicPr>
            <a:picLocks noChangeAspect="1"/>
          </p:cNvPicPr>
          <p:nvPr/>
        </p:nvPicPr>
        <p:blipFill>
          <a:blip r:embed="rId3"/>
          <a:srcRect/>
          <a:stretch>
            <a:fillRect/>
          </a:stretch>
        </p:blipFill>
        <p:spPr bwMode="auto">
          <a:xfrm>
            <a:off x="304800" y="1417638"/>
            <a:ext cx="1895475" cy="1346200"/>
          </a:xfrm>
          <a:prstGeom prst="rect">
            <a:avLst/>
          </a:prstGeom>
          <a:noFill/>
          <a:ln w="38100">
            <a:solidFill>
              <a:schemeClr val="tx1"/>
            </a:solidFill>
            <a:miter lim="800000"/>
            <a:headEnd/>
            <a:tailEnd/>
          </a:ln>
        </p:spPr>
      </p:pic>
      <p:pic>
        <p:nvPicPr>
          <p:cNvPr id="52230" name="Picture 5" descr="Picture 20.png"/>
          <p:cNvPicPr>
            <a:picLocks noChangeAspect="1"/>
          </p:cNvPicPr>
          <p:nvPr/>
        </p:nvPicPr>
        <p:blipFill>
          <a:blip r:embed="rId4"/>
          <a:srcRect/>
          <a:stretch>
            <a:fillRect/>
          </a:stretch>
        </p:blipFill>
        <p:spPr bwMode="auto">
          <a:xfrm>
            <a:off x="304800" y="5075238"/>
            <a:ext cx="2584450" cy="1050925"/>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ea typeface="ＭＳ Ｐゴシック" pitchFamily="-105" charset="-128"/>
              </a:rPr>
              <a:t>Quality Assessment</a:t>
            </a:r>
          </a:p>
        </p:txBody>
      </p:sp>
      <p:sp>
        <p:nvSpPr>
          <p:cNvPr id="7" name="TextBox 6"/>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53252" name="Picture 5" descr="Picture 16.png"/>
          <p:cNvPicPr>
            <a:picLocks noChangeAspect="1"/>
          </p:cNvPicPr>
          <p:nvPr/>
        </p:nvPicPr>
        <p:blipFill>
          <a:blip r:embed="rId3"/>
          <a:srcRect/>
          <a:stretch>
            <a:fillRect/>
          </a:stretch>
        </p:blipFill>
        <p:spPr bwMode="auto">
          <a:xfrm>
            <a:off x="6591300" y="4724400"/>
            <a:ext cx="2095500" cy="1600200"/>
          </a:xfrm>
          <a:prstGeom prst="rect">
            <a:avLst/>
          </a:prstGeom>
          <a:noFill/>
          <a:ln w="38100">
            <a:solidFill>
              <a:schemeClr val="tx1"/>
            </a:solidFill>
            <a:miter lim="800000"/>
            <a:headEnd/>
            <a:tailEnd/>
          </a:ln>
        </p:spPr>
      </p:pic>
      <p:pic>
        <p:nvPicPr>
          <p:cNvPr id="53253" name="Object 2"/>
          <p:cNvPicPr>
            <a:picLocks noChangeAspect="1"/>
          </p:cNvPicPr>
          <p:nvPr/>
        </p:nvPicPr>
        <p:blipFill>
          <a:blip r:embed="rId4"/>
          <a:stretch>
            <a:fillRect/>
          </a:stretch>
        </p:blipFill>
        <p:spPr>
          <a:xfrm>
            <a:off x="762000" y="3124200"/>
            <a:ext cx="5399088" cy="3200400"/>
          </a:xfrm>
          <a:prstGeom prst="rect">
            <a:avLst/>
          </a:prstGeom>
        </p:spPr>
      </p:pic>
      <p:pic>
        <p:nvPicPr>
          <p:cNvPr id="9" name="Picture 8" descr="hospitalGuideCover.jpg"/>
          <p:cNvPicPr>
            <a:picLocks noChangeAspect="1"/>
          </p:cNvPicPr>
          <p:nvPr/>
        </p:nvPicPr>
        <p:blipFill>
          <a:blip r:embed="rId5"/>
          <a:srcRect/>
          <a:stretch>
            <a:fillRect/>
          </a:stretch>
        </p:blipFill>
        <p:spPr bwMode="auto">
          <a:xfrm>
            <a:off x="325438" y="1417638"/>
            <a:ext cx="1350962" cy="1914525"/>
          </a:xfrm>
          <a:prstGeom prst="rect">
            <a:avLst/>
          </a:prstGeom>
          <a:noFill/>
          <a:ln w="38100" cap="flat" cmpd="sng" algn="ctr">
            <a:solidFill>
              <a:schemeClr val="tx1"/>
            </a:solidFill>
            <a:prstDash val="solid"/>
            <a:miter lim="800000"/>
            <a:headEnd type="none" w="med" len="med"/>
            <a:tailEnd type="none" w="med" len="med"/>
          </a:ln>
          <a:effectLst>
            <a:outerShdw blurRad="63500" dist="38100" dir="2700000" algn="tl" rotWithShape="0">
              <a:srgbClr val="000000">
                <a:alpha val="39999"/>
              </a:srgbClr>
            </a:outerShdw>
          </a:effectLst>
        </p:spPr>
      </p:pic>
      <p:pic>
        <p:nvPicPr>
          <p:cNvPr id="53255" name="Picture 7" descr="Picture 22.png"/>
          <p:cNvPicPr>
            <a:picLocks noChangeAspect="1"/>
          </p:cNvPicPr>
          <p:nvPr/>
        </p:nvPicPr>
        <p:blipFill>
          <a:blip r:embed="rId6"/>
          <a:srcRect/>
          <a:stretch>
            <a:fillRect/>
          </a:stretch>
        </p:blipFill>
        <p:spPr bwMode="auto">
          <a:xfrm>
            <a:off x="3048000" y="1752600"/>
            <a:ext cx="5638800" cy="8509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smtClean="0">
              <a:ea typeface="ＭＳ Ｐゴシック" pitchFamily="-105" charset="-128"/>
            </a:endParaRPr>
          </a:p>
        </p:txBody>
      </p:sp>
      <p:sp>
        <p:nvSpPr>
          <p:cNvPr id="54275" name="Content Placeholder 2"/>
          <p:cNvSpPr>
            <a:spLocks noGrp="1"/>
          </p:cNvSpPr>
          <p:nvPr>
            <p:ph idx="1"/>
          </p:nvPr>
        </p:nvSpPr>
        <p:spPr/>
        <p:txBody>
          <a:bodyPr/>
          <a:lstStyle/>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362200"/>
            <a:ext cx="8229600" cy="1143000"/>
          </a:xfrm>
        </p:spPr>
        <p:txBody>
          <a:bodyPr/>
          <a:lstStyle/>
          <a:p>
            <a:r>
              <a:rPr lang="en-US" smtClean="0">
                <a:ea typeface="ＭＳ Ｐゴシック" pitchFamily="-105" charset="-128"/>
              </a:rPr>
              <a:t>Quality improvement at a Team level</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mtClean="0">
                <a:ea typeface="ＭＳ Ｐゴシック" pitchFamily="-105" charset="-128"/>
              </a:rPr>
              <a:t/>
            </a:r>
            <a:br>
              <a:rPr lang="en-US" smtClean="0">
                <a:ea typeface="ＭＳ Ｐゴシック" pitchFamily="-105" charset="-128"/>
              </a:rPr>
            </a:br>
            <a:r>
              <a:rPr lang="en-US" sz="3200" smtClean="0">
                <a:ea typeface="ＭＳ Ｐゴシック" pitchFamily="-105" charset="-128"/>
              </a:rPr>
              <a:t>How does this happen?</a:t>
            </a:r>
            <a:endParaRPr lang="en-US" smtClean="0">
              <a:ea typeface="ＭＳ Ｐゴシック" pitchFamily="-105" charset="-128"/>
            </a:endParaRPr>
          </a:p>
        </p:txBody>
      </p:sp>
      <p:sp>
        <p:nvSpPr>
          <p:cNvPr id="3" name="TextBox 2"/>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sz="4000" smtClean="0">
                <a:ea typeface="ＭＳ Ｐゴシック" pitchFamily="-105" charset="-128"/>
              </a:rPr>
              <a:t>Who is responsible for leading quality improvement?</a:t>
            </a:r>
          </a:p>
        </p:txBody>
      </p:sp>
      <p:sp>
        <p:nvSpPr>
          <p:cNvPr id="56323" name="Rectangle 3"/>
          <p:cNvSpPr>
            <a:spLocks noGrp="1" noChangeArrowheads="1"/>
          </p:cNvSpPr>
          <p:nvPr>
            <p:ph type="body" idx="1"/>
          </p:nvPr>
        </p:nvSpPr>
        <p:spPr>
          <a:xfrm>
            <a:off x="1173163" y="1524000"/>
            <a:ext cx="7772400" cy="5029200"/>
          </a:xfrm>
        </p:spPr>
        <p:txBody>
          <a:bodyPr/>
          <a:lstStyle/>
          <a:p>
            <a:endParaRPr lang="en-GB" sz="2000" smtClean="0">
              <a:ea typeface="ＭＳ Ｐゴシック" pitchFamily="-105" charset="-128"/>
            </a:endParaRPr>
          </a:p>
          <a:p>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pic>
        <p:nvPicPr>
          <p:cNvPr id="56325" name="Picture 5" descr="darth-vader.jpg"/>
          <p:cNvPicPr>
            <a:picLocks noChangeAspect="1"/>
          </p:cNvPicPr>
          <p:nvPr/>
        </p:nvPicPr>
        <p:blipFill>
          <a:blip r:embed="rId3"/>
          <a:srcRect/>
          <a:stretch>
            <a:fillRect/>
          </a:stretch>
        </p:blipFill>
        <p:spPr bwMode="auto">
          <a:xfrm>
            <a:off x="990600" y="3608388"/>
            <a:ext cx="3886200" cy="2600325"/>
          </a:xfrm>
          <a:prstGeom prst="rect">
            <a:avLst/>
          </a:prstGeom>
          <a:noFill/>
          <a:ln w="38100">
            <a:solidFill>
              <a:schemeClr val="tx1"/>
            </a:solidFill>
            <a:miter lim="800000"/>
            <a:headEnd/>
            <a:tailEnd/>
          </a:ln>
        </p:spPr>
      </p:pic>
      <p:pic>
        <p:nvPicPr>
          <p:cNvPr id="56326" name="Picture 6" descr="david_brent.jpg"/>
          <p:cNvPicPr>
            <a:picLocks noChangeAspect="1"/>
          </p:cNvPicPr>
          <p:nvPr/>
        </p:nvPicPr>
        <p:blipFill>
          <a:blip r:embed="rId4"/>
          <a:srcRect/>
          <a:stretch>
            <a:fillRect/>
          </a:stretch>
        </p:blipFill>
        <p:spPr bwMode="auto">
          <a:xfrm>
            <a:off x="4495800" y="1752600"/>
            <a:ext cx="3886200" cy="2925763"/>
          </a:xfrm>
          <a:prstGeom prst="rect">
            <a:avLst/>
          </a:prstGeom>
          <a:noFill/>
          <a:ln w="38100">
            <a:solidFill>
              <a:schemeClr val="tx1"/>
            </a:solidFill>
            <a:miter lim="800000"/>
            <a:headEnd/>
            <a:tailEnd/>
          </a:ln>
        </p:spPr>
      </p:pic>
      <p:pic>
        <p:nvPicPr>
          <p:cNvPr id="56327" name="Picture 8" descr="photo-sir-ara-darzi-2.jpg"/>
          <p:cNvPicPr>
            <a:picLocks noChangeAspect="1"/>
          </p:cNvPicPr>
          <p:nvPr/>
        </p:nvPicPr>
        <p:blipFill>
          <a:blip r:embed="rId5"/>
          <a:srcRect/>
          <a:stretch>
            <a:fillRect/>
          </a:stretch>
        </p:blipFill>
        <p:spPr bwMode="auto">
          <a:xfrm>
            <a:off x="990600" y="1143000"/>
            <a:ext cx="1752600" cy="219075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4000" smtClean="0">
                <a:ea typeface="ＭＳ Ｐゴシック" pitchFamily="-105" charset="-128"/>
              </a:rPr>
              <a:t>Next Stage Review</a:t>
            </a:r>
          </a:p>
        </p:txBody>
      </p:sp>
      <p:sp>
        <p:nvSpPr>
          <p:cNvPr id="57347" name="Content Placeholder 2"/>
          <p:cNvSpPr>
            <a:spLocks noGrp="1"/>
          </p:cNvSpPr>
          <p:nvPr>
            <p:ph idx="1"/>
          </p:nvPr>
        </p:nvSpPr>
        <p:spPr>
          <a:xfrm>
            <a:off x="1066800" y="2819400"/>
            <a:ext cx="7086600" cy="3805238"/>
          </a:xfrm>
        </p:spPr>
        <p:txBody>
          <a:bodyPr/>
          <a:lstStyle/>
          <a:p>
            <a:pPr marL="0" indent="0" algn="ctr">
              <a:spcBef>
                <a:spcPct val="0"/>
              </a:spcBef>
              <a:buFont typeface="Arial" charset="0"/>
              <a:buNone/>
            </a:pPr>
            <a:r>
              <a:rPr lang="en-US" sz="2400" smtClean="0">
                <a:ea typeface="ＭＳ Ｐゴシック" pitchFamily="-105" charset="-128"/>
              </a:rPr>
              <a:t>Lord Darzi highlighted the growing need for all doctors to fulfill a leadership role in their practice</a:t>
            </a:r>
          </a:p>
          <a:p>
            <a:pPr marL="0" indent="0" algn="ctr">
              <a:spcBef>
                <a:spcPct val="0"/>
              </a:spcBef>
            </a:pPr>
            <a:endParaRPr lang="en-GB" sz="2400" smtClean="0">
              <a:ea typeface="ＭＳ Ｐゴシック" pitchFamily="-105" charset="-128"/>
            </a:endParaRPr>
          </a:p>
          <a:p>
            <a:pPr marL="0" lvl="1" indent="0" algn="ctr">
              <a:spcBef>
                <a:spcPct val="0"/>
              </a:spcBef>
              <a:buFont typeface="Arial" charset="0"/>
              <a:buNone/>
            </a:pPr>
            <a:r>
              <a:rPr lang="en-US" sz="2400" smtClean="0">
                <a:ea typeface="ＭＳ Ｐゴシック" pitchFamily="-105" charset="-128"/>
              </a:rPr>
              <a:t>“Clinicians are expected to offer leadership and where they have appropriate skills take senior management and leadership posts in research, education and service delivery.” </a:t>
            </a:r>
            <a:endParaRPr lang="en-GB" sz="2400" smtClean="0">
              <a:ea typeface="ＭＳ Ｐゴシック" pitchFamily="-105" charset="-128"/>
            </a:endParaRPr>
          </a:p>
          <a:p>
            <a:pPr marL="0" indent="0"/>
            <a:endParaRPr lang="en-US" sz="180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5" name="Rectangle 4"/>
          <p:cNvSpPr>
            <a:spLocks noChangeArrowheads="1"/>
          </p:cNvSpPr>
          <p:nvPr/>
        </p:nvSpPr>
        <p:spPr bwMode="auto">
          <a:xfrm>
            <a:off x="2805113" y="1417638"/>
            <a:ext cx="3500437" cy="1000125"/>
          </a:xfrm>
          <a:prstGeom prst="rect">
            <a:avLst/>
          </a:prstGeom>
          <a:solidFill>
            <a:schemeClr val="bg1"/>
          </a:solidFill>
          <a:ln w="19050">
            <a:solidFill>
              <a:schemeClr val="tx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a:solidFill>
                <a:srgbClr val="FFFFFF"/>
              </a:solidFill>
            </a:endParaRPr>
          </a:p>
        </p:txBody>
      </p:sp>
      <p:pic>
        <p:nvPicPr>
          <p:cNvPr id="57350" name="Picture 17" descr="hqcfa.bmp"/>
          <p:cNvPicPr>
            <a:picLocks noChangeAspect="1"/>
          </p:cNvPicPr>
          <p:nvPr/>
        </p:nvPicPr>
        <p:blipFill>
          <a:blip r:embed="rId2"/>
          <a:srcRect/>
          <a:stretch>
            <a:fillRect/>
          </a:stretch>
        </p:blipFill>
        <p:spPr bwMode="auto">
          <a:xfrm>
            <a:off x="3090863" y="1560513"/>
            <a:ext cx="3048000"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p:txBody>
          <a:bodyPr/>
          <a:lstStyle/>
          <a:p>
            <a:pPr lvl="1">
              <a:buFont typeface="Arial" charset="0"/>
              <a:buNone/>
            </a:pPr>
            <a:r>
              <a:rPr lang="en-GB" smtClean="0">
                <a:ea typeface="ＭＳ Ｐゴシック" pitchFamily="-105" charset="-128"/>
              </a:rPr>
              <a:t>			</a:t>
            </a: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a:p>
            <a:pPr lvl="1">
              <a:buFont typeface="Arial" charset="0"/>
              <a:buNone/>
            </a:pPr>
            <a:endParaRPr lang="en-GB" smtClean="0">
              <a:ea typeface="ＭＳ Ｐゴシック" pitchFamily="-105" charset="-128"/>
            </a:endParaRPr>
          </a:p>
        </p:txBody>
      </p:sp>
      <p:sp>
        <p:nvSpPr>
          <p:cNvPr id="58371" name="Title 2"/>
          <p:cNvSpPr>
            <a:spLocks noGrp="1"/>
          </p:cNvSpPr>
          <p:nvPr>
            <p:ph type="title"/>
          </p:nvPr>
        </p:nvSpPr>
        <p:spPr/>
        <p:txBody>
          <a:bodyPr/>
          <a:lstStyle/>
          <a:p>
            <a:r>
              <a:rPr lang="en-GB" smtClean="0">
                <a:ea typeface="ＭＳ Ｐゴシック" pitchFamily="-105" charset="-128"/>
              </a:rPr>
              <a:t>Begin to Lead – drivers...</a:t>
            </a:r>
          </a:p>
        </p:txBody>
      </p:sp>
      <p:grpSp>
        <p:nvGrpSpPr>
          <p:cNvPr id="58372" name="Group 7"/>
          <p:cNvGrpSpPr>
            <a:grpSpLocks/>
          </p:cNvGrpSpPr>
          <p:nvPr/>
        </p:nvGrpSpPr>
        <p:grpSpPr bwMode="auto">
          <a:xfrm>
            <a:off x="228600" y="1219200"/>
            <a:ext cx="8534400" cy="3775075"/>
            <a:chOff x="300038" y="3282755"/>
            <a:chExt cx="8534400" cy="3706227"/>
          </a:xfrm>
        </p:grpSpPr>
        <p:pic>
          <p:nvPicPr>
            <p:cNvPr id="58377" name="Picture 2" descr="http://img.thesun.co.uk/multimedia/archive/00522/SNF02BLUNK_280_522014a.jpg"/>
            <p:cNvPicPr>
              <a:picLocks noChangeAspect="1" noChangeArrowheads="1"/>
            </p:cNvPicPr>
            <p:nvPr/>
          </p:nvPicPr>
          <p:blipFill>
            <a:blip r:embed="rId2"/>
            <a:srcRect/>
            <a:stretch>
              <a:fillRect/>
            </a:stretch>
          </p:blipFill>
          <p:spPr bwMode="auto">
            <a:xfrm flipH="1">
              <a:off x="7462838" y="5078539"/>
              <a:ext cx="1371600" cy="1910443"/>
            </a:xfrm>
            <a:prstGeom prst="rect">
              <a:avLst/>
            </a:prstGeom>
            <a:noFill/>
            <a:ln w="9525">
              <a:noFill/>
              <a:miter lim="800000"/>
              <a:headEnd/>
              <a:tailEnd/>
            </a:ln>
          </p:spPr>
        </p:pic>
        <p:sp>
          <p:nvSpPr>
            <p:cNvPr id="5" name="Oval Callout 4"/>
            <p:cNvSpPr/>
            <p:nvPr/>
          </p:nvSpPr>
          <p:spPr>
            <a:xfrm>
              <a:off x="300038" y="5302633"/>
              <a:ext cx="6958013" cy="1645827"/>
            </a:xfrm>
            <a:prstGeom prst="wedgeEllipseCallout">
              <a:avLst>
                <a:gd name="adj1" fmla="val 55511"/>
                <a:gd name="adj2" fmla="val -1084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a:solidFill>
                    <a:srgbClr val="000000"/>
                  </a:solidFill>
                  <a:ea typeface="ＭＳ Ｐゴシック" pitchFamily="-105" charset="-128"/>
                </a:rPr>
                <a:t>It is unrealistic to expect NHS staff to take on leadership without action to make it integral to training and development. So we will explore ways to ensure that the undergraduate curricula for all medical and nursing students reflect the skills and demands of leadership and working in the NHS. (</a:t>
              </a:r>
              <a:r>
                <a:rPr lang="en-US" sz="1200">
                  <a:solidFill>
                    <a:srgbClr val="000000"/>
                  </a:solidFill>
                  <a:ea typeface="ＭＳ Ｐゴシック" pitchFamily="-105" charset="-128"/>
                </a:rPr>
                <a:t>HQCfA, July 2008)</a:t>
              </a:r>
              <a:endParaRPr lang="en-GB" sz="1200">
                <a:solidFill>
                  <a:srgbClr val="000000"/>
                </a:solidFill>
                <a:ea typeface="ＭＳ Ｐゴシック" pitchFamily="-105" charset="-128"/>
              </a:endParaRPr>
            </a:p>
          </p:txBody>
        </p:sp>
        <p:pic>
          <p:nvPicPr>
            <p:cNvPr id="58379" name="Picture 4" descr="http://www.hsj.co.uk/pictures/586xAny/4/3/4/1202434_David_Nicholson_Q9W7304.jpg"/>
            <p:cNvPicPr>
              <a:picLocks noChangeAspect="1" noChangeArrowheads="1"/>
            </p:cNvPicPr>
            <p:nvPr/>
          </p:nvPicPr>
          <p:blipFill>
            <a:blip r:embed="rId3"/>
            <a:srcRect/>
            <a:stretch>
              <a:fillRect/>
            </a:stretch>
          </p:blipFill>
          <p:spPr bwMode="auto">
            <a:xfrm>
              <a:off x="376238" y="3432402"/>
              <a:ext cx="2790844" cy="1857388"/>
            </a:xfrm>
            <a:prstGeom prst="rect">
              <a:avLst/>
            </a:prstGeom>
            <a:noFill/>
            <a:ln w="9525">
              <a:noFill/>
              <a:miter lim="800000"/>
              <a:headEnd/>
              <a:tailEnd/>
            </a:ln>
          </p:spPr>
        </p:pic>
        <p:sp>
          <p:nvSpPr>
            <p:cNvPr id="7" name="Oval Callout 6"/>
            <p:cNvSpPr/>
            <p:nvPr/>
          </p:nvSpPr>
          <p:spPr>
            <a:xfrm>
              <a:off x="2967038" y="3282755"/>
              <a:ext cx="5643563" cy="1843763"/>
            </a:xfrm>
            <a:prstGeom prst="wedgeEllipseCallout">
              <a:avLst>
                <a:gd name="adj1" fmla="val -72100"/>
                <a:gd name="adj2" fmla="val -757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a:solidFill>
                    <a:srgbClr val="000000"/>
                  </a:solidFill>
                  <a:ea typeface="ＭＳ Ｐゴシック" pitchFamily="-105" charset="-128"/>
                </a:rPr>
                <a:t>The NHS is only just beginning to grasp the importance of leadership. We have not systematically identified, nurtured and promoted talent and leadership.</a:t>
              </a:r>
            </a:p>
            <a:p>
              <a:pPr algn="ctr">
                <a:defRPr/>
              </a:pPr>
              <a:r>
                <a:rPr lang="en-US" sz="1200">
                  <a:solidFill>
                    <a:srgbClr val="000000"/>
                  </a:solidFill>
                  <a:ea typeface="ＭＳ Ｐゴシック" pitchFamily="-105" charset="-128"/>
                </a:rPr>
                <a:t>(Leadership for Quality, Jan 2009)</a:t>
              </a:r>
              <a:endParaRPr lang="en-GB" sz="1200">
                <a:solidFill>
                  <a:srgbClr val="000000"/>
                </a:solidFill>
                <a:ea typeface="ＭＳ Ｐゴシック" pitchFamily="-105" charset="-128"/>
              </a:endParaRPr>
            </a:p>
          </p:txBody>
        </p:sp>
      </p:grpSp>
      <p:pic>
        <p:nvPicPr>
          <p:cNvPr id="12" name="Picture 6" descr="http://www.institute.nhs.uk/components/com_joomcart/images/medical_leadership_competency_framework.jpg"/>
          <p:cNvPicPr>
            <a:picLocks noChangeAspect="1" noChangeArrowheads="1"/>
          </p:cNvPicPr>
          <p:nvPr/>
        </p:nvPicPr>
        <p:blipFill>
          <a:blip r:embed="rId4"/>
          <a:srcRect/>
          <a:stretch>
            <a:fillRect/>
          </a:stretch>
        </p:blipFill>
        <p:spPr bwMode="auto">
          <a:xfrm>
            <a:off x="7620000" y="5257800"/>
            <a:ext cx="1066800" cy="1435100"/>
          </a:xfrm>
          <a:prstGeom prst="rect">
            <a:avLst/>
          </a:prstGeom>
          <a:noFill/>
          <a:ln>
            <a:solidFill>
              <a:schemeClr val="accent5">
                <a:lumMod val="50000"/>
              </a:schemeClr>
            </a:solidFill>
          </a:ln>
        </p:spPr>
      </p:pic>
      <p:pic>
        <p:nvPicPr>
          <p:cNvPr id="58374" name="Picture 10" descr="The image “http://www.gmc-uk.org/images/tomorrow_doctor.JPG” cannot be displayed, because it contains errors."/>
          <p:cNvPicPr>
            <a:picLocks noChangeAspect="1" noChangeArrowheads="1"/>
          </p:cNvPicPr>
          <p:nvPr/>
        </p:nvPicPr>
        <p:blipFill>
          <a:blip r:embed="rId5"/>
          <a:srcRect/>
          <a:stretch>
            <a:fillRect/>
          </a:stretch>
        </p:blipFill>
        <p:spPr bwMode="auto">
          <a:xfrm>
            <a:off x="381000" y="4953000"/>
            <a:ext cx="1343025" cy="1905000"/>
          </a:xfrm>
          <a:prstGeom prst="rect">
            <a:avLst/>
          </a:prstGeom>
          <a:noFill/>
          <a:ln w="9525">
            <a:noFill/>
            <a:miter lim="800000"/>
            <a:headEnd/>
            <a:tailEnd/>
          </a:ln>
        </p:spPr>
      </p:pic>
      <p:sp>
        <p:nvSpPr>
          <p:cNvPr id="58375" name="TextBox 12"/>
          <p:cNvSpPr txBox="1">
            <a:spLocks noChangeArrowheads="1"/>
          </p:cNvSpPr>
          <p:nvPr/>
        </p:nvSpPr>
        <p:spPr bwMode="auto">
          <a:xfrm>
            <a:off x="1752600" y="5105400"/>
            <a:ext cx="4572000" cy="369888"/>
          </a:xfrm>
          <a:prstGeom prst="rect">
            <a:avLst/>
          </a:prstGeom>
          <a:noFill/>
          <a:ln w="9525">
            <a:noFill/>
            <a:miter lim="800000"/>
            <a:headEnd/>
            <a:tailEnd/>
          </a:ln>
        </p:spPr>
        <p:txBody>
          <a:bodyPr>
            <a:spAutoFit/>
          </a:bodyPr>
          <a:lstStyle/>
          <a:p>
            <a:r>
              <a:rPr lang="en-US"/>
              <a:t>Tomorrow’s doctors</a:t>
            </a:r>
          </a:p>
        </p:txBody>
      </p:sp>
      <p:sp>
        <p:nvSpPr>
          <p:cNvPr id="58376" name="TextBox 13"/>
          <p:cNvSpPr txBox="1">
            <a:spLocks noChangeArrowheads="1"/>
          </p:cNvSpPr>
          <p:nvPr/>
        </p:nvSpPr>
        <p:spPr bwMode="auto">
          <a:xfrm>
            <a:off x="4038600" y="6096000"/>
            <a:ext cx="3581400" cy="646113"/>
          </a:xfrm>
          <a:prstGeom prst="rect">
            <a:avLst/>
          </a:prstGeom>
          <a:noFill/>
          <a:ln w="9525">
            <a:noFill/>
            <a:miter lim="800000"/>
            <a:headEnd/>
            <a:tailEnd/>
          </a:ln>
        </p:spPr>
        <p:txBody>
          <a:bodyPr>
            <a:spAutoFit/>
          </a:bodyPr>
          <a:lstStyle/>
          <a:p>
            <a:pPr algn="r"/>
            <a:r>
              <a:rPr lang="en-US"/>
              <a:t>Medical Leadership Competency Framework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lstStyle/>
          <a:p>
            <a:r>
              <a:rPr lang="en-GB" sz="1600" smtClean="0">
                <a:ea typeface="ＭＳ Ｐゴシック" pitchFamily="-105" charset="-128"/>
              </a:rPr>
              <a:t>5 “Domains”</a:t>
            </a:r>
          </a:p>
          <a:p>
            <a:r>
              <a:rPr lang="en-GB" sz="1600" smtClean="0">
                <a:ea typeface="ＭＳ Ｐゴシック" pitchFamily="-105" charset="-128"/>
              </a:rPr>
              <a:t>Knowledge</a:t>
            </a:r>
          </a:p>
          <a:p>
            <a:r>
              <a:rPr lang="en-GB" sz="1600" smtClean="0">
                <a:ea typeface="ＭＳ Ｐゴシック" pitchFamily="-105" charset="-128"/>
              </a:rPr>
              <a:t>Skills</a:t>
            </a:r>
          </a:p>
          <a:p>
            <a:r>
              <a:rPr lang="en-GB" sz="1600" smtClean="0">
                <a:ea typeface="ＭＳ Ｐゴシック" pitchFamily="-105" charset="-128"/>
              </a:rPr>
              <a:t>Behaviours and Attitudes</a:t>
            </a:r>
          </a:p>
          <a:p>
            <a:endParaRPr lang="en-GB" smtClean="0">
              <a:ea typeface="ＭＳ Ｐゴシック" pitchFamily="-105" charset="-128"/>
            </a:endParaRPr>
          </a:p>
        </p:txBody>
      </p:sp>
      <p:sp>
        <p:nvSpPr>
          <p:cNvPr id="59395" name="Title 2"/>
          <p:cNvSpPr>
            <a:spLocks noGrp="1"/>
          </p:cNvSpPr>
          <p:nvPr>
            <p:ph type="title"/>
          </p:nvPr>
        </p:nvSpPr>
        <p:spPr/>
        <p:txBody>
          <a:bodyPr/>
          <a:lstStyle/>
          <a:p>
            <a:r>
              <a:rPr lang="en-GB" sz="3300" smtClean="0">
                <a:ea typeface="ＭＳ Ｐゴシック" pitchFamily="-105" charset="-128"/>
              </a:rPr>
              <a:t>Medical Leadership Competency Framework Framework</a:t>
            </a:r>
          </a:p>
        </p:txBody>
      </p:sp>
      <p:pic>
        <p:nvPicPr>
          <p:cNvPr id="59396" name="Picture 2" descr="The image “http://www.nwacademy.nhs.uk/images/mlcf/deliveringtheservice.gif” cannot be displayed, because it contains errors."/>
          <p:cNvPicPr>
            <a:picLocks noChangeAspect="1" noChangeArrowheads="1"/>
          </p:cNvPicPr>
          <p:nvPr/>
        </p:nvPicPr>
        <p:blipFill>
          <a:blip r:embed="rId2"/>
          <a:srcRect/>
          <a:stretch>
            <a:fillRect/>
          </a:stretch>
        </p:blipFill>
        <p:spPr bwMode="auto">
          <a:xfrm>
            <a:off x="3429000" y="2514600"/>
            <a:ext cx="2214563" cy="2201863"/>
          </a:xfrm>
          <a:prstGeom prst="rect">
            <a:avLst/>
          </a:prstGeom>
          <a:noFill/>
          <a:ln w="9525">
            <a:noFill/>
            <a:miter lim="800000"/>
            <a:headEnd/>
            <a:tailEnd/>
          </a:ln>
        </p:spPr>
      </p:pic>
      <p:sp>
        <p:nvSpPr>
          <p:cNvPr id="8" name="Rounded Rectangle 7"/>
          <p:cNvSpPr>
            <a:spLocks noChangeArrowheads="1"/>
          </p:cNvSpPr>
          <p:nvPr/>
        </p:nvSpPr>
        <p:spPr bwMode="auto">
          <a:xfrm>
            <a:off x="3505200" y="990600"/>
            <a:ext cx="3200400" cy="12954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Developing personal awareness</a:t>
            </a:r>
          </a:p>
          <a:p>
            <a:pPr>
              <a:defRPr/>
            </a:pPr>
            <a:r>
              <a:rPr lang="en-US" sz="1600">
                <a:cs typeface="Times New Roman" pitchFamily="-105" charset="0"/>
              </a:rPr>
              <a:t>Managing yourself</a:t>
            </a:r>
          </a:p>
          <a:p>
            <a:pPr>
              <a:defRPr/>
            </a:pPr>
            <a:r>
              <a:rPr lang="en-US" sz="1600">
                <a:cs typeface="Times New Roman" pitchFamily="-105" charset="0"/>
              </a:rPr>
              <a:t>Continuing personal development</a:t>
            </a:r>
          </a:p>
          <a:p>
            <a:pPr>
              <a:defRPr/>
            </a:pPr>
            <a:r>
              <a:rPr lang="en-US" sz="1600">
                <a:cs typeface="Times New Roman" pitchFamily="-105" charset="0"/>
              </a:rPr>
              <a:t>Acting with integrity</a:t>
            </a:r>
          </a:p>
        </p:txBody>
      </p:sp>
      <p:sp>
        <p:nvSpPr>
          <p:cNvPr id="9" name="Rounded Rectangle 8"/>
          <p:cNvSpPr>
            <a:spLocks noChangeArrowheads="1"/>
          </p:cNvSpPr>
          <p:nvPr/>
        </p:nvSpPr>
        <p:spPr bwMode="auto">
          <a:xfrm>
            <a:off x="76200" y="2819400"/>
            <a:ext cx="3200400" cy="13716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Identifying contexts for change</a:t>
            </a:r>
          </a:p>
          <a:p>
            <a:pPr>
              <a:defRPr/>
            </a:pPr>
            <a:r>
              <a:rPr lang="en-US" sz="1600">
                <a:cs typeface="Times New Roman" pitchFamily="-105" charset="0"/>
              </a:rPr>
              <a:t>Applying knowledge and evidence</a:t>
            </a:r>
          </a:p>
          <a:p>
            <a:pPr>
              <a:defRPr/>
            </a:pPr>
            <a:r>
              <a:rPr lang="en-US" sz="1600">
                <a:cs typeface="Times New Roman" pitchFamily="-105" charset="0"/>
              </a:rPr>
              <a:t>Making decisions</a:t>
            </a:r>
          </a:p>
          <a:p>
            <a:pPr>
              <a:defRPr/>
            </a:pPr>
            <a:r>
              <a:rPr lang="en-US" sz="1600">
                <a:cs typeface="Times New Roman" pitchFamily="-105" charset="0"/>
              </a:rPr>
              <a:t>Evaluating impact</a:t>
            </a:r>
          </a:p>
        </p:txBody>
      </p:sp>
      <p:sp>
        <p:nvSpPr>
          <p:cNvPr id="10" name="Rounded Rectangle 9"/>
          <p:cNvSpPr>
            <a:spLocks noChangeArrowheads="1"/>
          </p:cNvSpPr>
          <p:nvPr/>
        </p:nvSpPr>
        <p:spPr bwMode="auto">
          <a:xfrm>
            <a:off x="381000" y="4419600"/>
            <a:ext cx="3200400" cy="14478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Ensuring patient safety</a:t>
            </a:r>
          </a:p>
          <a:p>
            <a:pPr>
              <a:defRPr/>
            </a:pPr>
            <a:r>
              <a:rPr lang="en-US" sz="1600">
                <a:cs typeface="Times New Roman" pitchFamily="-105" charset="0"/>
              </a:rPr>
              <a:t>Critically evaluate</a:t>
            </a:r>
          </a:p>
          <a:p>
            <a:pPr>
              <a:defRPr/>
            </a:pPr>
            <a:r>
              <a:rPr lang="en-US" sz="1600">
                <a:cs typeface="Times New Roman" pitchFamily="-105" charset="0"/>
              </a:rPr>
              <a:t>Encourage improvement and innovation</a:t>
            </a:r>
          </a:p>
          <a:p>
            <a:pPr>
              <a:defRPr/>
            </a:pPr>
            <a:r>
              <a:rPr lang="en-US" sz="1600">
                <a:cs typeface="Times New Roman" pitchFamily="-105" charset="0"/>
              </a:rPr>
              <a:t>Facilitate improvement</a:t>
            </a:r>
          </a:p>
        </p:txBody>
      </p:sp>
      <p:sp>
        <p:nvSpPr>
          <p:cNvPr id="11" name="Rounded Rectangle 10"/>
          <p:cNvSpPr>
            <a:spLocks noChangeArrowheads="1"/>
          </p:cNvSpPr>
          <p:nvPr/>
        </p:nvSpPr>
        <p:spPr bwMode="auto">
          <a:xfrm>
            <a:off x="4724400" y="4953000"/>
            <a:ext cx="3200400" cy="11430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Planning</a:t>
            </a:r>
          </a:p>
          <a:p>
            <a:pPr>
              <a:defRPr/>
            </a:pPr>
            <a:r>
              <a:rPr lang="en-US" sz="1600">
                <a:cs typeface="Times New Roman" pitchFamily="-105" charset="0"/>
              </a:rPr>
              <a:t>Managing resources</a:t>
            </a:r>
          </a:p>
          <a:p>
            <a:pPr>
              <a:defRPr/>
            </a:pPr>
            <a:r>
              <a:rPr lang="en-US" sz="1600">
                <a:cs typeface="Times New Roman" pitchFamily="-105" charset="0"/>
              </a:rPr>
              <a:t>Managing people</a:t>
            </a:r>
          </a:p>
          <a:p>
            <a:pPr>
              <a:defRPr/>
            </a:pPr>
            <a:r>
              <a:rPr lang="en-US" sz="1600">
                <a:cs typeface="Times New Roman" pitchFamily="-105" charset="0"/>
              </a:rPr>
              <a:t>Managing performance</a:t>
            </a:r>
          </a:p>
        </p:txBody>
      </p:sp>
      <p:sp>
        <p:nvSpPr>
          <p:cNvPr id="12" name="Rounded Rectangle 11"/>
          <p:cNvSpPr>
            <a:spLocks noChangeArrowheads="1"/>
          </p:cNvSpPr>
          <p:nvPr/>
        </p:nvSpPr>
        <p:spPr bwMode="auto">
          <a:xfrm>
            <a:off x="5867400" y="2743200"/>
            <a:ext cx="3200400" cy="137160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a:defRPr/>
            </a:pPr>
            <a:r>
              <a:rPr lang="en-US" sz="1600">
                <a:cs typeface="Times New Roman" pitchFamily="-105" charset="0"/>
              </a:rPr>
              <a:t>Developing networks</a:t>
            </a:r>
          </a:p>
          <a:p>
            <a:pPr>
              <a:defRPr/>
            </a:pPr>
            <a:r>
              <a:rPr lang="en-US" sz="1600">
                <a:cs typeface="Times New Roman" pitchFamily="-105" charset="0"/>
              </a:rPr>
              <a:t>Building and maintaining relationships</a:t>
            </a:r>
          </a:p>
          <a:p>
            <a:pPr>
              <a:defRPr/>
            </a:pPr>
            <a:r>
              <a:rPr lang="en-US" sz="1600">
                <a:cs typeface="Times New Roman" pitchFamily="-105" charset="0"/>
              </a:rPr>
              <a:t>Encouraging contribution</a:t>
            </a:r>
          </a:p>
          <a:p>
            <a:pPr>
              <a:defRPr/>
            </a:pPr>
            <a:r>
              <a:rPr lang="en-US" sz="1600">
                <a:cs typeface="Times New Roman" pitchFamily="-105" charset="0"/>
              </a:rPr>
              <a:t>Working within teams</a:t>
            </a:r>
          </a:p>
        </p:txBody>
      </p:sp>
      <p:sp>
        <p:nvSpPr>
          <p:cNvPr id="13" name="Right Arrow 12"/>
          <p:cNvSpPr>
            <a:spLocks noChangeArrowheads="1"/>
          </p:cNvSpPr>
          <p:nvPr/>
        </p:nvSpPr>
        <p:spPr bwMode="auto">
          <a:xfrm>
            <a:off x="3276600" y="3200400"/>
            <a:ext cx="228600" cy="152400"/>
          </a:xfrm>
          <a:prstGeom prst="right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4" name="Left Arrow 13"/>
          <p:cNvSpPr>
            <a:spLocks noChangeArrowheads="1"/>
          </p:cNvSpPr>
          <p:nvPr/>
        </p:nvSpPr>
        <p:spPr bwMode="auto">
          <a:xfrm>
            <a:off x="5562600" y="3276600"/>
            <a:ext cx="304800" cy="152400"/>
          </a:xfrm>
          <a:prstGeom prst="left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6" name="Bent-Up Arrow 15"/>
          <p:cNvSpPr>
            <a:spLocks noChangeArrowheads="1"/>
          </p:cNvSpPr>
          <p:nvPr/>
        </p:nvSpPr>
        <p:spPr bwMode="auto">
          <a:xfrm>
            <a:off x="3581400" y="4572000"/>
            <a:ext cx="533400" cy="381000"/>
          </a:xfrm>
          <a:custGeom>
            <a:avLst/>
            <a:gdLst>
              <a:gd name="T0" fmla="*/ 438150 w 533400"/>
              <a:gd name="T1" fmla="*/ 0 h 381000"/>
              <a:gd name="T2" fmla="*/ 342900 w 533400"/>
              <a:gd name="T3" fmla="*/ 95250 h 381000"/>
              <a:gd name="T4" fmla="*/ 0 w 533400"/>
              <a:gd name="T5" fmla="*/ 333375 h 381000"/>
              <a:gd name="T6" fmla="*/ 242888 w 533400"/>
              <a:gd name="T7" fmla="*/ 381000 h 381000"/>
              <a:gd name="T8" fmla="*/ 485775 w 533400"/>
              <a:gd name="T9" fmla="*/ 238125 h 381000"/>
              <a:gd name="T10" fmla="*/ 533400 w 533400"/>
              <a:gd name="T11" fmla="*/ 95250 h 381000"/>
              <a:gd name="T12" fmla="*/ 3 60000 65536"/>
              <a:gd name="T13" fmla="*/ 2 60000 65536"/>
              <a:gd name="T14" fmla="*/ 2 60000 65536"/>
              <a:gd name="T15" fmla="*/ 1 60000 65536"/>
              <a:gd name="T16" fmla="*/ 0 60000 65536"/>
              <a:gd name="T17" fmla="*/ 0 60000 65536"/>
              <a:gd name="T18" fmla="*/ 0 w 533400"/>
              <a:gd name="T19" fmla="*/ 285750 h 381000"/>
              <a:gd name="T20" fmla="*/ 485775 w 533400"/>
              <a:gd name="T21" fmla="*/ 381000 h 381000"/>
            </a:gdLst>
            <a:ahLst/>
            <a:cxnLst>
              <a:cxn ang="T12">
                <a:pos x="T0" y="T1"/>
              </a:cxn>
              <a:cxn ang="T13">
                <a:pos x="T2" y="T3"/>
              </a:cxn>
              <a:cxn ang="T14">
                <a:pos x="T4" y="T5"/>
              </a:cxn>
              <a:cxn ang="T15">
                <a:pos x="T6" y="T7"/>
              </a:cxn>
              <a:cxn ang="T16">
                <a:pos x="T8" y="T9"/>
              </a:cxn>
              <a:cxn ang="T17">
                <a:pos x="T10" y="T11"/>
              </a:cxn>
            </a:cxnLst>
            <a:rect l="T18" t="T19" r="T20" b="T21"/>
            <a:pathLst>
              <a:path w="533400" h="381000">
                <a:moveTo>
                  <a:pt x="0" y="285750"/>
                </a:moveTo>
                <a:lnTo>
                  <a:pt x="390525" y="285750"/>
                </a:lnTo>
                <a:lnTo>
                  <a:pt x="390525" y="95250"/>
                </a:lnTo>
                <a:lnTo>
                  <a:pt x="342900" y="95250"/>
                </a:lnTo>
                <a:lnTo>
                  <a:pt x="438150" y="0"/>
                </a:lnTo>
                <a:lnTo>
                  <a:pt x="533400" y="95250"/>
                </a:lnTo>
                <a:lnTo>
                  <a:pt x="485775" y="95250"/>
                </a:lnTo>
                <a:lnTo>
                  <a:pt x="485775" y="381000"/>
                </a:lnTo>
                <a:lnTo>
                  <a:pt x="0" y="381000"/>
                </a:lnTo>
                <a:close/>
              </a:path>
            </a:pathLst>
          </a:cu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7" name="Up Arrow 16"/>
          <p:cNvSpPr>
            <a:spLocks noChangeArrowheads="1"/>
          </p:cNvSpPr>
          <p:nvPr/>
        </p:nvSpPr>
        <p:spPr bwMode="auto">
          <a:xfrm>
            <a:off x="5029200" y="4572000"/>
            <a:ext cx="152400" cy="381000"/>
          </a:xfrm>
          <a:prstGeom prst="up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
        <p:nvSpPr>
          <p:cNvPr id="18" name="Down Arrow 17"/>
          <p:cNvSpPr>
            <a:spLocks noChangeArrowheads="1"/>
          </p:cNvSpPr>
          <p:nvPr/>
        </p:nvSpPr>
        <p:spPr bwMode="auto">
          <a:xfrm>
            <a:off x="4876800" y="2286000"/>
            <a:ext cx="152400" cy="304800"/>
          </a:xfrm>
          <a:prstGeom prst="downArrow">
            <a:avLst>
              <a:gd name="adj1" fmla="val 50000"/>
              <a:gd name="adj2" fmla="val 50000"/>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808080">
                <a:alpha val="37999"/>
              </a:srgbClr>
            </a:outerShdw>
          </a:effectLst>
        </p:spPr>
        <p:txBody>
          <a:bodyPr anchor="ctr"/>
          <a:lstStyle/>
          <a:p>
            <a:pPr algn="ctr">
              <a:defRPr/>
            </a:pPr>
            <a:endParaRPr lang="en-US">
              <a:solidFill>
                <a:srgbClr val="000000"/>
              </a:solidFill>
              <a:latin typeface="Calibri" pitchFamily="-105"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3200" smtClean="0">
                <a:ea typeface="ＭＳ Ｐゴシック" pitchFamily="-105" charset="-128"/>
              </a:rPr>
              <a:t>Management and Leadership: GMC</a:t>
            </a:r>
          </a:p>
        </p:txBody>
      </p:sp>
      <p:sp>
        <p:nvSpPr>
          <p:cNvPr id="60419" name="Content Placeholder 2"/>
          <p:cNvSpPr>
            <a:spLocks noGrp="1"/>
          </p:cNvSpPr>
          <p:nvPr>
            <p:ph idx="1"/>
          </p:nvPr>
        </p:nvSpPr>
        <p:spPr>
          <a:xfrm>
            <a:off x="762000" y="1600200"/>
            <a:ext cx="7696200" cy="4525963"/>
          </a:xfrm>
        </p:spPr>
        <p:txBody>
          <a:bodyPr/>
          <a:lstStyle/>
          <a:p>
            <a:r>
              <a:rPr lang="en-GB" sz="1800" smtClean="0">
                <a:ea typeface="ＭＳ Ｐゴシック" pitchFamily="-105" charset="-128"/>
              </a:rPr>
              <a:t>Management and Leadership themes one of the essential learning requirements of medical students.</a:t>
            </a:r>
          </a:p>
          <a:p>
            <a:pPr>
              <a:buFont typeface="Arial" charset="0"/>
              <a:buNone/>
            </a:pPr>
            <a:r>
              <a:rPr lang="en-GB" sz="1800" smtClean="0">
                <a:ea typeface="ＭＳ Ｐゴシック" pitchFamily="-105" charset="-128"/>
              </a:rPr>
              <a:t> </a:t>
            </a:r>
          </a:p>
          <a:p>
            <a:r>
              <a:rPr lang="en-GB" sz="1800" smtClean="0">
                <a:ea typeface="ＭＳ Ｐゴシック" pitchFamily="-105" charset="-128"/>
              </a:rPr>
              <a:t>Tomorrow’s Doctors 2009 states:</a:t>
            </a:r>
          </a:p>
          <a:p>
            <a:endParaRPr lang="en-GB" sz="1800" smtClean="0">
              <a:ea typeface="ＭＳ Ｐゴシック" pitchFamily="-105" charset="-128"/>
            </a:endParaRPr>
          </a:p>
          <a:p>
            <a:pPr lvl="1">
              <a:spcBef>
                <a:spcPct val="0"/>
              </a:spcBef>
              <a:spcAft>
                <a:spcPts val="600"/>
              </a:spcAft>
            </a:pPr>
            <a:r>
              <a:rPr lang="en-US" sz="1800" smtClean="0">
                <a:ea typeface="ＭＳ Ｐゴシック" pitchFamily="-105" charset="-128"/>
              </a:rPr>
              <a:t>The graduate will be able to learn and work effectively within a multi-professional team:</a:t>
            </a:r>
            <a:endParaRPr lang="en-GB" sz="1800" smtClean="0">
              <a:ea typeface="ＭＳ Ｐゴシック" pitchFamily="-105" charset="-128"/>
            </a:endParaRPr>
          </a:p>
          <a:p>
            <a:pPr lvl="2">
              <a:spcBef>
                <a:spcPct val="0"/>
              </a:spcBef>
              <a:spcAft>
                <a:spcPts val="600"/>
              </a:spcAft>
            </a:pPr>
            <a:r>
              <a:rPr lang="en-US" sz="1800" smtClean="0">
                <a:ea typeface="ＭＳ Ｐゴシック" pitchFamily="-105" charset="-128"/>
              </a:rPr>
              <a:t>Understand and respect the roles and expertise of health and social care professionals, including doctors, in the context of working and learning as a team, as well as in policy and practice development.  </a:t>
            </a:r>
            <a:endParaRPr lang="en-GB" sz="1800" smtClean="0">
              <a:ea typeface="ＭＳ Ｐゴシック" pitchFamily="-105" charset="-128"/>
            </a:endParaRPr>
          </a:p>
          <a:p>
            <a:pPr lvl="2">
              <a:spcBef>
                <a:spcPct val="0"/>
              </a:spcBef>
              <a:spcAft>
                <a:spcPts val="600"/>
              </a:spcAft>
            </a:pPr>
            <a:r>
              <a:rPr lang="en-US" sz="1800" smtClean="0">
                <a:ea typeface="ＭＳ Ｐゴシック" pitchFamily="-105" charset="-128"/>
              </a:rPr>
              <a:t>Work with colleagues in ways that best serve the interests of patients, passing on information and handing over care. </a:t>
            </a:r>
          </a:p>
          <a:p>
            <a:pPr lvl="2">
              <a:spcBef>
                <a:spcPct val="0"/>
              </a:spcBef>
              <a:spcAft>
                <a:spcPts val="600"/>
              </a:spcAft>
            </a:pPr>
            <a:r>
              <a:rPr lang="en-US" sz="1800" smtClean="0">
                <a:ea typeface="ＭＳ Ｐゴシック" pitchFamily="-105" charset="-128"/>
              </a:rPr>
              <a:t>Demonstrate ability to play various team roles including leadership.</a:t>
            </a:r>
          </a:p>
          <a:p>
            <a:pPr lvl="2">
              <a:spcBef>
                <a:spcPct val="0"/>
              </a:spcBef>
              <a:spcAft>
                <a:spcPts val="600"/>
              </a:spcAft>
            </a:pPr>
            <a:r>
              <a:rPr lang="en-US" sz="1800" smtClean="0">
                <a:ea typeface="ＭＳ Ｐゴシック" pitchFamily="-105" charset="-128"/>
              </a:rPr>
              <a:t>Deal effectively with uncertainty and change.</a:t>
            </a:r>
          </a:p>
          <a:p>
            <a:pPr lvl="1">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457200" y="914400"/>
            <a:ext cx="8229600" cy="1143000"/>
          </a:xfrm>
        </p:spPr>
        <p:txBody>
          <a:bodyPr anchor="t"/>
          <a:lstStyle/>
          <a:p>
            <a:r>
              <a:rPr lang="en-US" smtClean="0">
                <a:latin typeface="Arial Narrow" pitchFamily="-105" charset="0"/>
                <a:ea typeface="ＭＳ Ｐゴシック" pitchFamily="-105" charset="-128"/>
              </a:rPr>
              <a:t>ACE Inhibition in Aneurysm patients</a:t>
            </a:r>
          </a:p>
        </p:txBody>
      </p:sp>
      <p:pic>
        <p:nvPicPr>
          <p:cNvPr id="6" name="Picture 5"/>
          <p:cNvPicPr>
            <a:picLocks noChangeAspect="1"/>
          </p:cNvPicPr>
          <p:nvPr/>
        </p:nvPicPr>
        <p:blipFill>
          <a:blip r:embed="rId3"/>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61444" name="TextBox 6"/>
          <p:cNvSpPr txBox="1">
            <a:spLocks noChangeArrowheads="1"/>
          </p:cNvSpPr>
          <p:nvPr/>
        </p:nvSpPr>
        <p:spPr bwMode="auto">
          <a:xfrm>
            <a:off x="152400" y="76200"/>
            <a:ext cx="3657600" cy="415925"/>
          </a:xfrm>
          <a:prstGeom prst="rect">
            <a:avLst/>
          </a:prstGeom>
          <a:noFill/>
          <a:ln w="9525">
            <a:noFill/>
            <a:miter lim="800000"/>
            <a:headEnd/>
            <a:tailEnd/>
          </a:ln>
        </p:spPr>
        <p:txBody>
          <a:bodyPr>
            <a:spAutoFit/>
          </a:bodyPr>
          <a:lstStyle/>
          <a:p>
            <a:r>
              <a:rPr lang="en-US" sz="2100" i="1">
                <a:solidFill>
                  <a:srgbClr val="C4BD97"/>
                </a:solidFill>
                <a:latin typeface="Arial Narrow" pitchFamily="-105" charset="0"/>
                <a:cs typeface="Times New Roman" pitchFamily="-105" charset="0"/>
              </a:rPr>
              <a:t>Quality Improvement</a:t>
            </a:r>
            <a:endParaRPr lang="en-US" i="1">
              <a:solidFill>
                <a:srgbClr val="C4BD97"/>
              </a:solidFill>
              <a:latin typeface="Arial Narrow" pitchFamily="-105" charset="0"/>
              <a:cs typeface="Times New Roman" pitchFamily="-105" charset="0"/>
            </a:endParaRPr>
          </a:p>
        </p:txBody>
      </p:sp>
      <p:pic>
        <p:nvPicPr>
          <p:cNvPr id="61445" name="Object 3"/>
          <p:cNvPicPr>
            <a:picLocks noChangeAspect="1" noChangeArrowheads="1"/>
          </p:cNvPicPr>
          <p:nvPr/>
        </p:nvPicPr>
        <p:blipFill>
          <a:blip r:embed="rId4"/>
          <a:srcRect/>
          <a:stretch>
            <a:fillRect/>
          </a:stretch>
        </p:blipFill>
        <p:spPr bwMode="auto">
          <a:xfrm>
            <a:off x="-66675" y="2262188"/>
            <a:ext cx="9197975" cy="3992562"/>
          </a:xfrm>
          <a:prstGeom prst="rect">
            <a:avLst/>
          </a:prstGeom>
          <a:noFill/>
          <a:ln w="9525">
            <a:noFill/>
            <a:miter lim="800000"/>
            <a:headEnd/>
            <a:tailEnd/>
          </a:ln>
        </p:spPr>
      </p:pic>
      <p:sp>
        <p:nvSpPr>
          <p:cNvPr id="61446" name="Subtitle 2"/>
          <p:cNvSpPr txBox="1">
            <a:spLocks/>
          </p:cNvSpPr>
          <p:nvPr/>
        </p:nvSpPr>
        <p:spPr bwMode="auto">
          <a:xfrm>
            <a:off x="0" y="6400800"/>
            <a:ext cx="1828800" cy="457200"/>
          </a:xfrm>
          <a:prstGeom prst="rect">
            <a:avLst/>
          </a:prstGeom>
          <a:noFill/>
          <a:ln w="9525">
            <a:noFill/>
            <a:miter lim="800000"/>
            <a:headEnd/>
            <a:tailEnd/>
          </a:ln>
        </p:spPr>
        <p:txBody>
          <a:bodyPr/>
          <a:lstStyle/>
          <a:p>
            <a:pPr>
              <a:lnSpc>
                <a:spcPct val="80000"/>
              </a:lnSpc>
              <a:spcBef>
                <a:spcPct val="20000"/>
              </a:spcBef>
              <a:buFont typeface="Arial" charset="0"/>
              <a:buNone/>
            </a:pPr>
            <a:r>
              <a:rPr lang="en-US" sz="1500" b="1">
                <a:solidFill>
                  <a:schemeClr val="bg1"/>
                </a:solidFill>
                <a:cs typeface="Arial" charset="0"/>
              </a:rPr>
              <a:t>Imperial College</a:t>
            </a:r>
          </a:p>
          <a:p>
            <a:pPr>
              <a:lnSpc>
                <a:spcPct val="80000"/>
              </a:lnSpc>
              <a:spcBef>
                <a:spcPct val="20000"/>
              </a:spcBef>
              <a:buFont typeface="Arial" charset="0"/>
              <a:buNone/>
            </a:pPr>
            <a:r>
              <a:rPr lang="en-US" sz="1100" b="1">
                <a:solidFill>
                  <a:srgbClr val="A6A6A6"/>
                </a:solidFill>
                <a:cs typeface="Arial" charset="0"/>
              </a:rPr>
              <a:t>London</a:t>
            </a:r>
          </a:p>
        </p:txBody>
      </p:sp>
      <p:sp>
        <p:nvSpPr>
          <p:cNvPr id="8" name="TextBox 7"/>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105" charset="-128"/>
              </a:rPr>
              <a:t>QUESTIONS</a:t>
            </a:r>
          </a:p>
        </p:txBody>
      </p:sp>
      <p:sp>
        <p:nvSpPr>
          <p:cNvPr id="7171" name="Content Placeholder 2"/>
          <p:cNvSpPr>
            <a:spLocks noGrp="1"/>
          </p:cNvSpPr>
          <p:nvPr>
            <p:ph idx="1"/>
          </p:nvPr>
        </p:nvSpPr>
        <p:spPr/>
        <p:txBody>
          <a:bodyPr/>
          <a:lstStyle/>
          <a:p>
            <a:pPr>
              <a:buFont typeface="Arial" charset="0"/>
              <a:buNone/>
            </a:pPr>
            <a:r>
              <a:rPr lang="en-US" sz="2300" smtClean="0">
                <a:ea typeface="ＭＳ Ｐゴシック" pitchFamily="-105" charset="-128"/>
              </a:rPr>
              <a:t>Harold Higgins needs an oesophagectomy for an early gastrooesophageal carcinoma and wants to exercise his right to patient choice. In choosing where he has this operation which of the following would not be of any use?</a:t>
            </a:r>
          </a:p>
          <a:p>
            <a:pPr>
              <a:buFont typeface="Arial" charset="0"/>
              <a:buNone/>
            </a:pPr>
            <a:endParaRPr lang="en-US" sz="2300" smtClean="0">
              <a:ea typeface="ＭＳ Ｐゴシック" pitchFamily="-105" charset="-128"/>
            </a:endParaRPr>
          </a:p>
          <a:p>
            <a:pPr>
              <a:buFont typeface="Arial" charset="0"/>
              <a:buAutoNum type="alphaLcPeriod"/>
            </a:pPr>
            <a:r>
              <a:rPr lang="en-US" sz="2300" smtClean="0">
                <a:ea typeface="ＭＳ Ｐゴシック" pitchFamily="-105" charset="-128"/>
                <a:hlinkClick r:id="rId2"/>
              </a:rPr>
              <a:t>www.Ratemydoctor.com</a:t>
            </a:r>
            <a:endParaRPr lang="en-US" sz="2300" smtClean="0">
              <a:ea typeface="ＭＳ Ｐゴシック" pitchFamily="-105" charset="-128"/>
            </a:endParaRPr>
          </a:p>
          <a:p>
            <a:pPr>
              <a:buFont typeface="Arial" charset="0"/>
              <a:buAutoNum type="alphaLcPeriod"/>
            </a:pPr>
            <a:r>
              <a:rPr lang="en-US" sz="2300" smtClean="0">
                <a:ea typeface="ＭＳ Ｐゴシック" pitchFamily="-105" charset="-128"/>
              </a:rPr>
              <a:t>Institutions quality account</a:t>
            </a:r>
          </a:p>
          <a:p>
            <a:pPr>
              <a:buFont typeface="Arial" charset="0"/>
              <a:buAutoNum type="alphaLcPeriod"/>
            </a:pPr>
            <a:r>
              <a:rPr lang="en-US" sz="2300" smtClean="0">
                <a:ea typeface="ＭＳ Ｐゴシック" pitchFamily="-105" charset="-128"/>
              </a:rPr>
              <a:t>Picker report</a:t>
            </a:r>
          </a:p>
          <a:p>
            <a:pPr>
              <a:buFont typeface="Arial" charset="0"/>
              <a:buAutoNum type="alphaLcPeriod"/>
            </a:pPr>
            <a:r>
              <a:rPr lang="en-US" sz="2300" smtClean="0">
                <a:ea typeface="ＭＳ Ｐゴシック" pitchFamily="-105" charset="-128"/>
              </a:rPr>
              <a:t>Care Quality Commission report</a:t>
            </a:r>
          </a:p>
          <a:p>
            <a:pPr>
              <a:buFont typeface="Arial" charset="0"/>
              <a:buAutoNum type="alphaLcPeriod"/>
            </a:pPr>
            <a:r>
              <a:rPr lang="en-US" sz="2300" smtClean="0">
                <a:ea typeface="ＭＳ Ｐゴシック" pitchFamily="-105" charset="-128"/>
              </a:rPr>
              <a:t>National quality standards authority (NQSA) information  </a:t>
            </a:r>
          </a:p>
          <a:p>
            <a:pPr algn="ctr">
              <a:buFont typeface="Arial" charset="0"/>
              <a:buAutoNum type="alphaLcPeriod"/>
            </a:pPr>
            <a:endParaRPr lang="en-US" smtClean="0">
              <a:ea typeface="ＭＳ Ｐゴシック" pitchFamily="-105" charset="-128"/>
            </a:endParaRPr>
          </a:p>
          <a:p>
            <a:pPr algn="ctr">
              <a:buFont typeface="Arial" charset="0"/>
              <a:buNone/>
            </a:pPr>
            <a:r>
              <a:rPr lang="en-US" smtClean="0">
                <a:ea typeface="ＭＳ Ｐゴシック" pitchFamily="-105" charset="-128"/>
              </a:rPr>
              <a:t> </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
        <p:nvSpPr>
          <p:cNvPr id="62467" name="Title 1"/>
          <p:cNvSpPr>
            <a:spLocks noGrp="1"/>
          </p:cNvSpPr>
          <p:nvPr>
            <p:ph type="title"/>
          </p:nvPr>
        </p:nvSpPr>
        <p:spPr>
          <a:xfrm>
            <a:off x="5181600" y="762000"/>
            <a:ext cx="3657600" cy="2057400"/>
          </a:xfrm>
        </p:spPr>
        <p:txBody>
          <a:bodyPr anchor="t"/>
          <a:lstStyle/>
          <a:p>
            <a:r>
              <a:rPr lang="en-US" sz="4000" smtClean="0">
                <a:solidFill>
                  <a:srgbClr val="000000"/>
                </a:solidFill>
                <a:latin typeface="Arial Narrow" pitchFamily="-105" charset="0"/>
                <a:ea typeface="ＭＳ Ｐゴシック" pitchFamily="-105" charset="-128"/>
              </a:rPr>
              <a:t>Measuring Safety and Efficiency</a:t>
            </a:r>
          </a:p>
        </p:txBody>
      </p:sp>
      <p:pic>
        <p:nvPicPr>
          <p:cNvPr id="62468" name="Picture 2"/>
          <p:cNvPicPr>
            <a:picLocks noChangeAspect="1" noChangeArrowheads="1"/>
          </p:cNvPicPr>
          <p:nvPr/>
        </p:nvPicPr>
        <p:blipFill>
          <a:blip r:embed="rId2"/>
          <a:srcRect/>
          <a:stretch>
            <a:fillRect/>
          </a:stretch>
        </p:blipFill>
        <p:spPr bwMode="auto">
          <a:xfrm>
            <a:off x="533400" y="838200"/>
            <a:ext cx="4495800" cy="3371850"/>
          </a:xfrm>
          <a:prstGeom prst="rect">
            <a:avLst/>
          </a:prstGeom>
          <a:noFill/>
          <a:ln w="38100">
            <a:solidFill>
              <a:schemeClr val="tx1"/>
            </a:solidFill>
            <a:miter lim="800000"/>
            <a:headEnd/>
            <a:tailEnd/>
          </a:ln>
        </p:spPr>
      </p:pic>
      <p:pic>
        <p:nvPicPr>
          <p:cNvPr id="62469" name="Picture 4" descr="Fig 2.png"/>
          <p:cNvPicPr>
            <a:picLocks noChangeAspect="1"/>
          </p:cNvPicPr>
          <p:nvPr/>
        </p:nvPicPr>
        <p:blipFill>
          <a:blip r:embed="rId3"/>
          <a:srcRect/>
          <a:stretch>
            <a:fillRect/>
          </a:stretch>
        </p:blipFill>
        <p:spPr bwMode="auto">
          <a:xfrm>
            <a:off x="3886200" y="3038475"/>
            <a:ext cx="4959350" cy="3638550"/>
          </a:xfrm>
          <a:prstGeom prst="rect">
            <a:avLst/>
          </a:prstGeom>
          <a:noFill/>
          <a:ln w="38100">
            <a:solidFill>
              <a:schemeClr val="tx1"/>
            </a:solidFill>
            <a:miter lim="800000"/>
            <a:headEnd/>
            <a:tailEnd/>
          </a:ln>
        </p:spPr>
      </p:pic>
      <p:sp>
        <p:nvSpPr>
          <p:cNvPr id="6" name="TextBox 5"/>
          <p:cNvSpPr txBox="1"/>
          <p:nvPr/>
        </p:nvSpPr>
        <p:spPr>
          <a:xfrm>
            <a:off x="1524000" y="4648200"/>
            <a:ext cx="2438400" cy="1077913"/>
          </a:xfrm>
          <a:prstGeom prst="rect">
            <a:avLst/>
          </a:prstGeom>
          <a:gradFill flip="none" rotWithShape="1">
            <a:gsLst>
              <a:gs pos="0">
                <a:schemeClr val="bg1">
                  <a:lumMod val="65000"/>
                </a:schemeClr>
              </a:gs>
              <a:gs pos="100000">
                <a:srgbClr val="FFFFFF"/>
              </a:gs>
            </a:gsLst>
            <a:lin ang="0" scaled="1"/>
            <a:tileRect/>
          </a:gradFill>
          <a:ln w="38100" cmpd="sng">
            <a:solidFill>
              <a:schemeClr val="tx1"/>
            </a:solidFill>
          </a:ln>
        </p:spPr>
        <p:txBody>
          <a:bodyPr>
            <a:spAutoFit/>
          </a:bodyP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eaLnBrk="1" hangingPunct="1">
              <a:defRPr/>
            </a:pPr>
            <a:r>
              <a:rPr lang="en-US" sz="1600" smtClean="0">
                <a:latin typeface="Times New Roman" pitchFamily="-105" charset="0"/>
                <a:cs typeface="Times New Roman" pitchFamily="-105" charset="0"/>
              </a:rPr>
              <a:t>250 hours of operating time studied by direct observation and blinded error analysis</a:t>
            </a:r>
          </a:p>
        </p:txBody>
      </p:sp>
      <p:pic>
        <p:nvPicPr>
          <p:cNvPr id="7" name="Picture 6"/>
          <p:cNvPicPr>
            <a:picLocks noChangeAspect="1"/>
          </p:cNvPicPr>
          <p:nvPr/>
        </p:nvPicPr>
        <p:blipFill>
          <a:blip r:embed="rId4"/>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62472" name="TextBox 7"/>
          <p:cNvSpPr txBox="1">
            <a:spLocks noChangeArrowheads="1"/>
          </p:cNvSpPr>
          <p:nvPr/>
        </p:nvSpPr>
        <p:spPr bwMode="auto">
          <a:xfrm>
            <a:off x="152400" y="76200"/>
            <a:ext cx="3657600" cy="415925"/>
          </a:xfrm>
          <a:prstGeom prst="rect">
            <a:avLst/>
          </a:prstGeom>
          <a:noFill/>
          <a:ln w="9525">
            <a:noFill/>
            <a:miter lim="800000"/>
            <a:headEnd/>
            <a:tailEnd/>
          </a:ln>
        </p:spPr>
        <p:txBody>
          <a:bodyPr>
            <a:spAutoFit/>
          </a:bodyPr>
          <a:lstStyle/>
          <a:p>
            <a:r>
              <a:rPr lang="en-US" sz="2100" i="1">
                <a:solidFill>
                  <a:srgbClr val="C4BD97"/>
                </a:solidFill>
                <a:latin typeface="Arial Narrow" pitchFamily="-105" charset="0"/>
                <a:cs typeface="Times New Roman" pitchFamily="-105" charset="0"/>
              </a:rPr>
              <a:t>Quality Improvement</a:t>
            </a:r>
            <a:endParaRPr lang="en-US" i="1">
              <a:solidFill>
                <a:srgbClr val="C4BD97"/>
              </a:solidFill>
              <a:latin typeface="Arial Narrow" pitchFamily="-105" charset="0"/>
              <a:cs typeface="Times New Roman" pitchFamily="-105" charset="0"/>
            </a:endParaRPr>
          </a:p>
        </p:txBody>
      </p:sp>
      <p:sp>
        <p:nvSpPr>
          <p:cNvPr id="62473" name="Subtitle 2"/>
          <p:cNvSpPr txBox="1">
            <a:spLocks/>
          </p:cNvSpPr>
          <p:nvPr/>
        </p:nvSpPr>
        <p:spPr bwMode="auto">
          <a:xfrm>
            <a:off x="0" y="6400800"/>
            <a:ext cx="1828800" cy="457200"/>
          </a:xfrm>
          <a:prstGeom prst="rect">
            <a:avLst/>
          </a:prstGeom>
          <a:noFill/>
          <a:ln w="9525">
            <a:noFill/>
            <a:miter lim="800000"/>
            <a:headEnd/>
            <a:tailEnd/>
          </a:ln>
        </p:spPr>
        <p:txBody>
          <a:bodyPr/>
          <a:lstStyle/>
          <a:p>
            <a:pPr>
              <a:lnSpc>
                <a:spcPct val="80000"/>
              </a:lnSpc>
              <a:spcBef>
                <a:spcPct val="20000"/>
              </a:spcBef>
              <a:buFont typeface="Arial" charset="0"/>
              <a:buNone/>
            </a:pPr>
            <a:r>
              <a:rPr lang="en-US" sz="1500" b="1">
                <a:solidFill>
                  <a:schemeClr val="bg1"/>
                </a:solidFill>
                <a:cs typeface="Arial" charset="0"/>
              </a:rPr>
              <a:t>Imperial College</a:t>
            </a:r>
          </a:p>
          <a:p>
            <a:pPr>
              <a:lnSpc>
                <a:spcPct val="80000"/>
              </a:lnSpc>
              <a:spcBef>
                <a:spcPct val="20000"/>
              </a:spcBef>
              <a:buFont typeface="Arial" charset="0"/>
              <a:buNone/>
            </a:pPr>
            <a:r>
              <a:rPr lang="en-US" sz="1100" b="1">
                <a:solidFill>
                  <a:srgbClr val="A6A6A6"/>
                </a:solidFill>
                <a:cs typeface="Arial" charset="0"/>
              </a:rPr>
              <a:t>London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63491" name="Title 1"/>
          <p:cNvSpPr txBox="1">
            <a:spLocks/>
          </p:cNvSpPr>
          <p:nvPr/>
        </p:nvSpPr>
        <p:spPr bwMode="auto">
          <a:xfrm>
            <a:off x="0" y="0"/>
            <a:ext cx="9144000" cy="609600"/>
          </a:xfrm>
          <a:prstGeom prst="rect">
            <a:avLst/>
          </a:prstGeom>
          <a:noFill/>
          <a:ln w="9525">
            <a:noFill/>
            <a:miter lim="800000"/>
            <a:headEnd/>
            <a:tailEnd/>
          </a:ln>
        </p:spPr>
        <p:txBody>
          <a:bodyPr anchor="ctr"/>
          <a:lstStyle/>
          <a:p>
            <a:r>
              <a:rPr lang="en-US">
                <a:solidFill>
                  <a:srgbClr val="FFDCF7"/>
                </a:solidFill>
                <a:latin typeface="Calibri" pitchFamily="-105" charset="0"/>
              </a:rPr>
              <a:t>QUALITY IMPROVEMENT</a:t>
            </a:r>
            <a:endParaRPr lang="en-US" sz="2200">
              <a:solidFill>
                <a:srgbClr val="453B43"/>
              </a:solidFill>
              <a:latin typeface="Calibri" pitchFamily="-105" charset="0"/>
            </a:endParaRPr>
          </a:p>
        </p:txBody>
      </p:sp>
      <p:sp>
        <p:nvSpPr>
          <p:cNvPr id="63492" name="Title 1"/>
          <p:cNvSpPr txBox="1">
            <a:spLocks/>
          </p:cNvSpPr>
          <p:nvPr/>
        </p:nvSpPr>
        <p:spPr bwMode="auto">
          <a:xfrm>
            <a:off x="0" y="609600"/>
            <a:ext cx="9144000" cy="838200"/>
          </a:xfrm>
          <a:prstGeom prst="rect">
            <a:avLst/>
          </a:prstGeom>
          <a:noFill/>
          <a:ln w="9525">
            <a:noFill/>
            <a:miter lim="800000"/>
            <a:headEnd/>
            <a:tailEnd/>
          </a:ln>
        </p:spPr>
        <p:txBody>
          <a:bodyPr/>
          <a:lstStyle/>
          <a:p>
            <a:pPr algn="ctr">
              <a:lnSpc>
                <a:spcPct val="80000"/>
              </a:lnSpc>
            </a:pPr>
            <a:r>
              <a:rPr lang="en-US" sz="3000">
                <a:solidFill>
                  <a:srgbClr val="000000"/>
                </a:solidFill>
                <a:latin typeface="Arial Narrow" pitchFamily="-105" charset="0"/>
              </a:rPr>
              <a:t>Imperial Mental Team Rehearsal Study:</a:t>
            </a:r>
          </a:p>
          <a:p>
            <a:pPr algn="ctr">
              <a:lnSpc>
                <a:spcPct val="80000"/>
              </a:lnSpc>
            </a:pPr>
            <a:r>
              <a:rPr lang="en-US" sz="3000">
                <a:solidFill>
                  <a:srgbClr val="000000"/>
                </a:solidFill>
                <a:latin typeface="Arial Narrow" pitchFamily="-105" charset="0"/>
              </a:rPr>
              <a:t>Combined procedures</a:t>
            </a:r>
          </a:p>
          <a:p>
            <a:pPr>
              <a:lnSpc>
                <a:spcPct val="80000"/>
              </a:lnSpc>
            </a:pPr>
            <a:endParaRPr lang="en-US" sz="3000" i="1">
              <a:solidFill>
                <a:srgbClr val="453B43"/>
              </a:solidFill>
              <a:latin typeface="Calibri" pitchFamily="-105" charset="0"/>
            </a:endParaRPr>
          </a:p>
        </p:txBody>
      </p:sp>
      <p:sp>
        <p:nvSpPr>
          <p:cNvPr id="63493" name="Subtitle 2"/>
          <p:cNvSpPr txBox="1">
            <a:spLocks/>
          </p:cNvSpPr>
          <p:nvPr/>
        </p:nvSpPr>
        <p:spPr bwMode="auto">
          <a:xfrm>
            <a:off x="0" y="6400800"/>
            <a:ext cx="1828800" cy="457200"/>
          </a:xfrm>
          <a:prstGeom prst="rect">
            <a:avLst/>
          </a:prstGeom>
          <a:noFill/>
          <a:ln w="9525">
            <a:noFill/>
            <a:miter lim="800000"/>
            <a:headEnd/>
            <a:tailEnd/>
          </a:ln>
        </p:spPr>
        <p:txBody>
          <a:bodyPr/>
          <a:lstStyle/>
          <a:p>
            <a:pPr>
              <a:lnSpc>
                <a:spcPct val="80000"/>
              </a:lnSpc>
              <a:spcBef>
                <a:spcPct val="20000"/>
              </a:spcBef>
              <a:buFont typeface="Arial" charset="0"/>
              <a:buNone/>
            </a:pPr>
            <a:r>
              <a:rPr lang="en-US" sz="1500" b="1">
                <a:solidFill>
                  <a:schemeClr val="bg1"/>
                </a:solidFill>
                <a:cs typeface="Arial" charset="0"/>
              </a:rPr>
              <a:t>Imperial College</a:t>
            </a:r>
          </a:p>
          <a:p>
            <a:pPr>
              <a:lnSpc>
                <a:spcPct val="80000"/>
              </a:lnSpc>
              <a:spcBef>
                <a:spcPct val="20000"/>
              </a:spcBef>
              <a:buFont typeface="Arial" charset="0"/>
              <a:buNone/>
            </a:pPr>
            <a:r>
              <a:rPr lang="en-US" sz="1100" b="1">
                <a:solidFill>
                  <a:srgbClr val="A6A6A6"/>
                </a:solidFill>
                <a:cs typeface="Arial" charset="0"/>
              </a:rPr>
              <a:t>London</a:t>
            </a:r>
          </a:p>
        </p:txBody>
      </p:sp>
      <p:pic>
        <p:nvPicPr>
          <p:cNvPr id="63494" name="Picture 16"/>
          <p:cNvPicPr>
            <a:picLocks noChangeAspect="1" noChangeArrowheads="1"/>
          </p:cNvPicPr>
          <p:nvPr/>
        </p:nvPicPr>
        <p:blipFill>
          <a:blip r:embed="rId4"/>
          <a:srcRect l="7491" b="15057"/>
          <a:stretch>
            <a:fillRect/>
          </a:stretch>
        </p:blipFill>
        <p:spPr bwMode="auto">
          <a:xfrm>
            <a:off x="436563" y="2224088"/>
            <a:ext cx="2784475" cy="3316287"/>
          </a:xfrm>
          <a:prstGeom prst="rect">
            <a:avLst/>
          </a:prstGeom>
          <a:noFill/>
          <a:ln w="9525">
            <a:noFill/>
            <a:miter lim="800000"/>
            <a:headEnd/>
            <a:tailEnd/>
          </a:ln>
        </p:spPr>
      </p:pic>
      <p:pic>
        <p:nvPicPr>
          <p:cNvPr id="63495" name="Picture 17"/>
          <p:cNvPicPr>
            <a:picLocks noChangeAspect="1" noChangeArrowheads="1"/>
          </p:cNvPicPr>
          <p:nvPr/>
        </p:nvPicPr>
        <p:blipFill>
          <a:blip r:embed="rId5"/>
          <a:srcRect l="6619" r="3101" b="14018"/>
          <a:stretch>
            <a:fillRect/>
          </a:stretch>
        </p:blipFill>
        <p:spPr bwMode="auto">
          <a:xfrm>
            <a:off x="3413125" y="2224088"/>
            <a:ext cx="2590800" cy="3355975"/>
          </a:xfrm>
          <a:prstGeom prst="rect">
            <a:avLst/>
          </a:prstGeom>
          <a:noFill/>
          <a:ln w="9525">
            <a:noFill/>
            <a:miter lim="800000"/>
            <a:headEnd/>
            <a:tailEnd/>
          </a:ln>
        </p:spPr>
      </p:pic>
      <p:pic>
        <p:nvPicPr>
          <p:cNvPr id="63496" name="Picture 18"/>
          <p:cNvPicPr>
            <a:picLocks noChangeAspect="1" noChangeArrowheads="1"/>
          </p:cNvPicPr>
          <p:nvPr/>
        </p:nvPicPr>
        <p:blipFill>
          <a:blip r:embed="rId6"/>
          <a:srcRect l="6194" b="14374"/>
          <a:stretch>
            <a:fillRect/>
          </a:stretch>
        </p:blipFill>
        <p:spPr bwMode="auto">
          <a:xfrm>
            <a:off x="6359525" y="2209800"/>
            <a:ext cx="2784475" cy="3370263"/>
          </a:xfrm>
          <a:prstGeom prst="rect">
            <a:avLst/>
          </a:prstGeom>
          <a:noFill/>
          <a:ln w="9525">
            <a:noFill/>
            <a:miter lim="800000"/>
            <a:headEnd/>
            <a:tailEnd/>
          </a:ln>
        </p:spPr>
      </p:pic>
      <p:sp>
        <p:nvSpPr>
          <p:cNvPr id="20" name="TextBox 1"/>
          <p:cNvSpPr txBox="1"/>
          <p:nvPr/>
        </p:nvSpPr>
        <p:spPr>
          <a:xfrm rot="5400000">
            <a:off x="1541123" y="409307"/>
            <a:ext cx="507831" cy="3139321"/>
          </a:xfrm>
          <a:prstGeom prst="rect">
            <a:avLst/>
          </a:prstGeom>
          <a:noFill/>
        </p:spPr>
        <p:txBody>
          <a:bodyPr vert="vert270">
            <a:spAutoFit/>
          </a:bodyPr>
          <a:lstStyle/>
          <a:p>
            <a:pPr algn="ctr">
              <a:defRPr/>
            </a:pPr>
            <a:r>
              <a:rPr lang="en-GB" sz="2100" dirty="0">
                <a:solidFill>
                  <a:srgbClr val="F2F2F2"/>
                </a:solidFill>
                <a:latin typeface="Arial Narrow"/>
                <a:ea typeface="Times New Roman" pitchFamily="-105" charset="0"/>
                <a:cs typeface="Arial Narrow"/>
              </a:rPr>
              <a:t>Errors/hour</a:t>
            </a:r>
          </a:p>
        </p:txBody>
      </p:sp>
      <p:sp>
        <p:nvSpPr>
          <p:cNvPr id="21" name="TextBox 1"/>
          <p:cNvSpPr txBox="1"/>
          <p:nvPr/>
        </p:nvSpPr>
        <p:spPr>
          <a:xfrm rot="5400000">
            <a:off x="4498304" y="409307"/>
            <a:ext cx="507831" cy="3139321"/>
          </a:xfrm>
          <a:prstGeom prst="rect">
            <a:avLst/>
          </a:prstGeom>
          <a:noFill/>
        </p:spPr>
        <p:txBody>
          <a:bodyPr vert="vert270">
            <a:spAutoFit/>
          </a:bodyPr>
          <a:lstStyle/>
          <a:p>
            <a:pPr algn="ctr">
              <a:defRPr/>
            </a:pPr>
            <a:r>
              <a:rPr lang="en-GB" sz="2100" dirty="0">
                <a:solidFill>
                  <a:srgbClr val="F2F2F2"/>
                </a:solidFill>
                <a:latin typeface="Arial Narrow"/>
                <a:ea typeface="Times New Roman" pitchFamily="-105" charset="0"/>
                <a:cs typeface="Arial Narrow"/>
              </a:rPr>
              <a:t>Procedure disruption</a:t>
            </a:r>
          </a:p>
        </p:txBody>
      </p:sp>
      <p:sp>
        <p:nvSpPr>
          <p:cNvPr id="22" name="TextBox 1"/>
          <p:cNvSpPr txBox="1"/>
          <p:nvPr/>
        </p:nvSpPr>
        <p:spPr>
          <a:xfrm rot="5400000">
            <a:off x="7320422" y="409307"/>
            <a:ext cx="507831" cy="3139321"/>
          </a:xfrm>
          <a:prstGeom prst="rect">
            <a:avLst/>
          </a:prstGeom>
          <a:noFill/>
        </p:spPr>
        <p:txBody>
          <a:bodyPr vert="vert270">
            <a:spAutoFit/>
          </a:bodyPr>
          <a:lstStyle/>
          <a:p>
            <a:pPr algn="ctr">
              <a:defRPr/>
            </a:pPr>
            <a:r>
              <a:rPr lang="en-GB" sz="2100" dirty="0">
                <a:solidFill>
                  <a:srgbClr val="F2F2F2"/>
                </a:solidFill>
                <a:latin typeface="Arial Narrow"/>
                <a:ea typeface="Times New Roman" pitchFamily="-105" charset="0"/>
                <a:cs typeface="Arial Narrow"/>
              </a:rPr>
              <a:t>Error significance</a:t>
            </a:r>
          </a:p>
        </p:txBody>
      </p:sp>
      <p:sp>
        <p:nvSpPr>
          <p:cNvPr id="63500" name="TextBox 1"/>
          <p:cNvSpPr txBox="1">
            <a:spLocks noChangeArrowheads="1"/>
          </p:cNvSpPr>
          <p:nvPr/>
        </p:nvSpPr>
        <p:spPr bwMode="auto">
          <a:xfrm>
            <a:off x="685800" y="5540375"/>
            <a:ext cx="1143000" cy="400050"/>
          </a:xfrm>
          <a:prstGeom prst="rect">
            <a:avLst/>
          </a:prstGeom>
          <a:noFill/>
          <a:ln w="9525">
            <a:noFill/>
            <a:miter lim="800000"/>
            <a:headEnd/>
            <a:tailEnd/>
          </a:ln>
        </p:spPr>
        <p:txBody>
          <a:bodyPr>
            <a:spAutoFit/>
          </a:bodyPr>
          <a:lstStyle/>
          <a:p>
            <a:pPr algn="ctr"/>
            <a:r>
              <a:rPr lang="en-GB" sz="2000">
                <a:solidFill>
                  <a:srgbClr val="F2F2F2"/>
                </a:solidFill>
              </a:rPr>
              <a:t>PRE</a:t>
            </a:r>
          </a:p>
        </p:txBody>
      </p:sp>
      <p:sp>
        <p:nvSpPr>
          <p:cNvPr id="63501" name="TextBox 1"/>
          <p:cNvSpPr txBox="1">
            <a:spLocks noChangeArrowheads="1"/>
          </p:cNvSpPr>
          <p:nvPr/>
        </p:nvSpPr>
        <p:spPr bwMode="auto">
          <a:xfrm>
            <a:off x="3581400" y="5580063"/>
            <a:ext cx="1143000" cy="400050"/>
          </a:xfrm>
          <a:prstGeom prst="rect">
            <a:avLst/>
          </a:prstGeom>
          <a:noFill/>
          <a:ln w="9525">
            <a:noFill/>
            <a:miter lim="800000"/>
            <a:headEnd/>
            <a:tailEnd/>
          </a:ln>
        </p:spPr>
        <p:txBody>
          <a:bodyPr>
            <a:spAutoFit/>
          </a:bodyPr>
          <a:lstStyle/>
          <a:p>
            <a:pPr algn="ctr"/>
            <a:r>
              <a:rPr lang="en-GB" sz="2000">
                <a:solidFill>
                  <a:srgbClr val="F2F2F2"/>
                </a:solidFill>
              </a:rPr>
              <a:t>PRE</a:t>
            </a:r>
          </a:p>
        </p:txBody>
      </p:sp>
      <p:sp>
        <p:nvSpPr>
          <p:cNvPr id="63502" name="TextBox 1"/>
          <p:cNvSpPr txBox="1">
            <a:spLocks noChangeArrowheads="1"/>
          </p:cNvSpPr>
          <p:nvPr/>
        </p:nvSpPr>
        <p:spPr bwMode="auto">
          <a:xfrm>
            <a:off x="6629400" y="5580063"/>
            <a:ext cx="1143000" cy="400050"/>
          </a:xfrm>
          <a:prstGeom prst="rect">
            <a:avLst/>
          </a:prstGeom>
          <a:noFill/>
          <a:ln w="9525">
            <a:noFill/>
            <a:miter lim="800000"/>
            <a:headEnd/>
            <a:tailEnd/>
          </a:ln>
        </p:spPr>
        <p:txBody>
          <a:bodyPr>
            <a:spAutoFit/>
          </a:bodyPr>
          <a:lstStyle/>
          <a:p>
            <a:pPr algn="ctr"/>
            <a:r>
              <a:rPr lang="en-GB" sz="2000">
                <a:solidFill>
                  <a:srgbClr val="F2F2F2"/>
                </a:solidFill>
              </a:rPr>
              <a:t>PRE</a:t>
            </a:r>
          </a:p>
        </p:txBody>
      </p:sp>
      <p:sp>
        <p:nvSpPr>
          <p:cNvPr id="63503" name="TextBox 1"/>
          <p:cNvSpPr txBox="1">
            <a:spLocks noChangeArrowheads="1"/>
          </p:cNvSpPr>
          <p:nvPr/>
        </p:nvSpPr>
        <p:spPr bwMode="auto">
          <a:xfrm>
            <a:off x="1828800" y="5580063"/>
            <a:ext cx="1143000" cy="400050"/>
          </a:xfrm>
          <a:prstGeom prst="rect">
            <a:avLst/>
          </a:prstGeom>
          <a:noFill/>
          <a:ln w="9525">
            <a:noFill/>
            <a:miter lim="800000"/>
            <a:headEnd/>
            <a:tailEnd/>
          </a:ln>
        </p:spPr>
        <p:txBody>
          <a:bodyPr>
            <a:spAutoFit/>
          </a:bodyPr>
          <a:lstStyle/>
          <a:p>
            <a:pPr algn="ctr"/>
            <a:r>
              <a:rPr lang="en-GB" sz="2000">
                <a:solidFill>
                  <a:srgbClr val="F2F2F2"/>
                </a:solidFill>
              </a:rPr>
              <a:t>POST</a:t>
            </a:r>
          </a:p>
        </p:txBody>
      </p:sp>
      <p:sp>
        <p:nvSpPr>
          <p:cNvPr id="63504" name="TextBox 1"/>
          <p:cNvSpPr txBox="1">
            <a:spLocks noChangeArrowheads="1"/>
          </p:cNvSpPr>
          <p:nvPr/>
        </p:nvSpPr>
        <p:spPr bwMode="auto">
          <a:xfrm>
            <a:off x="7772400" y="5580063"/>
            <a:ext cx="1143000" cy="400050"/>
          </a:xfrm>
          <a:prstGeom prst="rect">
            <a:avLst/>
          </a:prstGeom>
          <a:noFill/>
          <a:ln w="9525">
            <a:noFill/>
            <a:miter lim="800000"/>
            <a:headEnd/>
            <a:tailEnd/>
          </a:ln>
        </p:spPr>
        <p:txBody>
          <a:bodyPr>
            <a:spAutoFit/>
          </a:bodyPr>
          <a:lstStyle/>
          <a:p>
            <a:pPr algn="ctr"/>
            <a:r>
              <a:rPr lang="en-GB" sz="2000">
                <a:solidFill>
                  <a:srgbClr val="F2F2F2"/>
                </a:solidFill>
              </a:rPr>
              <a:t>POST</a:t>
            </a:r>
          </a:p>
        </p:txBody>
      </p:sp>
      <p:sp>
        <p:nvSpPr>
          <p:cNvPr id="63505" name="TextBox 1"/>
          <p:cNvSpPr txBox="1">
            <a:spLocks noChangeArrowheads="1"/>
          </p:cNvSpPr>
          <p:nvPr/>
        </p:nvSpPr>
        <p:spPr bwMode="auto">
          <a:xfrm>
            <a:off x="4724400" y="5580063"/>
            <a:ext cx="1143000" cy="400050"/>
          </a:xfrm>
          <a:prstGeom prst="rect">
            <a:avLst/>
          </a:prstGeom>
          <a:noFill/>
          <a:ln w="9525">
            <a:noFill/>
            <a:miter lim="800000"/>
            <a:headEnd/>
            <a:tailEnd/>
          </a:ln>
        </p:spPr>
        <p:txBody>
          <a:bodyPr>
            <a:spAutoFit/>
          </a:bodyPr>
          <a:lstStyle/>
          <a:p>
            <a:pPr algn="ctr"/>
            <a:r>
              <a:rPr lang="en-GB" sz="2000">
                <a:solidFill>
                  <a:srgbClr val="F2F2F2"/>
                </a:solidFill>
              </a:rPr>
              <a:t>POST</a:t>
            </a:r>
          </a:p>
        </p:txBody>
      </p:sp>
      <p:sp>
        <p:nvSpPr>
          <p:cNvPr id="18" name="TextBox 17"/>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a:srcRect/>
          <a:stretch>
            <a:fillRect/>
          </a:stretch>
        </p:blipFill>
        <p:spPr bwMode="auto">
          <a:xfrm>
            <a:off x="304800" y="838200"/>
            <a:ext cx="4165600" cy="3124200"/>
          </a:xfrm>
          <a:prstGeom prst="rect">
            <a:avLst/>
          </a:prstGeom>
          <a:noFill/>
          <a:ln w="38100">
            <a:solidFill>
              <a:schemeClr val="tx1"/>
            </a:solidFill>
            <a:miter lim="800000"/>
            <a:headEnd/>
            <a:tailEnd/>
          </a:ln>
        </p:spPr>
      </p:pic>
      <p:pic>
        <p:nvPicPr>
          <p:cNvPr id="64515" name="Picture 2"/>
          <p:cNvPicPr>
            <a:picLocks noChangeAspect="1" noChangeArrowheads="1"/>
          </p:cNvPicPr>
          <p:nvPr/>
        </p:nvPicPr>
        <p:blipFill>
          <a:blip r:embed="rId3"/>
          <a:srcRect/>
          <a:stretch>
            <a:fillRect/>
          </a:stretch>
        </p:blipFill>
        <p:spPr bwMode="auto">
          <a:xfrm>
            <a:off x="3200400" y="3200400"/>
            <a:ext cx="4267200" cy="3200400"/>
          </a:xfrm>
          <a:prstGeom prst="rect">
            <a:avLst/>
          </a:prstGeom>
          <a:noFill/>
          <a:ln w="38100">
            <a:solidFill>
              <a:schemeClr val="tx1"/>
            </a:solidFill>
            <a:miter lim="800000"/>
            <a:headEnd/>
            <a:tailEnd/>
          </a:ln>
        </p:spPr>
      </p:pic>
      <p:sp>
        <p:nvSpPr>
          <p:cNvPr id="6" name="Circular Arrow 5"/>
          <p:cNvSpPr>
            <a:spLocks noChangeArrowheads="1"/>
          </p:cNvSpPr>
          <p:nvPr/>
        </p:nvSpPr>
        <p:spPr bwMode="auto">
          <a:xfrm rot="2000056">
            <a:off x="2508250" y="1125538"/>
            <a:ext cx="2908300" cy="2511425"/>
          </a:xfrm>
          <a:custGeom>
            <a:avLst/>
            <a:gdLst>
              <a:gd name="T0" fmla="*/ 612534 w 2908300"/>
              <a:gd name="T1" fmla="*/ 620315 h 2511425"/>
              <a:gd name="T2" fmla="*/ 2820170 w 2908300"/>
              <a:gd name="T3" fmla="*/ 892654 h 2511425"/>
              <a:gd name="T4" fmla="*/ 2594372 w 2908300"/>
              <a:gd name="T5" fmla="*/ 1255712 h 2511425"/>
              <a:gd name="T6" fmla="*/ 2192313 w 2908300"/>
              <a:gd name="T7" fmla="*/ 892654 h 2511425"/>
              <a:gd name="T8" fmla="*/ 1 60000 65536"/>
              <a:gd name="T9" fmla="*/ 0 60000 65536"/>
              <a:gd name="T10" fmla="*/ 1 60000 65536"/>
              <a:gd name="T11" fmla="*/ 2 60000 65536"/>
              <a:gd name="T12" fmla="*/ 536901 w 2908300"/>
              <a:gd name="T13" fmla="*/ 478780 h 2511425"/>
              <a:gd name="T14" fmla="*/ 2371399 w 2908300"/>
              <a:gd name="T15" fmla="*/ 2032645 h 2511425"/>
            </a:gdLst>
            <a:ahLst/>
            <a:cxnLst>
              <a:cxn ang="T8">
                <a:pos x="T0" y="T1"/>
              </a:cxn>
              <a:cxn ang="T9">
                <a:pos x="T2" y="T3"/>
              </a:cxn>
              <a:cxn ang="T10">
                <a:pos x="T4" y="T5"/>
              </a:cxn>
              <a:cxn ang="T11">
                <a:pos x="T6" y="T7"/>
              </a:cxn>
            </a:cxnLst>
            <a:rect l="T12" t="T13" r="T14" b="T15"/>
            <a:pathLst>
              <a:path w="2908300" h="2511425">
                <a:moveTo>
                  <a:pt x="485793" y="524629"/>
                </a:moveTo>
                <a:lnTo>
                  <a:pt x="485792" y="524628"/>
                </a:lnTo>
                <a:cubicBezTo>
                  <a:pt x="731923" y="290730"/>
                  <a:pt x="1084238" y="156963"/>
                  <a:pt x="1454150" y="156964"/>
                </a:cubicBezTo>
                <a:cubicBezTo>
                  <a:pt x="2005341" y="156964"/>
                  <a:pt x="2496344" y="452005"/>
                  <a:pt x="2678474" y="892653"/>
                </a:cubicBezTo>
                <a:lnTo>
                  <a:pt x="2820170" y="892654"/>
                </a:lnTo>
                <a:lnTo>
                  <a:pt x="2594372" y="1255712"/>
                </a:lnTo>
                <a:lnTo>
                  <a:pt x="2192313" y="892654"/>
                </a:lnTo>
                <a:lnTo>
                  <a:pt x="2325874" y="892654"/>
                </a:lnTo>
                <a:lnTo>
                  <a:pt x="2325874" y="892653"/>
                </a:lnTo>
                <a:cubicBezTo>
                  <a:pt x="2156415" y="633431"/>
                  <a:pt x="1820468" y="470892"/>
                  <a:pt x="1454150" y="470892"/>
                </a:cubicBezTo>
                <a:cubicBezTo>
                  <a:pt x="1183883" y="470891"/>
                  <a:pt x="925533" y="559686"/>
                  <a:pt x="739814" y="716408"/>
                </a:cubicBez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Calibri" pitchFamily="-105" charset="0"/>
            </a:endParaRPr>
          </a:p>
        </p:txBody>
      </p:sp>
      <p:pic>
        <p:nvPicPr>
          <p:cNvPr id="7" name="Picture 6"/>
          <p:cNvPicPr>
            <a:picLocks noChangeAspect="1"/>
          </p:cNvPicPr>
          <p:nvPr/>
        </p:nvPicPr>
        <p:blipFill>
          <a:blip r:embed="rId4"/>
          <a:stretch>
            <a:fillRect/>
          </a:stretch>
        </p:blipFill>
        <p:spPr>
          <a:xfrm>
            <a:off x="0" y="0"/>
            <a:ext cx="9144000" cy="609600"/>
          </a:xfrm>
          <a:prstGeom prst="rect">
            <a:avLst/>
          </a:prstGeom>
          <a:scene3d>
            <a:camera prst="orthographicFront">
              <a:rot lat="21599981" lon="10799999" rev="21599933"/>
            </a:camera>
            <a:lightRig rig="threePt" dir="t"/>
          </a:scene3d>
        </p:spPr>
      </p:pic>
      <p:sp>
        <p:nvSpPr>
          <p:cNvPr id="64518" name="TextBox 7"/>
          <p:cNvSpPr txBox="1">
            <a:spLocks noChangeArrowheads="1"/>
          </p:cNvSpPr>
          <p:nvPr/>
        </p:nvSpPr>
        <p:spPr bwMode="auto">
          <a:xfrm>
            <a:off x="152400" y="76200"/>
            <a:ext cx="3657600" cy="415925"/>
          </a:xfrm>
          <a:prstGeom prst="rect">
            <a:avLst/>
          </a:prstGeom>
          <a:noFill/>
          <a:ln w="9525">
            <a:noFill/>
            <a:miter lim="800000"/>
            <a:headEnd/>
            <a:tailEnd/>
          </a:ln>
        </p:spPr>
        <p:txBody>
          <a:bodyPr>
            <a:spAutoFit/>
          </a:bodyPr>
          <a:lstStyle/>
          <a:p>
            <a:r>
              <a:rPr lang="en-US" sz="2100" i="1">
                <a:solidFill>
                  <a:srgbClr val="C4BD97"/>
                </a:solidFill>
                <a:latin typeface="Arial Narrow" pitchFamily="-105" charset="0"/>
                <a:cs typeface="Times New Roman" pitchFamily="-105" charset="0"/>
              </a:rPr>
              <a:t>Quality Improvement</a:t>
            </a:r>
            <a:endParaRPr lang="en-US" i="1">
              <a:solidFill>
                <a:srgbClr val="C4BD97"/>
              </a:solidFill>
              <a:latin typeface="Arial Narrow" pitchFamily="-105" charset="0"/>
              <a:cs typeface="Times New Roman" pitchFamily="-105" charset="0"/>
            </a:endParaRPr>
          </a:p>
        </p:txBody>
      </p:sp>
      <p:sp>
        <p:nvSpPr>
          <p:cNvPr id="64519" name="Subtitle 2"/>
          <p:cNvSpPr txBox="1">
            <a:spLocks/>
          </p:cNvSpPr>
          <p:nvPr/>
        </p:nvSpPr>
        <p:spPr bwMode="auto">
          <a:xfrm>
            <a:off x="0" y="6400800"/>
            <a:ext cx="1828800" cy="457200"/>
          </a:xfrm>
          <a:prstGeom prst="rect">
            <a:avLst/>
          </a:prstGeom>
          <a:noFill/>
          <a:ln w="9525">
            <a:noFill/>
            <a:miter lim="800000"/>
            <a:headEnd/>
            <a:tailEnd/>
          </a:ln>
        </p:spPr>
        <p:txBody>
          <a:bodyPr/>
          <a:lstStyle/>
          <a:p>
            <a:pPr>
              <a:lnSpc>
                <a:spcPct val="80000"/>
              </a:lnSpc>
              <a:spcBef>
                <a:spcPct val="20000"/>
              </a:spcBef>
              <a:buFont typeface="Arial" charset="0"/>
              <a:buNone/>
            </a:pPr>
            <a:r>
              <a:rPr lang="en-US" sz="1500" b="1">
                <a:solidFill>
                  <a:schemeClr val="bg1"/>
                </a:solidFill>
                <a:cs typeface="Arial" charset="0"/>
              </a:rPr>
              <a:t>Imperial College</a:t>
            </a:r>
          </a:p>
          <a:p>
            <a:pPr>
              <a:lnSpc>
                <a:spcPct val="80000"/>
              </a:lnSpc>
              <a:spcBef>
                <a:spcPct val="20000"/>
              </a:spcBef>
              <a:buFont typeface="Arial" charset="0"/>
              <a:buNone/>
            </a:pPr>
            <a:r>
              <a:rPr lang="en-US" sz="1100" b="1">
                <a:solidFill>
                  <a:srgbClr val="A6A6A6"/>
                </a:solidFill>
                <a:cs typeface="Arial" charset="0"/>
              </a:rPr>
              <a:t>London</a:t>
            </a:r>
          </a:p>
        </p:txBody>
      </p:sp>
      <p:sp>
        <p:nvSpPr>
          <p:cNvPr id="9" name="Rectangle 8"/>
          <p:cNvSpPr>
            <a:spLocks noChangeArrowheads="1"/>
          </p:cNvSpPr>
          <p:nvPr/>
        </p:nvSpPr>
        <p:spPr bwMode="auto">
          <a:xfrm>
            <a:off x="2514600" y="2743200"/>
            <a:ext cx="533400" cy="152400"/>
          </a:xfrm>
          <a:prstGeom prst="rect">
            <a:avLst/>
          </a:pr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105" charset="0"/>
            </a:endParaRPr>
          </a:p>
        </p:txBody>
      </p:sp>
      <p:sp>
        <p:nvSpPr>
          <p:cNvPr id="64521" name="TextBox 9"/>
          <p:cNvSpPr txBox="1">
            <a:spLocks noChangeArrowheads="1"/>
          </p:cNvSpPr>
          <p:nvPr/>
        </p:nvSpPr>
        <p:spPr bwMode="auto">
          <a:xfrm>
            <a:off x="5029200" y="1143000"/>
            <a:ext cx="2438400" cy="1200150"/>
          </a:xfrm>
          <a:prstGeom prst="rect">
            <a:avLst/>
          </a:prstGeom>
          <a:noFill/>
          <a:ln w="9525">
            <a:noFill/>
            <a:miter lim="800000"/>
            <a:headEnd/>
            <a:tailEnd/>
          </a:ln>
        </p:spPr>
        <p:txBody>
          <a:bodyPr>
            <a:spAutoFit/>
          </a:bodyPr>
          <a:lstStyle/>
          <a:p>
            <a:pPr algn="r"/>
            <a:r>
              <a:rPr lang="en-US" sz="3600">
                <a:solidFill>
                  <a:srgbClr val="F2F2F2"/>
                </a:solidFill>
                <a:latin typeface="Arial Narrow" pitchFamily="-105" charset="0"/>
              </a:rPr>
              <a:t>Influencing behavior</a:t>
            </a:r>
          </a:p>
        </p:txBody>
      </p:sp>
      <p:pic>
        <p:nvPicPr>
          <p:cNvPr id="64522" name="Picture 10" descr="Picture 3.png"/>
          <p:cNvPicPr>
            <a:picLocks noChangeAspect="1"/>
          </p:cNvPicPr>
          <p:nvPr/>
        </p:nvPicPr>
        <p:blipFill>
          <a:blip r:embed="rId5"/>
          <a:srcRect/>
          <a:stretch>
            <a:fillRect/>
          </a:stretch>
        </p:blipFill>
        <p:spPr bwMode="auto">
          <a:xfrm>
            <a:off x="7696200" y="4800600"/>
            <a:ext cx="1223963" cy="1597025"/>
          </a:xfrm>
          <a:prstGeom prst="rect">
            <a:avLst/>
          </a:prstGeom>
          <a:noFill/>
          <a:ln w="38100">
            <a:solidFill>
              <a:schemeClr val="tx1"/>
            </a:solidFill>
            <a:miter lim="800000"/>
            <a:headEnd/>
            <a:tailEnd/>
          </a:ln>
        </p:spPr>
      </p:pic>
      <p:sp>
        <p:nvSpPr>
          <p:cNvPr id="11" name="TextBox 10"/>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smtClean="0">
              <a:ea typeface="ＭＳ Ｐゴシック" pitchFamily="-105" charset="-128"/>
            </a:endParaRPr>
          </a:p>
        </p:txBody>
      </p:sp>
      <p:sp>
        <p:nvSpPr>
          <p:cNvPr id="65539" name="Content Placeholder 2"/>
          <p:cNvSpPr>
            <a:spLocks noGrp="1"/>
          </p:cNvSpPr>
          <p:nvPr>
            <p:ph idx="1"/>
          </p:nvPr>
        </p:nvSpPr>
        <p:spPr/>
        <p:txBody>
          <a:bodyPr/>
          <a:lstStyle/>
          <a:p>
            <a:endParaRPr lang="en-US"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362200"/>
            <a:ext cx="8229600" cy="1143000"/>
          </a:xfrm>
        </p:spPr>
        <p:txBody>
          <a:bodyPr/>
          <a:lstStyle/>
          <a:p>
            <a:r>
              <a:rPr lang="en-GB" sz="3200" b="1" smtClean="0">
                <a:ea typeface="ＭＳ Ｐゴシック" pitchFamily="-105" charset="-128"/>
              </a:rPr>
              <a:t>Improving Management and Leadership Skills in Undergraduate Medicine</a:t>
            </a:r>
            <a:r>
              <a:rPr lang="en-GB" sz="3200" smtClean="0">
                <a:ea typeface="ＭＳ Ｐゴシック" pitchFamily="-105" charset="-128"/>
              </a:rPr>
              <a:t/>
            </a:r>
            <a:br>
              <a:rPr lang="en-GB" sz="3200" smtClean="0">
                <a:ea typeface="ＭＳ Ｐゴシック" pitchFamily="-105" charset="-128"/>
              </a:rPr>
            </a:br>
            <a:r>
              <a:rPr lang="en-GB" sz="3200" b="1" smtClean="0">
                <a:ea typeface="ＭＳ Ｐゴシック" pitchFamily="-105" charset="-128"/>
              </a:rPr>
              <a:t>Clinical Quality Improvement Assignment</a:t>
            </a:r>
            <a:endParaRPr lang="en-GB" sz="320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67587" name="Content Placeholder 2"/>
          <p:cNvSpPr>
            <a:spLocks noGrp="1"/>
          </p:cNvSpPr>
          <p:nvPr>
            <p:ph idx="1"/>
          </p:nvPr>
        </p:nvSpPr>
        <p:spPr>
          <a:xfrm>
            <a:off x="762000" y="2362200"/>
            <a:ext cx="7696200" cy="3763963"/>
          </a:xfrm>
        </p:spPr>
        <p:txBody>
          <a:bodyPr/>
          <a:lstStyle/>
          <a:p>
            <a:pPr>
              <a:buFont typeface="Arial" charset="0"/>
              <a:buNone/>
            </a:pPr>
            <a:r>
              <a:rPr lang="en-US" sz="2000" smtClean="0">
                <a:ea typeface="ＭＳ Ｐゴシック" pitchFamily="-105" charset="-128"/>
              </a:rPr>
              <a:t>PLAN:</a:t>
            </a:r>
          </a:p>
          <a:p>
            <a:r>
              <a:rPr lang="en-US" sz="2000" smtClean="0">
                <a:ea typeface="ＭＳ Ｐゴシック" pitchFamily="-105" charset="-128"/>
              </a:rPr>
              <a:t>Project identification</a:t>
            </a:r>
            <a:endParaRPr lang="en-GB" sz="2000" smtClean="0">
              <a:ea typeface="ＭＳ Ｐゴシック" pitchFamily="-105" charset="-128"/>
            </a:endParaRPr>
          </a:p>
          <a:p>
            <a:r>
              <a:rPr lang="en-US" sz="2000" smtClean="0">
                <a:ea typeface="ＭＳ Ｐゴシック" pitchFamily="-105" charset="-128"/>
              </a:rPr>
              <a:t>Evaluation of service</a:t>
            </a:r>
            <a:endParaRPr lang="en-GB" sz="2000" smtClean="0">
              <a:ea typeface="ＭＳ Ｐゴシック" pitchFamily="-105" charset="-128"/>
            </a:endParaRPr>
          </a:p>
          <a:p>
            <a:r>
              <a:rPr lang="en-US" sz="2000" smtClean="0">
                <a:ea typeface="ＭＳ Ｐゴシック" pitchFamily="-105" charset="-128"/>
              </a:rPr>
              <a:t>Tutors - help steer your project work and smooth troubled group dynamics.</a:t>
            </a:r>
            <a:endParaRPr lang="en-GB" sz="2000" smtClean="0">
              <a:ea typeface="ＭＳ Ｐゴシック" pitchFamily="-105" charset="-128"/>
            </a:endParaRPr>
          </a:p>
          <a:p>
            <a:r>
              <a:rPr lang="en-US" sz="2000" smtClean="0">
                <a:ea typeface="ＭＳ Ｐゴシック" pitchFamily="-105" charset="-128"/>
              </a:rPr>
              <a:t>Poster design</a:t>
            </a:r>
            <a:endParaRPr lang="en-GB" sz="2000" smtClean="0">
              <a:ea typeface="ＭＳ Ｐゴシック" pitchFamily="-105" charset="-128"/>
            </a:endParaRPr>
          </a:p>
          <a:p>
            <a:r>
              <a:rPr lang="en-GB" sz="2000" smtClean="0">
                <a:ea typeface="ＭＳ Ｐゴシック" pitchFamily="-105" charset="-128"/>
              </a:rPr>
              <a:t>Poster presentations</a:t>
            </a:r>
          </a:p>
          <a:p>
            <a:endParaRPr lang="en-GB" sz="2000" smtClean="0">
              <a:ea typeface="ＭＳ Ｐゴシック" pitchFamily="-105" charset="-128"/>
            </a:endParaRPr>
          </a:p>
          <a:p>
            <a:pPr>
              <a:buFont typeface="Arial" charset="0"/>
              <a:buNone/>
            </a:pPr>
            <a:endParaRPr lang="en-GB" sz="2000" smtClean="0">
              <a:ea typeface="ＭＳ Ｐゴシック" pitchFamily="-105" charset="-128"/>
            </a:endParaRPr>
          </a:p>
          <a:p>
            <a:r>
              <a:rPr lang="en-GB" sz="2000" smtClean="0">
                <a:ea typeface="ＭＳ Ｐゴシック" pitchFamily="-105" charset="-128"/>
              </a:rPr>
              <a:t>2</a:t>
            </a:r>
            <a:r>
              <a:rPr lang="en-GB" sz="2000" baseline="30000" smtClean="0">
                <a:ea typeface="ＭＳ Ｐゴシック" pitchFamily="-105" charset="-128"/>
              </a:rPr>
              <a:t>nd</a:t>
            </a:r>
            <a:r>
              <a:rPr lang="en-GB" sz="2000" smtClean="0">
                <a:ea typeface="ＭＳ Ｐゴシック" pitchFamily="-105" charset="-128"/>
              </a:rPr>
              <a:t> Medical attachment in third year</a:t>
            </a:r>
          </a:p>
          <a:p>
            <a:pPr algn="ctr">
              <a:buFont typeface="Arial" charset="0"/>
              <a:buNone/>
            </a:pPr>
            <a:endParaRPr lang="en-GB" smtClean="0">
              <a:ea typeface="ＭＳ Ｐゴシック" pitchFamily="-105" charset="-128"/>
            </a:endParaRP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68611" name="Content Placeholder 2"/>
          <p:cNvSpPr>
            <a:spLocks noGrp="1"/>
          </p:cNvSpPr>
          <p:nvPr>
            <p:ph idx="1"/>
          </p:nvPr>
        </p:nvSpPr>
        <p:spPr>
          <a:xfrm>
            <a:off x="762000" y="2133600"/>
            <a:ext cx="7696200" cy="3992563"/>
          </a:xfrm>
        </p:spPr>
        <p:txBody>
          <a:bodyPr/>
          <a:lstStyle/>
          <a:p>
            <a:r>
              <a:rPr lang="en-US" sz="2400" smtClean="0">
                <a:ea typeface="ＭＳ Ｐゴシック" pitchFamily="-105" charset="-128"/>
              </a:rPr>
              <a:t>The poster format should be on a series of A4 sheets that can be joined together to describe your work. The following should be addressed on each poster:</a:t>
            </a:r>
            <a:endParaRPr lang="en-GB" sz="2400" smtClean="0">
              <a:ea typeface="ＭＳ Ｐゴシック" pitchFamily="-105" charset="-128"/>
            </a:endParaRPr>
          </a:p>
          <a:p>
            <a:pPr lvl="1"/>
            <a:r>
              <a:rPr lang="en-GB" sz="2000" smtClean="0">
                <a:ea typeface="ＭＳ Ｐゴシック" pitchFamily="-105" charset="-128"/>
              </a:rPr>
              <a:t>Identification of a deficiency in service quality </a:t>
            </a:r>
          </a:p>
          <a:p>
            <a:pPr lvl="1"/>
            <a:r>
              <a:rPr lang="en-GB" sz="2000" smtClean="0">
                <a:ea typeface="ＭＳ Ｐゴシック" pitchFamily="-105" charset="-128"/>
              </a:rPr>
              <a:t>Evaluation of the problem</a:t>
            </a:r>
          </a:p>
          <a:p>
            <a:pPr lvl="1"/>
            <a:r>
              <a:rPr lang="en-GB" sz="2000" smtClean="0">
                <a:ea typeface="ＭＳ Ｐゴシック" pitchFamily="-105" charset="-128"/>
              </a:rPr>
              <a:t>Development of an effective improvement strategy and how this may take place</a:t>
            </a:r>
          </a:p>
          <a:p>
            <a:pPr lvl="1"/>
            <a:r>
              <a:rPr lang="en-GB" sz="2000" smtClean="0">
                <a:ea typeface="ＭＳ Ｐゴシック" pitchFamily="-105" charset="-128"/>
              </a:rPr>
              <a:t>Reasons for choosing this method as opposed to other methods</a:t>
            </a:r>
          </a:p>
          <a:p>
            <a:pPr algn="ctr">
              <a:buFont typeface="Arial" charset="0"/>
              <a:buNone/>
            </a:pPr>
            <a:endParaRPr lang="en-GB" smtClean="0">
              <a:ea typeface="ＭＳ Ｐゴシック" pitchFamily="-105" charset="-128"/>
            </a:endParaRP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69635" name="Content Placeholder 2"/>
          <p:cNvSpPr>
            <a:spLocks noGrp="1"/>
          </p:cNvSpPr>
          <p:nvPr>
            <p:ph idx="1"/>
          </p:nvPr>
        </p:nvSpPr>
        <p:spPr>
          <a:xfrm>
            <a:off x="762000" y="2057400"/>
            <a:ext cx="7696200" cy="4068763"/>
          </a:xfrm>
        </p:spPr>
        <p:txBody>
          <a:bodyPr/>
          <a:lstStyle/>
          <a:p>
            <a:r>
              <a:rPr lang="en-US" sz="2400" smtClean="0">
                <a:ea typeface="ＭＳ Ｐゴシック" pitchFamily="-105" charset="-128"/>
              </a:rPr>
              <a:t>The posters will be assessed on the strength of a proposal to make a locally relevant, important and feasible impact on service quality.</a:t>
            </a:r>
            <a:br>
              <a:rPr lang="en-US" sz="2400" smtClean="0">
                <a:ea typeface="ＭＳ Ｐゴシック" pitchFamily="-105" charset="-128"/>
              </a:rPr>
            </a:br>
            <a:endParaRPr lang="en-GB" sz="2400" smtClean="0">
              <a:ea typeface="ＭＳ Ｐゴシック" pitchFamily="-105" charset="-128"/>
            </a:endParaRPr>
          </a:p>
          <a:p>
            <a:r>
              <a:rPr lang="en-US" sz="2400" smtClean="0">
                <a:ea typeface="ＭＳ Ｐゴシック" pitchFamily="-105" charset="-128"/>
              </a:rPr>
              <a:t>The improvement strategies must be feasible and cost-effective, a multimillion pound redesign of the ward for example is not practical and unlikely to happen.</a:t>
            </a:r>
            <a:endParaRPr lang="en-GB" sz="2400" smtClean="0">
              <a:ea typeface="ＭＳ Ｐゴシック" pitchFamily="-105" charset="-128"/>
            </a:endParaRPr>
          </a:p>
          <a:p>
            <a:pPr algn="ctr">
              <a:buFont typeface="Arial" charset="0"/>
              <a:buNone/>
            </a:pPr>
            <a:endParaRPr lang="en-GB" smtClean="0">
              <a:ea typeface="ＭＳ Ｐゴシック" pitchFamily="-105" charset="-128"/>
            </a:endParaRP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0659" name="Content Placeholder 2"/>
          <p:cNvSpPr>
            <a:spLocks noGrp="1"/>
          </p:cNvSpPr>
          <p:nvPr>
            <p:ph idx="1"/>
          </p:nvPr>
        </p:nvSpPr>
        <p:spPr>
          <a:xfrm>
            <a:off x="762000" y="2286000"/>
            <a:ext cx="7696200" cy="3840163"/>
          </a:xfrm>
        </p:spPr>
        <p:txBody>
          <a:bodyPr/>
          <a:lstStyle/>
          <a:p>
            <a:pPr algn="ctr">
              <a:buFont typeface="Arial" charset="0"/>
              <a:buNone/>
            </a:pPr>
            <a:r>
              <a:rPr lang="en-GB" smtClean="0">
                <a:ea typeface="ＭＳ Ｐゴシック" pitchFamily="-105" charset="-128"/>
              </a:rPr>
              <a:t>Who will be sources of advice?</a:t>
            </a:r>
          </a:p>
          <a:p>
            <a:pPr algn="ctr">
              <a:buFont typeface="Arial" charset="0"/>
              <a:buNone/>
            </a:pPr>
            <a:endParaRPr lang="en-GB" smtClean="0">
              <a:ea typeface="ＭＳ Ｐゴシック" pitchFamily="-105" charset="-128"/>
            </a:endParaRPr>
          </a:p>
          <a:p>
            <a:pPr algn="ctr">
              <a:buFont typeface="Arial" charset="0"/>
              <a:buNone/>
            </a:pPr>
            <a:r>
              <a:rPr lang="en-GB" smtClean="0">
                <a:ea typeface="ＭＳ Ｐゴシック" pitchFamily="-105" charset="-128"/>
              </a:rPr>
              <a:t>What aspects of quality of care could you study? </a:t>
            </a: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1683" name="Content Placeholder 2"/>
          <p:cNvSpPr>
            <a:spLocks noGrp="1"/>
          </p:cNvSpPr>
          <p:nvPr>
            <p:ph idx="1"/>
          </p:nvPr>
        </p:nvSpPr>
        <p:spPr>
          <a:xfrm>
            <a:off x="762000" y="2209800"/>
            <a:ext cx="7696200" cy="3916363"/>
          </a:xfrm>
        </p:spPr>
        <p:txBody>
          <a:bodyPr/>
          <a:lstStyle/>
          <a:p>
            <a:pPr algn="ctr">
              <a:buFont typeface="Arial" charset="0"/>
              <a:buNone/>
            </a:pPr>
            <a:r>
              <a:rPr lang="en-GB" sz="2800" b="1" smtClean="0">
                <a:ea typeface="ＭＳ Ｐゴシック" pitchFamily="-105" charset="-128"/>
              </a:rPr>
              <a:t>Examples:</a:t>
            </a:r>
          </a:p>
          <a:p>
            <a:pPr algn="ctr">
              <a:buFont typeface="Arial" charset="0"/>
              <a:buNone/>
            </a:pPr>
            <a:r>
              <a:rPr lang="en-GB" sz="2800" smtClean="0">
                <a:ea typeface="ＭＳ Ｐゴシック" pitchFamily="-105" charset="-128"/>
              </a:rPr>
              <a:t>Patient dissatisfaction, not being involved in their care</a:t>
            </a:r>
            <a:br>
              <a:rPr lang="en-GB" sz="2800" smtClean="0">
                <a:ea typeface="ＭＳ Ｐゴシック" pitchFamily="-105" charset="-128"/>
              </a:rPr>
            </a:br>
            <a:endParaRPr lang="en-GB" sz="2800" smtClean="0">
              <a:ea typeface="ＭＳ Ｐゴシック" pitchFamily="-105" charset="-128"/>
            </a:endParaRPr>
          </a:p>
          <a:p>
            <a:pPr algn="ctr">
              <a:buFont typeface="Arial" charset="0"/>
              <a:buNone/>
            </a:pPr>
            <a:r>
              <a:rPr lang="en-GB" sz="2800" smtClean="0">
                <a:ea typeface="ＭＳ Ｐゴシック" pitchFamily="-105" charset="-128"/>
              </a:rPr>
              <a:t>A patient safety issue, where staff are often searching for sharps bin after taking blood</a:t>
            </a:r>
            <a:br>
              <a:rPr lang="en-GB" sz="2800" smtClean="0">
                <a:ea typeface="ＭＳ Ｐゴシック" pitchFamily="-105" charset="-128"/>
              </a:rPr>
            </a:br>
            <a:endParaRPr lang="en-GB" sz="2800" smtClean="0">
              <a:ea typeface="ＭＳ Ｐゴシック" pitchFamily="-105" charset="-128"/>
            </a:endParaRPr>
          </a:p>
          <a:p>
            <a:pPr algn="ctr">
              <a:buFont typeface="Arial" charset="0"/>
              <a:buNone/>
            </a:pPr>
            <a:r>
              <a:rPr lang="en-GB" sz="2800" smtClean="0">
                <a:ea typeface="ＭＳ Ｐゴシック" pitchFamily="-105" charset="-128"/>
              </a:rPr>
              <a:t>Microbiology results not being recorded and acted on effectively</a:t>
            </a:r>
          </a:p>
          <a:p>
            <a:pPr algn="ctr">
              <a:buFont typeface="Arial" charset="0"/>
              <a:buNone/>
            </a:pPr>
            <a:endParaRPr lang="en-GB" smtClean="0">
              <a:ea typeface="ＭＳ Ｐゴシック" pitchFamily="-105" charset="-128"/>
            </a:endParaRPr>
          </a:p>
          <a:p>
            <a:pPr algn="ctr">
              <a:buFont typeface="Arial" charset="0"/>
              <a:buNone/>
            </a:pPr>
            <a:endParaRPr lang="en-GB" smtClean="0">
              <a:ea typeface="ＭＳ Ｐゴシック" pitchFamily="-105" charset="-128"/>
            </a:endParaRPr>
          </a:p>
          <a:p>
            <a:pPr algn="ctr">
              <a:buFont typeface="Arial" charset="0"/>
              <a:buNone/>
            </a:pPr>
            <a:r>
              <a:rPr lang="en-GB" smtClean="0">
                <a:ea typeface="ＭＳ Ｐゴシック" pitchFamily="-105" charset="-128"/>
              </a:rPr>
              <a:t> </a:t>
            </a: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105" charset="-128"/>
              </a:rPr>
              <a:t>QUESTIONS</a:t>
            </a:r>
          </a:p>
        </p:txBody>
      </p:sp>
      <p:sp>
        <p:nvSpPr>
          <p:cNvPr id="19459" name="Content Placeholder 2"/>
          <p:cNvSpPr>
            <a:spLocks noGrp="1"/>
          </p:cNvSpPr>
          <p:nvPr>
            <p:ph idx="1"/>
          </p:nvPr>
        </p:nvSpPr>
        <p:spPr/>
        <p:txBody>
          <a:bodyPr/>
          <a:lstStyle/>
          <a:p>
            <a:pPr>
              <a:buFont typeface="Arial" charset="0"/>
              <a:buNone/>
              <a:defRPr/>
            </a:pPr>
            <a:r>
              <a:rPr lang="en-US" dirty="0" smtClean="0">
                <a:ea typeface="ＭＳ Ｐゴシック" pitchFamily="-105" charset="-128"/>
              </a:rPr>
              <a:t> </a:t>
            </a:r>
            <a:r>
              <a:rPr lang="en-US" sz="2400" dirty="0" smtClean="0">
                <a:ea typeface="ＭＳ Ｐゴシック" pitchFamily="-105" charset="-128"/>
              </a:rPr>
              <a:t>The Care Quality Commission are coming to visit your hospital where you work as an FY1. Which of the following is the CQC not responsible for:</a:t>
            </a:r>
          </a:p>
          <a:p>
            <a:pPr>
              <a:buFont typeface="Arial" charset="0"/>
              <a:buNone/>
              <a:defRPr/>
            </a:pPr>
            <a:endParaRPr lang="en-US" sz="2400" dirty="0">
              <a:ea typeface="ＭＳ Ｐゴシック" pitchFamily="-105" charset="-128"/>
            </a:endParaRPr>
          </a:p>
          <a:p>
            <a:pPr marL="514350" indent="-514350">
              <a:buFont typeface="Arial" charset="0"/>
              <a:buAutoNum type="alphaLcPeriod"/>
              <a:defRPr/>
            </a:pPr>
            <a:r>
              <a:rPr lang="en-US" sz="2400" dirty="0" smtClean="0">
                <a:ea typeface="ＭＳ Ｐゴシック" pitchFamily="-105" charset="-128"/>
              </a:rPr>
              <a:t>Reviewing hospital standards</a:t>
            </a:r>
          </a:p>
          <a:p>
            <a:pPr marL="514350" indent="-514350">
              <a:buFont typeface="Arial" charset="0"/>
              <a:buAutoNum type="alphaLcPeriod"/>
              <a:defRPr/>
            </a:pPr>
            <a:r>
              <a:rPr lang="en-US" sz="2400" dirty="0" smtClean="0">
                <a:ea typeface="ＭＳ Ｐゴシック" pitchFamily="-105" charset="-128"/>
              </a:rPr>
              <a:t>Rating efficiency of care</a:t>
            </a:r>
          </a:p>
          <a:p>
            <a:pPr marL="514350" indent="-514350">
              <a:buFont typeface="Arial" charset="0"/>
              <a:buAutoNum type="alphaLcPeriod"/>
              <a:defRPr/>
            </a:pPr>
            <a:r>
              <a:rPr lang="en-US" sz="2400" dirty="0" smtClean="0">
                <a:ea typeface="ＭＳ Ｐゴシック" pitchFamily="-105" charset="-128"/>
              </a:rPr>
              <a:t>Overseeing merging of services</a:t>
            </a:r>
          </a:p>
          <a:p>
            <a:pPr marL="514350" indent="-514350">
              <a:buFont typeface="Arial" charset="0"/>
              <a:buAutoNum type="alphaLcPeriod"/>
              <a:defRPr/>
            </a:pPr>
            <a:r>
              <a:rPr lang="en-US" sz="2400" dirty="0" smtClean="0">
                <a:ea typeface="ＭＳ Ｐゴシック" pitchFamily="-105" charset="-128"/>
              </a:rPr>
              <a:t>Rating patient satisfaction</a:t>
            </a:r>
          </a:p>
          <a:p>
            <a:pPr marL="514350" indent="-514350">
              <a:buFont typeface="Arial" charset="0"/>
              <a:buAutoNum type="alphaLcPeriod"/>
              <a:defRPr/>
            </a:pPr>
            <a:r>
              <a:rPr lang="en-US" sz="2400" dirty="0" smtClean="0">
                <a:ea typeface="ＭＳ Ｐゴシック" pitchFamily="-105" charset="-128"/>
              </a:rPr>
              <a:t>Rating safety of care provided</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2707" name="Content Placeholder 2"/>
          <p:cNvSpPr>
            <a:spLocks noGrp="1"/>
          </p:cNvSpPr>
          <p:nvPr>
            <p:ph idx="1"/>
          </p:nvPr>
        </p:nvSpPr>
        <p:spPr>
          <a:xfrm>
            <a:off x="762000" y="2590800"/>
            <a:ext cx="7696200" cy="3535363"/>
          </a:xfrm>
        </p:spPr>
        <p:txBody>
          <a:bodyPr/>
          <a:lstStyle/>
          <a:p>
            <a:pPr algn="ctr">
              <a:buFont typeface="Arial" charset="0"/>
              <a:buNone/>
            </a:pPr>
            <a:r>
              <a:rPr lang="en-GB" smtClean="0">
                <a:ea typeface="ＭＳ Ｐゴシック" pitchFamily="-105" charset="-128"/>
              </a:rPr>
              <a:t>Choose one of the scenarios:</a:t>
            </a:r>
          </a:p>
          <a:p>
            <a:pPr algn="ctr">
              <a:buFont typeface="Arial" charset="0"/>
              <a:buNone/>
            </a:pPr>
            <a:endParaRPr lang="en-GB" smtClean="0">
              <a:ea typeface="ＭＳ Ｐゴシック" pitchFamily="-105" charset="-128"/>
            </a:endParaRPr>
          </a:p>
          <a:p>
            <a:r>
              <a:rPr lang="en-GB" smtClean="0">
                <a:ea typeface="ＭＳ Ｐゴシック" pitchFamily="-105" charset="-128"/>
              </a:rPr>
              <a:t>How will you evaluate the problem</a:t>
            </a:r>
          </a:p>
          <a:p>
            <a:r>
              <a:rPr lang="en-GB" smtClean="0">
                <a:ea typeface="ＭＳ Ｐゴシック" pitchFamily="-105" charset="-128"/>
              </a:rPr>
              <a:t>What ideas do you have to develop an effective improvement strategy</a:t>
            </a:r>
          </a:p>
          <a:p>
            <a:pPr algn="ctr">
              <a:buFont typeface="Arial" charset="0"/>
              <a:buNone/>
            </a:pPr>
            <a:endParaRPr lang="en-GB" smtClean="0">
              <a:ea typeface="ＭＳ Ｐゴシック" pitchFamily="-105" charset="-128"/>
            </a:endParaRPr>
          </a:p>
          <a:p>
            <a:pPr lvl="1" algn="ctr">
              <a:spcBef>
                <a:spcPct val="0"/>
              </a:spcBef>
              <a:spcAft>
                <a:spcPts val="600"/>
              </a:spcAft>
              <a:buFont typeface="Arial" charset="0"/>
              <a:buNone/>
            </a:pPr>
            <a:r>
              <a:rPr lang="en-US" smtClean="0">
                <a:ea typeface="ＭＳ Ｐゴシック" pitchFamily="-105" charset="-128"/>
              </a:rPr>
              <a:t> </a:t>
            </a:r>
            <a:endParaRPr lang="en-GB"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457200"/>
            <a:ext cx="8229600" cy="1143000"/>
          </a:xfrm>
        </p:spPr>
        <p:txBody>
          <a:bodyPr/>
          <a:lstStyle/>
          <a:p>
            <a:r>
              <a:rPr lang="en-GB" sz="3200" b="1" smtClean="0">
                <a:ea typeface="ＭＳ Ｐゴシック" pitchFamily="-105" charset="-128"/>
              </a:rPr>
              <a:t>Clinical Quality Improvement Assignment in the Third Year</a:t>
            </a:r>
            <a:endParaRPr lang="en-GB" sz="3200" smtClean="0">
              <a:ea typeface="ＭＳ Ｐゴシック" pitchFamily="-105" charset="-128"/>
            </a:endParaRPr>
          </a:p>
        </p:txBody>
      </p:sp>
      <p:sp>
        <p:nvSpPr>
          <p:cNvPr id="73731" name="Content Placeholder 2"/>
          <p:cNvSpPr>
            <a:spLocks noGrp="1"/>
          </p:cNvSpPr>
          <p:nvPr>
            <p:ph idx="1"/>
          </p:nvPr>
        </p:nvSpPr>
        <p:spPr>
          <a:xfrm>
            <a:off x="762000" y="2133600"/>
            <a:ext cx="7696200" cy="3992563"/>
          </a:xfrm>
        </p:spPr>
        <p:txBody>
          <a:bodyPr/>
          <a:lstStyle/>
          <a:p>
            <a:r>
              <a:rPr lang="en-GB" sz="2600" smtClean="0">
                <a:ea typeface="ＭＳ Ｐゴシック" pitchFamily="-105" charset="-128"/>
              </a:rPr>
              <a:t>The work will be performed in the same clinical groups as attachments</a:t>
            </a:r>
            <a:br>
              <a:rPr lang="en-GB" sz="2600" smtClean="0">
                <a:ea typeface="ＭＳ Ｐゴシック" pitchFamily="-105" charset="-128"/>
              </a:rPr>
            </a:br>
            <a:endParaRPr lang="en-GB" sz="2600" smtClean="0">
              <a:ea typeface="ＭＳ Ｐゴシック" pitchFamily="-105" charset="-128"/>
            </a:endParaRPr>
          </a:p>
          <a:p>
            <a:r>
              <a:rPr lang="en-GB" sz="2600" smtClean="0">
                <a:ea typeface="ＭＳ Ｐゴシック" pitchFamily="-105" charset="-128"/>
              </a:rPr>
              <a:t>Keep the 21</a:t>
            </a:r>
            <a:r>
              <a:rPr lang="en-GB" sz="2600" baseline="30000" smtClean="0">
                <a:ea typeface="ＭＳ Ｐゴシック" pitchFamily="-105" charset="-128"/>
              </a:rPr>
              <a:t>st</a:t>
            </a:r>
            <a:r>
              <a:rPr lang="en-GB" sz="2600" smtClean="0">
                <a:ea typeface="ＭＳ Ｐゴシック" pitchFamily="-105" charset="-128"/>
              </a:rPr>
              <a:t> March free for the Winners prize session at the Business School.</a:t>
            </a:r>
            <a:endParaRPr lang="en-GB" sz="2200" smtClean="0">
              <a:ea typeface="ＭＳ Ｐゴシック" pitchFamily="-105" charset="-128"/>
            </a:endParaRP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105" charset="-128"/>
              </a:rPr>
              <a:t>QUESTIONS</a:t>
            </a:r>
          </a:p>
        </p:txBody>
      </p:sp>
      <p:sp>
        <p:nvSpPr>
          <p:cNvPr id="19459" name="Content Placeholder 2"/>
          <p:cNvSpPr>
            <a:spLocks noGrp="1"/>
          </p:cNvSpPr>
          <p:nvPr>
            <p:ph idx="1"/>
          </p:nvPr>
        </p:nvSpPr>
        <p:spPr/>
        <p:txBody>
          <a:bodyPr/>
          <a:lstStyle/>
          <a:p>
            <a:pPr>
              <a:buFont typeface="Arial" charset="0"/>
              <a:buNone/>
              <a:defRPr/>
            </a:pPr>
            <a:r>
              <a:rPr lang="en-US" sz="2000" dirty="0" smtClean="0">
                <a:ea typeface="ＭＳ Ｐゴシック" pitchFamily="-105" charset="-128"/>
              </a:rPr>
              <a:t>Veronica </a:t>
            </a:r>
            <a:r>
              <a:rPr lang="en-US" sz="2000" dirty="0" err="1" smtClean="0">
                <a:ea typeface="ＭＳ Ｐゴシック" pitchFamily="-105" charset="-128"/>
              </a:rPr>
              <a:t>Bulger</a:t>
            </a:r>
            <a:r>
              <a:rPr lang="en-US" sz="2000" dirty="0" smtClean="0">
                <a:ea typeface="ＭＳ Ｐゴシック" pitchFamily="-105" charset="-128"/>
              </a:rPr>
              <a:t> is one of your patients undergoing varicose vein repair and asks you, the FY1 why she has to fill out the questionnaires beforehand. What is the best response to this query?</a:t>
            </a:r>
          </a:p>
          <a:p>
            <a:pPr>
              <a:buFont typeface="Arial" charset="0"/>
              <a:buNone/>
              <a:defRPr/>
            </a:pPr>
            <a:endParaRPr lang="en-US" sz="2000" dirty="0">
              <a:ea typeface="ＭＳ Ｐゴシック" pitchFamily="-105" charset="-128"/>
            </a:endParaRPr>
          </a:p>
          <a:p>
            <a:pPr marL="457200" indent="-457200">
              <a:buFont typeface="Arial" charset="0"/>
              <a:buAutoNum type="alphaLcPeriod"/>
              <a:defRPr/>
            </a:pPr>
            <a:r>
              <a:rPr lang="en-US" sz="2000" dirty="0" smtClean="0">
                <a:ea typeface="ＭＳ Ｐゴシック" pitchFamily="-105" charset="-128"/>
              </a:rPr>
              <a:t>It is important to assess whether the GPs are getting value for money</a:t>
            </a:r>
          </a:p>
          <a:p>
            <a:pPr marL="457200" indent="-457200">
              <a:buFont typeface="Arial" charset="0"/>
              <a:buAutoNum type="alphaLcPeriod"/>
              <a:defRPr/>
            </a:pPr>
            <a:r>
              <a:rPr lang="en-US" sz="2000" dirty="0" smtClean="0">
                <a:ea typeface="ＭＳ Ｐゴシック" pitchFamily="-105" charset="-128"/>
              </a:rPr>
              <a:t>It is important to prove patients are happy to convince GPs to pay for varicose veins. </a:t>
            </a:r>
          </a:p>
          <a:p>
            <a:pPr marL="457200" indent="-457200">
              <a:buFont typeface="Arial" charset="0"/>
              <a:buAutoNum type="alphaLcPeriod"/>
              <a:defRPr/>
            </a:pPr>
            <a:r>
              <a:rPr lang="en-US" sz="2000" dirty="0" smtClean="0">
                <a:ea typeface="ＭＳ Ｐゴシック" pitchFamily="-105" charset="-128"/>
              </a:rPr>
              <a:t>Don’t bother, just throw it away…no one looks at it anyway</a:t>
            </a:r>
          </a:p>
          <a:p>
            <a:pPr marL="457200" indent="-457200">
              <a:buFont typeface="Arial" charset="0"/>
              <a:buAutoNum type="alphaLcPeriod"/>
              <a:defRPr/>
            </a:pPr>
            <a:r>
              <a:rPr lang="en-US" sz="2000" dirty="0" smtClean="0">
                <a:ea typeface="ＭＳ Ｐゴシック" pitchFamily="-105" charset="-128"/>
              </a:rPr>
              <a:t>Varicose vein surgery is one of four key procedures where patient related outcome measures are assessed as a marker of quality</a:t>
            </a:r>
          </a:p>
          <a:p>
            <a:pPr marL="457200" indent="-457200">
              <a:buFont typeface="Arial" charset="0"/>
              <a:buAutoNum type="alphaLcPeriod"/>
              <a:defRPr/>
            </a:pPr>
            <a:r>
              <a:rPr lang="en-US" sz="2000" dirty="0" smtClean="0">
                <a:ea typeface="ＭＳ Ｐゴシック" pitchFamily="-105" charset="-128"/>
              </a:rPr>
              <a:t>So we can relate patient satisfaction to the duplex results and show what works for patients of the future.</a:t>
            </a:r>
          </a:p>
        </p:txBody>
      </p:sp>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6396335"/>
            <a:ext cx="3276600" cy="461665"/>
          </a:xfrm>
          <a:prstGeom prst="rect">
            <a:avLst/>
          </a:prstGeom>
          <a:noFill/>
        </p:spPr>
        <p:txBody>
          <a:bodyPr>
            <a:spAutoFit/>
          </a:bodyPr>
          <a:lstStyle/>
          <a:p>
            <a:pPr fontAlgn="auto">
              <a:spcBef>
                <a:spcPts val="0"/>
              </a:spcBef>
              <a:spcAft>
                <a:spcPts val="0"/>
              </a:spcAft>
              <a:defRPr/>
            </a:pPr>
            <a:r>
              <a:rPr lang="en-US" sz="2400" b="1" dirty="0">
                <a:noFill/>
                <a:latin typeface="+mj-lt"/>
                <a:ea typeface="+mn-ea"/>
                <a:cs typeface="Arial Black"/>
              </a:rPr>
              <a:t>Imperial College </a:t>
            </a:r>
            <a:r>
              <a:rPr lang="en-US" dirty="0">
                <a:noFill/>
                <a:latin typeface="+mn-lt"/>
                <a:ea typeface="+mn-ea"/>
              </a:rPr>
              <a:t>London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3605</TotalTime>
  <Words>3052</Words>
  <Application>Microsoft Office PowerPoint</Application>
  <PresentationFormat>On-screen Show (4:3)</PresentationFormat>
  <Paragraphs>415</Paragraphs>
  <Slides>71</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2</vt:i4>
      </vt:variant>
      <vt:variant>
        <vt:lpstr>Slide Titles</vt:lpstr>
      </vt:variant>
      <vt:variant>
        <vt:i4>71</vt:i4>
      </vt:variant>
    </vt:vector>
  </HeadingPairs>
  <TitlesOfParts>
    <vt:vector size="82" baseType="lpstr">
      <vt:lpstr>Arial</vt:lpstr>
      <vt:lpstr>ＭＳ Ｐゴシック</vt:lpstr>
      <vt:lpstr>Calibri</vt:lpstr>
      <vt:lpstr>Wingdings 2</vt:lpstr>
      <vt:lpstr>Perpetua</vt:lpstr>
      <vt:lpstr>Wingdings</vt:lpstr>
      <vt:lpstr>Times New Roman</vt:lpstr>
      <vt:lpstr>Arial Narrow</vt:lpstr>
      <vt:lpstr>Office Theme</vt:lpstr>
      <vt:lpstr>???</vt:lpstr>
      <vt:lpstr>???</vt:lpstr>
      <vt:lpstr>Clinical quality improvement</vt:lpstr>
      <vt:lpstr>INTRODUCTION  </vt:lpstr>
      <vt:lpstr>The good old days of the NHS</vt:lpstr>
      <vt:lpstr>The good old days of the NHS</vt:lpstr>
      <vt:lpstr>Sir Cyril Chantler</vt:lpstr>
      <vt:lpstr>QUESTIONS</vt:lpstr>
      <vt:lpstr>QUESTIONS</vt:lpstr>
      <vt:lpstr>QUESTIONS</vt:lpstr>
      <vt:lpstr>Slide 9</vt:lpstr>
      <vt:lpstr>Delivery of Quality Care at a National Level   The NHS and other examples of delivery from around the world.   </vt:lpstr>
      <vt:lpstr>The NHS</vt:lpstr>
      <vt:lpstr>The Aims of the NHS</vt:lpstr>
      <vt:lpstr>The people that affect everything you do in Healthcare</vt:lpstr>
      <vt:lpstr>How the money goes round</vt:lpstr>
      <vt:lpstr>The White Paper (again)</vt:lpstr>
      <vt:lpstr>Other healthcare systems</vt:lpstr>
      <vt:lpstr>Slide 17</vt:lpstr>
      <vt:lpstr>Quality Care at an Institutional Level   High profile quality failures</vt:lpstr>
      <vt:lpstr>Bristol Royal Infirmary</vt:lpstr>
      <vt:lpstr>Bristol Royal Infirmary</vt:lpstr>
      <vt:lpstr>Bristol Inquiry</vt:lpstr>
      <vt:lpstr>Bristol Inquiry</vt:lpstr>
      <vt:lpstr>Bristol Inquiry</vt:lpstr>
      <vt:lpstr>Bristol Inquiry</vt:lpstr>
      <vt:lpstr>Bristol Inquiry</vt:lpstr>
      <vt:lpstr>So….</vt:lpstr>
      <vt:lpstr>Bristol Inquiry</vt:lpstr>
      <vt:lpstr>Bristol Inquiry</vt:lpstr>
      <vt:lpstr>Bristol Inquiry</vt:lpstr>
      <vt:lpstr>Slide 30</vt:lpstr>
      <vt:lpstr>Slide 31</vt:lpstr>
      <vt:lpstr>Harold Shipman</vt:lpstr>
      <vt:lpstr>Excess Death</vt:lpstr>
      <vt:lpstr>AUDIT</vt:lpstr>
      <vt:lpstr>The Enquiry</vt:lpstr>
      <vt:lpstr>Slide 36</vt:lpstr>
      <vt:lpstr>High Quality Care for All</vt:lpstr>
      <vt:lpstr>“Quality at the heart of everything we do”</vt:lpstr>
      <vt:lpstr>What is quality?</vt:lpstr>
      <vt:lpstr>Poor Quality</vt:lpstr>
      <vt:lpstr>Quality in terms of outcomes only?</vt:lpstr>
      <vt:lpstr>Dimensions of Quality</vt:lpstr>
      <vt:lpstr>PROMS</vt:lpstr>
      <vt:lpstr>How is quality measured and monitored?</vt:lpstr>
      <vt:lpstr>Slide 45</vt:lpstr>
      <vt:lpstr>Institutional - Quality Accounts</vt:lpstr>
      <vt:lpstr>Health Regulators</vt:lpstr>
      <vt:lpstr>Slide 48</vt:lpstr>
      <vt:lpstr>Health Regulators</vt:lpstr>
      <vt:lpstr>Health Regulators</vt:lpstr>
      <vt:lpstr>Quality Assessment</vt:lpstr>
      <vt:lpstr>Slide 52</vt:lpstr>
      <vt:lpstr>Quality improvement at a Team level   How does this happen?</vt:lpstr>
      <vt:lpstr>Who is responsible for leading quality improvement?</vt:lpstr>
      <vt:lpstr>Next Stage Review</vt:lpstr>
      <vt:lpstr>Begin to Lead – drivers...</vt:lpstr>
      <vt:lpstr>Medical Leadership Competency Framework Framework</vt:lpstr>
      <vt:lpstr>Management and Leadership: GMC</vt:lpstr>
      <vt:lpstr>ACE Inhibition in Aneurysm patients</vt:lpstr>
      <vt:lpstr>Measuring Safety and Efficiency</vt:lpstr>
      <vt:lpstr>Slide 61</vt:lpstr>
      <vt:lpstr>Slide 62</vt:lpstr>
      <vt:lpstr>Slide 63</vt:lpstr>
      <vt:lpstr>Improving Management and Leadership Skills in Undergraduate Medicine Clinical Quality Improvement Assignment</vt:lpstr>
      <vt:lpstr>Clinical Quality Improvement Assignment in the Third Year</vt:lpstr>
      <vt:lpstr>Clinical Quality Improvement Assignment in the Third Year</vt:lpstr>
      <vt:lpstr>Clinical Quality Improvement Assignment in the Third Year</vt:lpstr>
      <vt:lpstr>Clinical Quality Improvement Assignment in the Third Year</vt:lpstr>
      <vt:lpstr>Clinical Quality Improvement Assignment in the Third Year</vt:lpstr>
      <vt:lpstr>Clinical Quality Improvement Assignment in the Third Year</vt:lpstr>
      <vt:lpstr>Clinical Quality Improvement Assignment in the Third Year</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Bicknell</dc:creator>
  <cp:lastModifiedBy>nshiel</cp:lastModifiedBy>
  <cp:revision>282</cp:revision>
  <dcterms:created xsi:type="dcterms:W3CDTF">2011-11-25T11:03:22Z</dcterms:created>
  <dcterms:modified xsi:type="dcterms:W3CDTF">2011-11-29T12:38:26Z</dcterms:modified>
</cp:coreProperties>
</file>