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66" r:id="rId3"/>
    <p:sldId id="265" r:id="rId4"/>
    <p:sldId id="264" r:id="rId5"/>
    <p:sldId id="263" r:id="rId6"/>
    <p:sldId id="262" r:id="rId7"/>
    <p:sldId id="261" r:id="rId8"/>
    <p:sldId id="276" r:id="rId9"/>
    <p:sldId id="267" r:id="rId10"/>
    <p:sldId id="268" r:id="rId11"/>
    <p:sldId id="269" r:id="rId12"/>
    <p:sldId id="270" r:id="rId13"/>
    <p:sldId id="277" r:id="rId14"/>
    <p:sldId id="271" r:id="rId15"/>
    <p:sldId id="272" r:id="rId16"/>
    <p:sldId id="279" r:id="rId17"/>
    <p:sldId id="280" r:id="rId18"/>
    <p:sldId id="274" r:id="rId19"/>
    <p:sldId id="275" r:id="rId20"/>
    <p:sldId id="273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0" autoAdjust="0"/>
    <p:restoredTop sz="94660"/>
  </p:normalViewPr>
  <p:slideViewPr>
    <p:cSldViewPr snapToGrid="0" snapToObjects="1">
      <p:cViewPr>
        <p:scale>
          <a:sx n="50" d="100"/>
          <a:sy n="50" d="100"/>
        </p:scale>
        <p:origin x="-6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A923C-D7B0-44BB-8E59-3F5CFF27ABA8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6FC2-60A9-47D3-A40C-927B18986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4793-43A4-4C49-A3E5-AADFA325D183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8DF89-0387-4825-A9AF-823177222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C9E5-A25B-4A0B-9A9E-EF98681433B7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D0520-D633-4D2A-90C9-FAD25884B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3B58B-B454-41F5-AB35-E39664D7AFA4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4CF2F-C870-482A-A074-14713220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4A712-2F9B-468F-A730-67640A3D8525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78327-C04E-4A04-9871-A3B303DA1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ABF8C-2DBE-48A7-A7CF-B78ADD2C0C0E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1B7B2-7670-4CB2-A1A1-6940A82ED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A68E0-94AA-432F-BA41-EA51381105A5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1702F-C534-427C-A0E6-0D33F88B4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E573-B887-4E31-89B9-11CCE86CBD4D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A57F-6174-4814-8091-072611A25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014B-BC80-47AF-A3AF-5BEDF2BC228A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6DF49-312C-42B2-9BCF-8622A769B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D4B1E-9442-4EB6-BA3E-907D8FBF0401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BFAE5-DE3C-4EBD-892E-96DE2D4A6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2D27-5497-43E7-95FF-AC5747B520D7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14B4F-CCBE-4E3A-9A12-D9D2409B4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195763-8DF7-4471-AA80-0AD3BDAF5834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C6634-9AE8-4FAF-8FAB-EE9A1D77A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E:\cases%20for%20the%20day\Question%20Time%20-%2018112010.wmv" TargetMode="Externa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895350"/>
            <a:ext cx="8229600" cy="2609850"/>
          </a:xfrm>
        </p:spPr>
        <p:txBody>
          <a:bodyPr/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The expanded case study +</a:t>
            </a:r>
            <a:br>
              <a:rPr lang="en-GB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 smtClean="0">
                <a:latin typeface="Arial" pitchFamily="34" charset="0"/>
                <a:cs typeface="Arial" pitchFamily="34" charset="0"/>
              </a:rPr>
              <a:t>significant events 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and the </a:t>
            </a:r>
            <a:r>
              <a:rPr lang="en-GB" sz="3600" dirty="0" err="1" smtClean="0">
                <a:latin typeface="Arial" pitchFamily="34" charset="0"/>
                <a:cs typeface="Arial" pitchFamily="34" charset="0"/>
              </a:rPr>
              <a:t>ePortfolio</a:t>
            </a:r>
            <a:endParaRPr lang="en-GB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4267201"/>
            <a:ext cx="8229600" cy="1295400"/>
          </a:xfrm>
        </p:spPr>
        <p:txBody>
          <a:bodyPr/>
          <a:lstStyle/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Dr Adrian Raby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Vertical Theme Lead in Patient Centred Education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a.raby@imperial.ac.uk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Expanded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a multidisciplinary meeting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a session with a physiotherapist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a session with an occupational therapist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a nurse who is involved in the rehabilitation of the patient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the nursing handover of the patient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a discussion with the pharmacist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a session with a speech and language therapist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a session with a dietician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participation in a goal planning session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a home visit with a therapist and document reflections on the visit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a family meeting or case conference a Ward MDT meeting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Expanded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Marking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History, including patient’s perspective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Examination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Management plan including addressing any troublesome symptoms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Transfer of care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Roles of professionals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err="1" smtClean="0"/>
              <a:t>Pathophysiology</a:t>
            </a:r>
            <a:r>
              <a:rPr lang="en-GB" dirty="0" smtClean="0"/>
              <a:t>, rationale for treatment plan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Reflections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eModules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eLecture programme on Blackboard</a:t>
            </a:r>
          </a:p>
          <a:p>
            <a:r>
              <a:rPr lang="en-US" smtClean="0"/>
              <a:t>2 modules</a:t>
            </a:r>
          </a:p>
          <a:p>
            <a:r>
              <a:rPr lang="en-US" smtClean="0"/>
              <a:t>Module 1 –Multiprofessional team working</a:t>
            </a:r>
          </a:p>
          <a:p>
            <a:pPr lvl="1"/>
            <a:r>
              <a:rPr lang="en-US" smtClean="0"/>
              <a:t>19</a:t>
            </a:r>
            <a:r>
              <a:rPr lang="en-US" baseline="30000" smtClean="0"/>
              <a:t>th</a:t>
            </a:r>
            <a:r>
              <a:rPr lang="en-US" smtClean="0"/>
              <a:t> -26</a:t>
            </a:r>
            <a:r>
              <a:rPr lang="en-US" baseline="30000" smtClean="0"/>
              <a:t>th</a:t>
            </a:r>
            <a:r>
              <a:rPr lang="en-US" smtClean="0"/>
              <a:t> October</a:t>
            </a:r>
          </a:p>
          <a:p>
            <a:r>
              <a:rPr lang="en-US" smtClean="0"/>
              <a:t>Module 2 – Symptom assessment and management. Transfer of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ube 29"/>
          <p:cNvSpPr/>
          <p:nvPr/>
        </p:nvSpPr>
        <p:spPr>
          <a:xfrm>
            <a:off x="2943225" y="828675"/>
            <a:ext cx="3225800" cy="4146550"/>
          </a:xfrm>
          <a:prstGeom prst="cube">
            <a:avLst>
              <a:gd name="adj" fmla="val 978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817938" y="763588"/>
            <a:ext cx="276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ETHICAL LEGAL and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63895" y="874271"/>
            <a:ext cx="461665" cy="4614196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PROFESSIOANL OBLIGATIONS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36" name="Title 12"/>
          <p:cNvSpPr txBox="1">
            <a:spLocks/>
          </p:cNvSpPr>
          <p:nvPr/>
        </p:nvSpPr>
        <p:spPr>
          <a:xfrm>
            <a:off x="457200" y="-1047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Clinical assessment</a:t>
            </a:r>
          </a:p>
        </p:txBody>
      </p:sp>
      <p:sp>
        <p:nvSpPr>
          <p:cNvPr id="31" name="Line Callout 2 (Accent Bar) 30"/>
          <p:cNvSpPr/>
          <p:nvPr/>
        </p:nvSpPr>
        <p:spPr>
          <a:xfrm>
            <a:off x="6530975" y="1038225"/>
            <a:ext cx="2613025" cy="33528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261"/>
              <a:gd name="adj6" fmla="val -197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Mental capacity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Autonomy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Consent to treatment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Advance decisions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DNAR decisions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Legal framework (Mental Capacity Act)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End of life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Ethics and law SEAs</a:t>
            </a:r>
          </a:p>
        </p:txBody>
      </p:sp>
      <p:pic>
        <p:nvPicPr>
          <p:cNvPr id="25602" name="Picture 5" descr="Description: eportfolio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4013" y="1355725"/>
            <a:ext cx="5081587" cy="550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Ethics and Law SEAs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Individually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2 during each 10 week clinical attachment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Any issue that has made you think 	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/>
              <a:t>decision making with patients</a:t>
            </a:r>
            <a:r>
              <a:rPr lang="en-GB" dirty="0" smtClean="0"/>
              <a:t>,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 </a:t>
            </a:r>
            <a:r>
              <a:rPr lang="en-GB" dirty="0"/>
              <a:t>disclosure of information to patients and </a:t>
            </a:r>
            <a:r>
              <a:rPr lang="en-GB" dirty="0" smtClean="0"/>
              <a:t>others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 </a:t>
            </a:r>
            <a:r>
              <a:rPr lang="en-GB" dirty="0"/>
              <a:t>professional behaviour</a:t>
            </a:r>
            <a:r>
              <a:rPr lang="en-GB" dirty="0" smtClean="0"/>
              <a:t>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the </a:t>
            </a:r>
            <a:r>
              <a:rPr lang="en-GB" dirty="0"/>
              <a:t>application of professional and legal frameworks (such as the Mental Capacity Act),</a:t>
            </a:r>
            <a:r>
              <a:rPr lang="en-GB" dirty="0" smtClean="0"/>
              <a:t>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decision </a:t>
            </a:r>
            <a:r>
              <a:rPr lang="en-GB" dirty="0"/>
              <a:t>making towards the end of life,</a:t>
            </a:r>
            <a:r>
              <a:rPr lang="en-GB" dirty="0" smtClean="0"/>
              <a:t>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eligibility </a:t>
            </a:r>
            <a:r>
              <a:rPr lang="en-GB" dirty="0"/>
              <a:t>for treatment</a:t>
            </a:r>
            <a:r>
              <a:rPr lang="en-GB" dirty="0" smtClean="0"/>
              <a:t>,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 </a:t>
            </a:r>
            <a:r>
              <a:rPr lang="en-GB" dirty="0"/>
              <a:t>responsible use of health care resources</a:t>
            </a:r>
            <a:r>
              <a:rPr lang="en-GB" dirty="0" smtClean="0"/>
              <a:t>,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 </a:t>
            </a:r>
            <a:r>
              <a:rPr lang="en-GB" dirty="0"/>
              <a:t>medical error and</a:t>
            </a:r>
            <a:r>
              <a:rPr lang="en-GB" dirty="0" smtClean="0"/>
              <a:t>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/>
              <a:t>issues </a:t>
            </a:r>
            <a:r>
              <a:rPr lang="en-GB" dirty="0"/>
              <a:t>in medical research</a:t>
            </a:r>
            <a:r>
              <a:rPr lang="en-GB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SEA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What happened?</a:t>
            </a:r>
            <a:r>
              <a:rPr lang="en-GB" smtClean="0"/>
              <a:t> </a:t>
            </a:r>
          </a:p>
          <a:p>
            <a:r>
              <a:rPr lang="en-GB" b="1" smtClean="0"/>
              <a:t>What ethical or legal issues were raised by this significant event?</a:t>
            </a:r>
            <a:r>
              <a:rPr lang="en-GB" smtClean="0"/>
              <a:t> </a:t>
            </a:r>
          </a:p>
          <a:p>
            <a:r>
              <a:rPr lang="en-GB" b="1" smtClean="0"/>
              <a:t>What was done well?</a:t>
            </a:r>
            <a:r>
              <a:rPr lang="en-GB" smtClean="0"/>
              <a:t> </a:t>
            </a:r>
          </a:p>
          <a:p>
            <a:r>
              <a:rPr lang="en-GB" b="1" smtClean="0"/>
              <a:t>What could have been done differently?</a:t>
            </a:r>
            <a:r>
              <a:rPr lang="en-GB" smtClean="0"/>
              <a:t> </a:t>
            </a:r>
          </a:p>
          <a:p>
            <a:r>
              <a:rPr lang="en-GB" b="1" smtClean="0"/>
              <a:t>What further (personal) learning needs did you identify and how will you address them?</a:t>
            </a:r>
            <a:r>
              <a:rPr lang="en-GB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Everyday ethics in clinical medicine</a:t>
            </a:r>
          </a:p>
        </p:txBody>
      </p:sp>
      <p:pic>
        <p:nvPicPr>
          <p:cNvPr id="33795" name="Picture 3" descr="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</p:spPr>
      </p:pic>
      <p:pic>
        <p:nvPicPr>
          <p:cNvPr id="33796" name="Question Time - 18112010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810000"/>
            <a:ext cx="48768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37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6"/>
                  </p:tgtEl>
                </p:cond>
              </p:nextCondLst>
            </p:seq>
            <p:video fullScrn="1">
              <p:cMediaNode vol="100000"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3796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066800"/>
          </a:xfrm>
        </p:spPr>
        <p:txBody>
          <a:bodyPr/>
          <a:lstStyle/>
          <a:p>
            <a:r>
              <a:rPr lang="en-GB" smtClean="0"/>
              <a:t>Mr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50 year old male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Suffering from terminal prostate cancer with metastases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Had received </a:t>
            </a:r>
            <a:r>
              <a:rPr lang="en-GB" dirty="0" err="1" smtClean="0"/>
              <a:t>chemoradiotherapy</a:t>
            </a:r>
            <a:r>
              <a:rPr lang="en-GB" dirty="0" smtClean="0"/>
              <a:t> for cancer, but non-responsive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Hugely distended abdomen as a result of obstruction of rectum by prostate cancer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In pain from distension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Patient likely to die soon as a result of distant metastasis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Question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At what point is it no longer appropriate to treat terminal patients palliatively with complex surgeries rather than allowing a natural death?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be 33"/>
          <p:cNvSpPr/>
          <p:nvPr/>
        </p:nvSpPr>
        <p:spPr>
          <a:xfrm>
            <a:off x="2227263" y="4684713"/>
            <a:ext cx="3924300" cy="1698625"/>
          </a:xfrm>
          <a:prstGeom prst="cube">
            <a:avLst>
              <a:gd name="adj" fmla="val 56686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4" name="TextBox 34"/>
          <p:cNvSpPr txBox="1">
            <a:spLocks noChangeArrowheads="1"/>
          </p:cNvSpPr>
          <p:nvPr/>
        </p:nvSpPr>
        <p:spPr bwMode="auto">
          <a:xfrm>
            <a:off x="2655888" y="5889625"/>
            <a:ext cx="3503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CLINICAL SCIENCE</a:t>
            </a:r>
          </a:p>
        </p:txBody>
      </p:sp>
      <p:sp>
        <p:nvSpPr>
          <p:cNvPr id="15" name="Title 12"/>
          <p:cNvSpPr txBox="1">
            <a:spLocks/>
          </p:cNvSpPr>
          <p:nvPr/>
        </p:nvSpPr>
        <p:spPr>
          <a:xfrm>
            <a:off x="457200" y="-1047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Clinical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/>
              <a:t>The </a:t>
            </a:r>
            <a:r>
              <a:rPr lang="en-US" b="1" dirty="0"/>
              <a:t>presentation should last no longer than 5 minutes and does not need to be in a PowerPoint format. The case should end with a question that will then be put to a panel of experts</a:t>
            </a:r>
            <a:r>
              <a:rPr lang="en-US" b="1" dirty="0" smtClean="0"/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/>
              <a:t>During </a:t>
            </a:r>
            <a:r>
              <a:rPr lang="en-US" b="1" dirty="0"/>
              <a:t>the session a number of cases will be selected for students to present to the year</a:t>
            </a:r>
            <a:r>
              <a:rPr lang="en-US" b="1" dirty="0" smtClean="0"/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/>
              <a:t>There </a:t>
            </a:r>
            <a:r>
              <a:rPr lang="en-US" b="1" dirty="0"/>
              <a:t>will be a prize for cases that are chosen for inclusion in the session.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be 33"/>
          <p:cNvSpPr/>
          <p:nvPr/>
        </p:nvSpPr>
        <p:spPr>
          <a:xfrm>
            <a:off x="2227263" y="4684713"/>
            <a:ext cx="3924300" cy="1698625"/>
          </a:xfrm>
          <a:prstGeom prst="cube">
            <a:avLst>
              <a:gd name="adj" fmla="val 56686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3257550" y="4391025"/>
            <a:ext cx="1243013" cy="1262063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3257550" y="3421063"/>
            <a:ext cx="1243013" cy="126365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3257550" y="2446338"/>
            <a:ext cx="1243013" cy="1262062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257550" y="1485900"/>
            <a:ext cx="1243013" cy="126365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59125" y="5284788"/>
            <a:ext cx="2589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History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09888" y="4408488"/>
            <a:ext cx="2589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Examination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97163" y="2260600"/>
            <a:ext cx="2589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Management plan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09888" y="3052763"/>
            <a:ext cx="2589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Investigations</a:t>
            </a:r>
          </a:p>
        </p:txBody>
      </p:sp>
      <p:sp>
        <p:nvSpPr>
          <p:cNvPr id="14346" name="TextBox 34"/>
          <p:cNvSpPr txBox="1">
            <a:spLocks noChangeArrowheads="1"/>
          </p:cNvSpPr>
          <p:nvPr/>
        </p:nvSpPr>
        <p:spPr bwMode="auto">
          <a:xfrm>
            <a:off x="2655888" y="5889625"/>
            <a:ext cx="3503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CLINICAL SCIENCE</a:t>
            </a:r>
          </a:p>
        </p:txBody>
      </p:sp>
      <p:sp>
        <p:nvSpPr>
          <p:cNvPr id="21" name="Title 12"/>
          <p:cNvSpPr txBox="1">
            <a:spLocks/>
          </p:cNvSpPr>
          <p:nvPr/>
        </p:nvSpPr>
        <p:spPr>
          <a:xfrm>
            <a:off x="457200" y="-1047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Clinical assessment</a:t>
            </a:r>
          </a:p>
        </p:txBody>
      </p:sp>
      <p:sp>
        <p:nvSpPr>
          <p:cNvPr id="13" name="Line Callout 2 (Border and Accent Bar) 12"/>
          <p:cNvSpPr/>
          <p:nvPr/>
        </p:nvSpPr>
        <p:spPr>
          <a:xfrm>
            <a:off x="5748338" y="4684713"/>
            <a:ext cx="2974975" cy="403225"/>
          </a:xfrm>
          <a:prstGeom prst="accentBorderCallout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Slurred speech, fall, blackout </a:t>
            </a:r>
            <a:endParaRPr lang="en-US" dirty="0"/>
          </a:p>
        </p:txBody>
      </p:sp>
      <p:sp>
        <p:nvSpPr>
          <p:cNvPr id="14" name="Line Callout 2 (Border and Accent Bar) 13"/>
          <p:cNvSpPr/>
          <p:nvPr/>
        </p:nvSpPr>
        <p:spPr>
          <a:xfrm>
            <a:off x="5711825" y="3754438"/>
            <a:ext cx="2974975" cy="403225"/>
          </a:xfrm>
          <a:prstGeom prst="accentBorderCallout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Reduced power, </a:t>
            </a:r>
            <a:r>
              <a:rPr lang="en-US" dirty="0" err="1"/>
              <a:t>hyperreflexia</a:t>
            </a:r>
            <a:endParaRPr lang="en-US" dirty="0"/>
          </a:p>
        </p:txBody>
      </p:sp>
      <p:sp>
        <p:nvSpPr>
          <p:cNvPr id="15" name="Line Callout 2 (Border and Accent Bar) 14"/>
          <p:cNvSpPr/>
          <p:nvPr/>
        </p:nvSpPr>
        <p:spPr>
          <a:xfrm>
            <a:off x="5711825" y="2714625"/>
            <a:ext cx="2974975" cy="403225"/>
          </a:xfrm>
          <a:prstGeom prst="accentBorderCallout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Bloods, CT/ MRI, ECG, echo </a:t>
            </a:r>
            <a:endParaRPr lang="en-US" dirty="0"/>
          </a:p>
        </p:txBody>
      </p:sp>
      <p:sp>
        <p:nvSpPr>
          <p:cNvPr id="16" name="Line Callout 2 (Border and Accent Bar) 15"/>
          <p:cNvSpPr/>
          <p:nvPr/>
        </p:nvSpPr>
        <p:spPr>
          <a:xfrm>
            <a:off x="5715000" y="1647825"/>
            <a:ext cx="2974975" cy="403225"/>
          </a:xfrm>
          <a:prstGeom prst="accentBorderCallout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Thrombolysis</a:t>
            </a:r>
            <a:r>
              <a:rPr lang="en-US" dirty="0"/>
              <a:t>, BP, lipids,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/>
      <p:bldP spid="10" grpId="0"/>
      <p:bldP spid="12" grpId="0"/>
      <p:bldP spid="11" grpId="0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be 33"/>
          <p:cNvSpPr/>
          <p:nvPr/>
        </p:nvSpPr>
        <p:spPr>
          <a:xfrm>
            <a:off x="2227263" y="4684713"/>
            <a:ext cx="3924300" cy="1698625"/>
          </a:xfrm>
          <a:prstGeom prst="cube">
            <a:avLst>
              <a:gd name="adj" fmla="val 56686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2243138" y="1485900"/>
            <a:ext cx="1360487" cy="4167188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3257550" y="4391025"/>
            <a:ext cx="1243013" cy="1262063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3257550" y="3421063"/>
            <a:ext cx="1243013" cy="126365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3257550" y="2446338"/>
            <a:ext cx="1243013" cy="1262062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257550" y="1485900"/>
            <a:ext cx="1243013" cy="126365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7" name="TextBox 8"/>
          <p:cNvSpPr txBox="1">
            <a:spLocks noChangeArrowheads="1"/>
          </p:cNvSpPr>
          <p:nvPr/>
        </p:nvSpPr>
        <p:spPr bwMode="auto">
          <a:xfrm>
            <a:off x="3159125" y="5284788"/>
            <a:ext cx="2589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History</a:t>
            </a:r>
          </a:p>
        </p:txBody>
      </p:sp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2909888" y="4408488"/>
            <a:ext cx="2589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Examination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43138" y="2747963"/>
            <a:ext cx="1747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ideas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165350" y="3384550"/>
            <a:ext cx="174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concerns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52650" y="4038600"/>
            <a:ext cx="174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expectations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168525" y="47180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effects</a:t>
            </a:r>
          </a:p>
        </p:txBody>
      </p:sp>
      <p:sp>
        <p:nvSpPr>
          <p:cNvPr id="15373" name="TextBox 11"/>
          <p:cNvSpPr txBox="1">
            <a:spLocks noChangeArrowheads="1"/>
          </p:cNvSpPr>
          <p:nvPr/>
        </p:nvSpPr>
        <p:spPr bwMode="auto">
          <a:xfrm>
            <a:off x="2697163" y="2260600"/>
            <a:ext cx="2589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Management plan</a:t>
            </a:r>
          </a:p>
        </p:txBody>
      </p:sp>
      <p:sp>
        <p:nvSpPr>
          <p:cNvPr id="15374" name="TextBox 10"/>
          <p:cNvSpPr txBox="1">
            <a:spLocks noChangeArrowheads="1"/>
          </p:cNvSpPr>
          <p:nvPr/>
        </p:nvSpPr>
        <p:spPr bwMode="auto">
          <a:xfrm>
            <a:off x="2909888" y="3052763"/>
            <a:ext cx="2589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Investigations</a:t>
            </a:r>
          </a:p>
        </p:txBody>
      </p:sp>
      <p:sp>
        <p:nvSpPr>
          <p:cNvPr id="15375" name="TextBox 34"/>
          <p:cNvSpPr txBox="1">
            <a:spLocks noChangeArrowheads="1"/>
          </p:cNvSpPr>
          <p:nvPr/>
        </p:nvSpPr>
        <p:spPr bwMode="auto">
          <a:xfrm>
            <a:off x="2655888" y="5889625"/>
            <a:ext cx="3503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CLINICAL SCIENCE</a:t>
            </a:r>
          </a:p>
        </p:txBody>
      </p:sp>
      <p:sp>
        <p:nvSpPr>
          <p:cNvPr id="28" name="Title 12"/>
          <p:cNvSpPr txBox="1">
            <a:spLocks/>
          </p:cNvSpPr>
          <p:nvPr/>
        </p:nvSpPr>
        <p:spPr>
          <a:xfrm>
            <a:off x="457200" y="-1047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Clinical assessment</a:t>
            </a:r>
          </a:p>
        </p:txBody>
      </p:sp>
      <p:sp>
        <p:nvSpPr>
          <p:cNvPr id="24" name="Line Callout 2 (Border and Accent Bar) 23"/>
          <p:cNvSpPr/>
          <p:nvPr/>
        </p:nvSpPr>
        <p:spPr>
          <a:xfrm>
            <a:off x="5748338" y="4684713"/>
            <a:ext cx="2974975" cy="403225"/>
          </a:xfrm>
          <a:prstGeom prst="accentBorderCallout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Slurred speech, fall, blackout </a:t>
            </a:r>
            <a:endParaRPr lang="en-US" dirty="0"/>
          </a:p>
        </p:txBody>
      </p:sp>
      <p:sp>
        <p:nvSpPr>
          <p:cNvPr id="25" name="Line Callout 2 (Border and Accent Bar) 24"/>
          <p:cNvSpPr/>
          <p:nvPr/>
        </p:nvSpPr>
        <p:spPr>
          <a:xfrm>
            <a:off x="5711825" y="3754438"/>
            <a:ext cx="2974975" cy="403225"/>
          </a:xfrm>
          <a:prstGeom prst="accentBorderCallout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Reduced power, </a:t>
            </a:r>
            <a:r>
              <a:rPr lang="en-US" dirty="0" err="1"/>
              <a:t>hyperreflexia</a:t>
            </a:r>
            <a:endParaRPr lang="en-US" dirty="0"/>
          </a:p>
        </p:txBody>
      </p:sp>
      <p:sp>
        <p:nvSpPr>
          <p:cNvPr id="26" name="Line Callout 2 (Border and Accent Bar) 25"/>
          <p:cNvSpPr/>
          <p:nvPr/>
        </p:nvSpPr>
        <p:spPr>
          <a:xfrm>
            <a:off x="5711825" y="2714625"/>
            <a:ext cx="2974975" cy="403225"/>
          </a:xfrm>
          <a:prstGeom prst="accentBorderCallout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Bloods, CT/ MRI, ECG, echo </a:t>
            </a:r>
            <a:endParaRPr lang="en-US" dirty="0"/>
          </a:p>
        </p:txBody>
      </p:sp>
      <p:sp>
        <p:nvSpPr>
          <p:cNvPr id="27" name="Line Callout 2 (Border and Accent Bar) 26"/>
          <p:cNvSpPr/>
          <p:nvPr/>
        </p:nvSpPr>
        <p:spPr>
          <a:xfrm>
            <a:off x="5715000" y="1647825"/>
            <a:ext cx="2974975" cy="403225"/>
          </a:xfrm>
          <a:prstGeom prst="accentBorderCallout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Thrombolysis</a:t>
            </a:r>
            <a:r>
              <a:rPr lang="en-US" dirty="0"/>
              <a:t>, BP, lipids, etc</a:t>
            </a:r>
            <a:endParaRPr lang="en-US" dirty="0"/>
          </a:p>
        </p:txBody>
      </p:sp>
      <p:sp>
        <p:nvSpPr>
          <p:cNvPr id="29" name="Cloud Callout 28"/>
          <p:cNvSpPr/>
          <p:nvPr/>
        </p:nvSpPr>
        <p:spPr>
          <a:xfrm>
            <a:off x="-212725" y="93663"/>
            <a:ext cx="2909888" cy="3660775"/>
          </a:xfrm>
          <a:prstGeom prst="cloudCallout">
            <a:avLst>
              <a:gd name="adj1" fmla="val 26067"/>
              <a:gd name="adj2" fmla="val 647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What has happened?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Why?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Why me?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Why now?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What can be done?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How will I manage?</a:t>
            </a:r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43138" y="1822450"/>
            <a:ext cx="1747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18" grpId="0"/>
      <p:bldP spid="19" grpId="0"/>
      <p:bldP spid="29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be 33"/>
          <p:cNvSpPr/>
          <p:nvPr/>
        </p:nvSpPr>
        <p:spPr>
          <a:xfrm>
            <a:off x="2227263" y="4684713"/>
            <a:ext cx="3924300" cy="1698625"/>
          </a:xfrm>
          <a:prstGeom prst="cube">
            <a:avLst>
              <a:gd name="adj" fmla="val 56686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2243138" y="1485900"/>
            <a:ext cx="1360487" cy="4167188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3257550" y="4391025"/>
            <a:ext cx="1243013" cy="1262063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3257550" y="3421063"/>
            <a:ext cx="1243013" cy="126365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3257550" y="2446338"/>
            <a:ext cx="1243013" cy="1262062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257550" y="1485900"/>
            <a:ext cx="1243013" cy="126365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3159125" y="5284788"/>
            <a:ext cx="2589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History</a:t>
            </a:r>
          </a:p>
        </p:txBody>
      </p: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2909888" y="4408488"/>
            <a:ext cx="2589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Examination</a:t>
            </a:r>
          </a:p>
        </p:txBody>
      </p:sp>
      <p:sp>
        <p:nvSpPr>
          <p:cNvPr id="16393" name="TextBox 14"/>
          <p:cNvSpPr txBox="1">
            <a:spLocks noChangeArrowheads="1"/>
          </p:cNvSpPr>
          <p:nvPr/>
        </p:nvSpPr>
        <p:spPr bwMode="auto">
          <a:xfrm>
            <a:off x="2243138" y="1822450"/>
            <a:ext cx="1747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PATIENT</a:t>
            </a:r>
          </a:p>
        </p:txBody>
      </p:sp>
      <p:sp>
        <p:nvSpPr>
          <p:cNvPr id="16394" name="TextBox 15"/>
          <p:cNvSpPr txBox="1">
            <a:spLocks noChangeArrowheads="1"/>
          </p:cNvSpPr>
          <p:nvPr/>
        </p:nvSpPr>
        <p:spPr bwMode="auto">
          <a:xfrm>
            <a:off x="2243138" y="2747963"/>
            <a:ext cx="1747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ideas</a:t>
            </a:r>
          </a:p>
        </p:txBody>
      </p:sp>
      <p:sp>
        <p:nvSpPr>
          <p:cNvPr id="16395" name="TextBox 16"/>
          <p:cNvSpPr txBox="1">
            <a:spLocks noChangeArrowheads="1"/>
          </p:cNvSpPr>
          <p:nvPr/>
        </p:nvSpPr>
        <p:spPr bwMode="auto">
          <a:xfrm>
            <a:off x="2165350" y="3384550"/>
            <a:ext cx="174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concerns</a:t>
            </a:r>
          </a:p>
        </p:txBody>
      </p:sp>
      <p:sp>
        <p:nvSpPr>
          <p:cNvPr id="16396" name="TextBox 17"/>
          <p:cNvSpPr txBox="1">
            <a:spLocks noChangeArrowheads="1"/>
          </p:cNvSpPr>
          <p:nvPr/>
        </p:nvSpPr>
        <p:spPr bwMode="auto">
          <a:xfrm>
            <a:off x="2152650" y="4038600"/>
            <a:ext cx="174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expectations</a:t>
            </a:r>
          </a:p>
        </p:txBody>
      </p:sp>
      <p:sp>
        <p:nvSpPr>
          <p:cNvPr id="16397" name="TextBox 18"/>
          <p:cNvSpPr txBox="1">
            <a:spLocks noChangeArrowheads="1"/>
          </p:cNvSpPr>
          <p:nvPr/>
        </p:nvSpPr>
        <p:spPr bwMode="auto">
          <a:xfrm>
            <a:off x="2168525" y="47180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effects</a:t>
            </a:r>
          </a:p>
        </p:txBody>
      </p:sp>
      <p:sp>
        <p:nvSpPr>
          <p:cNvPr id="20" name="Cube 19"/>
          <p:cNvSpPr/>
          <p:nvPr/>
        </p:nvSpPr>
        <p:spPr>
          <a:xfrm>
            <a:off x="4189413" y="4038600"/>
            <a:ext cx="1309687" cy="1614488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4189413" y="2747963"/>
            <a:ext cx="1309687" cy="1614487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Cube 21"/>
          <p:cNvSpPr/>
          <p:nvPr/>
        </p:nvSpPr>
        <p:spPr>
          <a:xfrm>
            <a:off x="4189413" y="1485900"/>
            <a:ext cx="1309687" cy="1566863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01" name="TextBox 11"/>
          <p:cNvSpPr txBox="1">
            <a:spLocks noChangeArrowheads="1"/>
          </p:cNvSpPr>
          <p:nvPr/>
        </p:nvSpPr>
        <p:spPr bwMode="auto">
          <a:xfrm>
            <a:off x="2697163" y="2260600"/>
            <a:ext cx="2589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Management plan</a:t>
            </a:r>
          </a:p>
        </p:txBody>
      </p:sp>
      <p:sp>
        <p:nvSpPr>
          <p:cNvPr id="16402" name="TextBox 10"/>
          <p:cNvSpPr txBox="1">
            <a:spLocks noChangeArrowheads="1"/>
          </p:cNvSpPr>
          <p:nvPr/>
        </p:nvSpPr>
        <p:spPr bwMode="auto">
          <a:xfrm>
            <a:off x="2909888" y="3052763"/>
            <a:ext cx="2589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Investigations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411663" y="4914900"/>
            <a:ext cx="1747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physical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189413" y="3570288"/>
            <a:ext cx="1747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Psychological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189413" y="2630488"/>
            <a:ext cx="1747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social</a:t>
            </a:r>
          </a:p>
        </p:txBody>
      </p:sp>
      <p:sp>
        <p:nvSpPr>
          <p:cNvPr id="16406" name="TextBox 34"/>
          <p:cNvSpPr txBox="1">
            <a:spLocks noChangeArrowheads="1"/>
          </p:cNvSpPr>
          <p:nvPr/>
        </p:nvSpPr>
        <p:spPr bwMode="auto">
          <a:xfrm>
            <a:off x="2655888" y="5889625"/>
            <a:ext cx="3503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CLINICAL SCIENCE</a:t>
            </a:r>
          </a:p>
        </p:txBody>
      </p:sp>
      <p:sp>
        <p:nvSpPr>
          <p:cNvPr id="31" name="Title 12"/>
          <p:cNvSpPr txBox="1">
            <a:spLocks/>
          </p:cNvSpPr>
          <p:nvPr/>
        </p:nvSpPr>
        <p:spPr>
          <a:xfrm>
            <a:off x="457200" y="-1047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Clinical assessment</a:t>
            </a:r>
          </a:p>
        </p:txBody>
      </p:sp>
      <p:sp>
        <p:nvSpPr>
          <p:cNvPr id="26" name="Line Callout 1 (No Border) 25"/>
          <p:cNvSpPr/>
          <p:nvPr/>
        </p:nvSpPr>
        <p:spPr>
          <a:xfrm>
            <a:off x="5937250" y="4017963"/>
            <a:ext cx="3081338" cy="744537"/>
          </a:xfrm>
          <a:prstGeom prst="callout1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Weakness, speech, mobility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Line Callout 1 (No Border) 26"/>
          <p:cNvSpPr/>
          <p:nvPr/>
        </p:nvSpPr>
        <p:spPr>
          <a:xfrm>
            <a:off x="5962650" y="2749550"/>
            <a:ext cx="3081338" cy="744538"/>
          </a:xfrm>
          <a:prstGeom prst="callout1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Depression? Anxiety?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Line Callout 1 (No Border) 27"/>
          <p:cNvSpPr/>
          <p:nvPr/>
        </p:nvSpPr>
        <p:spPr>
          <a:xfrm>
            <a:off x="5981700" y="1516063"/>
            <a:ext cx="3081338" cy="744537"/>
          </a:xfrm>
          <a:prstGeom prst="callout1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Self care, shopping, cooking, support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be 33"/>
          <p:cNvSpPr/>
          <p:nvPr/>
        </p:nvSpPr>
        <p:spPr>
          <a:xfrm>
            <a:off x="2227263" y="4684713"/>
            <a:ext cx="3924300" cy="1698625"/>
          </a:xfrm>
          <a:prstGeom prst="cube">
            <a:avLst>
              <a:gd name="adj" fmla="val 56686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Cube 27"/>
          <p:cNvSpPr/>
          <p:nvPr/>
        </p:nvSpPr>
        <p:spPr>
          <a:xfrm>
            <a:off x="2614613" y="1154113"/>
            <a:ext cx="3224212" cy="4146550"/>
          </a:xfrm>
          <a:prstGeom prst="cube">
            <a:avLst>
              <a:gd name="adj" fmla="val 978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2243138" y="1485900"/>
            <a:ext cx="1360487" cy="4167188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3257550" y="4391025"/>
            <a:ext cx="1243013" cy="1262063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3257550" y="3421063"/>
            <a:ext cx="1243013" cy="126365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3257550" y="2446338"/>
            <a:ext cx="1243013" cy="1262062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257550" y="1485900"/>
            <a:ext cx="1243013" cy="126365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3159125" y="5284788"/>
            <a:ext cx="2589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History</a:t>
            </a:r>
          </a:p>
        </p:txBody>
      </p:sp>
      <p:sp>
        <p:nvSpPr>
          <p:cNvPr id="17417" name="TextBox 9"/>
          <p:cNvSpPr txBox="1">
            <a:spLocks noChangeArrowheads="1"/>
          </p:cNvSpPr>
          <p:nvPr/>
        </p:nvSpPr>
        <p:spPr bwMode="auto">
          <a:xfrm>
            <a:off x="2909888" y="4408488"/>
            <a:ext cx="2589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Examination</a:t>
            </a:r>
          </a:p>
        </p:txBody>
      </p:sp>
      <p:sp>
        <p:nvSpPr>
          <p:cNvPr id="17418" name="TextBox 14"/>
          <p:cNvSpPr txBox="1">
            <a:spLocks noChangeArrowheads="1"/>
          </p:cNvSpPr>
          <p:nvPr/>
        </p:nvSpPr>
        <p:spPr bwMode="auto">
          <a:xfrm>
            <a:off x="2243138" y="1822450"/>
            <a:ext cx="1747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PATIENT</a:t>
            </a:r>
          </a:p>
        </p:txBody>
      </p:sp>
      <p:sp>
        <p:nvSpPr>
          <p:cNvPr id="17419" name="TextBox 15"/>
          <p:cNvSpPr txBox="1">
            <a:spLocks noChangeArrowheads="1"/>
          </p:cNvSpPr>
          <p:nvPr/>
        </p:nvSpPr>
        <p:spPr bwMode="auto">
          <a:xfrm>
            <a:off x="2243138" y="2747963"/>
            <a:ext cx="1747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ideas</a:t>
            </a:r>
          </a:p>
        </p:txBody>
      </p:sp>
      <p:sp>
        <p:nvSpPr>
          <p:cNvPr id="17420" name="TextBox 16"/>
          <p:cNvSpPr txBox="1">
            <a:spLocks noChangeArrowheads="1"/>
          </p:cNvSpPr>
          <p:nvPr/>
        </p:nvSpPr>
        <p:spPr bwMode="auto">
          <a:xfrm>
            <a:off x="2165350" y="3384550"/>
            <a:ext cx="174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concerns</a:t>
            </a:r>
          </a:p>
        </p:txBody>
      </p:sp>
      <p:sp>
        <p:nvSpPr>
          <p:cNvPr id="17421" name="TextBox 17"/>
          <p:cNvSpPr txBox="1">
            <a:spLocks noChangeArrowheads="1"/>
          </p:cNvSpPr>
          <p:nvPr/>
        </p:nvSpPr>
        <p:spPr bwMode="auto">
          <a:xfrm>
            <a:off x="2152650" y="4038600"/>
            <a:ext cx="174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expectations</a:t>
            </a:r>
          </a:p>
        </p:txBody>
      </p:sp>
      <p:sp>
        <p:nvSpPr>
          <p:cNvPr id="17422" name="TextBox 18"/>
          <p:cNvSpPr txBox="1">
            <a:spLocks noChangeArrowheads="1"/>
          </p:cNvSpPr>
          <p:nvPr/>
        </p:nvSpPr>
        <p:spPr bwMode="auto">
          <a:xfrm>
            <a:off x="2168525" y="47180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effects</a:t>
            </a:r>
          </a:p>
        </p:txBody>
      </p:sp>
      <p:sp>
        <p:nvSpPr>
          <p:cNvPr id="20" name="Cube 19"/>
          <p:cNvSpPr/>
          <p:nvPr/>
        </p:nvSpPr>
        <p:spPr>
          <a:xfrm>
            <a:off x="4189413" y="4038600"/>
            <a:ext cx="1309687" cy="1614488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4189413" y="2747963"/>
            <a:ext cx="1309687" cy="1614487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Cube 21"/>
          <p:cNvSpPr/>
          <p:nvPr/>
        </p:nvSpPr>
        <p:spPr>
          <a:xfrm>
            <a:off x="4189413" y="1485900"/>
            <a:ext cx="1309687" cy="1566863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26" name="TextBox 11"/>
          <p:cNvSpPr txBox="1">
            <a:spLocks noChangeArrowheads="1"/>
          </p:cNvSpPr>
          <p:nvPr/>
        </p:nvSpPr>
        <p:spPr bwMode="auto">
          <a:xfrm>
            <a:off x="2697163" y="2260600"/>
            <a:ext cx="2589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Management plan</a:t>
            </a:r>
          </a:p>
        </p:txBody>
      </p:sp>
      <p:sp>
        <p:nvSpPr>
          <p:cNvPr id="17427" name="TextBox 10"/>
          <p:cNvSpPr txBox="1">
            <a:spLocks noChangeArrowheads="1"/>
          </p:cNvSpPr>
          <p:nvPr/>
        </p:nvSpPr>
        <p:spPr bwMode="auto">
          <a:xfrm>
            <a:off x="2909888" y="3052763"/>
            <a:ext cx="2589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Investigations</a:t>
            </a:r>
          </a:p>
        </p:txBody>
      </p:sp>
      <p:sp>
        <p:nvSpPr>
          <p:cNvPr id="17428" name="TextBox 22"/>
          <p:cNvSpPr txBox="1">
            <a:spLocks noChangeArrowheads="1"/>
          </p:cNvSpPr>
          <p:nvPr/>
        </p:nvSpPr>
        <p:spPr bwMode="auto">
          <a:xfrm>
            <a:off x="4411663" y="4914900"/>
            <a:ext cx="1747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physical</a:t>
            </a:r>
          </a:p>
        </p:txBody>
      </p:sp>
      <p:sp>
        <p:nvSpPr>
          <p:cNvPr id="17429" name="TextBox 23"/>
          <p:cNvSpPr txBox="1">
            <a:spLocks noChangeArrowheads="1"/>
          </p:cNvSpPr>
          <p:nvPr/>
        </p:nvSpPr>
        <p:spPr bwMode="auto">
          <a:xfrm>
            <a:off x="4189413" y="3570288"/>
            <a:ext cx="1747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Psychological</a:t>
            </a:r>
          </a:p>
        </p:txBody>
      </p:sp>
      <p:sp>
        <p:nvSpPr>
          <p:cNvPr id="17430" name="TextBox 24"/>
          <p:cNvSpPr txBox="1">
            <a:spLocks noChangeArrowheads="1"/>
          </p:cNvSpPr>
          <p:nvPr/>
        </p:nvSpPr>
        <p:spPr bwMode="auto">
          <a:xfrm>
            <a:off x="4189413" y="2630488"/>
            <a:ext cx="1747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social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960688" y="1039813"/>
            <a:ext cx="3570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MULTIPROFESSIONAL TEAM</a:t>
            </a:r>
          </a:p>
        </p:txBody>
      </p:sp>
      <p:sp>
        <p:nvSpPr>
          <p:cNvPr id="17432" name="TextBox 34"/>
          <p:cNvSpPr txBox="1">
            <a:spLocks noChangeArrowheads="1"/>
          </p:cNvSpPr>
          <p:nvPr/>
        </p:nvSpPr>
        <p:spPr bwMode="auto">
          <a:xfrm>
            <a:off x="2655888" y="5889625"/>
            <a:ext cx="3503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CLINICAL SCIENCE</a:t>
            </a:r>
          </a:p>
        </p:txBody>
      </p:sp>
      <p:sp>
        <p:nvSpPr>
          <p:cNvPr id="36" name="Title 12"/>
          <p:cNvSpPr txBox="1">
            <a:spLocks/>
          </p:cNvSpPr>
          <p:nvPr/>
        </p:nvSpPr>
        <p:spPr>
          <a:xfrm>
            <a:off x="457200" y="-1047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Clinical assessment</a:t>
            </a:r>
          </a:p>
        </p:txBody>
      </p:sp>
      <p:sp>
        <p:nvSpPr>
          <p:cNvPr id="27" name="Line Callout 3 (Border and Accent Bar) 26"/>
          <p:cNvSpPr/>
          <p:nvPr/>
        </p:nvSpPr>
        <p:spPr>
          <a:xfrm>
            <a:off x="6323013" y="1985963"/>
            <a:ext cx="2820987" cy="3903662"/>
          </a:xfrm>
          <a:prstGeom prst="accentBorderCallout3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Physiotherapist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Occupational Therapist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Speech and language therapist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Community pharmacist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Social worker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District nurses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GP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be 33"/>
          <p:cNvSpPr/>
          <p:nvPr/>
        </p:nvSpPr>
        <p:spPr>
          <a:xfrm>
            <a:off x="2227263" y="4684713"/>
            <a:ext cx="3924300" cy="1698625"/>
          </a:xfrm>
          <a:prstGeom prst="cube">
            <a:avLst>
              <a:gd name="adj" fmla="val 56686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Cube 29"/>
          <p:cNvSpPr/>
          <p:nvPr/>
        </p:nvSpPr>
        <p:spPr>
          <a:xfrm>
            <a:off x="2943225" y="828675"/>
            <a:ext cx="3225800" cy="4146550"/>
          </a:xfrm>
          <a:prstGeom prst="cube">
            <a:avLst>
              <a:gd name="adj" fmla="val 978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Cube 27"/>
          <p:cNvSpPr/>
          <p:nvPr/>
        </p:nvSpPr>
        <p:spPr>
          <a:xfrm>
            <a:off x="2614613" y="1154113"/>
            <a:ext cx="3224212" cy="4146550"/>
          </a:xfrm>
          <a:prstGeom prst="cube">
            <a:avLst>
              <a:gd name="adj" fmla="val 978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2243138" y="1485900"/>
            <a:ext cx="1360487" cy="4167188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3257550" y="4391025"/>
            <a:ext cx="1243013" cy="1262063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3257550" y="3421063"/>
            <a:ext cx="1243013" cy="126365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3257550" y="2446338"/>
            <a:ext cx="1243013" cy="1262062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257550" y="1485900"/>
            <a:ext cx="1243013" cy="126365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3159125" y="5284788"/>
            <a:ext cx="2589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History</a:t>
            </a:r>
          </a:p>
        </p:txBody>
      </p:sp>
      <p:sp>
        <p:nvSpPr>
          <p:cNvPr id="18442" name="TextBox 9"/>
          <p:cNvSpPr txBox="1">
            <a:spLocks noChangeArrowheads="1"/>
          </p:cNvSpPr>
          <p:nvPr/>
        </p:nvSpPr>
        <p:spPr bwMode="auto">
          <a:xfrm>
            <a:off x="2909888" y="4408488"/>
            <a:ext cx="2589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Examination</a:t>
            </a:r>
          </a:p>
        </p:txBody>
      </p:sp>
      <p:sp>
        <p:nvSpPr>
          <p:cNvPr id="18443" name="TextBox 14"/>
          <p:cNvSpPr txBox="1">
            <a:spLocks noChangeArrowheads="1"/>
          </p:cNvSpPr>
          <p:nvPr/>
        </p:nvSpPr>
        <p:spPr bwMode="auto">
          <a:xfrm>
            <a:off x="2243138" y="1822450"/>
            <a:ext cx="1747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PATIENT</a:t>
            </a:r>
          </a:p>
        </p:txBody>
      </p:sp>
      <p:sp>
        <p:nvSpPr>
          <p:cNvPr id="18444" name="TextBox 15"/>
          <p:cNvSpPr txBox="1">
            <a:spLocks noChangeArrowheads="1"/>
          </p:cNvSpPr>
          <p:nvPr/>
        </p:nvSpPr>
        <p:spPr bwMode="auto">
          <a:xfrm>
            <a:off x="2243138" y="2747963"/>
            <a:ext cx="1747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ideas</a:t>
            </a:r>
          </a:p>
        </p:txBody>
      </p:sp>
      <p:sp>
        <p:nvSpPr>
          <p:cNvPr id="18445" name="TextBox 16"/>
          <p:cNvSpPr txBox="1">
            <a:spLocks noChangeArrowheads="1"/>
          </p:cNvSpPr>
          <p:nvPr/>
        </p:nvSpPr>
        <p:spPr bwMode="auto">
          <a:xfrm>
            <a:off x="2165350" y="3384550"/>
            <a:ext cx="174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concerns</a:t>
            </a:r>
          </a:p>
        </p:txBody>
      </p:sp>
      <p:sp>
        <p:nvSpPr>
          <p:cNvPr id="18446" name="TextBox 17"/>
          <p:cNvSpPr txBox="1">
            <a:spLocks noChangeArrowheads="1"/>
          </p:cNvSpPr>
          <p:nvPr/>
        </p:nvSpPr>
        <p:spPr bwMode="auto">
          <a:xfrm>
            <a:off x="2152650" y="4038600"/>
            <a:ext cx="174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expectations</a:t>
            </a:r>
          </a:p>
        </p:txBody>
      </p:sp>
      <p:sp>
        <p:nvSpPr>
          <p:cNvPr id="18447" name="TextBox 18"/>
          <p:cNvSpPr txBox="1">
            <a:spLocks noChangeArrowheads="1"/>
          </p:cNvSpPr>
          <p:nvPr/>
        </p:nvSpPr>
        <p:spPr bwMode="auto">
          <a:xfrm>
            <a:off x="2168525" y="4718050"/>
            <a:ext cx="174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effects</a:t>
            </a:r>
          </a:p>
        </p:txBody>
      </p:sp>
      <p:sp>
        <p:nvSpPr>
          <p:cNvPr id="20" name="Cube 19"/>
          <p:cNvSpPr/>
          <p:nvPr/>
        </p:nvSpPr>
        <p:spPr>
          <a:xfrm>
            <a:off x="4189413" y="4038600"/>
            <a:ext cx="1309687" cy="1614488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4189413" y="2747963"/>
            <a:ext cx="1309687" cy="1614487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Cube 21"/>
          <p:cNvSpPr/>
          <p:nvPr/>
        </p:nvSpPr>
        <p:spPr>
          <a:xfrm>
            <a:off x="4189413" y="1485900"/>
            <a:ext cx="1309687" cy="1566863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51" name="TextBox 11"/>
          <p:cNvSpPr txBox="1">
            <a:spLocks noChangeArrowheads="1"/>
          </p:cNvSpPr>
          <p:nvPr/>
        </p:nvSpPr>
        <p:spPr bwMode="auto">
          <a:xfrm>
            <a:off x="2697163" y="2260600"/>
            <a:ext cx="2589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Management plan</a:t>
            </a:r>
          </a:p>
        </p:txBody>
      </p:sp>
      <p:sp>
        <p:nvSpPr>
          <p:cNvPr id="18452" name="TextBox 10"/>
          <p:cNvSpPr txBox="1">
            <a:spLocks noChangeArrowheads="1"/>
          </p:cNvSpPr>
          <p:nvPr/>
        </p:nvSpPr>
        <p:spPr bwMode="auto">
          <a:xfrm>
            <a:off x="2909888" y="3052763"/>
            <a:ext cx="2589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Investigations</a:t>
            </a:r>
          </a:p>
        </p:txBody>
      </p:sp>
      <p:sp>
        <p:nvSpPr>
          <p:cNvPr id="18453" name="TextBox 22"/>
          <p:cNvSpPr txBox="1">
            <a:spLocks noChangeArrowheads="1"/>
          </p:cNvSpPr>
          <p:nvPr/>
        </p:nvSpPr>
        <p:spPr bwMode="auto">
          <a:xfrm>
            <a:off x="4411663" y="4914900"/>
            <a:ext cx="1747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physical</a:t>
            </a:r>
          </a:p>
        </p:txBody>
      </p:sp>
      <p:sp>
        <p:nvSpPr>
          <p:cNvPr id="18454" name="TextBox 23"/>
          <p:cNvSpPr txBox="1">
            <a:spLocks noChangeArrowheads="1"/>
          </p:cNvSpPr>
          <p:nvPr/>
        </p:nvSpPr>
        <p:spPr bwMode="auto">
          <a:xfrm>
            <a:off x="4189413" y="3570288"/>
            <a:ext cx="1747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Psychological</a:t>
            </a:r>
          </a:p>
        </p:txBody>
      </p:sp>
      <p:sp>
        <p:nvSpPr>
          <p:cNvPr id="18455" name="TextBox 24"/>
          <p:cNvSpPr txBox="1">
            <a:spLocks noChangeArrowheads="1"/>
          </p:cNvSpPr>
          <p:nvPr/>
        </p:nvSpPr>
        <p:spPr bwMode="auto">
          <a:xfrm>
            <a:off x="4189413" y="2630488"/>
            <a:ext cx="1747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social</a:t>
            </a:r>
          </a:p>
        </p:txBody>
      </p:sp>
      <p:sp>
        <p:nvSpPr>
          <p:cNvPr id="18456" name="TextBox 28"/>
          <p:cNvSpPr txBox="1">
            <a:spLocks noChangeArrowheads="1"/>
          </p:cNvSpPr>
          <p:nvPr/>
        </p:nvSpPr>
        <p:spPr bwMode="auto">
          <a:xfrm>
            <a:off x="2960688" y="1039813"/>
            <a:ext cx="3570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MULTIPROFESSIONAL TEAM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817938" y="763588"/>
            <a:ext cx="276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ETHICAL LEGAL and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63895" y="874271"/>
            <a:ext cx="461665" cy="4614196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PROFESSIOANL OBLIGATIONS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18459" name="TextBox 34"/>
          <p:cNvSpPr txBox="1">
            <a:spLocks noChangeArrowheads="1"/>
          </p:cNvSpPr>
          <p:nvPr/>
        </p:nvSpPr>
        <p:spPr bwMode="auto">
          <a:xfrm>
            <a:off x="2655888" y="5889625"/>
            <a:ext cx="3503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CLINICAL SCIENCE</a:t>
            </a:r>
          </a:p>
        </p:txBody>
      </p:sp>
      <p:sp>
        <p:nvSpPr>
          <p:cNvPr id="36" name="Title 12"/>
          <p:cNvSpPr txBox="1">
            <a:spLocks/>
          </p:cNvSpPr>
          <p:nvPr/>
        </p:nvSpPr>
        <p:spPr>
          <a:xfrm>
            <a:off x="457200" y="-1047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Clinical assessment</a:t>
            </a:r>
          </a:p>
        </p:txBody>
      </p:sp>
      <p:sp>
        <p:nvSpPr>
          <p:cNvPr id="31" name="Line Callout 2 (Accent Bar) 30"/>
          <p:cNvSpPr/>
          <p:nvPr/>
        </p:nvSpPr>
        <p:spPr>
          <a:xfrm>
            <a:off x="6530975" y="1038225"/>
            <a:ext cx="2613025" cy="33528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261"/>
              <a:gd name="adj6" fmla="val -197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Mental capacity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Autonomy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Consent to treatment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Advance decisions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DNAR decisions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Legal framework (Mental Capacity Act)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End of life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ube 27"/>
          <p:cNvSpPr/>
          <p:nvPr/>
        </p:nvSpPr>
        <p:spPr>
          <a:xfrm>
            <a:off x="2614613" y="1154113"/>
            <a:ext cx="3224212" cy="4146550"/>
          </a:xfrm>
          <a:prstGeom prst="cube">
            <a:avLst>
              <a:gd name="adj" fmla="val 978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960688" y="1039813"/>
            <a:ext cx="3570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MULTIPROFESSIONAL TEAM</a:t>
            </a:r>
          </a:p>
        </p:txBody>
      </p:sp>
      <p:sp>
        <p:nvSpPr>
          <p:cNvPr id="36" name="Title 12"/>
          <p:cNvSpPr txBox="1">
            <a:spLocks/>
          </p:cNvSpPr>
          <p:nvPr/>
        </p:nvSpPr>
        <p:spPr>
          <a:xfrm>
            <a:off x="457200" y="-1047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err="1">
                <a:latin typeface="+mj-lt"/>
                <a:ea typeface="+mj-ea"/>
                <a:cs typeface="+mj-cs"/>
              </a:rPr>
              <a:t>Multiprofessional</a:t>
            </a:r>
            <a:r>
              <a:rPr lang="en-US" sz="4400" dirty="0">
                <a:latin typeface="+mj-lt"/>
                <a:ea typeface="+mj-ea"/>
                <a:cs typeface="+mj-cs"/>
              </a:rPr>
              <a:t> team</a:t>
            </a:r>
          </a:p>
        </p:txBody>
      </p:sp>
      <p:sp>
        <p:nvSpPr>
          <p:cNvPr id="27" name="Line Callout 3 (Border and Accent Bar) 26"/>
          <p:cNvSpPr/>
          <p:nvPr/>
        </p:nvSpPr>
        <p:spPr>
          <a:xfrm>
            <a:off x="6323013" y="1985963"/>
            <a:ext cx="2820987" cy="3903662"/>
          </a:xfrm>
          <a:prstGeom prst="accentBorderCallout3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Physiotherapist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Occupational Therapist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Speech and language therapist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Community pharmacist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Social worker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District nurses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/>
                </a:solidFill>
              </a:rPr>
              <a:t>GP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Expanded case study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 individually</a:t>
            </a:r>
          </a:p>
          <a:p>
            <a:r>
              <a:rPr lang="en-US" smtClean="0"/>
              <a:t>2000-2500 words</a:t>
            </a:r>
          </a:p>
          <a:p>
            <a:r>
              <a:rPr lang="en-US" smtClean="0"/>
              <a:t>Identify a suitable patient (week 1)</a:t>
            </a:r>
          </a:p>
          <a:p>
            <a:r>
              <a:rPr lang="en-US" smtClean="0"/>
              <a:t>Find out which professionals are involved</a:t>
            </a:r>
          </a:p>
          <a:p>
            <a:r>
              <a:rPr lang="en-US" smtClean="0"/>
              <a:t>Clinical assessment</a:t>
            </a:r>
          </a:p>
          <a:p>
            <a:r>
              <a:rPr lang="en-US" smtClean="0"/>
              <a:t>Follow patient through admission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659</Words>
  <Application>Microsoft Office PowerPoint</Application>
  <PresentationFormat>On-screen Show (4:3)</PresentationFormat>
  <Paragraphs>187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Arial</vt:lpstr>
      <vt:lpstr>Office Theme</vt:lpstr>
      <vt:lpstr>The expanded case study + significant events and the ePortfolio</vt:lpstr>
      <vt:lpstr>Slide 2</vt:lpstr>
      <vt:lpstr>Slide 3</vt:lpstr>
      <vt:lpstr>Slide 4</vt:lpstr>
      <vt:lpstr>Slide 5</vt:lpstr>
      <vt:lpstr>Slide 6</vt:lpstr>
      <vt:lpstr>Slide 7</vt:lpstr>
      <vt:lpstr>Slide 8</vt:lpstr>
      <vt:lpstr>Expanded case study</vt:lpstr>
      <vt:lpstr>Expanded case study</vt:lpstr>
      <vt:lpstr>Expanded case study</vt:lpstr>
      <vt:lpstr>eModules</vt:lpstr>
      <vt:lpstr>Slide 13</vt:lpstr>
      <vt:lpstr>Ethics and law SEAs</vt:lpstr>
      <vt:lpstr>Ethics and Law SEAs</vt:lpstr>
      <vt:lpstr>SEA</vt:lpstr>
      <vt:lpstr>Everyday ethics in clinical medicine</vt:lpstr>
      <vt:lpstr>Mr A</vt:lpstr>
      <vt:lpstr>Question</vt:lpstr>
      <vt:lpstr>QuestionTime</vt:lpstr>
    </vt:vector>
  </TitlesOfParts>
  <Company>Imperial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 raby</dc:creator>
  <cp:lastModifiedBy>nshiel</cp:lastModifiedBy>
  <cp:revision>11</cp:revision>
  <dcterms:created xsi:type="dcterms:W3CDTF">2011-09-18T09:10:45Z</dcterms:created>
  <dcterms:modified xsi:type="dcterms:W3CDTF">2011-09-21T15:53:38Z</dcterms:modified>
</cp:coreProperties>
</file>