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7" r:id="rId2"/>
    <p:sldId id="272" r:id="rId3"/>
    <p:sldId id="258" r:id="rId4"/>
    <p:sldId id="260" r:id="rId5"/>
    <p:sldId id="316" r:id="rId6"/>
    <p:sldId id="263" r:id="rId7"/>
    <p:sldId id="308" r:id="rId8"/>
    <p:sldId id="309" r:id="rId9"/>
    <p:sldId id="310" r:id="rId10"/>
    <p:sldId id="311" r:id="rId11"/>
    <p:sldId id="312" r:id="rId12"/>
    <p:sldId id="322" r:id="rId13"/>
    <p:sldId id="315" r:id="rId14"/>
    <p:sldId id="317" r:id="rId15"/>
    <p:sldId id="294" r:id="rId16"/>
    <p:sldId id="307" r:id="rId17"/>
    <p:sldId id="261" r:id="rId18"/>
    <p:sldId id="264" r:id="rId19"/>
    <p:sldId id="265" r:id="rId20"/>
    <p:sldId id="266" r:id="rId21"/>
    <p:sldId id="267" r:id="rId22"/>
    <p:sldId id="268" r:id="rId23"/>
    <p:sldId id="269" r:id="rId24"/>
    <p:sldId id="262" r:id="rId25"/>
    <p:sldId id="270" r:id="rId26"/>
    <p:sldId id="273" r:id="rId27"/>
    <p:sldId id="274" r:id="rId28"/>
    <p:sldId id="275" r:id="rId29"/>
    <p:sldId id="276" r:id="rId30"/>
    <p:sldId id="277" r:id="rId31"/>
    <p:sldId id="278" r:id="rId32"/>
    <p:sldId id="318" r:id="rId33"/>
    <p:sldId id="279" r:id="rId34"/>
    <p:sldId id="280" r:id="rId35"/>
    <p:sldId id="282" r:id="rId36"/>
    <p:sldId id="283" r:id="rId37"/>
    <p:sldId id="288" r:id="rId38"/>
    <p:sldId id="289" r:id="rId39"/>
    <p:sldId id="284" r:id="rId40"/>
    <p:sldId id="285" r:id="rId41"/>
    <p:sldId id="319" r:id="rId42"/>
    <p:sldId id="320" r:id="rId43"/>
    <p:sldId id="321" r:id="rId44"/>
    <p:sldId id="286" r:id="rId45"/>
    <p:sldId id="287" r:id="rId46"/>
    <p:sldId id="295" r:id="rId47"/>
    <p:sldId id="296" r:id="rId48"/>
    <p:sldId id="297" r:id="rId49"/>
    <p:sldId id="298" r:id="rId50"/>
    <p:sldId id="299" r:id="rId51"/>
    <p:sldId id="300" r:id="rId52"/>
    <p:sldId id="303" r:id="rId53"/>
    <p:sldId id="304" r:id="rId54"/>
    <p:sldId id="305" r:id="rId55"/>
    <p:sldId id="306" r:id="rId56"/>
    <p:sldId id="302" r:id="rId57"/>
    <p:sldId id="323" r:id="rId58"/>
    <p:sldId id="324"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2" r:id="rId75"/>
    <p:sldId id="343" r:id="rId76"/>
    <p:sldId id="344" r:id="rId77"/>
    <p:sldId id="345" r:id="rId78"/>
    <p:sldId id="346" r:id="rId79"/>
    <p:sldId id="347" r:id="rId80"/>
    <p:sldId id="348" r:id="rId81"/>
    <p:sldId id="349" r:id="rId82"/>
    <p:sldId id="350" r:id="rId83"/>
    <p:sldId id="351" r:id="rId84"/>
    <p:sldId id="353" r:id="rId85"/>
    <p:sldId id="354" r:id="rId86"/>
    <p:sldId id="355" r:id="rId8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1" autoAdjust="0"/>
    <p:restoredTop sz="94660"/>
  </p:normalViewPr>
  <p:slideViewPr>
    <p:cSldViewPr>
      <p:cViewPr>
        <p:scale>
          <a:sx n="50" d="100"/>
          <a:sy n="50" d="100"/>
        </p:scale>
        <p:origin x="-762"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7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F527B44-F126-456B-9831-43471813E4D3}" type="datetimeFigureOut">
              <a:rPr lang="en-US"/>
              <a:pPr>
                <a:defRPr/>
              </a:pPr>
              <a:t>12/2/2011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32B844A-75FA-425D-BD5A-7DCCDA47A86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D142FB-5514-4990-9FFC-D71EC16EB3BE}" type="slidenum">
              <a:rPr lang="en-GB" altLang="en-GB">
                <a:cs typeface="Arial" charset="0"/>
              </a:rPr>
              <a:pPr fontAlgn="base">
                <a:spcBef>
                  <a:spcPct val="0"/>
                </a:spcBef>
                <a:spcAft>
                  <a:spcPct val="0"/>
                </a:spcAft>
                <a:defRPr/>
              </a:pPr>
              <a:t>6</a:t>
            </a:fld>
            <a:endParaRPr lang="en-GB" altLang="en-GB">
              <a:cs typeface="Arial"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CD7332-50AE-48BC-94C9-8FE66FC2C8D5}" type="slidenum">
              <a:rPr lang="en-GB" altLang="en-GB">
                <a:cs typeface="Arial" charset="0"/>
              </a:rPr>
              <a:pPr fontAlgn="base">
                <a:spcBef>
                  <a:spcPct val="0"/>
                </a:spcBef>
                <a:spcAft>
                  <a:spcPct val="0"/>
                </a:spcAft>
                <a:defRPr/>
              </a:pPr>
              <a:t>15</a:t>
            </a:fld>
            <a:endParaRPr lang="en-GB" altLang="en-GB">
              <a:cs typeface="Arial"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0A455E-5CD6-4FD7-805A-659358FAA771}" type="slidenum">
              <a:rPr lang="en-GB" altLang="en-GB">
                <a:cs typeface="Arial" charset="0"/>
              </a:rPr>
              <a:pPr fontAlgn="base">
                <a:spcBef>
                  <a:spcPct val="0"/>
                </a:spcBef>
                <a:spcAft>
                  <a:spcPct val="0"/>
                </a:spcAft>
                <a:defRPr/>
              </a:pPr>
              <a:t>16</a:t>
            </a:fld>
            <a:endParaRPr lang="en-GB" altLang="en-GB">
              <a:cs typeface="Arial"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D2439-5C75-47C7-A4A4-C9A31B931845}" type="slidenum">
              <a:rPr lang="en-GB" altLang="en-GB">
                <a:cs typeface="Arial" charset="0"/>
              </a:rPr>
              <a:pPr fontAlgn="base">
                <a:spcBef>
                  <a:spcPct val="0"/>
                </a:spcBef>
                <a:spcAft>
                  <a:spcPct val="0"/>
                </a:spcAft>
                <a:defRPr/>
              </a:pPr>
              <a:t>24</a:t>
            </a:fld>
            <a:endParaRPr lang="en-GB" altLang="en-GB">
              <a:cs typeface="Arial"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AC6596-52EE-40C1-8722-D22412777ACA}" type="slidenum">
              <a:rPr lang="en-GB" altLang="en-GB">
                <a:cs typeface="Arial" charset="0"/>
              </a:rPr>
              <a:pPr fontAlgn="base">
                <a:spcBef>
                  <a:spcPct val="0"/>
                </a:spcBef>
                <a:spcAft>
                  <a:spcPct val="0"/>
                </a:spcAft>
                <a:defRPr/>
              </a:pPr>
              <a:t>35</a:t>
            </a:fld>
            <a:endParaRPr lang="en-GB" altLang="en-GB">
              <a:cs typeface="Arial"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5FC08C-293C-4521-9B7E-38373983F25D}" type="slidenum">
              <a:rPr lang="en-GB" altLang="en-GB">
                <a:cs typeface="Arial" charset="0"/>
              </a:rPr>
              <a:pPr fontAlgn="base">
                <a:spcBef>
                  <a:spcPct val="0"/>
                </a:spcBef>
                <a:spcAft>
                  <a:spcPct val="0"/>
                </a:spcAft>
                <a:defRPr/>
              </a:pPr>
              <a:t>36</a:t>
            </a:fld>
            <a:endParaRPr lang="en-GB" altLang="en-GB">
              <a:cs typeface="Arial" charset="0"/>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D501AD-D31F-4CBF-8978-C26EDFFCBDD0}" type="slidenum">
              <a:rPr lang="en-GB" altLang="en-GB">
                <a:cs typeface="Arial" charset="0"/>
              </a:rPr>
              <a:pPr fontAlgn="base">
                <a:spcBef>
                  <a:spcPct val="0"/>
                </a:spcBef>
                <a:spcAft>
                  <a:spcPct val="0"/>
                </a:spcAft>
                <a:defRPr/>
              </a:pPr>
              <a:t>37</a:t>
            </a:fld>
            <a:endParaRPr lang="en-GB" altLang="en-GB">
              <a:cs typeface="Arial" charset="0"/>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07FF80-438D-4F4A-812F-E70E8EDBDFAC}" type="slidenum">
              <a:rPr lang="en-GB" altLang="en-GB">
                <a:cs typeface="Arial" charset="0"/>
              </a:rPr>
              <a:pPr fontAlgn="base">
                <a:spcBef>
                  <a:spcPct val="0"/>
                </a:spcBef>
                <a:spcAft>
                  <a:spcPct val="0"/>
                </a:spcAft>
                <a:defRPr/>
              </a:pPr>
              <a:t>38</a:t>
            </a:fld>
            <a:endParaRPr lang="en-GB" altLang="en-GB">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3058CD-4753-4258-B0F6-4F900FC8AD37}" type="slidenum">
              <a:rPr lang="en-GB" altLang="en-GB">
                <a:cs typeface="Arial" charset="0"/>
              </a:rPr>
              <a:pPr fontAlgn="base">
                <a:spcBef>
                  <a:spcPct val="0"/>
                </a:spcBef>
                <a:spcAft>
                  <a:spcPct val="0"/>
                </a:spcAft>
                <a:defRPr/>
              </a:pPr>
              <a:t>39</a:t>
            </a:fld>
            <a:endParaRPr lang="en-GB" altLang="en-GB">
              <a:cs typeface="Arial"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F2C847-45F3-499E-BBFE-EE7E012DDB41}" type="slidenum">
              <a:rPr lang="en-GB" altLang="en-GB">
                <a:cs typeface="Arial" charset="0"/>
              </a:rPr>
              <a:pPr fontAlgn="base">
                <a:spcBef>
                  <a:spcPct val="0"/>
                </a:spcBef>
                <a:spcAft>
                  <a:spcPct val="0"/>
                </a:spcAft>
                <a:defRPr/>
              </a:pPr>
              <a:t>40</a:t>
            </a:fld>
            <a:endParaRPr lang="en-GB" altLang="en-GB">
              <a:cs typeface="Arial"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037471-3C72-4902-83AE-482BE76C0450}" type="slidenum">
              <a:rPr lang="en-GB" altLang="en-GB">
                <a:cs typeface="Arial" charset="0"/>
              </a:rPr>
              <a:pPr fontAlgn="base">
                <a:spcBef>
                  <a:spcPct val="0"/>
                </a:spcBef>
                <a:spcAft>
                  <a:spcPct val="0"/>
                </a:spcAft>
                <a:defRPr/>
              </a:pPr>
              <a:t>7</a:t>
            </a:fld>
            <a:endParaRPr lang="en-GB" altLang="en-GB">
              <a:cs typeface="Arial"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4B6B16-C8B1-4E36-A50B-2426C5F6D620}" type="slidenum">
              <a:rPr lang="en-GB" altLang="en-GB">
                <a:cs typeface="Arial" charset="0"/>
              </a:rPr>
              <a:pPr fontAlgn="base">
                <a:spcBef>
                  <a:spcPct val="0"/>
                </a:spcBef>
                <a:spcAft>
                  <a:spcPct val="0"/>
                </a:spcAft>
                <a:defRPr/>
              </a:pPr>
              <a:t>44</a:t>
            </a:fld>
            <a:endParaRPr lang="en-GB" altLang="en-GB">
              <a:cs typeface="Arial"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443A28-B927-41FF-B44F-1A7139B52B79}" type="slidenum">
              <a:rPr lang="en-GB" altLang="en-GB">
                <a:cs typeface="Arial" charset="0"/>
              </a:rPr>
              <a:pPr fontAlgn="base">
                <a:spcBef>
                  <a:spcPct val="0"/>
                </a:spcBef>
                <a:spcAft>
                  <a:spcPct val="0"/>
                </a:spcAft>
                <a:defRPr/>
              </a:pPr>
              <a:t>45</a:t>
            </a:fld>
            <a:endParaRPr lang="en-GB" altLang="en-GB">
              <a:cs typeface="Arial" charset="0"/>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1C8228-AE32-4FA3-86FE-115284CC29E3}" type="slidenum">
              <a:rPr lang="en-GB"/>
              <a:pPr fontAlgn="base">
                <a:spcBef>
                  <a:spcPct val="0"/>
                </a:spcBef>
                <a:spcAft>
                  <a:spcPct val="0"/>
                </a:spcAft>
                <a:defRPr/>
              </a:pPr>
              <a:t>52</a:t>
            </a:fld>
            <a:endParaRPr lang="en-GB"/>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8C0625-C827-484B-802F-0EED2CAACFCF}" type="slidenum">
              <a:rPr lang="en-GB"/>
              <a:pPr fontAlgn="base">
                <a:spcBef>
                  <a:spcPct val="0"/>
                </a:spcBef>
                <a:spcAft>
                  <a:spcPct val="0"/>
                </a:spcAft>
                <a:defRPr/>
              </a:pPr>
              <a:t>53</a:t>
            </a:fld>
            <a:endParaRPr lang="en-GB"/>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AE248A-FB62-46CF-A76E-D9B4A7F18603}" type="slidenum">
              <a:rPr lang="en-GB"/>
              <a:pPr fontAlgn="base">
                <a:spcBef>
                  <a:spcPct val="0"/>
                </a:spcBef>
                <a:spcAft>
                  <a:spcPct val="0"/>
                </a:spcAft>
                <a:defRPr/>
              </a:pPr>
              <a:t>54</a:t>
            </a:fld>
            <a:endParaRPr lang="en-GB"/>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Self-management support facilitates patient recognition of an exacerbation and prompts use of antibiotics and steroids as appropriate [20]. In a number of studies, this has translated into reduced hospital admissions, length of stay, emergency room visits, and primary care consultations [21, 22]. Systematic reviews to date have concluded, “it is likely that self-management education [in COPD] is associated with a reduction in hospital admissions” [23], but that larger randomised controlled trials with long-term follow up are still required for a definitive assessment of its impact [24]. </a:t>
            </a: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6CFE17-5D69-4725-8118-C51740090A66}" type="slidenum">
              <a:rPr lang="en-US"/>
              <a:pPr fontAlgn="base">
                <a:spcBef>
                  <a:spcPct val="0"/>
                </a:spcBef>
                <a:spcAft>
                  <a:spcPct val="0"/>
                </a:spcAft>
                <a:defRPr/>
              </a:pPr>
              <a:t>59</a:t>
            </a:fld>
            <a:endParaRPr lang="en-US"/>
          </a:p>
        </p:txBody>
      </p:sp>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203DE7-91C3-4A59-A619-7E9FB742E4AB}" type="slidenum">
              <a:rPr lang="en-US"/>
              <a:pPr fontAlgn="base">
                <a:spcBef>
                  <a:spcPct val="0"/>
                </a:spcBef>
                <a:spcAft>
                  <a:spcPct val="0"/>
                </a:spcAft>
                <a:defRPr/>
              </a:pPr>
              <a:t>60</a:t>
            </a:fld>
            <a:endParaRPr lang="en-US"/>
          </a:p>
        </p:txBody>
      </p:sp>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Hypercapnic RF due AECOPD – reduces need for mechanical ventilation, LOS and risk of death.</a:t>
            </a:r>
          </a:p>
          <a:p>
            <a:pPr eaLnBrk="1" hangingPunct="1">
              <a:spcBef>
                <a:spcPct val="0"/>
              </a:spcBef>
            </a:pPr>
            <a:r>
              <a:rPr lang="en-GB" smtClean="0"/>
              <a:t>Larger TV for same insp effort, improves alveolar ventilation and reduces work of breathing</a:t>
            </a:r>
          </a:p>
          <a:p>
            <a:pPr eaLnBrk="1" hangingPunct="1">
              <a:spcBef>
                <a:spcPct val="0"/>
              </a:spcBef>
            </a:pPr>
            <a:r>
              <a:rPr lang="en-GB" smtClean="0"/>
              <a:t>Partially overcomes auto-PEEP</a:t>
            </a: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298580-9AE1-421A-A6FD-1454BB6EB86F}" type="slidenum">
              <a:rPr lang="en-US"/>
              <a:pPr fontAlgn="base">
                <a:spcBef>
                  <a:spcPct val="0"/>
                </a:spcBef>
                <a:spcAft>
                  <a:spcPct val="0"/>
                </a:spcAft>
                <a:defRPr/>
              </a:pPr>
              <a:t>61</a:t>
            </a:fld>
            <a:endParaRPr lang="en-US"/>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F503BB-2E42-42A1-9EFC-660C0F060736}" type="slidenum">
              <a:rPr lang="en-GB" altLang="en-GB">
                <a:cs typeface="Arial" charset="0"/>
              </a:rPr>
              <a:pPr fontAlgn="base">
                <a:spcBef>
                  <a:spcPct val="0"/>
                </a:spcBef>
                <a:spcAft>
                  <a:spcPct val="0"/>
                </a:spcAft>
                <a:defRPr/>
              </a:pPr>
              <a:t>8</a:t>
            </a:fld>
            <a:endParaRPr lang="en-GB" altLang="en-GB">
              <a:cs typeface="Arial"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181E49-7ECC-4D87-BB6B-9F5D63EFBC92}" type="slidenum">
              <a:rPr lang="en-US"/>
              <a:pPr fontAlgn="base">
                <a:spcBef>
                  <a:spcPct val="0"/>
                </a:spcBef>
                <a:spcAft>
                  <a:spcPct val="0"/>
                </a:spcAft>
                <a:defRPr/>
              </a:pPr>
              <a:t>62</a:t>
            </a:fld>
            <a:endParaRPr lang="en-US"/>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801C5D-7101-47D3-9B64-79BF867D37BC}" type="slidenum">
              <a:rPr lang="en-US"/>
              <a:pPr fontAlgn="base">
                <a:spcBef>
                  <a:spcPct val="0"/>
                </a:spcBef>
                <a:spcAft>
                  <a:spcPct val="0"/>
                </a:spcAft>
                <a:defRPr/>
              </a:pPr>
              <a:t>63</a:t>
            </a:fld>
            <a:endParaRPr lang="en-US"/>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9E6B77-4CAB-447A-86D5-DB96F4F483C1}" type="slidenum">
              <a:rPr lang="en-US"/>
              <a:pPr fontAlgn="base">
                <a:spcBef>
                  <a:spcPct val="0"/>
                </a:spcBef>
                <a:spcAft>
                  <a:spcPct val="0"/>
                </a:spcAft>
                <a:defRPr/>
              </a:pPr>
              <a:t>64</a:t>
            </a:fld>
            <a:endParaRPr lang="en-US"/>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8E7AE3-9F15-4CB5-80F5-3646688D171A}" type="slidenum">
              <a:rPr lang="en-US"/>
              <a:pPr fontAlgn="base">
                <a:spcBef>
                  <a:spcPct val="0"/>
                </a:spcBef>
                <a:spcAft>
                  <a:spcPct val="0"/>
                </a:spcAft>
                <a:defRPr/>
              </a:pPr>
              <a:t>65</a:t>
            </a:fld>
            <a:endParaRPr lang="en-US"/>
          </a:p>
        </p:txBody>
      </p:sp>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4B398E-9D2C-48A7-913B-195DC8785E48}" type="slidenum">
              <a:rPr lang="en-US"/>
              <a:pPr fontAlgn="base">
                <a:spcBef>
                  <a:spcPct val="0"/>
                </a:spcBef>
                <a:spcAft>
                  <a:spcPct val="0"/>
                </a:spcAft>
                <a:defRPr/>
              </a:pPr>
              <a:t>66</a:t>
            </a:fld>
            <a:endParaRPr lang="en-US"/>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cs typeface="Arial" charset="0"/>
                <a:sym typeface="Arial" charset="0"/>
              </a:rPr>
              <a:t>4</a:t>
            </a:r>
            <a:r>
              <a:rPr lang="en-US" sz="1000" baseline="30000" smtClean="0">
                <a:cs typeface="Arial" charset="0"/>
                <a:sym typeface="Arial" charset="0"/>
              </a:rPr>
              <a:t>th</a:t>
            </a:r>
            <a:r>
              <a:rPr lang="en-US" sz="1000" smtClean="0">
                <a:cs typeface="Arial" charset="0"/>
                <a:sym typeface="Arial" charset="0"/>
              </a:rPr>
              <a:t> leading cause of death</a:t>
            </a:r>
          </a:p>
          <a:p>
            <a:pPr eaLnBrk="1" hangingPunct="1">
              <a:spcBef>
                <a:spcPct val="0"/>
              </a:spcBef>
            </a:pPr>
            <a:r>
              <a:rPr lang="en-US" sz="1000" smtClean="0">
                <a:cs typeface="Arial" charset="0"/>
                <a:sym typeface="Arial" charset="0"/>
              </a:rPr>
              <a:t>3</a:t>
            </a:r>
            <a:r>
              <a:rPr lang="en-US" sz="1000" baseline="30000" smtClean="0">
                <a:cs typeface="Arial" charset="0"/>
                <a:sym typeface="Arial" charset="0"/>
              </a:rPr>
              <a:t>rd</a:t>
            </a:r>
            <a:r>
              <a:rPr lang="en-US" sz="1000" smtClean="0">
                <a:cs typeface="Arial" charset="0"/>
                <a:sym typeface="Arial" charset="0"/>
              </a:rPr>
              <a:t> leading killer by 2020</a:t>
            </a:r>
          </a:p>
          <a:p>
            <a:pPr eaLnBrk="1" hangingPunct="1">
              <a:spcBef>
                <a:spcPct val="0"/>
              </a:spcBef>
            </a:pPr>
            <a:r>
              <a:rPr lang="en-US" sz="1000" smtClean="0">
                <a:cs typeface="Arial" charset="0"/>
                <a:sym typeface="Arial" charset="0"/>
              </a:rPr>
              <a:t>Approximately 23,500 people in UK die of COPD each year</a:t>
            </a:r>
          </a:p>
          <a:p>
            <a:pPr eaLnBrk="1" hangingPunct="1">
              <a:spcBef>
                <a:spcPct val="0"/>
              </a:spcBef>
            </a:pPr>
            <a:endParaRPr lang="en-US" sz="1000" smtClean="0">
              <a:cs typeface="Arial" charset="0"/>
              <a:sym typeface="Arial" charset="0"/>
            </a:endParaRPr>
          </a:p>
          <a:p>
            <a:pPr eaLnBrk="1" hangingPunct="1">
              <a:spcBef>
                <a:spcPct val="0"/>
              </a:spcBef>
            </a:pPr>
            <a:r>
              <a:rPr lang="en-GB" smtClean="0"/>
              <a:t>Surprise question</a:t>
            </a:r>
          </a:p>
          <a:p>
            <a:pPr eaLnBrk="1" hangingPunct="1">
              <a:spcBef>
                <a:spcPct val="0"/>
              </a:spcBef>
            </a:pPr>
            <a:r>
              <a:rPr lang="en-GB" smtClean="0"/>
              <a:t>Supportive care to avoid crisis admission</a:t>
            </a:r>
          </a:p>
          <a:p>
            <a:pPr eaLnBrk="1" hangingPunct="1">
              <a:spcBef>
                <a:spcPct val="0"/>
              </a:spcBef>
            </a:pPr>
            <a:r>
              <a:rPr lang="en-GB" smtClean="0"/>
              <a:t>Supportive care register in primary care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7E66DA-60AF-473A-8E4C-47B12119C363}" type="slidenum">
              <a:rPr lang="en-US"/>
              <a:pPr fontAlgn="base">
                <a:spcBef>
                  <a:spcPct val="0"/>
                </a:spcBef>
                <a:spcAft>
                  <a:spcPct val="0"/>
                </a:spcAft>
                <a:defRPr/>
              </a:pPr>
              <a:t>67</a:t>
            </a:fld>
            <a:endParaRPr lang="en-US"/>
          </a:p>
        </p:txBody>
      </p:sp>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CB5FB3-EED4-4725-8739-CF3C5F79DB3A}" type="slidenum">
              <a:rPr lang="en-US"/>
              <a:pPr fontAlgn="base">
                <a:spcBef>
                  <a:spcPct val="0"/>
                </a:spcBef>
                <a:spcAft>
                  <a:spcPct val="0"/>
                </a:spcAft>
                <a:defRPr/>
              </a:pPr>
              <a:t>68</a:t>
            </a:fld>
            <a:endParaRPr lang="en-US"/>
          </a:p>
        </p:txBody>
      </p:sp>
      <p:sp>
        <p:nvSpPr>
          <p:cNvPr id="1290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Compared to lung cancer many patients with COPD do not know they are dying, and cannot take part in decision making</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6F9FDF-751C-4DFC-ADE7-047F35A1C35A}" type="slidenum">
              <a:rPr lang="en-US"/>
              <a:pPr fontAlgn="base">
                <a:spcBef>
                  <a:spcPct val="0"/>
                </a:spcBef>
                <a:spcAft>
                  <a:spcPct val="0"/>
                </a:spcAft>
                <a:defRPr/>
              </a:pPr>
              <a:t>69</a:t>
            </a:fld>
            <a:endParaRPr lang="en-US"/>
          </a:p>
        </p:txBody>
      </p:sp>
      <p:sp>
        <p:nvSpPr>
          <p:cNvPr id="1310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D33BE5-2E66-486F-B204-DB0D5F603DE6}" type="slidenum">
              <a:rPr lang="en-US"/>
              <a:pPr fontAlgn="base">
                <a:spcBef>
                  <a:spcPct val="0"/>
                </a:spcBef>
                <a:spcAft>
                  <a:spcPct val="0"/>
                </a:spcAft>
                <a:defRPr/>
              </a:pPr>
              <a:t>70</a:t>
            </a:fld>
            <a:endParaRPr lang="en-US"/>
          </a:p>
        </p:txBody>
      </p:sp>
      <p:sp>
        <p:nvSpPr>
          <p:cNvPr id="133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21CB3B-D81D-4AEA-AF0C-A8461C6B8E9D}" type="slidenum">
              <a:rPr lang="en-US"/>
              <a:pPr fontAlgn="base">
                <a:spcBef>
                  <a:spcPct val="0"/>
                </a:spcBef>
                <a:spcAft>
                  <a:spcPct val="0"/>
                </a:spcAft>
                <a:defRPr/>
              </a:pPr>
              <a:t>71</a:t>
            </a:fld>
            <a:endParaRPr lang="en-US"/>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COPD higher scores than advanced cancer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B9F732-595C-48E6-BDA7-982E2378AD80}" type="slidenum">
              <a:rPr lang="en-GB" altLang="en-GB">
                <a:cs typeface="Arial" charset="0"/>
              </a:rPr>
              <a:pPr fontAlgn="base">
                <a:spcBef>
                  <a:spcPct val="0"/>
                </a:spcBef>
                <a:spcAft>
                  <a:spcPct val="0"/>
                </a:spcAft>
                <a:defRPr/>
              </a:pPr>
              <a:t>9</a:t>
            </a:fld>
            <a:endParaRPr lang="en-GB" altLang="en-GB">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6311D-5B5A-40DA-98C9-E2644A16E919}" type="slidenum">
              <a:rPr lang="en-US"/>
              <a:pPr fontAlgn="base">
                <a:spcBef>
                  <a:spcPct val="0"/>
                </a:spcBef>
                <a:spcAft>
                  <a:spcPct val="0"/>
                </a:spcAft>
                <a:defRPr/>
              </a:pPr>
              <a:t>72</a:t>
            </a:fld>
            <a:endParaRPr lang="en-US"/>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Depression affects decision making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AB6AB9-0E74-4293-B7C1-025F6E46AF48}" type="slidenum">
              <a:rPr lang="en-US"/>
              <a:pPr fontAlgn="base">
                <a:spcBef>
                  <a:spcPct val="0"/>
                </a:spcBef>
                <a:spcAft>
                  <a:spcPct val="0"/>
                </a:spcAft>
                <a:defRPr/>
              </a:pPr>
              <a:t>73</a:t>
            </a:fld>
            <a:endParaRPr lang="en-US"/>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F012FF-D57E-4161-BCE6-7CE0D6CF7DDE}" type="slidenum">
              <a:rPr lang="en-US"/>
              <a:pPr fontAlgn="base">
                <a:spcBef>
                  <a:spcPct val="0"/>
                </a:spcBef>
                <a:spcAft>
                  <a:spcPct val="0"/>
                </a:spcAft>
                <a:defRPr/>
              </a:pPr>
              <a:t>74</a:t>
            </a:fld>
            <a:endParaRPr lang="en-US"/>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Resp and circulatory disease together dwarf cancer deaths</a:t>
            </a:r>
          </a:p>
          <a:p>
            <a:pPr eaLnBrk="1" hangingPunct="1">
              <a:spcBef>
                <a:spcPct val="0"/>
              </a:spcBef>
            </a:pPr>
            <a:r>
              <a:rPr lang="en-GB" smtClean="0"/>
              <a:t>60% prefer to die at home but the majority of non cancer deaths occur in hospital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55EF0E-1F8E-4958-99C1-73E27DA218A5}" type="slidenum">
              <a:rPr lang="en-US"/>
              <a:pPr fontAlgn="base">
                <a:spcBef>
                  <a:spcPct val="0"/>
                </a:spcBef>
                <a:spcAft>
                  <a:spcPct val="0"/>
                </a:spcAft>
                <a:defRPr/>
              </a:pPr>
              <a:t>75</a:t>
            </a:fld>
            <a:endParaRPr lang="en-US"/>
          </a:p>
        </p:txBody>
      </p:sp>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p:spPr>
      </p:sp>
      <p:sp>
        <p:nvSpPr>
          <p:cNvPr id="149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New virus emerged in 2002</a:t>
            </a:r>
          </a:p>
          <a:p>
            <a:pPr eaLnBrk="1" hangingPunct="1">
              <a:spcBef>
                <a:spcPct val="0"/>
              </a:spcBef>
            </a:pPr>
            <a:r>
              <a:rPr lang="en-GB" smtClean="0"/>
              <a:t>Coronavirus – same family as common cold</a:t>
            </a:r>
          </a:p>
          <a:p>
            <a:pPr eaLnBrk="1" hangingPunct="1">
              <a:spcBef>
                <a:spcPct val="0"/>
              </a:spcBef>
            </a:pPr>
            <a:r>
              <a:rPr lang="en-GB" smtClean="0"/>
              <a:t>Envelope single stranded RNA – looks like a crown on EM, surface proteins</a:t>
            </a:r>
          </a:p>
          <a:p>
            <a:pPr eaLnBrk="1" hangingPunct="1">
              <a:spcBef>
                <a:spcPct val="0"/>
              </a:spcBef>
            </a:pPr>
            <a:r>
              <a:rPr lang="en-GB" smtClean="0"/>
              <a:t>Droplet spread</a:t>
            </a:r>
          </a:p>
          <a:p>
            <a:pPr eaLnBrk="1" hangingPunct="1">
              <a:spcBef>
                <a:spcPct val="0"/>
              </a:spcBef>
            </a:pPr>
            <a:r>
              <a:rPr lang="en-GB" smtClean="0"/>
              <a:t>No treatment</a:t>
            </a:r>
          </a:p>
        </p:txBody>
      </p:sp>
      <p:sp>
        <p:nvSpPr>
          <p:cNvPr id="149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F9491-7B63-420D-9599-249F4D55053D}" type="slidenum">
              <a:rPr lang="en-GB"/>
              <a:pPr fontAlgn="base">
                <a:spcBef>
                  <a:spcPct val="0"/>
                </a:spcBef>
                <a:spcAft>
                  <a:spcPct val="0"/>
                </a:spcAft>
                <a:defRPr/>
              </a:pPr>
              <a:t>77</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Small cell – 4%</a:t>
            </a:r>
          </a:p>
          <a:p>
            <a:pPr eaLnBrk="1" hangingPunct="1">
              <a:spcBef>
                <a:spcPct val="0"/>
              </a:spcBef>
            </a:pPr>
            <a:r>
              <a:rPr lang="en-GB" smtClean="0"/>
              <a:t>Very common in non small cell- 35%, but only 30% of cancers overall</a:t>
            </a:r>
          </a:p>
        </p:txBody>
      </p:sp>
      <p:sp>
        <p:nvSpPr>
          <p:cNvPr id="152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BDDDB2-E97F-488A-B75B-F122EB0CE00F}" type="slidenum">
              <a:rPr lang="en-GB"/>
              <a:pPr fontAlgn="base">
                <a:spcBef>
                  <a:spcPct val="0"/>
                </a:spcBef>
                <a:spcAft>
                  <a:spcPct val="0"/>
                </a:spcAft>
                <a:defRPr/>
              </a:pPr>
              <a:t>78</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Horners syndroms</a:t>
            </a:r>
          </a:p>
          <a:p>
            <a:pPr eaLnBrk="1" hangingPunct="1">
              <a:spcBef>
                <a:spcPct val="0"/>
              </a:spcBef>
            </a:pPr>
            <a:r>
              <a:rPr lang="en-GB" smtClean="0"/>
              <a:t>Ptosis</a:t>
            </a:r>
          </a:p>
          <a:p>
            <a:pPr eaLnBrk="1" hangingPunct="1">
              <a:spcBef>
                <a:spcPct val="0"/>
              </a:spcBef>
            </a:pPr>
            <a:r>
              <a:rPr lang="en-GB" smtClean="0"/>
              <a:t>Meiosis</a:t>
            </a:r>
          </a:p>
          <a:p>
            <a:pPr eaLnBrk="1" hangingPunct="1">
              <a:spcBef>
                <a:spcPct val="0"/>
              </a:spcBef>
            </a:pPr>
            <a:r>
              <a:rPr lang="en-GB" smtClean="0"/>
              <a:t>Anhydrosis</a:t>
            </a:r>
          </a:p>
          <a:p>
            <a:pPr eaLnBrk="1" hangingPunct="1">
              <a:spcBef>
                <a:spcPct val="0"/>
              </a:spcBef>
            </a:pPr>
            <a:r>
              <a:rPr lang="en-GB" smtClean="0"/>
              <a:t>Interruption of the sympathetic chain due to ipsilateral  Pancoast tumour</a:t>
            </a:r>
          </a:p>
        </p:txBody>
      </p:sp>
      <p:sp>
        <p:nvSpPr>
          <p:cNvPr id="155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A31FDD-74D5-46B7-978B-99FE3D2B87D2}" type="slidenum">
              <a:rPr lang="en-GB"/>
              <a:pPr fontAlgn="base">
                <a:spcBef>
                  <a:spcPct val="0"/>
                </a:spcBef>
                <a:spcAft>
                  <a:spcPct val="0"/>
                </a:spcAft>
                <a:defRPr/>
              </a:pPr>
              <a:t>79</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OSA</a:t>
            </a:r>
          </a:p>
        </p:txBody>
      </p:sp>
      <p:sp>
        <p:nvSpPr>
          <p:cNvPr id="158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936E48-C815-4D90-88EE-C6E1136317F7}" type="slidenum">
              <a:rPr lang="en-GB"/>
              <a:pPr fontAlgn="base">
                <a:spcBef>
                  <a:spcPct val="0"/>
                </a:spcBef>
                <a:spcAft>
                  <a:spcPct val="0"/>
                </a:spcAft>
                <a:defRPr/>
              </a:pPr>
              <a:t>80</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No 4</a:t>
            </a:r>
          </a:p>
        </p:txBody>
      </p:sp>
      <p:sp>
        <p:nvSpPr>
          <p:cNvPr id="161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AC3E2C-2449-4136-9A5F-09FC067B6FA3}" type="slidenum">
              <a:rPr lang="en-GB"/>
              <a:pPr fontAlgn="base">
                <a:spcBef>
                  <a:spcPct val="0"/>
                </a:spcBef>
                <a:spcAft>
                  <a:spcPct val="0"/>
                </a:spcAft>
                <a:defRPr/>
              </a:pPr>
              <a:t>81</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SVC obstruction, for DxT</a:t>
            </a:r>
          </a:p>
        </p:txBody>
      </p:sp>
      <p:sp>
        <p:nvSpPr>
          <p:cNvPr id="164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589B3F-890B-4F25-AF42-3427A0F62B8F}" type="slidenum">
              <a:rPr lang="en-GB"/>
              <a:pPr fontAlgn="base">
                <a:spcBef>
                  <a:spcPct val="0"/>
                </a:spcBef>
                <a:spcAft>
                  <a:spcPct val="0"/>
                </a:spcAft>
                <a:defRPr/>
              </a:pPr>
              <a:t>82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15DE80-776C-4BC8-B746-B9F29E371F4D}" type="slidenum">
              <a:rPr lang="en-GB" altLang="en-GB">
                <a:cs typeface="Arial" charset="0"/>
              </a:rPr>
              <a:pPr fontAlgn="base">
                <a:spcBef>
                  <a:spcPct val="0"/>
                </a:spcBef>
                <a:spcAft>
                  <a:spcPct val="0"/>
                </a:spcAft>
                <a:defRPr/>
              </a:pPr>
              <a:t>10</a:t>
            </a:fld>
            <a:endParaRPr lang="en-GB" altLang="en-GB">
              <a:cs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No 4; V/Q mismatch</a:t>
            </a:r>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96307-B1A3-4474-ACF5-6B9298C59884}" type="slidenum">
              <a:rPr lang="en-GB"/>
              <a:pPr fontAlgn="base">
                <a:spcBef>
                  <a:spcPct val="0"/>
                </a:spcBef>
                <a:spcAft>
                  <a:spcPct val="0"/>
                </a:spcAft>
                <a:defRPr/>
              </a:pPr>
              <a:t>83</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E1027D-9B4F-4D63-92AF-F2A21A168E2F}" type="slidenum">
              <a:rPr lang="en-GB" altLang="en-GB">
                <a:cs typeface="Arial" charset="0"/>
              </a:rPr>
              <a:pPr fontAlgn="base">
                <a:spcBef>
                  <a:spcPct val="0"/>
                </a:spcBef>
                <a:spcAft>
                  <a:spcPct val="0"/>
                </a:spcAft>
                <a:defRPr/>
              </a:pPr>
              <a:t>86</a:t>
            </a:fld>
            <a:endParaRPr lang="en-GB" altLang="en-GB">
              <a:cs typeface="Arial" charset="0"/>
            </a:endParaRPr>
          </a:p>
        </p:txBody>
      </p:sp>
      <p:sp>
        <p:nvSpPr>
          <p:cNvPr id="172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53B33-2F3D-4451-8E7B-16C562DCE2FE}" type="slidenum">
              <a:rPr lang="en-GB" altLang="en-GB">
                <a:cs typeface="Arial" charset="0"/>
              </a:rPr>
              <a:pPr fontAlgn="base">
                <a:spcBef>
                  <a:spcPct val="0"/>
                </a:spcBef>
                <a:spcAft>
                  <a:spcPct val="0"/>
                </a:spcAft>
                <a:defRPr/>
              </a:pPr>
              <a:t>11</a:t>
            </a:fld>
            <a:endParaRPr lang="en-GB" altLang="en-GB">
              <a:cs typeface="Arial"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txBox="1">
            <a:spLocks noGrp="1" noChangeArrowheads="1"/>
          </p:cNvSpPr>
          <p:nvPr/>
        </p:nvSpPr>
        <p:spPr bwMode="auto">
          <a:xfrm>
            <a:off x="3884613" y="0"/>
            <a:ext cx="2973387" cy="457200"/>
          </a:xfrm>
          <a:prstGeom prst="rect">
            <a:avLst/>
          </a:prstGeom>
          <a:noFill/>
          <a:ln w="9525">
            <a:noFill/>
            <a:miter lim="800000"/>
            <a:headEnd/>
            <a:tailEnd/>
          </a:ln>
        </p:spPr>
        <p:txBody>
          <a:bodyPr lIns="91426" tIns="45713" rIns="91426" bIns="45713"/>
          <a:lstStyle/>
          <a:p>
            <a:pPr algn="r" defTabSz="915988" eaLnBrk="0" hangingPunct="0"/>
            <a:fld id="{3CD8880D-F335-4692-ADE3-E043A3F82C1A}" type="datetime8">
              <a:rPr lang="en-GB" sz="1200"/>
              <a:pPr algn="r" defTabSz="915988" eaLnBrk="0" hangingPunct="0"/>
              <a:t>02/12/2011 15:29</a:t>
            </a:fld>
            <a:endParaRPr lang="en-GB" sz="1200"/>
          </a:p>
        </p:txBody>
      </p:sp>
      <p:sp>
        <p:nvSpPr>
          <p:cNvPr id="38914"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lIns="91426" tIns="45713" rIns="91426" bIns="45713" anchor="b"/>
          <a:lstStyle/>
          <a:p>
            <a:pPr algn="r" defTabSz="915988" eaLnBrk="0" hangingPunct="0"/>
            <a:fld id="{1DADB6FC-36A6-4490-B1EA-A1255F64B168}" type="slidenum">
              <a:rPr lang="en-GB" sz="1200"/>
              <a:pPr algn="r" defTabSz="915988" eaLnBrk="0" hangingPunct="0"/>
              <a:t>12</a:t>
            </a:fld>
            <a:endParaRPr lang="en-GB" sz="120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811213" y="4341813"/>
            <a:ext cx="5143500" cy="4116387"/>
          </a:xfrm>
          <a:noFill/>
        </p:spPr>
        <p:txBody>
          <a:bodyPr wrap="square" lIns="91426" tIns="45713" rIns="91426" bIns="45713" numCol="1" anchor="t" anchorCtr="0" compatLnSpc="1">
            <a:prstTxWarp prst="textNoShape">
              <a:avLst/>
            </a:prstTxWarp>
          </a:bodyPr>
          <a:lstStyle/>
          <a:p>
            <a:pPr marL="180975" indent="-180975" eaLnBrk="1" hangingPunct="1">
              <a:spcBef>
                <a:spcPct val="0"/>
              </a:spcBef>
            </a:pPr>
            <a:r>
              <a:rPr lang="en-GB" sz="1000" b="1" smtClean="0"/>
              <a:t>Notes:</a:t>
            </a:r>
          </a:p>
          <a:p>
            <a:pPr marL="180975" indent="-180975" eaLnBrk="1" hangingPunct="1">
              <a:spcBef>
                <a:spcPct val="0"/>
              </a:spcBef>
              <a:buFontTx/>
              <a:buChar char="•"/>
            </a:pPr>
            <a:r>
              <a:rPr lang="en-GB" sz="1000" smtClean="0"/>
              <a:t>As part of the Global Burden of Disease Study, Murray and Lopez</a:t>
            </a:r>
            <a:r>
              <a:rPr lang="en-GB" sz="1000" baseline="30000" smtClean="0"/>
              <a:t>1</a:t>
            </a:r>
            <a:r>
              <a:rPr lang="en-GB" sz="1000" smtClean="0"/>
              <a:t> projected future mortality rates based on the most common causes of death in 1990. The top 10 most important causes of death are presented in this slide. The majority of these leading causes of deaths are projected to remain stable or decline.</a:t>
            </a:r>
          </a:p>
          <a:p>
            <a:pPr marL="180975" indent="-180975" eaLnBrk="1" hangingPunct="1">
              <a:spcBef>
                <a:spcPct val="0"/>
              </a:spcBef>
              <a:buFontTx/>
              <a:buChar char="•"/>
            </a:pPr>
            <a:r>
              <a:rPr lang="en-GB" sz="1000" smtClean="0"/>
              <a:t>Notably, COPD is expected to rise from the sixth biggest killer in 1990 to the third in 2020. Of the top 10 leading causes of death in 1990, only deaths caused by COPD, lung cancer and road traffic accidents are projected to rise.</a:t>
            </a:r>
          </a:p>
          <a:p>
            <a:pPr marL="180975" indent="-180975" eaLnBrk="1" hangingPunct="1">
              <a:spcBef>
                <a:spcPct val="0"/>
              </a:spcBef>
              <a:buFontTx/>
              <a:buChar char="•"/>
            </a:pPr>
            <a:endParaRPr lang="en-GB" sz="1000" b="1" smtClean="0"/>
          </a:p>
          <a:p>
            <a:pPr marL="180975" indent="-180975" eaLnBrk="1" hangingPunct="1">
              <a:spcBef>
                <a:spcPct val="0"/>
              </a:spcBef>
            </a:pPr>
            <a:endParaRPr lang="en-GB" sz="1000" b="1" smtClean="0"/>
          </a:p>
          <a:p>
            <a:pPr marL="180975" indent="-180975" eaLnBrk="1" hangingPunct="1">
              <a:spcBef>
                <a:spcPct val="0"/>
              </a:spcBef>
            </a:pPr>
            <a:r>
              <a:rPr lang="en-GB" sz="1000" b="1" smtClean="0"/>
              <a:t>Reference</a:t>
            </a:r>
          </a:p>
          <a:p>
            <a:pPr marL="180975" indent="-180975" eaLnBrk="1" hangingPunct="1">
              <a:spcBef>
                <a:spcPct val="0"/>
              </a:spcBef>
              <a:buFontTx/>
              <a:buAutoNum type="arabicPeriod"/>
            </a:pPr>
            <a:r>
              <a:rPr lang="en-GB" sz="1000" smtClean="0"/>
              <a:t>Murray CJ, Lopez AD. Alternative projections of mortality and disability by cause 1990–2020: Global Burden of Disease Study. Lancet 1997;349:1498–504.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59C274-8267-4259-9215-63EA44EDAAD2}" type="slidenum">
              <a:rPr lang="en-GB" altLang="en-GB">
                <a:cs typeface="Arial" charset="0"/>
              </a:rPr>
              <a:pPr fontAlgn="base">
                <a:spcBef>
                  <a:spcPct val="0"/>
                </a:spcBef>
                <a:spcAft>
                  <a:spcPct val="0"/>
                </a:spcAft>
                <a:defRPr/>
              </a:pPr>
              <a:t>13</a:t>
            </a:fld>
            <a:endParaRPr lang="en-GB" altLang="en-GB">
              <a:cs typeface="Arial"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7683AC-3485-433D-9CC5-C2F0E596097C}" type="slidenum">
              <a:rPr lang="en-GB" altLang="en-GB">
                <a:cs typeface="Arial" charset="0"/>
              </a:rPr>
              <a:pPr fontAlgn="base">
                <a:spcBef>
                  <a:spcPct val="0"/>
                </a:spcBef>
                <a:spcAft>
                  <a:spcPct val="0"/>
                </a:spcAft>
                <a:defRPr/>
              </a:pPr>
              <a:t>14</a:t>
            </a:fld>
            <a:endParaRPr lang="en-GB" altLang="en-GB">
              <a:cs typeface="Arial"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9C0640C-6CC4-4B51-A428-9E5181C74947}" type="datetimeFigureOut">
              <a:rPr lang="en-US"/>
              <a:pPr>
                <a:defRPr/>
              </a:pPr>
              <a:t>12/2/2011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BF61FE1-5C35-451D-98AA-C87F68C13E0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CFD19F8-D2A4-4F03-89C8-DECF66D1CE17}" type="datetimeFigureOut">
              <a:rPr lang="en-US"/>
              <a:pPr>
                <a:defRPr/>
              </a:pPr>
              <a:t>12/2/2011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BB653CF-9154-460C-9EFF-94492E5C092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2D4916-1C3F-44D0-A096-AB4AF5AE465E}" type="datetimeFigureOut">
              <a:rPr lang="en-US"/>
              <a:pPr>
                <a:defRPr/>
              </a:pPr>
              <a:t>12/2/2011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44176D0-4578-4067-91EA-4971F39FB3C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14325" y="1409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76725" y="1409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defRPr/>
            </a:lvl1pPr>
          </a:lstStyle>
          <a:p>
            <a:pPr>
              <a:defRPr/>
            </a:pPr>
            <a:r>
              <a:rPr lang="en-GB" altLang="en-GB"/>
              <a:t>© Imperial College London</a:t>
            </a:r>
            <a:endParaRPr lang="en-US" altLang="en-US"/>
          </a:p>
        </p:txBody>
      </p:sp>
      <p:sp>
        <p:nvSpPr>
          <p:cNvPr id="6" name="Rectangle 5"/>
          <p:cNvSpPr>
            <a:spLocks noGrp="1" noChangeArrowheads="1"/>
          </p:cNvSpPr>
          <p:nvPr>
            <p:ph type="sldNum" sz="quarter" idx="11"/>
          </p:nvPr>
        </p:nvSpPr>
        <p:spPr/>
        <p:txBody>
          <a:bodyPr/>
          <a:lstStyle>
            <a:lvl1pPr>
              <a:defRPr/>
            </a:lvl1pPr>
          </a:lstStyle>
          <a:p>
            <a:pPr>
              <a:defRPr/>
            </a:pPr>
            <a:r>
              <a:rPr lang="en-US" altLang="en-US"/>
              <a:t>Page </a:t>
            </a:r>
            <a:fld id="{DEB7FC45-1F5B-43D1-A60B-EA82D0C890EB}"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314325" y="1409700"/>
            <a:ext cx="3810000" cy="4114800"/>
          </a:xfrm>
        </p:spPr>
        <p:txBody>
          <a:bodyPr rtlCol="0">
            <a:normAutofit/>
          </a:bodyPr>
          <a:lstStyle/>
          <a:p>
            <a:pPr lvl="0"/>
            <a:endParaRPr lang="en-GB" noProof="0" smtClean="0"/>
          </a:p>
        </p:txBody>
      </p:sp>
      <p:sp>
        <p:nvSpPr>
          <p:cNvPr id="4" name="Text Placeholder 3"/>
          <p:cNvSpPr>
            <a:spLocks noGrp="1"/>
          </p:cNvSpPr>
          <p:nvPr>
            <p:ph type="body" sz="half" idx="2"/>
          </p:nvPr>
        </p:nvSpPr>
        <p:spPr>
          <a:xfrm>
            <a:off x="4276725" y="1409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defRPr/>
            </a:lvl1pPr>
          </a:lstStyle>
          <a:p>
            <a:pPr>
              <a:defRPr/>
            </a:pPr>
            <a:r>
              <a:rPr lang="en-GB" altLang="en-GB"/>
              <a:t>© Imperial College London</a:t>
            </a:r>
            <a:endParaRPr lang="en-US" altLang="en-US"/>
          </a:p>
        </p:txBody>
      </p:sp>
      <p:sp>
        <p:nvSpPr>
          <p:cNvPr id="6" name="Rectangle 5"/>
          <p:cNvSpPr>
            <a:spLocks noGrp="1" noChangeArrowheads="1"/>
          </p:cNvSpPr>
          <p:nvPr>
            <p:ph type="sldNum" sz="quarter" idx="11"/>
          </p:nvPr>
        </p:nvSpPr>
        <p:spPr/>
        <p:txBody>
          <a:bodyPr/>
          <a:lstStyle>
            <a:lvl1pPr>
              <a:defRPr/>
            </a:lvl1pPr>
          </a:lstStyle>
          <a:p>
            <a:pPr>
              <a:defRPr/>
            </a:pPr>
            <a:r>
              <a:rPr lang="en-US" altLang="en-US"/>
              <a:t>Page </a:t>
            </a:r>
            <a:fld id="{9A040B67-89F4-4AE9-9798-DE308AB82C6F}"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23850" y="260350"/>
            <a:ext cx="8496300" cy="1122363"/>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23850" y="1636713"/>
            <a:ext cx="4171950" cy="240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36713"/>
            <a:ext cx="4171950" cy="240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23850" y="4192588"/>
            <a:ext cx="4171950" cy="2405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92588"/>
            <a:ext cx="4171950" cy="2405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GB"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A69332B3-CF6F-4C72-9AB4-E3BF171B5EC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GB"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EE412FA7-69DF-4A61-B316-8F1EBFCE44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E80C678-0A11-4F86-BCF2-246E61E74971}" type="datetimeFigureOut">
              <a:rPr lang="en-US"/>
              <a:pPr>
                <a:defRPr/>
              </a:pPr>
              <a:t>12/2/2011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8ED8527-6F99-45A7-90BA-6D4C7268CC7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8F431E-53DB-4262-AC27-E5EEB529DAAC}" type="datetimeFigureOut">
              <a:rPr lang="en-US"/>
              <a:pPr>
                <a:defRPr/>
              </a:pPr>
              <a:t>12/2/2011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88455-82C8-4662-A851-E28E34A4224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99A0E5D-DCFF-4BE0-824C-04C91DAAE0E5}" type="datetimeFigureOut">
              <a:rPr lang="en-US"/>
              <a:pPr>
                <a:defRPr/>
              </a:pPr>
              <a:t>12/2/2011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2A79497-E334-4398-886C-8B2E2251965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3F71E58-230D-4B73-B0B6-4032B8E0434D}" type="datetimeFigureOut">
              <a:rPr lang="en-US"/>
              <a:pPr>
                <a:defRPr/>
              </a:pPr>
              <a:t>12/2/2011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329D696-A604-4294-A5DD-0F277B31FAE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B41ED8E-0403-4B47-9ACD-159E546ABB18}" type="datetimeFigureOut">
              <a:rPr lang="en-US"/>
              <a:pPr>
                <a:defRPr/>
              </a:pPr>
              <a:t>12/2/2011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809D61A-796C-44FF-B922-14CF4614730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02C90A-42C7-4A33-A0BC-EE4F1EDA4625}" type="datetimeFigureOut">
              <a:rPr lang="en-US"/>
              <a:pPr>
                <a:defRPr/>
              </a:pPr>
              <a:t>12/2/2011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7CDFCDE-D78F-4CDB-92DB-EAC5BC3B2B2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CD62A6-EEFB-48E1-A7C5-8BE6FE0BBC32}" type="datetimeFigureOut">
              <a:rPr lang="en-US"/>
              <a:pPr>
                <a:defRPr/>
              </a:pPr>
              <a:t>12/2/2011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7F371B5-1C0D-42C3-8F56-B96A8E9EE32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837813-7969-4985-A5E6-CDF64DF3A4AC}" type="datetimeFigureOut">
              <a:rPr lang="en-US"/>
              <a:pPr>
                <a:defRPr/>
              </a:pPr>
              <a:t>12/2/2011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39BF3C3-1423-4F25-A96E-F470A362228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ED583C0-4B19-4787-9FF2-57CB9A72A498}" type="datetimeFigureOut">
              <a:rPr lang="en-US"/>
              <a:pPr>
                <a:defRPr/>
              </a:pPr>
              <a:t>12/2/2011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22C3A18-2A93-49B9-BDFD-6E9151DBE3B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 id="2147483666" r:id="rId13"/>
    <p:sldLayoutId id="2147483667" r:id="rId14"/>
    <p:sldLayoutId id="2147483668" r:id="rId15"/>
    <p:sldLayoutId id="2147483669"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wmf"/></Relationships>
</file>

<file path=ppt/slides/_rels/slide4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hyperlink" Target="http://www.google.co.uk/imgres?imgurl=http://www.edupics.com/en-coloring-pictures-pages-photo-telephone-dl7367.jpg&amp;imgrefurl=http://www.edupics.com/en-coloring-pictures-pages-photo-telephone-i7367.html&amp;usg=__uTBb-a557fjH862XhTzCaIfUYao=&amp;h=875&amp;w=620&amp;sz=31&amp;hl=en&amp;start=28&amp;itbs=1&amp;tbnid=moUntldEjLtnzM:&amp;tbnh=146&amp;tbnw=103&amp;prev=/images?q=telephone&amp;start=20&amp;hl=en&amp;safe=active&amp;sa=N&amp;gbv=2&amp;ndsp=20&amp;tbs=isch:1" TargetMode="External"/><Relationship Id="rId4" Type="http://schemas.openxmlformats.org/officeDocument/2006/relationships/image" Target="../media/image25.wmf"/></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jpeg"/><Relationship Id="rId5" Type="http://schemas.openxmlformats.org/officeDocument/2006/relationships/image" Target="../media/image9.png"/><Relationship Id="rId4" Type="http://schemas.openxmlformats.org/officeDocument/2006/relationships/image" Target="../media/image32.wmf"/></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image" Target="../media/image50.e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emf"/></Relationships>
</file>

<file path=ppt/slides/_rels/slide70.xml.rels><?xml version="1.0" encoding="UTF-8" standalone="yes"?>
<Relationships xmlns="http://schemas.openxmlformats.org/package/2006/relationships"><Relationship Id="rId3" Type="http://schemas.openxmlformats.org/officeDocument/2006/relationships/hyperlink" Target="http://www.talkaboutsleep.com/images/Resmed/vpapIII.jp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vmlDrawing" Target="../drawings/vmlDrawing5.vml"/><Relationship Id="rId4" Type="http://schemas.openxmlformats.org/officeDocument/2006/relationships/image" Target="../media/image52.emf"/></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vmlDrawing" Target="../drawings/vmlDrawing6.vml"/><Relationship Id="rId4" Type="http://schemas.openxmlformats.org/officeDocument/2006/relationships/image" Target="../media/image53.e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54.e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55.emf"/></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56.e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57.emf"/></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58.emf"/></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59.e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60.emf"/></Relationships>
</file>

<file path=ppt/slides/_rels/slide8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en.wikipedia.org/wiki/File:Rene-Theophile-Hyacinthe_Laennec_(1781-1826).jpg"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64.w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cstate="print"/>
          <a:srcRect/>
          <a:stretch>
            <a:fillRect/>
          </a:stretch>
        </p:blipFill>
        <p:spPr bwMode="auto">
          <a:xfrm>
            <a:off x="357188" y="357188"/>
            <a:ext cx="4143375" cy="1208087"/>
          </a:xfrm>
          <a:prstGeom prst="rect">
            <a:avLst/>
          </a:prstGeom>
          <a:noFill/>
          <a:ln w="9525">
            <a:noFill/>
            <a:miter lim="800000"/>
            <a:headEnd/>
            <a:tailEnd/>
          </a:ln>
        </p:spPr>
      </p:pic>
      <p:sp>
        <p:nvSpPr>
          <p:cNvPr id="19458" name="TextBox 2"/>
          <p:cNvSpPr txBox="1">
            <a:spLocks noChangeArrowheads="1"/>
          </p:cNvSpPr>
          <p:nvPr/>
        </p:nvSpPr>
        <p:spPr bwMode="auto">
          <a:xfrm>
            <a:off x="428625" y="1714500"/>
            <a:ext cx="8175823" cy="4524315"/>
          </a:xfrm>
          <a:prstGeom prst="rect">
            <a:avLst/>
          </a:prstGeom>
          <a:noFill/>
          <a:ln w="9525">
            <a:noFill/>
            <a:miter lim="800000"/>
            <a:headEnd/>
            <a:tailEnd/>
          </a:ln>
        </p:spPr>
        <p:txBody>
          <a:bodyPr wrap="square">
            <a:spAutoFit/>
          </a:bodyPr>
          <a:lstStyle/>
          <a:p>
            <a:r>
              <a:rPr lang="en-GB" sz="2800" dirty="0">
                <a:latin typeface="Arial" pitchFamily="34" charset="0"/>
                <a:cs typeface="Arial" pitchFamily="34" charset="0"/>
              </a:rPr>
              <a:t>Background to Clinical Specialities</a:t>
            </a:r>
          </a:p>
          <a:p>
            <a:r>
              <a:rPr lang="en-GB" sz="3600" b="1" dirty="0">
                <a:latin typeface="Arial" pitchFamily="34" charset="0"/>
                <a:cs typeface="Arial" pitchFamily="34" charset="0"/>
              </a:rPr>
              <a:t>Cardiac and Respiratory </a:t>
            </a:r>
            <a:r>
              <a:rPr lang="en-GB" sz="3600" b="1" dirty="0" smtClean="0">
                <a:latin typeface="Arial" pitchFamily="34" charset="0"/>
                <a:cs typeface="Arial" pitchFamily="34" charset="0"/>
              </a:rPr>
              <a:t>study </a:t>
            </a:r>
            <a:r>
              <a:rPr lang="en-GB" sz="3600" b="1" dirty="0">
                <a:latin typeface="Arial" pitchFamily="34" charset="0"/>
                <a:cs typeface="Arial" pitchFamily="34" charset="0"/>
              </a:rPr>
              <a:t>d</a:t>
            </a:r>
            <a:r>
              <a:rPr lang="en-GB" sz="3600" b="1" dirty="0" smtClean="0">
                <a:latin typeface="Arial" pitchFamily="34" charset="0"/>
                <a:cs typeface="Arial" pitchFamily="34" charset="0"/>
              </a:rPr>
              <a:t>ay </a:t>
            </a:r>
            <a:endParaRPr lang="en-GB" sz="3600" b="1" dirty="0">
              <a:latin typeface="Arial" pitchFamily="34" charset="0"/>
              <a:cs typeface="Arial" pitchFamily="34" charset="0"/>
            </a:endParaRPr>
          </a:p>
          <a:p>
            <a:r>
              <a:rPr lang="en-GB" sz="2800" dirty="0">
                <a:latin typeface="Arial" pitchFamily="34" charset="0"/>
                <a:cs typeface="Arial" pitchFamily="34" charset="0"/>
              </a:rPr>
              <a:t>29.11.11</a:t>
            </a:r>
          </a:p>
          <a:p>
            <a:endParaRPr lang="en-GB" sz="3600" dirty="0">
              <a:latin typeface="Arial" pitchFamily="34" charset="0"/>
              <a:cs typeface="Arial" pitchFamily="34" charset="0"/>
            </a:endParaRPr>
          </a:p>
          <a:p>
            <a:r>
              <a:rPr lang="en-GB" sz="3200" dirty="0">
                <a:latin typeface="Arial" pitchFamily="34" charset="0"/>
                <a:cs typeface="Arial" pitchFamily="34" charset="0"/>
              </a:rPr>
              <a:t>Dr </a:t>
            </a:r>
            <a:r>
              <a:rPr lang="en-GB" sz="3200" dirty="0" err="1">
                <a:latin typeface="Arial" pitchFamily="34" charset="0"/>
                <a:cs typeface="Arial" pitchFamily="34" charset="0"/>
              </a:rPr>
              <a:t>Irem</a:t>
            </a:r>
            <a:r>
              <a:rPr lang="en-GB" sz="3200" dirty="0">
                <a:latin typeface="Arial" pitchFamily="34" charset="0"/>
                <a:cs typeface="Arial" pitchFamily="34" charset="0"/>
              </a:rPr>
              <a:t> Patel</a:t>
            </a:r>
          </a:p>
          <a:p>
            <a:r>
              <a:rPr lang="en-GB" sz="2800" dirty="0">
                <a:latin typeface="Arial" pitchFamily="34" charset="0"/>
                <a:cs typeface="Arial" pitchFamily="34" charset="0"/>
              </a:rPr>
              <a:t>Consultant Chest Physician</a:t>
            </a:r>
          </a:p>
          <a:p>
            <a:r>
              <a:rPr lang="en-GB" sz="2800" dirty="0">
                <a:latin typeface="Arial" pitchFamily="34" charset="0"/>
                <a:cs typeface="Arial" pitchFamily="34" charset="0"/>
              </a:rPr>
              <a:t>Integrated Care</a:t>
            </a:r>
          </a:p>
          <a:p>
            <a:r>
              <a:rPr lang="en-GB" sz="2800" dirty="0">
                <a:latin typeface="Arial" pitchFamily="34" charset="0"/>
                <a:cs typeface="Arial" pitchFamily="34" charset="0"/>
              </a:rPr>
              <a:t>ICHT</a:t>
            </a:r>
          </a:p>
          <a:p>
            <a:endParaRPr lang="en-GB" sz="3600" b="1" dirty="0">
              <a:latin typeface="Calibri" pitchFamily="34" charset="0"/>
            </a:endParaRPr>
          </a:p>
        </p:txBody>
      </p:sp>
      <p:pic>
        <p:nvPicPr>
          <p:cNvPr id="19459" name="Picture 3"/>
          <p:cNvPicPr>
            <a:picLocks noChangeAspect="1" noChangeArrowheads="1"/>
          </p:cNvPicPr>
          <p:nvPr/>
        </p:nvPicPr>
        <p:blipFill>
          <a:blip r:embed="rId3" cstate="print"/>
          <a:srcRect/>
          <a:stretch>
            <a:fillRect/>
          </a:stretch>
        </p:blipFill>
        <p:spPr bwMode="auto">
          <a:xfrm>
            <a:off x="5643563" y="4357688"/>
            <a:ext cx="3290887"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1"/>
          <p:cNvSpPr>
            <a:spLocks noGrp="1"/>
          </p:cNvSpPr>
          <p:nvPr>
            <p:ph type="ftr" sz="quarter" idx="11"/>
          </p:nvPr>
        </p:nvSpPr>
        <p:spPr>
          <a:xfrm>
            <a:off x="457200" y="6356350"/>
            <a:ext cx="2133600" cy="365125"/>
          </a:xfrm>
        </p:spPr>
        <p:txBody>
          <a:bodyPr/>
          <a:lstStyle/>
          <a:p>
            <a:pPr algn="l">
              <a:defRPr/>
            </a:pPr>
            <a:r>
              <a:rPr lang="en-GB" altLang="en-GB" smtClean="0">
                <a:latin typeface="Arial" pitchFamily="34" charset="0"/>
              </a:rPr>
              <a:t>© Imperial College London</a:t>
            </a:r>
            <a:endParaRPr lang="en-US" altLang="en-US" smtClean="0">
              <a:latin typeface="Arial" pitchFamily="34" charset="0"/>
            </a:endParaRPr>
          </a:p>
        </p:txBody>
      </p:sp>
      <p:sp>
        <p:nvSpPr>
          <p:cNvPr id="40963" name="Slide Number Placeholder 2"/>
          <p:cNvSpPr>
            <a:spLocks noGrp="1"/>
          </p:cNvSpPr>
          <p:nvPr>
            <p:ph type="sldNum" sz="quarter" idx="12"/>
          </p:nvPr>
        </p:nvSpPr>
        <p:spPr>
          <a:xfrm>
            <a:off x="3124200" y="6356350"/>
            <a:ext cx="2895600" cy="365125"/>
          </a:xfrm>
        </p:spPr>
        <p:txBody>
          <a:bodyPr/>
          <a:lstStyle/>
          <a:p>
            <a:pPr algn="ctr">
              <a:defRPr/>
            </a:pPr>
            <a:r>
              <a:rPr lang="en-US" altLang="en-US">
                <a:latin typeface="Arial" pitchFamily="34" charset="0"/>
              </a:rPr>
              <a:t>Page </a:t>
            </a:r>
            <a:fld id="{71B8CCAB-AA13-4A41-95C2-1CB1CDC16F6E}" type="slidenum">
              <a:rPr lang="en-US" altLang="en-US">
                <a:latin typeface="Arial" pitchFamily="34" charset="0"/>
              </a:rPr>
              <a:pPr algn="ctr">
                <a:defRPr/>
              </a:pPr>
              <a:t>10</a:t>
            </a:fld>
            <a:endParaRPr lang="en-US" altLang="en-US">
              <a:latin typeface="Arial" pitchFamily="34" charset="0"/>
            </a:endParaRPr>
          </a:p>
        </p:txBody>
      </p:sp>
      <p:sp>
        <p:nvSpPr>
          <p:cNvPr id="33795" name="Rectangle 2"/>
          <p:cNvSpPr>
            <a:spLocks noChangeArrowheads="1"/>
          </p:cNvSpPr>
          <p:nvPr/>
        </p:nvSpPr>
        <p:spPr bwMode="auto">
          <a:xfrm>
            <a:off x="0" y="55086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375811" name="Group 3"/>
          <p:cNvGraphicFramePr>
            <a:graphicFrameLocks noGrp="1"/>
          </p:cNvGraphicFramePr>
          <p:nvPr/>
        </p:nvGraphicFramePr>
        <p:xfrm>
          <a:off x="450850" y="0"/>
          <a:ext cx="8147050" cy="4968876"/>
        </p:xfrm>
        <a:graphic>
          <a:graphicData uri="http://schemas.openxmlformats.org/drawingml/2006/table">
            <a:tbl>
              <a:tblPr/>
              <a:tblGrid>
                <a:gridCol w="4033838"/>
                <a:gridCol w="4113212"/>
              </a:tblGrid>
              <a:tr h="6401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Airways diseases</a:t>
                      </a:r>
                      <a:endParaRPr kumimoji="0" lang="en-US" sz="2400" b="0" i="0" u="none" strike="noStrike" cap="none" normalizeH="0" baseline="0" dirty="0" smtClean="0">
                        <a:ln>
                          <a:noFill/>
                        </a:ln>
                        <a:solidFill>
                          <a:schemeClr val="bg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1C36B8"/>
                          </a:solidFill>
                          <a:effectLst/>
                          <a:latin typeface="Times New Roman" pitchFamily="18" charset="0"/>
                          <a:cs typeface="Times New Roman" pitchFamily="18" charset="0"/>
                        </a:rPr>
                        <a:t>Small lung disorders</a:t>
                      </a:r>
                      <a:r>
                        <a:rPr kumimoji="0" lang="en-US" sz="1400" b="1" i="0" u="none" strike="noStrike" cap="none" normalizeH="0" baseline="0" smtClean="0">
                          <a:ln>
                            <a:noFill/>
                          </a:ln>
                          <a:solidFill>
                            <a:srgbClr val="1C36B8"/>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C36B8"/>
                          </a:solidFill>
                          <a:effectLst/>
                          <a:latin typeface="Times New Roman" pitchFamily="18" charset="0"/>
                          <a:cs typeface="Times New Roman" pitchFamily="18" charset="0"/>
                        </a:rPr>
                        <a:t>(also known as “restrictive disorders”)</a:t>
                      </a:r>
                      <a:endParaRPr kumimoji="0" lang="en-US" sz="2400" b="0" i="0" u="none" strike="noStrike" cap="none" normalizeH="0" baseline="0" smtClean="0">
                        <a:ln>
                          <a:noFill/>
                        </a:ln>
                        <a:solidFill>
                          <a:srgbClr val="1C36B8"/>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Localised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obstruction</a:t>
                      </a:r>
                      <a:endParaRPr kumimoji="0" lang="en-US" sz="18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Due to disease</a:t>
                      </a: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 within</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the lungs</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228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Sleep apnoea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Laryngeal carcinoma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Thyroid enlargement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Vocal cord dysfunction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Relapsing Polychondritis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Tumours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Post tracheostomy stenosis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Foreign bodies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Bronchopulmonary dysplasia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Sarcoidosis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Asbestosis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Extrinsic Allergic Alveolitis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Fibrosing Alveolitis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Eosinophilic pneumonia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Generalised</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obstruction</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Due to disease </a:t>
                      </a: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outside</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the lung</a:t>
                      </a:r>
                      <a:endParaRPr kumimoji="0" lang="en-US" sz="18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3108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Asthma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C.O.P.D.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Bronchiectasis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Cystic Fibrosis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Obliterative Bronchiolitis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Pleural effusions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Pneumothorax</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Scoliosis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Respiratory muscle weakness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Obesity</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3816" name="Rectangle 23"/>
          <p:cNvSpPr>
            <a:spLocks noChangeArrowheads="1"/>
          </p:cNvSpPr>
          <p:nvPr/>
        </p:nvSpPr>
        <p:spPr bwMode="auto">
          <a:xfrm>
            <a:off x="0" y="502761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375832" name="Group 24"/>
          <p:cNvGraphicFramePr>
            <a:graphicFrameLocks noGrp="1"/>
          </p:cNvGraphicFramePr>
          <p:nvPr/>
        </p:nvGraphicFramePr>
        <p:xfrm>
          <a:off x="493713" y="5241925"/>
          <a:ext cx="8094662" cy="1463675"/>
        </p:xfrm>
        <a:graphic>
          <a:graphicData uri="http://schemas.openxmlformats.org/drawingml/2006/table">
            <a:tbl>
              <a:tblPr/>
              <a:tblGrid>
                <a:gridCol w="3976687"/>
                <a:gridCol w="4117975"/>
              </a:tblGrid>
              <a:tr h="3964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1C36B8"/>
                          </a:solidFill>
                          <a:effectLst/>
                          <a:latin typeface="Times New Roman" pitchFamily="18" charset="0"/>
                          <a:cs typeface="Times New Roman" pitchFamily="18" charset="0"/>
                        </a:rPr>
                        <a:t>Infections</a:t>
                      </a:r>
                      <a:endParaRPr kumimoji="0" lang="en-US" sz="2000" b="0" i="0" u="none" strike="noStrike" cap="none" normalizeH="0" baseline="0" smtClean="0">
                        <a:ln>
                          <a:noFill/>
                        </a:ln>
                        <a:solidFill>
                          <a:srgbClr val="1C36B8"/>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1C36B8"/>
                          </a:solidFill>
                          <a:effectLst/>
                          <a:latin typeface="Times New Roman" pitchFamily="18" charset="0"/>
                          <a:cs typeface="Times New Roman" pitchFamily="18" charset="0"/>
                        </a:rPr>
                        <a:t>Pulmonary vascular disorders</a:t>
                      </a:r>
                      <a:endParaRPr kumimoji="0" lang="en-US" sz="2000" b="0" i="0" u="none" strike="noStrike" cap="none" normalizeH="0" baseline="0" smtClean="0">
                        <a:ln>
                          <a:noFill/>
                        </a:ln>
                        <a:solidFill>
                          <a:srgbClr val="1C36B8"/>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067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Tuberculosis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Infective bronchitis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Pneumonia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Empyema </a:t>
                      </a: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Pulmonary emboli</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Pulmonary hypertension</a:t>
                      </a:r>
                      <a:endParaRPr kumimoji="0" lang="en-US" sz="1600" b="0" i="0" u="none" strike="noStrike" cap="none" normalizeH="0" baseline="0" smtClean="0">
                        <a:ln>
                          <a:noFill/>
                        </a:ln>
                        <a:solidFill>
                          <a:schemeClr val="tx1"/>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3828" name="Rectangle 35"/>
          <p:cNvSpPr>
            <a:spLocks noChangeArrowheads="1"/>
          </p:cNvSpPr>
          <p:nvPr/>
        </p:nvSpPr>
        <p:spPr bwMode="auto">
          <a:xfrm>
            <a:off x="0" y="6307138"/>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pic>
        <p:nvPicPr>
          <p:cNvPr id="33829" name="Picture 36" descr="Ambulance"/>
          <p:cNvPicPr>
            <a:picLocks noChangeAspect="1" noChangeArrowheads="1"/>
          </p:cNvPicPr>
          <p:nvPr/>
        </p:nvPicPr>
        <p:blipFill>
          <a:blip r:embed="rId3" cstate="print"/>
          <a:srcRect/>
          <a:stretch>
            <a:fillRect/>
          </a:stretch>
        </p:blipFill>
        <p:spPr bwMode="auto">
          <a:xfrm>
            <a:off x="1485900" y="2859088"/>
            <a:ext cx="4654550" cy="3490912"/>
          </a:xfrm>
          <a:prstGeom prst="rect">
            <a:avLst/>
          </a:prstGeom>
          <a:noFill/>
          <a:ln w="9525">
            <a:noFill/>
            <a:miter lim="800000"/>
            <a:headEnd/>
            <a:tailEnd/>
          </a:ln>
        </p:spPr>
      </p:pic>
      <p:sp>
        <p:nvSpPr>
          <p:cNvPr id="33830" name="AutoShape 37"/>
          <p:cNvSpPr>
            <a:spLocks noChangeArrowheads="1"/>
          </p:cNvSpPr>
          <p:nvPr/>
        </p:nvSpPr>
        <p:spPr bwMode="auto">
          <a:xfrm>
            <a:off x="1704975" y="903288"/>
            <a:ext cx="1846263" cy="485775"/>
          </a:xfrm>
          <a:prstGeom prst="leftArrow">
            <a:avLst>
              <a:gd name="adj1" fmla="val 50000"/>
              <a:gd name="adj2" fmla="val 95016"/>
            </a:avLst>
          </a:prstGeom>
          <a:solidFill>
            <a:srgbClr val="FF3300"/>
          </a:solidFill>
          <a:ln w="9525">
            <a:solidFill>
              <a:schemeClr val="tx1"/>
            </a:solidFill>
            <a:miter lim="800000"/>
            <a:headEnd/>
            <a:tailEnd/>
          </a:ln>
        </p:spPr>
        <p:txBody>
          <a:bodyPr wrap="none" anchor="ctr"/>
          <a:lstStyle/>
          <a:p>
            <a:endParaRPr lang="en-GB">
              <a:latin typeface="Calibri" pitchFamily="34" charset="0"/>
            </a:endParaRPr>
          </a:p>
        </p:txBody>
      </p:sp>
      <p:sp>
        <p:nvSpPr>
          <p:cNvPr id="33831" name="Text Box 38"/>
          <p:cNvSpPr txBox="1">
            <a:spLocks noChangeArrowheads="1"/>
          </p:cNvSpPr>
          <p:nvPr/>
        </p:nvSpPr>
        <p:spPr bwMode="auto">
          <a:xfrm>
            <a:off x="3973513" y="955675"/>
            <a:ext cx="4884737" cy="830263"/>
          </a:xfrm>
          <a:prstGeom prst="rect">
            <a:avLst/>
          </a:prstGeom>
          <a:solidFill>
            <a:srgbClr val="FFFF00"/>
          </a:solidFill>
          <a:ln w="9525">
            <a:noFill/>
            <a:miter lim="800000"/>
            <a:headEnd/>
            <a:tailEnd/>
          </a:ln>
        </p:spPr>
        <p:txBody>
          <a:bodyPr>
            <a:spAutoFit/>
          </a:bodyPr>
          <a:lstStyle/>
          <a:p>
            <a:r>
              <a:rPr lang="en-GB" sz="2400">
                <a:solidFill>
                  <a:srgbClr val="000000"/>
                </a:solidFill>
                <a:latin typeface="Times" pitchFamily="18" charset="0"/>
              </a:rPr>
              <a:t>Leads to a six times normal</a:t>
            </a:r>
          </a:p>
          <a:p>
            <a:r>
              <a:rPr lang="en-GB" sz="2400">
                <a:solidFill>
                  <a:srgbClr val="000000"/>
                </a:solidFill>
                <a:latin typeface="Times" pitchFamily="18" charset="0"/>
              </a:rPr>
              <a:t> risk of having a road traffic crash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1"/>
          <p:cNvSpPr>
            <a:spLocks noGrp="1"/>
          </p:cNvSpPr>
          <p:nvPr>
            <p:ph type="ftr" sz="quarter" idx="11"/>
          </p:nvPr>
        </p:nvSpPr>
        <p:spPr>
          <a:xfrm>
            <a:off x="457200" y="6356350"/>
            <a:ext cx="2133600" cy="365125"/>
          </a:xfrm>
        </p:spPr>
        <p:txBody>
          <a:bodyPr/>
          <a:lstStyle/>
          <a:p>
            <a:pPr algn="l">
              <a:defRPr/>
            </a:pPr>
            <a:r>
              <a:rPr lang="en-GB" altLang="en-GB" smtClean="0">
                <a:latin typeface="Arial" pitchFamily="34" charset="0"/>
              </a:rPr>
              <a:t>© Imperial College London</a:t>
            </a:r>
            <a:endParaRPr lang="en-US" altLang="en-US" smtClean="0">
              <a:latin typeface="Arial" pitchFamily="34" charset="0"/>
            </a:endParaRPr>
          </a:p>
        </p:txBody>
      </p:sp>
      <p:sp>
        <p:nvSpPr>
          <p:cNvPr id="41987" name="Slide Number Placeholder 2"/>
          <p:cNvSpPr>
            <a:spLocks noGrp="1"/>
          </p:cNvSpPr>
          <p:nvPr>
            <p:ph type="sldNum" sz="quarter" idx="12"/>
          </p:nvPr>
        </p:nvSpPr>
        <p:spPr>
          <a:xfrm>
            <a:off x="3124200" y="6356350"/>
            <a:ext cx="2895600" cy="365125"/>
          </a:xfrm>
        </p:spPr>
        <p:txBody>
          <a:bodyPr/>
          <a:lstStyle/>
          <a:p>
            <a:pPr algn="ctr">
              <a:defRPr/>
            </a:pPr>
            <a:r>
              <a:rPr lang="en-US" altLang="en-US">
                <a:latin typeface="Arial" pitchFamily="34" charset="0"/>
              </a:rPr>
              <a:t>Page </a:t>
            </a:r>
            <a:fld id="{F8D1C8BC-D75C-4EEC-959E-E2AA996EC0CB}" type="slidenum">
              <a:rPr lang="en-US" altLang="en-US">
                <a:latin typeface="Arial" pitchFamily="34" charset="0"/>
              </a:rPr>
              <a:pPr algn="ctr">
                <a:defRPr/>
              </a:pPr>
              <a:t>11</a:t>
            </a:fld>
            <a:endParaRPr lang="en-US" altLang="en-US">
              <a:latin typeface="Arial" pitchFamily="34" charset="0"/>
            </a:endParaRPr>
          </a:p>
        </p:txBody>
      </p:sp>
      <p:sp>
        <p:nvSpPr>
          <p:cNvPr id="35843" name="Rectangle 2"/>
          <p:cNvSpPr>
            <a:spLocks noChangeArrowheads="1"/>
          </p:cNvSpPr>
          <p:nvPr/>
        </p:nvSpPr>
        <p:spPr bwMode="auto">
          <a:xfrm>
            <a:off x="0" y="55086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377859" name="Group 3"/>
          <p:cNvGraphicFramePr>
            <a:graphicFrameLocks noGrp="1"/>
          </p:cNvGraphicFramePr>
          <p:nvPr/>
        </p:nvGraphicFramePr>
        <p:xfrm>
          <a:off x="450850" y="0"/>
          <a:ext cx="8147050" cy="4968876"/>
        </p:xfrm>
        <a:graphic>
          <a:graphicData uri="http://schemas.openxmlformats.org/drawingml/2006/table">
            <a:tbl>
              <a:tblPr/>
              <a:tblGrid>
                <a:gridCol w="4033838"/>
                <a:gridCol w="4113212"/>
              </a:tblGrid>
              <a:tr h="6401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Airways diseases</a:t>
                      </a:r>
                      <a:endParaRPr kumimoji="0" lang="en-US" sz="2400" b="0" i="0" u="none" strike="noStrike" cap="none" normalizeH="0" baseline="0" dirty="0" smtClean="0">
                        <a:ln>
                          <a:noFill/>
                        </a:ln>
                        <a:solidFill>
                          <a:schemeClr val="bg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1C36B8"/>
                          </a:solidFill>
                          <a:effectLst/>
                          <a:latin typeface="Times New Roman" pitchFamily="18" charset="0"/>
                          <a:cs typeface="Times New Roman" pitchFamily="18" charset="0"/>
                        </a:rPr>
                        <a:t>Small lung disorders</a:t>
                      </a:r>
                      <a:r>
                        <a:rPr kumimoji="0" lang="en-US" sz="1400" b="1" i="0" u="none" strike="noStrike" cap="none" normalizeH="0" baseline="0" smtClean="0">
                          <a:ln>
                            <a:noFill/>
                          </a:ln>
                          <a:solidFill>
                            <a:srgbClr val="1C36B8"/>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C36B8"/>
                          </a:solidFill>
                          <a:effectLst/>
                          <a:latin typeface="Times New Roman" pitchFamily="18" charset="0"/>
                          <a:cs typeface="Times New Roman" pitchFamily="18" charset="0"/>
                        </a:rPr>
                        <a:t>(also known as “restrictive disorders”)</a:t>
                      </a:r>
                      <a:endParaRPr kumimoji="0" lang="en-US" sz="2400" b="0" i="0" u="none" strike="noStrike" cap="none" normalizeH="0" baseline="0" smtClean="0">
                        <a:ln>
                          <a:noFill/>
                        </a:ln>
                        <a:solidFill>
                          <a:srgbClr val="1C36B8"/>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Localised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obstruction</a:t>
                      </a:r>
                      <a:endParaRPr kumimoji="0" lang="en-US" sz="18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Due to disease</a:t>
                      </a: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 within</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the lungs</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228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Sleep apnoea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Laryngeal carcinoma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Thyroid enlargement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Vocal cord dysfunction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Relapsing Polychondritis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Tumours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Post tracheostomy stenosis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Foreign bodies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Bronchopulmonary dysplasia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Sarcoidosis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Asbestosis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Extrinsic Allergic Alveolitis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Fibrosing Alveolitis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Eosinophilic pneumonia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bg1"/>
                          </a:solidFill>
                          <a:effectLst/>
                          <a:latin typeface="Times New Roman" pitchFamily="18" charset="0"/>
                          <a:cs typeface="Times New Roman" pitchFamily="18" charset="0"/>
                        </a:rPr>
                        <a:t>Generalised</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 obstruction</a:t>
                      </a:r>
                      <a:endParaRPr kumimoji="0" lang="en-US" sz="1600" b="0" i="0" u="none" strike="noStrike" cap="none" normalizeH="0" baseline="0" dirty="0" smtClean="0">
                        <a:ln>
                          <a:noFill/>
                        </a:ln>
                        <a:solidFill>
                          <a:schemeClr val="bg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Due to disease </a:t>
                      </a: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outside</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the lung</a:t>
                      </a:r>
                      <a:endParaRPr kumimoji="0" lang="en-US" sz="18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3108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Asthma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C.O.P.D.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Bronchiectasis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Cystic Fibrosis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Obliterative Bronchiolitis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Pleural effusions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Pneumothorax</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Scoliosis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Respiratory muscle weakness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Obesity</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5864" name="Rectangle 23"/>
          <p:cNvSpPr>
            <a:spLocks noChangeArrowheads="1"/>
          </p:cNvSpPr>
          <p:nvPr/>
        </p:nvSpPr>
        <p:spPr bwMode="auto">
          <a:xfrm>
            <a:off x="0" y="502761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377880" name="Group 24"/>
          <p:cNvGraphicFramePr>
            <a:graphicFrameLocks noGrp="1"/>
          </p:cNvGraphicFramePr>
          <p:nvPr/>
        </p:nvGraphicFramePr>
        <p:xfrm>
          <a:off x="493713" y="5241925"/>
          <a:ext cx="8094662" cy="1463675"/>
        </p:xfrm>
        <a:graphic>
          <a:graphicData uri="http://schemas.openxmlformats.org/drawingml/2006/table">
            <a:tbl>
              <a:tblPr/>
              <a:tblGrid>
                <a:gridCol w="3976687"/>
                <a:gridCol w="4117975"/>
              </a:tblGrid>
              <a:tr h="3964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1C36B8"/>
                          </a:solidFill>
                          <a:effectLst/>
                          <a:latin typeface="Times New Roman" pitchFamily="18" charset="0"/>
                          <a:cs typeface="Times New Roman" pitchFamily="18" charset="0"/>
                        </a:rPr>
                        <a:t>Infections</a:t>
                      </a:r>
                      <a:endParaRPr kumimoji="0" lang="en-US" sz="2000" b="0" i="0" u="none" strike="noStrike" cap="none" normalizeH="0" baseline="0" smtClean="0">
                        <a:ln>
                          <a:noFill/>
                        </a:ln>
                        <a:solidFill>
                          <a:srgbClr val="1C36B8"/>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1C36B8"/>
                          </a:solidFill>
                          <a:effectLst/>
                          <a:latin typeface="Times New Roman" pitchFamily="18" charset="0"/>
                          <a:cs typeface="Times New Roman" pitchFamily="18" charset="0"/>
                        </a:rPr>
                        <a:t>Pulmonary vascular disorders</a:t>
                      </a:r>
                      <a:endParaRPr kumimoji="0" lang="en-US" sz="2000" b="0" i="0" u="none" strike="noStrike" cap="none" normalizeH="0" baseline="0" smtClean="0">
                        <a:ln>
                          <a:noFill/>
                        </a:ln>
                        <a:solidFill>
                          <a:srgbClr val="1C36B8"/>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067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Tuberculosis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Infective bronchitis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Pneumonia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Empyema </a:t>
                      </a: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Pulmonary emboli</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Pulmonary hypertension</a:t>
                      </a:r>
                      <a:endParaRPr kumimoji="0" lang="en-US" sz="1600" b="0" i="0" u="none" strike="noStrike" cap="none" normalizeH="0" baseline="0" smtClean="0">
                        <a:ln>
                          <a:noFill/>
                        </a:ln>
                        <a:solidFill>
                          <a:schemeClr val="tx1"/>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5876" name="Rectangle 35"/>
          <p:cNvSpPr>
            <a:spLocks noChangeArrowheads="1"/>
          </p:cNvSpPr>
          <p:nvPr/>
        </p:nvSpPr>
        <p:spPr bwMode="auto">
          <a:xfrm>
            <a:off x="0" y="6307138"/>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sp>
        <p:nvSpPr>
          <p:cNvPr id="35877" name="Text Box 36"/>
          <p:cNvSpPr txBox="1">
            <a:spLocks noChangeArrowheads="1"/>
          </p:cNvSpPr>
          <p:nvPr/>
        </p:nvSpPr>
        <p:spPr bwMode="auto">
          <a:xfrm>
            <a:off x="3759200" y="3787775"/>
            <a:ext cx="3686175" cy="1200150"/>
          </a:xfrm>
          <a:prstGeom prst="rect">
            <a:avLst/>
          </a:prstGeom>
          <a:solidFill>
            <a:srgbClr val="FFFF00"/>
          </a:solidFill>
          <a:ln w="9525">
            <a:noFill/>
            <a:miter lim="800000"/>
            <a:headEnd/>
            <a:tailEnd/>
          </a:ln>
        </p:spPr>
        <p:txBody>
          <a:bodyPr>
            <a:spAutoFit/>
          </a:bodyPr>
          <a:lstStyle/>
          <a:p>
            <a:pPr>
              <a:spcBef>
                <a:spcPct val="50000"/>
              </a:spcBef>
            </a:pPr>
            <a:r>
              <a:rPr lang="en-GB" sz="2400">
                <a:solidFill>
                  <a:srgbClr val="000000"/>
                </a:solidFill>
                <a:latin typeface="Times" pitchFamily="18" charset="0"/>
              </a:rPr>
              <a:t>One in eight of all medical admissions is due to COPD</a:t>
            </a:r>
          </a:p>
        </p:txBody>
      </p:sp>
      <p:sp>
        <p:nvSpPr>
          <p:cNvPr id="35878" name="AutoShape 37"/>
          <p:cNvSpPr>
            <a:spLocks noChangeArrowheads="1"/>
          </p:cNvSpPr>
          <p:nvPr/>
        </p:nvSpPr>
        <p:spPr bwMode="auto">
          <a:xfrm>
            <a:off x="1625600" y="3863975"/>
            <a:ext cx="1493838" cy="485775"/>
          </a:xfrm>
          <a:prstGeom prst="leftArrow">
            <a:avLst>
              <a:gd name="adj1" fmla="val 50000"/>
              <a:gd name="adj2" fmla="val 76879"/>
            </a:avLst>
          </a:prstGeom>
          <a:solidFill>
            <a:srgbClr val="FF3300"/>
          </a:solidFill>
          <a:ln w="9525">
            <a:solidFill>
              <a:schemeClr val="tx1"/>
            </a:solidFill>
            <a:miter lim="800000"/>
            <a:headEnd/>
            <a:tailEnd/>
          </a:ln>
        </p:spPr>
        <p:txBody>
          <a:bodyPr wrap="none" anchor="ctr"/>
          <a:lstStyle/>
          <a:p>
            <a:endParaRPr lang="en-GB">
              <a:latin typeface="Calibri" pitchFamily="34" charset="0"/>
            </a:endParaRPr>
          </a:p>
        </p:txBody>
      </p:sp>
      <p:pic>
        <p:nvPicPr>
          <p:cNvPr id="35879" name="Picture 38" descr="dsc_0039"/>
          <p:cNvPicPr>
            <a:picLocks noChangeAspect="1" noChangeArrowheads="1"/>
          </p:cNvPicPr>
          <p:nvPr/>
        </p:nvPicPr>
        <p:blipFill>
          <a:blip r:embed="rId3" cstate="print"/>
          <a:srcRect/>
          <a:stretch>
            <a:fillRect/>
          </a:stretch>
        </p:blipFill>
        <p:spPr bwMode="auto">
          <a:xfrm>
            <a:off x="4530725" y="252413"/>
            <a:ext cx="4017963" cy="2720975"/>
          </a:xfrm>
          <a:prstGeom prst="rect">
            <a:avLst/>
          </a:prstGeom>
          <a:noFill/>
          <a:ln w="9525">
            <a:noFill/>
            <a:miter lim="800000"/>
            <a:headEnd/>
            <a:tailEnd/>
          </a:ln>
        </p:spPr>
      </p:pic>
      <p:pic>
        <p:nvPicPr>
          <p:cNvPr id="35880" name="Picture 39"/>
          <p:cNvPicPr>
            <a:picLocks noChangeAspect="1" noChangeArrowheads="1"/>
          </p:cNvPicPr>
          <p:nvPr/>
        </p:nvPicPr>
        <p:blipFill>
          <a:blip r:embed="rId4" cstate="print">
            <a:clrChange>
              <a:clrFrom>
                <a:srgbClr val="80B8EF"/>
              </a:clrFrom>
              <a:clrTo>
                <a:srgbClr val="80B8EF">
                  <a:alpha val="0"/>
                </a:srgbClr>
              </a:clrTo>
            </a:clrChange>
          </a:blip>
          <a:srcRect/>
          <a:stretch>
            <a:fillRect/>
          </a:stretch>
        </p:blipFill>
        <p:spPr bwMode="auto">
          <a:xfrm>
            <a:off x="922338" y="1344613"/>
            <a:ext cx="2320925" cy="1706562"/>
          </a:xfrm>
          <a:prstGeom prst="rect">
            <a:avLst/>
          </a:prstGeom>
          <a:noFill/>
          <a:ln w="12700">
            <a:noFill/>
            <a:miter lim="800000"/>
            <a:headEnd/>
            <a:tailEnd/>
          </a:ln>
        </p:spPr>
      </p:pic>
      <p:sp>
        <p:nvSpPr>
          <p:cNvPr id="35881" name="Rectangle 40"/>
          <p:cNvSpPr>
            <a:spLocks noChangeArrowheads="1"/>
          </p:cNvSpPr>
          <p:nvPr/>
        </p:nvSpPr>
        <p:spPr bwMode="auto">
          <a:xfrm>
            <a:off x="1450975" y="1611313"/>
            <a:ext cx="696913" cy="319087"/>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p:txBody>
          <a:bodyPr rtlCol="0">
            <a:normAutofit/>
          </a:bodyPr>
          <a:lstStyle/>
          <a:p>
            <a:pPr eaLnBrk="1" fontAlgn="auto" hangingPunct="1">
              <a:spcAft>
                <a:spcPts val="0"/>
              </a:spcAft>
              <a:defRPr/>
            </a:pPr>
            <a:r>
              <a:rPr lang="en-GB" sz="3200" b="1" dirty="0" smtClean="0">
                <a:solidFill>
                  <a:srgbClr val="FF0000"/>
                </a:solidFill>
                <a:latin typeface="+mn-lt"/>
              </a:rPr>
              <a:t>COPD is projected to be the third </a:t>
            </a:r>
            <a:br>
              <a:rPr lang="en-GB" sz="3200" b="1" dirty="0" smtClean="0">
                <a:solidFill>
                  <a:srgbClr val="FF0000"/>
                </a:solidFill>
                <a:latin typeface="+mn-lt"/>
              </a:rPr>
            </a:br>
            <a:r>
              <a:rPr lang="en-GB" sz="3200" b="1" dirty="0" smtClean="0">
                <a:solidFill>
                  <a:srgbClr val="FF0000"/>
                </a:solidFill>
                <a:latin typeface="+mn-lt"/>
              </a:rPr>
              <a:t>biggest GLOBAL killer by 2020</a:t>
            </a:r>
          </a:p>
        </p:txBody>
      </p:sp>
      <p:sp>
        <p:nvSpPr>
          <p:cNvPr id="37890" name="Text Box 3"/>
          <p:cNvSpPr txBox="1">
            <a:spLocks noChangeArrowheads="1"/>
          </p:cNvSpPr>
          <p:nvPr/>
        </p:nvSpPr>
        <p:spPr bwMode="auto">
          <a:xfrm>
            <a:off x="7086600" y="6399213"/>
            <a:ext cx="1814513" cy="277812"/>
          </a:xfrm>
          <a:prstGeom prst="rect">
            <a:avLst/>
          </a:prstGeom>
          <a:noFill/>
          <a:ln w="52451">
            <a:noFill/>
            <a:miter lim="800000"/>
            <a:headEnd/>
            <a:tailEnd/>
          </a:ln>
        </p:spPr>
        <p:txBody>
          <a:bodyPr wrap="none" lIns="79926" tIns="39963" rIns="79926" bIns="39963" anchor="b">
            <a:spAutoFit/>
          </a:bodyPr>
          <a:lstStyle/>
          <a:p>
            <a:pPr algn="r" defTabSz="801688" eaLnBrk="0" hangingPunct="0"/>
            <a:r>
              <a:rPr lang="en-GB" sz="1300" b="1">
                <a:solidFill>
                  <a:schemeClr val="bg1"/>
                </a:solidFill>
              </a:rPr>
              <a:t>Murray &amp; Lopez 1997</a:t>
            </a:r>
          </a:p>
        </p:txBody>
      </p:sp>
      <p:sp>
        <p:nvSpPr>
          <p:cNvPr id="37891" name="Text Box 4"/>
          <p:cNvSpPr txBox="1">
            <a:spLocks noChangeArrowheads="1"/>
          </p:cNvSpPr>
          <p:nvPr/>
        </p:nvSpPr>
        <p:spPr bwMode="auto">
          <a:xfrm>
            <a:off x="1038225" y="2122488"/>
            <a:ext cx="3613150" cy="3498850"/>
          </a:xfrm>
          <a:prstGeom prst="rect">
            <a:avLst/>
          </a:prstGeom>
          <a:noFill/>
          <a:ln w="9525">
            <a:noFill/>
            <a:miter lim="800000"/>
            <a:headEnd/>
            <a:tailEnd/>
          </a:ln>
        </p:spPr>
        <p:txBody>
          <a:bodyPr lIns="96711" tIns="48354" rIns="96711" bIns="48354">
            <a:spAutoFit/>
          </a:bodyPr>
          <a:lstStyle/>
          <a:p>
            <a:pPr eaLnBrk="0" hangingPunct="0">
              <a:spcAft>
                <a:spcPct val="20000"/>
              </a:spcAft>
            </a:pPr>
            <a:r>
              <a:rPr lang="en-GB" sz="1900" b="1">
                <a:latin typeface="Calibri" pitchFamily="34" charset="0"/>
              </a:rPr>
              <a:t>Ischaemic heart disease</a:t>
            </a:r>
          </a:p>
          <a:p>
            <a:pPr eaLnBrk="0" hangingPunct="0">
              <a:spcAft>
                <a:spcPct val="20000"/>
              </a:spcAft>
            </a:pPr>
            <a:r>
              <a:rPr lang="en-GB" sz="1900" b="1">
                <a:latin typeface="Calibri" pitchFamily="34" charset="0"/>
              </a:rPr>
              <a:t>CVD disease</a:t>
            </a:r>
          </a:p>
          <a:p>
            <a:pPr eaLnBrk="0" hangingPunct="0">
              <a:spcAft>
                <a:spcPct val="20000"/>
              </a:spcAft>
            </a:pPr>
            <a:r>
              <a:rPr lang="en-GB" sz="1900" b="1">
                <a:latin typeface="Calibri" pitchFamily="34" charset="0"/>
              </a:rPr>
              <a:t>Lower respiratory infection</a:t>
            </a:r>
          </a:p>
          <a:p>
            <a:pPr eaLnBrk="0" hangingPunct="0">
              <a:spcAft>
                <a:spcPct val="20000"/>
              </a:spcAft>
            </a:pPr>
            <a:r>
              <a:rPr lang="en-GB" sz="1900" b="1">
                <a:latin typeface="Calibri" pitchFamily="34" charset="0"/>
              </a:rPr>
              <a:t>Diarrhoeal disease</a:t>
            </a:r>
          </a:p>
          <a:p>
            <a:pPr eaLnBrk="0" hangingPunct="0">
              <a:spcAft>
                <a:spcPct val="20000"/>
              </a:spcAft>
            </a:pPr>
            <a:r>
              <a:rPr lang="en-GB" sz="1900" b="1">
                <a:latin typeface="Calibri" pitchFamily="34" charset="0"/>
              </a:rPr>
              <a:t>Perinatal disorders</a:t>
            </a:r>
          </a:p>
          <a:p>
            <a:pPr eaLnBrk="0" hangingPunct="0">
              <a:spcAft>
                <a:spcPct val="20000"/>
              </a:spcAft>
            </a:pPr>
            <a:r>
              <a:rPr lang="en-GB" sz="1900" b="1">
                <a:latin typeface="Calibri" pitchFamily="34" charset="0"/>
              </a:rPr>
              <a:t>COPD</a:t>
            </a:r>
          </a:p>
          <a:p>
            <a:pPr eaLnBrk="0" hangingPunct="0">
              <a:spcAft>
                <a:spcPct val="20000"/>
              </a:spcAft>
            </a:pPr>
            <a:r>
              <a:rPr lang="en-GB" sz="1900" b="1">
                <a:latin typeface="Calibri" pitchFamily="34" charset="0"/>
              </a:rPr>
              <a:t>Tuberculosis</a:t>
            </a:r>
          </a:p>
          <a:p>
            <a:pPr eaLnBrk="0" hangingPunct="0">
              <a:spcAft>
                <a:spcPct val="20000"/>
              </a:spcAft>
            </a:pPr>
            <a:r>
              <a:rPr lang="en-GB" sz="1900" b="1">
                <a:latin typeface="Calibri" pitchFamily="34" charset="0"/>
              </a:rPr>
              <a:t>Measles</a:t>
            </a:r>
          </a:p>
          <a:p>
            <a:pPr eaLnBrk="0" hangingPunct="0">
              <a:spcAft>
                <a:spcPct val="20000"/>
              </a:spcAft>
            </a:pPr>
            <a:r>
              <a:rPr lang="en-GB" sz="1900" b="1">
                <a:latin typeface="Calibri" pitchFamily="34" charset="0"/>
              </a:rPr>
              <a:t>Road traffic accident</a:t>
            </a:r>
          </a:p>
          <a:p>
            <a:pPr eaLnBrk="0" hangingPunct="0">
              <a:spcAft>
                <a:spcPct val="20000"/>
              </a:spcAft>
            </a:pPr>
            <a:r>
              <a:rPr lang="en-GB" sz="1900" b="1">
                <a:latin typeface="Calibri" pitchFamily="34" charset="0"/>
              </a:rPr>
              <a:t>Lung cancer</a:t>
            </a:r>
          </a:p>
        </p:txBody>
      </p:sp>
      <p:sp>
        <p:nvSpPr>
          <p:cNvPr id="37892" name="Line 5"/>
          <p:cNvSpPr>
            <a:spLocks noChangeShapeType="1"/>
          </p:cNvSpPr>
          <p:nvPr/>
        </p:nvSpPr>
        <p:spPr bwMode="auto">
          <a:xfrm>
            <a:off x="4581525" y="2316163"/>
            <a:ext cx="1171575" cy="0"/>
          </a:xfrm>
          <a:prstGeom prst="line">
            <a:avLst/>
          </a:prstGeom>
          <a:noFill/>
          <a:ln w="28575">
            <a:solidFill>
              <a:schemeClr val="tx1"/>
            </a:solidFill>
            <a:round/>
            <a:headEnd/>
            <a:tailEnd type="triangle" w="med" len="med"/>
          </a:ln>
        </p:spPr>
        <p:txBody>
          <a:bodyPr/>
          <a:lstStyle/>
          <a:p>
            <a:endParaRPr lang="en-US"/>
          </a:p>
        </p:txBody>
      </p:sp>
      <p:sp>
        <p:nvSpPr>
          <p:cNvPr id="37893" name="Line 6"/>
          <p:cNvSpPr>
            <a:spLocks noChangeShapeType="1"/>
          </p:cNvSpPr>
          <p:nvPr/>
        </p:nvSpPr>
        <p:spPr bwMode="auto">
          <a:xfrm>
            <a:off x="4581525" y="2678113"/>
            <a:ext cx="1171575" cy="0"/>
          </a:xfrm>
          <a:prstGeom prst="line">
            <a:avLst/>
          </a:prstGeom>
          <a:noFill/>
          <a:ln w="28575">
            <a:solidFill>
              <a:schemeClr val="tx1"/>
            </a:solidFill>
            <a:round/>
            <a:headEnd/>
            <a:tailEnd type="triangle" w="med" len="med"/>
          </a:ln>
        </p:spPr>
        <p:txBody>
          <a:bodyPr/>
          <a:lstStyle/>
          <a:p>
            <a:endParaRPr lang="en-US"/>
          </a:p>
        </p:txBody>
      </p:sp>
      <p:sp>
        <p:nvSpPr>
          <p:cNvPr id="37894" name="Line 7"/>
          <p:cNvSpPr>
            <a:spLocks noChangeShapeType="1"/>
          </p:cNvSpPr>
          <p:nvPr/>
        </p:nvSpPr>
        <p:spPr bwMode="auto">
          <a:xfrm>
            <a:off x="4581525" y="4414838"/>
            <a:ext cx="1171575" cy="0"/>
          </a:xfrm>
          <a:prstGeom prst="line">
            <a:avLst/>
          </a:prstGeom>
          <a:noFill/>
          <a:ln w="28575">
            <a:solidFill>
              <a:schemeClr val="tx1"/>
            </a:solidFill>
            <a:round/>
            <a:headEnd/>
            <a:tailEnd type="triangle" w="med" len="med"/>
          </a:ln>
        </p:spPr>
        <p:txBody>
          <a:bodyPr/>
          <a:lstStyle/>
          <a:p>
            <a:endParaRPr lang="en-US"/>
          </a:p>
        </p:txBody>
      </p:sp>
      <p:sp>
        <p:nvSpPr>
          <p:cNvPr id="37895" name="Line 8"/>
          <p:cNvSpPr>
            <a:spLocks noChangeShapeType="1"/>
          </p:cNvSpPr>
          <p:nvPr/>
        </p:nvSpPr>
        <p:spPr bwMode="auto">
          <a:xfrm>
            <a:off x="4589463" y="2992438"/>
            <a:ext cx="1162050" cy="368300"/>
          </a:xfrm>
          <a:prstGeom prst="line">
            <a:avLst/>
          </a:prstGeom>
          <a:noFill/>
          <a:ln w="28575">
            <a:solidFill>
              <a:schemeClr val="tx1"/>
            </a:solidFill>
            <a:round/>
            <a:headEnd/>
            <a:tailEnd type="triangle" w="med" len="med"/>
          </a:ln>
        </p:spPr>
        <p:txBody>
          <a:bodyPr/>
          <a:lstStyle/>
          <a:p>
            <a:endParaRPr lang="en-US"/>
          </a:p>
        </p:txBody>
      </p:sp>
      <p:sp>
        <p:nvSpPr>
          <p:cNvPr id="37896" name="Line 9"/>
          <p:cNvSpPr>
            <a:spLocks noChangeShapeType="1"/>
          </p:cNvSpPr>
          <p:nvPr/>
        </p:nvSpPr>
        <p:spPr bwMode="auto">
          <a:xfrm>
            <a:off x="4602163" y="3335338"/>
            <a:ext cx="1017587" cy="2312987"/>
          </a:xfrm>
          <a:prstGeom prst="line">
            <a:avLst/>
          </a:prstGeom>
          <a:noFill/>
          <a:ln w="28575">
            <a:solidFill>
              <a:schemeClr val="tx1"/>
            </a:solidFill>
            <a:round/>
            <a:headEnd/>
            <a:tailEnd type="triangle" w="med" len="med"/>
          </a:ln>
        </p:spPr>
        <p:txBody>
          <a:bodyPr/>
          <a:lstStyle/>
          <a:p>
            <a:endParaRPr lang="en-US"/>
          </a:p>
        </p:txBody>
      </p:sp>
      <p:sp>
        <p:nvSpPr>
          <p:cNvPr id="37897" name="Line 10"/>
          <p:cNvSpPr>
            <a:spLocks noChangeShapeType="1"/>
          </p:cNvSpPr>
          <p:nvPr/>
        </p:nvSpPr>
        <p:spPr bwMode="auto">
          <a:xfrm>
            <a:off x="4614863" y="4733925"/>
            <a:ext cx="273050" cy="920750"/>
          </a:xfrm>
          <a:prstGeom prst="line">
            <a:avLst/>
          </a:prstGeom>
          <a:noFill/>
          <a:ln w="28575">
            <a:solidFill>
              <a:schemeClr val="tx1"/>
            </a:solidFill>
            <a:round/>
            <a:headEnd/>
            <a:tailEnd type="triangle" w="med" len="med"/>
          </a:ln>
        </p:spPr>
        <p:txBody>
          <a:bodyPr/>
          <a:lstStyle/>
          <a:p>
            <a:endParaRPr lang="en-US"/>
          </a:p>
        </p:txBody>
      </p:sp>
      <p:sp>
        <p:nvSpPr>
          <p:cNvPr id="1008651" name="Line 11"/>
          <p:cNvSpPr>
            <a:spLocks noChangeShapeType="1"/>
          </p:cNvSpPr>
          <p:nvPr/>
        </p:nvSpPr>
        <p:spPr bwMode="auto">
          <a:xfrm flipV="1">
            <a:off x="4598988" y="3027363"/>
            <a:ext cx="1146175" cy="1044575"/>
          </a:xfrm>
          <a:prstGeom prst="line">
            <a:avLst/>
          </a:prstGeom>
          <a:noFill/>
          <a:ln w="28575">
            <a:solidFill>
              <a:schemeClr val="hlink"/>
            </a:solidFill>
            <a:round/>
            <a:headEnd/>
            <a:tailEnd type="triangle" w="med" len="med"/>
          </a:ln>
        </p:spPr>
        <p:txBody>
          <a:bodyPr/>
          <a:lstStyle/>
          <a:p>
            <a:endParaRPr lang="en-US"/>
          </a:p>
        </p:txBody>
      </p:sp>
      <p:sp>
        <p:nvSpPr>
          <p:cNvPr id="37899" name="Text Box 12"/>
          <p:cNvSpPr txBox="1">
            <a:spLocks noChangeArrowheads="1"/>
          </p:cNvSpPr>
          <p:nvPr/>
        </p:nvSpPr>
        <p:spPr bwMode="auto">
          <a:xfrm>
            <a:off x="5935663" y="4570413"/>
            <a:ext cx="2074862" cy="1076325"/>
          </a:xfrm>
          <a:prstGeom prst="rect">
            <a:avLst/>
          </a:prstGeom>
          <a:noFill/>
          <a:ln w="9525">
            <a:noFill/>
            <a:miter lim="800000"/>
            <a:headEnd/>
            <a:tailEnd/>
          </a:ln>
        </p:spPr>
        <p:txBody>
          <a:bodyPr lIns="96711" tIns="48354" rIns="96711" bIns="48354">
            <a:spAutoFit/>
          </a:bodyPr>
          <a:lstStyle/>
          <a:p>
            <a:pPr eaLnBrk="0" hangingPunct="0">
              <a:spcAft>
                <a:spcPct val="20000"/>
              </a:spcAft>
            </a:pPr>
            <a:r>
              <a:rPr lang="en-GB" sz="1900" b="1">
                <a:solidFill>
                  <a:schemeClr val="bg1"/>
                </a:solidFill>
                <a:latin typeface="Calibri" pitchFamily="34" charset="0"/>
              </a:rPr>
              <a:t>Stomach cancer</a:t>
            </a:r>
          </a:p>
          <a:p>
            <a:pPr eaLnBrk="0" hangingPunct="0">
              <a:spcAft>
                <a:spcPct val="20000"/>
              </a:spcAft>
            </a:pPr>
            <a:r>
              <a:rPr lang="en-GB" sz="1900" b="1">
                <a:solidFill>
                  <a:schemeClr val="bg1"/>
                </a:solidFill>
                <a:latin typeface="Calibri" pitchFamily="34" charset="0"/>
              </a:rPr>
              <a:t>HIV</a:t>
            </a:r>
          </a:p>
          <a:p>
            <a:pPr eaLnBrk="0" hangingPunct="0">
              <a:spcAft>
                <a:spcPct val="20000"/>
              </a:spcAft>
            </a:pPr>
            <a:r>
              <a:rPr lang="en-GB" sz="1900" b="1">
                <a:solidFill>
                  <a:schemeClr val="bg1"/>
                </a:solidFill>
                <a:latin typeface="Calibri" pitchFamily="34" charset="0"/>
              </a:rPr>
              <a:t>Suicide</a:t>
            </a:r>
          </a:p>
        </p:txBody>
      </p:sp>
      <p:sp>
        <p:nvSpPr>
          <p:cNvPr id="37900" name="Text Box 13"/>
          <p:cNvSpPr txBox="1">
            <a:spLocks noChangeArrowheads="1"/>
          </p:cNvSpPr>
          <p:nvPr/>
        </p:nvSpPr>
        <p:spPr bwMode="auto">
          <a:xfrm>
            <a:off x="4140200" y="1785938"/>
            <a:ext cx="838200" cy="390525"/>
          </a:xfrm>
          <a:prstGeom prst="rect">
            <a:avLst/>
          </a:prstGeom>
          <a:noFill/>
          <a:ln w="9525">
            <a:noFill/>
            <a:miter lim="800000"/>
            <a:headEnd/>
            <a:tailEnd/>
          </a:ln>
        </p:spPr>
        <p:txBody>
          <a:bodyPr lIns="96711" tIns="48354" rIns="96711" bIns="48354">
            <a:spAutoFit/>
          </a:bodyPr>
          <a:lstStyle/>
          <a:p>
            <a:pPr algn="ctr" eaLnBrk="0" hangingPunct="0"/>
            <a:r>
              <a:rPr lang="en-GB" sz="1900" b="1"/>
              <a:t>1990</a:t>
            </a:r>
          </a:p>
        </p:txBody>
      </p:sp>
      <p:sp>
        <p:nvSpPr>
          <p:cNvPr id="37901" name="Text Box 14"/>
          <p:cNvSpPr txBox="1">
            <a:spLocks noChangeArrowheads="1"/>
          </p:cNvSpPr>
          <p:nvPr/>
        </p:nvSpPr>
        <p:spPr bwMode="auto">
          <a:xfrm>
            <a:off x="5419725" y="1785938"/>
            <a:ext cx="838200" cy="390525"/>
          </a:xfrm>
          <a:prstGeom prst="rect">
            <a:avLst/>
          </a:prstGeom>
          <a:noFill/>
          <a:ln w="9525">
            <a:noFill/>
            <a:miter lim="800000"/>
            <a:headEnd/>
            <a:tailEnd/>
          </a:ln>
        </p:spPr>
        <p:txBody>
          <a:bodyPr lIns="96711" tIns="48354" rIns="96711" bIns="48354">
            <a:spAutoFit/>
          </a:bodyPr>
          <a:lstStyle/>
          <a:p>
            <a:pPr algn="ctr" eaLnBrk="0" hangingPunct="0"/>
            <a:r>
              <a:rPr lang="en-GB" sz="1900" b="1"/>
              <a:t>2020</a:t>
            </a:r>
          </a:p>
        </p:txBody>
      </p:sp>
      <p:sp>
        <p:nvSpPr>
          <p:cNvPr id="37902" name="Rectangle 16"/>
          <p:cNvSpPr>
            <a:spLocks noChangeArrowheads="1"/>
          </p:cNvSpPr>
          <p:nvPr/>
        </p:nvSpPr>
        <p:spPr bwMode="auto">
          <a:xfrm>
            <a:off x="4468813" y="2228850"/>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03" name="Rectangle 17"/>
          <p:cNvSpPr>
            <a:spLocks noChangeArrowheads="1"/>
          </p:cNvSpPr>
          <p:nvPr/>
        </p:nvSpPr>
        <p:spPr bwMode="auto">
          <a:xfrm>
            <a:off x="5765800" y="2228850"/>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04" name="Rectangle 18"/>
          <p:cNvSpPr>
            <a:spLocks noChangeArrowheads="1"/>
          </p:cNvSpPr>
          <p:nvPr/>
        </p:nvSpPr>
        <p:spPr bwMode="auto">
          <a:xfrm>
            <a:off x="4468813" y="2587625"/>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05" name="Rectangle 19"/>
          <p:cNvSpPr>
            <a:spLocks noChangeArrowheads="1"/>
          </p:cNvSpPr>
          <p:nvPr/>
        </p:nvSpPr>
        <p:spPr bwMode="auto">
          <a:xfrm>
            <a:off x="5765800" y="2587625"/>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06" name="Rectangle 20"/>
          <p:cNvSpPr>
            <a:spLocks noChangeArrowheads="1"/>
          </p:cNvSpPr>
          <p:nvPr/>
        </p:nvSpPr>
        <p:spPr bwMode="auto">
          <a:xfrm>
            <a:off x="4468813" y="2927350"/>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07" name="Rectangle 21"/>
          <p:cNvSpPr>
            <a:spLocks noChangeArrowheads="1"/>
          </p:cNvSpPr>
          <p:nvPr/>
        </p:nvSpPr>
        <p:spPr bwMode="auto">
          <a:xfrm>
            <a:off x="5765800" y="2927350"/>
            <a:ext cx="171450" cy="171450"/>
          </a:xfrm>
          <a:prstGeom prst="rect">
            <a:avLst/>
          </a:prstGeom>
          <a:solidFill>
            <a:schemeClr val="tx2"/>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08" name="Rectangle 22"/>
          <p:cNvSpPr>
            <a:spLocks noChangeArrowheads="1"/>
          </p:cNvSpPr>
          <p:nvPr/>
        </p:nvSpPr>
        <p:spPr bwMode="auto">
          <a:xfrm>
            <a:off x="5765800" y="3273425"/>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09" name="Rectangle 23"/>
          <p:cNvSpPr>
            <a:spLocks noChangeArrowheads="1"/>
          </p:cNvSpPr>
          <p:nvPr/>
        </p:nvSpPr>
        <p:spPr bwMode="auto">
          <a:xfrm>
            <a:off x="5765800" y="3636963"/>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10" name="Rectangle 24"/>
          <p:cNvSpPr>
            <a:spLocks noChangeArrowheads="1"/>
          </p:cNvSpPr>
          <p:nvPr/>
        </p:nvSpPr>
        <p:spPr bwMode="auto">
          <a:xfrm>
            <a:off x="4468813" y="3978275"/>
            <a:ext cx="171450" cy="171450"/>
          </a:xfrm>
          <a:prstGeom prst="rect">
            <a:avLst/>
          </a:prstGeom>
          <a:solidFill>
            <a:schemeClr val="tx2"/>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11" name="Rectangle 25"/>
          <p:cNvSpPr>
            <a:spLocks noChangeArrowheads="1"/>
          </p:cNvSpPr>
          <p:nvPr/>
        </p:nvSpPr>
        <p:spPr bwMode="auto">
          <a:xfrm>
            <a:off x="5765800" y="3978275"/>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12" name="Rectangle 26"/>
          <p:cNvSpPr>
            <a:spLocks noChangeArrowheads="1"/>
          </p:cNvSpPr>
          <p:nvPr/>
        </p:nvSpPr>
        <p:spPr bwMode="auto">
          <a:xfrm>
            <a:off x="4468813" y="4329113"/>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13" name="Rectangle 27"/>
          <p:cNvSpPr>
            <a:spLocks noChangeArrowheads="1"/>
          </p:cNvSpPr>
          <p:nvPr/>
        </p:nvSpPr>
        <p:spPr bwMode="auto">
          <a:xfrm>
            <a:off x="5765800" y="4329113"/>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14" name="Rectangle 28"/>
          <p:cNvSpPr>
            <a:spLocks noChangeArrowheads="1"/>
          </p:cNvSpPr>
          <p:nvPr/>
        </p:nvSpPr>
        <p:spPr bwMode="auto">
          <a:xfrm>
            <a:off x="4468813" y="4684713"/>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15" name="Rectangle 29"/>
          <p:cNvSpPr>
            <a:spLocks noChangeArrowheads="1"/>
          </p:cNvSpPr>
          <p:nvPr/>
        </p:nvSpPr>
        <p:spPr bwMode="auto">
          <a:xfrm>
            <a:off x="5765800" y="4684713"/>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16" name="Rectangle 30"/>
          <p:cNvSpPr>
            <a:spLocks noChangeArrowheads="1"/>
          </p:cNvSpPr>
          <p:nvPr/>
        </p:nvSpPr>
        <p:spPr bwMode="auto">
          <a:xfrm>
            <a:off x="5765800" y="5026025"/>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17" name="Rectangle 31"/>
          <p:cNvSpPr>
            <a:spLocks noChangeArrowheads="1"/>
          </p:cNvSpPr>
          <p:nvPr/>
        </p:nvSpPr>
        <p:spPr bwMode="auto">
          <a:xfrm>
            <a:off x="5765800" y="5381625"/>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1008672" name="Text Box 32"/>
          <p:cNvSpPr txBox="1">
            <a:spLocks noChangeArrowheads="1"/>
          </p:cNvSpPr>
          <p:nvPr/>
        </p:nvSpPr>
        <p:spPr bwMode="auto">
          <a:xfrm>
            <a:off x="5954713" y="2813050"/>
            <a:ext cx="611187" cy="387350"/>
          </a:xfrm>
          <a:prstGeom prst="rect">
            <a:avLst/>
          </a:prstGeom>
          <a:noFill/>
          <a:ln w="9525">
            <a:noFill/>
            <a:miter lim="800000"/>
            <a:headEnd/>
            <a:tailEnd/>
          </a:ln>
        </p:spPr>
        <p:txBody>
          <a:bodyPr lIns="96711" tIns="48354" rIns="96711" bIns="48354">
            <a:spAutoFit/>
          </a:bodyPr>
          <a:lstStyle/>
          <a:p>
            <a:pPr eaLnBrk="0" hangingPunct="0"/>
            <a:r>
              <a:rPr lang="en-GB" sz="1900" b="1">
                <a:solidFill>
                  <a:schemeClr val="tx2"/>
                </a:solidFill>
              </a:rPr>
              <a:t>3rd</a:t>
            </a:r>
          </a:p>
        </p:txBody>
      </p:sp>
      <p:sp>
        <p:nvSpPr>
          <p:cNvPr id="1008673" name="Text Box 33"/>
          <p:cNvSpPr txBox="1">
            <a:spLocks noChangeArrowheads="1"/>
          </p:cNvSpPr>
          <p:nvPr/>
        </p:nvSpPr>
        <p:spPr bwMode="auto">
          <a:xfrm>
            <a:off x="3856038" y="3865563"/>
            <a:ext cx="609600" cy="388937"/>
          </a:xfrm>
          <a:prstGeom prst="rect">
            <a:avLst/>
          </a:prstGeom>
          <a:noFill/>
          <a:ln w="9525">
            <a:noFill/>
            <a:miter lim="800000"/>
            <a:headEnd/>
            <a:tailEnd/>
          </a:ln>
        </p:spPr>
        <p:txBody>
          <a:bodyPr lIns="96711" tIns="48354" rIns="96711" bIns="48354">
            <a:spAutoFit/>
          </a:bodyPr>
          <a:lstStyle/>
          <a:p>
            <a:pPr algn="r" eaLnBrk="0" hangingPunct="0"/>
            <a:r>
              <a:rPr lang="en-GB" sz="1900" b="1"/>
              <a:t>6th</a:t>
            </a:r>
          </a:p>
        </p:txBody>
      </p:sp>
      <p:sp>
        <p:nvSpPr>
          <p:cNvPr id="37920" name="Line 34"/>
          <p:cNvSpPr>
            <a:spLocks noChangeShapeType="1"/>
          </p:cNvSpPr>
          <p:nvPr/>
        </p:nvSpPr>
        <p:spPr bwMode="auto">
          <a:xfrm>
            <a:off x="4605338" y="3713163"/>
            <a:ext cx="603250" cy="1947862"/>
          </a:xfrm>
          <a:prstGeom prst="line">
            <a:avLst/>
          </a:prstGeom>
          <a:noFill/>
          <a:ln w="28575">
            <a:solidFill>
              <a:schemeClr val="tx1"/>
            </a:solidFill>
            <a:round/>
            <a:headEnd/>
            <a:tailEnd type="triangle" w="med" len="med"/>
          </a:ln>
        </p:spPr>
        <p:txBody>
          <a:bodyPr/>
          <a:lstStyle/>
          <a:p>
            <a:endParaRPr lang="en-US"/>
          </a:p>
        </p:txBody>
      </p:sp>
      <p:sp>
        <p:nvSpPr>
          <p:cNvPr id="37921" name="Line 35"/>
          <p:cNvSpPr>
            <a:spLocks noChangeShapeType="1"/>
          </p:cNvSpPr>
          <p:nvPr/>
        </p:nvSpPr>
        <p:spPr bwMode="auto">
          <a:xfrm flipV="1">
            <a:off x="4598988" y="4059238"/>
            <a:ext cx="1150937" cy="1058862"/>
          </a:xfrm>
          <a:prstGeom prst="line">
            <a:avLst/>
          </a:prstGeom>
          <a:noFill/>
          <a:ln w="28575">
            <a:solidFill>
              <a:schemeClr val="tx1"/>
            </a:solidFill>
            <a:round/>
            <a:headEnd/>
            <a:tailEnd type="triangle" w="med" len="med"/>
          </a:ln>
        </p:spPr>
        <p:txBody>
          <a:bodyPr/>
          <a:lstStyle/>
          <a:p>
            <a:endParaRPr lang="en-US"/>
          </a:p>
        </p:txBody>
      </p:sp>
      <p:sp>
        <p:nvSpPr>
          <p:cNvPr id="37922" name="Line 36"/>
          <p:cNvSpPr>
            <a:spLocks noChangeShapeType="1"/>
          </p:cNvSpPr>
          <p:nvPr/>
        </p:nvSpPr>
        <p:spPr bwMode="auto">
          <a:xfrm flipV="1">
            <a:off x="4581525" y="3735388"/>
            <a:ext cx="1162050" cy="1760537"/>
          </a:xfrm>
          <a:prstGeom prst="line">
            <a:avLst/>
          </a:prstGeom>
          <a:noFill/>
          <a:ln w="28575">
            <a:solidFill>
              <a:schemeClr val="tx1"/>
            </a:solidFill>
            <a:round/>
            <a:headEnd/>
            <a:tailEnd type="triangle" w="med" len="med"/>
          </a:ln>
        </p:spPr>
        <p:txBody>
          <a:bodyPr/>
          <a:lstStyle/>
          <a:p>
            <a:endParaRPr lang="en-US"/>
          </a:p>
        </p:txBody>
      </p:sp>
      <p:sp>
        <p:nvSpPr>
          <p:cNvPr id="37923" name="Rectangle 37"/>
          <p:cNvSpPr>
            <a:spLocks noChangeArrowheads="1"/>
          </p:cNvSpPr>
          <p:nvPr/>
        </p:nvSpPr>
        <p:spPr bwMode="auto">
          <a:xfrm>
            <a:off x="4468813" y="5026025"/>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24" name="Rectangle 38"/>
          <p:cNvSpPr>
            <a:spLocks noChangeArrowheads="1"/>
          </p:cNvSpPr>
          <p:nvPr/>
        </p:nvSpPr>
        <p:spPr bwMode="auto">
          <a:xfrm>
            <a:off x="4468813" y="5381625"/>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25" name="Rectangle 39"/>
          <p:cNvSpPr>
            <a:spLocks noChangeArrowheads="1"/>
          </p:cNvSpPr>
          <p:nvPr/>
        </p:nvSpPr>
        <p:spPr bwMode="auto">
          <a:xfrm>
            <a:off x="4468813" y="3273425"/>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37926" name="Rectangle 40"/>
          <p:cNvSpPr>
            <a:spLocks noChangeArrowheads="1"/>
          </p:cNvSpPr>
          <p:nvPr/>
        </p:nvSpPr>
        <p:spPr bwMode="auto">
          <a:xfrm>
            <a:off x="4468813" y="3636963"/>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1008681" name="Rectangle 41"/>
          <p:cNvSpPr>
            <a:spLocks noChangeArrowheads="1"/>
          </p:cNvSpPr>
          <p:nvPr/>
        </p:nvSpPr>
        <p:spPr bwMode="auto">
          <a:xfrm>
            <a:off x="5767388" y="2927350"/>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
        <p:nvSpPr>
          <p:cNvPr id="1008682" name="Rectangle 42"/>
          <p:cNvSpPr>
            <a:spLocks noChangeArrowheads="1"/>
          </p:cNvSpPr>
          <p:nvPr/>
        </p:nvSpPr>
        <p:spPr bwMode="auto">
          <a:xfrm>
            <a:off x="4468813" y="3979863"/>
            <a:ext cx="171450" cy="171450"/>
          </a:xfrm>
          <a:prstGeom prst="rect">
            <a:avLst/>
          </a:prstGeom>
          <a:solidFill>
            <a:schemeClr val="folHlink"/>
          </a:solidFill>
          <a:ln w="9525">
            <a:noFill/>
            <a:miter lim="800000"/>
            <a:headEnd/>
            <a:tailEnd/>
          </a:ln>
        </p:spPr>
        <p:txBody>
          <a:bodyPr wrap="none" lIns="96711" tIns="48354" rIns="96711" bIns="48354" anchor="ctr"/>
          <a:lstStyle/>
          <a:p>
            <a:pPr algn="ctr" defTabSz="968375" eaLnBrk="0" hangingPunct="0"/>
            <a:endParaRPr lang="en-GB"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8673"/>
                                        </p:tgtEl>
                                        <p:attrNameLst>
                                          <p:attrName>style.visibility</p:attrName>
                                        </p:attrNameLst>
                                      </p:cBhvr>
                                      <p:to>
                                        <p:strVal val="visible"/>
                                      </p:to>
                                    </p:set>
                                    <p:animEffect transition="in" filter="fade">
                                      <p:cBhvr>
                                        <p:cTn id="7" dur="500"/>
                                        <p:tgtEl>
                                          <p:spTgt spid="1008673"/>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008682"/>
                                        </p:tgtEl>
                                      </p:cBhvr>
                                    </p:animEffect>
                                    <p:set>
                                      <p:cBhvr>
                                        <p:cTn id="11" dur="1" fill="hold">
                                          <p:stCondLst>
                                            <p:cond delay="499"/>
                                          </p:stCondLst>
                                        </p:cTn>
                                        <p:tgtEl>
                                          <p:spTgt spid="1008682"/>
                                        </p:tgtEl>
                                        <p:attrNameLst>
                                          <p:attrName>style.visibility</p:attrName>
                                        </p:attrNameLst>
                                      </p:cBhvr>
                                      <p:to>
                                        <p:strVal val="hidden"/>
                                      </p:to>
                                    </p:se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08651"/>
                                        </p:tgtEl>
                                        <p:attrNameLst>
                                          <p:attrName>style.visibility</p:attrName>
                                        </p:attrNameLst>
                                      </p:cBhvr>
                                      <p:to>
                                        <p:strVal val="visible"/>
                                      </p:to>
                                    </p:set>
                                    <p:animEffect transition="in" filter="wipe(left)">
                                      <p:cBhvr>
                                        <p:cTn id="15" dur="500"/>
                                        <p:tgtEl>
                                          <p:spTgt spid="1008651"/>
                                        </p:tgtEl>
                                      </p:cBhvr>
                                    </p:animEffec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1008681"/>
                                        </p:tgtEl>
                                      </p:cBhvr>
                                    </p:animEffect>
                                    <p:set>
                                      <p:cBhvr>
                                        <p:cTn id="19" dur="1" fill="hold">
                                          <p:stCondLst>
                                            <p:cond delay="499"/>
                                          </p:stCondLst>
                                        </p:cTn>
                                        <p:tgtEl>
                                          <p:spTgt spid="1008681"/>
                                        </p:tgtEl>
                                        <p:attrNameLst>
                                          <p:attrName>style.visibility</p:attrName>
                                        </p:attrNameLst>
                                      </p:cBhvr>
                                      <p:to>
                                        <p:strVal val="hidden"/>
                                      </p:to>
                                    </p:se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08672"/>
                                        </p:tgtEl>
                                        <p:attrNameLst>
                                          <p:attrName>style.visibility</p:attrName>
                                        </p:attrNameLst>
                                      </p:cBhvr>
                                      <p:to>
                                        <p:strVal val="visible"/>
                                      </p:to>
                                    </p:set>
                                    <p:animEffect transition="in" filter="fade">
                                      <p:cBhvr>
                                        <p:cTn id="23" dur="500"/>
                                        <p:tgtEl>
                                          <p:spTgt spid="1008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51" grpId="0" animBg="1"/>
      <p:bldP spid="1008672" grpId="0"/>
      <p:bldP spid="1008673" grpId="0"/>
      <p:bldP spid="1008681" grpId="0" animBg="1"/>
      <p:bldP spid="10086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1"/>
          <p:cNvSpPr>
            <a:spLocks noGrp="1"/>
          </p:cNvSpPr>
          <p:nvPr>
            <p:ph type="ftr" sz="quarter" idx="11"/>
          </p:nvPr>
        </p:nvSpPr>
        <p:spPr>
          <a:xfrm>
            <a:off x="457200" y="6356350"/>
            <a:ext cx="2133600" cy="365125"/>
          </a:xfrm>
        </p:spPr>
        <p:txBody>
          <a:bodyPr/>
          <a:lstStyle/>
          <a:p>
            <a:pPr algn="l">
              <a:defRPr/>
            </a:pPr>
            <a:r>
              <a:rPr lang="en-GB" altLang="en-GB" smtClean="0">
                <a:latin typeface="Arial" pitchFamily="34" charset="0"/>
              </a:rPr>
              <a:t>© Imperial College London</a:t>
            </a:r>
            <a:endParaRPr lang="en-US" altLang="en-US" smtClean="0">
              <a:latin typeface="Arial" pitchFamily="34" charset="0"/>
            </a:endParaRPr>
          </a:p>
        </p:txBody>
      </p:sp>
      <p:sp>
        <p:nvSpPr>
          <p:cNvPr id="45059" name="Slide Number Placeholder 2"/>
          <p:cNvSpPr>
            <a:spLocks noGrp="1"/>
          </p:cNvSpPr>
          <p:nvPr>
            <p:ph type="sldNum" sz="quarter" idx="12"/>
          </p:nvPr>
        </p:nvSpPr>
        <p:spPr>
          <a:xfrm>
            <a:off x="3124200" y="6356350"/>
            <a:ext cx="2895600" cy="365125"/>
          </a:xfrm>
        </p:spPr>
        <p:txBody>
          <a:bodyPr/>
          <a:lstStyle/>
          <a:p>
            <a:pPr algn="ctr">
              <a:defRPr/>
            </a:pPr>
            <a:r>
              <a:rPr lang="en-US" altLang="en-US">
                <a:latin typeface="Arial" pitchFamily="34" charset="0"/>
              </a:rPr>
              <a:t>Page </a:t>
            </a:r>
            <a:fld id="{8F3A1D1C-2DAE-45E0-B0F1-2A2E77956301}" type="slidenum">
              <a:rPr lang="en-US" altLang="en-US">
                <a:latin typeface="Arial" pitchFamily="34" charset="0"/>
              </a:rPr>
              <a:pPr algn="ctr">
                <a:defRPr/>
              </a:pPr>
              <a:t>13</a:t>
            </a:fld>
            <a:endParaRPr lang="en-US" altLang="en-US">
              <a:latin typeface="Arial" pitchFamily="34" charset="0"/>
            </a:endParaRPr>
          </a:p>
        </p:txBody>
      </p:sp>
      <p:sp>
        <p:nvSpPr>
          <p:cNvPr id="39939" name="Rectangle 2"/>
          <p:cNvSpPr>
            <a:spLocks noChangeArrowheads="1"/>
          </p:cNvSpPr>
          <p:nvPr/>
        </p:nvSpPr>
        <p:spPr bwMode="auto">
          <a:xfrm>
            <a:off x="0" y="55086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632835" name="Group 3"/>
          <p:cNvGraphicFramePr>
            <a:graphicFrameLocks noGrp="1"/>
          </p:cNvGraphicFramePr>
          <p:nvPr/>
        </p:nvGraphicFramePr>
        <p:xfrm>
          <a:off x="450850" y="0"/>
          <a:ext cx="8147050" cy="4968875"/>
        </p:xfrm>
        <a:graphic>
          <a:graphicData uri="http://schemas.openxmlformats.org/drawingml/2006/table">
            <a:tbl>
              <a:tblPr/>
              <a:tblGrid>
                <a:gridCol w="4033838"/>
                <a:gridCol w="4113212"/>
              </a:tblGrid>
              <a:tr h="6401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Airways diseases</a:t>
                      </a:r>
                      <a:endParaRPr kumimoji="0" lang="en-US" sz="2400" b="0" i="0" u="none" strike="noStrike" cap="none" normalizeH="0" baseline="0" dirty="0" smtClean="0">
                        <a:ln>
                          <a:noFill/>
                        </a:ln>
                        <a:solidFill>
                          <a:schemeClr val="bg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1C36B8"/>
                          </a:solidFill>
                          <a:effectLst/>
                          <a:latin typeface="Times New Roman" pitchFamily="18" charset="0"/>
                          <a:cs typeface="Times New Roman" pitchFamily="18" charset="0"/>
                        </a:rPr>
                        <a:t>Small lung disorders</a:t>
                      </a:r>
                      <a:r>
                        <a:rPr kumimoji="0" lang="en-US" sz="1400" b="1" i="0" u="none" strike="noStrike" cap="none" normalizeH="0" baseline="0" smtClean="0">
                          <a:ln>
                            <a:noFill/>
                          </a:ln>
                          <a:solidFill>
                            <a:srgbClr val="1C36B8"/>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C36B8"/>
                          </a:solidFill>
                          <a:effectLst/>
                          <a:latin typeface="Times New Roman" pitchFamily="18" charset="0"/>
                          <a:cs typeface="Times New Roman" pitchFamily="18" charset="0"/>
                        </a:rPr>
                        <a:t>(also known as “restrictive disorders”)</a:t>
                      </a:r>
                      <a:endParaRPr kumimoji="0" lang="en-US" sz="2400" b="0" i="0" u="none" strike="noStrike" cap="none" normalizeH="0" baseline="0" smtClean="0">
                        <a:ln>
                          <a:noFill/>
                        </a:ln>
                        <a:solidFill>
                          <a:srgbClr val="1C36B8"/>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Localised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obstruction</a:t>
                      </a:r>
                      <a:endParaRPr kumimoji="0" lang="en-US" sz="18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Due to disease</a:t>
                      </a: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 within</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the lungs</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228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Sleep apnoea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Laryngeal carcinoma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Thyroid enlargement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Vocal cord dysfunction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Relapsing Polychondritis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Tumours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Post tracheostomy stenosis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Foreign bodies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Bronchopulmonary dysplasia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Sarcoidosis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Asbestosis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Extrinsic Allergic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Alveolitis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Fibrosing</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Alveolitis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Eosinophilic</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pneumonia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bg1"/>
                          </a:solidFill>
                          <a:effectLst/>
                          <a:latin typeface="Times New Roman" pitchFamily="18" charset="0"/>
                          <a:cs typeface="Times New Roman" pitchFamily="18" charset="0"/>
                        </a:rPr>
                        <a:t>Generalised</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 obstruction</a:t>
                      </a:r>
                      <a:endParaRPr kumimoji="0" lang="en-US" sz="1600" b="0" i="0" u="none" strike="noStrike" cap="none" normalizeH="0" baseline="0" dirty="0" smtClean="0">
                        <a:ln>
                          <a:noFill/>
                        </a:ln>
                        <a:solidFill>
                          <a:schemeClr val="bg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Due to disease </a:t>
                      </a: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outside</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the lung</a:t>
                      </a:r>
                      <a:endParaRPr kumimoji="0" lang="en-US" sz="18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3108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Asthma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C.O.P.D.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Bronchiectasis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Cystic Fibrosis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Obliterative Bronchiolitis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Pleural effusions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Pneumothorax</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Scoliosis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Respiratory muscle weakness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Obesity</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9960" name="Rectangle 23"/>
          <p:cNvSpPr>
            <a:spLocks noChangeArrowheads="1"/>
          </p:cNvSpPr>
          <p:nvPr/>
        </p:nvSpPr>
        <p:spPr bwMode="auto">
          <a:xfrm>
            <a:off x="0" y="502761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632856" name="Group 24"/>
          <p:cNvGraphicFramePr>
            <a:graphicFrameLocks noGrp="1"/>
          </p:cNvGraphicFramePr>
          <p:nvPr/>
        </p:nvGraphicFramePr>
        <p:xfrm>
          <a:off x="493713" y="5241925"/>
          <a:ext cx="8094662" cy="1463675"/>
        </p:xfrm>
        <a:graphic>
          <a:graphicData uri="http://schemas.openxmlformats.org/drawingml/2006/table">
            <a:tbl>
              <a:tblPr/>
              <a:tblGrid>
                <a:gridCol w="3976687"/>
                <a:gridCol w="4117975"/>
              </a:tblGrid>
              <a:tr h="3964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1C36B8"/>
                          </a:solidFill>
                          <a:effectLst/>
                          <a:latin typeface="Times New Roman" pitchFamily="18" charset="0"/>
                          <a:cs typeface="Times New Roman" pitchFamily="18" charset="0"/>
                        </a:rPr>
                        <a:t>Infections</a:t>
                      </a:r>
                      <a:endParaRPr kumimoji="0" lang="en-US" sz="2000" b="0" i="0" u="none" strike="noStrike" cap="none" normalizeH="0" baseline="0" smtClean="0">
                        <a:ln>
                          <a:noFill/>
                        </a:ln>
                        <a:solidFill>
                          <a:srgbClr val="1C36B8"/>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1C36B8"/>
                          </a:solidFill>
                          <a:effectLst/>
                          <a:latin typeface="Times New Roman" pitchFamily="18" charset="0"/>
                          <a:cs typeface="Times New Roman" pitchFamily="18" charset="0"/>
                        </a:rPr>
                        <a:t>Pulmonary vascular disorders</a:t>
                      </a:r>
                      <a:endParaRPr kumimoji="0" lang="en-US" sz="2000" b="0" i="0" u="none" strike="noStrike" cap="none" normalizeH="0" baseline="0" smtClean="0">
                        <a:ln>
                          <a:noFill/>
                        </a:ln>
                        <a:solidFill>
                          <a:srgbClr val="1C36B8"/>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067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Tuberculosis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Infective bronchitis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Pneumonia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Empyema </a:t>
                      </a: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Pulmonary emboli</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Pulmonary hypertension</a:t>
                      </a:r>
                      <a:endParaRPr kumimoji="0" lang="en-US" sz="1600" b="0" i="0" u="none" strike="noStrike" cap="none" normalizeH="0" baseline="0" smtClean="0">
                        <a:ln>
                          <a:noFill/>
                        </a:ln>
                        <a:solidFill>
                          <a:schemeClr val="tx1"/>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9972" name="Rectangle 35"/>
          <p:cNvSpPr>
            <a:spLocks noChangeArrowheads="1"/>
          </p:cNvSpPr>
          <p:nvPr/>
        </p:nvSpPr>
        <p:spPr bwMode="auto">
          <a:xfrm>
            <a:off x="0" y="6307138"/>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pic>
        <p:nvPicPr>
          <p:cNvPr id="39973" name="Picture 36"/>
          <p:cNvPicPr>
            <a:picLocks noChangeAspect="1" noChangeArrowheads="1"/>
          </p:cNvPicPr>
          <p:nvPr/>
        </p:nvPicPr>
        <p:blipFill>
          <a:blip r:embed="rId3" cstate="print"/>
          <a:srcRect/>
          <a:stretch>
            <a:fillRect/>
          </a:stretch>
        </p:blipFill>
        <p:spPr bwMode="auto">
          <a:xfrm>
            <a:off x="2890838" y="601663"/>
            <a:ext cx="1435100" cy="2568575"/>
          </a:xfrm>
          <a:prstGeom prst="rect">
            <a:avLst/>
          </a:prstGeom>
          <a:noFill/>
          <a:ln w="9525">
            <a:noFill/>
            <a:miter lim="800000"/>
            <a:headEnd/>
            <a:tailEnd/>
          </a:ln>
        </p:spPr>
      </p:pic>
      <p:sp>
        <p:nvSpPr>
          <p:cNvPr id="39974" name="Text Box 37"/>
          <p:cNvSpPr txBox="1">
            <a:spLocks noChangeArrowheads="1"/>
          </p:cNvSpPr>
          <p:nvPr/>
        </p:nvSpPr>
        <p:spPr bwMode="auto">
          <a:xfrm>
            <a:off x="3759200" y="3338513"/>
            <a:ext cx="4949825" cy="822325"/>
          </a:xfrm>
          <a:prstGeom prst="rect">
            <a:avLst/>
          </a:prstGeom>
          <a:solidFill>
            <a:srgbClr val="FFFF00"/>
          </a:solidFill>
          <a:ln w="9525">
            <a:noFill/>
            <a:miter lim="800000"/>
            <a:headEnd/>
            <a:tailEnd/>
          </a:ln>
        </p:spPr>
        <p:txBody>
          <a:bodyPr>
            <a:spAutoFit/>
          </a:bodyPr>
          <a:lstStyle/>
          <a:p>
            <a:pPr>
              <a:spcBef>
                <a:spcPct val="50000"/>
              </a:spcBef>
            </a:pPr>
            <a:r>
              <a:rPr lang="en-GB" sz="2400">
                <a:solidFill>
                  <a:srgbClr val="000000"/>
                </a:solidFill>
                <a:latin typeface="Times" pitchFamily="18" charset="0"/>
              </a:rPr>
              <a:t>5.2 million people in the UK have asthma</a:t>
            </a:r>
          </a:p>
        </p:txBody>
      </p:sp>
      <p:sp>
        <p:nvSpPr>
          <p:cNvPr id="39975" name="AutoShape 38"/>
          <p:cNvSpPr>
            <a:spLocks noChangeArrowheads="1"/>
          </p:cNvSpPr>
          <p:nvPr/>
        </p:nvSpPr>
        <p:spPr bwMode="auto">
          <a:xfrm>
            <a:off x="1371600" y="3559175"/>
            <a:ext cx="1846263" cy="485775"/>
          </a:xfrm>
          <a:prstGeom prst="leftArrow">
            <a:avLst>
              <a:gd name="adj1" fmla="val 50000"/>
              <a:gd name="adj2" fmla="val 95016"/>
            </a:avLst>
          </a:prstGeom>
          <a:solidFill>
            <a:srgbClr val="FF3300"/>
          </a:solidFill>
          <a:ln w="9525">
            <a:solidFill>
              <a:schemeClr val="tx1"/>
            </a:solidFill>
            <a:miter lim="800000"/>
            <a:headEnd/>
            <a:tailEnd/>
          </a:ln>
        </p:spPr>
        <p:txBody>
          <a:bodyPr wrap="none" anchor="ctr"/>
          <a:lstStyle/>
          <a:p>
            <a:endParaRPr lang="en-GB">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1"/>
          </p:nvPr>
        </p:nvSpPr>
        <p:spPr>
          <a:xfrm>
            <a:off x="457200" y="6356350"/>
            <a:ext cx="2133600" cy="365125"/>
          </a:xfrm>
        </p:spPr>
        <p:txBody>
          <a:bodyPr/>
          <a:lstStyle/>
          <a:p>
            <a:pPr algn="l">
              <a:defRPr/>
            </a:pPr>
            <a:r>
              <a:rPr lang="en-GB" altLang="en-GB" smtClean="0">
                <a:latin typeface="Arial" pitchFamily="34" charset="0"/>
              </a:rPr>
              <a:t>© Imperial College London</a:t>
            </a:r>
            <a:endParaRPr lang="en-US" altLang="en-US" smtClean="0">
              <a:latin typeface="Arial" pitchFamily="34" charset="0"/>
            </a:endParaRPr>
          </a:p>
        </p:txBody>
      </p:sp>
      <p:sp>
        <p:nvSpPr>
          <p:cNvPr id="52227" name="Slide Number Placeholder 4"/>
          <p:cNvSpPr>
            <a:spLocks noGrp="1"/>
          </p:cNvSpPr>
          <p:nvPr>
            <p:ph type="sldNum" sz="quarter" idx="12"/>
          </p:nvPr>
        </p:nvSpPr>
        <p:spPr>
          <a:xfrm>
            <a:off x="3124200" y="6356350"/>
            <a:ext cx="2895600" cy="365125"/>
          </a:xfrm>
        </p:spPr>
        <p:txBody>
          <a:bodyPr/>
          <a:lstStyle/>
          <a:p>
            <a:pPr algn="ctr">
              <a:defRPr/>
            </a:pPr>
            <a:r>
              <a:rPr lang="en-US" altLang="en-US">
                <a:latin typeface="Arial" pitchFamily="34" charset="0"/>
              </a:rPr>
              <a:t>Page </a:t>
            </a:r>
            <a:fld id="{9C6D9E5E-3F35-4B60-A8F0-B915A2860AD4}" type="slidenum">
              <a:rPr lang="en-US" altLang="en-US">
                <a:latin typeface="Arial" pitchFamily="34" charset="0"/>
              </a:rPr>
              <a:pPr algn="ctr">
                <a:defRPr/>
              </a:pPr>
              <a:t>14</a:t>
            </a:fld>
            <a:endParaRPr lang="en-US" altLang="en-US">
              <a:latin typeface="Arial" pitchFamily="34" charset="0"/>
            </a:endParaRPr>
          </a:p>
        </p:txBody>
      </p:sp>
      <p:sp>
        <p:nvSpPr>
          <p:cNvPr id="41987" name="Rectangle 2"/>
          <p:cNvSpPr>
            <a:spLocks noGrp="1" noChangeArrowheads="1"/>
          </p:cNvSpPr>
          <p:nvPr>
            <p:ph type="title"/>
          </p:nvPr>
        </p:nvSpPr>
        <p:spPr>
          <a:xfrm>
            <a:off x="295275" y="177800"/>
            <a:ext cx="8483600" cy="1143000"/>
          </a:xfrm>
        </p:spPr>
        <p:txBody>
          <a:bodyPr/>
          <a:lstStyle/>
          <a:p>
            <a:pPr eaLnBrk="1" hangingPunct="1"/>
            <a:r>
              <a:rPr lang="en-GB" sz="3600" b="1" smtClean="0">
                <a:solidFill>
                  <a:srgbClr val="FF0000"/>
                </a:solidFill>
              </a:rPr>
              <a:t>Many diseases, </a:t>
            </a:r>
            <a:br>
              <a:rPr lang="en-GB" sz="3600" b="1" smtClean="0">
                <a:solidFill>
                  <a:srgbClr val="FF0000"/>
                </a:solidFill>
              </a:rPr>
            </a:br>
            <a:r>
              <a:rPr lang="en-GB" sz="3600" b="1" smtClean="0">
                <a:solidFill>
                  <a:srgbClr val="FF0000"/>
                </a:solidFill>
              </a:rPr>
              <a:t>many people affected by them…..</a:t>
            </a:r>
          </a:p>
        </p:txBody>
      </p:sp>
      <p:sp>
        <p:nvSpPr>
          <p:cNvPr id="41988" name="Rectangle 3"/>
          <p:cNvSpPr>
            <a:spLocks noGrp="1" noChangeArrowheads="1"/>
          </p:cNvSpPr>
          <p:nvPr>
            <p:ph type="body" idx="1"/>
          </p:nvPr>
        </p:nvSpPr>
        <p:spPr>
          <a:xfrm>
            <a:off x="285750" y="1385888"/>
            <a:ext cx="8477250" cy="5189537"/>
          </a:xfrm>
        </p:spPr>
        <p:txBody>
          <a:bodyPr/>
          <a:lstStyle/>
          <a:p>
            <a:pPr eaLnBrk="1" hangingPunct="1">
              <a:lnSpc>
                <a:spcPct val="90000"/>
              </a:lnSpc>
              <a:buFontTx/>
              <a:buNone/>
            </a:pPr>
            <a:endParaRPr lang="en-GB" sz="1600" smtClean="0"/>
          </a:p>
          <a:p>
            <a:pPr eaLnBrk="1" hangingPunct="1">
              <a:lnSpc>
                <a:spcPct val="90000"/>
              </a:lnSpc>
              <a:buFontTx/>
              <a:buNone/>
            </a:pPr>
            <a:endParaRPr lang="en-GB" sz="16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4"/>
          <p:cNvSpPr>
            <a:spLocks noGrp="1"/>
          </p:cNvSpPr>
          <p:nvPr>
            <p:ph type="ftr" sz="quarter" idx="10"/>
          </p:nvPr>
        </p:nvSpPr>
        <p:spPr/>
        <p:txBody>
          <a:bodyPr/>
          <a:lstStyle/>
          <a:p>
            <a:pPr>
              <a:defRPr/>
            </a:pPr>
            <a:r>
              <a:rPr lang="en-GB" altLang="en-GB" smtClean="0">
                <a:latin typeface="Arial" pitchFamily="34" charset="0"/>
              </a:rPr>
              <a:t>© Imperial College London</a:t>
            </a:r>
            <a:endParaRPr lang="en-US" altLang="en-US" smtClean="0">
              <a:latin typeface="Arial" pitchFamily="34" charset="0"/>
            </a:endParaRPr>
          </a:p>
        </p:txBody>
      </p:sp>
      <p:sp>
        <p:nvSpPr>
          <p:cNvPr id="71683" name="Slide Number Placeholder 5"/>
          <p:cNvSpPr>
            <a:spLocks noGrp="1"/>
          </p:cNvSpPr>
          <p:nvPr>
            <p:ph type="sldNum" sz="quarter" idx="11"/>
          </p:nvPr>
        </p:nvSpPr>
        <p:spPr/>
        <p:txBody>
          <a:bodyPr/>
          <a:lstStyle/>
          <a:p>
            <a:pPr>
              <a:defRPr/>
            </a:pPr>
            <a:r>
              <a:rPr lang="en-US" altLang="en-US" smtClean="0">
                <a:latin typeface="Arial" pitchFamily="34" charset="0"/>
              </a:rPr>
              <a:t>Page </a:t>
            </a:r>
            <a:fld id="{C0ADC080-E6FD-4106-9396-7042973D1DF0}" type="slidenum">
              <a:rPr lang="en-US" altLang="en-US" smtClean="0">
                <a:latin typeface="Arial" pitchFamily="34" charset="0"/>
              </a:rPr>
              <a:pPr>
                <a:defRPr/>
              </a:pPr>
              <a:t>15</a:t>
            </a:fld>
            <a:endParaRPr lang="en-US" altLang="en-US" smtClean="0">
              <a:latin typeface="Arial" pitchFamily="34" charset="0"/>
            </a:endParaRPr>
          </a:p>
        </p:txBody>
      </p:sp>
      <p:sp>
        <p:nvSpPr>
          <p:cNvPr id="44035" name="Rectangle 2"/>
          <p:cNvSpPr>
            <a:spLocks noGrp="1" noChangeArrowheads="1"/>
          </p:cNvSpPr>
          <p:nvPr>
            <p:ph type="title"/>
          </p:nvPr>
        </p:nvSpPr>
        <p:spPr/>
        <p:txBody>
          <a:bodyPr/>
          <a:lstStyle/>
          <a:p>
            <a:pPr eaLnBrk="1" hangingPunct="1"/>
            <a:endParaRPr lang="en-GB" smtClean="0"/>
          </a:p>
        </p:txBody>
      </p:sp>
      <p:sp>
        <p:nvSpPr>
          <p:cNvPr id="44036" name="Rectangle 3"/>
          <p:cNvSpPr>
            <a:spLocks noGrp="1" noChangeArrowheads="1"/>
          </p:cNvSpPr>
          <p:nvPr>
            <p:ph type="body" sz="half" idx="2"/>
          </p:nvPr>
        </p:nvSpPr>
        <p:spPr/>
        <p:txBody>
          <a:bodyPr/>
          <a:lstStyle/>
          <a:p>
            <a:pPr eaLnBrk="1" hangingPunct="1"/>
            <a:endParaRPr lang="en-GB" sz="2600" smtClean="0"/>
          </a:p>
        </p:txBody>
      </p:sp>
      <p:pic>
        <p:nvPicPr>
          <p:cNvPr id="44037" name="Picture 4"/>
          <p:cNvPicPr>
            <a:picLocks noChangeAspect="1" noChangeArrowheads="1"/>
          </p:cNvPicPr>
          <p:nvPr/>
        </p:nvPicPr>
        <p:blipFill>
          <a:blip r:embed="rId3" cstate="print"/>
          <a:srcRect/>
          <a:stretch>
            <a:fillRect/>
          </a:stretch>
        </p:blipFill>
        <p:spPr bwMode="auto">
          <a:xfrm>
            <a:off x="0" y="0"/>
            <a:ext cx="9144000" cy="689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1"/>
          </p:nvPr>
        </p:nvSpPr>
        <p:spPr>
          <a:xfrm>
            <a:off x="457200" y="6356350"/>
            <a:ext cx="2133600" cy="365125"/>
          </a:xfrm>
        </p:spPr>
        <p:txBody>
          <a:bodyPr/>
          <a:lstStyle/>
          <a:p>
            <a:pPr algn="l">
              <a:defRPr/>
            </a:pPr>
            <a:r>
              <a:rPr lang="en-GB" altLang="en-GB" smtClean="0">
                <a:latin typeface="Arial" pitchFamily="34" charset="0"/>
              </a:rPr>
              <a:t>© Imperial College London</a:t>
            </a:r>
            <a:endParaRPr lang="en-US" altLang="en-US" smtClean="0">
              <a:latin typeface="Arial" pitchFamily="34" charset="0"/>
            </a:endParaRPr>
          </a:p>
        </p:txBody>
      </p:sp>
      <p:sp>
        <p:nvSpPr>
          <p:cNvPr id="52227" name="Slide Number Placeholder 4"/>
          <p:cNvSpPr>
            <a:spLocks noGrp="1"/>
          </p:cNvSpPr>
          <p:nvPr>
            <p:ph type="sldNum" sz="quarter" idx="12"/>
          </p:nvPr>
        </p:nvSpPr>
        <p:spPr>
          <a:xfrm>
            <a:off x="3124200" y="6356350"/>
            <a:ext cx="2895600" cy="365125"/>
          </a:xfrm>
        </p:spPr>
        <p:txBody>
          <a:bodyPr/>
          <a:lstStyle/>
          <a:p>
            <a:pPr algn="ctr">
              <a:defRPr/>
            </a:pPr>
            <a:r>
              <a:rPr lang="en-US" altLang="en-US">
                <a:latin typeface="Arial" pitchFamily="34" charset="0"/>
              </a:rPr>
              <a:t>Page </a:t>
            </a:r>
            <a:fld id="{DA1A05C5-7121-42C4-9291-B76D5A52BE43}" type="slidenum">
              <a:rPr lang="en-US" altLang="en-US">
                <a:latin typeface="Arial" pitchFamily="34" charset="0"/>
              </a:rPr>
              <a:pPr algn="ctr">
                <a:defRPr/>
              </a:pPr>
              <a:t>16</a:t>
            </a:fld>
            <a:endParaRPr lang="en-US" altLang="en-US">
              <a:latin typeface="Arial" pitchFamily="34" charset="0"/>
            </a:endParaRPr>
          </a:p>
        </p:txBody>
      </p:sp>
      <p:sp>
        <p:nvSpPr>
          <p:cNvPr id="46083" name="Rectangle 2"/>
          <p:cNvSpPr>
            <a:spLocks noGrp="1" noChangeArrowheads="1"/>
          </p:cNvSpPr>
          <p:nvPr>
            <p:ph type="title"/>
          </p:nvPr>
        </p:nvSpPr>
        <p:spPr>
          <a:xfrm>
            <a:off x="295275" y="177800"/>
            <a:ext cx="8483600" cy="1143000"/>
          </a:xfrm>
        </p:spPr>
        <p:txBody>
          <a:bodyPr/>
          <a:lstStyle/>
          <a:p>
            <a:pPr eaLnBrk="1" hangingPunct="1"/>
            <a:r>
              <a:rPr lang="en-GB" sz="3600" b="1" smtClean="0">
                <a:solidFill>
                  <a:srgbClr val="FF0000"/>
                </a:solidFill>
              </a:rPr>
              <a:t>Many diseases, </a:t>
            </a:r>
            <a:br>
              <a:rPr lang="en-GB" sz="3600" b="1" smtClean="0">
                <a:solidFill>
                  <a:srgbClr val="FF0000"/>
                </a:solidFill>
              </a:rPr>
            </a:br>
            <a:r>
              <a:rPr lang="en-GB" sz="3600" b="1" smtClean="0">
                <a:solidFill>
                  <a:srgbClr val="FF0000"/>
                </a:solidFill>
              </a:rPr>
              <a:t>many people affected by them</a:t>
            </a:r>
          </a:p>
        </p:txBody>
      </p:sp>
      <p:sp>
        <p:nvSpPr>
          <p:cNvPr id="52229" name="Rectangle 3"/>
          <p:cNvSpPr>
            <a:spLocks noGrp="1" noChangeArrowheads="1"/>
          </p:cNvSpPr>
          <p:nvPr>
            <p:ph type="body" idx="1"/>
          </p:nvPr>
        </p:nvSpPr>
        <p:spPr>
          <a:xfrm>
            <a:off x="285750" y="1385888"/>
            <a:ext cx="8477250" cy="5189537"/>
          </a:xfrm>
        </p:spPr>
        <p:txBody>
          <a:bodyPr rtlCol="0">
            <a:normAutofit lnSpcReduction="10000"/>
          </a:bodyPr>
          <a:lstStyle/>
          <a:p>
            <a:pPr eaLnBrk="1" fontAlgn="auto" hangingPunct="1">
              <a:lnSpc>
                <a:spcPct val="90000"/>
              </a:lnSpc>
              <a:spcAft>
                <a:spcPts val="0"/>
              </a:spcAft>
              <a:buFontTx/>
              <a:buNone/>
              <a:defRPr/>
            </a:pPr>
            <a:endParaRPr lang="en-GB" sz="1600" dirty="0" smtClean="0"/>
          </a:p>
          <a:p>
            <a:pPr eaLnBrk="1" fontAlgn="auto" hangingPunct="1">
              <a:lnSpc>
                <a:spcPct val="90000"/>
              </a:lnSpc>
              <a:spcAft>
                <a:spcPts val="0"/>
              </a:spcAft>
              <a:buFont typeface="Arial" pitchFamily="34" charset="0"/>
              <a:buChar char="•"/>
              <a:defRPr/>
            </a:pPr>
            <a:r>
              <a:rPr lang="en-GB" dirty="0" smtClean="0"/>
              <a:t>What symptoms might reflect lung disease?</a:t>
            </a:r>
          </a:p>
          <a:p>
            <a:pPr lvl="1" eaLnBrk="1" fontAlgn="auto" hangingPunct="1">
              <a:lnSpc>
                <a:spcPct val="90000"/>
              </a:lnSpc>
              <a:spcAft>
                <a:spcPts val="0"/>
              </a:spcAft>
              <a:buFont typeface="Arial" pitchFamily="34" charset="0"/>
              <a:buChar char="–"/>
              <a:defRPr/>
            </a:pPr>
            <a:r>
              <a:rPr lang="en-GB" b="1" dirty="0" smtClean="0">
                <a:solidFill>
                  <a:srgbClr val="FF0000"/>
                </a:solidFill>
              </a:rPr>
              <a:t>Breathlessness</a:t>
            </a:r>
          </a:p>
          <a:p>
            <a:pPr lvl="1" eaLnBrk="1" fontAlgn="auto" hangingPunct="1">
              <a:lnSpc>
                <a:spcPct val="90000"/>
              </a:lnSpc>
              <a:spcAft>
                <a:spcPts val="0"/>
              </a:spcAft>
              <a:buFont typeface="Arial" pitchFamily="34" charset="0"/>
              <a:buChar char="–"/>
              <a:defRPr/>
            </a:pPr>
            <a:r>
              <a:rPr lang="en-GB" b="1" dirty="0" smtClean="0"/>
              <a:t>Cough</a:t>
            </a:r>
          </a:p>
          <a:p>
            <a:pPr lvl="1" eaLnBrk="1" fontAlgn="auto" hangingPunct="1">
              <a:lnSpc>
                <a:spcPct val="90000"/>
              </a:lnSpc>
              <a:spcAft>
                <a:spcPts val="0"/>
              </a:spcAft>
              <a:buFont typeface="Arial" pitchFamily="34" charset="0"/>
              <a:buChar char="–"/>
              <a:defRPr/>
            </a:pPr>
            <a:r>
              <a:rPr lang="en-GB" b="1" dirty="0" smtClean="0"/>
              <a:t>Sputum production</a:t>
            </a:r>
          </a:p>
          <a:p>
            <a:pPr lvl="1" eaLnBrk="1" fontAlgn="auto" hangingPunct="1">
              <a:lnSpc>
                <a:spcPct val="90000"/>
              </a:lnSpc>
              <a:spcAft>
                <a:spcPts val="0"/>
              </a:spcAft>
              <a:buFont typeface="Arial" pitchFamily="34" charset="0"/>
              <a:buChar char="–"/>
              <a:defRPr/>
            </a:pPr>
            <a:r>
              <a:rPr lang="en-GB" b="1" dirty="0" smtClean="0"/>
              <a:t>Haemoptysis</a:t>
            </a:r>
          </a:p>
          <a:p>
            <a:pPr lvl="1" eaLnBrk="1" fontAlgn="auto" hangingPunct="1">
              <a:lnSpc>
                <a:spcPct val="90000"/>
              </a:lnSpc>
              <a:spcAft>
                <a:spcPts val="0"/>
              </a:spcAft>
              <a:buFont typeface="Arial" pitchFamily="34" charset="0"/>
              <a:buChar char="–"/>
              <a:defRPr/>
            </a:pPr>
            <a:r>
              <a:rPr lang="en-GB" b="1" dirty="0" smtClean="0"/>
              <a:t>Chest discomfort</a:t>
            </a:r>
          </a:p>
          <a:p>
            <a:pPr lvl="1" eaLnBrk="1" fontAlgn="auto" hangingPunct="1">
              <a:lnSpc>
                <a:spcPct val="90000"/>
              </a:lnSpc>
              <a:spcAft>
                <a:spcPts val="0"/>
              </a:spcAft>
              <a:buFont typeface="Arial" pitchFamily="34" charset="0"/>
              <a:buChar char="–"/>
              <a:defRPr/>
            </a:pPr>
            <a:r>
              <a:rPr lang="en-GB" b="1" dirty="0" smtClean="0"/>
              <a:t>Wheeze or musical breathing</a:t>
            </a:r>
          </a:p>
          <a:p>
            <a:pPr lvl="1" eaLnBrk="1" fontAlgn="auto" hangingPunct="1">
              <a:lnSpc>
                <a:spcPct val="90000"/>
              </a:lnSpc>
              <a:spcAft>
                <a:spcPts val="0"/>
              </a:spcAft>
              <a:buFont typeface="Arial" pitchFamily="34" charset="0"/>
              <a:buChar char="–"/>
              <a:defRPr/>
            </a:pPr>
            <a:r>
              <a:rPr lang="en-GB" b="1" dirty="0" err="1" smtClean="0"/>
              <a:t>Stridor</a:t>
            </a:r>
            <a:endParaRPr lang="en-GB" b="1" dirty="0" smtClean="0"/>
          </a:p>
          <a:p>
            <a:pPr lvl="1" eaLnBrk="1" fontAlgn="auto" hangingPunct="1">
              <a:lnSpc>
                <a:spcPct val="90000"/>
              </a:lnSpc>
              <a:spcAft>
                <a:spcPts val="0"/>
              </a:spcAft>
              <a:buFont typeface="Arial" pitchFamily="34" charset="0"/>
              <a:buChar char="–"/>
              <a:defRPr/>
            </a:pPr>
            <a:r>
              <a:rPr lang="en-GB" b="1" dirty="0" smtClean="0"/>
              <a:t>Hoarseness</a:t>
            </a:r>
          </a:p>
          <a:p>
            <a:pPr lvl="1" eaLnBrk="1" fontAlgn="auto" hangingPunct="1">
              <a:lnSpc>
                <a:spcPct val="90000"/>
              </a:lnSpc>
              <a:spcAft>
                <a:spcPts val="0"/>
              </a:spcAft>
              <a:buFont typeface="Arial" pitchFamily="34" charset="0"/>
              <a:buChar char="–"/>
              <a:defRPr/>
            </a:pPr>
            <a:r>
              <a:rPr lang="en-GB" b="1" dirty="0" smtClean="0"/>
              <a:t>Snoring history /Daytime sleepiness</a:t>
            </a:r>
          </a:p>
          <a:p>
            <a:pPr lvl="1" eaLnBrk="1" fontAlgn="auto" hangingPunct="1">
              <a:lnSpc>
                <a:spcPct val="90000"/>
              </a:lnSpc>
              <a:spcAft>
                <a:spcPts val="0"/>
              </a:spcAft>
              <a:buFont typeface="Arial" pitchFamily="34" charset="0"/>
              <a:buChar char="–"/>
              <a:defRPr/>
            </a:pPr>
            <a:r>
              <a:rPr lang="en-GB" b="1" dirty="0" smtClean="0"/>
              <a:t>(Weight loss. Anorexia, Fever)</a:t>
            </a:r>
          </a:p>
          <a:p>
            <a:pPr eaLnBrk="1" fontAlgn="auto" hangingPunct="1">
              <a:lnSpc>
                <a:spcPct val="90000"/>
              </a:lnSpc>
              <a:spcAft>
                <a:spcPts val="0"/>
              </a:spcAft>
              <a:buFontTx/>
              <a:buNone/>
              <a:defRPr/>
            </a:pPr>
            <a:endParaRPr lang="en-GB" sz="1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00063" y="642938"/>
            <a:ext cx="8643937" cy="5078412"/>
          </a:xfrm>
          <a:prstGeom prst="rect">
            <a:avLst/>
          </a:prstGeom>
          <a:noFill/>
          <a:ln w="9525">
            <a:noFill/>
            <a:miter lim="800000"/>
            <a:headEnd/>
            <a:tailEnd/>
          </a:ln>
        </p:spPr>
        <p:txBody>
          <a:bodyPr>
            <a:spAutoFit/>
          </a:bodyPr>
          <a:lstStyle/>
          <a:p>
            <a:r>
              <a:rPr lang="en-GB" sz="3600" b="1">
                <a:solidFill>
                  <a:srgbClr val="FF0000"/>
                </a:solidFill>
                <a:latin typeface="Calibri" pitchFamily="34" charset="0"/>
              </a:rPr>
              <a:t>Breathlessness may be due to:</a:t>
            </a:r>
          </a:p>
          <a:p>
            <a:endParaRPr lang="en-GB" sz="3600" b="1">
              <a:latin typeface="Calibri" pitchFamily="34" charset="0"/>
            </a:endParaRPr>
          </a:p>
          <a:p>
            <a:pPr>
              <a:buFont typeface="Arial" charset="0"/>
              <a:buChar char="•"/>
            </a:pPr>
            <a:r>
              <a:rPr lang="en-GB" sz="3600" b="1">
                <a:latin typeface="Calibri" pitchFamily="34" charset="0"/>
              </a:rPr>
              <a:t>Heart Disease</a:t>
            </a:r>
          </a:p>
          <a:p>
            <a:pPr>
              <a:buFont typeface="Arial" charset="0"/>
              <a:buChar char="•"/>
            </a:pPr>
            <a:r>
              <a:rPr lang="en-GB" sz="3600" b="1">
                <a:latin typeface="Calibri" pitchFamily="34" charset="0"/>
              </a:rPr>
              <a:t>Pulmonary Thrombo-embolic Disease</a:t>
            </a:r>
          </a:p>
          <a:p>
            <a:pPr>
              <a:buFont typeface="Arial" charset="0"/>
              <a:buChar char="•"/>
            </a:pPr>
            <a:r>
              <a:rPr lang="en-GB" sz="3600" b="1">
                <a:latin typeface="Calibri" pitchFamily="34" charset="0"/>
              </a:rPr>
              <a:t>Lung Disease</a:t>
            </a:r>
          </a:p>
          <a:p>
            <a:pPr>
              <a:buFont typeface="Arial" charset="0"/>
              <a:buChar char="•"/>
            </a:pPr>
            <a:r>
              <a:rPr lang="en-GB" sz="3600" b="1">
                <a:latin typeface="Calibri" pitchFamily="34" charset="0"/>
              </a:rPr>
              <a:t>Systemic diseases (Anaemia, obesity, hyperthyroidism)</a:t>
            </a:r>
          </a:p>
          <a:p>
            <a:pPr>
              <a:buFont typeface="Arial" charset="0"/>
              <a:buChar char="•"/>
            </a:pPr>
            <a:r>
              <a:rPr lang="en-GB" sz="3600" b="1">
                <a:latin typeface="Calibri" pitchFamily="34" charset="0"/>
              </a:rPr>
              <a:t>Respiratory Muscle weakness</a:t>
            </a:r>
          </a:p>
          <a:p>
            <a:pPr>
              <a:buFont typeface="Arial" charset="0"/>
              <a:buChar char="•"/>
            </a:pPr>
            <a:r>
              <a:rPr lang="en-GB" sz="3600" b="1">
                <a:latin typeface="Calibri" pitchFamily="34" charset="0"/>
              </a:rPr>
              <a:t>Psychological factors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785813" y="571500"/>
            <a:ext cx="7786687" cy="5775325"/>
          </a:xfrm>
          <a:prstGeom prst="rect">
            <a:avLst/>
          </a:prstGeom>
          <a:noFill/>
          <a:ln w="9525">
            <a:noFill/>
            <a:miter lim="800000"/>
            <a:headEnd/>
            <a:tailEnd/>
          </a:ln>
        </p:spPr>
        <p:txBody>
          <a:bodyPr>
            <a:spAutoFit/>
          </a:bodyPr>
          <a:lstStyle/>
          <a:p>
            <a:r>
              <a:rPr lang="en-GB" sz="3600" b="1">
                <a:solidFill>
                  <a:srgbClr val="FF0000"/>
                </a:solidFill>
                <a:latin typeface="Calibri" pitchFamily="34" charset="0"/>
              </a:rPr>
              <a:t>Assessing the breathless patient:</a:t>
            </a:r>
          </a:p>
          <a:p>
            <a:endParaRPr lang="en-GB" sz="3600" b="1">
              <a:latin typeface="Calibri" pitchFamily="34" charset="0"/>
            </a:endParaRPr>
          </a:p>
          <a:p>
            <a:r>
              <a:rPr lang="en-GB" sz="3600" b="1">
                <a:latin typeface="Calibri" pitchFamily="34" charset="0"/>
              </a:rPr>
              <a:t>Enquire regarding:</a:t>
            </a:r>
          </a:p>
          <a:p>
            <a:r>
              <a:rPr lang="en-GB" sz="3600">
                <a:latin typeface="Calibri" pitchFamily="34" charset="0"/>
              </a:rPr>
              <a:t>•Onset of breathlessness (eg acute, gradual)</a:t>
            </a:r>
          </a:p>
          <a:p>
            <a:r>
              <a:rPr lang="en-GB" sz="3600">
                <a:latin typeface="Calibri" pitchFamily="34" charset="0"/>
              </a:rPr>
              <a:t>•Circumstances of breathlessness</a:t>
            </a:r>
          </a:p>
          <a:p>
            <a:r>
              <a:rPr lang="en-GB" sz="3600">
                <a:latin typeface="Calibri" pitchFamily="34" charset="0"/>
              </a:rPr>
              <a:t>	on exertion or at rest? </a:t>
            </a:r>
          </a:p>
          <a:p>
            <a:r>
              <a:rPr lang="en-GB" sz="3600">
                <a:latin typeface="Calibri" pitchFamily="34" charset="0"/>
              </a:rPr>
              <a:t>	at night?, on lying flat?</a:t>
            </a:r>
          </a:p>
          <a:p>
            <a:r>
              <a:rPr lang="en-GB" sz="3600">
                <a:latin typeface="Calibri" pitchFamily="34" charset="0"/>
              </a:rPr>
              <a:t>	associated symptoms?</a:t>
            </a:r>
          </a:p>
          <a:p>
            <a:r>
              <a:rPr lang="en-GB" sz="3600">
                <a:latin typeface="Calibri" pitchFamily="34" charset="0"/>
              </a:rPr>
              <a:t>•Degree of breathlessness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14313" y="500063"/>
            <a:ext cx="9929812" cy="6002337"/>
          </a:xfrm>
          <a:prstGeom prst="rect">
            <a:avLst/>
          </a:prstGeom>
          <a:noFill/>
          <a:ln w="9525">
            <a:noFill/>
            <a:miter lim="800000"/>
            <a:headEnd/>
            <a:tailEnd/>
          </a:ln>
        </p:spPr>
        <p:txBody>
          <a:bodyPr>
            <a:spAutoFit/>
          </a:bodyPr>
          <a:lstStyle/>
          <a:p>
            <a:r>
              <a:rPr lang="en-GB" sz="3200" b="1">
                <a:solidFill>
                  <a:srgbClr val="FF0000"/>
                </a:solidFill>
                <a:latin typeface="Calibri" pitchFamily="34" charset="0"/>
              </a:rPr>
              <a:t>Breathlessness: </a:t>
            </a:r>
          </a:p>
          <a:p>
            <a:r>
              <a:rPr lang="en-GB" sz="3200" b="1">
                <a:solidFill>
                  <a:srgbClr val="FF0000"/>
                </a:solidFill>
                <a:latin typeface="Calibri" pitchFamily="34" charset="0"/>
              </a:rPr>
              <a:t>Differential diagnosis according to onset</a:t>
            </a:r>
          </a:p>
          <a:p>
            <a:r>
              <a:rPr lang="en-GB" sz="3200">
                <a:latin typeface="Calibri" pitchFamily="34" charset="0"/>
              </a:rPr>
              <a:t>•</a:t>
            </a:r>
            <a:r>
              <a:rPr lang="en-GB" sz="3200" b="1" i="1" u="sng">
                <a:latin typeface="Calibri" pitchFamily="34" charset="0"/>
              </a:rPr>
              <a:t>Within Minutes</a:t>
            </a:r>
            <a:r>
              <a:rPr lang="en-GB" sz="3200" b="1" i="1">
                <a:latin typeface="Calibri" pitchFamily="34" charset="0"/>
              </a:rPr>
              <a:t>: </a:t>
            </a:r>
          </a:p>
          <a:p>
            <a:r>
              <a:rPr lang="en-GB" sz="3200" i="1">
                <a:latin typeface="Calibri" pitchFamily="34" charset="0"/>
              </a:rPr>
              <a:t>Think: Pulmonary embolus, Pneumothorax, </a:t>
            </a:r>
          </a:p>
          <a:p>
            <a:r>
              <a:rPr lang="en-GB" sz="3200" i="1">
                <a:latin typeface="Calibri" pitchFamily="34" charset="0"/>
              </a:rPr>
              <a:t>myocardial infarction, cardiac rhythm disturbance, dissecting aneurysm, acute asthma</a:t>
            </a:r>
          </a:p>
          <a:p>
            <a:endParaRPr lang="en-GB" sz="3200" b="1" i="1">
              <a:latin typeface="Calibri" pitchFamily="34" charset="0"/>
            </a:endParaRPr>
          </a:p>
          <a:p>
            <a:r>
              <a:rPr lang="en-GB" sz="3200">
                <a:latin typeface="Calibri" pitchFamily="34" charset="0"/>
              </a:rPr>
              <a:t>•</a:t>
            </a:r>
            <a:r>
              <a:rPr lang="en-GB" sz="3200" b="1" i="1" u="sng">
                <a:latin typeface="Calibri" pitchFamily="34" charset="0"/>
              </a:rPr>
              <a:t>Over hours or days: </a:t>
            </a:r>
          </a:p>
          <a:p>
            <a:r>
              <a:rPr lang="en-GB" sz="3200" i="1">
                <a:latin typeface="Calibri" pitchFamily="34" charset="0"/>
              </a:rPr>
              <a:t>Think: pneumonia, pleural effusion, LVF </a:t>
            </a:r>
          </a:p>
          <a:p>
            <a:r>
              <a:rPr lang="en-GB" sz="3200" i="1">
                <a:latin typeface="Calibri" pitchFamily="34" charset="0"/>
              </a:rPr>
              <a:t>(LV dysfunction, valve dysfunction, septal rupture </a:t>
            </a:r>
          </a:p>
          <a:p>
            <a:r>
              <a:rPr lang="en-GB" sz="3200" i="1">
                <a:latin typeface="Calibri" pitchFamily="34" charset="0"/>
              </a:rPr>
              <a:t>post MI), asthma, blood loss, lobar collapse, </a:t>
            </a:r>
          </a:p>
          <a:p>
            <a:r>
              <a:rPr lang="en-GB" sz="3200" i="1">
                <a:latin typeface="Calibri" pitchFamily="34" charset="0"/>
              </a:rPr>
              <a:t>respiratory muscle weakness (Guillain Barre)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cstate="print"/>
          <a:srcRect/>
          <a:stretch>
            <a:fillRect/>
          </a:stretch>
        </p:blipFill>
        <p:spPr bwMode="auto">
          <a:xfrm>
            <a:off x="357188" y="357188"/>
            <a:ext cx="4143375" cy="1208087"/>
          </a:xfrm>
          <a:prstGeom prst="rect">
            <a:avLst/>
          </a:prstGeom>
          <a:noFill/>
          <a:ln w="9525">
            <a:noFill/>
            <a:miter lim="800000"/>
            <a:headEnd/>
            <a:tailEnd/>
          </a:ln>
        </p:spPr>
      </p:pic>
      <p:sp>
        <p:nvSpPr>
          <p:cNvPr id="20482" name="TextBox 6"/>
          <p:cNvSpPr txBox="1">
            <a:spLocks noChangeArrowheads="1"/>
          </p:cNvSpPr>
          <p:nvPr/>
        </p:nvSpPr>
        <p:spPr bwMode="auto">
          <a:xfrm>
            <a:off x="214313" y="1643063"/>
            <a:ext cx="8643937" cy="5602287"/>
          </a:xfrm>
          <a:prstGeom prst="rect">
            <a:avLst/>
          </a:prstGeom>
          <a:noFill/>
          <a:ln w="9525">
            <a:noFill/>
            <a:miter lim="800000"/>
            <a:headEnd/>
            <a:tailEnd/>
          </a:ln>
        </p:spPr>
        <p:txBody>
          <a:bodyPr>
            <a:spAutoFit/>
          </a:bodyPr>
          <a:lstStyle/>
          <a:p>
            <a:r>
              <a:rPr lang="en-GB">
                <a:latin typeface="Calibri" pitchFamily="34" charset="0"/>
              </a:rPr>
              <a:t> </a:t>
            </a:r>
            <a:r>
              <a:rPr lang="en-GB" sz="2000" b="1">
                <a:latin typeface="Calibri" pitchFamily="34" charset="0"/>
              </a:rPr>
              <a:t>1.30-1.35		Introduction</a:t>
            </a:r>
          </a:p>
          <a:p>
            <a:r>
              <a:rPr lang="en-GB" sz="2000" b="1">
                <a:latin typeface="Calibri" pitchFamily="34" charset="0"/>
              </a:rPr>
              <a:t> </a:t>
            </a:r>
          </a:p>
          <a:p>
            <a:r>
              <a:rPr lang="en-GB" sz="2000" b="1">
                <a:latin typeface="Calibri" pitchFamily="34" charset="0"/>
              </a:rPr>
              <a:t>1.35-2.00		Getting the most out of the plain chest radiograph: </a:t>
            </a:r>
          </a:p>
          <a:p>
            <a:r>
              <a:rPr lang="en-GB" sz="2000" b="1">
                <a:latin typeface="Calibri" pitchFamily="34" charset="0"/>
              </a:rPr>
              <a:t>			Dr Mary Roddie  Consultant Radiologist			</a:t>
            </a:r>
          </a:p>
          <a:p>
            <a:r>
              <a:rPr lang="en-GB" sz="2000" b="1">
                <a:latin typeface="Calibri" pitchFamily="34" charset="0"/>
              </a:rPr>
              <a:t>2.00-2.30		An approach to the breathless patient</a:t>
            </a:r>
          </a:p>
          <a:p>
            <a:endParaRPr lang="en-GB" sz="2000" b="1">
              <a:latin typeface="Calibri" pitchFamily="34" charset="0"/>
            </a:endParaRPr>
          </a:p>
          <a:p>
            <a:r>
              <a:rPr lang="en-GB" sz="2000" b="1">
                <a:latin typeface="Calibri" pitchFamily="34" charset="0"/>
              </a:rPr>
              <a:t>2.30-2.45		Respiratory Examination				</a:t>
            </a:r>
          </a:p>
          <a:p>
            <a:r>
              <a:rPr lang="en-GB" sz="2000" b="1">
                <a:latin typeface="Calibri" pitchFamily="34" charset="0"/>
              </a:rPr>
              <a:t> </a:t>
            </a:r>
          </a:p>
          <a:p>
            <a:r>
              <a:rPr lang="en-GB" sz="2000" b="1">
                <a:latin typeface="Calibri" pitchFamily="34" charset="0"/>
              </a:rPr>
              <a:t>2.45-3.00		Self management- what does it mean?</a:t>
            </a:r>
          </a:p>
          <a:p>
            <a:r>
              <a:rPr lang="en-GB" sz="2000" b="1">
                <a:latin typeface="Calibri" pitchFamily="34" charset="0"/>
              </a:rPr>
              <a:t> </a:t>
            </a:r>
          </a:p>
          <a:p>
            <a:r>
              <a:rPr lang="en-GB" sz="2000" b="1">
                <a:latin typeface="Calibri" pitchFamily="34" charset="0"/>
              </a:rPr>
              <a:t>3.0- 3.20		Tea break</a:t>
            </a:r>
          </a:p>
          <a:p>
            <a:endParaRPr lang="en-GB" sz="2000" b="1">
              <a:latin typeface="Calibri" pitchFamily="34" charset="0"/>
            </a:endParaRPr>
          </a:p>
          <a:p>
            <a:r>
              <a:rPr lang="en-GB" sz="2000" b="1">
                <a:latin typeface="Calibri" pitchFamily="34" charset="0"/>
              </a:rPr>
              <a:t>3.20-3.50		Living – and dying – with a long term respiratory 				condition</a:t>
            </a:r>
          </a:p>
          <a:p>
            <a:r>
              <a:rPr lang="en-GB" sz="2000" b="1">
                <a:latin typeface="Calibri" pitchFamily="34" charset="0"/>
              </a:rPr>
              <a:t> 3.50-4.00		Respiratory quiz</a:t>
            </a:r>
          </a:p>
          <a:p>
            <a:r>
              <a:rPr lang="en-GB" sz="2000" b="1">
                <a:latin typeface="Calibri" pitchFamily="34" charset="0"/>
              </a:rPr>
              <a:t> </a:t>
            </a:r>
          </a:p>
          <a:p>
            <a:r>
              <a:rPr lang="en-GB">
                <a:latin typeface="Calibri"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500063" y="357188"/>
            <a:ext cx="8643937" cy="6002337"/>
          </a:xfrm>
          <a:prstGeom prst="rect">
            <a:avLst/>
          </a:prstGeom>
          <a:noFill/>
          <a:ln w="9525">
            <a:noFill/>
            <a:miter lim="800000"/>
            <a:headEnd/>
            <a:tailEnd/>
          </a:ln>
        </p:spPr>
        <p:txBody>
          <a:bodyPr>
            <a:spAutoFit/>
          </a:bodyPr>
          <a:lstStyle/>
          <a:p>
            <a:pPr>
              <a:buFont typeface="Arial" charset="0"/>
              <a:buChar char="•"/>
            </a:pPr>
            <a:r>
              <a:rPr lang="en-GB" sz="3200" b="1" i="1" u="sng">
                <a:latin typeface="Calibri" pitchFamily="34" charset="0"/>
              </a:rPr>
              <a:t>Over weeks: </a:t>
            </a:r>
          </a:p>
          <a:p>
            <a:r>
              <a:rPr lang="en-GB" sz="3200" i="1">
                <a:latin typeface="Calibri" pitchFamily="34" charset="0"/>
              </a:rPr>
              <a:t>Think: Infiltration (malignancy, sarcoidosis, fibrosing alveolitis, extrinsic allergic alveolitis, eosinophilic pneumonia), respiratory muscle weakness (motor neurone disease), main airway obstruction, anaemia, valvular dysfunction (SBE)</a:t>
            </a:r>
          </a:p>
          <a:p>
            <a:r>
              <a:rPr lang="en-GB" sz="3200">
                <a:latin typeface="Calibri" pitchFamily="34" charset="0"/>
              </a:rPr>
              <a:t>•</a:t>
            </a:r>
            <a:r>
              <a:rPr lang="en-GB" sz="3200" b="1" i="1" u="sng">
                <a:latin typeface="Calibri" pitchFamily="34" charset="0"/>
              </a:rPr>
              <a:t>Over months</a:t>
            </a:r>
            <a:r>
              <a:rPr lang="en-GB" sz="3200" b="1" i="1">
                <a:latin typeface="Calibri" pitchFamily="34" charset="0"/>
              </a:rPr>
              <a:t>: </a:t>
            </a:r>
          </a:p>
          <a:p>
            <a:r>
              <a:rPr lang="en-GB" sz="3200" i="1">
                <a:latin typeface="Calibri" pitchFamily="34" charset="0"/>
              </a:rPr>
              <a:t>Think same as for weeks plus obesity, muscular dystrophy, asbestos related conditions</a:t>
            </a:r>
          </a:p>
          <a:p>
            <a:r>
              <a:rPr lang="en-GB" sz="3200">
                <a:latin typeface="Calibri" pitchFamily="34" charset="0"/>
              </a:rPr>
              <a:t>•</a:t>
            </a:r>
            <a:r>
              <a:rPr lang="en-GB" sz="3200" b="1" i="1" u="sng">
                <a:latin typeface="Calibri" pitchFamily="34" charset="0"/>
              </a:rPr>
              <a:t>Over years: </a:t>
            </a:r>
          </a:p>
          <a:p>
            <a:r>
              <a:rPr lang="en-GB" sz="3200" i="1">
                <a:latin typeface="Calibri" pitchFamily="34" charset="0"/>
              </a:rPr>
              <a:t>Think: COPD, Chest wall deformity, heart valve dysfunction, obesity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642938" y="500063"/>
            <a:ext cx="7786687" cy="1570037"/>
          </a:xfrm>
          <a:prstGeom prst="rect">
            <a:avLst/>
          </a:prstGeom>
          <a:noFill/>
          <a:ln w="9525">
            <a:noFill/>
            <a:miter lim="800000"/>
            <a:headEnd/>
            <a:tailEnd/>
          </a:ln>
        </p:spPr>
        <p:txBody>
          <a:bodyPr>
            <a:spAutoFit/>
          </a:bodyPr>
          <a:lstStyle/>
          <a:p>
            <a:r>
              <a:rPr lang="en-GB" sz="3200" b="1">
                <a:solidFill>
                  <a:srgbClr val="FF0000"/>
                </a:solidFill>
                <a:latin typeface="Calibri" pitchFamily="34" charset="0"/>
              </a:rPr>
              <a:t>Next: </a:t>
            </a:r>
          </a:p>
          <a:p>
            <a:endParaRPr lang="en-GB" sz="3200" b="1">
              <a:latin typeface="Calibri" pitchFamily="34" charset="0"/>
            </a:endParaRPr>
          </a:p>
          <a:p>
            <a:r>
              <a:rPr lang="en-GB" sz="3200">
                <a:latin typeface="Calibri" pitchFamily="34" charset="0"/>
              </a:rPr>
              <a:t>In some way quantify the size of the problem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14313" y="428625"/>
            <a:ext cx="9215437" cy="5694363"/>
          </a:xfrm>
          <a:prstGeom prst="rect">
            <a:avLst/>
          </a:prstGeom>
          <a:noFill/>
          <a:ln w="9525">
            <a:noFill/>
            <a:miter lim="800000"/>
            <a:headEnd/>
            <a:tailEnd/>
          </a:ln>
        </p:spPr>
        <p:txBody>
          <a:bodyPr>
            <a:spAutoFit/>
          </a:bodyPr>
          <a:lstStyle/>
          <a:p>
            <a:r>
              <a:rPr lang="en-GB" sz="2800" b="1">
                <a:solidFill>
                  <a:srgbClr val="FF0000"/>
                </a:solidFill>
                <a:latin typeface="Calibri" pitchFamily="34" charset="0"/>
              </a:rPr>
              <a:t>New York Heart Association (NYHA) Classification Scale</a:t>
            </a:r>
          </a:p>
          <a:p>
            <a:endParaRPr lang="en-GB" sz="2800" b="1">
              <a:latin typeface="Calibri" pitchFamily="34" charset="0"/>
            </a:endParaRPr>
          </a:p>
          <a:p>
            <a:r>
              <a:rPr lang="en-GB" sz="2800" b="1" u="sng">
                <a:latin typeface="Calibri" pitchFamily="34" charset="0"/>
              </a:rPr>
              <a:t>Early-Stage Heart Failure</a:t>
            </a:r>
          </a:p>
          <a:p>
            <a:r>
              <a:rPr lang="en-GB" sz="2800">
                <a:latin typeface="Calibri" pitchFamily="34" charset="0"/>
              </a:rPr>
              <a:t>•NYHA Class I No symptoms at any level of exertion and no limitation in ordinary physical activity.</a:t>
            </a:r>
          </a:p>
          <a:p>
            <a:r>
              <a:rPr lang="en-GB" sz="2800">
                <a:latin typeface="Calibri" pitchFamily="34" charset="0"/>
              </a:rPr>
              <a:t>•NYHA Class II Mild symptoms and slight limitation during regular activity. Comfortable at rest</a:t>
            </a:r>
          </a:p>
          <a:p>
            <a:endParaRPr lang="en-GB" sz="2800">
              <a:latin typeface="Calibri" pitchFamily="34" charset="0"/>
            </a:endParaRPr>
          </a:p>
          <a:p>
            <a:r>
              <a:rPr lang="en-GB" sz="2800" b="1" u="sng">
                <a:latin typeface="Calibri" pitchFamily="34" charset="0"/>
              </a:rPr>
              <a:t>Advanced-Stage Heart Failure</a:t>
            </a:r>
          </a:p>
          <a:p>
            <a:r>
              <a:rPr lang="en-GB" sz="2800">
                <a:latin typeface="Calibri" pitchFamily="34" charset="0"/>
              </a:rPr>
              <a:t>•NYHA Class III Noticeable limitation due to symptoms, even during minimal activity. Comfortable only at rest.</a:t>
            </a:r>
          </a:p>
          <a:p>
            <a:r>
              <a:rPr lang="en-GB" sz="2800">
                <a:latin typeface="Calibri" pitchFamily="34" charset="0"/>
              </a:rPr>
              <a:t>•NYHA Class IV Severe limitations. Experience symptoms even while at rest (sitting in a recliner or watching TV).</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57188" y="285750"/>
            <a:ext cx="8786812" cy="6708775"/>
          </a:xfrm>
          <a:prstGeom prst="rect">
            <a:avLst/>
          </a:prstGeom>
          <a:noFill/>
          <a:ln w="9525">
            <a:noFill/>
            <a:miter lim="800000"/>
            <a:headEnd/>
            <a:tailEnd/>
          </a:ln>
        </p:spPr>
        <p:txBody>
          <a:bodyPr>
            <a:spAutoFit/>
          </a:bodyPr>
          <a:lstStyle/>
          <a:p>
            <a:r>
              <a:rPr lang="en-GB" sz="3200" b="1">
                <a:solidFill>
                  <a:srgbClr val="FF0000"/>
                </a:solidFill>
                <a:latin typeface="Calibri" pitchFamily="34" charset="0"/>
              </a:rPr>
              <a:t>Medical Research Council Scale for quantifying breathlessness</a:t>
            </a:r>
          </a:p>
          <a:p>
            <a:r>
              <a:rPr lang="en-GB" sz="3200">
                <a:latin typeface="Calibri" pitchFamily="34" charset="0"/>
              </a:rPr>
              <a:t>1.Not troubled by breathlessness except on strenuous exercise </a:t>
            </a:r>
          </a:p>
          <a:p>
            <a:r>
              <a:rPr lang="en-GB" sz="3200">
                <a:latin typeface="Calibri" pitchFamily="34" charset="0"/>
              </a:rPr>
              <a:t>2.Short of breath when hurrying or walking up a slight hill </a:t>
            </a:r>
          </a:p>
          <a:p>
            <a:r>
              <a:rPr lang="en-GB" sz="3200">
                <a:latin typeface="Calibri" pitchFamily="34" charset="0"/>
              </a:rPr>
              <a:t>3.Walks slower than contemporaries on the level because of breathlessness, or has to stop for breath when walking at own pace </a:t>
            </a:r>
          </a:p>
          <a:p>
            <a:r>
              <a:rPr lang="en-GB" sz="3200">
                <a:latin typeface="Calibri" pitchFamily="34" charset="0"/>
              </a:rPr>
              <a:t>4.Stops for breath after about 100 m or after a few minutes on the level </a:t>
            </a:r>
          </a:p>
          <a:p>
            <a:r>
              <a:rPr lang="en-GB" sz="3200">
                <a:latin typeface="Calibri" pitchFamily="34" charset="0"/>
              </a:rPr>
              <a:t>5.Too breathless to leave the house, or breathless when dressing or undressing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Footer Placeholder 3"/>
          <p:cNvSpPr>
            <a:spLocks noGrp="1"/>
          </p:cNvSpPr>
          <p:nvPr>
            <p:ph type="ftr" sz="quarter" idx="11"/>
          </p:nvPr>
        </p:nvSpPr>
        <p:spPr>
          <a:xfrm>
            <a:off x="457200" y="6356350"/>
            <a:ext cx="2133600" cy="365125"/>
          </a:xfrm>
        </p:spPr>
        <p:txBody>
          <a:bodyPr/>
          <a:lstStyle/>
          <a:p>
            <a:pPr algn="l">
              <a:defRPr/>
            </a:pPr>
            <a:r>
              <a:rPr lang="en-GB" altLang="en-GB" smtClean="0">
                <a:latin typeface="Arial" pitchFamily="34" charset="0"/>
              </a:rPr>
              <a:t>© Imperial College London</a:t>
            </a:r>
            <a:endParaRPr lang="en-US" altLang="en-US" smtClean="0">
              <a:latin typeface="Arial" pitchFamily="34" charset="0"/>
            </a:endParaRPr>
          </a:p>
        </p:txBody>
      </p:sp>
      <p:sp>
        <p:nvSpPr>
          <p:cNvPr id="69635" name="Slide Number Placeholder 4"/>
          <p:cNvSpPr>
            <a:spLocks noGrp="1"/>
          </p:cNvSpPr>
          <p:nvPr>
            <p:ph type="sldNum" sz="quarter" idx="12"/>
          </p:nvPr>
        </p:nvSpPr>
        <p:spPr>
          <a:xfrm>
            <a:off x="3124200" y="6356350"/>
            <a:ext cx="2895600" cy="365125"/>
          </a:xfrm>
        </p:spPr>
        <p:txBody>
          <a:bodyPr/>
          <a:lstStyle/>
          <a:p>
            <a:pPr algn="ctr">
              <a:defRPr/>
            </a:pPr>
            <a:r>
              <a:rPr lang="en-US" altLang="en-US">
                <a:latin typeface="Arial" pitchFamily="34" charset="0"/>
              </a:rPr>
              <a:t>Page </a:t>
            </a:r>
            <a:fld id="{14060F5B-0C4C-47E6-888D-02568526CD17}" type="slidenum">
              <a:rPr lang="en-US" altLang="en-US">
                <a:latin typeface="Arial" pitchFamily="34" charset="0"/>
              </a:rPr>
              <a:pPr algn="ctr">
                <a:defRPr/>
              </a:pPr>
              <a:t>24</a:t>
            </a:fld>
            <a:endParaRPr lang="en-US" altLang="en-US">
              <a:latin typeface="Arial" pitchFamily="34" charset="0"/>
            </a:endParaRPr>
          </a:p>
        </p:txBody>
      </p:sp>
      <p:sp>
        <p:nvSpPr>
          <p:cNvPr id="55299" name="Rectangle 2"/>
          <p:cNvSpPr>
            <a:spLocks noChangeArrowheads="1"/>
          </p:cNvSpPr>
          <p:nvPr/>
        </p:nvSpPr>
        <p:spPr bwMode="auto">
          <a:xfrm>
            <a:off x="3594100" y="361950"/>
            <a:ext cx="1660525" cy="314325"/>
          </a:xfrm>
          <a:prstGeom prst="rect">
            <a:avLst/>
          </a:prstGeom>
          <a:solidFill>
            <a:schemeClr val="hlink"/>
          </a:solidFill>
          <a:ln w="9525">
            <a:solidFill>
              <a:schemeClr val="bg1"/>
            </a:solidFill>
            <a:miter lim="800000"/>
            <a:headEnd/>
            <a:tailEnd/>
          </a:ln>
        </p:spPr>
        <p:txBody>
          <a:bodyPr wrap="none" lIns="91427" tIns="45714" rIns="91427" bIns="45714" anchor="ctr">
            <a:spAutoFit/>
          </a:bodyPr>
          <a:lstStyle/>
          <a:p>
            <a:r>
              <a:rPr lang="en-GB" sz="1400" b="1">
                <a:solidFill>
                  <a:srgbClr val="000000"/>
                </a:solidFill>
                <a:latin typeface="Calibri" pitchFamily="34" charset="0"/>
              </a:rPr>
              <a:t>Breathlessness? </a:t>
            </a:r>
          </a:p>
        </p:txBody>
      </p:sp>
      <p:sp>
        <p:nvSpPr>
          <p:cNvPr id="55300" name="Rectangle 3"/>
          <p:cNvSpPr>
            <a:spLocks noChangeArrowheads="1"/>
          </p:cNvSpPr>
          <p:nvPr/>
        </p:nvSpPr>
        <p:spPr bwMode="auto">
          <a:xfrm>
            <a:off x="261938" y="1358900"/>
            <a:ext cx="784225" cy="1058863"/>
          </a:xfrm>
          <a:prstGeom prst="rect">
            <a:avLst/>
          </a:prstGeom>
          <a:solidFill>
            <a:srgbClr val="FFCCFF"/>
          </a:solidFill>
          <a:ln w="9525">
            <a:solidFill>
              <a:schemeClr val="tx1"/>
            </a:solidFill>
            <a:miter lim="800000"/>
            <a:headEnd/>
            <a:tailEnd/>
          </a:ln>
        </p:spPr>
        <p:txBody>
          <a:bodyPr lIns="91427" tIns="45714" rIns="91427" bIns="45714" anchor="ctr">
            <a:spAutoFit/>
          </a:bodyPr>
          <a:lstStyle/>
          <a:p>
            <a:r>
              <a:rPr lang="en-GB" sz="700">
                <a:solidFill>
                  <a:srgbClr val="000000"/>
                </a:solidFill>
                <a:latin typeface="Calibri" pitchFamily="34" charset="0"/>
              </a:rPr>
              <a:t>Cough has lasted </a:t>
            </a:r>
            <a:r>
              <a:rPr lang="en-GB" sz="700" u="sng">
                <a:solidFill>
                  <a:srgbClr val="FF3300"/>
                </a:solidFill>
                <a:latin typeface="Calibri" pitchFamily="34" charset="0"/>
              </a:rPr>
              <a:t>less than 12 weeks</a:t>
            </a:r>
            <a:r>
              <a:rPr lang="en-GB" sz="700">
                <a:solidFill>
                  <a:srgbClr val="000000"/>
                </a:solidFill>
                <a:latin typeface="Calibri" pitchFamily="34" charset="0"/>
              </a:rPr>
              <a:t>  - if no sinister features  (and not a Smoker or ex-smoker) may be post viral</a:t>
            </a:r>
          </a:p>
        </p:txBody>
      </p:sp>
      <p:sp>
        <p:nvSpPr>
          <p:cNvPr id="55301" name="Rectangle 4"/>
          <p:cNvSpPr>
            <a:spLocks noChangeArrowheads="1"/>
          </p:cNvSpPr>
          <p:nvPr/>
        </p:nvSpPr>
        <p:spPr bwMode="auto">
          <a:xfrm>
            <a:off x="1284288" y="1404938"/>
            <a:ext cx="647700" cy="527050"/>
          </a:xfrm>
          <a:prstGeom prst="rect">
            <a:avLst/>
          </a:prstGeom>
          <a:solidFill>
            <a:srgbClr val="FFCCFF"/>
          </a:solidFill>
          <a:ln w="9525">
            <a:solidFill>
              <a:schemeClr val="tx1"/>
            </a:solidFill>
            <a:miter lim="800000"/>
            <a:headEnd/>
            <a:tailEnd/>
          </a:ln>
        </p:spPr>
        <p:txBody>
          <a:bodyPr lIns="91427" tIns="45714" rIns="91427" bIns="45714" anchor="ctr">
            <a:spAutoFit/>
          </a:bodyPr>
          <a:lstStyle/>
          <a:p>
            <a:r>
              <a:rPr lang="en-GB" sz="700">
                <a:solidFill>
                  <a:srgbClr val="000000"/>
                </a:solidFill>
                <a:latin typeface="Calibri" pitchFamily="34" charset="0"/>
              </a:rPr>
              <a:t>Cough has lasted </a:t>
            </a:r>
            <a:r>
              <a:rPr lang="en-GB" sz="700" u="sng">
                <a:solidFill>
                  <a:srgbClr val="FF3300"/>
                </a:solidFill>
                <a:latin typeface="Calibri" pitchFamily="34" charset="0"/>
              </a:rPr>
              <a:t>more than 12 weeks</a:t>
            </a:r>
            <a:r>
              <a:rPr lang="en-GB" sz="700">
                <a:solidFill>
                  <a:srgbClr val="000000"/>
                </a:solidFill>
                <a:latin typeface="Calibri" pitchFamily="34" charset="0"/>
              </a:rPr>
              <a:t> </a:t>
            </a:r>
          </a:p>
        </p:txBody>
      </p:sp>
      <p:sp>
        <p:nvSpPr>
          <p:cNvPr id="55302" name="Rectangle 5"/>
          <p:cNvSpPr>
            <a:spLocks noChangeArrowheads="1"/>
          </p:cNvSpPr>
          <p:nvPr/>
        </p:nvSpPr>
        <p:spPr bwMode="auto">
          <a:xfrm>
            <a:off x="242888" y="2559050"/>
            <a:ext cx="720725" cy="633413"/>
          </a:xfrm>
          <a:prstGeom prst="rect">
            <a:avLst/>
          </a:prstGeom>
          <a:solidFill>
            <a:srgbClr val="FFCCFF"/>
          </a:solidFill>
          <a:ln w="9525">
            <a:solidFill>
              <a:schemeClr val="tx1"/>
            </a:solidFill>
            <a:miter lim="800000"/>
            <a:headEnd/>
            <a:tailEnd/>
          </a:ln>
        </p:spPr>
        <p:txBody>
          <a:bodyPr lIns="91427" tIns="45714" rIns="91427" bIns="45714" anchor="ctr">
            <a:spAutoFit/>
          </a:bodyPr>
          <a:lstStyle/>
          <a:p>
            <a:r>
              <a:rPr lang="en-GB" sz="700" b="1">
                <a:solidFill>
                  <a:srgbClr val="7D90F1"/>
                </a:solidFill>
                <a:latin typeface="Calibri" pitchFamily="34" charset="0"/>
              </a:rPr>
              <a:t>Chest x-ray</a:t>
            </a:r>
            <a:r>
              <a:rPr lang="en-GB" sz="700">
                <a:solidFill>
                  <a:srgbClr val="000000"/>
                </a:solidFill>
                <a:latin typeface="Calibri" pitchFamily="34" charset="0"/>
              </a:rPr>
              <a:t> abnormal; refer  to respiratory physician </a:t>
            </a:r>
          </a:p>
        </p:txBody>
      </p:sp>
      <p:sp>
        <p:nvSpPr>
          <p:cNvPr id="55303" name="Rectangle 6"/>
          <p:cNvSpPr>
            <a:spLocks noChangeArrowheads="1"/>
          </p:cNvSpPr>
          <p:nvPr/>
        </p:nvSpPr>
        <p:spPr bwMode="auto">
          <a:xfrm>
            <a:off x="1290638" y="2576513"/>
            <a:ext cx="693737" cy="314325"/>
          </a:xfrm>
          <a:prstGeom prst="rect">
            <a:avLst/>
          </a:prstGeom>
          <a:solidFill>
            <a:srgbClr val="FFCCFF"/>
          </a:solidFill>
          <a:ln w="9525">
            <a:solidFill>
              <a:schemeClr val="tx1"/>
            </a:solidFill>
            <a:miter lim="800000"/>
            <a:headEnd/>
            <a:tailEnd/>
          </a:ln>
        </p:spPr>
        <p:txBody>
          <a:bodyPr lIns="91427" tIns="45714" rIns="91427" bIns="45714" anchor="ctr">
            <a:spAutoFit/>
          </a:bodyPr>
          <a:lstStyle/>
          <a:p>
            <a:r>
              <a:rPr lang="en-GB" sz="700" b="1">
                <a:solidFill>
                  <a:srgbClr val="7D90F1"/>
                </a:solidFill>
                <a:latin typeface="Calibri" pitchFamily="34" charset="0"/>
              </a:rPr>
              <a:t>Chest X-ray</a:t>
            </a:r>
            <a:r>
              <a:rPr lang="en-GB" sz="700">
                <a:solidFill>
                  <a:srgbClr val="000000"/>
                </a:solidFill>
                <a:latin typeface="Calibri" pitchFamily="34" charset="0"/>
              </a:rPr>
              <a:t> is normal </a:t>
            </a:r>
          </a:p>
        </p:txBody>
      </p:sp>
      <p:sp>
        <p:nvSpPr>
          <p:cNvPr id="55304" name="Rectangle 7"/>
          <p:cNvSpPr>
            <a:spLocks noChangeArrowheads="1"/>
          </p:cNvSpPr>
          <p:nvPr/>
        </p:nvSpPr>
        <p:spPr bwMode="auto">
          <a:xfrm>
            <a:off x="268288" y="3995738"/>
            <a:ext cx="868362" cy="952500"/>
          </a:xfrm>
          <a:prstGeom prst="rect">
            <a:avLst/>
          </a:prstGeom>
          <a:solidFill>
            <a:srgbClr val="FFCCFF"/>
          </a:solidFill>
          <a:ln w="9525">
            <a:solidFill>
              <a:schemeClr val="tx1"/>
            </a:solidFill>
            <a:miter lim="800000"/>
            <a:headEnd/>
            <a:tailEnd/>
          </a:ln>
        </p:spPr>
        <p:txBody>
          <a:bodyPr lIns="91427" tIns="45714" rIns="91427" bIns="45714" anchor="ctr">
            <a:spAutoFit/>
          </a:bodyPr>
          <a:lstStyle/>
          <a:p>
            <a:r>
              <a:rPr lang="en-GB" sz="700">
                <a:solidFill>
                  <a:srgbClr val="000000"/>
                </a:solidFill>
                <a:latin typeface="Calibri" pitchFamily="34" charset="0"/>
              </a:rPr>
              <a:t>Abnormal spirometry or personal or family history of other atopic disease? - consider asthma or COPD </a:t>
            </a:r>
          </a:p>
        </p:txBody>
      </p:sp>
      <p:sp>
        <p:nvSpPr>
          <p:cNvPr id="55305" name="Rectangle 8"/>
          <p:cNvSpPr>
            <a:spLocks noChangeArrowheads="1"/>
          </p:cNvSpPr>
          <p:nvPr/>
        </p:nvSpPr>
        <p:spPr bwMode="auto">
          <a:xfrm>
            <a:off x="1227138" y="4500563"/>
            <a:ext cx="720725" cy="1377950"/>
          </a:xfrm>
          <a:prstGeom prst="rect">
            <a:avLst/>
          </a:prstGeom>
          <a:solidFill>
            <a:srgbClr val="FFCCFF"/>
          </a:solidFill>
          <a:ln w="9525">
            <a:solidFill>
              <a:schemeClr val="tx1"/>
            </a:solidFill>
            <a:miter lim="800000"/>
            <a:headEnd/>
            <a:tailEnd/>
          </a:ln>
        </p:spPr>
        <p:txBody>
          <a:bodyPr lIns="91427" tIns="45714" rIns="91427" bIns="45714" anchor="ctr">
            <a:spAutoFit/>
          </a:bodyPr>
          <a:lstStyle/>
          <a:p>
            <a:r>
              <a:rPr lang="en-GB" sz="700">
                <a:solidFill>
                  <a:srgbClr val="000000"/>
                </a:solidFill>
                <a:latin typeface="Calibri" pitchFamily="34" charset="0"/>
              </a:rPr>
              <a:t>Symptoms of gastro-oesophageal reflux or overweight – consider trial of proton pump inhibitor in highish dosage for 2/12</a:t>
            </a:r>
          </a:p>
        </p:txBody>
      </p:sp>
      <p:sp>
        <p:nvSpPr>
          <p:cNvPr id="55306" name="Rectangle 9"/>
          <p:cNvSpPr>
            <a:spLocks noChangeArrowheads="1"/>
          </p:cNvSpPr>
          <p:nvPr/>
        </p:nvSpPr>
        <p:spPr bwMode="auto">
          <a:xfrm>
            <a:off x="2046288" y="4362450"/>
            <a:ext cx="647700" cy="1377950"/>
          </a:xfrm>
          <a:prstGeom prst="rect">
            <a:avLst/>
          </a:prstGeom>
          <a:solidFill>
            <a:srgbClr val="FFCCFF"/>
          </a:solidFill>
          <a:ln w="9525">
            <a:solidFill>
              <a:schemeClr val="tx1"/>
            </a:solidFill>
            <a:miter lim="800000"/>
            <a:headEnd/>
            <a:tailEnd/>
          </a:ln>
        </p:spPr>
        <p:txBody>
          <a:bodyPr lIns="91427" tIns="45714" rIns="91427" bIns="45714" anchor="ctr">
            <a:spAutoFit/>
          </a:bodyPr>
          <a:lstStyle/>
          <a:p>
            <a:r>
              <a:rPr lang="en-GB" sz="700">
                <a:solidFill>
                  <a:srgbClr val="000000"/>
                </a:solidFill>
                <a:latin typeface="Calibri" pitchFamily="34" charset="0"/>
              </a:rPr>
              <a:t>Nasal stuffiness or catarrh or other suggestion of post nasal drip disease - consider trial of intranasal steroids</a:t>
            </a:r>
          </a:p>
        </p:txBody>
      </p:sp>
      <p:sp>
        <p:nvSpPr>
          <p:cNvPr id="55307" name="Rectangle 10"/>
          <p:cNvSpPr>
            <a:spLocks noChangeArrowheads="1"/>
          </p:cNvSpPr>
          <p:nvPr/>
        </p:nvSpPr>
        <p:spPr bwMode="auto">
          <a:xfrm>
            <a:off x="611188" y="6092825"/>
            <a:ext cx="1952625" cy="249238"/>
          </a:xfrm>
          <a:prstGeom prst="rect">
            <a:avLst/>
          </a:prstGeom>
          <a:noFill/>
          <a:ln w="50800">
            <a:solidFill>
              <a:srgbClr val="00FF00"/>
            </a:solidFill>
            <a:miter lim="800000"/>
            <a:headEnd/>
            <a:tailEnd/>
          </a:ln>
        </p:spPr>
        <p:txBody>
          <a:bodyPr wrap="none" lIns="91427" tIns="45714" rIns="91427" bIns="45714" anchor="ctr">
            <a:spAutoFit/>
          </a:bodyPr>
          <a:lstStyle/>
          <a:p>
            <a:r>
              <a:rPr lang="en-GB" sz="700">
                <a:solidFill>
                  <a:srgbClr val="000000"/>
                </a:solidFill>
                <a:latin typeface="Calibri" pitchFamily="34" charset="0"/>
              </a:rPr>
              <a:t>No response → refer respiratory  physician </a:t>
            </a:r>
          </a:p>
        </p:txBody>
      </p:sp>
      <p:sp>
        <p:nvSpPr>
          <p:cNvPr id="55308" name="Rectangle 11"/>
          <p:cNvSpPr>
            <a:spLocks noChangeArrowheads="1"/>
          </p:cNvSpPr>
          <p:nvPr/>
        </p:nvSpPr>
        <p:spPr bwMode="auto">
          <a:xfrm>
            <a:off x="2235200" y="1206500"/>
            <a:ext cx="1385888" cy="846138"/>
          </a:xfrm>
          <a:prstGeom prst="rect">
            <a:avLst/>
          </a:prstGeom>
          <a:solidFill>
            <a:srgbClr val="99CCFF"/>
          </a:solidFill>
          <a:ln w="9525">
            <a:solidFill>
              <a:schemeClr val="tx1"/>
            </a:solidFill>
            <a:miter lim="800000"/>
            <a:headEnd/>
            <a:tailEnd/>
          </a:ln>
        </p:spPr>
        <p:txBody>
          <a:bodyPr lIns="91427" tIns="45714" rIns="91427" bIns="45714" anchor="ctr">
            <a:spAutoFit/>
          </a:bodyPr>
          <a:lstStyle/>
          <a:p>
            <a:r>
              <a:rPr lang="en-GB" sz="700">
                <a:solidFill>
                  <a:srgbClr val="000000"/>
                </a:solidFill>
                <a:latin typeface="Calibri" pitchFamily="34" charset="0"/>
              </a:rPr>
              <a:t>Irregular pulse? </a:t>
            </a:r>
          </a:p>
          <a:p>
            <a:r>
              <a:rPr lang="en-GB" sz="700">
                <a:solidFill>
                  <a:srgbClr val="000000"/>
                </a:solidFill>
                <a:latin typeface="Calibri" pitchFamily="34" charset="0"/>
              </a:rPr>
              <a:t>Clinical signs of left ventricular hypertrophy or failure? </a:t>
            </a:r>
          </a:p>
          <a:p>
            <a:r>
              <a:rPr lang="en-GB" sz="700">
                <a:solidFill>
                  <a:srgbClr val="000000"/>
                </a:solidFill>
                <a:latin typeface="Calibri" pitchFamily="34" charset="0"/>
              </a:rPr>
              <a:t>Personal or family history of ischaemic heart disease? ECG abnormal? </a:t>
            </a:r>
          </a:p>
          <a:p>
            <a:endParaRPr lang="en-GB" sz="700">
              <a:solidFill>
                <a:srgbClr val="000000"/>
              </a:solidFill>
              <a:latin typeface="Calibri" pitchFamily="34" charset="0"/>
            </a:endParaRPr>
          </a:p>
        </p:txBody>
      </p:sp>
      <p:sp>
        <p:nvSpPr>
          <p:cNvPr id="55309" name="Line 12"/>
          <p:cNvSpPr>
            <a:spLocks noChangeShapeType="1"/>
          </p:cNvSpPr>
          <p:nvPr/>
        </p:nvSpPr>
        <p:spPr bwMode="auto">
          <a:xfrm flipH="1">
            <a:off x="3119438" y="550863"/>
            <a:ext cx="442912" cy="273050"/>
          </a:xfrm>
          <a:prstGeom prst="line">
            <a:avLst/>
          </a:prstGeom>
          <a:noFill/>
          <a:ln w="9525">
            <a:solidFill>
              <a:schemeClr val="bg1"/>
            </a:solidFill>
            <a:round/>
            <a:headEnd/>
            <a:tailEnd type="triangle" w="med" len="med"/>
          </a:ln>
        </p:spPr>
        <p:txBody>
          <a:bodyPr/>
          <a:lstStyle/>
          <a:p>
            <a:endParaRPr lang="en-US"/>
          </a:p>
        </p:txBody>
      </p:sp>
      <p:sp>
        <p:nvSpPr>
          <p:cNvPr id="55310" name="Line 13"/>
          <p:cNvSpPr>
            <a:spLocks noChangeShapeType="1"/>
          </p:cNvSpPr>
          <p:nvPr/>
        </p:nvSpPr>
        <p:spPr bwMode="auto">
          <a:xfrm>
            <a:off x="1271588" y="1270000"/>
            <a:ext cx="295275" cy="125413"/>
          </a:xfrm>
          <a:prstGeom prst="line">
            <a:avLst/>
          </a:prstGeom>
          <a:noFill/>
          <a:ln w="9525">
            <a:solidFill>
              <a:schemeClr val="tx1"/>
            </a:solidFill>
            <a:round/>
            <a:headEnd/>
            <a:tailEnd type="triangle" w="med" len="med"/>
          </a:ln>
        </p:spPr>
        <p:txBody>
          <a:bodyPr/>
          <a:lstStyle/>
          <a:p>
            <a:endParaRPr lang="en-US"/>
          </a:p>
        </p:txBody>
      </p:sp>
      <p:sp>
        <p:nvSpPr>
          <p:cNvPr id="55311" name="Line 14"/>
          <p:cNvSpPr>
            <a:spLocks noChangeShapeType="1"/>
          </p:cNvSpPr>
          <p:nvPr/>
        </p:nvSpPr>
        <p:spPr bwMode="auto">
          <a:xfrm flipH="1">
            <a:off x="912813" y="1263650"/>
            <a:ext cx="266700" cy="109538"/>
          </a:xfrm>
          <a:prstGeom prst="line">
            <a:avLst/>
          </a:prstGeom>
          <a:noFill/>
          <a:ln w="9525">
            <a:solidFill>
              <a:schemeClr val="tx1"/>
            </a:solidFill>
            <a:round/>
            <a:headEnd/>
            <a:tailEnd type="triangle" w="med" len="med"/>
          </a:ln>
        </p:spPr>
        <p:txBody>
          <a:bodyPr/>
          <a:lstStyle/>
          <a:p>
            <a:endParaRPr lang="en-US"/>
          </a:p>
        </p:txBody>
      </p:sp>
      <p:sp>
        <p:nvSpPr>
          <p:cNvPr id="55312" name="Line 15"/>
          <p:cNvSpPr>
            <a:spLocks noChangeShapeType="1"/>
          </p:cNvSpPr>
          <p:nvPr/>
        </p:nvSpPr>
        <p:spPr bwMode="auto">
          <a:xfrm>
            <a:off x="1352550" y="1978025"/>
            <a:ext cx="0" cy="0"/>
          </a:xfrm>
          <a:prstGeom prst="line">
            <a:avLst/>
          </a:prstGeom>
          <a:noFill/>
          <a:ln w="9525">
            <a:solidFill>
              <a:schemeClr val="bg1"/>
            </a:solidFill>
            <a:round/>
            <a:headEnd/>
            <a:tailEnd type="triangle" w="med" len="med"/>
          </a:ln>
        </p:spPr>
        <p:txBody>
          <a:bodyPr/>
          <a:lstStyle/>
          <a:p>
            <a:endParaRPr lang="en-US"/>
          </a:p>
        </p:txBody>
      </p:sp>
      <p:sp>
        <p:nvSpPr>
          <p:cNvPr id="55313" name="Line 16"/>
          <p:cNvSpPr>
            <a:spLocks noChangeShapeType="1"/>
          </p:cNvSpPr>
          <p:nvPr/>
        </p:nvSpPr>
        <p:spPr bwMode="auto">
          <a:xfrm flipH="1">
            <a:off x="715963" y="2425700"/>
            <a:ext cx="506412" cy="139700"/>
          </a:xfrm>
          <a:prstGeom prst="line">
            <a:avLst/>
          </a:prstGeom>
          <a:noFill/>
          <a:ln w="9525">
            <a:solidFill>
              <a:schemeClr val="tx1"/>
            </a:solidFill>
            <a:round/>
            <a:headEnd/>
            <a:tailEnd type="triangle" w="med" len="med"/>
          </a:ln>
        </p:spPr>
        <p:txBody>
          <a:bodyPr/>
          <a:lstStyle/>
          <a:p>
            <a:endParaRPr lang="en-US"/>
          </a:p>
        </p:txBody>
      </p:sp>
      <p:sp>
        <p:nvSpPr>
          <p:cNvPr id="55314" name="Line 17"/>
          <p:cNvSpPr>
            <a:spLocks noChangeShapeType="1"/>
          </p:cNvSpPr>
          <p:nvPr/>
        </p:nvSpPr>
        <p:spPr bwMode="auto">
          <a:xfrm>
            <a:off x="1628775" y="2435225"/>
            <a:ext cx="0" cy="103188"/>
          </a:xfrm>
          <a:prstGeom prst="line">
            <a:avLst/>
          </a:prstGeom>
          <a:noFill/>
          <a:ln w="9525">
            <a:solidFill>
              <a:schemeClr val="tx1"/>
            </a:solidFill>
            <a:round/>
            <a:headEnd/>
            <a:tailEnd type="triangle" w="med" len="med"/>
          </a:ln>
        </p:spPr>
        <p:txBody>
          <a:bodyPr/>
          <a:lstStyle/>
          <a:p>
            <a:endParaRPr lang="en-US"/>
          </a:p>
        </p:txBody>
      </p:sp>
      <p:sp>
        <p:nvSpPr>
          <p:cNvPr id="55315" name="Line 18"/>
          <p:cNvSpPr>
            <a:spLocks noChangeShapeType="1"/>
          </p:cNvSpPr>
          <p:nvPr/>
        </p:nvSpPr>
        <p:spPr bwMode="auto">
          <a:xfrm flipH="1">
            <a:off x="1038225" y="2911475"/>
            <a:ext cx="568325" cy="1096963"/>
          </a:xfrm>
          <a:prstGeom prst="line">
            <a:avLst/>
          </a:prstGeom>
          <a:noFill/>
          <a:ln w="9525">
            <a:solidFill>
              <a:schemeClr val="tx1"/>
            </a:solidFill>
            <a:round/>
            <a:headEnd/>
            <a:tailEnd type="triangle" w="med" len="med"/>
          </a:ln>
        </p:spPr>
        <p:txBody>
          <a:bodyPr/>
          <a:lstStyle/>
          <a:p>
            <a:endParaRPr lang="en-US"/>
          </a:p>
        </p:txBody>
      </p:sp>
      <p:sp>
        <p:nvSpPr>
          <p:cNvPr id="55316" name="Line 19"/>
          <p:cNvSpPr>
            <a:spLocks noChangeShapeType="1"/>
          </p:cNvSpPr>
          <p:nvPr/>
        </p:nvSpPr>
        <p:spPr bwMode="auto">
          <a:xfrm>
            <a:off x="1606550" y="2930525"/>
            <a:ext cx="0" cy="1573213"/>
          </a:xfrm>
          <a:prstGeom prst="line">
            <a:avLst/>
          </a:prstGeom>
          <a:noFill/>
          <a:ln w="9525">
            <a:solidFill>
              <a:schemeClr val="tx1"/>
            </a:solidFill>
            <a:round/>
            <a:headEnd/>
            <a:tailEnd type="triangle" w="med" len="med"/>
          </a:ln>
        </p:spPr>
        <p:txBody>
          <a:bodyPr/>
          <a:lstStyle/>
          <a:p>
            <a:endParaRPr lang="en-US"/>
          </a:p>
        </p:txBody>
      </p:sp>
      <p:sp>
        <p:nvSpPr>
          <p:cNvPr id="55317" name="Line 20"/>
          <p:cNvSpPr>
            <a:spLocks noChangeShapeType="1"/>
          </p:cNvSpPr>
          <p:nvPr/>
        </p:nvSpPr>
        <p:spPr bwMode="auto">
          <a:xfrm>
            <a:off x="1606550" y="2911475"/>
            <a:ext cx="771525" cy="1411288"/>
          </a:xfrm>
          <a:prstGeom prst="line">
            <a:avLst/>
          </a:prstGeom>
          <a:noFill/>
          <a:ln w="9525">
            <a:solidFill>
              <a:schemeClr val="tx1"/>
            </a:solidFill>
            <a:round/>
            <a:headEnd/>
            <a:tailEnd type="triangle" w="med" len="med"/>
          </a:ln>
        </p:spPr>
        <p:txBody>
          <a:bodyPr/>
          <a:lstStyle/>
          <a:p>
            <a:endParaRPr lang="en-US"/>
          </a:p>
        </p:txBody>
      </p:sp>
      <p:sp>
        <p:nvSpPr>
          <p:cNvPr id="55318" name="AutoShape 21"/>
          <p:cNvSpPr>
            <a:spLocks/>
          </p:cNvSpPr>
          <p:nvPr/>
        </p:nvSpPr>
        <p:spPr bwMode="auto">
          <a:xfrm rot="5400000">
            <a:off x="1221581" y="5010944"/>
            <a:ext cx="357188" cy="1860550"/>
          </a:xfrm>
          <a:prstGeom prst="rightBrace">
            <a:avLst>
              <a:gd name="adj1" fmla="val 43407"/>
              <a:gd name="adj2" fmla="val 50000"/>
            </a:avLst>
          </a:prstGeom>
          <a:noFill/>
          <a:ln w="9525">
            <a:solidFill>
              <a:schemeClr val="tx1"/>
            </a:solidFill>
            <a:round/>
            <a:headEnd/>
            <a:tailEnd/>
          </a:ln>
        </p:spPr>
        <p:txBody>
          <a:bodyPr wrap="none" anchor="ctr"/>
          <a:lstStyle/>
          <a:p>
            <a:endParaRPr lang="en-GB">
              <a:latin typeface="Calibri" pitchFamily="34" charset="0"/>
            </a:endParaRPr>
          </a:p>
        </p:txBody>
      </p:sp>
      <p:sp>
        <p:nvSpPr>
          <p:cNvPr id="55319" name="Rectangle 22"/>
          <p:cNvSpPr>
            <a:spLocks noChangeArrowheads="1"/>
          </p:cNvSpPr>
          <p:nvPr/>
        </p:nvSpPr>
        <p:spPr bwMode="auto">
          <a:xfrm>
            <a:off x="2362200" y="2746375"/>
            <a:ext cx="1301750" cy="239713"/>
          </a:xfrm>
          <a:prstGeom prst="rect">
            <a:avLst/>
          </a:prstGeom>
          <a:noFill/>
          <a:ln w="57150">
            <a:solidFill>
              <a:srgbClr val="66FF33"/>
            </a:solidFill>
            <a:miter lim="800000"/>
            <a:headEnd/>
            <a:tailEnd/>
          </a:ln>
        </p:spPr>
        <p:txBody>
          <a:bodyPr wrap="none" lIns="75255" tIns="37628" rIns="75255" bIns="37628">
            <a:spAutoFit/>
          </a:bodyPr>
          <a:lstStyle/>
          <a:p>
            <a:r>
              <a:rPr lang="en-GB" sz="700">
                <a:solidFill>
                  <a:srgbClr val="000000"/>
                </a:solidFill>
                <a:latin typeface="Calibri" pitchFamily="34" charset="0"/>
              </a:rPr>
              <a:t>Treat or refer to cardiologist</a:t>
            </a:r>
          </a:p>
        </p:txBody>
      </p:sp>
      <p:sp>
        <p:nvSpPr>
          <p:cNvPr id="55320" name="Line 23"/>
          <p:cNvSpPr>
            <a:spLocks noChangeShapeType="1"/>
          </p:cNvSpPr>
          <p:nvPr/>
        </p:nvSpPr>
        <p:spPr bwMode="auto">
          <a:xfrm>
            <a:off x="2867025" y="2633663"/>
            <a:ext cx="0" cy="112712"/>
          </a:xfrm>
          <a:prstGeom prst="line">
            <a:avLst/>
          </a:prstGeom>
          <a:noFill/>
          <a:ln w="9525">
            <a:solidFill>
              <a:schemeClr val="tx1"/>
            </a:solidFill>
            <a:round/>
            <a:headEnd/>
            <a:tailEnd type="triangle" w="med" len="med"/>
          </a:ln>
        </p:spPr>
        <p:txBody>
          <a:bodyPr/>
          <a:lstStyle/>
          <a:p>
            <a:endParaRPr lang="en-US"/>
          </a:p>
        </p:txBody>
      </p:sp>
      <p:sp>
        <p:nvSpPr>
          <p:cNvPr id="55321" name="Rectangle 24"/>
          <p:cNvSpPr>
            <a:spLocks noChangeArrowheads="1"/>
          </p:cNvSpPr>
          <p:nvPr/>
        </p:nvSpPr>
        <p:spPr bwMode="auto">
          <a:xfrm>
            <a:off x="3700463" y="839788"/>
            <a:ext cx="839787" cy="233362"/>
          </a:xfrm>
          <a:prstGeom prst="rect">
            <a:avLst/>
          </a:prstGeom>
          <a:solidFill>
            <a:srgbClr val="99CCFF"/>
          </a:solidFill>
          <a:ln w="50800">
            <a:solidFill>
              <a:srgbClr val="FF0000"/>
            </a:solidFill>
            <a:miter lim="800000"/>
            <a:headEnd/>
            <a:tailEnd/>
          </a:ln>
        </p:spPr>
        <p:txBody>
          <a:bodyPr lIns="75255" tIns="37628" rIns="75255" bIns="37628" anchor="ctr">
            <a:spAutoFit/>
          </a:bodyPr>
          <a:lstStyle/>
          <a:p>
            <a:pPr defTabSz="752475"/>
            <a:r>
              <a:rPr lang="en-GB" sz="700">
                <a:solidFill>
                  <a:srgbClr val="000000"/>
                </a:solidFill>
                <a:latin typeface="Calibri" pitchFamily="34" charset="0"/>
              </a:rPr>
              <a:t>Lung disease? </a:t>
            </a:r>
          </a:p>
        </p:txBody>
      </p:sp>
      <p:sp>
        <p:nvSpPr>
          <p:cNvPr id="55322" name="Rectangle 25"/>
          <p:cNvSpPr>
            <a:spLocks noChangeArrowheads="1"/>
          </p:cNvSpPr>
          <p:nvPr/>
        </p:nvSpPr>
        <p:spPr bwMode="auto">
          <a:xfrm>
            <a:off x="2824163" y="3784600"/>
            <a:ext cx="947737" cy="723900"/>
          </a:xfrm>
          <a:prstGeom prst="rect">
            <a:avLst/>
          </a:prstGeom>
          <a:solidFill>
            <a:srgbClr val="FF9999"/>
          </a:solidFill>
          <a:ln w="9525">
            <a:solidFill>
              <a:schemeClr val="tx1"/>
            </a:solidFill>
            <a:miter lim="800000"/>
            <a:headEnd/>
            <a:tailEnd/>
          </a:ln>
        </p:spPr>
        <p:txBody>
          <a:bodyPr lIns="75255" tIns="37628" rIns="75255" bIns="37628" anchor="ctr">
            <a:spAutoFit/>
          </a:bodyPr>
          <a:lstStyle/>
          <a:p>
            <a:pPr defTabSz="752475"/>
            <a:r>
              <a:rPr lang="en-GB" sz="700">
                <a:solidFill>
                  <a:srgbClr val="000000"/>
                </a:solidFill>
                <a:latin typeface="Calibri" pitchFamily="34" charset="0"/>
              </a:rPr>
              <a:t>Is there a fever, a cough productive of purulent sputum or focal signs on examination of the chest?</a:t>
            </a:r>
          </a:p>
        </p:txBody>
      </p:sp>
      <p:sp>
        <p:nvSpPr>
          <p:cNvPr id="55323" name="Line 26"/>
          <p:cNvSpPr>
            <a:spLocks noChangeShapeType="1"/>
          </p:cNvSpPr>
          <p:nvPr/>
        </p:nvSpPr>
        <p:spPr bwMode="auto">
          <a:xfrm>
            <a:off x="4095750" y="1130300"/>
            <a:ext cx="4763" cy="1966913"/>
          </a:xfrm>
          <a:prstGeom prst="line">
            <a:avLst/>
          </a:prstGeom>
          <a:noFill/>
          <a:ln w="9525">
            <a:solidFill>
              <a:schemeClr val="tx1"/>
            </a:solidFill>
            <a:round/>
            <a:headEnd/>
            <a:tailEnd/>
          </a:ln>
        </p:spPr>
        <p:txBody>
          <a:bodyPr/>
          <a:lstStyle/>
          <a:p>
            <a:endParaRPr lang="en-US"/>
          </a:p>
        </p:txBody>
      </p:sp>
      <p:sp>
        <p:nvSpPr>
          <p:cNvPr id="55324" name="Rectangle 27"/>
          <p:cNvSpPr>
            <a:spLocks noChangeArrowheads="1"/>
          </p:cNvSpPr>
          <p:nvPr/>
        </p:nvSpPr>
        <p:spPr bwMode="auto">
          <a:xfrm>
            <a:off x="5499100" y="3276600"/>
            <a:ext cx="693738" cy="446088"/>
          </a:xfrm>
          <a:prstGeom prst="rect">
            <a:avLst/>
          </a:prstGeom>
          <a:solidFill>
            <a:srgbClr val="FF9999"/>
          </a:solidFill>
          <a:ln w="50800">
            <a:solidFill>
              <a:srgbClr val="FF0000"/>
            </a:solidFill>
            <a:miter lim="800000"/>
            <a:headEnd/>
            <a:tailEnd/>
          </a:ln>
        </p:spPr>
        <p:txBody>
          <a:bodyPr lIns="75255" tIns="37628" rIns="75255" bIns="37628" anchor="ctr">
            <a:spAutoFit/>
          </a:bodyPr>
          <a:lstStyle/>
          <a:p>
            <a:pPr defTabSz="752475"/>
            <a:r>
              <a:rPr lang="en-GB" sz="700">
                <a:solidFill>
                  <a:srgbClr val="000000"/>
                </a:solidFill>
                <a:latin typeface="Calibri" pitchFamily="34" charset="0"/>
              </a:rPr>
              <a:t>Pulmonary embolus/ infarction? </a:t>
            </a:r>
          </a:p>
        </p:txBody>
      </p:sp>
      <p:sp>
        <p:nvSpPr>
          <p:cNvPr id="55325" name="Rectangle 28"/>
          <p:cNvSpPr>
            <a:spLocks noChangeArrowheads="1"/>
          </p:cNvSpPr>
          <p:nvPr/>
        </p:nvSpPr>
        <p:spPr bwMode="auto">
          <a:xfrm>
            <a:off x="4451350" y="1487488"/>
            <a:ext cx="1320800" cy="936625"/>
          </a:xfrm>
          <a:prstGeom prst="rect">
            <a:avLst/>
          </a:prstGeom>
          <a:solidFill>
            <a:srgbClr val="99CCFF"/>
          </a:solidFill>
          <a:ln w="9525">
            <a:solidFill>
              <a:schemeClr val="tx1"/>
            </a:solidFill>
            <a:miter lim="800000"/>
            <a:headEnd/>
            <a:tailEnd/>
          </a:ln>
        </p:spPr>
        <p:txBody>
          <a:bodyPr lIns="75255" tIns="37628" rIns="75255" bIns="37628" anchor="ctr">
            <a:spAutoFit/>
          </a:bodyPr>
          <a:lstStyle/>
          <a:p>
            <a:pPr defTabSz="752475">
              <a:buFontTx/>
              <a:buChar char="•"/>
            </a:pPr>
            <a:r>
              <a:rPr lang="en-GB" sz="700">
                <a:solidFill>
                  <a:srgbClr val="000000"/>
                </a:solidFill>
                <a:latin typeface="Calibri" pitchFamily="34" charset="0"/>
              </a:rPr>
              <a:t>Is a major risk factor present?</a:t>
            </a:r>
          </a:p>
          <a:p>
            <a:pPr defTabSz="752475">
              <a:buFontTx/>
              <a:buChar char="•"/>
            </a:pPr>
            <a:r>
              <a:rPr lang="en-GB" sz="700">
                <a:solidFill>
                  <a:srgbClr val="000000"/>
                </a:solidFill>
                <a:latin typeface="Calibri" pitchFamily="34" charset="0"/>
              </a:rPr>
              <a:t>Recent immobility</a:t>
            </a:r>
          </a:p>
          <a:p>
            <a:pPr defTabSz="752475">
              <a:buFontTx/>
              <a:buChar char="•"/>
            </a:pPr>
            <a:r>
              <a:rPr lang="en-GB" sz="700">
                <a:solidFill>
                  <a:srgbClr val="000000"/>
                </a:solidFill>
                <a:latin typeface="Calibri" pitchFamily="34" charset="0"/>
              </a:rPr>
              <a:t>Recent lower limb  trauma/    surgery</a:t>
            </a:r>
          </a:p>
          <a:p>
            <a:pPr defTabSz="752475">
              <a:buFontTx/>
              <a:buChar char="•"/>
            </a:pPr>
            <a:r>
              <a:rPr lang="en-GB" sz="700">
                <a:solidFill>
                  <a:srgbClr val="000000"/>
                </a:solidFill>
                <a:latin typeface="Calibri" pitchFamily="34" charset="0"/>
              </a:rPr>
              <a:t>Clinical DVT</a:t>
            </a:r>
          </a:p>
          <a:p>
            <a:pPr defTabSz="752475">
              <a:buFontTx/>
              <a:buChar char="•"/>
            </a:pPr>
            <a:r>
              <a:rPr lang="en-GB" sz="700">
                <a:solidFill>
                  <a:srgbClr val="000000"/>
                </a:solidFill>
                <a:latin typeface="Calibri" pitchFamily="34" charset="0"/>
              </a:rPr>
              <a:t>Previous or  FH of VTE</a:t>
            </a:r>
          </a:p>
          <a:p>
            <a:pPr defTabSz="752475">
              <a:buFontTx/>
              <a:buChar char="•"/>
            </a:pPr>
            <a:r>
              <a:rPr lang="en-GB" sz="700">
                <a:solidFill>
                  <a:srgbClr val="000000"/>
                </a:solidFill>
                <a:latin typeface="Calibri" pitchFamily="34" charset="0"/>
              </a:rPr>
              <a:t>Pregnancy or puerperium</a:t>
            </a:r>
          </a:p>
          <a:p>
            <a:pPr defTabSz="752475">
              <a:buFontTx/>
              <a:buChar char="•"/>
            </a:pPr>
            <a:r>
              <a:rPr lang="en-GB" sz="700">
                <a:solidFill>
                  <a:srgbClr val="000000"/>
                </a:solidFill>
                <a:latin typeface="Calibri" pitchFamily="34" charset="0"/>
              </a:rPr>
              <a:t>Major medical illness</a:t>
            </a:r>
          </a:p>
        </p:txBody>
      </p:sp>
      <p:sp>
        <p:nvSpPr>
          <p:cNvPr id="55326" name="Rectangle 29"/>
          <p:cNvSpPr>
            <a:spLocks noChangeArrowheads="1"/>
          </p:cNvSpPr>
          <p:nvPr/>
        </p:nvSpPr>
        <p:spPr bwMode="auto">
          <a:xfrm>
            <a:off x="4819650" y="762000"/>
            <a:ext cx="722313" cy="446088"/>
          </a:xfrm>
          <a:prstGeom prst="rect">
            <a:avLst/>
          </a:prstGeom>
          <a:solidFill>
            <a:srgbClr val="99CCFF"/>
          </a:solidFill>
          <a:ln w="50800">
            <a:solidFill>
              <a:srgbClr val="FF0000"/>
            </a:solidFill>
            <a:miter lim="800000"/>
            <a:headEnd/>
            <a:tailEnd/>
          </a:ln>
        </p:spPr>
        <p:txBody>
          <a:bodyPr lIns="75255" tIns="37628" rIns="75255" bIns="37628">
            <a:spAutoFit/>
          </a:bodyPr>
          <a:lstStyle/>
          <a:p>
            <a:pPr algn="ctr"/>
            <a:r>
              <a:rPr lang="en-GB" sz="700">
                <a:solidFill>
                  <a:srgbClr val="000000"/>
                </a:solidFill>
                <a:latin typeface="Calibri" pitchFamily="34" charset="0"/>
              </a:rPr>
              <a:t>Pulmonary embolus/ infarction?</a:t>
            </a:r>
          </a:p>
        </p:txBody>
      </p:sp>
      <p:sp>
        <p:nvSpPr>
          <p:cNvPr id="55327" name="Line 30"/>
          <p:cNvSpPr>
            <a:spLocks noChangeShapeType="1"/>
          </p:cNvSpPr>
          <p:nvPr/>
        </p:nvSpPr>
        <p:spPr bwMode="auto">
          <a:xfrm>
            <a:off x="5075238" y="2989263"/>
            <a:ext cx="366712" cy="306387"/>
          </a:xfrm>
          <a:prstGeom prst="line">
            <a:avLst/>
          </a:prstGeom>
          <a:noFill/>
          <a:ln w="25400">
            <a:solidFill>
              <a:srgbClr val="FFCC00"/>
            </a:solidFill>
            <a:prstDash val="lgDashDot"/>
            <a:round/>
            <a:headEnd type="triangle" w="med" len="med"/>
            <a:tailEnd type="triangle" w="med" len="med"/>
          </a:ln>
        </p:spPr>
        <p:txBody>
          <a:bodyPr/>
          <a:lstStyle/>
          <a:p>
            <a:endParaRPr lang="en-US"/>
          </a:p>
        </p:txBody>
      </p:sp>
      <p:sp>
        <p:nvSpPr>
          <p:cNvPr id="55328" name="Rectangle 31"/>
          <p:cNvSpPr>
            <a:spLocks noChangeArrowheads="1"/>
          </p:cNvSpPr>
          <p:nvPr/>
        </p:nvSpPr>
        <p:spPr bwMode="auto">
          <a:xfrm>
            <a:off x="4006850" y="3881438"/>
            <a:ext cx="1450975" cy="2000250"/>
          </a:xfrm>
          <a:prstGeom prst="rect">
            <a:avLst/>
          </a:prstGeom>
          <a:solidFill>
            <a:srgbClr val="FF9999"/>
          </a:solidFill>
          <a:ln w="9525">
            <a:solidFill>
              <a:schemeClr val="tx1"/>
            </a:solidFill>
            <a:miter lim="800000"/>
            <a:headEnd/>
            <a:tailEnd/>
          </a:ln>
        </p:spPr>
        <p:txBody>
          <a:bodyPr lIns="75255" tIns="37628" rIns="75255" bIns="37628" anchor="ctr">
            <a:spAutoFit/>
          </a:bodyPr>
          <a:lstStyle/>
          <a:p>
            <a:pPr algn="ctr" defTabSz="752475"/>
            <a:r>
              <a:rPr lang="en-GB" sz="700">
                <a:solidFill>
                  <a:srgbClr val="000000"/>
                </a:solidFill>
                <a:latin typeface="Calibri" pitchFamily="34" charset="0"/>
              </a:rPr>
              <a:t>Is this a small lung disorder, </a:t>
            </a:r>
          </a:p>
          <a:p>
            <a:pPr algn="ctr" defTabSz="752475"/>
            <a:r>
              <a:rPr lang="en-GB" sz="700">
                <a:solidFill>
                  <a:srgbClr val="000000"/>
                </a:solidFill>
                <a:latin typeface="Calibri" pitchFamily="34" charset="0"/>
              </a:rPr>
              <a:t>and if so is it due to an abnormality</a:t>
            </a:r>
          </a:p>
          <a:p>
            <a:pPr algn="ctr" defTabSz="752475"/>
            <a:endParaRPr lang="en-GB" sz="700">
              <a:solidFill>
                <a:srgbClr val="000000"/>
              </a:solidFill>
              <a:latin typeface="Calibri" pitchFamily="34" charset="0"/>
            </a:endParaRPr>
          </a:p>
          <a:p>
            <a:pPr algn="ctr" defTabSz="752475"/>
            <a:r>
              <a:rPr lang="en-GB" sz="700" u="sng">
                <a:solidFill>
                  <a:srgbClr val="000000"/>
                </a:solidFill>
                <a:latin typeface="Calibri" pitchFamily="34" charset="0"/>
              </a:rPr>
              <a:t>Within the lung</a:t>
            </a:r>
            <a:r>
              <a:rPr lang="en-GB" sz="700">
                <a:solidFill>
                  <a:srgbClr val="000000"/>
                </a:solidFill>
                <a:latin typeface="Calibri" pitchFamily="34" charset="0"/>
              </a:rPr>
              <a:t>:</a:t>
            </a:r>
          </a:p>
          <a:p>
            <a:pPr algn="ctr" defTabSz="752475"/>
            <a:r>
              <a:rPr lang="en-GB" sz="700">
                <a:solidFill>
                  <a:srgbClr val="000000"/>
                </a:solidFill>
                <a:latin typeface="Calibri" pitchFamily="34" charset="0"/>
              </a:rPr>
              <a:t>Sarcoidosis</a:t>
            </a:r>
          </a:p>
          <a:p>
            <a:pPr algn="ctr" defTabSz="752475"/>
            <a:r>
              <a:rPr lang="en-GB" sz="700">
                <a:solidFill>
                  <a:srgbClr val="000000"/>
                </a:solidFill>
                <a:latin typeface="Calibri" pitchFamily="34" charset="0"/>
              </a:rPr>
              <a:t>Asbestosis</a:t>
            </a:r>
          </a:p>
          <a:p>
            <a:pPr algn="ctr" defTabSz="752475"/>
            <a:r>
              <a:rPr lang="en-GB" sz="700">
                <a:solidFill>
                  <a:srgbClr val="000000"/>
                </a:solidFill>
                <a:latin typeface="Calibri" pitchFamily="34" charset="0"/>
              </a:rPr>
              <a:t>Extrinsic allergic alveolitis</a:t>
            </a:r>
          </a:p>
          <a:p>
            <a:pPr algn="ctr" defTabSz="752475"/>
            <a:r>
              <a:rPr lang="en-GB" sz="700">
                <a:solidFill>
                  <a:srgbClr val="000000"/>
                </a:solidFill>
                <a:latin typeface="Calibri" pitchFamily="34" charset="0"/>
              </a:rPr>
              <a:t>Fibrosing alveolitis</a:t>
            </a:r>
          </a:p>
          <a:p>
            <a:pPr algn="ctr" defTabSz="752475"/>
            <a:endParaRPr lang="en-GB" sz="700">
              <a:solidFill>
                <a:srgbClr val="000000"/>
              </a:solidFill>
              <a:latin typeface="Calibri" pitchFamily="34" charset="0"/>
            </a:endParaRPr>
          </a:p>
          <a:p>
            <a:pPr algn="ctr" defTabSz="752475"/>
            <a:r>
              <a:rPr lang="en-GB" sz="700">
                <a:solidFill>
                  <a:srgbClr val="000000"/>
                </a:solidFill>
                <a:latin typeface="Calibri" pitchFamily="34" charset="0"/>
              </a:rPr>
              <a:t>Or</a:t>
            </a:r>
          </a:p>
          <a:p>
            <a:pPr algn="ctr" defTabSz="752475"/>
            <a:endParaRPr lang="en-GB" sz="700">
              <a:solidFill>
                <a:srgbClr val="000000"/>
              </a:solidFill>
              <a:latin typeface="Calibri" pitchFamily="34" charset="0"/>
            </a:endParaRPr>
          </a:p>
          <a:p>
            <a:pPr algn="ctr" defTabSz="752475"/>
            <a:r>
              <a:rPr lang="en-GB" sz="700">
                <a:solidFill>
                  <a:srgbClr val="000000"/>
                </a:solidFill>
                <a:latin typeface="Calibri" pitchFamily="34" charset="0"/>
              </a:rPr>
              <a:t>O</a:t>
            </a:r>
            <a:r>
              <a:rPr lang="en-GB" sz="700" u="sng">
                <a:solidFill>
                  <a:srgbClr val="000000"/>
                </a:solidFill>
                <a:latin typeface="Calibri" pitchFamily="34" charset="0"/>
              </a:rPr>
              <a:t>utside the lung</a:t>
            </a:r>
            <a:r>
              <a:rPr lang="en-GB" sz="700">
                <a:solidFill>
                  <a:srgbClr val="000000"/>
                </a:solidFill>
                <a:latin typeface="Calibri" pitchFamily="34" charset="0"/>
              </a:rPr>
              <a:t>:</a:t>
            </a:r>
          </a:p>
          <a:p>
            <a:pPr algn="ctr" defTabSz="752475"/>
            <a:r>
              <a:rPr lang="en-GB" sz="700">
                <a:solidFill>
                  <a:srgbClr val="000000"/>
                </a:solidFill>
                <a:latin typeface="Calibri" pitchFamily="34" charset="0"/>
              </a:rPr>
              <a:t>Pleural effusions</a:t>
            </a:r>
          </a:p>
          <a:p>
            <a:pPr algn="ctr" defTabSz="752475"/>
            <a:r>
              <a:rPr lang="en-GB" sz="700">
                <a:solidFill>
                  <a:srgbClr val="000000"/>
                </a:solidFill>
                <a:latin typeface="Calibri" pitchFamily="34" charset="0"/>
              </a:rPr>
              <a:t>Scoliosis</a:t>
            </a:r>
          </a:p>
          <a:p>
            <a:pPr algn="ctr" defTabSz="752475"/>
            <a:r>
              <a:rPr lang="en-GB" sz="700">
                <a:solidFill>
                  <a:srgbClr val="000000"/>
                </a:solidFill>
                <a:latin typeface="Calibri" pitchFamily="34" charset="0"/>
              </a:rPr>
              <a:t>Respiratory muscle weakness</a:t>
            </a:r>
          </a:p>
          <a:p>
            <a:pPr algn="ctr" defTabSz="752475"/>
            <a:r>
              <a:rPr lang="en-GB" sz="700">
                <a:solidFill>
                  <a:srgbClr val="000000"/>
                </a:solidFill>
                <a:latin typeface="Calibri" pitchFamily="34" charset="0"/>
              </a:rPr>
              <a:t>Obesity</a:t>
            </a:r>
          </a:p>
          <a:p>
            <a:pPr algn="ctr" defTabSz="752475"/>
            <a:endParaRPr lang="en-GB" sz="700">
              <a:solidFill>
                <a:srgbClr val="000000"/>
              </a:solidFill>
              <a:latin typeface="Calibri" pitchFamily="34" charset="0"/>
            </a:endParaRPr>
          </a:p>
        </p:txBody>
      </p:sp>
      <p:sp>
        <p:nvSpPr>
          <p:cNvPr id="55329" name="Rectangle 32"/>
          <p:cNvSpPr>
            <a:spLocks noChangeArrowheads="1"/>
          </p:cNvSpPr>
          <p:nvPr/>
        </p:nvSpPr>
        <p:spPr bwMode="auto">
          <a:xfrm>
            <a:off x="5892800" y="1274763"/>
            <a:ext cx="1009650" cy="723900"/>
          </a:xfrm>
          <a:prstGeom prst="rect">
            <a:avLst/>
          </a:prstGeom>
          <a:solidFill>
            <a:srgbClr val="99CCFF"/>
          </a:solidFill>
          <a:ln w="9525">
            <a:solidFill>
              <a:schemeClr val="tx1"/>
            </a:solidFill>
            <a:miter lim="800000"/>
            <a:headEnd/>
            <a:tailEnd/>
          </a:ln>
        </p:spPr>
        <p:txBody>
          <a:bodyPr lIns="75255" tIns="37628" rIns="75255" bIns="37628" anchor="ctr">
            <a:spAutoFit/>
          </a:bodyPr>
          <a:lstStyle/>
          <a:p>
            <a:pPr defTabSz="752475">
              <a:buFontTx/>
              <a:buChar char="•"/>
            </a:pPr>
            <a:r>
              <a:rPr lang="en-GB" sz="700">
                <a:solidFill>
                  <a:srgbClr val="000000"/>
                </a:solidFill>
                <a:latin typeface="Calibri" pitchFamily="34" charset="0"/>
              </a:rPr>
              <a:t>Anaemia – check haemoglobin</a:t>
            </a:r>
          </a:p>
          <a:p>
            <a:pPr defTabSz="752475">
              <a:buFontTx/>
              <a:buChar char="•"/>
            </a:pPr>
            <a:r>
              <a:rPr lang="en-GB" sz="700">
                <a:solidFill>
                  <a:srgbClr val="000000"/>
                </a:solidFill>
                <a:latin typeface="Calibri" pitchFamily="34" charset="0"/>
              </a:rPr>
              <a:t>Obesity – check BMI</a:t>
            </a:r>
          </a:p>
          <a:p>
            <a:pPr defTabSz="752475">
              <a:buFontTx/>
              <a:buChar char="•"/>
            </a:pPr>
            <a:r>
              <a:rPr lang="en-GB" sz="700">
                <a:solidFill>
                  <a:srgbClr val="000000"/>
                </a:solidFill>
                <a:latin typeface="Calibri" pitchFamily="34" charset="0"/>
              </a:rPr>
              <a:t>Overactive thyroid – check T4</a:t>
            </a:r>
          </a:p>
          <a:p>
            <a:pPr defTabSz="752475">
              <a:buFontTx/>
              <a:buChar char="•"/>
            </a:pPr>
            <a:endParaRPr lang="en-GB" sz="700">
              <a:solidFill>
                <a:srgbClr val="000000"/>
              </a:solidFill>
              <a:latin typeface="Calibri" pitchFamily="34" charset="0"/>
            </a:endParaRPr>
          </a:p>
        </p:txBody>
      </p:sp>
      <p:sp>
        <p:nvSpPr>
          <p:cNvPr id="55330" name="Rectangle 33"/>
          <p:cNvSpPr>
            <a:spLocks noChangeArrowheads="1"/>
          </p:cNvSpPr>
          <p:nvPr/>
        </p:nvSpPr>
        <p:spPr bwMode="auto">
          <a:xfrm>
            <a:off x="7156450" y="1368425"/>
            <a:ext cx="944563" cy="723900"/>
          </a:xfrm>
          <a:prstGeom prst="rect">
            <a:avLst/>
          </a:prstGeom>
          <a:solidFill>
            <a:srgbClr val="99CCFF"/>
          </a:solidFill>
          <a:ln w="9525">
            <a:solidFill>
              <a:schemeClr val="tx1"/>
            </a:solidFill>
            <a:miter lim="800000"/>
            <a:headEnd/>
            <a:tailEnd/>
          </a:ln>
        </p:spPr>
        <p:txBody>
          <a:bodyPr lIns="75255" tIns="37628" rIns="75255" bIns="37628" anchor="ctr">
            <a:spAutoFit/>
          </a:bodyPr>
          <a:lstStyle/>
          <a:p>
            <a:pPr defTabSz="752475"/>
            <a:r>
              <a:rPr lang="en-GB" sz="700">
                <a:solidFill>
                  <a:srgbClr val="000000"/>
                </a:solidFill>
                <a:latin typeface="Calibri" pitchFamily="34" charset="0"/>
              </a:rPr>
              <a:t>Is the breathlessness worse on lying flat or in water? Does the vital capacity fall on lying compared with sitting or standing? </a:t>
            </a:r>
          </a:p>
        </p:txBody>
      </p:sp>
      <p:sp>
        <p:nvSpPr>
          <p:cNvPr id="55331" name="Rectangle 34"/>
          <p:cNvSpPr>
            <a:spLocks noChangeArrowheads="1"/>
          </p:cNvSpPr>
          <p:nvPr/>
        </p:nvSpPr>
        <p:spPr bwMode="auto">
          <a:xfrm>
            <a:off x="8185150" y="1308100"/>
            <a:ext cx="820738" cy="511175"/>
          </a:xfrm>
          <a:prstGeom prst="rect">
            <a:avLst/>
          </a:prstGeom>
          <a:solidFill>
            <a:srgbClr val="99CCFF"/>
          </a:solidFill>
          <a:ln w="9525">
            <a:solidFill>
              <a:schemeClr val="tx1"/>
            </a:solidFill>
            <a:miter lim="800000"/>
            <a:headEnd/>
            <a:tailEnd/>
          </a:ln>
        </p:spPr>
        <p:txBody>
          <a:bodyPr lIns="75255" tIns="37628" rIns="75255" bIns="37628" anchor="ctr">
            <a:spAutoFit/>
          </a:bodyPr>
          <a:lstStyle/>
          <a:p>
            <a:pPr defTabSz="752475"/>
            <a:r>
              <a:rPr lang="en-GB" sz="700">
                <a:solidFill>
                  <a:srgbClr val="000000"/>
                </a:solidFill>
                <a:latin typeface="Calibri" pitchFamily="34" charset="0"/>
              </a:rPr>
              <a:t>Note that this is usually a diagnosis of </a:t>
            </a:r>
            <a:r>
              <a:rPr lang="en-GB" sz="700">
                <a:solidFill>
                  <a:srgbClr val="FF7C80"/>
                </a:solidFill>
                <a:latin typeface="Calibri" pitchFamily="34" charset="0"/>
              </a:rPr>
              <a:t>exclusion</a:t>
            </a:r>
            <a:r>
              <a:rPr lang="en-GB" sz="700">
                <a:solidFill>
                  <a:srgbClr val="000000"/>
                </a:solidFill>
                <a:latin typeface="Calibri" pitchFamily="34" charset="0"/>
              </a:rPr>
              <a:t> </a:t>
            </a:r>
          </a:p>
        </p:txBody>
      </p:sp>
      <p:sp>
        <p:nvSpPr>
          <p:cNvPr id="55332" name="Rectangle 35"/>
          <p:cNvSpPr>
            <a:spLocks noChangeArrowheads="1"/>
          </p:cNvSpPr>
          <p:nvPr/>
        </p:nvSpPr>
        <p:spPr bwMode="auto">
          <a:xfrm>
            <a:off x="6334125" y="3576638"/>
            <a:ext cx="2501900" cy="404812"/>
          </a:xfrm>
          <a:prstGeom prst="rect">
            <a:avLst/>
          </a:prstGeom>
          <a:solidFill>
            <a:srgbClr val="FF9999"/>
          </a:solidFill>
          <a:ln w="9525">
            <a:solidFill>
              <a:schemeClr val="tx1"/>
            </a:solidFill>
            <a:miter lim="800000"/>
            <a:headEnd/>
            <a:tailEnd/>
          </a:ln>
        </p:spPr>
        <p:txBody>
          <a:bodyPr lIns="75255" tIns="37628" rIns="75255" bIns="37628" anchor="ctr">
            <a:spAutoFit/>
          </a:bodyPr>
          <a:lstStyle/>
          <a:p>
            <a:pPr defTabSz="752475"/>
            <a:r>
              <a:rPr lang="en-GB" sz="700">
                <a:solidFill>
                  <a:srgbClr val="000000"/>
                </a:solidFill>
                <a:latin typeface="Calibri" pitchFamily="34" charset="0"/>
              </a:rPr>
              <a:t>Is this an airway disorder? Is there a cough, wheeze, breathlessness or obstructive spirometry or reduced peak flow?  If so is it a localised or a generalised obstruction?</a:t>
            </a:r>
          </a:p>
        </p:txBody>
      </p:sp>
      <p:sp>
        <p:nvSpPr>
          <p:cNvPr id="55333" name="Rectangle 36"/>
          <p:cNvSpPr>
            <a:spLocks noChangeArrowheads="1"/>
          </p:cNvSpPr>
          <p:nvPr/>
        </p:nvSpPr>
        <p:spPr bwMode="auto">
          <a:xfrm>
            <a:off x="6157913" y="4826000"/>
            <a:ext cx="1374775" cy="1149350"/>
          </a:xfrm>
          <a:prstGeom prst="rect">
            <a:avLst/>
          </a:prstGeom>
          <a:solidFill>
            <a:srgbClr val="FF9999"/>
          </a:solidFill>
          <a:ln w="9525">
            <a:solidFill>
              <a:schemeClr val="tx1"/>
            </a:solidFill>
            <a:miter lim="800000"/>
            <a:headEnd/>
            <a:tailEnd/>
          </a:ln>
        </p:spPr>
        <p:txBody>
          <a:bodyPr lIns="75255" tIns="37628" rIns="75255" bIns="37628" anchor="ctr">
            <a:spAutoFit/>
          </a:bodyPr>
          <a:lstStyle/>
          <a:p>
            <a:pPr algn="ctr" defTabSz="752475"/>
            <a:r>
              <a:rPr lang="en-GB" sz="700" u="sng">
                <a:solidFill>
                  <a:srgbClr val="000000"/>
                </a:solidFill>
                <a:latin typeface="Calibri" pitchFamily="34" charset="0"/>
              </a:rPr>
              <a:t>Localised obstruction</a:t>
            </a:r>
            <a:r>
              <a:rPr lang="en-GB" sz="700">
                <a:solidFill>
                  <a:srgbClr val="000000"/>
                </a:solidFill>
                <a:latin typeface="Calibri" pitchFamily="34" charset="0"/>
              </a:rPr>
              <a:t>:</a:t>
            </a:r>
          </a:p>
          <a:p>
            <a:pPr algn="ctr" defTabSz="752475"/>
            <a:r>
              <a:rPr lang="en-GB" sz="700">
                <a:solidFill>
                  <a:srgbClr val="000000"/>
                </a:solidFill>
                <a:latin typeface="Calibri" pitchFamily="34" charset="0"/>
              </a:rPr>
              <a:t>Laryngeal carcinoma?</a:t>
            </a:r>
          </a:p>
          <a:p>
            <a:pPr algn="ctr" defTabSz="752475"/>
            <a:r>
              <a:rPr lang="en-GB" sz="700">
                <a:solidFill>
                  <a:srgbClr val="000000"/>
                </a:solidFill>
                <a:latin typeface="Calibri" pitchFamily="34" charset="0"/>
              </a:rPr>
              <a:t>Retrosternal thyroid?</a:t>
            </a:r>
          </a:p>
          <a:p>
            <a:pPr algn="ctr" defTabSz="752475"/>
            <a:r>
              <a:rPr lang="en-GB" sz="700">
                <a:solidFill>
                  <a:srgbClr val="000000"/>
                </a:solidFill>
                <a:latin typeface="Calibri" pitchFamily="34" charset="0"/>
              </a:rPr>
              <a:t>Relapsing polychondritis?</a:t>
            </a:r>
          </a:p>
          <a:p>
            <a:pPr algn="ctr" defTabSz="752475"/>
            <a:r>
              <a:rPr lang="en-GB" sz="700">
                <a:solidFill>
                  <a:srgbClr val="000000"/>
                </a:solidFill>
                <a:latin typeface="Calibri" pitchFamily="34" charset="0"/>
              </a:rPr>
              <a:t>A bronchial or tracheal tumour?</a:t>
            </a:r>
          </a:p>
          <a:p>
            <a:pPr algn="ctr" defTabSz="752475"/>
            <a:r>
              <a:rPr lang="en-GB" sz="700">
                <a:solidFill>
                  <a:srgbClr val="000000"/>
                </a:solidFill>
                <a:latin typeface="Calibri" pitchFamily="34" charset="0"/>
              </a:rPr>
              <a:t>Post tracheostomy stenosis?</a:t>
            </a:r>
          </a:p>
          <a:p>
            <a:pPr algn="ctr" defTabSz="752475"/>
            <a:r>
              <a:rPr lang="en-GB" sz="700">
                <a:solidFill>
                  <a:srgbClr val="000000"/>
                </a:solidFill>
                <a:latin typeface="Calibri" pitchFamily="34" charset="0"/>
              </a:rPr>
              <a:t>Inhaled foreign body?</a:t>
            </a:r>
          </a:p>
          <a:p>
            <a:pPr algn="ctr" defTabSz="752475"/>
            <a:r>
              <a:rPr lang="en-GB" sz="700">
                <a:solidFill>
                  <a:srgbClr val="000000"/>
                </a:solidFill>
                <a:latin typeface="Calibri" pitchFamily="34" charset="0"/>
              </a:rPr>
              <a:t>Bronchopulmonary dysplasia?</a:t>
            </a:r>
          </a:p>
          <a:p>
            <a:pPr algn="ctr" defTabSz="752475"/>
            <a:endParaRPr lang="en-GB" sz="700">
              <a:solidFill>
                <a:srgbClr val="000000"/>
              </a:solidFill>
              <a:latin typeface="Calibri" pitchFamily="34" charset="0"/>
            </a:endParaRPr>
          </a:p>
        </p:txBody>
      </p:sp>
      <p:sp>
        <p:nvSpPr>
          <p:cNvPr id="55334" name="Line 37"/>
          <p:cNvSpPr>
            <a:spLocks noChangeShapeType="1"/>
          </p:cNvSpPr>
          <p:nvPr/>
        </p:nvSpPr>
        <p:spPr bwMode="auto">
          <a:xfrm>
            <a:off x="6904038" y="4662488"/>
            <a:ext cx="0" cy="165100"/>
          </a:xfrm>
          <a:prstGeom prst="line">
            <a:avLst/>
          </a:prstGeom>
          <a:noFill/>
          <a:ln w="9525">
            <a:solidFill>
              <a:schemeClr val="tx1"/>
            </a:solidFill>
            <a:round/>
            <a:headEnd/>
            <a:tailEnd type="triangle" w="med" len="med"/>
          </a:ln>
        </p:spPr>
        <p:txBody>
          <a:bodyPr/>
          <a:lstStyle/>
          <a:p>
            <a:endParaRPr lang="en-US"/>
          </a:p>
        </p:txBody>
      </p:sp>
      <p:sp>
        <p:nvSpPr>
          <p:cNvPr id="55335" name="Rectangle 38"/>
          <p:cNvSpPr>
            <a:spLocks noChangeArrowheads="1"/>
          </p:cNvSpPr>
          <p:nvPr/>
        </p:nvSpPr>
        <p:spPr bwMode="auto">
          <a:xfrm>
            <a:off x="7610475" y="4827588"/>
            <a:ext cx="1362075" cy="830262"/>
          </a:xfrm>
          <a:prstGeom prst="rect">
            <a:avLst/>
          </a:prstGeom>
          <a:solidFill>
            <a:srgbClr val="FF9999"/>
          </a:solidFill>
          <a:ln w="9525">
            <a:solidFill>
              <a:schemeClr val="tx1"/>
            </a:solidFill>
            <a:miter lim="800000"/>
            <a:headEnd/>
            <a:tailEnd/>
          </a:ln>
        </p:spPr>
        <p:txBody>
          <a:bodyPr lIns="75255" tIns="37628" rIns="75255" bIns="37628" anchor="ctr">
            <a:spAutoFit/>
          </a:bodyPr>
          <a:lstStyle/>
          <a:p>
            <a:pPr algn="ctr" defTabSz="752475"/>
            <a:r>
              <a:rPr lang="en-GB" sz="700" u="sng">
                <a:solidFill>
                  <a:srgbClr val="000000"/>
                </a:solidFill>
                <a:latin typeface="Calibri" pitchFamily="34" charset="0"/>
              </a:rPr>
              <a:t>Generalised obstruction</a:t>
            </a:r>
            <a:r>
              <a:rPr lang="en-GB" sz="700">
                <a:solidFill>
                  <a:srgbClr val="000000"/>
                </a:solidFill>
                <a:latin typeface="Calibri" pitchFamily="34" charset="0"/>
              </a:rPr>
              <a:t>:</a:t>
            </a:r>
          </a:p>
          <a:p>
            <a:pPr algn="ctr" defTabSz="752475"/>
            <a:r>
              <a:rPr lang="en-GB" sz="700">
                <a:solidFill>
                  <a:srgbClr val="000000"/>
                </a:solidFill>
                <a:latin typeface="Calibri" pitchFamily="34" charset="0"/>
              </a:rPr>
              <a:t>Asthma?</a:t>
            </a:r>
          </a:p>
          <a:p>
            <a:pPr algn="ctr" defTabSz="752475"/>
            <a:r>
              <a:rPr lang="en-GB" sz="700">
                <a:solidFill>
                  <a:srgbClr val="000000"/>
                </a:solidFill>
                <a:latin typeface="Calibri" pitchFamily="34" charset="0"/>
              </a:rPr>
              <a:t>Chronic obstructive pulmonary disease?</a:t>
            </a:r>
          </a:p>
          <a:p>
            <a:pPr algn="ctr" defTabSz="752475"/>
            <a:r>
              <a:rPr lang="en-GB" sz="700">
                <a:solidFill>
                  <a:srgbClr val="000000"/>
                </a:solidFill>
                <a:latin typeface="Calibri" pitchFamily="34" charset="0"/>
              </a:rPr>
              <a:t>Bronchiectasis?</a:t>
            </a:r>
          </a:p>
          <a:p>
            <a:pPr algn="ctr" defTabSz="752475"/>
            <a:r>
              <a:rPr lang="en-GB" sz="700">
                <a:solidFill>
                  <a:srgbClr val="000000"/>
                </a:solidFill>
                <a:latin typeface="Calibri" pitchFamily="34" charset="0"/>
              </a:rPr>
              <a:t>Cystic fibrosis?</a:t>
            </a:r>
          </a:p>
          <a:p>
            <a:pPr algn="ctr" defTabSz="752475"/>
            <a:r>
              <a:rPr lang="en-GB" sz="700">
                <a:solidFill>
                  <a:srgbClr val="000000"/>
                </a:solidFill>
                <a:latin typeface="Calibri" pitchFamily="34" charset="0"/>
              </a:rPr>
              <a:t>Obliterative bronchiolitis? </a:t>
            </a:r>
          </a:p>
        </p:txBody>
      </p:sp>
      <p:sp>
        <p:nvSpPr>
          <p:cNvPr id="55336" name="Line 39"/>
          <p:cNvSpPr>
            <a:spLocks noChangeShapeType="1"/>
          </p:cNvSpPr>
          <p:nvPr/>
        </p:nvSpPr>
        <p:spPr bwMode="auto">
          <a:xfrm flipH="1">
            <a:off x="8177213" y="4675188"/>
            <a:ext cx="0" cy="139700"/>
          </a:xfrm>
          <a:prstGeom prst="line">
            <a:avLst/>
          </a:prstGeom>
          <a:noFill/>
          <a:ln w="9525">
            <a:solidFill>
              <a:schemeClr val="tx1"/>
            </a:solidFill>
            <a:round/>
            <a:headEnd/>
            <a:tailEnd type="triangle" w="med" len="med"/>
          </a:ln>
        </p:spPr>
        <p:txBody>
          <a:bodyPr/>
          <a:lstStyle/>
          <a:p>
            <a:endParaRPr lang="en-US"/>
          </a:p>
        </p:txBody>
      </p:sp>
      <p:sp>
        <p:nvSpPr>
          <p:cNvPr id="55337" name="Rectangle 40"/>
          <p:cNvSpPr>
            <a:spLocks noChangeArrowheads="1"/>
          </p:cNvSpPr>
          <p:nvPr/>
        </p:nvSpPr>
        <p:spPr bwMode="auto">
          <a:xfrm>
            <a:off x="660400" y="388938"/>
            <a:ext cx="719138" cy="298450"/>
          </a:xfrm>
          <a:prstGeom prst="rect">
            <a:avLst/>
          </a:prstGeom>
          <a:solidFill>
            <a:srgbClr val="FF99FF"/>
          </a:solidFill>
          <a:ln w="9525">
            <a:solidFill>
              <a:schemeClr val="bg1"/>
            </a:solidFill>
            <a:miter lim="800000"/>
            <a:headEnd/>
            <a:tailEnd/>
          </a:ln>
        </p:spPr>
        <p:txBody>
          <a:bodyPr wrap="none" lIns="75255" tIns="37628" rIns="75255" bIns="37628">
            <a:spAutoFit/>
          </a:bodyPr>
          <a:lstStyle/>
          <a:p>
            <a:r>
              <a:rPr lang="en-GB" sz="1400" b="1">
                <a:solidFill>
                  <a:srgbClr val="000000"/>
                </a:solidFill>
                <a:latin typeface="Calibri" pitchFamily="34" charset="0"/>
              </a:rPr>
              <a:t>Cough</a:t>
            </a:r>
          </a:p>
        </p:txBody>
      </p:sp>
      <p:sp>
        <p:nvSpPr>
          <p:cNvPr id="55338" name="Text Box 41"/>
          <p:cNvSpPr txBox="1">
            <a:spLocks noChangeArrowheads="1"/>
          </p:cNvSpPr>
          <p:nvPr/>
        </p:nvSpPr>
        <p:spPr bwMode="auto">
          <a:xfrm>
            <a:off x="344488" y="5105400"/>
            <a:ext cx="819150" cy="617538"/>
          </a:xfrm>
          <a:prstGeom prst="rect">
            <a:avLst/>
          </a:prstGeom>
          <a:noFill/>
          <a:ln w="9525">
            <a:solidFill>
              <a:schemeClr val="tx1"/>
            </a:solidFill>
            <a:miter lim="800000"/>
            <a:headEnd/>
            <a:tailEnd/>
          </a:ln>
        </p:spPr>
        <p:txBody>
          <a:bodyPr lIns="75255" tIns="37628" rIns="75255" bIns="37628">
            <a:spAutoFit/>
          </a:bodyPr>
          <a:lstStyle/>
          <a:p>
            <a:r>
              <a:rPr lang="en-GB" sz="700">
                <a:solidFill>
                  <a:srgbClr val="000000"/>
                </a:solidFill>
                <a:latin typeface="Calibri" pitchFamily="34" charset="0"/>
              </a:rPr>
              <a:t>Advise smoking cessation or trial of anti-asthma therapy as appropriate</a:t>
            </a:r>
          </a:p>
        </p:txBody>
      </p:sp>
      <p:sp>
        <p:nvSpPr>
          <p:cNvPr id="55339" name="Line 42"/>
          <p:cNvSpPr>
            <a:spLocks noChangeShapeType="1"/>
          </p:cNvSpPr>
          <p:nvPr/>
        </p:nvSpPr>
        <p:spPr bwMode="auto">
          <a:xfrm>
            <a:off x="785813" y="4940300"/>
            <a:ext cx="0" cy="165100"/>
          </a:xfrm>
          <a:prstGeom prst="line">
            <a:avLst/>
          </a:prstGeom>
          <a:noFill/>
          <a:ln w="9525">
            <a:solidFill>
              <a:schemeClr val="tx1"/>
            </a:solidFill>
            <a:round/>
            <a:headEnd/>
            <a:tailEnd type="triangle" w="med" len="med"/>
          </a:ln>
        </p:spPr>
        <p:txBody>
          <a:bodyPr/>
          <a:lstStyle/>
          <a:p>
            <a:endParaRPr lang="en-US"/>
          </a:p>
        </p:txBody>
      </p:sp>
      <p:sp>
        <p:nvSpPr>
          <p:cNvPr id="55340" name="Rectangle 43"/>
          <p:cNvSpPr>
            <a:spLocks noChangeArrowheads="1"/>
          </p:cNvSpPr>
          <p:nvPr/>
        </p:nvSpPr>
        <p:spPr bwMode="auto">
          <a:xfrm>
            <a:off x="2551113" y="768350"/>
            <a:ext cx="735012" cy="233363"/>
          </a:xfrm>
          <a:prstGeom prst="rect">
            <a:avLst/>
          </a:prstGeom>
          <a:solidFill>
            <a:srgbClr val="99CCFF"/>
          </a:solidFill>
          <a:ln w="50800">
            <a:solidFill>
              <a:srgbClr val="FF0000"/>
            </a:solidFill>
            <a:miter lim="800000"/>
            <a:headEnd/>
            <a:tailEnd/>
          </a:ln>
        </p:spPr>
        <p:txBody>
          <a:bodyPr wrap="none" lIns="75255" tIns="37628" rIns="75255" bIns="37628">
            <a:spAutoFit/>
          </a:bodyPr>
          <a:lstStyle/>
          <a:p>
            <a:r>
              <a:rPr lang="en-GB" sz="700">
                <a:solidFill>
                  <a:srgbClr val="000000"/>
                </a:solidFill>
                <a:latin typeface="Calibri" pitchFamily="34" charset="0"/>
              </a:rPr>
              <a:t>Heart disease?</a:t>
            </a:r>
          </a:p>
        </p:txBody>
      </p:sp>
      <p:sp>
        <p:nvSpPr>
          <p:cNvPr id="55341" name="Rectangle 44"/>
          <p:cNvSpPr>
            <a:spLocks noChangeArrowheads="1"/>
          </p:cNvSpPr>
          <p:nvPr/>
        </p:nvSpPr>
        <p:spPr bwMode="auto">
          <a:xfrm>
            <a:off x="2300288" y="2282825"/>
            <a:ext cx="1322387" cy="298450"/>
          </a:xfrm>
          <a:prstGeom prst="rect">
            <a:avLst/>
          </a:prstGeom>
          <a:solidFill>
            <a:srgbClr val="99CCFF"/>
          </a:solidFill>
          <a:ln w="9525">
            <a:solidFill>
              <a:schemeClr val="tx1"/>
            </a:solidFill>
            <a:miter lim="800000"/>
            <a:headEnd/>
            <a:tailEnd/>
          </a:ln>
        </p:spPr>
        <p:txBody>
          <a:bodyPr lIns="75255" tIns="37628" rIns="75255" bIns="37628">
            <a:spAutoFit/>
          </a:bodyPr>
          <a:lstStyle/>
          <a:p>
            <a:r>
              <a:rPr lang="en-GB" sz="700" b="1">
                <a:solidFill>
                  <a:srgbClr val="7D90F1"/>
                </a:solidFill>
                <a:latin typeface="Calibri" pitchFamily="34" charset="0"/>
              </a:rPr>
              <a:t>Chest  x-ray</a:t>
            </a:r>
            <a:r>
              <a:rPr lang="en-GB" sz="700">
                <a:solidFill>
                  <a:srgbClr val="000000"/>
                </a:solidFill>
                <a:latin typeface="Calibri" pitchFamily="34" charset="0"/>
              </a:rPr>
              <a:t> shows cardiac enlargement? </a:t>
            </a:r>
          </a:p>
        </p:txBody>
      </p:sp>
      <p:sp>
        <p:nvSpPr>
          <p:cNvPr id="55342" name="Line 45"/>
          <p:cNvSpPr>
            <a:spLocks noChangeShapeType="1"/>
          </p:cNvSpPr>
          <p:nvPr/>
        </p:nvSpPr>
        <p:spPr bwMode="auto">
          <a:xfrm>
            <a:off x="2867025" y="2130425"/>
            <a:ext cx="0" cy="152400"/>
          </a:xfrm>
          <a:prstGeom prst="line">
            <a:avLst/>
          </a:prstGeom>
          <a:noFill/>
          <a:ln w="9525">
            <a:solidFill>
              <a:schemeClr val="tx1"/>
            </a:solidFill>
            <a:round/>
            <a:headEnd/>
            <a:tailEnd type="triangle" w="med" len="med"/>
          </a:ln>
        </p:spPr>
        <p:txBody>
          <a:bodyPr/>
          <a:lstStyle/>
          <a:p>
            <a:endParaRPr lang="en-US"/>
          </a:p>
        </p:txBody>
      </p:sp>
      <p:sp>
        <p:nvSpPr>
          <p:cNvPr id="55343" name="Rectangle 46"/>
          <p:cNvSpPr>
            <a:spLocks noChangeArrowheads="1"/>
          </p:cNvSpPr>
          <p:nvPr/>
        </p:nvSpPr>
        <p:spPr bwMode="auto">
          <a:xfrm>
            <a:off x="5892800" y="771525"/>
            <a:ext cx="950913" cy="233363"/>
          </a:xfrm>
          <a:prstGeom prst="rect">
            <a:avLst/>
          </a:prstGeom>
          <a:solidFill>
            <a:srgbClr val="99CCFF"/>
          </a:solidFill>
          <a:ln w="50800">
            <a:solidFill>
              <a:srgbClr val="FF0000"/>
            </a:solidFill>
            <a:miter lim="800000"/>
            <a:headEnd/>
            <a:tailEnd/>
          </a:ln>
        </p:spPr>
        <p:txBody>
          <a:bodyPr wrap="none" lIns="75255" tIns="37628" rIns="75255" bIns="37628">
            <a:spAutoFit/>
          </a:bodyPr>
          <a:lstStyle/>
          <a:p>
            <a:r>
              <a:rPr lang="en-GB" sz="700">
                <a:solidFill>
                  <a:srgbClr val="000000"/>
                </a:solidFill>
                <a:latin typeface="Calibri" pitchFamily="34" charset="0"/>
              </a:rPr>
              <a:t>A systemic disorder?</a:t>
            </a:r>
          </a:p>
        </p:txBody>
      </p:sp>
      <p:sp>
        <p:nvSpPr>
          <p:cNvPr id="55344" name="Rectangle 47"/>
          <p:cNvSpPr>
            <a:spLocks noChangeArrowheads="1"/>
          </p:cNvSpPr>
          <p:nvPr/>
        </p:nvSpPr>
        <p:spPr bwMode="auto">
          <a:xfrm>
            <a:off x="7023100" y="771525"/>
            <a:ext cx="1130300" cy="233363"/>
          </a:xfrm>
          <a:prstGeom prst="rect">
            <a:avLst/>
          </a:prstGeom>
          <a:solidFill>
            <a:srgbClr val="99CCFF"/>
          </a:solidFill>
          <a:ln w="50800">
            <a:solidFill>
              <a:srgbClr val="FF0000"/>
            </a:solidFill>
            <a:miter lim="800000"/>
            <a:headEnd/>
            <a:tailEnd/>
          </a:ln>
        </p:spPr>
        <p:txBody>
          <a:bodyPr lIns="75255" tIns="37628" rIns="75255" bIns="37628">
            <a:spAutoFit/>
          </a:bodyPr>
          <a:lstStyle/>
          <a:p>
            <a:r>
              <a:rPr lang="en-GB" sz="700">
                <a:solidFill>
                  <a:srgbClr val="000000"/>
                </a:solidFill>
                <a:latin typeface="Calibri" pitchFamily="34" charset="0"/>
              </a:rPr>
              <a:t>Diaphragm weakness?</a:t>
            </a:r>
          </a:p>
        </p:txBody>
      </p:sp>
      <p:sp>
        <p:nvSpPr>
          <p:cNvPr id="55345" name="Rectangle 48"/>
          <p:cNvSpPr>
            <a:spLocks noChangeArrowheads="1"/>
          </p:cNvSpPr>
          <p:nvPr/>
        </p:nvSpPr>
        <p:spPr bwMode="auto">
          <a:xfrm>
            <a:off x="8228013" y="771525"/>
            <a:ext cx="754062" cy="339725"/>
          </a:xfrm>
          <a:prstGeom prst="rect">
            <a:avLst/>
          </a:prstGeom>
          <a:solidFill>
            <a:srgbClr val="99CCFF"/>
          </a:solidFill>
          <a:ln w="50800">
            <a:solidFill>
              <a:srgbClr val="FF0000"/>
            </a:solidFill>
            <a:miter lim="800000"/>
            <a:headEnd/>
            <a:tailEnd/>
          </a:ln>
        </p:spPr>
        <p:txBody>
          <a:bodyPr lIns="75255" tIns="37628" rIns="75255" bIns="37628">
            <a:spAutoFit/>
          </a:bodyPr>
          <a:lstStyle/>
          <a:p>
            <a:r>
              <a:rPr lang="en-GB" sz="700">
                <a:solidFill>
                  <a:srgbClr val="000000"/>
                </a:solidFill>
                <a:latin typeface="Calibri" pitchFamily="34" charset="0"/>
              </a:rPr>
              <a:t>Psychogenic dyspnoea?</a:t>
            </a:r>
          </a:p>
        </p:txBody>
      </p:sp>
      <p:sp>
        <p:nvSpPr>
          <p:cNvPr id="55346" name="Line 49"/>
          <p:cNvSpPr>
            <a:spLocks noChangeShapeType="1"/>
          </p:cNvSpPr>
          <p:nvPr/>
        </p:nvSpPr>
        <p:spPr bwMode="auto">
          <a:xfrm>
            <a:off x="5249863" y="438150"/>
            <a:ext cx="2284412" cy="9525"/>
          </a:xfrm>
          <a:prstGeom prst="line">
            <a:avLst/>
          </a:prstGeom>
          <a:noFill/>
          <a:ln w="9525">
            <a:solidFill>
              <a:schemeClr val="tx1"/>
            </a:solidFill>
            <a:round/>
            <a:headEnd/>
            <a:tailEnd/>
          </a:ln>
        </p:spPr>
        <p:txBody>
          <a:bodyPr/>
          <a:lstStyle/>
          <a:p>
            <a:endParaRPr lang="en-US"/>
          </a:p>
        </p:txBody>
      </p:sp>
      <p:sp>
        <p:nvSpPr>
          <p:cNvPr id="55347" name="Line 50"/>
          <p:cNvSpPr>
            <a:spLocks noChangeShapeType="1"/>
          </p:cNvSpPr>
          <p:nvPr/>
        </p:nvSpPr>
        <p:spPr bwMode="auto">
          <a:xfrm>
            <a:off x="5326063" y="441325"/>
            <a:ext cx="0" cy="330200"/>
          </a:xfrm>
          <a:prstGeom prst="line">
            <a:avLst/>
          </a:prstGeom>
          <a:noFill/>
          <a:ln w="9525">
            <a:solidFill>
              <a:schemeClr val="tx1"/>
            </a:solidFill>
            <a:round/>
            <a:headEnd/>
            <a:tailEnd type="triangle" w="med" len="med"/>
          </a:ln>
        </p:spPr>
        <p:txBody>
          <a:bodyPr/>
          <a:lstStyle/>
          <a:p>
            <a:endParaRPr lang="en-US"/>
          </a:p>
        </p:txBody>
      </p:sp>
      <p:sp>
        <p:nvSpPr>
          <p:cNvPr id="55348" name="Line 51"/>
          <p:cNvSpPr>
            <a:spLocks noChangeShapeType="1"/>
          </p:cNvSpPr>
          <p:nvPr/>
        </p:nvSpPr>
        <p:spPr bwMode="auto">
          <a:xfrm>
            <a:off x="6462713" y="441325"/>
            <a:ext cx="0" cy="330200"/>
          </a:xfrm>
          <a:prstGeom prst="line">
            <a:avLst/>
          </a:prstGeom>
          <a:noFill/>
          <a:ln w="9525">
            <a:solidFill>
              <a:schemeClr val="tx1"/>
            </a:solidFill>
            <a:round/>
            <a:headEnd/>
            <a:tailEnd type="triangle" w="med" len="med"/>
          </a:ln>
        </p:spPr>
        <p:txBody>
          <a:bodyPr/>
          <a:lstStyle/>
          <a:p>
            <a:endParaRPr lang="en-US"/>
          </a:p>
        </p:txBody>
      </p:sp>
      <p:sp>
        <p:nvSpPr>
          <p:cNvPr id="55349" name="Line 52"/>
          <p:cNvSpPr>
            <a:spLocks noChangeShapeType="1"/>
          </p:cNvSpPr>
          <p:nvPr/>
        </p:nvSpPr>
        <p:spPr bwMode="auto">
          <a:xfrm>
            <a:off x="7534275" y="441325"/>
            <a:ext cx="0" cy="330200"/>
          </a:xfrm>
          <a:prstGeom prst="line">
            <a:avLst/>
          </a:prstGeom>
          <a:noFill/>
          <a:ln w="9525">
            <a:solidFill>
              <a:schemeClr val="tx1"/>
            </a:solidFill>
            <a:round/>
            <a:headEnd/>
            <a:tailEnd type="triangle" w="med" len="med"/>
          </a:ln>
        </p:spPr>
        <p:txBody>
          <a:bodyPr/>
          <a:lstStyle/>
          <a:p>
            <a:endParaRPr lang="en-US"/>
          </a:p>
        </p:txBody>
      </p:sp>
      <p:sp>
        <p:nvSpPr>
          <p:cNvPr id="55350" name="Line 53"/>
          <p:cNvSpPr>
            <a:spLocks noChangeShapeType="1"/>
          </p:cNvSpPr>
          <p:nvPr/>
        </p:nvSpPr>
        <p:spPr bwMode="auto">
          <a:xfrm>
            <a:off x="7534275" y="441325"/>
            <a:ext cx="944563" cy="330200"/>
          </a:xfrm>
          <a:prstGeom prst="line">
            <a:avLst/>
          </a:prstGeom>
          <a:noFill/>
          <a:ln w="9525">
            <a:solidFill>
              <a:schemeClr val="tx1"/>
            </a:solidFill>
            <a:round/>
            <a:headEnd/>
            <a:tailEnd type="triangle" w="med" len="med"/>
          </a:ln>
        </p:spPr>
        <p:txBody>
          <a:bodyPr/>
          <a:lstStyle/>
          <a:p>
            <a:endParaRPr lang="en-US"/>
          </a:p>
        </p:txBody>
      </p:sp>
      <p:sp>
        <p:nvSpPr>
          <p:cNvPr id="55351" name="Line 54"/>
          <p:cNvSpPr>
            <a:spLocks noChangeShapeType="1"/>
          </p:cNvSpPr>
          <p:nvPr/>
        </p:nvSpPr>
        <p:spPr bwMode="auto">
          <a:xfrm>
            <a:off x="5197475" y="1227138"/>
            <a:ext cx="0" cy="165100"/>
          </a:xfrm>
          <a:prstGeom prst="line">
            <a:avLst/>
          </a:prstGeom>
          <a:noFill/>
          <a:ln w="9525">
            <a:solidFill>
              <a:schemeClr val="tx1"/>
            </a:solidFill>
            <a:round/>
            <a:headEnd/>
            <a:tailEnd type="triangle" w="med" len="med"/>
          </a:ln>
        </p:spPr>
        <p:txBody>
          <a:bodyPr/>
          <a:lstStyle/>
          <a:p>
            <a:endParaRPr lang="en-US"/>
          </a:p>
        </p:txBody>
      </p:sp>
      <p:sp>
        <p:nvSpPr>
          <p:cNvPr id="55352" name="Line 55"/>
          <p:cNvSpPr>
            <a:spLocks noChangeShapeType="1"/>
          </p:cNvSpPr>
          <p:nvPr/>
        </p:nvSpPr>
        <p:spPr bwMode="auto">
          <a:xfrm flipH="1">
            <a:off x="6453188" y="992188"/>
            <a:ext cx="0" cy="250825"/>
          </a:xfrm>
          <a:prstGeom prst="line">
            <a:avLst/>
          </a:prstGeom>
          <a:noFill/>
          <a:ln w="9525">
            <a:solidFill>
              <a:schemeClr val="tx1"/>
            </a:solidFill>
            <a:round/>
            <a:headEnd/>
            <a:tailEnd type="triangle" w="med" len="med"/>
          </a:ln>
        </p:spPr>
        <p:txBody>
          <a:bodyPr/>
          <a:lstStyle/>
          <a:p>
            <a:endParaRPr lang="en-US"/>
          </a:p>
        </p:txBody>
      </p:sp>
      <p:sp>
        <p:nvSpPr>
          <p:cNvPr id="55353" name="Line 56"/>
          <p:cNvSpPr>
            <a:spLocks noChangeShapeType="1"/>
          </p:cNvSpPr>
          <p:nvPr/>
        </p:nvSpPr>
        <p:spPr bwMode="auto">
          <a:xfrm>
            <a:off x="7534275" y="1044575"/>
            <a:ext cx="0" cy="160338"/>
          </a:xfrm>
          <a:prstGeom prst="line">
            <a:avLst/>
          </a:prstGeom>
          <a:noFill/>
          <a:ln w="9525">
            <a:solidFill>
              <a:schemeClr val="tx1"/>
            </a:solidFill>
            <a:round/>
            <a:headEnd/>
            <a:tailEnd type="triangle" w="med" len="med"/>
          </a:ln>
        </p:spPr>
        <p:txBody>
          <a:bodyPr/>
          <a:lstStyle/>
          <a:p>
            <a:endParaRPr lang="en-US"/>
          </a:p>
        </p:txBody>
      </p:sp>
      <p:sp>
        <p:nvSpPr>
          <p:cNvPr id="55354" name="Line 57"/>
          <p:cNvSpPr>
            <a:spLocks noChangeShapeType="1"/>
          </p:cNvSpPr>
          <p:nvPr/>
        </p:nvSpPr>
        <p:spPr bwMode="auto">
          <a:xfrm>
            <a:off x="8621713" y="1123950"/>
            <a:ext cx="0" cy="207963"/>
          </a:xfrm>
          <a:prstGeom prst="line">
            <a:avLst/>
          </a:prstGeom>
          <a:noFill/>
          <a:ln w="9525">
            <a:solidFill>
              <a:schemeClr val="tx1"/>
            </a:solidFill>
            <a:round/>
            <a:headEnd/>
            <a:tailEnd type="triangle" w="med" len="med"/>
          </a:ln>
        </p:spPr>
        <p:txBody>
          <a:bodyPr/>
          <a:lstStyle/>
          <a:p>
            <a:endParaRPr lang="en-US"/>
          </a:p>
        </p:txBody>
      </p:sp>
      <p:sp>
        <p:nvSpPr>
          <p:cNvPr id="55355" name="Text Box 58"/>
          <p:cNvSpPr txBox="1">
            <a:spLocks noChangeArrowheads="1"/>
          </p:cNvSpPr>
          <p:nvPr/>
        </p:nvSpPr>
        <p:spPr bwMode="auto">
          <a:xfrm>
            <a:off x="2841625" y="3348038"/>
            <a:ext cx="585788" cy="233362"/>
          </a:xfrm>
          <a:prstGeom prst="rect">
            <a:avLst/>
          </a:prstGeom>
          <a:solidFill>
            <a:srgbClr val="FF9999"/>
          </a:solidFill>
          <a:ln w="50800">
            <a:solidFill>
              <a:srgbClr val="FF0000"/>
            </a:solidFill>
            <a:miter lim="800000"/>
            <a:headEnd/>
            <a:tailEnd/>
          </a:ln>
        </p:spPr>
        <p:txBody>
          <a:bodyPr wrap="none" lIns="75255" tIns="37628" rIns="75255" bIns="37628">
            <a:spAutoFit/>
          </a:bodyPr>
          <a:lstStyle/>
          <a:p>
            <a:r>
              <a:rPr lang="en-GB" sz="700">
                <a:solidFill>
                  <a:srgbClr val="000000"/>
                </a:solidFill>
                <a:latin typeface="Calibri" pitchFamily="34" charset="0"/>
              </a:rPr>
              <a:t>Infection?</a:t>
            </a:r>
          </a:p>
        </p:txBody>
      </p:sp>
      <p:sp>
        <p:nvSpPr>
          <p:cNvPr id="55356" name="Line 59"/>
          <p:cNvSpPr>
            <a:spLocks noChangeShapeType="1"/>
          </p:cNvSpPr>
          <p:nvPr/>
        </p:nvSpPr>
        <p:spPr bwMode="auto">
          <a:xfrm>
            <a:off x="3084513" y="3605213"/>
            <a:ext cx="0" cy="163512"/>
          </a:xfrm>
          <a:prstGeom prst="line">
            <a:avLst/>
          </a:prstGeom>
          <a:noFill/>
          <a:ln w="9525">
            <a:solidFill>
              <a:schemeClr val="tx1"/>
            </a:solidFill>
            <a:round/>
            <a:headEnd/>
            <a:tailEnd type="triangle" w="med" len="med"/>
          </a:ln>
        </p:spPr>
        <p:txBody>
          <a:bodyPr/>
          <a:lstStyle/>
          <a:p>
            <a:endParaRPr lang="en-US"/>
          </a:p>
        </p:txBody>
      </p:sp>
      <p:sp>
        <p:nvSpPr>
          <p:cNvPr id="55357" name="Text Box 60"/>
          <p:cNvSpPr txBox="1">
            <a:spLocks noChangeArrowheads="1"/>
          </p:cNvSpPr>
          <p:nvPr/>
        </p:nvSpPr>
        <p:spPr bwMode="auto">
          <a:xfrm>
            <a:off x="3962400" y="3292475"/>
            <a:ext cx="1093788" cy="233363"/>
          </a:xfrm>
          <a:prstGeom prst="rect">
            <a:avLst/>
          </a:prstGeom>
          <a:solidFill>
            <a:srgbClr val="FF9999"/>
          </a:solidFill>
          <a:ln w="50800">
            <a:solidFill>
              <a:srgbClr val="FF0000"/>
            </a:solidFill>
            <a:miter lim="800000"/>
            <a:headEnd/>
            <a:tailEnd/>
          </a:ln>
        </p:spPr>
        <p:txBody>
          <a:bodyPr lIns="75255" tIns="37628" rIns="75255" bIns="37628">
            <a:spAutoFit/>
          </a:bodyPr>
          <a:lstStyle/>
          <a:p>
            <a:pPr algn="ctr"/>
            <a:r>
              <a:rPr lang="en-GB" sz="700">
                <a:solidFill>
                  <a:srgbClr val="000000"/>
                </a:solidFill>
                <a:latin typeface="Calibri" pitchFamily="34" charset="0"/>
              </a:rPr>
              <a:t>Small lung disease?</a:t>
            </a:r>
          </a:p>
        </p:txBody>
      </p:sp>
      <p:sp>
        <p:nvSpPr>
          <p:cNvPr id="55358" name="Line 61"/>
          <p:cNvSpPr>
            <a:spLocks noChangeShapeType="1"/>
          </p:cNvSpPr>
          <p:nvPr/>
        </p:nvSpPr>
        <p:spPr bwMode="auto">
          <a:xfrm>
            <a:off x="4521200" y="3581400"/>
            <a:ext cx="9525" cy="269875"/>
          </a:xfrm>
          <a:prstGeom prst="line">
            <a:avLst/>
          </a:prstGeom>
          <a:noFill/>
          <a:ln w="9525">
            <a:solidFill>
              <a:schemeClr val="tx1"/>
            </a:solidFill>
            <a:round/>
            <a:headEnd/>
            <a:tailEnd type="triangle" w="med" len="med"/>
          </a:ln>
        </p:spPr>
        <p:txBody>
          <a:bodyPr/>
          <a:lstStyle/>
          <a:p>
            <a:endParaRPr lang="en-US"/>
          </a:p>
        </p:txBody>
      </p:sp>
      <p:sp>
        <p:nvSpPr>
          <p:cNvPr id="55359" name="Text Box 62"/>
          <p:cNvSpPr txBox="1">
            <a:spLocks noChangeArrowheads="1"/>
          </p:cNvSpPr>
          <p:nvPr/>
        </p:nvSpPr>
        <p:spPr bwMode="auto">
          <a:xfrm>
            <a:off x="7158038" y="3144838"/>
            <a:ext cx="631825" cy="339725"/>
          </a:xfrm>
          <a:prstGeom prst="rect">
            <a:avLst/>
          </a:prstGeom>
          <a:solidFill>
            <a:srgbClr val="FF9999"/>
          </a:solidFill>
          <a:ln w="50800">
            <a:solidFill>
              <a:srgbClr val="FF0000"/>
            </a:solidFill>
            <a:miter lim="800000"/>
            <a:headEnd/>
            <a:tailEnd/>
          </a:ln>
        </p:spPr>
        <p:txBody>
          <a:bodyPr lIns="75255" tIns="37628" rIns="75255" bIns="37628">
            <a:spAutoFit/>
          </a:bodyPr>
          <a:lstStyle/>
          <a:p>
            <a:r>
              <a:rPr lang="en-GB" sz="700">
                <a:solidFill>
                  <a:srgbClr val="000000"/>
                </a:solidFill>
                <a:latin typeface="Calibri" pitchFamily="34" charset="0"/>
              </a:rPr>
              <a:t>Airways disease?</a:t>
            </a:r>
          </a:p>
        </p:txBody>
      </p:sp>
      <p:sp>
        <p:nvSpPr>
          <p:cNvPr id="55360" name="Line 63"/>
          <p:cNvSpPr>
            <a:spLocks noChangeShapeType="1"/>
          </p:cNvSpPr>
          <p:nvPr/>
        </p:nvSpPr>
        <p:spPr bwMode="auto">
          <a:xfrm flipH="1">
            <a:off x="7450138" y="3460750"/>
            <a:ext cx="0" cy="107950"/>
          </a:xfrm>
          <a:prstGeom prst="line">
            <a:avLst/>
          </a:prstGeom>
          <a:noFill/>
          <a:ln w="9525">
            <a:solidFill>
              <a:schemeClr val="tx1"/>
            </a:solidFill>
            <a:round/>
            <a:headEnd/>
            <a:tailEnd type="triangle" w="med" len="med"/>
          </a:ln>
        </p:spPr>
        <p:txBody>
          <a:bodyPr/>
          <a:lstStyle/>
          <a:p>
            <a:endParaRPr lang="en-US"/>
          </a:p>
        </p:txBody>
      </p:sp>
      <p:sp>
        <p:nvSpPr>
          <p:cNvPr id="55361" name="Text Box 64"/>
          <p:cNvSpPr txBox="1">
            <a:spLocks noChangeArrowheads="1"/>
          </p:cNvSpPr>
          <p:nvPr/>
        </p:nvSpPr>
        <p:spPr bwMode="auto">
          <a:xfrm>
            <a:off x="6284913" y="4168775"/>
            <a:ext cx="1041400" cy="511175"/>
          </a:xfrm>
          <a:prstGeom prst="rect">
            <a:avLst/>
          </a:prstGeom>
          <a:solidFill>
            <a:srgbClr val="FF9999"/>
          </a:solidFill>
          <a:ln w="9525">
            <a:solidFill>
              <a:schemeClr val="tx1"/>
            </a:solidFill>
            <a:miter lim="800000"/>
            <a:headEnd/>
            <a:tailEnd/>
          </a:ln>
        </p:spPr>
        <p:txBody>
          <a:bodyPr wrap="none" lIns="75255" tIns="37628" rIns="75255" bIns="37628">
            <a:spAutoFit/>
          </a:bodyPr>
          <a:lstStyle/>
          <a:p>
            <a:r>
              <a:rPr lang="en-GB" sz="700" u="sng">
                <a:solidFill>
                  <a:srgbClr val="000000"/>
                </a:solidFill>
                <a:latin typeface="Calibri" pitchFamily="34" charset="0"/>
              </a:rPr>
              <a:t>Localised obstruction</a:t>
            </a:r>
            <a:r>
              <a:rPr lang="en-GB" sz="700">
                <a:solidFill>
                  <a:srgbClr val="000000"/>
                </a:solidFill>
                <a:latin typeface="Calibri" pitchFamily="34" charset="0"/>
              </a:rPr>
              <a:t>?</a:t>
            </a:r>
          </a:p>
          <a:p>
            <a:r>
              <a:rPr lang="en-GB" sz="700">
                <a:solidFill>
                  <a:srgbClr val="000000"/>
                </a:solidFill>
                <a:latin typeface="Calibri" pitchFamily="34" charset="0"/>
              </a:rPr>
              <a:t>? Stridor</a:t>
            </a:r>
          </a:p>
          <a:p>
            <a:r>
              <a:rPr lang="en-GB" sz="700">
                <a:solidFill>
                  <a:srgbClr val="000000"/>
                </a:solidFill>
                <a:latin typeface="Calibri" pitchFamily="34" charset="0"/>
              </a:rPr>
              <a:t>?monophonic wheeze</a:t>
            </a:r>
          </a:p>
          <a:p>
            <a:r>
              <a:rPr lang="en-GB" sz="700">
                <a:solidFill>
                  <a:srgbClr val="000000"/>
                </a:solidFill>
                <a:latin typeface="Calibri" pitchFamily="34" charset="0"/>
              </a:rPr>
              <a:t>?unilateral wheezing</a:t>
            </a:r>
          </a:p>
        </p:txBody>
      </p:sp>
      <p:sp>
        <p:nvSpPr>
          <p:cNvPr id="55362" name="Text Box 65"/>
          <p:cNvSpPr txBox="1">
            <a:spLocks noChangeArrowheads="1"/>
          </p:cNvSpPr>
          <p:nvPr/>
        </p:nvSpPr>
        <p:spPr bwMode="auto">
          <a:xfrm>
            <a:off x="7661275" y="4257675"/>
            <a:ext cx="1146175" cy="404813"/>
          </a:xfrm>
          <a:prstGeom prst="rect">
            <a:avLst/>
          </a:prstGeom>
          <a:solidFill>
            <a:srgbClr val="FF9999"/>
          </a:solidFill>
          <a:ln w="9525">
            <a:solidFill>
              <a:schemeClr val="tx1"/>
            </a:solidFill>
            <a:miter lim="800000"/>
            <a:headEnd/>
            <a:tailEnd/>
          </a:ln>
        </p:spPr>
        <p:txBody>
          <a:bodyPr wrap="none" lIns="75255" tIns="37628" rIns="75255" bIns="37628">
            <a:spAutoFit/>
          </a:bodyPr>
          <a:lstStyle/>
          <a:p>
            <a:r>
              <a:rPr lang="en-GB" sz="700" u="sng">
                <a:solidFill>
                  <a:srgbClr val="000000"/>
                </a:solidFill>
                <a:latin typeface="Calibri" pitchFamily="34" charset="0"/>
              </a:rPr>
              <a:t>Generalised obstruction</a:t>
            </a:r>
            <a:r>
              <a:rPr lang="en-GB" sz="700">
                <a:solidFill>
                  <a:srgbClr val="000000"/>
                </a:solidFill>
                <a:latin typeface="Calibri" pitchFamily="34" charset="0"/>
              </a:rPr>
              <a:t>?</a:t>
            </a:r>
          </a:p>
          <a:p>
            <a:r>
              <a:rPr lang="en-GB" sz="700">
                <a:solidFill>
                  <a:srgbClr val="000000"/>
                </a:solidFill>
                <a:latin typeface="Calibri" pitchFamily="34" charset="0"/>
              </a:rPr>
              <a:t>?Polyphonic wheezing</a:t>
            </a:r>
          </a:p>
          <a:p>
            <a:r>
              <a:rPr lang="en-GB" sz="700">
                <a:solidFill>
                  <a:srgbClr val="000000"/>
                </a:solidFill>
                <a:latin typeface="Calibri" pitchFamily="34" charset="0"/>
              </a:rPr>
              <a:t>? Bilateral wheezing</a:t>
            </a:r>
          </a:p>
        </p:txBody>
      </p:sp>
      <p:sp>
        <p:nvSpPr>
          <p:cNvPr id="55363" name="Line 66"/>
          <p:cNvSpPr>
            <a:spLocks noChangeShapeType="1"/>
          </p:cNvSpPr>
          <p:nvPr/>
        </p:nvSpPr>
        <p:spPr bwMode="auto">
          <a:xfrm>
            <a:off x="6964363" y="3978275"/>
            <a:ext cx="1587" cy="177800"/>
          </a:xfrm>
          <a:prstGeom prst="line">
            <a:avLst/>
          </a:prstGeom>
          <a:noFill/>
          <a:ln w="9525">
            <a:solidFill>
              <a:schemeClr val="tx1"/>
            </a:solidFill>
            <a:round/>
            <a:headEnd/>
            <a:tailEnd type="triangle" w="med" len="med"/>
          </a:ln>
        </p:spPr>
        <p:txBody>
          <a:bodyPr/>
          <a:lstStyle/>
          <a:p>
            <a:endParaRPr lang="en-US"/>
          </a:p>
        </p:txBody>
      </p:sp>
      <p:sp>
        <p:nvSpPr>
          <p:cNvPr id="55364" name="Line 67"/>
          <p:cNvSpPr>
            <a:spLocks noChangeShapeType="1"/>
          </p:cNvSpPr>
          <p:nvPr/>
        </p:nvSpPr>
        <p:spPr bwMode="auto">
          <a:xfrm>
            <a:off x="8196263" y="3990975"/>
            <a:ext cx="9525" cy="241300"/>
          </a:xfrm>
          <a:prstGeom prst="line">
            <a:avLst/>
          </a:prstGeom>
          <a:noFill/>
          <a:ln w="9525">
            <a:solidFill>
              <a:schemeClr val="tx1"/>
            </a:solidFill>
            <a:round/>
            <a:headEnd/>
            <a:tailEnd type="triangle" w="med" len="med"/>
          </a:ln>
        </p:spPr>
        <p:txBody>
          <a:bodyPr/>
          <a:lstStyle/>
          <a:p>
            <a:endParaRPr lang="en-US"/>
          </a:p>
        </p:txBody>
      </p:sp>
      <p:sp>
        <p:nvSpPr>
          <p:cNvPr id="55365" name="Text Box 68"/>
          <p:cNvSpPr txBox="1">
            <a:spLocks noChangeArrowheads="1"/>
          </p:cNvSpPr>
          <p:nvPr/>
        </p:nvSpPr>
        <p:spPr bwMode="auto">
          <a:xfrm>
            <a:off x="2840038" y="4725988"/>
            <a:ext cx="944562" cy="552450"/>
          </a:xfrm>
          <a:prstGeom prst="rect">
            <a:avLst/>
          </a:prstGeom>
          <a:noFill/>
          <a:ln w="50800">
            <a:solidFill>
              <a:srgbClr val="00FF00"/>
            </a:solidFill>
            <a:miter lim="800000"/>
            <a:headEnd/>
            <a:tailEnd/>
          </a:ln>
        </p:spPr>
        <p:txBody>
          <a:bodyPr lIns="75255" tIns="37628" rIns="75255" bIns="37628">
            <a:spAutoFit/>
          </a:bodyPr>
          <a:lstStyle/>
          <a:p>
            <a:r>
              <a:rPr lang="en-GB" sz="700">
                <a:solidFill>
                  <a:srgbClr val="000000"/>
                </a:solidFill>
                <a:latin typeface="Calibri" pitchFamily="34" charset="0"/>
              </a:rPr>
              <a:t>Treat &amp;/or refer for a </a:t>
            </a:r>
            <a:r>
              <a:rPr lang="en-GB" sz="700" b="1">
                <a:solidFill>
                  <a:srgbClr val="7D90F1"/>
                </a:solidFill>
                <a:latin typeface="Calibri" pitchFamily="34" charset="0"/>
              </a:rPr>
              <a:t>chest x-ray</a:t>
            </a:r>
            <a:r>
              <a:rPr lang="en-GB" sz="700">
                <a:solidFill>
                  <a:srgbClr val="000000"/>
                </a:solidFill>
                <a:latin typeface="Calibri" pitchFamily="34" charset="0"/>
              </a:rPr>
              <a:t> and or a respiratory opinion</a:t>
            </a:r>
          </a:p>
        </p:txBody>
      </p:sp>
      <p:sp>
        <p:nvSpPr>
          <p:cNvPr id="55366" name="Text Box 69"/>
          <p:cNvSpPr txBox="1">
            <a:spLocks noChangeArrowheads="1"/>
          </p:cNvSpPr>
          <p:nvPr/>
        </p:nvSpPr>
        <p:spPr bwMode="auto">
          <a:xfrm>
            <a:off x="6053138" y="2143125"/>
            <a:ext cx="722312" cy="233363"/>
          </a:xfrm>
          <a:prstGeom prst="rect">
            <a:avLst/>
          </a:prstGeom>
          <a:noFill/>
          <a:ln w="50800">
            <a:solidFill>
              <a:srgbClr val="00FF00"/>
            </a:solidFill>
            <a:miter lim="800000"/>
            <a:headEnd/>
            <a:tailEnd/>
          </a:ln>
        </p:spPr>
        <p:txBody>
          <a:bodyPr wrap="none" lIns="75255" tIns="37628" rIns="75255" bIns="37628">
            <a:spAutoFit/>
          </a:bodyPr>
          <a:lstStyle/>
          <a:p>
            <a:r>
              <a:rPr lang="en-GB" sz="700">
                <a:solidFill>
                  <a:srgbClr val="000000"/>
                </a:solidFill>
                <a:latin typeface="Calibri" pitchFamily="34" charset="0"/>
              </a:rPr>
              <a:t>Treat or refer</a:t>
            </a:r>
          </a:p>
        </p:txBody>
      </p:sp>
      <p:sp>
        <p:nvSpPr>
          <p:cNvPr id="55367" name="Line 70"/>
          <p:cNvSpPr>
            <a:spLocks noChangeShapeType="1"/>
          </p:cNvSpPr>
          <p:nvPr/>
        </p:nvSpPr>
        <p:spPr bwMode="auto">
          <a:xfrm flipH="1">
            <a:off x="6394450" y="2006600"/>
            <a:ext cx="1588" cy="127000"/>
          </a:xfrm>
          <a:prstGeom prst="line">
            <a:avLst/>
          </a:prstGeom>
          <a:noFill/>
          <a:ln w="9525">
            <a:solidFill>
              <a:schemeClr val="tx1"/>
            </a:solidFill>
            <a:round/>
            <a:headEnd/>
            <a:tailEnd type="triangle" w="med" len="med"/>
          </a:ln>
        </p:spPr>
        <p:txBody>
          <a:bodyPr/>
          <a:lstStyle/>
          <a:p>
            <a:endParaRPr lang="en-US"/>
          </a:p>
        </p:txBody>
      </p:sp>
      <p:sp>
        <p:nvSpPr>
          <p:cNvPr id="55368" name="Text Box 71"/>
          <p:cNvSpPr txBox="1">
            <a:spLocks noChangeArrowheads="1"/>
          </p:cNvSpPr>
          <p:nvPr/>
        </p:nvSpPr>
        <p:spPr bwMode="auto">
          <a:xfrm>
            <a:off x="7067550" y="2293938"/>
            <a:ext cx="1071563" cy="339725"/>
          </a:xfrm>
          <a:prstGeom prst="rect">
            <a:avLst/>
          </a:prstGeom>
          <a:noFill/>
          <a:ln w="50800">
            <a:solidFill>
              <a:srgbClr val="00FF00"/>
            </a:solidFill>
            <a:miter lim="800000"/>
            <a:headEnd/>
            <a:tailEnd/>
          </a:ln>
        </p:spPr>
        <p:txBody>
          <a:bodyPr lIns="75255" tIns="37628" rIns="75255" bIns="37628">
            <a:spAutoFit/>
          </a:bodyPr>
          <a:lstStyle/>
          <a:p>
            <a:r>
              <a:rPr lang="en-GB" sz="700">
                <a:solidFill>
                  <a:srgbClr val="000000"/>
                </a:solidFill>
                <a:latin typeface="Calibri" pitchFamily="34" charset="0"/>
              </a:rPr>
              <a:t>Refer to a respiratory physician</a:t>
            </a:r>
          </a:p>
        </p:txBody>
      </p:sp>
      <p:sp>
        <p:nvSpPr>
          <p:cNvPr id="55369" name="Line 72"/>
          <p:cNvSpPr>
            <a:spLocks noChangeShapeType="1"/>
          </p:cNvSpPr>
          <p:nvPr/>
        </p:nvSpPr>
        <p:spPr bwMode="auto">
          <a:xfrm>
            <a:off x="7534275" y="2143125"/>
            <a:ext cx="0" cy="163513"/>
          </a:xfrm>
          <a:prstGeom prst="line">
            <a:avLst/>
          </a:prstGeom>
          <a:noFill/>
          <a:ln w="9525">
            <a:solidFill>
              <a:schemeClr val="tx1"/>
            </a:solidFill>
            <a:round/>
            <a:headEnd/>
            <a:tailEnd type="triangle" w="med" len="med"/>
          </a:ln>
        </p:spPr>
        <p:txBody>
          <a:bodyPr/>
          <a:lstStyle/>
          <a:p>
            <a:endParaRPr lang="en-US"/>
          </a:p>
        </p:txBody>
      </p:sp>
      <p:sp>
        <p:nvSpPr>
          <p:cNvPr id="55370" name="Text Box 73"/>
          <p:cNvSpPr txBox="1">
            <a:spLocks noChangeArrowheads="1"/>
          </p:cNvSpPr>
          <p:nvPr/>
        </p:nvSpPr>
        <p:spPr bwMode="auto">
          <a:xfrm>
            <a:off x="4600575" y="2651125"/>
            <a:ext cx="1071563" cy="339725"/>
          </a:xfrm>
          <a:prstGeom prst="rect">
            <a:avLst/>
          </a:prstGeom>
          <a:noFill/>
          <a:ln w="50800">
            <a:solidFill>
              <a:srgbClr val="66FF33"/>
            </a:solidFill>
            <a:miter lim="800000"/>
            <a:headEnd/>
            <a:tailEnd/>
          </a:ln>
        </p:spPr>
        <p:txBody>
          <a:bodyPr lIns="75255" tIns="37628" rIns="75255" bIns="37628">
            <a:spAutoFit/>
          </a:bodyPr>
          <a:lstStyle/>
          <a:p>
            <a:r>
              <a:rPr lang="en-GB" sz="700">
                <a:solidFill>
                  <a:srgbClr val="000000"/>
                </a:solidFill>
                <a:latin typeface="Calibri" pitchFamily="34" charset="0"/>
              </a:rPr>
              <a:t>Refer urgently for investigation</a:t>
            </a:r>
          </a:p>
        </p:txBody>
      </p:sp>
      <p:sp>
        <p:nvSpPr>
          <p:cNvPr id="55371" name="Text Box 74"/>
          <p:cNvSpPr txBox="1">
            <a:spLocks noChangeArrowheads="1"/>
          </p:cNvSpPr>
          <p:nvPr/>
        </p:nvSpPr>
        <p:spPr bwMode="auto">
          <a:xfrm>
            <a:off x="8229600" y="1995488"/>
            <a:ext cx="752475" cy="658812"/>
          </a:xfrm>
          <a:prstGeom prst="rect">
            <a:avLst/>
          </a:prstGeom>
          <a:noFill/>
          <a:ln w="50800">
            <a:solidFill>
              <a:srgbClr val="00FF00"/>
            </a:solidFill>
            <a:miter lim="800000"/>
            <a:headEnd/>
            <a:tailEnd/>
          </a:ln>
        </p:spPr>
        <p:txBody>
          <a:bodyPr lIns="75255" tIns="37628" rIns="75255" bIns="37628">
            <a:spAutoFit/>
          </a:bodyPr>
          <a:lstStyle/>
          <a:p>
            <a:r>
              <a:rPr lang="en-GB" sz="700">
                <a:solidFill>
                  <a:srgbClr val="000000"/>
                </a:solidFill>
                <a:latin typeface="Calibri" pitchFamily="34" charset="0"/>
              </a:rPr>
              <a:t>If in doubt refer </a:t>
            </a:r>
          </a:p>
          <a:p>
            <a:r>
              <a:rPr lang="en-GB" sz="700">
                <a:solidFill>
                  <a:srgbClr val="000000"/>
                </a:solidFill>
                <a:latin typeface="Calibri" pitchFamily="34" charset="0"/>
              </a:rPr>
              <a:t>to a respiratory physician</a:t>
            </a:r>
          </a:p>
        </p:txBody>
      </p:sp>
      <p:sp>
        <p:nvSpPr>
          <p:cNvPr id="55372" name="Text Box 75"/>
          <p:cNvSpPr txBox="1">
            <a:spLocks noChangeArrowheads="1"/>
          </p:cNvSpPr>
          <p:nvPr/>
        </p:nvSpPr>
        <p:spPr bwMode="auto">
          <a:xfrm>
            <a:off x="6272213" y="6143625"/>
            <a:ext cx="1071562" cy="339725"/>
          </a:xfrm>
          <a:prstGeom prst="rect">
            <a:avLst/>
          </a:prstGeom>
          <a:noFill/>
          <a:ln w="50800">
            <a:solidFill>
              <a:srgbClr val="00FF00"/>
            </a:solidFill>
            <a:miter lim="800000"/>
            <a:headEnd/>
            <a:tailEnd/>
          </a:ln>
        </p:spPr>
        <p:txBody>
          <a:bodyPr lIns="75255" tIns="37628" rIns="75255" bIns="37628">
            <a:spAutoFit/>
          </a:bodyPr>
          <a:lstStyle/>
          <a:p>
            <a:r>
              <a:rPr lang="en-GB" sz="700">
                <a:solidFill>
                  <a:srgbClr val="000000"/>
                </a:solidFill>
                <a:latin typeface="Calibri" pitchFamily="34" charset="0"/>
              </a:rPr>
              <a:t>Refer to an ENT or respiratory physician</a:t>
            </a:r>
          </a:p>
        </p:txBody>
      </p:sp>
      <p:sp>
        <p:nvSpPr>
          <p:cNvPr id="55373" name="Text Box 76"/>
          <p:cNvSpPr txBox="1">
            <a:spLocks noChangeArrowheads="1"/>
          </p:cNvSpPr>
          <p:nvPr/>
        </p:nvSpPr>
        <p:spPr bwMode="auto">
          <a:xfrm>
            <a:off x="7748588" y="5794375"/>
            <a:ext cx="1071562" cy="339725"/>
          </a:xfrm>
          <a:prstGeom prst="rect">
            <a:avLst/>
          </a:prstGeom>
          <a:noFill/>
          <a:ln w="50800">
            <a:solidFill>
              <a:srgbClr val="00FF00"/>
            </a:solidFill>
            <a:miter lim="800000"/>
            <a:headEnd/>
            <a:tailEnd/>
          </a:ln>
        </p:spPr>
        <p:txBody>
          <a:bodyPr lIns="75255" tIns="37628" rIns="75255" bIns="37628">
            <a:spAutoFit/>
          </a:bodyPr>
          <a:lstStyle/>
          <a:p>
            <a:r>
              <a:rPr lang="en-GB" sz="700">
                <a:solidFill>
                  <a:srgbClr val="000000"/>
                </a:solidFill>
                <a:latin typeface="Calibri" pitchFamily="34" charset="0"/>
              </a:rPr>
              <a:t>Treat or refer to  a  respiratory physician</a:t>
            </a:r>
          </a:p>
        </p:txBody>
      </p:sp>
      <p:sp>
        <p:nvSpPr>
          <p:cNvPr id="55374" name="Line 77"/>
          <p:cNvSpPr>
            <a:spLocks noChangeShapeType="1"/>
          </p:cNvSpPr>
          <p:nvPr/>
        </p:nvSpPr>
        <p:spPr bwMode="auto">
          <a:xfrm flipH="1">
            <a:off x="6777038" y="5983288"/>
            <a:ext cx="12700" cy="134937"/>
          </a:xfrm>
          <a:prstGeom prst="line">
            <a:avLst/>
          </a:prstGeom>
          <a:noFill/>
          <a:ln w="9525">
            <a:solidFill>
              <a:schemeClr val="tx1"/>
            </a:solidFill>
            <a:round/>
            <a:headEnd/>
            <a:tailEnd type="triangle" w="med" len="med"/>
          </a:ln>
        </p:spPr>
        <p:txBody>
          <a:bodyPr/>
          <a:lstStyle/>
          <a:p>
            <a:endParaRPr lang="en-US"/>
          </a:p>
        </p:txBody>
      </p:sp>
      <p:sp>
        <p:nvSpPr>
          <p:cNvPr id="55375" name="Line 78"/>
          <p:cNvSpPr>
            <a:spLocks noChangeShapeType="1"/>
          </p:cNvSpPr>
          <p:nvPr/>
        </p:nvSpPr>
        <p:spPr bwMode="auto">
          <a:xfrm>
            <a:off x="8291513" y="5667375"/>
            <a:ext cx="0" cy="117475"/>
          </a:xfrm>
          <a:prstGeom prst="line">
            <a:avLst/>
          </a:prstGeom>
          <a:noFill/>
          <a:ln w="9525">
            <a:solidFill>
              <a:schemeClr val="tx1"/>
            </a:solidFill>
            <a:round/>
            <a:headEnd/>
            <a:tailEnd type="triangle" w="med" len="med"/>
          </a:ln>
        </p:spPr>
        <p:txBody>
          <a:bodyPr/>
          <a:lstStyle/>
          <a:p>
            <a:endParaRPr lang="en-US"/>
          </a:p>
        </p:txBody>
      </p:sp>
      <p:sp>
        <p:nvSpPr>
          <p:cNvPr id="55376" name="Line 79"/>
          <p:cNvSpPr>
            <a:spLocks noChangeShapeType="1"/>
          </p:cNvSpPr>
          <p:nvPr/>
        </p:nvSpPr>
        <p:spPr bwMode="auto">
          <a:xfrm>
            <a:off x="3265488" y="4524375"/>
            <a:ext cx="0" cy="163513"/>
          </a:xfrm>
          <a:prstGeom prst="line">
            <a:avLst/>
          </a:prstGeom>
          <a:noFill/>
          <a:ln w="9525">
            <a:solidFill>
              <a:schemeClr val="tx1"/>
            </a:solidFill>
            <a:round/>
            <a:headEnd/>
            <a:tailEnd type="triangle" w="med" len="med"/>
          </a:ln>
        </p:spPr>
        <p:txBody>
          <a:bodyPr/>
          <a:lstStyle/>
          <a:p>
            <a:endParaRPr lang="en-US"/>
          </a:p>
        </p:txBody>
      </p:sp>
      <p:sp>
        <p:nvSpPr>
          <p:cNvPr id="55377" name="Line 80"/>
          <p:cNvSpPr>
            <a:spLocks noChangeShapeType="1"/>
          </p:cNvSpPr>
          <p:nvPr/>
        </p:nvSpPr>
        <p:spPr bwMode="auto">
          <a:xfrm>
            <a:off x="5064125" y="2482850"/>
            <a:ext cx="12700" cy="161925"/>
          </a:xfrm>
          <a:prstGeom prst="line">
            <a:avLst/>
          </a:prstGeom>
          <a:noFill/>
          <a:ln w="9525">
            <a:solidFill>
              <a:schemeClr val="tx1"/>
            </a:solidFill>
            <a:round/>
            <a:headEnd/>
            <a:tailEnd type="triangle" w="med" len="med"/>
          </a:ln>
        </p:spPr>
        <p:txBody>
          <a:bodyPr/>
          <a:lstStyle/>
          <a:p>
            <a:endParaRPr lang="en-US"/>
          </a:p>
        </p:txBody>
      </p:sp>
      <p:sp>
        <p:nvSpPr>
          <p:cNvPr id="55378" name="Text Box 81"/>
          <p:cNvSpPr txBox="1">
            <a:spLocks noChangeArrowheads="1"/>
          </p:cNvSpPr>
          <p:nvPr/>
        </p:nvSpPr>
        <p:spPr bwMode="auto">
          <a:xfrm>
            <a:off x="1076325" y="-1588"/>
            <a:ext cx="7004050" cy="366713"/>
          </a:xfrm>
          <a:prstGeom prst="rect">
            <a:avLst/>
          </a:prstGeom>
          <a:solidFill>
            <a:srgbClr val="FFFF66"/>
          </a:solidFill>
          <a:ln w="9525">
            <a:noFill/>
            <a:miter lim="800000"/>
            <a:headEnd/>
            <a:tailEnd/>
          </a:ln>
        </p:spPr>
        <p:txBody>
          <a:bodyPr wrap="none">
            <a:spAutoFit/>
          </a:bodyPr>
          <a:lstStyle/>
          <a:p>
            <a:pPr algn="r"/>
            <a:r>
              <a:rPr lang="en-GB">
                <a:solidFill>
                  <a:srgbClr val="000000"/>
                </a:solidFill>
                <a:latin typeface="Calibri" pitchFamily="34" charset="0"/>
              </a:rPr>
              <a:t>DIAGNOSIS AND MANANGEMENT OF RESPIRATORY DISEASE</a:t>
            </a:r>
          </a:p>
        </p:txBody>
      </p:sp>
      <p:sp>
        <p:nvSpPr>
          <p:cNvPr id="55379" name="Text Box 82"/>
          <p:cNvSpPr txBox="1">
            <a:spLocks noChangeArrowheads="1"/>
          </p:cNvSpPr>
          <p:nvPr/>
        </p:nvSpPr>
        <p:spPr bwMode="auto">
          <a:xfrm>
            <a:off x="7383463" y="6613525"/>
            <a:ext cx="1760537" cy="214313"/>
          </a:xfrm>
          <a:prstGeom prst="rect">
            <a:avLst/>
          </a:prstGeom>
          <a:noFill/>
          <a:ln w="9525">
            <a:noFill/>
            <a:miter lim="800000"/>
            <a:headEnd/>
            <a:tailEnd/>
          </a:ln>
        </p:spPr>
        <p:txBody>
          <a:bodyPr wrap="none">
            <a:spAutoFit/>
          </a:bodyPr>
          <a:lstStyle/>
          <a:p>
            <a:pPr algn="r"/>
            <a:r>
              <a:rPr lang="en-US" sz="800">
                <a:solidFill>
                  <a:srgbClr val="000000"/>
                </a:solidFill>
                <a:latin typeface="Times" pitchFamily="18" charset="0"/>
              </a:rPr>
              <a:t>© MRP NJR Imperial College London</a:t>
            </a:r>
          </a:p>
        </p:txBody>
      </p:sp>
      <p:sp>
        <p:nvSpPr>
          <p:cNvPr id="55380" name="Line 83"/>
          <p:cNvSpPr>
            <a:spLocks noChangeShapeType="1"/>
          </p:cNvSpPr>
          <p:nvPr/>
        </p:nvSpPr>
        <p:spPr bwMode="auto">
          <a:xfrm>
            <a:off x="8583613" y="1831975"/>
            <a:ext cx="0" cy="141288"/>
          </a:xfrm>
          <a:prstGeom prst="line">
            <a:avLst/>
          </a:prstGeom>
          <a:noFill/>
          <a:ln w="9525">
            <a:solidFill>
              <a:schemeClr val="tx1"/>
            </a:solidFill>
            <a:round/>
            <a:headEnd/>
            <a:tailEnd type="triangle" w="med" len="med"/>
          </a:ln>
        </p:spPr>
        <p:txBody>
          <a:bodyPr/>
          <a:lstStyle/>
          <a:p>
            <a:endParaRPr lang="en-US"/>
          </a:p>
        </p:txBody>
      </p:sp>
      <p:sp>
        <p:nvSpPr>
          <p:cNvPr id="55381" name="Line 84"/>
          <p:cNvSpPr>
            <a:spLocks noChangeShapeType="1"/>
          </p:cNvSpPr>
          <p:nvPr/>
        </p:nvSpPr>
        <p:spPr bwMode="auto">
          <a:xfrm>
            <a:off x="2863850" y="1031875"/>
            <a:ext cx="0" cy="152400"/>
          </a:xfrm>
          <a:prstGeom prst="line">
            <a:avLst/>
          </a:prstGeom>
          <a:noFill/>
          <a:ln w="9525">
            <a:solidFill>
              <a:schemeClr val="tx1"/>
            </a:solidFill>
            <a:round/>
            <a:headEnd/>
            <a:tailEnd type="triangle" w="med" len="med"/>
          </a:ln>
        </p:spPr>
        <p:txBody>
          <a:bodyPr/>
          <a:lstStyle/>
          <a:p>
            <a:endParaRPr lang="en-US"/>
          </a:p>
        </p:txBody>
      </p:sp>
      <p:sp>
        <p:nvSpPr>
          <p:cNvPr id="55382" name="Line 85"/>
          <p:cNvSpPr>
            <a:spLocks noChangeShapeType="1"/>
          </p:cNvSpPr>
          <p:nvPr/>
        </p:nvSpPr>
        <p:spPr bwMode="auto">
          <a:xfrm flipH="1">
            <a:off x="2933700" y="628650"/>
            <a:ext cx="695325" cy="104775"/>
          </a:xfrm>
          <a:prstGeom prst="line">
            <a:avLst/>
          </a:prstGeom>
          <a:noFill/>
          <a:ln w="9525">
            <a:solidFill>
              <a:schemeClr val="tx1"/>
            </a:solidFill>
            <a:round/>
            <a:headEnd/>
            <a:tailEnd type="triangle" w="med" len="med"/>
          </a:ln>
        </p:spPr>
        <p:txBody>
          <a:bodyPr/>
          <a:lstStyle/>
          <a:p>
            <a:endParaRPr lang="en-US"/>
          </a:p>
        </p:txBody>
      </p:sp>
      <p:sp>
        <p:nvSpPr>
          <p:cNvPr id="55383" name="Line 86"/>
          <p:cNvSpPr>
            <a:spLocks noChangeShapeType="1"/>
          </p:cNvSpPr>
          <p:nvPr/>
        </p:nvSpPr>
        <p:spPr bwMode="auto">
          <a:xfrm flipH="1">
            <a:off x="4286250" y="657225"/>
            <a:ext cx="0" cy="180975"/>
          </a:xfrm>
          <a:prstGeom prst="line">
            <a:avLst/>
          </a:prstGeom>
          <a:noFill/>
          <a:ln w="9525">
            <a:solidFill>
              <a:schemeClr val="tx1"/>
            </a:solidFill>
            <a:round/>
            <a:headEnd/>
            <a:tailEnd type="triangle" w="med" len="med"/>
          </a:ln>
        </p:spPr>
        <p:txBody>
          <a:bodyPr/>
          <a:lstStyle/>
          <a:p>
            <a:endParaRPr lang="en-US"/>
          </a:p>
        </p:txBody>
      </p:sp>
      <p:sp>
        <p:nvSpPr>
          <p:cNvPr id="55384" name="Text Box 87"/>
          <p:cNvSpPr txBox="1">
            <a:spLocks noChangeArrowheads="1"/>
          </p:cNvSpPr>
          <p:nvPr/>
        </p:nvSpPr>
        <p:spPr bwMode="auto">
          <a:xfrm>
            <a:off x="1214438" y="2000250"/>
            <a:ext cx="779462" cy="558800"/>
          </a:xfrm>
          <a:prstGeom prst="rect">
            <a:avLst/>
          </a:prstGeom>
          <a:noFill/>
          <a:ln w="9525">
            <a:solidFill>
              <a:srgbClr val="66FF33"/>
            </a:solidFill>
            <a:miter lim="800000"/>
            <a:headEnd/>
            <a:tailEnd/>
          </a:ln>
        </p:spPr>
        <p:txBody>
          <a:bodyPr>
            <a:spAutoFit/>
          </a:bodyPr>
          <a:lstStyle/>
          <a:p>
            <a:pPr algn="ctr"/>
            <a:r>
              <a:rPr lang="en-GB" sz="1000">
                <a:solidFill>
                  <a:srgbClr val="000000"/>
                </a:solidFill>
                <a:latin typeface="Times" pitchFamily="18" charset="0"/>
              </a:rPr>
              <a:t>Send for</a:t>
            </a:r>
          </a:p>
          <a:p>
            <a:pPr algn="ctr"/>
            <a:r>
              <a:rPr lang="en-GB" sz="1000">
                <a:solidFill>
                  <a:srgbClr val="000000"/>
                </a:solidFill>
                <a:latin typeface="Times" pitchFamily="18" charset="0"/>
              </a:rPr>
              <a:t> Chest Xray</a:t>
            </a:r>
          </a:p>
        </p:txBody>
      </p:sp>
      <p:sp>
        <p:nvSpPr>
          <p:cNvPr id="55385" name="Text Box 88"/>
          <p:cNvSpPr txBox="1">
            <a:spLocks noChangeArrowheads="1"/>
          </p:cNvSpPr>
          <p:nvPr/>
        </p:nvSpPr>
        <p:spPr bwMode="auto">
          <a:xfrm>
            <a:off x="139700" y="727075"/>
            <a:ext cx="2217738" cy="549275"/>
          </a:xfrm>
          <a:prstGeom prst="rect">
            <a:avLst/>
          </a:prstGeom>
          <a:solidFill>
            <a:srgbClr val="FFCCFF"/>
          </a:solidFill>
          <a:ln w="9525">
            <a:noFill/>
            <a:miter lim="800000"/>
            <a:headEnd/>
            <a:tailEnd/>
          </a:ln>
        </p:spPr>
        <p:txBody>
          <a:bodyPr>
            <a:spAutoFit/>
          </a:bodyPr>
          <a:lstStyle/>
          <a:p>
            <a:pPr algn="ctr"/>
            <a:r>
              <a:rPr lang="en-GB" sz="1000">
                <a:solidFill>
                  <a:srgbClr val="000000"/>
                </a:solidFill>
                <a:latin typeface="Times" pitchFamily="18" charset="0"/>
              </a:rPr>
              <a:t>Check the patient is not taking an ACE Inhibitor. If yes stop, if not determine length of history of cough</a:t>
            </a:r>
          </a:p>
        </p:txBody>
      </p:sp>
      <p:sp>
        <p:nvSpPr>
          <p:cNvPr id="55386" name="Rectangle 89"/>
          <p:cNvSpPr>
            <a:spLocks noChangeArrowheads="1"/>
          </p:cNvSpPr>
          <p:nvPr/>
        </p:nvSpPr>
        <p:spPr bwMode="auto">
          <a:xfrm>
            <a:off x="107950" y="765175"/>
            <a:ext cx="2230438" cy="503238"/>
          </a:xfrm>
          <a:prstGeom prst="rect">
            <a:avLst/>
          </a:prstGeom>
          <a:noFill/>
          <a:ln w="9525">
            <a:solidFill>
              <a:schemeClr val="tx1"/>
            </a:solidFill>
            <a:miter lim="800000"/>
            <a:headEnd/>
            <a:tailEnd/>
          </a:ln>
        </p:spPr>
        <p:txBody>
          <a:bodyPr wrap="none" anchor="ctr"/>
          <a:lstStyle/>
          <a:p>
            <a:endParaRPr lang="en-GB">
              <a:latin typeface="Calibri" pitchFamily="34" charset="0"/>
            </a:endParaRPr>
          </a:p>
        </p:txBody>
      </p:sp>
      <p:sp>
        <p:nvSpPr>
          <p:cNvPr id="55387" name="Line 90"/>
          <p:cNvSpPr>
            <a:spLocks noChangeShapeType="1"/>
          </p:cNvSpPr>
          <p:nvPr/>
        </p:nvSpPr>
        <p:spPr bwMode="auto">
          <a:xfrm flipH="1" flipV="1">
            <a:off x="3028950" y="3095625"/>
            <a:ext cx="1200150" cy="9525"/>
          </a:xfrm>
          <a:prstGeom prst="line">
            <a:avLst/>
          </a:prstGeom>
          <a:noFill/>
          <a:ln w="9525">
            <a:solidFill>
              <a:schemeClr val="tx1"/>
            </a:solidFill>
            <a:round/>
            <a:headEnd/>
            <a:tailEnd/>
          </a:ln>
        </p:spPr>
        <p:txBody>
          <a:bodyPr/>
          <a:lstStyle/>
          <a:p>
            <a:endParaRPr lang="en-US"/>
          </a:p>
        </p:txBody>
      </p:sp>
      <p:sp>
        <p:nvSpPr>
          <p:cNvPr id="55388" name="Line 91"/>
          <p:cNvSpPr>
            <a:spLocks noChangeShapeType="1"/>
          </p:cNvSpPr>
          <p:nvPr/>
        </p:nvSpPr>
        <p:spPr bwMode="auto">
          <a:xfrm flipV="1">
            <a:off x="4152900" y="3086100"/>
            <a:ext cx="3314700" cy="19050"/>
          </a:xfrm>
          <a:prstGeom prst="line">
            <a:avLst/>
          </a:prstGeom>
          <a:noFill/>
          <a:ln w="9525">
            <a:solidFill>
              <a:schemeClr val="tx1"/>
            </a:solidFill>
            <a:round/>
            <a:headEnd/>
            <a:tailEnd/>
          </a:ln>
        </p:spPr>
        <p:txBody>
          <a:bodyPr/>
          <a:lstStyle/>
          <a:p>
            <a:endParaRPr lang="en-US"/>
          </a:p>
        </p:txBody>
      </p:sp>
      <p:sp>
        <p:nvSpPr>
          <p:cNvPr id="55389" name="Line 92"/>
          <p:cNvSpPr>
            <a:spLocks noChangeShapeType="1"/>
          </p:cNvSpPr>
          <p:nvPr/>
        </p:nvSpPr>
        <p:spPr bwMode="auto">
          <a:xfrm>
            <a:off x="3028950" y="3124200"/>
            <a:ext cx="0" cy="171450"/>
          </a:xfrm>
          <a:prstGeom prst="line">
            <a:avLst/>
          </a:prstGeom>
          <a:noFill/>
          <a:ln w="9525">
            <a:solidFill>
              <a:schemeClr val="tx1"/>
            </a:solidFill>
            <a:round/>
            <a:headEnd/>
            <a:tailEnd/>
          </a:ln>
        </p:spPr>
        <p:txBody>
          <a:bodyPr/>
          <a:lstStyle/>
          <a:p>
            <a:endParaRPr lang="en-US"/>
          </a:p>
        </p:txBody>
      </p:sp>
      <p:sp>
        <p:nvSpPr>
          <p:cNvPr id="55390" name="Line 93"/>
          <p:cNvSpPr>
            <a:spLocks noChangeShapeType="1"/>
          </p:cNvSpPr>
          <p:nvPr/>
        </p:nvSpPr>
        <p:spPr bwMode="auto">
          <a:xfrm>
            <a:off x="5800725" y="3095625"/>
            <a:ext cx="0" cy="152400"/>
          </a:xfrm>
          <a:prstGeom prst="line">
            <a:avLst/>
          </a:prstGeom>
          <a:noFill/>
          <a:ln w="9525">
            <a:solidFill>
              <a:schemeClr val="tx1"/>
            </a:solidFill>
            <a:round/>
            <a:headEnd/>
            <a:tailEnd/>
          </a:ln>
        </p:spPr>
        <p:txBody>
          <a:bodyPr/>
          <a:lstStyle/>
          <a:p>
            <a:endParaRPr lang="en-US"/>
          </a:p>
        </p:txBody>
      </p:sp>
      <p:sp>
        <p:nvSpPr>
          <p:cNvPr id="55391" name="Line 94"/>
          <p:cNvSpPr>
            <a:spLocks noChangeShapeType="1"/>
          </p:cNvSpPr>
          <p:nvPr/>
        </p:nvSpPr>
        <p:spPr bwMode="auto">
          <a:xfrm>
            <a:off x="4476750" y="3105150"/>
            <a:ext cx="0" cy="161925"/>
          </a:xfrm>
          <a:prstGeom prst="line">
            <a:avLst/>
          </a:prstGeom>
          <a:noFill/>
          <a:ln w="9525">
            <a:solidFill>
              <a:schemeClr val="tx1"/>
            </a:solidFill>
            <a:round/>
            <a:headEnd/>
            <a:tailEnd/>
          </a:ln>
        </p:spPr>
        <p:txBody>
          <a:bodyPr/>
          <a:lstStyle/>
          <a:p>
            <a:endParaRPr lang="en-US"/>
          </a:p>
        </p:txBody>
      </p:sp>
      <p:sp>
        <p:nvSpPr>
          <p:cNvPr id="55392" name="Text Box 95"/>
          <p:cNvSpPr txBox="1">
            <a:spLocks noChangeArrowheads="1"/>
          </p:cNvSpPr>
          <p:nvPr/>
        </p:nvSpPr>
        <p:spPr bwMode="auto">
          <a:xfrm>
            <a:off x="4216400" y="6024563"/>
            <a:ext cx="1081088" cy="339725"/>
          </a:xfrm>
          <a:prstGeom prst="rect">
            <a:avLst/>
          </a:prstGeom>
          <a:noFill/>
          <a:ln w="50800">
            <a:solidFill>
              <a:srgbClr val="00FF00"/>
            </a:solidFill>
            <a:miter lim="800000"/>
            <a:headEnd/>
            <a:tailEnd/>
          </a:ln>
        </p:spPr>
        <p:txBody>
          <a:bodyPr lIns="75255" tIns="37628" rIns="75255" bIns="37628">
            <a:spAutoFit/>
          </a:bodyPr>
          <a:lstStyle/>
          <a:p>
            <a:r>
              <a:rPr lang="en-GB" sz="700">
                <a:solidFill>
                  <a:srgbClr val="000000"/>
                </a:solidFill>
                <a:latin typeface="Calibri" pitchFamily="34" charset="0"/>
              </a:rPr>
              <a:t>Refer to a respiratory physician</a:t>
            </a:r>
          </a:p>
        </p:txBody>
      </p:sp>
      <p:sp>
        <p:nvSpPr>
          <p:cNvPr id="55393" name="Line 96"/>
          <p:cNvSpPr>
            <a:spLocks noChangeShapeType="1"/>
          </p:cNvSpPr>
          <p:nvPr/>
        </p:nvSpPr>
        <p:spPr bwMode="auto">
          <a:xfrm>
            <a:off x="4691063" y="5883275"/>
            <a:ext cx="0" cy="163513"/>
          </a:xfrm>
          <a:prstGeom prst="line">
            <a:avLst/>
          </a:prstGeom>
          <a:noFill/>
          <a:ln w="9525">
            <a:solidFill>
              <a:schemeClr val="tx1"/>
            </a:solidFill>
            <a:round/>
            <a:headEnd/>
            <a:tailEnd type="triangle" w="med" len="med"/>
          </a:ln>
        </p:spPr>
        <p:txBody>
          <a:bodyPr/>
          <a:lstStyle/>
          <a:p>
            <a:endParaRPr lang="en-US"/>
          </a:p>
        </p:txBody>
      </p:sp>
      <p:sp>
        <p:nvSpPr>
          <p:cNvPr id="55394" name="Line 97"/>
          <p:cNvSpPr>
            <a:spLocks noChangeShapeType="1"/>
          </p:cNvSpPr>
          <p:nvPr/>
        </p:nvSpPr>
        <p:spPr bwMode="auto">
          <a:xfrm>
            <a:off x="7448550" y="3086100"/>
            <a:ext cx="0" cy="19050"/>
          </a:xfrm>
          <a:prstGeom prst="line">
            <a:avLst/>
          </a:prstGeom>
          <a:noFill/>
          <a:ln w="9525">
            <a:solidFill>
              <a:schemeClr val="tx1"/>
            </a:solidFill>
            <a:round/>
            <a:headEnd/>
            <a:tailEnd/>
          </a:ln>
        </p:spPr>
        <p:txBody>
          <a:bodyPr/>
          <a:lstStyle/>
          <a:p>
            <a:endParaRPr lang="en-US"/>
          </a:p>
        </p:txBody>
      </p:sp>
      <p:sp>
        <p:nvSpPr>
          <p:cNvPr id="55395" name="Rectangle 98"/>
          <p:cNvSpPr>
            <a:spLocks noChangeArrowheads="1"/>
          </p:cNvSpPr>
          <p:nvPr/>
        </p:nvSpPr>
        <p:spPr bwMode="auto">
          <a:xfrm>
            <a:off x="1276350" y="1971675"/>
            <a:ext cx="795338" cy="542925"/>
          </a:xfrm>
          <a:prstGeom prst="rect">
            <a:avLst/>
          </a:prstGeom>
          <a:noFill/>
          <a:ln w="57150">
            <a:solidFill>
              <a:srgbClr val="66FF33"/>
            </a:solidFill>
            <a:miter lim="800000"/>
            <a:headEnd/>
            <a:tailEnd/>
          </a:ln>
        </p:spPr>
        <p:txBody>
          <a:bodyPr wrap="none" anchor="ctr"/>
          <a:lstStyle/>
          <a:p>
            <a:endParaRPr lang="en-GB">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57188" y="428625"/>
            <a:ext cx="8572500" cy="5508625"/>
          </a:xfrm>
          <a:prstGeom prst="rect">
            <a:avLst/>
          </a:prstGeom>
          <a:noFill/>
          <a:ln w="9525">
            <a:noFill/>
            <a:miter lim="800000"/>
            <a:headEnd/>
            <a:tailEnd/>
          </a:ln>
        </p:spPr>
        <p:txBody>
          <a:bodyPr>
            <a:spAutoFit/>
          </a:bodyPr>
          <a:lstStyle/>
          <a:p>
            <a:r>
              <a:rPr lang="en-GB" sz="3200" b="1">
                <a:solidFill>
                  <a:srgbClr val="FF0000"/>
                </a:solidFill>
                <a:latin typeface="Calibri" pitchFamily="34" charset="0"/>
              </a:rPr>
              <a:t>Key Learning Point 1:What do we expect from an Imperial Undergraduate by the time of Finals</a:t>
            </a:r>
          </a:p>
          <a:p>
            <a:endParaRPr lang="en-GB" sz="3200" b="1">
              <a:solidFill>
                <a:srgbClr val="FF0000"/>
              </a:solidFill>
              <a:latin typeface="Calibri" pitchFamily="34" charset="0"/>
            </a:endParaRPr>
          </a:p>
          <a:p>
            <a:r>
              <a:rPr lang="en-GB" sz="3200">
                <a:latin typeface="Calibri" pitchFamily="34" charset="0"/>
              </a:rPr>
              <a:t>•Evidence that they can distinguish between the various causes of breathlessness and construct a differential diagnosis</a:t>
            </a:r>
          </a:p>
          <a:p>
            <a:endParaRPr lang="en-GB" sz="3200">
              <a:latin typeface="Calibri" pitchFamily="34" charset="0"/>
            </a:endParaRPr>
          </a:p>
          <a:p>
            <a:r>
              <a:rPr lang="en-GB" sz="3200">
                <a:latin typeface="Calibri" pitchFamily="34" charset="0"/>
              </a:rPr>
              <a:t>•Know which aspects of the history are helpful in achieving this (onset, associated symptoms etc)</a:t>
            </a:r>
          </a:p>
          <a:p>
            <a:endParaRPr lang="en-GB" sz="3200">
              <a:latin typeface="Calibri" pitchFamily="34" charset="0"/>
            </a:endParaRPr>
          </a:p>
          <a:p>
            <a:r>
              <a:rPr lang="en-GB" sz="3200">
                <a:latin typeface="Calibri" pitchFamily="34" charset="0"/>
              </a:rPr>
              <a:t>•Quantify breathlessness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2" cstate="print"/>
          <a:srcRect/>
          <a:stretch>
            <a:fillRect/>
          </a:stretch>
        </p:blipFill>
        <p:spPr bwMode="auto">
          <a:xfrm>
            <a:off x="357188" y="357188"/>
            <a:ext cx="4143375" cy="1208087"/>
          </a:xfrm>
          <a:prstGeom prst="rect">
            <a:avLst/>
          </a:prstGeom>
          <a:noFill/>
          <a:ln w="9525">
            <a:noFill/>
            <a:miter lim="800000"/>
            <a:headEnd/>
            <a:tailEnd/>
          </a:ln>
        </p:spPr>
      </p:pic>
      <p:sp>
        <p:nvSpPr>
          <p:cNvPr id="58370" name="TextBox 6"/>
          <p:cNvSpPr txBox="1">
            <a:spLocks noChangeArrowheads="1"/>
          </p:cNvSpPr>
          <p:nvPr/>
        </p:nvSpPr>
        <p:spPr bwMode="auto">
          <a:xfrm>
            <a:off x="214313" y="1643063"/>
            <a:ext cx="8643937" cy="5602287"/>
          </a:xfrm>
          <a:prstGeom prst="rect">
            <a:avLst/>
          </a:prstGeom>
          <a:noFill/>
          <a:ln w="9525">
            <a:noFill/>
            <a:miter lim="800000"/>
            <a:headEnd/>
            <a:tailEnd/>
          </a:ln>
        </p:spPr>
        <p:txBody>
          <a:bodyPr>
            <a:spAutoFit/>
          </a:bodyPr>
          <a:lstStyle/>
          <a:p>
            <a:r>
              <a:rPr lang="en-GB">
                <a:latin typeface="Calibri" pitchFamily="34" charset="0"/>
              </a:rPr>
              <a:t> </a:t>
            </a:r>
            <a:r>
              <a:rPr lang="en-GB" sz="2000" b="1">
                <a:latin typeface="Calibri" pitchFamily="34" charset="0"/>
              </a:rPr>
              <a:t>1.30-1.35		Introduction</a:t>
            </a:r>
          </a:p>
          <a:p>
            <a:r>
              <a:rPr lang="en-GB" sz="2000" b="1">
                <a:latin typeface="Calibri" pitchFamily="34" charset="0"/>
              </a:rPr>
              <a:t> </a:t>
            </a:r>
          </a:p>
          <a:p>
            <a:r>
              <a:rPr lang="en-GB" sz="2000" b="1">
                <a:latin typeface="Calibri" pitchFamily="34" charset="0"/>
              </a:rPr>
              <a:t>1.35-2.00		Getting the most out of the plain chest radiograph: </a:t>
            </a:r>
          </a:p>
          <a:p>
            <a:r>
              <a:rPr lang="en-GB" sz="2000" b="1">
                <a:latin typeface="Calibri" pitchFamily="34" charset="0"/>
              </a:rPr>
              <a:t>			Dr Mary Roddie  Consultant Radiologist			</a:t>
            </a:r>
          </a:p>
          <a:p>
            <a:r>
              <a:rPr lang="en-GB" sz="2000" b="1">
                <a:latin typeface="Calibri" pitchFamily="34" charset="0"/>
              </a:rPr>
              <a:t>2.00-2.30		An approach to the breathless patient</a:t>
            </a:r>
          </a:p>
          <a:p>
            <a:endParaRPr lang="en-GB" sz="2000" b="1">
              <a:latin typeface="Calibri" pitchFamily="34" charset="0"/>
            </a:endParaRPr>
          </a:p>
          <a:p>
            <a:r>
              <a:rPr lang="en-GB" sz="2000" b="1">
                <a:solidFill>
                  <a:srgbClr val="FF0000"/>
                </a:solidFill>
                <a:latin typeface="Calibri" pitchFamily="34" charset="0"/>
              </a:rPr>
              <a:t>2.30-2.45		Respiratory Examination	</a:t>
            </a:r>
            <a:r>
              <a:rPr lang="en-GB" sz="2000" b="1">
                <a:latin typeface="Calibri" pitchFamily="34" charset="0"/>
              </a:rPr>
              <a:t>			</a:t>
            </a:r>
          </a:p>
          <a:p>
            <a:r>
              <a:rPr lang="en-GB" sz="2000" b="1">
                <a:latin typeface="Calibri" pitchFamily="34" charset="0"/>
              </a:rPr>
              <a:t> </a:t>
            </a:r>
          </a:p>
          <a:p>
            <a:r>
              <a:rPr lang="en-GB" sz="2000" b="1">
                <a:latin typeface="Calibri" pitchFamily="34" charset="0"/>
              </a:rPr>
              <a:t>2.45-3.00		Self management- what does it mean?</a:t>
            </a:r>
          </a:p>
          <a:p>
            <a:r>
              <a:rPr lang="en-GB" sz="2000" b="1">
                <a:latin typeface="Calibri" pitchFamily="34" charset="0"/>
              </a:rPr>
              <a:t> </a:t>
            </a:r>
          </a:p>
          <a:p>
            <a:r>
              <a:rPr lang="en-GB" sz="2000" b="1">
                <a:latin typeface="Calibri" pitchFamily="34" charset="0"/>
              </a:rPr>
              <a:t>3.0- 3.20		Tea break</a:t>
            </a:r>
          </a:p>
          <a:p>
            <a:endParaRPr lang="en-GB" sz="2000" b="1">
              <a:latin typeface="Calibri" pitchFamily="34" charset="0"/>
            </a:endParaRPr>
          </a:p>
          <a:p>
            <a:r>
              <a:rPr lang="en-GB" sz="2000" b="1">
                <a:latin typeface="Calibri" pitchFamily="34" charset="0"/>
              </a:rPr>
              <a:t>3.20-3.50		Living – and dying – with a long term respiratory 				condition</a:t>
            </a:r>
          </a:p>
          <a:p>
            <a:r>
              <a:rPr lang="en-GB" sz="2000" b="1">
                <a:latin typeface="Calibri" pitchFamily="34" charset="0"/>
              </a:rPr>
              <a:t> 3.50-4.00		Respiratory quiz</a:t>
            </a:r>
          </a:p>
          <a:p>
            <a:r>
              <a:rPr lang="en-GB" sz="2000" b="1">
                <a:latin typeface="Calibri" pitchFamily="34" charset="0"/>
              </a:rPr>
              <a:t> </a:t>
            </a:r>
          </a:p>
          <a:p>
            <a:r>
              <a:rPr lang="en-GB">
                <a:latin typeface="Calibri"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785813" y="500063"/>
            <a:ext cx="6072187" cy="5508625"/>
          </a:xfrm>
          <a:prstGeom prst="rect">
            <a:avLst/>
          </a:prstGeom>
          <a:noFill/>
          <a:ln w="9525">
            <a:noFill/>
            <a:miter lim="800000"/>
            <a:headEnd/>
            <a:tailEnd/>
          </a:ln>
        </p:spPr>
        <p:txBody>
          <a:bodyPr>
            <a:spAutoFit/>
          </a:bodyPr>
          <a:lstStyle/>
          <a:p>
            <a:r>
              <a:rPr lang="en-GB" sz="3200" b="1">
                <a:solidFill>
                  <a:srgbClr val="FF0000"/>
                </a:solidFill>
                <a:latin typeface="Calibri" pitchFamily="34" charset="0"/>
              </a:rPr>
              <a:t>Auscultation of the chest:</a:t>
            </a:r>
          </a:p>
          <a:p>
            <a:endParaRPr lang="en-GB" sz="3200">
              <a:solidFill>
                <a:srgbClr val="FF0000"/>
              </a:solidFill>
              <a:latin typeface="Calibri" pitchFamily="34" charset="0"/>
            </a:endParaRPr>
          </a:p>
          <a:p>
            <a:r>
              <a:rPr lang="en-GB" sz="3200">
                <a:latin typeface="Calibri" pitchFamily="34" charset="0"/>
              </a:rPr>
              <a:t>•Normal Breath Sounds: vesicular</a:t>
            </a:r>
          </a:p>
          <a:p>
            <a:endParaRPr lang="en-GB" sz="3200">
              <a:latin typeface="Calibri" pitchFamily="34" charset="0"/>
            </a:endParaRPr>
          </a:p>
          <a:p>
            <a:r>
              <a:rPr lang="en-GB" sz="3200">
                <a:latin typeface="Calibri" pitchFamily="34" charset="0"/>
              </a:rPr>
              <a:t>•Abnormal Breath Sounds </a:t>
            </a:r>
          </a:p>
          <a:p>
            <a:r>
              <a:rPr lang="en-GB" sz="3200">
                <a:latin typeface="Calibri" pitchFamily="34" charset="0"/>
              </a:rPr>
              <a:t>(eg Bronchial Breathing)</a:t>
            </a:r>
          </a:p>
          <a:p>
            <a:endParaRPr lang="en-GB" sz="3200">
              <a:latin typeface="Calibri" pitchFamily="34" charset="0"/>
            </a:endParaRPr>
          </a:p>
          <a:p>
            <a:r>
              <a:rPr lang="en-GB" sz="3200">
                <a:latin typeface="Calibri" pitchFamily="34" charset="0"/>
              </a:rPr>
              <a:t>•Added sounds:</a:t>
            </a:r>
          </a:p>
          <a:p>
            <a:r>
              <a:rPr lang="en-GB" sz="3200">
                <a:latin typeface="Calibri" pitchFamily="34" charset="0"/>
              </a:rPr>
              <a:t>–Wheezes</a:t>
            </a:r>
          </a:p>
          <a:p>
            <a:r>
              <a:rPr lang="en-GB" sz="3200">
                <a:latin typeface="Calibri" pitchFamily="34" charset="0"/>
              </a:rPr>
              <a:t>–Crackles </a:t>
            </a:r>
          </a:p>
          <a:p>
            <a:r>
              <a:rPr lang="en-GB" sz="3200">
                <a:latin typeface="Calibri" pitchFamily="34" charset="0"/>
              </a:rPr>
              <a:t>–Pleural rub</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428625" y="357188"/>
            <a:ext cx="8501063" cy="4524375"/>
          </a:xfrm>
          <a:prstGeom prst="rect">
            <a:avLst/>
          </a:prstGeom>
          <a:noFill/>
          <a:ln w="9525">
            <a:noFill/>
            <a:miter lim="800000"/>
            <a:headEnd/>
            <a:tailEnd/>
          </a:ln>
        </p:spPr>
        <p:txBody>
          <a:bodyPr>
            <a:spAutoFit/>
          </a:bodyPr>
          <a:lstStyle/>
          <a:p>
            <a:r>
              <a:rPr lang="en-GB" sz="3200" b="1">
                <a:solidFill>
                  <a:srgbClr val="FF0000"/>
                </a:solidFill>
                <a:latin typeface="Calibri" pitchFamily="34" charset="0"/>
              </a:rPr>
              <a:t>Crackles (Crepitations)</a:t>
            </a:r>
          </a:p>
          <a:p>
            <a:endParaRPr lang="en-GB" sz="3200" b="1">
              <a:solidFill>
                <a:srgbClr val="FF0000"/>
              </a:solidFill>
              <a:latin typeface="Calibri" pitchFamily="34" charset="0"/>
            </a:endParaRPr>
          </a:p>
          <a:p>
            <a:r>
              <a:rPr lang="en-GB" sz="3200">
                <a:latin typeface="Calibri" pitchFamily="34" charset="0"/>
              </a:rPr>
              <a:t>•Short interrupted breath sounds</a:t>
            </a:r>
          </a:p>
          <a:p>
            <a:r>
              <a:rPr lang="en-GB" sz="3200">
                <a:latin typeface="Calibri" pitchFamily="34" charset="0"/>
              </a:rPr>
              <a:t>•May be in inspiration (usually) or expiration</a:t>
            </a:r>
          </a:p>
          <a:p>
            <a:r>
              <a:rPr lang="en-GB" sz="3200">
                <a:latin typeface="Calibri" pitchFamily="34" charset="0"/>
              </a:rPr>
              <a:t>•Occur early, mid, late or pan inspiration</a:t>
            </a:r>
          </a:p>
          <a:p>
            <a:r>
              <a:rPr lang="en-GB" sz="3200">
                <a:latin typeface="Calibri" pitchFamily="34" charset="0"/>
              </a:rPr>
              <a:t>•May be fine or coarse</a:t>
            </a:r>
          </a:p>
          <a:p>
            <a:r>
              <a:rPr lang="en-GB" sz="3200">
                <a:latin typeface="Calibri" pitchFamily="34" charset="0"/>
              </a:rPr>
              <a:t>•Distribution may be basal, unilateral or bilateral</a:t>
            </a:r>
          </a:p>
          <a:p>
            <a:r>
              <a:rPr lang="en-GB" sz="3200">
                <a:latin typeface="Calibri" pitchFamily="34" charset="0"/>
              </a:rPr>
              <a:t>•May be due to acute disease or long term disease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57188" y="357188"/>
            <a:ext cx="8572500" cy="5508625"/>
          </a:xfrm>
          <a:prstGeom prst="rect">
            <a:avLst/>
          </a:prstGeom>
          <a:noFill/>
          <a:ln w="9525">
            <a:noFill/>
            <a:miter lim="800000"/>
            <a:headEnd/>
            <a:tailEnd/>
          </a:ln>
        </p:spPr>
        <p:txBody>
          <a:bodyPr>
            <a:spAutoFit/>
          </a:bodyPr>
          <a:lstStyle/>
          <a:p>
            <a:r>
              <a:rPr lang="en-GB" sz="3200" b="1">
                <a:solidFill>
                  <a:srgbClr val="FF0000"/>
                </a:solidFill>
                <a:latin typeface="Calibri" pitchFamily="34" charset="0"/>
              </a:rPr>
              <a:t>Crackles (Crepitations)</a:t>
            </a:r>
          </a:p>
          <a:p>
            <a:r>
              <a:rPr lang="en-GB" sz="3200">
                <a:latin typeface="Calibri" pitchFamily="34" charset="0"/>
              </a:rPr>
              <a:t>•In the acute situation, think </a:t>
            </a:r>
          </a:p>
          <a:p>
            <a:r>
              <a:rPr lang="en-GB" sz="3200">
                <a:latin typeface="Calibri" pitchFamily="34" charset="0"/>
              </a:rPr>
              <a:t>–Cardiac disease (pulmonary oedema), or </a:t>
            </a:r>
          </a:p>
          <a:p>
            <a:r>
              <a:rPr lang="en-GB" sz="3200">
                <a:latin typeface="Calibri" pitchFamily="34" charset="0"/>
              </a:rPr>
              <a:t>–Infection</a:t>
            </a:r>
          </a:p>
          <a:p>
            <a:r>
              <a:rPr lang="en-GB" sz="3200">
                <a:latin typeface="Calibri" pitchFamily="34" charset="0"/>
              </a:rPr>
              <a:t>•In the less acute situation (eg Finals!) think</a:t>
            </a:r>
          </a:p>
          <a:p>
            <a:r>
              <a:rPr lang="en-GB" sz="3200">
                <a:latin typeface="Calibri" pitchFamily="34" charset="0"/>
              </a:rPr>
              <a:t>–Bronchiectasis(unilateral or bilateral, usually coarse, ask about sputum production)</a:t>
            </a:r>
          </a:p>
          <a:p>
            <a:r>
              <a:rPr lang="en-GB" sz="3200">
                <a:latin typeface="Calibri" pitchFamily="34" charset="0"/>
              </a:rPr>
              <a:t>–Interstitial lung disease (usually fine, late or pan inspiratory, basal, often bilateral, commoner in fibrosing alveolitis and asbestosis than in sarcoidosis)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cstate="print"/>
          <a:srcRect/>
          <a:stretch>
            <a:fillRect/>
          </a:stretch>
        </p:blipFill>
        <p:spPr bwMode="auto">
          <a:xfrm>
            <a:off x="357188" y="357188"/>
            <a:ext cx="4143375" cy="1208087"/>
          </a:xfrm>
          <a:prstGeom prst="rect">
            <a:avLst/>
          </a:prstGeom>
          <a:noFill/>
          <a:ln w="9525">
            <a:noFill/>
            <a:miter lim="800000"/>
            <a:headEnd/>
            <a:tailEnd/>
          </a:ln>
        </p:spPr>
      </p:pic>
      <p:sp>
        <p:nvSpPr>
          <p:cNvPr id="21506" name="TextBox 6"/>
          <p:cNvSpPr txBox="1">
            <a:spLocks noChangeArrowheads="1"/>
          </p:cNvSpPr>
          <p:nvPr/>
        </p:nvSpPr>
        <p:spPr bwMode="auto">
          <a:xfrm>
            <a:off x="214313" y="1643063"/>
            <a:ext cx="8643937" cy="5602287"/>
          </a:xfrm>
          <a:prstGeom prst="rect">
            <a:avLst/>
          </a:prstGeom>
          <a:noFill/>
          <a:ln w="9525">
            <a:noFill/>
            <a:miter lim="800000"/>
            <a:headEnd/>
            <a:tailEnd/>
          </a:ln>
        </p:spPr>
        <p:txBody>
          <a:bodyPr>
            <a:spAutoFit/>
          </a:bodyPr>
          <a:lstStyle/>
          <a:p>
            <a:r>
              <a:rPr lang="en-GB">
                <a:latin typeface="Calibri" pitchFamily="34" charset="0"/>
              </a:rPr>
              <a:t> </a:t>
            </a:r>
            <a:r>
              <a:rPr lang="en-GB" sz="2000" b="1">
                <a:latin typeface="Calibri" pitchFamily="34" charset="0"/>
              </a:rPr>
              <a:t>1.30-1.35		Introduction</a:t>
            </a:r>
          </a:p>
          <a:p>
            <a:r>
              <a:rPr lang="en-GB" sz="2000" b="1">
                <a:latin typeface="Calibri" pitchFamily="34" charset="0"/>
              </a:rPr>
              <a:t> </a:t>
            </a:r>
          </a:p>
          <a:p>
            <a:r>
              <a:rPr lang="en-GB" sz="2000" b="1">
                <a:latin typeface="Calibri" pitchFamily="34" charset="0"/>
              </a:rPr>
              <a:t>1.35-2.00		Getting the most out of the plain chest radiograph: </a:t>
            </a:r>
          </a:p>
          <a:p>
            <a:r>
              <a:rPr lang="en-GB" sz="2000" b="1">
                <a:latin typeface="Calibri" pitchFamily="34" charset="0"/>
              </a:rPr>
              <a:t>			Dr Mary Roddie  Consultant Radiologist			</a:t>
            </a:r>
          </a:p>
          <a:p>
            <a:r>
              <a:rPr lang="en-GB" sz="2000" b="1">
                <a:solidFill>
                  <a:srgbClr val="FF0000"/>
                </a:solidFill>
                <a:latin typeface="Calibri" pitchFamily="34" charset="0"/>
              </a:rPr>
              <a:t>2.00-2.30		An approach to the breathless patient</a:t>
            </a:r>
          </a:p>
          <a:p>
            <a:endParaRPr lang="en-GB" sz="2000" b="1">
              <a:latin typeface="Calibri" pitchFamily="34" charset="0"/>
            </a:endParaRPr>
          </a:p>
          <a:p>
            <a:r>
              <a:rPr lang="en-GB" sz="2000" b="1">
                <a:latin typeface="Calibri" pitchFamily="34" charset="0"/>
              </a:rPr>
              <a:t>2.30-2.45		Respiratory Examination				</a:t>
            </a:r>
          </a:p>
          <a:p>
            <a:r>
              <a:rPr lang="en-GB" sz="2000" b="1">
                <a:latin typeface="Calibri" pitchFamily="34" charset="0"/>
              </a:rPr>
              <a:t> </a:t>
            </a:r>
          </a:p>
          <a:p>
            <a:r>
              <a:rPr lang="en-GB" sz="2000" b="1">
                <a:latin typeface="Calibri" pitchFamily="34" charset="0"/>
              </a:rPr>
              <a:t>2.45-3.00		Self management- what does it mean?</a:t>
            </a:r>
          </a:p>
          <a:p>
            <a:r>
              <a:rPr lang="en-GB" sz="2000" b="1">
                <a:latin typeface="Calibri" pitchFamily="34" charset="0"/>
              </a:rPr>
              <a:t> </a:t>
            </a:r>
          </a:p>
          <a:p>
            <a:r>
              <a:rPr lang="en-GB" sz="2000" b="1">
                <a:latin typeface="Calibri" pitchFamily="34" charset="0"/>
              </a:rPr>
              <a:t>3.0- 3.20		Tea break</a:t>
            </a:r>
          </a:p>
          <a:p>
            <a:endParaRPr lang="en-GB" sz="2000" b="1">
              <a:latin typeface="Calibri" pitchFamily="34" charset="0"/>
            </a:endParaRPr>
          </a:p>
          <a:p>
            <a:r>
              <a:rPr lang="en-GB" sz="2000" b="1">
                <a:latin typeface="Calibri" pitchFamily="34" charset="0"/>
              </a:rPr>
              <a:t>3.20-3.50		Living – and dying – with a long term respiratory 				condition</a:t>
            </a:r>
          </a:p>
          <a:p>
            <a:r>
              <a:rPr lang="en-GB" sz="2000" b="1">
                <a:latin typeface="Calibri" pitchFamily="34" charset="0"/>
              </a:rPr>
              <a:t> 3.50-4.00		Respiratory quiz</a:t>
            </a:r>
          </a:p>
          <a:p>
            <a:r>
              <a:rPr lang="en-GB" sz="2000" b="1">
                <a:latin typeface="Calibri" pitchFamily="34" charset="0"/>
              </a:rPr>
              <a:t> </a:t>
            </a:r>
          </a:p>
          <a:p>
            <a:r>
              <a:rPr lang="en-GB">
                <a:latin typeface="Calibri" pitchFamily="34"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2" cstate="print"/>
          <a:srcRect/>
          <a:stretch>
            <a:fillRect/>
          </a:stretch>
        </p:blipFill>
        <p:spPr bwMode="auto">
          <a:xfrm>
            <a:off x="704850" y="876300"/>
            <a:ext cx="77343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2" cstate="print"/>
          <a:srcRect/>
          <a:stretch>
            <a:fillRect/>
          </a:stretch>
        </p:blipFill>
        <p:spPr bwMode="auto">
          <a:xfrm>
            <a:off x="6124575" y="142875"/>
            <a:ext cx="2551113" cy="2000250"/>
          </a:xfrm>
          <a:prstGeom prst="rect">
            <a:avLst/>
          </a:prstGeom>
          <a:noFill/>
          <a:ln w="9525">
            <a:noFill/>
            <a:miter lim="800000"/>
            <a:headEnd/>
            <a:tailEnd/>
          </a:ln>
        </p:spPr>
      </p:pic>
      <p:sp>
        <p:nvSpPr>
          <p:cNvPr id="63490" name="Rectangle 2"/>
          <p:cNvSpPr>
            <a:spLocks noChangeArrowheads="1"/>
          </p:cNvSpPr>
          <p:nvPr/>
        </p:nvSpPr>
        <p:spPr bwMode="auto">
          <a:xfrm>
            <a:off x="428625" y="571500"/>
            <a:ext cx="9001125" cy="6002338"/>
          </a:xfrm>
          <a:prstGeom prst="rect">
            <a:avLst/>
          </a:prstGeom>
          <a:noFill/>
          <a:ln w="9525">
            <a:noFill/>
            <a:miter lim="800000"/>
            <a:headEnd/>
            <a:tailEnd/>
          </a:ln>
        </p:spPr>
        <p:txBody>
          <a:bodyPr>
            <a:spAutoFit/>
          </a:bodyPr>
          <a:lstStyle/>
          <a:p>
            <a:r>
              <a:rPr lang="en-GB" sz="2400" b="1">
                <a:solidFill>
                  <a:srgbClr val="FF0000"/>
                </a:solidFill>
                <a:latin typeface="Calibri" pitchFamily="34" charset="0"/>
              </a:rPr>
              <a:t>Finger Clubbing</a:t>
            </a:r>
          </a:p>
          <a:p>
            <a:endParaRPr lang="en-GB" sz="2400" b="1">
              <a:latin typeface="Calibri" pitchFamily="34" charset="0"/>
            </a:endParaRPr>
          </a:p>
          <a:p>
            <a:endParaRPr lang="en-GB" sz="2400" b="1">
              <a:latin typeface="Calibri" pitchFamily="34" charset="0"/>
            </a:endParaRPr>
          </a:p>
          <a:p>
            <a:r>
              <a:rPr lang="en-GB" sz="2400" b="1" u="sng">
                <a:latin typeface="Calibri" pitchFamily="34" charset="0"/>
              </a:rPr>
              <a:t>Congenital</a:t>
            </a:r>
          </a:p>
          <a:p>
            <a:r>
              <a:rPr lang="en-GB" sz="2400" b="1">
                <a:latin typeface="Calibri" pitchFamily="34" charset="0"/>
              </a:rPr>
              <a:t>(Any doctor ever commented upon the appearances before?)</a:t>
            </a:r>
          </a:p>
          <a:p>
            <a:endParaRPr lang="en-GB" sz="2400" b="1">
              <a:latin typeface="Calibri" pitchFamily="34" charset="0"/>
            </a:endParaRPr>
          </a:p>
          <a:p>
            <a:r>
              <a:rPr lang="en-GB" sz="2400" b="1" u="sng">
                <a:latin typeface="Calibri" pitchFamily="34" charset="0"/>
              </a:rPr>
              <a:t>Acquired</a:t>
            </a:r>
          </a:p>
          <a:p>
            <a:r>
              <a:rPr lang="en-GB" sz="2400">
                <a:latin typeface="Calibri" pitchFamily="34" charset="0"/>
              </a:rPr>
              <a:t>•Cardiac</a:t>
            </a:r>
          </a:p>
          <a:p>
            <a:r>
              <a:rPr lang="en-GB" sz="2400">
                <a:latin typeface="Calibri" pitchFamily="34" charset="0"/>
              </a:rPr>
              <a:t>	Cyanotic Congenital Heart Disease</a:t>
            </a:r>
          </a:p>
          <a:p>
            <a:r>
              <a:rPr lang="en-GB" sz="2400">
                <a:latin typeface="Calibri" pitchFamily="34" charset="0"/>
              </a:rPr>
              <a:t>	SBE</a:t>
            </a:r>
          </a:p>
          <a:p>
            <a:r>
              <a:rPr lang="en-GB" sz="2400">
                <a:latin typeface="Calibri" pitchFamily="34" charset="0"/>
              </a:rPr>
              <a:t>•Pulmonary</a:t>
            </a:r>
          </a:p>
          <a:p>
            <a:r>
              <a:rPr lang="en-GB" sz="2400">
                <a:latin typeface="Calibri" pitchFamily="34" charset="0"/>
              </a:rPr>
              <a:t>	Lung Cancer</a:t>
            </a:r>
          </a:p>
          <a:p>
            <a:r>
              <a:rPr lang="en-GB" sz="2400">
                <a:latin typeface="Calibri" pitchFamily="34" charset="0"/>
              </a:rPr>
              <a:t>	Interstitial lung disease (eg Asbestosis, Fibrosing  alveolitis)</a:t>
            </a:r>
          </a:p>
          <a:p>
            <a:r>
              <a:rPr lang="en-GB" sz="2400">
                <a:latin typeface="Calibri" pitchFamily="34" charset="0"/>
              </a:rPr>
              <a:t>	Suppurative lung disease such as Bronchiectasis</a:t>
            </a:r>
          </a:p>
          <a:p>
            <a:r>
              <a:rPr lang="en-GB" sz="2400">
                <a:latin typeface="Calibri" pitchFamily="34" charset="0"/>
              </a:rPr>
              <a:t>	(including Cystic Fibrosis)</a:t>
            </a:r>
          </a:p>
          <a:p>
            <a:r>
              <a:rPr lang="en-GB" sz="2400">
                <a:latin typeface="Calibri" pitchFamily="34" charset="0"/>
              </a:rPr>
              <a:t>•Inflammatory Bowel Disease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357188" y="428625"/>
            <a:ext cx="8572500" cy="4032250"/>
          </a:xfrm>
          <a:prstGeom prst="rect">
            <a:avLst/>
          </a:prstGeom>
          <a:noFill/>
          <a:ln w="9525">
            <a:noFill/>
            <a:miter lim="800000"/>
            <a:headEnd/>
            <a:tailEnd/>
          </a:ln>
        </p:spPr>
        <p:txBody>
          <a:bodyPr>
            <a:spAutoFit/>
          </a:bodyPr>
          <a:lstStyle/>
          <a:p>
            <a:r>
              <a:rPr lang="en-GB" sz="3200" b="1">
                <a:solidFill>
                  <a:srgbClr val="FF0000"/>
                </a:solidFill>
                <a:latin typeface="Calibri" pitchFamily="34" charset="0"/>
              </a:rPr>
              <a:t>Key Learning Point 2:What do we expect from an Imperial Undergraduate by the time of Finals</a:t>
            </a:r>
          </a:p>
          <a:p>
            <a:endParaRPr lang="en-GB" sz="3200" b="1">
              <a:solidFill>
                <a:srgbClr val="FF0000"/>
              </a:solidFill>
              <a:latin typeface="Calibri" pitchFamily="34" charset="0"/>
            </a:endParaRPr>
          </a:p>
          <a:p>
            <a:r>
              <a:rPr lang="en-GB" sz="3200">
                <a:latin typeface="Calibri" pitchFamily="34" charset="0"/>
              </a:rPr>
              <a:t>•Evidence that they understand the significance and possible causes for common respiratory signs and clinical findings</a:t>
            </a:r>
          </a:p>
          <a:p>
            <a:endParaRPr lang="en-GB" sz="3200">
              <a:latin typeface="Calibri" pitchFamily="34" charset="0"/>
            </a:endParaRPr>
          </a:p>
          <a:p>
            <a:endParaRPr lang="en-GB" sz="320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2" cstate="print"/>
          <a:srcRect/>
          <a:stretch>
            <a:fillRect/>
          </a:stretch>
        </p:blipFill>
        <p:spPr bwMode="auto">
          <a:xfrm>
            <a:off x="357188" y="357188"/>
            <a:ext cx="4143375" cy="1208087"/>
          </a:xfrm>
          <a:prstGeom prst="rect">
            <a:avLst/>
          </a:prstGeom>
          <a:noFill/>
          <a:ln w="9525">
            <a:noFill/>
            <a:miter lim="800000"/>
            <a:headEnd/>
            <a:tailEnd/>
          </a:ln>
        </p:spPr>
      </p:pic>
      <p:sp>
        <p:nvSpPr>
          <p:cNvPr id="65538" name="TextBox 6"/>
          <p:cNvSpPr txBox="1">
            <a:spLocks noChangeArrowheads="1"/>
          </p:cNvSpPr>
          <p:nvPr/>
        </p:nvSpPr>
        <p:spPr bwMode="auto">
          <a:xfrm>
            <a:off x="214313" y="1643063"/>
            <a:ext cx="8643937" cy="5602287"/>
          </a:xfrm>
          <a:prstGeom prst="rect">
            <a:avLst/>
          </a:prstGeom>
          <a:noFill/>
          <a:ln w="9525">
            <a:noFill/>
            <a:miter lim="800000"/>
            <a:headEnd/>
            <a:tailEnd/>
          </a:ln>
        </p:spPr>
        <p:txBody>
          <a:bodyPr>
            <a:spAutoFit/>
          </a:bodyPr>
          <a:lstStyle/>
          <a:p>
            <a:r>
              <a:rPr lang="en-GB">
                <a:latin typeface="Calibri" pitchFamily="34" charset="0"/>
              </a:rPr>
              <a:t> </a:t>
            </a:r>
            <a:r>
              <a:rPr lang="en-GB" sz="2000" b="1">
                <a:latin typeface="Calibri" pitchFamily="34" charset="0"/>
              </a:rPr>
              <a:t>1.30-1.35		Introduction</a:t>
            </a:r>
          </a:p>
          <a:p>
            <a:r>
              <a:rPr lang="en-GB" sz="2000" b="1">
                <a:latin typeface="Calibri" pitchFamily="34" charset="0"/>
              </a:rPr>
              <a:t> </a:t>
            </a:r>
          </a:p>
          <a:p>
            <a:r>
              <a:rPr lang="en-GB" sz="2000" b="1">
                <a:latin typeface="Calibri" pitchFamily="34" charset="0"/>
              </a:rPr>
              <a:t>1.35-2.00		Getting the most out of the plain chest radiograph: </a:t>
            </a:r>
          </a:p>
          <a:p>
            <a:r>
              <a:rPr lang="en-GB" sz="2000" b="1">
                <a:latin typeface="Calibri" pitchFamily="34" charset="0"/>
              </a:rPr>
              <a:t>			Dr Mary Roddie  Consultant Radiologist			</a:t>
            </a:r>
          </a:p>
          <a:p>
            <a:r>
              <a:rPr lang="en-GB" sz="2000" b="1">
                <a:latin typeface="Calibri" pitchFamily="34" charset="0"/>
              </a:rPr>
              <a:t>2.00-2.30		An approach to the breathless patient</a:t>
            </a:r>
          </a:p>
          <a:p>
            <a:endParaRPr lang="en-GB" sz="2000" b="1">
              <a:latin typeface="Calibri" pitchFamily="34" charset="0"/>
            </a:endParaRPr>
          </a:p>
          <a:p>
            <a:r>
              <a:rPr lang="en-GB" sz="2000" b="1">
                <a:latin typeface="Calibri" pitchFamily="34" charset="0"/>
              </a:rPr>
              <a:t>2.30-2.45		Respiratory Examination				</a:t>
            </a:r>
          </a:p>
          <a:p>
            <a:r>
              <a:rPr lang="en-GB" sz="2000" b="1">
                <a:latin typeface="Calibri" pitchFamily="34" charset="0"/>
              </a:rPr>
              <a:t> </a:t>
            </a:r>
          </a:p>
          <a:p>
            <a:r>
              <a:rPr lang="en-GB" sz="2000" b="1">
                <a:solidFill>
                  <a:srgbClr val="FF0000"/>
                </a:solidFill>
                <a:latin typeface="Calibri" pitchFamily="34" charset="0"/>
              </a:rPr>
              <a:t>2.45-3.00		Self management- what does it mean?</a:t>
            </a:r>
          </a:p>
          <a:p>
            <a:r>
              <a:rPr lang="en-GB" sz="2000" b="1">
                <a:latin typeface="Calibri" pitchFamily="34" charset="0"/>
              </a:rPr>
              <a:t> </a:t>
            </a:r>
          </a:p>
          <a:p>
            <a:r>
              <a:rPr lang="en-GB" sz="2000" b="1">
                <a:latin typeface="Calibri" pitchFamily="34" charset="0"/>
              </a:rPr>
              <a:t>3.0- 3.20		Tea break</a:t>
            </a:r>
          </a:p>
          <a:p>
            <a:endParaRPr lang="en-GB" sz="2000" b="1">
              <a:latin typeface="Calibri" pitchFamily="34" charset="0"/>
            </a:endParaRPr>
          </a:p>
          <a:p>
            <a:r>
              <a:rPr lang="en-GB" sz="2000" b="1">
                <a:latin typeface="Calibri" pitchFamily="34" charset="0"/>
              </a:rPr>
              <a:t>3.20-3.50		Living – and dying – with a long term respiratory 				condition</a:t>
            </a:r>
          </a:p>
          <a:p>
            <a:r>
              <a:rPr lang="en-GB" sz="2000" b="1">
                <a:latin typeface="Calibri" pitchFamily="34" charset="0"/>
              </a:rPr>
              <a:t> 3.50-4.00		Respiratory quiz</a:t>
            </a:r>
          </a:p>
          <a:p>
            <a:r>
              <a:rPr lang="en-GB" sz="2000" b="1">
                <a:latin typeface="Calibri" pitchFamily="34" charset="0"/>
              </a:rPr>
              <a:t> </a:t>
            </a:r>
          </a:p>
          <a:p>
            <a:r>
              <a:rPr lang="en-GB">
                <a:latin typeface="Calibri" pitchFamily="34"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Object 2"/>
          <p:cNvPicPr>
            <a:picLocks noChangeAspect="1"/>
          </p:cNvPicPr>
          <p:nvPr/>
        </p:nvPicPr>
        <p:blipFill>
          <a:blip r:embed="rId3"/>
          <a:stretch>
            <a:fillRect/>
          </a:stretch>
        </p:blipFill>
        <p:spPr>
          <a:xfrm>
            <a:off x="285750" y="160338"/>
            <a:ext cx="8643938" cy="648335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295275" y="177800"/>
            <a:ext cx="8548688" cy="1143000"/>
          </a:xfrm>
        </p:spPr>
        <p:txBody>
          <a:bodyPr/>
          <a:lstStyle/>
          <a:p>
            <a:pPr eaLnBrk="1" hangingPunct="1"/>
            <a:r>
              <a:rPr lang="en-GB" sz="2800" b="1" smtClean="0"/>
              <a:t>The burden of respiratory ill health has changed</a:t>
            </a:r>
          </a:p>
        </p:txBody>
      </p:sp>
      <p:sp>
        <p:nvSpPr>
          <p:cNvPr id="68610" name="Rectangle 3"/>
          <p:cNvSpPr>
            <a:spLocks noChangeArrowheads="1"/>
          </p:cNvSpPr>
          <p:nvPr/>
        </p:nvSpPr>
        <p:spPr bwMode="auto">
          <a:xfrm>
            <a:off x="539750" y="2997200"/>
            <a:ext cx="8353425" cy="1295400"/>
          </a:xfrm>
          <a:prstGeom prst="rect">
            <a:avLst/>
          </a:prstGeom>
          <a:solidFill>
            <a:schemeClr val="accent1"/>
          </a:solidFill>
          <a:ln w="9525">
            <a:solidFill>
              <a:schemeClr val="tx1"/>
            </a:solidFill>
            <a:miter lim="800000"/>
            <a:headEnd/>
            <a:tailEnd/>
          </a:ln>
        </p:spPr>
        <p:txBody>
          <a:bodyPr wrap="none" anchor="ctr"/>
          <a:lstStyle/>
          <a:p>
            <a:pPr algn="ctr"/>
            <a:endParaRPr lang="en-GB" sz="2400">
              <a:solidFill>
                <a:srgbClr val="000000"/>
              </a:solidFill>
              <a:latin typeface="Tahoma" pitchFamily="34" charset="0"/>
            </a:endParaRPr>
          </a:p>
        </p:txBody>
      </p:sp>
      <p:sp>
        <p:nvSpPr>
          <p:cNvPr id="68611" name="Line 4"/>
          <p:cNvSpPr>
            <a:spLocks noChangeShapeType="1"/>
          </p:cNvSpPr>
          <p:nvPr/>
        </p:nvSpPr>
        <p:spPr bwMode="auto">
          <a:xfrm>
            <a:off x="4643438" y="2997200"/>
            <a:ext cx="0" cy="1295400"/>
          </a:xfrm>
          <a:prstGeom prst="line">
            <a:avLst/>
          </a:prstGeom>
          <a:noFill/>
          <a:ln w="9525">
            <a:solidFill>
              <a:schemeClr val="tx1"/>
            </a:solidFill>
            <a:miter lim="800000"/>
            <a:headEnd/>
            <a:tailEnd/>
          </a:ln>
        </p:spPr>
        <p:txBody>
          <a:bodyPr wrap="none"/>
          <a:lstStyle/>
          <a:p>
            <a:endParaRPr lang="en-US"/>
          </a:p>
        </p:txBody>
      </p:sp>
      <p:sp>
        <p:nvSpPr>
          <p:cNvPr id="68612" name="Rectangle 5"/>
          <p:cNvSpPr>
            <a:spLocks noChangeArrowheads="1"/>
          </p:cNvSpPr>
          <p:nvPr/>
        </p:nvSpPr>
        <p:spPr bwMode="auto">
          <a:xfrm>
            <a:off x="755650" y="3357563"/>
            <a:ext cx="3581400" cy="457200"/>
          </a:xfrm>
          <a:prstGeom prst="rect">
            <a:avLst/>
          </a:prstGeom>
          <a:noFill/>
          <a:ln w="9525">
            <a:noFill/>
            <a:miter lim="800000"/>
            <a:headEnd/>
            <a:tailEnd/>
          </a:ln>
        </p:spPr>
        <p:txBody>
          <a:bodyPr>
            <a:spAutoFit/>
          </a:bodyPr>
          <a:lstStyle/>
          <a:p>
            <a:r>
              <a:rPr lang="en-GB" sz="2400">
                <a:solidFill>
                  <a:srgbClr val="000000"/>
                </a:solidFill>
                <a:latin typeface="Tahoma" pitchFamily="34" charset="0"/>
              </a:rPr>
              <a:t>Communicable diseases</a:t>
            </a:r>
          </a:p>
        </p:txBody>
      </p:sp>
      <p:sp>
        <p:nvSpPr>
          <p:cNvPr id="68613" name="Text Box 6"/>
          <p:cNvSpPr txBox="1">
            <a:spLocks noChangeArrowheads="1"/>
          </p:cNvSpPr>
          <p:nvPr/>
        </p:nvSpPr>
        <p:spPr bwMode="auto">
          <a:xfrm>
            <a:off x="4716463" y="3357563"/>
            <a:ext cx="4103687" cy="457200"/>
          </a:xfrm>
          <a:prstGeom prst="rect">
            <a:avLst/>
          </a:prstGeom>
          <a:noFill/>
          <a:ln w="9525">
            <a:noFill/>
            <a:miter lim="800000"/>
            <a:headEnd/>
            <a:tailEnd/>
          </a:ln>
        </p:spPr>
        <p:txBody>
          <a:bodyPr>
            <a:spAutoFit/>
          </a:bodyPr>
          <a:lstStyle/>
          <a:p>
            <a:r>
              <a:rPr lang="en-GB" sz="2400">
                <a:solidFill>
                  <a:srgbClr val="000000"/>
                </a:solidFill>
                <a:latin typeface="Tahoma" pitchFamily="34" charset="0"/>
              </a:rPr>
              <a:t>Non communicable diseases</a:t>
            </a:r>
          </a:p>
        </p:txBody>
      </p:sp>
      <p:sp>
        <p:nvSpPr>
          <p:cNvPr id="68614" name="Line 7"/>
          <p:cNvSpPr>
            <a:spLocks noChangeShapeType="1"/>
          </p:cNvSpPr>
          <p:nvPr/>
        </p:nvSpPr>
        <p:spPr bwMode="auto">
          <a:xfrm flipV="1">
            <a:off x="611188" y="2133600"/>
            <a:ext cx="8208962" cy="0"/>
          </a:xfrm>
          <a:prstGeom prst="line">
            <a:avLst/>
          </a:prstGeom>
          <a:noFill/>
          <a:ln w="222250">
            <a:solidFill>
              <a:srgbClr val="FF3300"/>
            </a:solidFill>
            <a:miter lim="800000"/>
            <a:headEnd/>
            <a:tailEnd type="triangle" w="lg" len="lg"/>
          </a:ln>
        </p:spPr>
        <p:txBody>
          <a:bodyPr wrap="none"/>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4" descr="india-political-map"/>
          <p:cNvPicPr>
            <a:picLocks noChangeAspect="1" noChangeArrowheads="1"/>
          </p:cNvPicPr>
          <p:nvPr/>
        </p:nvPicPr>
        <p:blipFill>
          <a:blip r:embed="rId3" cstate="print"/>
          <a:srcRect/>
          <a:stretch>
            <a:fillRect/>
          </a:stretch>
        </p:blipFill>
        <p:spPr bwMode="auto">
          <a:xfrm>
            <a:off x="4500563" y="5072063"/>
            <a:ext cx="1235075" cy="1282700"/>
          </a:xfrm>
          <a:prstGeom prst="rect">
            <a:avLst/>
          </a:prstGeom>
          <a:noFill/>
          <a:ln w="9525">
            <a:noFill/>
            <a:miter lim="800000"/>
            <a:headEnd/>
            <a:tailEnd/>
          </a:ln>
        </p:spPr>
      </p:pic>
      <p:sp>
        <p:nvSpPr>
          <p:cNvPr id="70658" name="Rectangle 2"/>
          <p:cNvSpPr>
            <a:spLocks noGrp="1" noChangeArrowheads="1"/>
          </p:cNvSpPr>
          <p:nvPr>
            <p:ph type="title"/>
          </p:nvPr>
        </p:nvSpPr>
        <p:spPr>
          <a:xfrm>
            <a:off x="298450" y="381000"/>
            <a:ext cx="8845550" cy="990600"/>
          </a:xfrm>
        </p:spPr>
        <p:txBody>
          <a:bodyPr/>
          <a:lstStyle/>
          <a:p>
            <a:pPr eaLnBrk="1" hangingPunct="1"/>
            <a:r>
              <a:rPr lang="en-GB" sz="2800" b="1" smtClean="0"/>
              <a:t>The burden of respiratory ill health is changing; but at different rates in different countries</a:t>
            </a:r>
          </a:p>
        </p:txBody>
      </p:sp>
      <p:sp>
        <p:nvSpPr>
          <p:cNvPr id="70659" name="Rectangle 3"/>
          <p:cNvSpPr>
            <a:spLocks noChangeArrowheads="1"/>
          </p:cNvSpPr>
          <p:nvPr/>
        </p:nvSpPr>
        <p:spPr bwMode="auto">
          <a:xfrm>
            <a:off x="1547813" y="2276475"/>
            <a:ext cx="6553200" cy="2133600"/>
          </a:xfrm>
          <a:prstGeom prst="rect">
            <a:avLst/>
          </a:prstGeom>
          <a:solidFill>
            <a:schemeClr val="accent1"/>
          </a:solidFill>
          <a:ln w="28575">
            <a:solidFill>
              <a:schemeClr val="tx1"/>
            </a:solidFill>
            <a:miter lim="800000"/>
            <a:headEnd/>
            <a:tailEnd/>
          </a:ln>
        </p:spPr>
        <p:txBody>
          <a:bodyPr wrap="none" anchor="ctr"/>
          <a:lstStyle/>
          <a:p>
            <a:pPr algn="ctr"/>
            <a:endParaRPr lang="en-GB" sz="2400">
              <a:solidFill>
                <a:srgbClr val="000000"/>
              </a:solidFill>
              <a:latin typeface="Tahoma" pitchFamily="34" charset="0"/>
            </a:endParaRPr>
          </a:p>
        </p:txBody>
      </p:sp>
      <p:sp>
        <p:nvSpPr>
          <p:cNvPr id="70660" name="Line 4"/>
          <p:cNvSpPr>
            <a:spLocks noChangeShapeType="1"/>
          </p:cNvSpPr>
          <p:nvPr/>
        </p:nvSpPr>
        <p:spPr bwMode="auto">
          <a:xfrm flipV="1">
            <a:off x="1547813" y="2276475"/>
            <a:ext cx="6507162" cy="2093913"/>
          </a:xfrm>
          <a:prstGeom prst="line">
            <a:avLst/>
          </a:prstGeom>
          <a:noFill/>
          <a:ln w="9525">
            <a:solidFill>
              <a:schemeClr val="tx1"/>
            </a:solidFill>
            <a:miter lim="800000"/>
            <a:headEnd/>
            <a:tailEnd/>
          </a:ln>
        </p:spPr>
        <p:txBody>
          <a:bodyPr wrap="none"/>
          <a:lstStyle/>
          <a:p>
            <a:endParaRPr lang="en-US"/>
          </a:p>
        </p:txBody>
      </p:sp>
      <p:sp>
        <p:nvSpPr>
          <p:cNvPr id="70661" name="Text Box 5"/>
          <p:cNvSpPr txBox="1">
            <a:spLocks noChangeArrowheads="1"/>
          </p:cNvSpPr>
          <p:nvPr/>
        </p:nvSpPr>
        <p:spPr bwMode="auto">
          <a:xfrm>
            <a:off x="1763713" y="2492375"/>
            <a:ext cx="3940175" cy="457200"/>
          </a:xfrm>
          <a:prstGeom prst="rect">
            <a:avLst/>
          </a:prstGeom>
          <a:noFill/>
          <a:ln w="9525">
            <a:noFill/>
            <a:miter lim="800000"/>
            <a:headEnd/>
            <a:tailEnd/>
          </a:ln>
        </p:spPr>
        <p:txBody>
          <a:bodyPr>
            <a:spAutoFit/>
          </a:bodyPr>
          <a:lstStyle/>
          <a:p>
            <a:pPr>
              <a:spcBef>
                <a:spcPct val="50000"/>
              </a:spcBef>
            </a:pPr>
            <a:r>
              <a:rPr lang="en-GB" sz="2400">
                <a:solidFill>
                  <a:srgbClr val="000000"/>
                </a:solidFill>
                <a:latin typeface="Tahoma" pitchFamily="34" charset="0"/>
              </a:rPr>
              <a:t>Communicable Diseases</a:t>
            </a:r>
          </a:p>
        </p:txBody>
      </p:sp>
      <p:sp>
        <p:nvSpPr>
          <p:cNvPr id="70662" name="Text Box 6"/>
          <p:cNvSpPr txBox="1">
            <a:spLocks noChangeArrowheads="1"/>
          </p:cNvSpPr>
          <p:nvPr/>
        </p:nvSpPr>
        <p:spPr bwMode="auto">
          <a:xfrm>
            <a:off x="3635375" y="3716338"/>
            <a:ext cx="4267200" cy="457200"/>
          </a:xfrm>
          <a:prstGeom prst="rect">
            <a:avLst/>
          </a:prstGeom>
          <a:noFill/>
          <a:ln w="9525">
            <a:noFill/>
            <a:miter lim="800000"/>
            <a:headEnd/>
            <a:tailEnd/>
          </a:ln>
        </p:spPr>
        <p:txBody>
          <a:bodyPr>
            <a:spAutoFit/>
          </a:bodyPr>
          <a:lstStyle/>
          <a:p>
            <a:r>
              <a:rPr lang="en-GB" sz="2400">
                <a:solidFill>
                  <a:srgbClr val="000000"/>
                </a:solidFill>
                <a:latin typeface="Tahoma" pitchFamily="34" charset="0"/>
              </a:rPr>
              <a:t>Non Communicable Diseases</a:t>
            </a:r>
          </a:p>
        </p:txBody>
      </p:sp>
      <p:sp>
        <p:nvSpPr>
          <p:cNvPr id="70663" name="Line 7"/>
          <p:cNvSpPr>
            <a:spLocks noChangeShapeType="1"/>
          </p:cNvSpPr>
          <p:nvPr/>
        </p:nvSpPr>
        <p:spPr bwMode="auto">
          <a:xfrm>
            <a:off x="1403350" y="1989138"/>
            <a:ext cx="6934200" cy="0"/>
          </a:xfrm>
          <a:prstGeom prst="line">
            <a:avLst/>
          </a:prstGeom>
          <a:noFill/>
          <a:ln w="38100">
            <a:solidFill>
              <a:srgbClr val="FF3300"/>
            </a:solidFill>
            <a:miter lim="800000"/>
            <a:headEnd/>
            <a:tailEnd type="triangle" w="med" len="med"/>
          </a:ln>
        </p:spPr>
        <p:txBody>
          <a:bodyPr wrap="none"/>
          <a:lstStyle/>
          <a:p>
            <a:endParaRPr lang="en-US"/>
          </a:p>
        </p:txBody>
      </p:sp>
      <p:sp>
        <p:nvSpPr>
          <p:cNvPr id="70664" name="AutoShape 8"/>
          <p:cNvSpPr>
            <a:spLocks noChangeArrowheads="1"/>
          </p:cNvSpPr>
          <p:nvPr/>
        </p:nvSpPr>
        <p:spPr bwMode="auto">
          <a:xfrm>
            <a:off x="2124075" y="4508500"/>
            <a:ext cx="914400" cy="6096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70665" name="AutoShape 10"/>
          <p:cNvSpPr>
            <a:spLocks noChangeArrowheads="1"/>
          </p:cNvSpPr>
          <p:nvPr/>
        </p:nvSpPr>
        <p:spPr bwMode="auto">
          <a:xfrm>
            <a:off x="7019925" y="4437063"/>
            <a:ext cx="915988" cy="639762"/>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70666" name="Text Box 11"/>
          <p:cNvSpPr txBox="1">
            <a:spLocks noChangeArrowheads="1"/>
          </p:cNvSpPr>
          <p:nvPr/>
        </p:nvSpPr>
        <p:spPr bwMode="auto">
          <a:xfrm>
            <a:off x="3924300" y="1412875"/>
            <a:ext cx="847725" cy="457200"/>
          </a:xfrm>
          <a:prstGeom prst="rect">
            <a:avLst/>
          </a:prstGeom>
          <a:noFill/>
          <a:ln w="9525">
            <a:noFill/>
            <a:miter lim="800000"/>
            <a:headEnd/>
            <a:tailEnd/>
          </a:ln>
        </p:spPr>
        <p:txBody>
          <a:bodyPr wrap="none">
            <a:spAutoFit/>
          </a:bodyPr>
          <a:lstStyle/>
          <a:p>
            <a:r>
              <a:rPr lang="en-GB" sz="2400">
                <a:solidFill>
                  <a:schemeClr val="accent1"/>
                </a:solidFill>
                <a:latin typeface="Tahoma" pitchFamily="34" charset="0"/>
              </a:rPr>
              <a:t>Time</a:t>
            </a:r>
          </a:p>
        </p:txBody>
      </p:sp>
      <p:sp>
        <p:nvSpPr>
          <p:cNvPr id="70667" name="Text Box 12"/>
          <p:cNvSpPr txBox="1">
            <a:spLocks noChangeArrowheads="1"/>
          </p:cNvSpPr>
          <p:nvPr/>
        </p:nvSpPr>
        <p:spPr bwMode="auto">
          <a:xfrm>
            <a:off x="1905000" y="5410200"/>
            <a:ext cx="1600200" cy="366713"/>
          </a:xfrm>
          <a:prstGeom prst="rect">
            <a:avLst/>
          </a:prstGeom>
          <a:noFill/>
          <a:ln w="9525">
            <a:noFill/>
            <a:miter lim="800000"/>
            <a:headEnd/>
            <a:tailEnd/>
          </a:ln>
        </p:spPr>
        <p:txBody>
          <a:bodyPr>
            <a:spAutoFit/>
          </a:bodyPr>
          <a:lstStyle/>
          <a:p>
            <a:r>
              <a:rPr lang="en-GB">
                <a:solidFill>
                  <a:srgbClr val="CCCCFF"/>
                </a:solidFill>
                <a:latin typeface="Tahoma" pitchFamily="34" charset="0"/>
              </a:rPr>
              <a:t>Country A</a:t>
            </a:r>
          </a:p>
        </p:txBody>
      </p:sp>
      <p:pic>
        <p:nvPicPr>
          <p:cNvPr id="70668" name="Picture 13" descr="Africa"/>
          <p:cNvPicPr>
            <a:picLocks noChangeAspect="1" noChangeArrowheads="1"/>
          </p:cNvPicPr>
          <p:nvPr/>
        </p:nvPicPr>
        <p:blipFill>
          <a:blip r:embed="rId4" cstate="print"/>
          <a:srcRect/>
          <a:stretch>
            <a:fillRect/>
          </a:stretch>
        </p:blipFill>
        <p:spPr bwMode="auto">
          <a:xfrm>
            <a:off x="1979613" y="5157788"/>
            <a:ext cx="1233487" cy="1233487"/>
          </a:xfrm>
          <a:prstGeom prst="rect">
            <a:avLst/>
          </a:prstGeom>
          <a:noFill/>
          <a:ln w="9525">
            <a:noFill/>
            <a:miter lim="800000"/>
            <a:headEnd/>
            <a:tailEnd/>
          </a:ln>
        </p:spPr>
      </p:pic>
      <p:pic>
        <p:nvPicPr>
          <p:cNvPr id="70669" name="Picture 15" descr="Europe"/>
          <p:cNvPicPr>
            <a:picLocks noChangeAspect="1" noChangeArrowheads="1"/>
          </p:cNvPicPr>
          <p:nvPr/>
        </p:nvPicPr>
        <p:blipFill>
          <a:blip r:embed="rId5" cstate="print"/>
          <a:srcRect/>
          <a:stretch>
            <a:fillRect/>
          </a:stretch>
        </p:blipFill>
        <p:spPr bwMode="auto">
          <a:xfrm>
            <a:off x="6877050" y="5084763"/>
            <a:ext cx="1263650" cy="1292225"/>
          </a:xfrm>
          <a:prstGeom prst="rect">
            <a:avLst/>
          </a:prstGeom>
          <a:noFill/>
          <a:ln w="9525">
            <a:noFill/>
            <a:miter lim="800000"/>
            <a:headEnd/>
            <a:tailEnd/>
          </a:ln>
        </p:spPr>
      </p:pic>
      <p:sp>
        <p:nvSpPr>
          <p:cNvPr id="70670" name="AutoShape 10"/>
          <p:cNvSpPr>
            <a:spLocks noChangeArrowheads="1"/>
          </p:cNvSpPr>
          <p:nvPr/>
        </p:nvSpPr>
        <p:spPr bwMode="auto">
          <a:xfrm>
            <a:off x="4572000" y="4500563"/>
            <a:ext cx="915988" cy="639762"/>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p:txBody>
          <a:bodyPr/>
          <a:lstStyle/>
          <a:p>
            <a:pPr>
              <a:defRPr/>
            </a:pPr>
            <a:r>
              <a:rPr lang="en-GB" altLang="en-GB" smtClean="0">
                <a:latin typeface="Arial" pitchFamily="34" charset="0"/>
              </a:rPr>
              <a:t>© Imperial College London</a:t>
            </a:r>
            <a:endParaRPr lang="en-US" altLang="en-US" smtClean="0">
              <a:latin typeface="Arial" pitchFamily="34" charset="0"/>
            </a:endParaRPr>
          </a:p>
        </p:txBody>
      </p:sp>
      <p:sp>
        <p:nvSpPr>
          <p:cNvPr id="23555" name="Slide Number Placeholder 5"/>
          <p:cNvSpPr>
            <a:spLocks noGrp="1"/>
          </p:cNvSpPr>
          <p:nvPr>
            <p:ph type="sldNum" sz="quarter" idx="11"/>
          </p:nvPr>
        </p:nvSpPr>
        <p:spPr/>
        <p:txBody>
          <a:bodyPr/>
          <a:lstStyle/>
          <a:p>
            <a:pPr>
              <a:defRPr/>
            </a:pPr>
            <a:r>
              <a:rPr lang="en-US" altLang="en-US" smtClean="0">
                <a:latin typeface="Arial" pitchFamily="34" charset="0"/>
              </a:rPr>
              <a:t>Page </a:t>
            </a:r>
            <a:fld id="{506B4786-999B-4A8E-AD37-CD076D076545}" type="slidenum">
              <a:rPr lang="en-US" altLang="en-US" smtClean="0">
                <a:latin typeface="Arial" pitchFamily="34" charset="0"/>
              </a:rPr>
              <a:pPr>
                <a:defRPr/>
              </a:pPr>
              <a:t>37</a:t>
            </a:fld>
            <a:endParaRPr lang="en-US" altLang="en-US" smtClean="0">
              <a:latin typeface="Arial" pitchFamily="34" charset="0"/>
            </a:endParaRPr>
          </a:p>
        </p:txBody>
      </p:sp>
      <p:sp>
        <p:nvSpPr>
          <p:cNvPr id="72707" name="Rectangle 2"/>
          <p:cNvSpPr>
            <a:spLocks noGrp="1" noChangeArrowheads="1"/>
          </p:cNvSpPr>
          <p:nvPr>
            <p:ph type="title"/>
          </p:nvPr>
        </p:nvSpPr>
        <p:spPr/>
        <p:txBody>
          <a:bodyPr/>
          <a:lstStyle/>
          <a:p>
            <a:pPr eaLnBrk="1" hangingPunct="1"/>
            <a:r>
              <a:rPr lang="en-GB" sz="2600" smtClean="0"/>
              <a:t>Deaths from different causes</a:t>
            </a:r>
          </a:p>
        </p:txBody>
      </p:sp>
      <p:sp>
        <p:nvSpPr>
          <p:cNvPr id="72708" name="Rectangle 3"/>
          <p:cNvSpPr>
            <a:spLocks noGrp="1" noChangeArrowheads="1"/>
          </p:cNvSpPr>
          <p:nvPr>
            <p:ph type="body" sz="half" idx="1"/>
          </p:nvPr>
        </p:nvSpPr>
        <p:spPr>
          <a:xfrm>
            <a:off x="314325" y="1409700"/>
            <a:ext cx="8578850" cy="4114800"/>
          </a:xfrm>
        </p:spPr>
        <p:txBody>
          <a:bodyPr/>
          <a:lstStyle/>
          <a:p>
            <a:pPr eaLnBrk="1" hangingPunct="1"/>
            <a:r>
              <a:rPr lang="en-GB" sz="2600" smtClean="0"/>
              <a:t>Respiratory disease kills one in five people in the UK</a:t>
            </a:r>
          </a:p>
        </p:txBody>
      </p:sp>
      <p:pic>
        <p:nvPicPr>
          <p:cNvPr id="72709" name="Picture 4" descr="linel26"/>
          <p:cNvPicPr>
            <a:picLocks noGrp="1" noChangeAspect="1" noChangeArrowheads="1"/>
          </p:cNvPicPr>
          <p:nvPr>
            <p:ph sz="half" idx="2"/>
          </p:nvPr>
        </p:nvPicPr>
        <p:blipFill>
          <a:blip r:embed="rId3" cstate="print"/>
          <a:srcRect/>
          <a:stretch>
            <a:fillRect/>
          </a:stretch>
        </p:blipFill>
        <p:spPr>
          <a:xfrm>
            <a:off x="5651500" y="2997200"/>
            <a:ext cx="2000250" cy="2019300"/>
          </a:xfrm>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GB" altLang="en-GB" sz="2600" smtClean="0"/>
              <a:t>Deaths by cause, 2004, UK</a:t>
            </a:r>
            <a:br>
              <a:rPr lang="en-GB" altLang="en-GB" sz="2600" smtClean="0"/>
            </a:br>
            <a:endParaRPr lang="en-GB" altLang="en-GB" sz="2600" smtClean="0"/>
          </a:p>
        </p:txBody>
      </p:sp>
      <p:pic>
        <p:nvPicPr>
          <p:cNvPr id="74754" name="Picture 3" descr="figure 1"/>
          <p:cNvPicPr>
            <a:picLocks noChangeAspect="1" noChangeArrowheads="1"/>
          </p:cNvPicPr>
          <p:nvPr/>
        </p:nvPicPr>
        <p:blipFill>
          <a:blip r:embed="rId3" cstate="print"/>
          <a:srcRect/>
          <a:stretch>
            <a:fillRect/>
          </a:stretch>
        </p:blipFill>
        <p:spPr bwMode="auto">
          <a:xfrm>
            <a:off x="0" y="960438"/>
            <a:ext cx="9144000" cy="5897562"/>
          </a:xfrm>
          <a:prstGeom prst="rect">
            <a:avLst/>
          </a:prstGeom>
          <a:noFill/>
          <a:ln w="9525">
            <a:noFill/>
            <a:miter lim="800000"/>
            <a:headEnd/>
            <a:tailEnd/>
          </a:ln>
        </p:spPr>
      </p:pic>
      <p:pic>
        <p:nvPicPr>
          <p:cNvPr id="74755" name="Picture 4" descr="linel26"/>
          <p:cNvPicPr>
            <a:picLocks noChangeAspect="1" noChangeArrowheads="1"/>
          </p:cNvPicPr>
          <p:nvPr/>
        </p:nvPicPr>
        <p:blipFill>
          <a:blip r:embed="rId4" cstate="print"/>
          <a:srcRect/>
          <a:stretch>
            <a:fillRect/>
          </a:stretch>
        </p:blipFill>
        <p:spPr bwMode="auto">
          <a:xfrm>
            <a:off x="7143750" y="0"/>
            <a:ext cx="2000250" cy="20193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09600" y="304800"/>
            <a:ext cx="8153400" cy="1143000"/>
          </a:xfrm>
        </p:spPr>
        <p:txBody>
          <a:bodyPr/>
          <a:lstStyle/>
          <a:p>
            <a:pPr eaLnBrk="1" hangingPunct="1"/>
            <a:r>
              <a:rPr lang="en-GB" sz="2800" b="1" smtClean="0"/>
              <a:t>Changes in the pattern and type of diseases may need different services</a:t>
            </a:r>
          </a:p>
        </p:txBody>
      </p:sp>
      <p:sp>
        <p:nvSpPr>
          <p:cNvPr id="76802" name="Rectangle 3"/>
          <p:cNvSpPr>
            <a:spLocks noGrp="1" noChangeArrowheads="1"/>
          </p:cNvSpPr>
          <p:nvPr>
            <p:ph type="body" sz="half" idx="1"/>
          </p:nvPr>
        </p:nvSpPr>
        <p:spPr>
          <a:xfrm>
            <a:off x="468313" y="1676400"/>
            <a:ext cx="3455987" cy="4456113"/>
          </a:xfrm>
        </p:spPr>
        <p:txBody>
          <a:bodyPr/>
          <a:lstStyle/>
          <a:p>
            <a:pPr eaLnBrk="1" hangingPunct="1">
              <a:buFontTx/>
              <a:buNone/>
            </a:pPr>
            <a:r>
              <a:rPr lang="en-GB" sz="2200" smtClean="0"/>
              <a:t>	A series of acute illnesses (eg diarrhoeal illnesses, ARI,)</a:t>
            </a:r>
          </a:p>
        </p:txBody>
      </p:sp>
      <p:sp>
        <p:nvSpPr>
          <p:cNvPr id="76803" name="Rectangle 4"/>
          <p:cNvSpPr>
            <a:spLocks noGrp="1" noChangeArrowheads="1"/>
          </p:cNvSpPr>
          <p:nvPr>
            <p:ph type="body" sz="half" idx="2"/>
          </p:nvPr>
        </p:nvSpPr>
        <p:spPr>
          <a:xfrm>
            <a:off x="3963988" y="1600200"/>
            <a:ext cx="4784725" cy="2333625"/>
          </a:xfrm>
        </p:spPr>
        <p:txBody>
          <a:bodyPr/>
          <a:lstStyle/>
          <a:p>
            <a:pPr eaLnBrk="1" hangingPunct="1">
              <a:lnSpc>
                <a:spcPct val="90000"/>
              </a:lnSpc>
              <a:buFontTx/>
              <a:buNone/>
            </a:pPr>
            <a:r>
              <a:rPr lang="en-GB" sz="2600" smtClean="0"/>
              <a:t>	A long term disorder (eg depression, COPD, Asthma, Hypertension, Sleep apnoea syndromes, Diffuse Parenchymal Lung Disease, Diabetes)</a:t>
            </a:r>
          </a:p>
        </p:txBody>
      </p:sp>
      <p:sp>
        <p:nvSpPr>
          <p:cNvPr id="76804" name="Rectangle 5"/>
          <p:cNvSpPr>
            <a:spLocks noChangeArrowheads="1"/>
          </p:cNvSpPr>
          <p:nvPr/>
        </p:nvSpPr>
        <p:spPr bwMode="auto">
          <a:xfrm>
            <a:off x="762000" y="3429000"/>
            <a:ext cx="533400" cy="1447800"/>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76805" name="Rectangle 6"/>
          <p:cNvSpPr>
            <a:spLocks noChangeArrowheads="1"/>
          </p:cNvSpPr>
          <p:nvPr/>
        </p:nvSpPr>
        <p:spPr bwMode="auto">
          <a:xfrm>
            <a:off x="1828800" y="3429000"/>
            <a:ext cx="533400" cy="1447800"/>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76806" name="Rectangle 7"/>
          <p:cNvSpPr>
            <a:spLocks noChangeArrowheads="1"/>
          </p:cNvSpPr>
          <p:nvPr/>
        </p:nvSpPr>
        <p:spPr bwMode="auto">
          <a:xfrm>
            <a:off x="2819400" y="3429000"/>
            <a:ext cx="533400" cy="1447800"/>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76807" name="Rectangle 8"/>
          <p:cNvSpPr>
            <a:spLocks noChangeArrowheads="1"/>
          </p:cNvSpPr>
          <p:nvPr/>
        </p:nvSpPr>
        <p:spPr bwMode="auto">
          <a:xfrm>
            <a:off x="4500563" y="4005263"/>
            <a:ext cx="3733800" cy="457200"/>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76808" name="Text Box 9"/>
          <p:cNvSpPr txBox="1">
            <a:spLocks noChangeArrowheads="1"/>
          </p:cNvSpPr>
          <p:nvPr/>
        </p:nvSpPr>
        <p:spPr bwMode="auto">
          <a:xfrm>
            <a:off x="5257800" y="4114800"/>
            <a:ext cx="2819400" cy="457200"/>
          </a:xfrm>
          <a:prstGeom prst="rect">
            <a:avLst/>
          </a:prstGeom>
          <a:noFill/>
          <a:ln w="9525">
            <a:noFill/>
            <a:miter lim="800000"/>
            <a:headEnd/>
            <a:tailEnd/>
          </a:ln>
        </p:spPr>
        <p:txBody>
          <a:bodyPr>
            <a:spAutoFit/>
          </a:bodyPr>
          <a:lstStyle/>
          <a:p>
            <a:pPr>
              <a:spcBef>
                <a:spcPct val="50000"/>
              </a:spcBef>
            </a:pPr>
            <a:endParaRPr lang="en-GB" sz="240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00063" y="285750"/>
            <a:ext cx="8286750" cy="6340475"/>
          </a:xfrm>
          <a:prstGeom prst="rect">
            <a:avLst/>
          </a:prstGeom>
          <a:noFill/>
          <a:ln w="9525">
            <a:noFill/>
            <a:miter lim="800000"/>
            <a:headEnd/>
            <a:tailEnd/>
          </a:ln>
        </p:spPr>
        <p:txBody>
          <a:bodyPr>
            <a:spAutoFit/>
          </a:bodyPr>
          <a:lstStyle/>
          <a:p>
            <a:r>
              <a:rPr lang="en-GB" sz="2800" b="1">
                <a:solidFill>
                  <a:srgbClr val="FF0000"/>
                </a:solidFill>
                <a:latin typeface="Calibri" pitchFamily="34" charset="0"/>
              </a:rPr>
              <a:t>Learning objectives for the afternoon</a:t>
            </a:r>
          </a:p>
          <a:p>
            <a:endParaRPr lang="en-GB">
              <a:latin typeface="Calibri" pitchFamily="34" charset="0"/>
            </a:endParaRPr>
          </a:p>
          <a:p>
            <a:r>
              <a:rPr lang="en-GB" sz="2400">
                <a:latin typeface="Calibri" pitchFamily="34" charset="0"/>
              </a:rPr>
              <a:t>The Student should be able to:</a:t>
            </a:r>
          </a:p>
          <a:p>
            <a:endParaRPr lang="en-GB" sz="2400">
              <a:latin typeface="Calibri" pitchFamily="34" charset="0"/>
            </a:endParaRPr>
          </a:p>
          <a:p>
            <a:r>
              <a:rPr lang="en-GB" sz="2400">
                <a:latin typeface="Calibri" pitchFamily="34" charset="0"/>
              </a:rPr>
              <a:t>•To  differentiate the different causes of breathlessness</a:t>
            </a:r>
          </a:p>
          <a:p>
            <a:pPr>
              <a:buFont typeface="Arial" charset="0"/>
              <a:buChar char="•"/>
            </a:pPr>
            <a:r>
              <a:rPr lang="en-GB" sz="2400">
                <a:latin typeface="Calibri" pitchFamily="34" charset="0"/>
              </a:rPr>
              <a:t>Be confident regarding the diverse causation of some common physical findings</a:t>
            </a:r>
          </a:p>
          <a:p>
            <a:r>
              <a:rPr lang="en-GB" sz="2400">
                <a:latin typeface="Calibri" pitchFamily="34" charset="0"/>
              </a:rPr>
              <a:t>•To  have an understanding of the principles of interpreting chest radiographs</a:t>
            </a:r>
          </a:p>
          <a:p>
            <a:r>
              <a:rPr lang="en-GB" sz="2400">
                <a:latin typeface="Calibri" pitchFamily="34" charset="0"/>
              </a:rPr>
              <a:t>•To understand the long term nature of many cardio/respiratory illnesses</a:t>
            </a:r>
          </a:p>
          <a:p>
            <a:pPr>
              <a:buFont typeface="Arial" charset="0"/>
              <a:buChar char="•"/>
            </a:pPr>
            <a:r>
              <a:rPr lang="en-GB" sz="2400">
                <a:latin typeface="Calibri" pitchFamily="34" charset="0"/>
              </a:rPr>
              <a:t>To appreciate how that affects the patients’ views about their condition and health care</a:t>
            </a:r>
          </a:p>
          <a:p>
            <a:pPr>
              <a:buFont typeface="Arial" charset="0"/>
              <a:buChar char="•"/>
            </a:pPr>
            <a:r>
              <a:rPr lang="en-GB" sz="2400">
                <a:latin typeface="Calibri" pitchFamily="34" charset="0"/>
              </a:rPr>
              <a:t>To understand the importance of supporting patients to self care</a:t>
            </a:r>
          </a:p>
          <a:p>
            <a:r>
              <a:rPr lang="en-GB" sz="2400">
                <a:latin typeface="Calibri" pitchFamily="34" charset="0"/>
              </a:rPr>
              <a:t>•Understand the importance of appropriate end of life discussions and decision making in heart/lung disease</a:t>
            </a:r>
          </a:p>
          <a:p>
            <a:endParaRPr lang="en-GB" sz="240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09600" y="304800"/>
            <a:ext cx="8153400" cy="1143000"/>
          </a:xfrm>
        </p:spPr>
        <p:txBody>
          <a:bodyPr/>
          <a:lstStyle/>
          <a:p>
            <a:pPr eaLnBrk="1" hangingPunct="1"/>
            <a:r>
              <a:rPr lang="en-GB" sz="2800" b="1" smtClean="0"/>
              <a:t>Changes in the pattern and type of diseases may need different services</a:t>
            </a:r>
          </a:p>
        </p:txBody>
      </p:sp>
      <p:sp>
        <p:nvSpPr>
          <p:cNvPr id="78850" name="Rectangle 3"/>
          <p:cNvSpPr>
            <a:spLocks noGrp="1" noChangeArrowheads="1"/>
          </p:cNvSpPr>
          <p:nvPr>
            <p:ph type="body" sz="half" idx="1"/>
          </p:nvPr>
        </p:nvSpPr>
        <p:spPr>
          <a:xfrm>
            <a:off x="468313" y="1676400"/>
            <a:ext cx="3455987" cy="4456113"/>
          </a:xfrm>
        </p:spPr>
        <p:txBody>
          <a:bodyPr/>
          <a:lstStyle/>
          <a:p>
            <a:pPr eaLnBrk="1" hangingPunct="1">
              <a:buFontTx/>
              <a:buNone/>
            </a:pPr>
            <a:r>
              <a:rPr lang="en-GB" sz="2200" smtClean="0"/>
              <a:t>	A series of acute illnesses (eg diarrhoeal illnesses, ARI,)</a:t>
            </a:r>
          </a:p>
        </p:txBody>
      </p:sp>
      <p:sp>
        <p:nvSpPr>
          <p:cNvPr id="78851" name="Rectangle 4"/>
          <p:cNvSpPr>
            <a:spLocks noGrp="1" noChangeArrowheads="1"/>
          </p:cNvSpPr>
          <p:nvPr>
            <p:ph type="body" sz="half" idx="2"/>
          </p:nvPr>
        </p:nvSpPr>
        <p:spPr>
          <a:xfrm>
            <a:off x="3924300" y="1557338"/>
            <a:ext cx="4784725" cy="2333625"/>
          </a:xfrm>
        </p:spPr>
        <p:txBody>
          <a:bodyPr/>
          <a:lstStyle/>
          <a:p>
            <a:pPr eaLnBrk="1" hangingPunct="1">
              <a:lnSpc>
                <a:spcPct val="90000"/>
              </a:lnSpc>
              <a:buFontTx/>
              <a:buNone/>
            </a:pPr>
            <a:r>
              <a:rPr lang="en-GB" sz="2600" smtClean="0"/>
              <a:t>	A long term disorder (eg depression, COPD, Asthma, Hypertension, Sleep apnoea syndromes, Diffuse Parenchymal Lung Disease, Diabetes)</a:t>
            </a:r>
          </a:p>
        </p:txBody>
      </p:sp>
      <p:sp>
        <p:nvSpPr>
          <p:cNvPr id="78852" name="Rectangle 5"/>
          <p:cNvSpPr>
            <a:spLocks noChangeArrowheads="1"/>
          </p:cNvSpPr>
          <p:nvPr/>
        </p:nvSpPr>
        <p:spPr bwMode="auto">
          <a:xfrm>
            <a:off x="762000" y="3429000"/>
            <a:ext cx="533400" cy="1447800"/>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78853" name="Rectangle 6"/>
          <p:cNvSpPr>
            <a:spLocks noChangeArrowheads="1"/>
          </p:cNvSpPr>
          <p:nvPr/>
        </p:nvSpPr>
        <p:spPr bwMode="auto">
          <a:xfrm>
            <a:off x="1828800" y="3429000"/>
            <a:ext cx="533400" cy="1447800"/>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78854" name="Rectangle 7"/>
          <p:cNvSpPr>
            <a:spLocks noChangeArrowheads="1"/>
          </p:cNvSpPr>
          <p:nvPr/>
        </p:nvSpPr>
        <p:spPr bwMode="auto">
          <a:xfrm>
            <a:off x="2819400" y="3429000"/>
            <a:ext cx="533400" cy="1447800"/>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78855" name="Rectangle 8"/>
          <p:cNvSpPr>
            <a:spLocks noChangeArrowheads="1"/>
          </p:cNvSpPr>
          <p:nvPr/>
        </p:nvSpPr>
        <p:spPr bwMode="auto">
          <a:xfrm>
            <a:off x="4500563" y="4005263"/>
            <a:ext cx="3733800" cy="457200"/>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78856" name="Text Box 9"/>
          <p:cNvSpPr txBox="1">
            <a:spLocks noChangeArrowheads="1"/>
          </p:cNvSpPr>
          <p:nvPr/>
        </p:nvSpPr>
        <p:spPr bwMode="auto">
          <a:xfrm>
            <a:off x="5257800" y="4114800"/>
            <a:ext cx="2819400" cy="457200"/>
          </a:xfrm>
          <a:prstGeom prst="rect">
            <a:avLst/>
          </a:prstGeom>
          <a:noFill/>
          <a:ln w="9525">
            <a:noFill/>
            <a:miter lim="800000"/>
            <a:headEnd/>
            <a:tailEnd/>
          </a:ln>
        </p:spPr>
        <p:txBody>
          <a:bodyPr>
            <a:spAutoFit/>
          </a:bodyPr>
          <a:lstStyle/>
          <a:p>
            <a:pPr>
              <a:spcBef>
                <a:spcPct val="50000"/>
              </a:spcBef>
            </a:pPr>
            <a:endParaRPr lang="en-GB" sz="2400">
              <a:solidFill>
                <a:srgbClr val="000000"/>
              </a:solidFill>
              <a:latin typeface="Tahoma" pitchFamily="34" charset="0"/>
            </a:endParaRPr>
          </a:p>
        </p:txBody>
      </p:sp>
      <p:sp>
        <p:nvSpPr>
          <p:cNvPr id="78857" name="Rectangle 10"/>
          <p:cNvSpPr>
            <a:spLocks noChangeArrowheads="1"/>
          </p:cNvSpPr>
          <p:nvPr/>
        </p:nvSpPr>
        <p:spPr bwMode="auto">
          <a:xfrm rot="-900802">
            <a:off x="3995738" y="2781300"/>
            <a:ext cx="4572000" cy="2570163"/>
          </a:xfrm>
          <a:prstGeom prst="rect">
            <a:avLst/>
          </a:prstGeom>
          <a:solidFill>
            <a:srgbClr val="FFFF00"/>
          </a:solidFill>
          <a:ln w="9525" algn="ctr">
            <a:noFill/>
            <a:miter lim="800000"/>
            <a:headEnd/>
            <a:tailEnd/>
          </a:ln>
        </p:spPr>
        <p:txBody>
          <a:bodyPr>
            <a:spAutoFit/>
          </a:bodyPr>
          <a:lstStyle/>
          <a:p>
            <a:r>
              <a:rPr lang="en-GB" sz="2800" b="1" i="1">
                <a:solidFill>
                  <a:srgbClr val="FF0000"/>
                </a:solidFill>
                <a:latin typeface="Calibri" pitchFamily="34" charset="0"/>
              </a:rPr>
              <a:t>More attention upon:</a:t>
            </a:r>
          </a:p>
          <a:p>
            <a:pPr>
              <a:buFontTx/>
              <a:buChar char="•"/>
            </a:pPr>
            <a:r>
              <a:rPr lang="en-GB" sz="2800" b="1">
                <a:solidFill>
                  <a:srgbClr val="FF0000"/>
                </a:solidFill>
                <a:latin typeface="Calibri" pitchFamily="34" charset="0"/>
              </a:rPr>
              <a:t>Enhancing compliance</a:t>
            </a:r>
          </a:p>
          <a:p>
            <a:pPr>
              <a:buFontTx/>
              <a:buChar char="•"/>
            </a:pPr>
            <a:r>
              <a:rPr lang="en-GB" sz="2800" b="1">
                <a:solidFill>
                  <a:srgbClr val="FF0000"/>
                </a:solidFill>
                <a:latin typeface="Calibri" pitchFamily="34" charset="0"/>
              </a:rPr>
              <a:t>Long term support</a:t>
            </a:r>
          </a:p>
          <a:p>
            <a:pPr>
              <a:buFontTx/>
              <a:buChar char="•"/>
            </a:pPr>
            <a:r>
              <a:rPr lang="en-GB" sz="2800" b="1">
                <a:solidFill>
                  <a:srgbClr val="FF0000"/>
                </a:solidFill>
                <a:latin typeface="Calibri" pitchFamily="34" charset="0"/>
              </a:rPr>
              <a:t>Teaching self care</a:t>
            </a:r>
          </a:p>
          <a:p>
            <a:pPr>
              <a:buFontTx/>
              <a:buChar char="•"/>
            </a:pPr>
            <a:r>
              <a:rPr lang="en-GB" sz="2800" b="1">
                <a:solidFill>
                  <a:srgbClr val="FF0000"/>
                </a:solidFill>
                <a:latin typeface="Calibri" pitchFamily="34" charset="0"/>
              </a:rPr>
              <a:t>Convenient follow up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4643438" y="4508500"/>
            <a:ext cx="2160587" cy="86360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Calibri" pitchFamily="34" charset="0"/>
              </a:rPr>
              <a:t>Primary Care</a:t>
            </a:r>
            <a:r>
              <a:rPr lang="en-US" sz="2400">
                <a:latin typeface="Tahoma" pitchFamily="34" charset="0"/>
              </a:rPr>
              <a:t> </a:t>
            </a:r>
            <a:endParaRPr lang="en-GB" sz="2400">
              <a:latin typeface="Tahoma" pitchFamily="34" charset="0"/>
            </a:endParaRPr>
          </a:p>
        </p:txBody>
      </p:sp>
      <p:sp>
        <p:nvSpPr>
          <p:cNvPr id="80898" name="Oval 3"/>
          <p:cNvSpPr>
            <a:spLocks noChangeArrowheads="1"/>
          </p:cNvSpPr>
          <p:nvPr/>
        </p:nvSpPr>
        <p:spPr bwMode="auto">
          <a:xfrm>
            <a:off x="4787900" y="6021388"/>
            <a:ext cx="1873250" cy="647700"/>
          </a:xfrm>
          <a:prstGeom prst="ellipse">
            <a:avLst/>
          </a:prstGeom>
          <a:solidFill>
            <a:schemeClr val="accent1"/>
          </a:solidFill>
          <a:ln w="9525">
            <a:solidFill>
              <a:schemeClr val="tx1"/>
            </a:solidFill>
            <a:round/>
            <a:headEnd/>
            <a:tailEnd/>
          </a:ln>
        </p:spPr>
        <p:txBody>
          <a:bodyPr wrap="none" anchor="ctr"/>
          <a:lstStyle/>
          <a:p>
            <a:pPr algn="ctr"/>
            <a:r>
              <a:rPr lang="en-US" sz="2400">
                <a:latin typeface="Calibri" pitchFamily="34" charset="0"/>
              </a:rPr>
              <a:t>The Patient</a:t>
            </a:r>
            <a:endParaRPr lang="en-GB" sz="2400">
              <a:latin typeface="Calibri" pitchFamily="34" charset="0"/>
            </a:endParaRPr>
          </a:p>
        </p:txBody>
      </p:sp>
      <p:sp>
        <p:nvSpPr>
          <p:cNvPr id="80899" name="Rectangle 4"/>
          <p:cNvSpPr>
            <a:spLocks noChangeArrowheads="1"/>
          </p:cNvSpPr>
          <p:nvPr/>
        </p:nvSpPr>
        <p:spPr bwMode="auto">
          <a:xfrm>
            <a:off x="4572000" y="2852738"/>
            <a:ext cx="2376488" cy="936625"/>
          </a:xfrm>
          <a:prstGeom prst="rect">
            <a:avLst/>
          </a:prstGeom>
          <a:solidFill>
            <a:srgbClr val="FF3300"/>
          </a:solidFill>
          <a:ln w="9525" algn="ctr">
            <a:solidFill>
              <a:srgbClr val="FF3300"/>
            </a:solidFill>
            <a:miter lim="800000"/>
            <a:headEnd/>
            <a:tailEnd/>
          </a:ln>
        </p:spPr>
        <p:txBody>
          <a:bodyPr wrap="none" anchor="ctr"/>
          <a:lstStyle/>
          <a:p>
            <a:pPr algn="ctr"/>
            <a:r>
              <a:rPr lang="en-US" sz="2400">
                <a:latin typeface="Calibri" pitchFamily="34" charset="0"/>
              </a:rPr>
              <a:t>Secondary Care</a:t>
            </a:r>
            <a:endParaRPr lang="en-GB" sz="2400">
              <a:latin typeface="Calibri" pitchFamily="34" charset="0"/>
            </a:endParaRPr>
          </a:p>
        </p:txBody>
      </p:sp>
      <p:sp>
        <p:nvSpPr>
          <p:cNvPr id="80900" name="Rectangle 5"/>
          <p:cNvSpPr>
            <a:spLocks noChangeArrowheads="1"/>
          </p:cNvSpPr>
          <p:nvPr/>
        </p:nvSpPr>
        <p:spPr bwMode="auto">
          <a:xfrm>
            <a:off x="4716463" y="1412875"/>
            <a:ext cx="1873250" cy="865188"/>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Calibri" pitchFamily="34" charset="0"/>
              </a:rPr>
              <a:t>Tertiary Care</a:t>
            </a:r>
            <a:endParaRPr lang="en-GB" sz="2400">
              <a:latin typeface="Calibri" pitchFamily="34" charset="0"/>
            </a:endParaRPr>
          </a:p>
        </p:txBody>
      </p:sp>
      <p:sp>
        <p:nvSpPr>
          <p:cNvPr id="80901" name="Line 6"/>
          <p:cNvSpPr>
            <a:spLocks noChangeShapeType="1"/>
          </p:cNvSpPr>
          <p:nvPr/>
        </p:nvSpPr>
        <p:spPr bwMode="auto">
          <a:xfrm flipV="1">
            <a:off x="5724525" y="5445125"/>
            <a:ext cx="0" cy="503238"/>
          </a:xfrm>
          <a:prstGeom prst="line">
            <a:avLst/>
          </a:prstGeom>
          <a:noFill/>
          <a:ln w="57150">
            <a:solidFill>
              <a:srgbClr val="F63B1C"/>
            </a:solidFill>
            <a:round/>
            <a:headEnd/>
            <a:tailEnd type="triangle" w="med" len="med"/>
          </a:ln>
        </p:spPr>
        <p:txBody>
          <a:bodyPr wrap="none"/>
          <a:lstStyle/>
          <a:p>
            <a:endParaRPr lang="en-US"/>
          </a:p>
        </p:txBody>
      </p:sp>
      <p:sp>
        <p:nvSpPr>
          <p:cNvPr id="80902" name="Rectangle 7"/>
          <p:cNvSpPr>
            <a:spLocks noGrp="1" noChangeArrowheads="1"/>
          </p:cNvSpPr>
          <p:nvPr>
            <p:ph type="title" sz="quarter"/>
          </p:nvPr>
        </p:nvSpPr>
        <p:spPr>
          <a:xfrm>
            <a:off x="300038" y="171450"/>
            <a:ext cx="8232775" cy="1143000"/>
          </a:xfrm>
        </p:spPr>
        <p:txBody>
          <a:bodyPr/>
          <a:lstStyle/>
          <a:p>
            <a:pPr eaLnBrk="1" hangingPunct="1"/>
            <a:r>
              <a:rPr lang="en-US" smtClean="0">
                <a:solidFill>
                  <a:srgbClr val="00FFFF"/>
                </a:solidFill>
              </a:rPr>
              <a:t>Traditional Model of Health care</a:t>
            </a:r>
            <a:endParaRPr lang="en-GB" smtClean="0">
              <a:solidFill>
                <a:srgbClr val="00FFFF"/>
              </a:solidFill>
            </a:endParaRPr>
          </a:p>
        </p:txBody>
      </p:sp>
      <p:pic>
        <p:nvPicPr>
          <p:cNvPr id="80903" name="Picture 8" descr="hosp"/>
          <p:cNvPicPr>
            <a:picLocks noGrp="1" noChangeAspect="1" noChangeArrowheads="1"/>
          </p:cNvPicPr>
          <p:nvPr>
            <p:ph sz="quarter" idx="2"/>
          </p:nvPr>
        </p:nvPicPr>
        <p:blipFill>
          <a:blip r:embed="rId3" cstate="print"/>
          <a:srcRect/>
          <a:stretch>
            <a:fillRect/>
          </a:stretch>
        </p:blipFill>
        <p:spPr>
          <a:xfrm>
            <a:off x="250825" y="1844675"/>
            <a:ext cx="2944813" cy="1981200"/>
          </a:xfrm>
        </p:spPr>
      </p:pic>
      <p:sp>
        <p:nvSpPr>
          <p:cNvPr id="80904" name="Line 9"/>
          <p:cNvSpPr>
            <a:spLocks noChangeShapeType="1"/>
          </p:cNvSpPr>
          <p:nvPr/>
        </p:nvSpPr>
        <p:spPr bwMode="auto">
          <a:xfrm flipV="1">
            <a:off x="5651500" y="3860800"/>
            <a:ext cx="0" cy="503238"/>
          </a:xfrm>
          <a:prstGeom prst="line">
            <a:avLst/>
          </a:prstGeom>
          <a:noFill/>
          <a:ln w="57150">
            <a:solidFill>
              <a:srgbClr val="F63B1C"/>
            </a:solidFill>
            <a:round/>
            <a:headEnd/>
            <a:tailEnd type="triangle" w="med" len="med"/>
          </a:ln>
        </p:spPr>
        <p:txBody>
          <a:bodyPr wrap="none"/>
          <a:lstStyle/>
          <a:p>
            <a:endParaRPr lang="en-US"/>
          </a:p>
        </p:txBody>
      </p:sp>
      <p:sp>
        <p:nvSpPr>
          <p:cNvPr id="80905" name="Line 10"/>
          <p:cNvSpPr>
            <a:spLocks noChangeShapeType="1"/>
          </p:cNvSpPr>
          <p:nvPr/>
        </p:nvSpPr>
        <p:spPr bwMode="auto">
          <a:xfrm flipV="1">
            <a:off x="5651500" y="2276475"/>
            <a:ext cx="0" cy="503238"/>
          </a:xfrm>
          <a:prstGeom prst="line">
            <a:avLst/>
          </a:prstGeom>
          <a:noFill/>
          <a:ln w="57150">
            <a:solidFill>
              <a:srgbClr val="F63B1C"/>
            </a:solidFill>
            <a:round/>
            <a:headEnd/>
            <a:tailEnd type="triangle" w="med" len="med"/>
          </a:ln>
        </p:spPr>
        <p:txBody>
          <a:bodyPr wrap="none"/>
          <a:lstStyle/>
          <a:p>
            <a:endParaRPr lang="en-US"/>
          </a:p>
        </p:txBody>
      </p:sp>
      <p:pic>
        <p:nvPicPr>
          <p:cNvPr id="80906" name="Picture 11" descr="j0211949"/>
          <p:cNvPicPr>
            <a:picLocks noGrp="1" noChangeAspect="1" noChangeArrowheads="1"/>
          </p:cNvPicPr>
          <p:nvPr>
            <p:ph sz="half" idx="1"/>
          </p:nvPr>
        </p:nvPicPr>
        <p:blipFill>
          <a:blip r:embed="rId4" cstate="print"/>
          <a:srcRect/>
          <a:stretch>
            <a:fillRect/>
          </a:stretch>
        </p:blipFill>
        <p:spPr>
          <a:xfrm>
            <a:off x="7380288" y="3500438"/>
            <a:ext cx="1547812" cy="1103312"/>
          </a:xfrm>
        </p:spPr>
      </p:pic>
      <p:sp>
        <p:nvSpPr>
          <p:cNvPr id="80907" name="Line 12"/>
          <p:cNvSpPr>
            <a:spLocks noChangeShapeType="1"/>
          </p:cNvSpPr>
          <p:nvPr/>
        </p:nvSpPr>
        <p:spPr bwMode="auto">
          <a:xfrm flipV="1">
            <a:off x="6659563" y="4724400"/>
            <a:ext cx="1657350" cy="1368425"/>
          </a:xfrm>
          <a:prstGeom prst="line">
            <a:avLst/>
          </a:prstGeom>
          <a:noFill/>
          <a:ln w="57150">
            <a:solidFill>
              <a:srgbClr val="F63B1C"/>
            </a:solidFill>
            <a:round/>
            <a:headEnd/>
            <a:tailEnd type="triangle" w="med" len="med"/>
          </a:ln>
        </p:spPr>
        <p:txBody>
          <a:bodyPr wrap="none"/>
          <a:lstStyle/>
          <a:p>
            <a:endParaRPr lang="en-US"/>
          </a:p>
        </p:txBody>
      </p:sp>
      <p:sp>
        <p:nvSpPr>
          <p:cNvPr id="80908" name="Line 13"/>
          <p:cNvSpPr>
            <a:spLocks noChangeShapeType="1"/>
          </p:cNvSpPr>
          <p:nvPr/>
        </p:nvSpPr>
        <p:spPr bwMode="auto">
          <a:xfrm>
            <a:off x="250825" y="4221163"/>
            <a:ext cx="5041900" cy="0"/>
          </a:xfrm>
          <a:prstGeom prst="line">
            <a:avLst/>
          </a:prstGeom>
          <a:noFill/>
          <a:ln w="76200">
            <a:solidFill>
              <a:srgbClr val="FFFF99"/>
            </a:solidFill>
            <a:round/>
            <a:headEnd/>
            <a:tailEnd/>
          </a:ln>
        </p:spPr>
        <p:txBody>
          <a:bodyPr/>
          <a:lstStyle/>
          <a:p>
            <a:endParaRPr lang="en-US"/>
          </a:p>
        </p:txBody>
      </p:sp>
      <p:sp>
        <p:nvSpPr>
          <p:cNvPr id="80909" name="Line 14"/>
          <p:cNvSpPr>
            <a:spLocks noChangeShapeType="1"/>
          </p:cNvSpPr>
          <p:nvPr/>
        </p:nvSpPr>
        <p:spPr bwMode="auto">
          <a:xfrm>
            <a:off x="5867400" y="4221163"/>
            <a:ext cx="1368425" cy="0"/>
          </a:xfrm>
          <a:prstGeom prst="line">
            <a:avLst/>
          </a:prstGeom>
          <a:noFill/>
          <a:ln w="76200">
            <a:solidFill>
              <a:srgbClr val="FFFF99"/>
            </a:solidFill>
            <a:round/>
            <a:headEnd/>
            <a:tailEnd/>
          </a:ln>
        </p:spPr>
        <p:txBody>
          <a:bodyPr/>
          <a:lstStyle/>
          <a:p>
            <a:endParaRPr lang="en-US"/>
          </a:p>
        </p:txBody>
      </p:sp>
      <p:pic>
        <p:nvPicPr>
          <p:cNvPr id="80910" name="Picture 15" descr="po"/>
          <p:cNvPicPr>
            <a:picLocks noChangeAspect="1" noChangeArrowheads="1"/>
          </p:cNvPicPr>
          <p:nvPr/>
        </p:nvPicPr>
        <p:blipFill>
          <a:blip r:embed="rId5" cstate="print"/>
          <a:srcRect/>
          <a:stretch>
            <a:fillRect/>
          </a:stretch>
        </p:blipFill>
        <p:spPr bwMode="auto">
          <a:xfrm>
            <a:off x="7956550" y="1196975"/>
            <a:ext cx="809625" cy="1079500"/>
          </a:xfrm>
          <a:prstGeom prst="rect">
            <a:avLst/>
          </a:prstGeom>
          <a:noFill/>
          <a:ln w="9525">
            <a:solidFill>
              <a:srgbClr val="FF3300"/>
            </a:solidFill>
            <a:miter lim="800000"/>
            <a:headEnd/>
            <a:tailEnd/>
          </a:ln>
        </p:spPr>
      </p:pic>
      <p:pic>
        <p:nvPicPr>
          <p:cNvPr id="80911" name="Picture 16" descr="Nurse"/>
          <p:cNvPicPr>
            <a:picLocks noChangeAspect="1" noChangeArrowheads="1"/>
          </p:cNvPicPr>
          <p:nvPr/>
        </p:nvPicPr>
        <p:blipFill>
          <a:blip r:embed="rId6" cstate="print"/>
          <a:srcRect/>
          <a:stretch>
            <a:fillRect/>
          </a:stretch>
        </p:blipFill>
        <p:spPr bwMode="auto">
          <a:xfrm>
            <a:off x="6877050" y="1557338"/>
            <a:ext cx="871538" cy="1150937"/>
          </a:xfrm>
          <a:prstGeom prst="rect">
            <a:avLst/>
          </a:prstGeom>
          <a:noFill/>
          <a:ln w="9525">
            <a:solidFill>
              <a:srgbClr val="FF0000"/>
            </a:solidFill>
            <a:miter lim="800000"/>
            <a:headEnd/>
            <a:tailEnd/>
          </a:ln>
        </p:spPr>
      </p:pic>
      <p:sp>
        <p:nvSpPr>
          <p:cNvPr id="80912" name="Rectangle 17"/>
          <p:cNvSpPr>
            <a:spLocks noGrp="1" noChangeArrowheads="1"/>
          </p:cNvSpPr>
          <p:nvPr>
            <p:ph sz="quarter" idx="4"/>
          </p:nvPr>
        </p:nvSpPr>
        <p:spPr>
          <a:xfrm>
            <a:off x="4651375" y="4200525"/>
            <a:ext cx="4168775" cy="2397125"/>
          </a:xfrm>
        </p:spPr>
        <p:txBody>
          <a:bodyPr/>
          <a:lstStyle/>
          <a:p>
            <a:pPr eaLnBrk="1" hangingPunct="1"/>
            <a:endParaRPr lang="en-GB" sz="1800" smtClean="0"/>
          </a:p>
        </p:txBody>
      </p:sp>
      <p:pic>
        <p:nvPicPr>
          <p:cNvPr id="80913" name="Picture 18" descr="article-1204065-05CEC5AA000005DC-507_468x311"/>
          <p:cNvPicPr>
            <a:picLocks noChangeAspect="1" noChangeArrowheads="1"/>
          </p:cNvPicPr>
          <p:nvPr/>
        </p:nvPicPr>
        <p:blipFill>
          <a:blip r:embed="rId7" cstate="print"/>
          <a:srcRect/>
          <a:stretch>
            <a:fillRect/>
          </a:stretch>
        </p:blipFill>
        <p:spPr bwMode="auto">
          <a:xfrm>
            <a:off x="1187450" y="4652963"/>
            <a:ext cx="2303463" cy="15303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323850" y="260350"/>
            <a:ext cx="8496300" cy="835025"/>
          </a:xfrm>
        </p:spPr>
        <p:txBody>
          <a:bodyPr/>
          <a:lstStyle/>
          <a:p>
            <a:pPr eaLnBrk="1" hangingPunct="1"/>
            <a:r>
              <a:rPr lang="en-GB" smtClean="0">
                <a:solidFill>
                  <a:srgbClr val="00FFFF"/>
                </a:solidFill>
              </a:rPr>
              <a:t>Evolving Model of Healthcare</a:t>
            </a:r>
          </a:p>
        </p:txBody>
      </p:sp>
      <p:pic>
        <p:nvPicPr>
          <p:cNvPr id="82946" name="Picture 3" descr="j0211949"/>
          <p:cNvPicPr>
            <a:picLocks noGrp="1" noChangeAspect="1" noChangeArrowheads="1"/>
          </p:cNvPicPr>
          <p:nvPr>
            <p:ph sz="half" idx="1"/>
          </p:nvPr>
        </p:nvPicPr>
        <p:blipFill>
          <a:blip r:embed="rId3" cstate="print"/>
          <a:srcRect/>
          <a:stretch>
            <a:fillRect/>
          </a:stretch>
        </p:blipFill>
        <p:spPr>
          <a:xfrm>
            <a:off x="7596188" y="4437063"/>
            <a:ext cx="1547812" cy="1103312"/>
          </a:xfrm>
        </p:spPr>
      </p:pic>
      <p:sp>
        <p:nvSpPr>
          <p:cNvPr id="82947" name="Oval 4"/>
          <p:cNvSpPr>
            <a:spLocks noChangeArrowheads="1"/>
          </p:cNvSpPr>
          <p:nvPr/>
        </p:nvSpPr>
        <p:spPr bwMode="auto">
          <a:xfrm>
            <a:off x="3708400" y="5589588"/>
            <a:ext cx="1800225" cy="863600"/>
          </a:xfrm>
          <a:prstGeom prst="ellipse">
            <a:avLst/>
          </a:prstGeom>
          <a:solidFill>
            <a:schemeClr val="accent1"/>
          </a:solidFill>
          <a:ln w="9525">
            <a:solidFill>
              <a:schemeClr val="tx1"/>
            </a:solidFill>
            <a:round/>
            <a:headEnd/>
            <a:tailEnd/>
          </a:ln>
        </p:spPr>
        <p:txBody>
          <a:bodyPr wrap="none" anchor="ctr"/>
          <a:lstStyle/>
          <a:p>
            <a:pPr algn="ctr"/>
            <a:r>
              <a:rPr lang="en-US" sz="2400">
                <a:latin typeface="Calibri" pitchFamily="34" charset="0"/>
              </a:rPr>
              <a:t>The patient</a:t>
            </a:r>
            <a:endParaRPr lang="en-GB" sz="2400">
              <a:latin typeface="Calibri" pitchFamily="34" charset="0"/>
            </a:endParaRPr>
          </a:p>
        </p:txBody>
      </p:sp>
      <p:sp>
        <p:nvSpPr>
          <p:cNvPr id="82948" name="Rectangle 5"/>
          <p:cNvSpPr>
            <a:spLocks noChangeArrowheads="1"/>
          </p:cNvSpPr>
          <p:nvPr/>
        </p:nvSpPr>
        <p:spPr bwMode="auto">
          <a:xfrm>
            <a:off x="1993900" y="4868863"/>
            <a:ext cx="5386388" cy="576262"/>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Calibri" pitchFamily="34" charset="0"/>
              </a:rPr>
              <a:t>Nurses, MCPs, and HCAs</a:t>
            </a:r>
            <a:endParaRPr lang="en-GB" sz="2400">
              <a:latin typeface="Calibri" pitchFamily="34" charset="0"/>
            </a:endParaRPr>
          </a:p>
        </p:txBody>
      </p:sp>
      <p:sp>
        <p:nvSpPr>
          <p:cNvPr id="82949" name="Rectangle 6"/>
          <p:cNvSpPr>
            <a:spLocks noChangeArrowheads="1"/>
          </p:cNvSpPr>
          <p:nvPr/>
        </p:nvSpPr>
        <p:spPr bwMode="auto">
          <a:xfrm>
            <a:off x="2124075" y="3860800"/>
            <a:ext cx="5113338" cy="576263"/>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Calibri" pitchFamily="34" charset="0"/>
              </a:rPr>
              <a:t>GPs with a special clinical interest</a:t>
            </a:r>
            <a:endParaRPr lang="en-GB" sz="2400">
              <a:latin typeface="Calibri" pitchFamily="34" charset="0"/>
            </a:endParaRPr>
          </a:p>
        </p:txBody>
      </p:sp>
      <p:sp>
        <p:nvSpPr>
          <p:cNvPr id="82950" name="Rectangle 7"/>
          <p:cNvSpPr>
            <a:spLocks noChangeArrowheads="1"/>
          </p:cNvSpPr>
          <p:nvPr/>
        </p:nvSpPr>
        <p:spPr bwMode="auto">
          <a:xfrm>
            <a:off x="2195513" y="2852738"/>
            <a:ext cx="2160587" cy="719137"/>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Calibri" pitchFamily="34" charset="0"/>
              </a:rPr>
              <a:t>Respiratory</a:t>
            </a:r>
          </a:p>
          <a:p>
            <a:pPr algn="ctr"/>
            <a:r>
              <a:rPr lang="en-US" sz="2400">
                <a:latin typeface="Calibri" pitchFamily="34" charset="0"/>
              </a:rPr>
              <a:t>Physicians</a:t>
            </a:r>
            <a:endParaRPr lang="en-GB" sz="2400">
              <a:latin typeface="Calibri" pitchFamily="34" charset="0"/>
            </a:endParaRPr>
          </a:p>
        </p:txBody>
      </p:sp>
      <p:sp>
        <p:nvSpPr>
          <p:cNvPr id="82951" name="Rectangle 8"/>
          <p:cNvSpPr>
            <a:spLocks noChangeArrowheads="1"/>
          </p:cNvSpPr>
          <p:nvPr/>
        </p:nvSpPr>
        <p:spPr bwMode="auto">
          <a:xfrm>
            <a:off x="2195513" y="1557338"/>
            <a:ext cx="1873250" cy="720725"/>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Calibri" pitchFamily="34" charset="0"/>
              </a:rPr>
              <a:t>Tertiary</a:t>
            </a:r>
          </a:p>
          <a:p>
            <a:pPr algn="ctr"/>
            <a:r>
              <a:rPr lang="en-US" sz="2400">
                <a:latin typeface="Calibri" pitchFamily="34" charset="0"/>
              </a:rPr>
              <a:t>Care</a:t>
            </a:r>
            <a:endParaRPr lang="en-GB" sz="2400">
              <a:latin typeface="Calibri" pitchFamily="34" charset="0"/>
            </a:endParaRPr>
          </a:p>
        </p:txBody>
      </p:sp>
      <p:sp>
        <p:nvSpPr>
          <p:cNvPr id="82952" name="Rectangle 9"/>
          <p:cNvSpPr>
            <a:spLocks noChangeArrowheads="1"/>
          </p:cNvSpPr>
          <p:nvPr/>
        </p:nvSpPr>
        <p:spPr bwMode="auto">
          <a:xfrm>
            <a:off x="4643438" y="2565400"/>
            <a:ext cx="2520950" cy="935038"/>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Calibri" pitchFamily="34" charset="0"/>
              </a:rPr>
              <a:t>Acute medicine </a:t>
            </a:r>
          </a:p>
          <a:p>
            <a:pPr algn="ctr"/>
            <a:r>
              <a:rPr lang="en-US" sz="2400">
                <a:latin typeface="Calibri" pitchFamily="34" charset="0"/>
              </a:rPr>
              <a:t>specialists</a:t>
            </a:r>
            <a:endParaRPr lang="en-GB" sz="2400">
              <a:latin typeface="Calibri" pitchFamily="34" charset="0"/>
            </a:endParaRPr>
          </a:p>
        </p:txBody>
      </p:sp>
      <p:sp>
        <p:nvSpPr>
          <p:cNvPr id="82953" name="Line 10"/>
          <p:cNvSpPr>
            <a:spLocks noChangeShapeType="1"/>
          </p:cNvSpPr>
          <p:nvPr/>
        </p:nvSpPr>
        <p:spPr bwMode="auto">
          <a:xfrm>
            <a:off x="4572000" y="5516563"/>
            <a:ext cx="0" cy="0"/>
          </a:xfrm>
          <a:prstGeom prst="line">
            <a:avLst/>
          </a:prstGeom>
          <a:noFill/>
          <a:ln w="9525">
            <a:solidFill>
              <a:schemeClr val="tx1"/>
            </a:solidFill>
            <a:round/>
            <a:headEnd/>
            <a:tailEnd type="triangle" w="med" len="med"/>
          </a:ln>
        </p:spPr>
        <p:txBody>
          <a:bodyPr wrap="none"/>
          <a:lstStyle/>
          <a:p>
            <a:endParaRPr lang="en-US"/>
          </a:p>
        </p:txBody>
      </p:sp>
      <p:sp>
        <p:nvSpPr>
          <p:cNvPr id="82954" name="Line 11"/>
          <p:cNvSpPr>
            <a:spLocks noChangeShapeType="1"/>
          </p:cNvSpPr>
          <p:nvPr/>
        </p:nvSpPr>
        <p:spPr bwMode="auto">
          <a:xfrm flipV="1">
            <a:off x="4643438" y="5373688"/>
            <a:ext cx="0" cy="287337"/>
          </a:xfrm>
          <a:prstGeom prst="line">
            <a:avLst/>
          </a:prstGeom>
          <a:noFill/>
          <a:ln w="57150">
            <a:solidFill>
              <a:srgbClr val="F63B1C"/>
            </a:solidFill>
            <a:round/>
            <a:headEnd/>
            <a:tailEnd type="triangle" w="med" len="med"/>
          </a:ln>
        </p:spPr>
        <p:txBody>
          <a:bodyPr wrap="none"/>
          <a:lstStyle/>
          <a:p>
            <a:endParaRPr lang="en-US"/>
          </a:p>
        </p:txBody>
      </p:sp>
      <p:sp>
        <p:nvSpPr>
          <p:cNvPr id="82955" name="Line 12"/>
          <p:cNvSpPr>
            <a:spLocks noChangeShapeType="1"/>
          </p:cNvSpPr>
          <p:nvPr/>
        </p:nvSpPr>
        <p:spPr bwMode="auto">
          <a:xfrm flipV="1">
            <a:off x="4643438" y="4508500"/>
            <a:ext cx="0" cy="288925"/>
          </a:xfrm>
          <a:prstGeom prst="line">
            <a:avLst/>
          </a:prstGeom>
          <a:noFill/>
          <a:ln w="57150">
            <a:solidFill>
              <a:srgbClr val="F63B1C"/>
            </a:solidFill>
            <a:round/>
            <a:headEnd/>
            <a:tailEnd type="triangle" w="med" len="med"/>
          </a:ln>
        </p:spPr>
        <p:txBody>
          <a:bodyPr wrap="none"/>
          <a:lstStyle/>
          <a:p>
            <a:endParaRPr lang="en-US"/>
          </a:p>
        </p:txBody>
      </p:sp>
      <p:sp>
        <p:nvSpPr>
          <p:cNvPr id="82956" name="Line 13"/>
          <p:cNvSpPr>
            <a:spLocks noChangeShapeType="1"/>
          </p:cNvSpPr>
          <p:nvPr/>
        </p:nvSpPr>
        <p:spPr bwMode="auto">
          <a:xfrm flipV="1">
            <a:off x="3276600" y="3573463"/>
            <a:ext cx="0" cy="287337"/>
          </a:xfrm>
          <a:prstGeom prst="line">
            <a:avLst/>
          </a:prstGeom>
          <a:noFill/>
          <a:ln w="57150">
            <a:solidFill>
              <a:srgbClr val="F63B1C"/>
            </a:solidFill>
            <a:round/>
            <a:headEnd/>
            <a:tailEnd type="triangle" w="med" len="med"/>
          </a:ln>
        </p:spPr>
        <p:txBody>
          <a:bodyPr wrap="none"/>
          <a:lstStyle/>
          <a:p>
            <a:endParaRPr lang="en-US"/>
          </a:p>
        </p:txBody>
      </p:sp>
      <p:sp>
        <p:nvSpPr>
          <p:cNvPr id="82957" name="Line 14"/>
          <p:cNvSpPr>
            <a:spLocks noChangeShapeType="1"/>
          </p:cNvSpPr>
          <p:nvPr/>
        </p:nvSpPr>
        <p:spPr bwMode="auto">
          <a:xfrm flipV="1">
            <a:off x="5867400" y="3500438"/>
            <a:ext cx="0" cy="360362"/>
          </a:xfrm>
          <a:prstGeom prst="line">
            <a:avLst/>
          </a:prstGeom>
          <a:noFill/>
          <a:ln w="57150">
            <a:solidFill>
              <a:srgbClr val="F63B1C"/>
            </a:solidFill>
            <a:round/>
            <a:headEnd/>
            <a:tailEnd type="triangle" w="med" len="med"/>
          </a:ln>
        </p:spPr>
        <p:txBody>
          <a:bodyPr wrap="none"/>
          <a:lstStyle/>
          <a:p>
            <a:endParaRPr lang="en-US"/>
          </a:p>
        </p:txBody>
      </p:sp>
      <p:sp>
        <p:nvSpPr>
          <p:cNvPr id="82958" name="Line 15"/>
          <p:cNvSpPr>
            <a:spLocks noChangeShapeType="1"/>
          </p:cNvSpPr>
          <p:nvPr/>
        </p:nvSpPr>
        <p:spPr bwMode="auto">
          <a:xfrm flipH="1">
            <a:off x="4284663" y="3141663"/>
            <a:ext cx="358775" cy="0"/>
          </a:xfrm>
          <a:prstGeom prst="line">
            <a:avLst/>
          </a:prstGeom>
          <a:noFill/>
          <a:ln w="57150">
            <a:solidFill>
              <a:srgbClr val="F63B1C"/>
            </a:solidFill>
            <a:round/>
            <a:headEnd/>
            <a:tailEnd type="triangle" w="med" len="med"/>
          </a:ln>
        </p:spPr>
        <p:txBody>
          <a:bodyPr wrap="none"/>
          <a:lstStyle/>
          <a:p>
            <a:endParaRPr lang="en-US"/>
          </a:p>
        </p:txBody>
      </p:sp>
      <p:sp>
        <p:nvSpPr>
          <p:cNvPr id="82959" name="Line 16"/>
          <p:cNvSpPr>
            <a:spLocks noChangeShapeType="1"/>
          </p:cNvSpPr>
          <p:nvPr/>
        </p:nvSpPr>
        <p:spPr bwMode="auto">
          <a:xfrm flipH="1" flipV="1">
            <a:off x="4067175" y="2420938"/>
            <a:ext cx="576263" cy="215900"/>
          </a:xfrm>
          <a:prstGeom prst="line">
            <a:avLst/>
          </a:prstGeom>
          <a:noFill/>
          <a:ln w="57150">
            <a:solidFill>
              <a:srgbClr val="F63B1C"/>
            </a:solidFill>
            <a:round/>
            <a:headEnd/>
            <a:tailEnd type="triangle" w="med" len="med"/>
          </a:ln>
        </p:spPr>
        <p:txBody>
          <a:bodyPr wrap="none"/>
          <a:lstStyle/>
          <a:p>
            <a:endParaRPr lang="en-US"/>
          </a:p>
        </p:txBody>
      </p:sp>
      <p:sp>
        <p:nvSpPr>
          <p:cNvPr id="82960" name="Line 17"/>
          <p:cNvSpPr>
            <a:spLocks noChangeShapeType="1"/>
          </p:cNvSpPr>
          <p:nvPr/>
        </p:nvSpPr>
        <p:spPr bwMode="auto">
          <a:xfrm flipV="1">
            <a:off x="5580063" y="5589588"/>
            <a:ext cx="2592387" cy="360362"/>
          </a:xfrm>
          <a:prstGeom prst="line">
            <a:avLst/>
          </a:prstGeom>
          <a:noFill/>
          <a:ln w="57150">
            <a:solidFill>
              <a:srgbClr val="F63B1C"/>
            </a:solidFill>
            <a:round/>
            <a:headEnd/>
            <a:tailEnd type="triangle" w="med" len="med"/>
          </a:ln>
        </p:spPr>
        <p:txBody>
          <a:bodyPr wrap="none"/>
          <a:lstStyle/>
          <a:p>
            <a:endParaRPr lang="en-US"/>
          </a:p>
        </p:txBody>
      </p:sp>
      <p:sp>
        <p:nvSpPr>
          <p:cNvPr id="82961" name="Line 18"/>
          <p:cNvSpPr>
            <a:spLocks noChangeShapeType="1"/>
          </p:cNvSpPr>
          <p:nvPr/>
        </p:nvSpPr>
        <p:spPr bwMode="auto">
          <a:xfrm flipH="1" flipV="1">
            <a:off x="7164388" y="3141663"/>
            <a:ext cx="1295400" cy="1366837"/>
          </a:xfrm>
          <a:prstGeom prst="line">
            <a:avLst/>
          </a:prstGeom>
          <a:noFill/>
          <a:ln w="57150">
            <a:solidFill>
              <a:srgbClr val="F63B1C"/>
            </a:solidFill>
            <a:round/>
            <a:headEnd/>
            <a:tailEnd type="triangle" w="med" len="med"/>
          </a:ln>
        </p:spPr>
        <p:txBody>
          <a:bodyPr wrap="none"/>
          <a:lstStyle/>
          <a:p>
            <a:endParaRPr lang="en-US"/>
          </a:p>
        </p:txBody>
      </p:sp>
      <p:pic>
        <p:nvPicPr>
          <p:cNvPr id="82962" name="Picture 19" descr="j0195384"/>
          <p:cNvPicPr>
            <a:picLocks noGrp="1" noChangeAspect="1" noChangeArrowheads="1"/>
          </p:cNvPicPr>
          <p:nvPr>
            <p:ph sz="half" idx="2"/>
          </p:nvPr>
        </p:nvPicPr>
        <p:blipFill>
          <a:blip r:embed="rId4" cstate="print"/>
          <a:srcRect/>
          <a:stretch>
            <a:fillRect/>
          </a:stretch>
        </p:blipFill>
        <p:spPr>
          <a:xfrm>
            <a:off x="641350" y="5289550"/>
            <a:ext cx="1271588" cy="1233488"/>
          </a:xfrm>
        </p:spPr>
      </p:pic>
      <p:sp>
        <p:nvSpPr>
          <p:cNvPr id="82963" name="computr3"/>
          <p:cNvSpPr>
            <a:spLocks noEditPoints="1" noChangeArrowheads="1"/>
          </p:cNvSpPr>
          <p:nvPr/>
        </p:nvSpPr>
        <p:spPr bwMode="auto">
          <a:xfrm>
            <a:off x="395288" y="3141663"/>
            <a:ext cx="1439862" cy="1295400"/>
          </a:xfrm>
          <a:custGeom>
            <a:avLst/>
            <a:gdLst>
              <a:gd name="T0" fmla="*/ 0 w 21600"/>
              <a:gd name="T1" fmla="*/ 38844009 h 21600"/>
              <a:gd name="T2" fmla="*/ 47990800 w 21600"/>
              <a:gd name="T3" fmla="*/ 0 h 21600"/>
              <a:gd name="T4" fmla="*/ 47990800 w 21600"/>
              <a:gd name="T5" fmla="*/ 77688019 h 21600"/>
              <a:gd name="T6" fmla="*/ 80584547 w 21600"/>
              <a:gd name="T7" fmla="*/ 38844009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en-US"/>
          </a:p>
        </p:txBody>
      </p:sp>
      <p:sp>
        <p:nvSpPr>
          <p:cNvPr id="82964" name="computr1"/>
          <p:cNvSpPr>
            <a:spLocks noEditPoints="1" noChangeArrowheads="1"/>
          </p:cNvSpPr>
          <p:nvPr/>
        </p:nvSpPr>
        <p:spPr bwMode="auto">
          <a:xfrm>
            <a:off x="468313" y="1557338"/>
            <a:ext cx="1295400" cy="1295400"/>
          </a:xfrm>
          <a:custGeom>
            <a:avLst/>
            <a:gdLst>
              <a:gd name="T0" fmla="*/ 70260881 w 21600"/>
              <a:gd name="T1" fmla="*/ 0 h 21600"/>
              <a:gd name="T2" fmla="*/ 38844009 w 21600"/>
              <a:gd name="T3" fmla="*/ 0 h 21600"/>
              <a:gd name="T4" fmla="*/ 7427139 w 21600"/>
              <a:gd name="T5" fmla="*/ 0 h 21600"/>
              <a:gd name="T6" fmla="*/ 0 w 21600"/>
              <a:gd name="T7" fmla="*/ 55345480 h 21600"/>
              <a:gd name="T8" fmla="*/ 0 w 21600"/>
              <a:gd name="T9" fmla="*/ 77688019 h 21600"/>
              <a:gd name="T10" fmla="*/ 38844009 w 21600"/>
              <a:gd name="T11" fmla="*/ 77688019 h 21600"/>
              <a:gd name="T12" fmla="*/ 77688019 w 21600"/>
              <a:gd name="T13" fmla="*/ 77688019 h 21600"/>
              <a:gd name="T14" fmla="*/ 77688019 w 21600"/>
              <a:gd name="T15" fmla="*/ 55345480 h 21600"/>
              <a:gd name="T16" fmla="*/ 70260881 w 21600"/>
              <a:gd name="T17" fmla="*/ 48745600 h 21600"/>
              <a:gd name="T18" fmla="*/ 7427139 w 21600"/>
              <a:gd name="T19" fmla="*/ 48745600 h 21600"/>
              <a:gd name="T20" fmla="*/ 7427139 w 21600"/>
              <a:gd name="T21" fmla="*/ 24371031 h 21600"/>
              <a:gd name="T22" fmla="*/ 70260881 w 21600"/>
              <a:gd name="T23" fmla="*/ 24371031 h 21600"/>
              <a:gd name="T24" fmla="*/ 0 w 21600"/>
              <a:gd name="T25" fmla="*/ 66516757 h 21600"/>
              <a:gd name="T26" fmla="*/ 77688019 w 21600"/>
              <a:gd name="T27" fmla="*/ 6651675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en-US"/>
          </a:p>
        </p:txBody>
      </p:sp>
      <p:sp>
        <p:nvSpPr>
          <p:cNvPr id="82965" name="Line 22"/>
          <p:cNvSpPr>
            <a:spLocks noChangeShapeType="1"/>
          </p:cNvSpPr>
          <p:nvPr/>
        </p:nvSpPr>
        <p:spPr bwMode="auto">
          <a:xfrm flipV="1">
            <a:off x="1042988" y="4149725"/>
            <a:ext cx="0" cy="503238"/>
          </a:xfrm>
          <a:prstGeom prst="line">
            <a:avLst/>
          </a:prstGeom>
          <a:noFill/>
          <a:ln w="9525">
            <a:solidFill>
              <a:schemeClr val="tx1"/>
            </a:solidFill>
            <a:round/>
            <a:headEnd/>
            <a:tailEnd/>
          </a:ln>
        </p:spPr>
        <p:txBody>
          <a:bodyPr wrap="none"/>
          <a:lstStyle/>
          <a:p>
            <a:endParaRPr lang="en-US"/>
          </a:p>
        </p:txBody>
      </p:sp>
      <p:sp>
        <p:nvSpPr>
          <p:cNvPr id="82966" name="Line 23"/>
          <p:cNvSpPr>
            <a:spLocks noChangeShapeType="1"/>
          </p:cNvSpPr>
          <p:nvPr/>
        </p:nvSpPr>
        <p:spPr bwMode="auto">
          <a:xfrm flipV="1">
            <a:off x="1042988" y="2781300"/>
            <a:ext cx="0" cy="287338"/>
          </a:xfrm>
          <a:prstGeom prst="line">
            <a:avLst/>
          </a:prstGeom>
          <a:noFill/>
          <a:ln w="9525">
            <a:solidFill>
              <a:schemeClr val="tx1"/>
            </a:solidFill>
            <a:round/>
            <a:headEnd/>
            <a:tailEnd/>
          </a:ln>
        </p:spPr>
        <p:txBody>
          <a:bodyPr wrap="none"/>
          <a:lstStyle/>
          <a:p>
            <a:endParaRPr lang="en-US"/>
          </a:p>
        </p:txBody>
      </p:sp>
      <p:sp>
        <p:nvSpPr>
          <p:cNvPr id="82967" name="Line 24"/>
          <p:cNvSpPr>
            <a:spLocks noChangeShapeType="1"/>
          </p:cNvSpPr>
          <p:nvPr/>
        </p:nvSpPr>
        <p:spPr bwMode="auto">
          <a:xfrm flipV="1">
            <a:off x="3203575" y="2276475"/>
            <a:ext cx="0" cy="503238"/>
          </a:xfrm>
          <a:prstGeom prst="line">
            <a:avLst/>
          </a:prstGeom>
          <a:noFill/>
          <a:ln w="57150">
            <a:solidFill>
              <a:srgbClr val="F63B1C"/>
            </a:solidFill>
            <a:round/>
            <a:headEnd/>
            <a:tailEnd type="triangle" w="med" len="med"/>
          </a:ln>
        </p:spPr>
        <p:txBody>
          <a:bodyPr wrap="none"/>
          <a:lstStyle/>
          <a:p>
            <a:endParaRPr lang="en-US"/>
          </a:p>
        </p:txBody>
      </p:sp>
      <p:sp>
        <p:nvSpPr>
          <p:cNvPr id="82968" name="Line 25"/>
          <p:cNvSpPr>
            <a:spLocks noChangeShapeType="1"/>
          </p:cNvSpPr>
          <p:nvPr/>
        </p:nvSpPr>
        <p:spPr bwMode="auto">
          <a:xfrm>
            <a:off x="250825" y="4652963"/>
            <a:ext cx="4105275" cy="0"/>
          </a:xfrm>
          <a:prstGeom prst="line">
            <a:avLst/>
          </a:prstGeom>
          <a:noFill/>
          <a:ln w="76200">
            <a:solidFill>
              <a:srgbClr val="FFFF99"/>
            </a:solidFill>
            <a:round/>
            <a:headEnd/>
            <a:tailEnd/>
          </a:ln>
        </p:spPr>
        <p:txBody>
          <a:bodyPr/>
          <a:lstStyle/>
          <a:p>
            <a:endParaRPr lang="en-US"/>
          </a:p>
        </p:txBody>
      </p:sp>
      <p:sp>
        <p:nvSpPr>
          <p:cNvPr id="82969" name="Line 26"/>
          <p:cNvSpPr>
            <a:spLocks noChangeShapeType="1"/>
          </p:cNvSpPr>
          <p:nvPr/>
        </p:nvSpPr>
        <p:spPr bwMode="auto">
          <a:xfrm>
            <a:off x="5003800" y="4652963"/>
            <a:ext cx="2592388" cy="0"/>
          </a:xfrm>
          <a:prstGeom prst="line">
            <a:avLst/>
          </a:prstGeom>
          <a:noFill/>
          <a:ln w="76200">
            <a:solidFill>
              <a:srgbClr val="FFFF99"/>
            </a:solidFill>
            <a:round/>
            <a:headEnd/>
            <a:tailEnd/>
          </a:ln>
        </p:spPr>
        <p:txBody>
          <a:bodyPr/>
          <a:lstStyle/>
          <a:p>
            <a:endParaRPr lang="en-US"/>
          </a:p>
        </p:txBody>
      </p:sp>
      <p:sp>
        <p:nvSpPr>
          <p:cNvPr id="82970" name="Line 27"/>
          <p:cNvSpPr>
            <a:spLocks noChangeShapeType="1"/>
          </p:cNvSpPr>
          <p:nvPr/>
        </p:nvSpPr>
        <p:spPr bwMode="auto">
          <a:xfrm flipH="1" flipV="1">
            <a:off x="2843213" y="6021388"/>
            <a:ext cx="792162" cy="0"/>
          </a:xfrm>
          <a:prstGeom prst="line">
            <a:avLst/>
          </a:prstGeom>
          <a:noFill/>
          <a:ln w="57150">
            <a:solidFill>
              <a:srgbClr val="F63B1C"/>
            </a:solidFill>
            <a:round/>
            <a:headEnd/>
            <a:tailEnd type="triangle" w="med" len="med"/>
          </a:ln>
        </p:spPr>
        <p:txBody>
          <a:bodyPr wrap="none"/>
          <a:lstStyle/>
          <a:p>
            <a:endParaRPr lang="en-US"/>
          </a:p>
        </p:txBody>
      </p:sp>
      <p:pic>
        <p:nvPicPr>
          <p:cNvPr id="82971" name="Picture 28" descr="en-coloring-pictures-pages-photo-telephone-dl7367">
            <a:hlinkClick r:id="rId5"/>
          </p:cNvPr>
          <p:cNvPicPr>
            <a:picLocks noChangeAspect="1" noChangeArrowheads="1"/>
          </p:cNvPicPr>
          <p:nvPr/>
        </p:nvPicPr>
        <p:blipFill>
          <a:blip r:embed="rId6" cstate="print"/>
          <a:srcRect/>
          <a:stretch>
            <a:fillRect/>
          </a:stretch>
        </p:blipFill>
        <p:spPr bwMode="auto">
          <a:xfrm>
            <a:off x="2124075" y="5589588"/>
            <a:ext cx="746125" cy="1057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auto0"/>
          <p:cNvPicPr>
            <a:picLocks noChangeAspect="1" noChangeArrowheads="1"/>
          </p:cNvPicPr>
          <p:nvPr/>
        </p:nvPicPr>
        <p:blipFill>
          <a:blip r:embed="rId3" cstate="print"/>
          <a:srcRect/>
          <a:stretch>
            <a:fillRect/>
          </a:stretch>
        </p:blipFill>
        <p:spPr bwMode="auto">
          <a:xfrm>
            <a:off x="4716463" y="1125538"/>
            <a:ext cx="3892550" cy="5422900"/>
          </a:xfrm>
          <a:prstGeom prst="rect">
            <a:avLst/>
          </a:prstGeom>
          <a:noFill/>
          <a:ln w="9525">
            <a:noFill/>
            <a:miter lim="800000"/>
            <a:headEnd/>
            <a:tailEnd/>
          </a:ln>
        </p:spPr>
      </p:pic>
      <p:pic>
        <p:nvPicPr>
          <p:cNvPr id="84994" name="Picture 3" descr="patient+nurse"/>
          <p:cNvPicPr>
            <a:picLocks noChangeAspect="1" noChangeArrowheads="1"/>
          </p:cNvPicPr>
          <p:nvPr/>
        </p:nvPicPr>
        <p:blipFill>
          <a:blip r:embed="rId4" cstate="print"/>
          <a:srcRect/>
          <a:stretch>
            <a:fillRect/>
          </a:stretch>
        </p:blipFill>
        <p:spPr bwMode="auto">
          <a:xfrm>
            <a:off x="323850" y="1628775"/>
            <a:ext cx="4176713" cy="3957638"/>
          </a:xfrm>
          <a:prstGeom prst="rect">
            <a:avLst/>
          </a:prstGeom>
          <a:noFill/>
          <a:ln w="9525">
            <a:noFill/>
            <a:miter lim="800000"/>
            <a:headEnd/>
            <a:tailEnd/>
          </a:ln>
        </p:spPr>
      </p:pic>
      <p:sp>
        <p:nvSpPr>
          <p:cNvPr id="84995" name="Rectangle 4"/>
          <p:cNvSpPr>
            <a:spLocks noChangeArrowheads="1"/>
          </p:cNvSpPr>
          <p:nvPr/>
        </p:nvSpPr>
        <p:spPr bwMode="auto">
          <a:xfrm>
            <a:off x="457200" y="274638"/>
            <a:ext cx="8229600" cy="561975"/>
          </a:xfrm>
          <a:prstGeom prst="rect">
            <a:avLst/>
          </a:prstGeom>
          <a:noFill/>
          <a:ln w="9525">
            <a:noFill/>
            <a:miter lim="800000"/>
            <a:headEnd/>
            <a:tailEnd/>
          </a:ln>
        </p:spPr>
        <p:txBody>
          <a:bodyPr anchor="ctr"/>
          <a:lstStyle/>
          <a:p>
            <a:pPr algn="ctr" eaLnBrk="0" hangingPunct="0"/>
            <a:r>
              <a:rPr lang="en-GB" sz="3200" b="1">
                <a:solidFill>
                  <a:srgbClr val="FF0000"/>
                </a:solidFill>
              </a:rPr>
              <a:t>Evolving Model of Healthcare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2"/>
          <p:cNvSpPr>
            <a:spLocks noGrp="1"/>
          </p:cNvSpPr>
          <p:nvPr>
            <p:ph type="ftr" sz="quarter" idx="11"/>
          </p:nvPr>
        </p:nvSpPr>
        <p:spPr>
          <a:xfrm>
            <a:off x="457200" y="6356350"/>
            <a:ext cx="2133600" cy="365125"/>
          </a:xfrm>
        </p:spPr>
        <p:txBody>
          <a:bodyPr/>
          <a:lstStyle/>
          <a:p>
            <a:pPr algn="l">
              <a:defRPr/>
            </a:pPr>
            <a:r>
              <a:rPr lang="en-GB" altLang="en-GB" smtClean="0">
                <a:latin typeface="Arial" pitchFamily="34" charset="0"/>
                <a:cs typeface="Arial" pitchFamily="34" charset="0"/>
              </a:rPr>
              <a:t>© Imperial College London</a:t>
            </a:r>
            <a:endParaRPr lang="en-US" altLang="en-US" smtClean="0">
              <a:latin typeface="Arial" pitchFamily="34" charset="0"/>
              <a:cs typeface="Arial" pitchFamily="34" charset="0"/>
            </a:endParaRPr>
          </a:p>
        </p:txBody>
      </p:sp>
      <p:sp>
        <p:nvSpPr>
          <p:cNvPr id="20483" name="Slide Number Placeholder 3"/>
          <p:cNvSpPr>
            <a:spLocks noGrp="1"/>
          </p:cNvSpPr>
          <p:nvPr>
            <p:ph type="sldNum" sz="quarter" idx="12"/>
          </p:nvPr>
        </p:nvSpPr>
        <p:spPr>
          <a:xfrm>
            <a:off x="3124200" y="6356350"/>
            <a:ext cx="2895600" cy="365125"/>
          </a:xfrm>
        </p:spPr>
        <p:txBody>
          <a:bodyPr/>
          <a:lstStyle/>
          <a:p>
            <a:pPr algn="ctr">
              <a:defRPr/>
            </a:pPr>
            <a:r>
              <a:rPr lang="en-US" altLang="en-US">
                <a:latin typeface="Arial" pitchFamily="34" charset="0"/>
                <a:cs typeface="Arial" pitchFamily="34" charset="0"/>
              </a:rPr>
              <a:t>Page </a:t>
            </a:r>
            <a:fld id="{0B2A67F2-3D2E-4AC2-BBE7-BD864595804B}" type="slidenum">
              <a:rPr lang="en-US" altLang="en-US">
                <a:latin typeface="Arial" pitchFamily="34" charset="0"/>
                <a:cs typeface="Arial" pitchFamily="34" charset="0"/>
              </a:rPr>
              <a:pPr algn="ctr">
                <a:defRPr/>
              </a:pPr>
              <a:t>44</a:t>
            </a:fld>
            <a:endParaRPr lang="en-US" altLang="en-US">
              <a:latin typeface="Arial" pitchFamily="34" charset="0"/>
              <a:cs typeface="Arial" pitchFamily="34" charset="0"/>
            </a:endParaRPr>
          </a:p>
        </p:txBody>
      </p:sp>
      <p:pic>
        <p:nvPicPr>
          <p:cNvPr id="87043" name="Picture 2" descr="er"/>
          <p:cNvPicPr>
            <a:picLocks noChangeAspect="1" noChangeArrowheads="1"/>
          </p:cNvPicPr>
          <p:nvPr/>
        </p:nvPicPr>
        <p:blipFill>
          <a:blip r:embed="rId3" cstate="print"/>
          <a:srcRect/>
          <a:stretch>
            <a:fillRect/>
          </a:stretch>
        </p:blipFill>
        <p:spPr bwMode="auto">
          <a:xfrm>
            <a:off x="395288" y="3284538"/>
            <a:ext cx="3311525" cy="3268662"/>
          </a:xfrm>
          <a:prstGeom prst="rect">
            <a:avLst/>
          </a:prstGeom>
          <a:noFill/>
          <a:ln w="9525">
            <a:noFill/>
            <a:miter lim="800000"/>
            <a:headEnd/>
            <a:tailEnd/>
          </a:ln>
        </p:spPr>
      </p:pic>
      <p:pic>
        <p:nvPicPr>
          <p:cNvPr id="87044" name="Picture 3" descr="dsc_0039"/>
          <p:cNvPicPr>
            <a:picLocks noChangeAspect="1" noChangeArrowheads="1"/>
          </p:cNvPicPr>
          <p:nvPr/>
        </p:nvPicPr>
        <p:blipFill>
          <a:blip r:embed="rId4" cstate="print"/>
          <a:srcRect/>
          <a:stretch>
            <a:fillRect/>
          </a:stretch>
        </p:blipFill>
        <p:spPr bwMode="auto">
          <a:xfrm>
            <a:off x="4716463" y="3716338"/>
            <a:ext cx="4125912" cy="2836862"/>
          </a:xfrm>
          <a:prstGeom prst="rect">
            <a:avLst/>
          </a:prstGeom>
          <a:noFill/>
          <a:ln w="9525">
            <a:noFill/>
            <a:miter lim="800000"/>
            <a:headEnd/>
            <a:tailEnd/>
          </a:ln>
        </p:spPr>
      </p:pic>
      <p:pic>
        <p:nvPicPr>
          <p:cNvPr id="87045" name="Picture 4" descr="Ambulance"/>
          <p:cNvPicPr>
            <a:picLocks noChangeAspect="1" noChangeArrowheads="1"/>
          </p:cNvPicPr>
          <p:nvPr/>
        </p:nvPicPr>
        <p:blipFill>
          <a:blip r:embed="rId5" cstate="print"/>
          <a:srcRect/>
          <a:stretch>
            <a:fillRect/>
          </a:stretch>
        </p:blipFill>
        <p:spPr bwMode="auto">
          <a:xfrm>
            <a:off x="611188" y="908050"/>
            <a:ext cx="2952750" cy="2216150"/>
          </a:xfrm>
          <a:prstGeom prst="rect">
            <a:avLst/>
          </a:prstGeom>
          <a:noFill/>
          <a:ln w="9525">
            <a:noFill/>
            <a:miter lim="800000"/>
            <a:headEnd/>
            <a:tailEnd/>
          </a:ln>
        </p:spPr>
      </p:pic>
      <p:pic>
        <p:nvPicPr>
          <p:cNvPr id="87046" name="Picture 5" descr="A&amp;E"/>
          <p:cNvPicPr>
            <a:picLocks noChangeAspect="1" noChangeArrowheads="1"/>
          </p:cNvPicPr>
          <p:nvPr/>
        </p:nvPicPr>
        <p:blipFill>
          <a:blip r:embed="rId6" cstate="print"/>
          <a:srcRect/>
          <a:stretch>
            <a:fillRect/>
          </a:stretch>
        </p:blipFill>
        <p:spPr bwMode="auto">
          <a:xfrm>
            <a:off x="5148263" y="981075"/>
            <a:ext cx="2720975" cy="2047875"/>
          </a:xfrm>
          <a:prstGeom prst="rect">
            <a:avLst/>
          </a:prstGeom>
          <a:noFill/>
          <a:ln w="9525">
            <a:noFill/>
            <a:miter lim="800000"/>
            <a:headEnd/>
            <a:tailEnd/>
          </a:ln>
        </p:spPr>
      </p:pic>
      <p:sp>
        <p:nvSpPr>
          <p:cNvPr id="20488" name="Rectangle 6"/>
          <p:cNvSpPr>
            <a:spLocks noGrp="1" noChangeArrowheads="1"/>
          </p:cNvSpPr>
          <p:nvPr>
            <p:ph type="title"/>
          </p:nvPr>
        </p:nvSpPr>
        <p:spPr>
          <a:xfrm>
            <a:off x="300038" y="171450"/>
            <a:ext cx="7772400" cy="736600"/>
          </a:xfrm>
        </p:spPr>
        <p:txBody>
          <a:bodyPr rtlCol="0">
            <a:normAutofit fontScale="90000"/>
          </a:bodyPr>
          <a:lstStyle/>
          <a:p>
            <a:pPr eaLnBrk="1" fontAlgn="auto" hangingPunct="1">
              <a:spcAft>
                <a:spcPts val="0"/>
              </a:spcAft>
              <a:defRPr/>
            </a:pPr>
            <a:r>
              <a:rPr lang="en-GB" smtClean="0"/>
              <a:t>The perception</a:t>
            </a:r>
          </a:p>
        </p:txBody>
      </p:sp>
      <p:sp>
        <p:nvSpPr>
          <p:cNvPr id="87048" name="AutoShape 7"/>
          <p:cNvSpPr>
            <a:spLocks noChangeArrowheads="1"/>
          </p:cNvSpPr>
          <p:nvPr/>
        </p:nvSpPr>
        <p:spPr bwMode="auto">
          <a:xfrm rot="5400000">
            <a:off x="7927182" y="2450306"/>
            <a:ext cx="976312" cy="485775"/>
          </a:xfrm>
          <a:prstGeom prst="rightArrow">
            <a:avLst>
              <a:gd name="adj1" fmla="val 50000"/>
              <a:gd name="adj2" fmla="val 50245"/>
            </a:avLst>
          </a:prstGeom>
          <a:solidFill>
            <a:srgbClr val="FF0000"/>
          </a:solidFill>
          <a:ln w="9525" algn="ctr">
            <a:noFill/>
            <a:miter lim="800000"/>
            <a:headEnd/>
            <a:tailEnd/>
          </a:ln>
        </p:spPr>
        <p:txBody>
          <a:bodyPr wrap="none" anchor="ctr"/>
          <a:lstStyle/>
          <a:p>
            <a:endParaRPr lang="en-GB">
              <a:latin typeface="Calibri" pitchFamily="34" charset="0"/>
            </a:endParaRPr>
          </a:p>
        </p:txBody>
      </p:sp>
      <p:sp>
        <p:nvSpPr>
          <p:cNvPr id="87049" name="AutoShape 8"/>
          <p:cNvSpPr>
            <a:spLocks noChangeArrowheads="1"/>
          </p:cNvSpPr>
          <p:nvPr/>
        </p:nvSpPr>
        <p:spPr bwMode="auto">
          <a:xfrm>
            <a:off x="3708400" y="4724400"/>
            <a:ext cx="976313" cy="485775"/>
          </a:xfrm>
          <a:prstGeom prst="rightArrow">
            <a:avLst>
              <a:gd name="adj1" fmla="val 50000"/>
              <a:gd name="adj2" fmla="val 50245"/>
            </a:avLst>
          </a:prstGeom>
          <a:solidFill>
            <a:srgbClr val="FF0000"/>
          </a:solidFill>
          <a:ln w="9525" algn="ctr">
            <a:noFill/>
            <a:miter lim="800000"/>
            <a:headEnd/>
            <a:tailEnd/>
          </a:ln>
        </p:spPr>
        <p:txBody>
          <a:bodyPr wrap="none" anchor="ctr"/>
          <a:lstStyle/>
          <a:p>
            <a:endParaRPr lang="en-GB">
              <a:latin typeface="Calibri" pitchFamily="34" charset="0"/>
            </a:endParaRPr>
          </a:p>
        </p:txBody>
      </p:sp>
      <p:sp>
        <p:nvSpPr>
          <p:cNvPr id="87050" name="AutoShape 9"/>
          <p:cNvSpPr>
            <a:spLocks noChangeArrowheads="1"/>
          </p:cNvSpPr>
          <p:nvPr/>
        </p:nvSpPr>
        <p:spPr bwMode="auto">
          <a:xfrm>
            <a:off x="3851275" y="1844675"/>
            <a:ext cx="976313" cy="485775"/>
          </a:xfrm>
          <a:prstGeom prst="rightArrow">
            <a:avLst>
              <a:gd name="adj1" fmla="val 50000"/>
              <a:gd name="adj2" fmla="val 50245"/>
            </a:avLst>
          </a:prstGeom>
          <a:solidFill>
            <a:srgbClr val="FF0000"/>
          </a:solidFill>
          <a:ln w="9525" algn="ctr">
            <a:noFill/>
            <a:miter lim="800000"/>
            <a:headEnd/>
            <a:tailEnd/>
          </a:ln>
        </p:spPr>
        <p:txBody>
          <a:bodyPr wrap="none" anchor="ctr"/>
          <a:lstStyle/>
          <a:p>
            <a:endParaRPr lang="en-GB">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1"/>
          </p:nvPr>
        </p:nvSpPr>
        <p:spPr>
          <a:xfrm>
            <a:off x="457200" y="6356350"/>
            <a:ext cx="2133600" cy="365125"/>
          </a:xfrm>
        </p:spPr>
        <p:txBody>
          <a:bodyPr/>
          <a:lstStyle/>
          <a:p>
            <a:pPr algn="l">
              <a:defRPr/>
            </a:pPr>
            <a:r>
              <a:rPr lang="en-GB" altLang="en-GB" smtClean="0">
                <a:latin typeface="Arial" pitchFamily="34" charset="0"/>
                <a:cs typeface="Arial" pitchFamily="34" charset="0"/>
              </a:rPr>
              <a:t>© Imperial College London</a:t>
            </a:r>
            <a:endParaRPr lang="en-US" altLang="en-US" smtClean="0">
              <a:latin typeface="Arial" pitchFamily="34" charset="0"/>
              <a:cs typeface="Arial" pitchFamily="34" charset="0"/>
            </a:endParaRPr>
          </a:p>
        </p:txBody>
      </p:sp>
      <p:sp>
        <p:nvSpPr>
          <p:cNvPr id="21507" name="Slide Number Placeholder 4"/>
          <p:cNvSpPr>
            <a:spLocks noGrp="1"/>
          </p:cNvSpPr>
          <p:nvPr>
            <p:ph type="sldNum" sz="quarter" idx="12"/>
          </p:nvPr>
        </p:nvSpPr>
        <p:spPr>
          <a:xfrm>
            <a:off x="3124200" y="6356350"/>
            <a:ext cx="2895600" cy="365125"/>
          </a:xfrm>
        </p:spPr>
        <p:txBody>
          <a:bodyPr/>
          <a:lstStyle/>
          <a:p>
            <a:pPr algn="ctr">
              <a:defRPr/>
            </a:pPr>
            <a:r>
              <a:rPr lang="en-US" altLang="en-US">
                <a:latin typeface="Arial" pitchFamily="34" charset="0"/>
                <a:cs typeface="Arial" pitchFamily="34" charset="0"/>
              </a:rPr>
              <a:t>Page </a:t>
            </a:r>
            <a:fld id="{3BD46D3F-53A1-4BE8-B52E-6B10BB71FDC0}" type="slidenum">
              <a:rPr lang="en-US" altLang="en-US">
                <a:latin typeface="Arial" pitchFamily="34" charset="0"/>
                <a:cs typeface="Arial" pitchFamily="34" charset="0"/>
              </a:rPr>
              <a:pPr algn="ctr">
                <a:defRPr/>
              </a:pPr>
              <a:t>45</a:t>
            </a:fld>
            <a:endParaRPr lang="en-US" altLang="en-US">
              <a:latin typeface="Arial" pitchFamily="34" charset="0"/>
              <a:cs typeface="Arial" pitchFamily="34" charset="0"/>
            </a:endParaRPr>
          </a:p>
        </p:txBody>
      </p:sp>
      <p:sp>
        <p:nvSpPr>
          <p:cNvPr id="18437" name="Rectangle 2"/>
          <p:cNvSpPr>
            <a:spLocks noGrp="1" noChangeArrowheads="1"/>
          </p:cNvSpPr>
          <p:nvPr>
            <p:ph type="title"/>
          </p:nvPr>
        </p:nvSpPr>
        <p:spPr/>
        <p:txBody>
          <a:bodyPr/>
          <a:lstStyle/>
          <a:p>
            <a:pPr eaLnBrk="1" hangingPunct="1"/>
            <a:r>
              <a:rPr lang="en-GB" smtClean="0"/>
              <a:t>The reality</a:t>
            </a:r>
          </a:p>
        </p:txBody>
      </p:sp>
      <p:pic>
        <p:nvPicPr>
          <p:cNvPr id="18434" name="Object 2"/>
          <p:cNvPicPr>
            <a:picLocks noChangeAspect="1"/>
          </p:cNvPicPr>
          <p:nvPr>
            <p:ph idx="1"/>
          </p:nvPr>
        </p:nvPicPr>
        <p:blipFill>
          <a:blip r:embed="rId4"/>
          <a:stretch>
            <a:fillRect/>
          </a:stretch>
        </p:blipFill>
        <p:spPr>
          <a:xfrm>
            <a:off x="323850" y="1125538"/>
            <a:ext cx="4572000" cy="3429000"/>
          </a:xfrm>
          <a:prstGeom prst="rect">
            <a:avLst/>
          </a:prstGeom>
        </p:spPr>
      </p:pic>
      <p:pic>
        <p:nvPicPr>
          <p:cNvPr id="18438" name="Picture 4"/>
          <p:cNvPicPr>
            <a:picLocks noChangeAspect="1" noChangeArrowheads="1"/>
          </p:cNvPicPr>
          <p:nvPr/>
        </p:nvPicPr>
        <p:blipFill>
          <a:blip r:embed="rId5" cstate="print">
            <a:clrChange>
              <a:clrFrom>
                <a:srgbClr val="80B8EF"/>
              </a:clrFrom>
              <a:clrTo>
                <a:srgbClr val="80B8EF">
                  <a:alpha val="0"/>
                </a:srgbClr>
              </a:clrTo>
            </a:clrChange>
          </a:blip>
          <a:srcRect/>
          <a:stretch>
            <a:fillRect/>
          </a:stretch>
        </p:blipFill>
        <p:spPr bwMode="auto">
          <a:xfrm>
            <a:off x="2484438" y="2133600"/>
            <a:ext cx="4986337" cy="3665538"/>
          </a:xfrm>
          <a:prstGeom prst="rect">
            <a:avLst/>
          </a:prstGeom>
          <a:noFill/>
          <a:ln w="12700">
            <a:noFill/>
            <a:miter lim="800000"/>
            <a:headEnd/>
            <a:tailEnd/>
          </a:ln>
        </p:spPr>
      </p:pic>
      <p:pic>
        <p:nvPicPr>
          <p:cNvPr id="18439" name="Picture 5" descr="old lady"/>
          <p:cNvPicPr>
            <a:picLocks noChangeAspect="1" noChangeArrowheads="1"/>
          </p:cNvPicPr>
          <p:nvPr/>
        </p:nvPicPr>
        <p:blipFill>
          <a:blip r:embed="rId6" cstate="print"/>
          <a:srcRect/>
          <a:stretch>
            <a:fillRect/>
          </a:stretch>
        </p:blipFill>
        <p:spPr bwMode="auto">
          <a:xfrm>
            <a:off x="5538788" y="2276475"/>
            <a:ext cx="3355975"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4"/>
          <p:cNvPicPr>
            <a:picLocks noChangeAspect="1" noChangeArrowheads="1"/>
          </p:cNvPicPr>
          <p:nvPr/>
        </p:nvPicPr>
        <p:blipFill>
          <a:blip r:embed="rId2" cstate="print"/>
          <a:srcRect/>
          <a:stretch>
            <a:fillRect/>
          </a:stretch>
        </p:blipFill>
        <p:spPr bwMode="auto">
          <a:xfrm>
            <a:off x="1143000" y="3500438"/>
            <a:ext cx="3619500" cy="2676525"/>
          </a:xfrm>
          <a:prstGeom prst="rect">
            <a:avLst/>
          </a:prstGeom>
          <a:noFill/>
          <a:ln w="9525">
            <a:noFill/>
            <a:miter lim="800000"/>
            <a:headEnd/>
            <a:tailEnd/>
          </a:ln>
        </p:spPr>
      </p:pic>
      <p:sp>
        <p:nvSpPr>
          <p:cNvPr id="92162" name="Rectangle 4"/>
          <p:cNvSpPr>
            <a:spLocks noChangeArrowheads="1"/>
          </p:cNvSpPr>
          <p:nvPr/>
        </p:nvSpPr>
        <p:spPr bwMode="auto">
          <a:xfrm>
            <a:off x="4857750" y="4143375"/>
            <a:ext cx="4000500" cy="2062163"/>
          </a:xfrm>
          <a:prstGeom prst="rect">
            <a:avLst/>
          </a:prstGeom>
          <a:noFill/>
          <a:ln w="9525">
            <a:noFill/>
            <a:miter lim="800000"/>
            <a:headEnd/>
            <a:tailEnd/>
          </a:ln>
        </p:spPr>
        <p:txBody>
          <a:bodyPr>
            <a:spAutoFit/>
          </a:bodyPr>
          <a:lstStyle/>
          <a:p>
            <a:r>
              <a:rPr lang="en-GB" sz="3200" b="1">
                <a:latin typeface="Calibri" pitchFamily="34" charset="0"/>
              </a:rPr>
              <a:t>For the other </a:t>
            </a:r>
          </a:p>
          <a:p>
            <a:r>
              <a:rPr lang="en-GB" sz="3200" b="1">
                <a:latin typeface="Calibri" pitchFamily="34" charset="0"/>
              </a:rPr>
              <a:t>364 days, </a:t>
            </a:r>
          </a:p>
          <a:p>
            <a:r>
              <a:rPr lang="en-GB" sz="3200" b="1">
                <a:latin typeface="Calibri" pitchFamily="34" charset="0"/>
              </a:rPr>
              <a:t>23 hours and </a:t>
            </a:r>
          </a:p>
          <a:p>
            <a:r>
              <a:rPr lang="en-GB" sz="3200" b="1">
                <a:latin typeface="Calibri" pitchFamily="34" charset="0"/>
              </a:rPr>
              <a:t>30 minutes ……..</a:t>
            </a:r>
          </a:p>
        </p:txBody>
      </p:sp>
      <p:pic>
        <p:nvPicPr>
          <p:cNvPr id="92163" name="Picture 8" descr="doctor_1290902c"/>
          <p:cNvPicPr>
            <a:picLocks noChangeAspect="1" noChangeArrowheads="1"/>
          </p:cNvPicPr>
          <p:nvPr/>
        </p:nvPicPr>
        <p:blipFill>
          <a:blip r:embed="rId3" cstate="print"/>
          <a:srcRect/>
          <a:stretch>
            <a:fillRect/>
          </a:stretch>
        </p:blipFill>
        <p:spPr bwMode="auto">
          <a:xfrm>
            <a:off x="1143000" y="500063"/>
            <a:ext cx="4429125" cy="2773362"/>
          </a:xfrm>
          <a:prstGeom prst="rect">
            <a:avLst/>
          </a:prstGeom>
          <a:noFill/>
          <a:ln w="9525">
            <a:noFill/>
            <a:miter lim="800000"/>
            <a:headEnd/>
            <a:tailEnd/>
          </a:ln>
        </p:spPr>
      </p:pic>
      <p:pic>
        <p:nvPicPr>
          <p:cNvPr id="92164" name="Picture 5" descr="C:\Program Files\Microsoft Office2007\MEDIA\CAGCAT10\j0234131.wmf"/>
          <p:cNvPicPr>
            <a:picLocks noChangeAspect="1" noChangeArrowheads="1"/>
          </p:cNvPicPr>
          <p:nvPr/>
        </p:nvPicPr>
        <p:blipFill>
          <a:blip r:embed="rId4" cstate="print"/>
          <a:srcRect/>
          <a:stretch>
            <a:fillRect/>
          </a:stretch>
        </p:blipFill>
        <p:spPr bwMode="auto">
          <a:xfrm>
            <a:off x="6286500" y="928688"/>
            <a:ext cx="1952625"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p:cNvPicPr>
            <a:picLocks noChangeAspect="1" noChangeArrowheads="1"/>
          </p:cNvPicPr>
          <p:nvPr/>
        </p:nvPicPr>
        <p:blipFill>
          <a:blip r:embed="rId2" cstate="print"/>
          <a:srcRect/>
          <a:stretch>
            <a:fillRect/>
          </a:stretch>
        </p:blipFill>
        <p:spPr bwMode="auto">
          <a:xfrm>
            <a:off x="357188" y="-28575"/>
            <a:ext cx="4867275" cy="6886575"/>
          </a:xfrm>
          <a:prstGeom prst="rect">
            <a:avLst/>
          </a:prstGeom>
          <a:noFill/>
          <a:ln w="9525">
            <a:noFill/>
            <a:miter lim="800000"/>
            <a:headEnd/>
            <a:tailEnd/>
          </a:ln>
        </p:spPr>
      </p:pic>
      <p:sp>
        <p:nvSpPr>
          <p:cNvPr id="93186" name="Rectangle 2"/>
          <p:cNvSpPr>
            <a:spLocks noChangeArrowheads="1"/>
          </p:cNvSpPr>
          <p:nvPr/>
        </p:nvSpPr>
        <p:spPr bwMode="auto">
          <a:xfrm>
            <a:off x="714375" y="5465763"/>
            <a:ext cx="1857375" cy="461962"/>
          </a:xfrm>
          <a:prstGeom prst="rect">
            <a:avLst/>
          </a:prstGeom>
          <a:noFill/>
          <a:ln w="9525">
            <a:noFill/>
            <a:miter lim="800000"/>
            <a:headEnd/>
            <a:tailEnd/>
          </a:ln>
        </p:spPr>
        <p:txBody>
          <a:bodyPr>
            <a:spAutoFit/>
          </a:bodyPr>
          <a:lstStyle/>
          <a:p>
            <a:r>
              <a:rPr lang="en-GB" sz="2400" b="1">
                <a:solidFill>
                  <a:srgbClr val="FF0000"/>
                </a:solidFill>
                <a:latin typeface="Calibri" pitchFamily="34" charset="0"/>
              </a:rPr>
              <a:t>BMJ 1990</a:t>
            </a:r>
          </a:p>
        </p:txBody>
      </p:sp>
      <p:sp>
        <p:nvSpPr>
          <p:cNvPr id="93187" name="Rectangle 3"/>
          <p:cNvSpPr>
            <a:spLocks noChangeArrowheads="1"/>
          </p:cNvSpPr>
          <p:nvPr/>
        </p:nvSpPr>
        <p:spPr bwMode="auto">
          <a:xfrm>
            <a:off x="5572125" y="1143000"/>
            <a:ext cx="3357563" cy="4524375"/>
          </a:xfrm>
          <a:prstGeom prst="rect">
            <a:avLst/>
          </a:prstGeom>
          <a:noFill/>
          <a:ln w="9525">
            <a:noFill/>
            <a:miter lim="800000"/>
            <a:headEnd/>
            <a:tailEnd/>
          </a:ln>
        </p:spPr>
        <p:txBody>
          <a:bodyPr>
            <a:spAutoFit/>
          </a:bodyPr>
          <a:lstStyle/>
          <a:p>
            <a:r>
              <a:rPr lang="en-GB" sz="3200" b="1">
                <a:latin typeface="Calibri" pitchFamily="34" charset="0"/>
              </a:rPr>
              <a:t>“ As far as possible patients should be trained to manage their own treatment rather than be required to consult their doctor before making changes”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428625" y="357188"/>
            <a:ext cx="8429625" cy="6556375"/>
          </a:xfrm>
          <a:prstGeom prst="rect">
            <a:avLst/>
          </a:prstGeom>
          <a:noFill/>
          <a:ln w="9525">
            <a:noFill/>
            <a:miter lim="800000"/>
            <a:headEnd/>
            <a:tailEnd/>
          </a:ln>
        </p:spPr>
        <p:txBody>
          <a:bodyPr>
            <a:spAutoFit/>
          </a:bodyPr>
          <a:lstStyle/>
          <a:p>
            <a:r>
              <a:rPr lang="en-GB" sz="2800" b="1">
                <a:solidFill>
                  <a:srgbClr val="FF0000"/>
                </a:solidFill>
                <a:latin typeface="Calibri" pitchFamily="34" charset="0"/>
              </a:rPr>
              <a:t>Suggested content for an educational programme/discussion</a:t>
            </a:r>
          </a:p>
          <a:p>
            <a:r>
              <a:rPr lang="en-GB" sz="2800" i="1">
                <a:latin typeface="Calibri" pitchFamily="34" charset="0"/>
              </a:rPr>
              <a:t>Information given should be tailored to individual patient’s social, emotional and disease status, and age, but should cover:</a:t>
            </a:r>
          </a:p>
          <a:p>
            <a:r>
              <a:rPr lang="en-GB" sz="2800">
                <a:latin typeface="Calibri" pitchFamily="34" charset="0"/>
              </a:rPr>
              <a:t>•Nature of the disease</a:t>
            </a:r>
          </a:p>
          <a:p>
            <a:r>
              <a:rPr lang="en-GB" sz="2800">
                <a:latin typeface="Calibri" pitchFamily="34" charset="0"/>
              </a:rPr>
              <a:t>•Nature of the treatment</a:t>
            </a:r>
          </a:p>
          <a:p>
            <a:r>
              <a:rPr lang="en-GB" sz="2800">
                <a:latin typeface="Calibri" pitchFamily="34" charset="0"/>
              </a:rPr>
              <a:t>•Areas where patient most wants treatment to have effect</a:t>
            </a:r>
          </a:p>
          <a:p>
            <a:r>
              <a:rPr lang="en-GB" sz="2800">
                <a:latin typeface="Calibri" pitchFamily="34" charset="0"/>
              </a:rPr>
              <a:t>•How to use the treatment</a:t>
            </a:r>
          </a:p>
          <a:p>
            <a:r>
              <a:rPr lang="en-GB" sz="2800">
                <a:latin typeface="Calibri" pitchFamily="34" charset="0"/>
              </a:rPr>
              <a:t>•Development of self-monitoring/self-assessment skills</a:t>
            </a:r>
          </a:p>
          <a:p>
            <a:r>
              <a:rPr lang="en-GB" sz="2800">
                <a:latin typeface="Calibri" pitchFamily="34" charset="0"/>
              </a:rPr>
              <a:t>•Negotiation of the personal action plan in light of identified patient goals</a:t>
            </a:r>
          </a:p>
          <a:p>
            <a:r>
              <a:rPr lang="en-GB" sz="2800">
                <a:latin typeface="Calibri" pitchFamily="34" charset="0"/>
              </a:rPr>
              <a:t>•Recognition and management of acute exacerbations</a:t>
            </a:r>
          </a:p>
          <a:p>
            <a:r>
              <a:rPr lang="en-GB" sz="2800">
                <a:latin typeface="Calibri" pitchFamily="34" charset="0"/>
              </a:rPr>
              <a:t>•Appropriate trigger avoidance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428625" y="357188"/>
            <a:ext cx="8429625" cy="6556375"/>
          </a:xfrm>
          <a:prstGeom prst="rect">
            <a:avLst/>
          </a:prstGeom>
          <a:noFill/>
          <a:ln w="9525">
            <a:noFill/>
            <a:miter lim="800000"/>
            <a:headEnd/>
            <a:tailEnd/>
          </a:ln>
        </p:spPr>
        <p:txBody>
          <a:bodyPr>
            <a:spAutoFit/>
          </a:bodyPr>
          <a:lstStyle/>
          <a:p>
            <a:r>
              <a:rPr lang="en-GB" sz="2800" b="1">
                <a:solidFill>
                  <a:srgbClr val="FF0000"/>
                </a:solidFill>
                <a:latin typeface="Calibri" pitchFamily="34" charset="0"/>
              </a:rPr>
              <a:t>Suggested content for an educational programme/discussion</a:t>
            </a:r>
          </a:p>
          <a:p>
            <a:r>
              <a:rPr lang="en-GB" sz="2800" i="1">
                <a:latin typeface="Calibri" pitchFamily="34" charset="0"/>
              </a:rPr>
              <a:t>Information given should be tailored to individual patient’s social, emotional and disease status, and age, but should cover:</a:t>
            </a:r>
          </a:p>
          <a:p>
            <a:r>
              <a:rPr lang="en-GB" sz="2800">
                <a:latin typeface="Calibri" pitchFamily="34" charset="0"/>
              </a:rPr>
              <a:t>•Nature of the disease</a:t>
            </a:r>
          </a:p>
          <a:p>
            <a:r>
              <a:rPr lang="en-GB" sz="2800">
                <a:latin typeface="Calibri" pitchFamily="34" charset="0"/>
              </a:rPr>
              <a:t>•Nature of the treatment</a:t>
            </a:r>
          </a:p>
          <a:p>
            <a:r>
              <a:rPr lang="en-GB" sz="2800">
                <a:latin typeface="Calibri" pitchFamily="34" charset="0"/>
              </a:rPr>
              <a:t>•Areas where patient most wants treatment to have effect</a:t>
            </a:r>
          </a:p>
          <a:p>
            <a:r>
              <a:rPr lang="en-GB" sz="2800">
                <a:latin typeface="Calibri" pitchFamily="34" charset="0"/>
              </a:rPr>
              <a:t>•How to use the treatment</a:t>
            </a:r>
          </a:p>
          <a:p>
            <a:r>
              <a:rPr lang="en-GB" sz="2800">
                <a:latin typeface="Calibri" pitchFamily="34" charset="0"/>
              </a:rPr>
              <a:t>•Development of self-monitoring/self-assessment skills</a:t>
            </a:r>
          </a:p>
          <a:p>
            <a:r>
              <a:rPr lang="en-GB" sz="2800">
                <a:latin typeface="Calibri" pitchFamily="34" charset="0"/>
              </a:rPr>
              <a:t>•Negotiation of the </a:t>
            </a:r>
            <a:r>
              <a:rPr lang="en-GB" sz="2800">
                <a:solidFill>
                  <a:srgbClr val="FF0000"/>
                </a:solidFill>
                <a:latin typeface="Calibri" pitchFamily="34" charset="0"/>
              </a:rPr>
              <a:t>personal action plan </a:t>
            </a:r>
            <a:r>
              <a:rPr lang="en-GB" sz="2800">
                <a:latin typeface="Calibri" pitchFamily="34" charset="0"/>
              </a:rPr>
              <a:t>in light of identified patient goals</a:t>
            </a:r>
          </a:p>
          <a:p>
            <a:r>
              <a:rPr lang="en-GB" sz="2800">
                <a:latin typeface="Calibri" pitchFamily="34" charset="0"/>
              </a:rPr>
              <a:t>•</a:t>
            </a:r>
            <a:r>
              <a:rPr lang="en-GB" sz="2800">
                <a:solidFill>
                  <a:srgbClr val="FF0000"/>
                </a:solidFill>
                <a:latin typeface="Calibri" pitchFamily="34" charset="0"/>
              </a:rPr>
              <a:t>Recognition and management of acute exacerbations</a:t>
            </a:r>
          </a:p>
          <a:p>
            <a:r>
              <a:rPr lang="en-GB" sz="2800">
                <a:latin typeface="Calibri" pitchFamily="34" charset="0"/>
              </a:rPr>
              <a:t>•Appropriate trigger avoidance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42875" y="1857375"/>
            <a:ext cx="8572500" cy="646113"/>
          </a:xfrm>
          <a:prstGeom prst="rect">
            <a:avLst/>
          </a:prstGeom>
          <a:noFill/>
          <a:ln w="9525">
            <a:noFill/>
            <a:miter lim="800000"/>
            <a:headEnd/>
            <a:tailEnd/>
          </a:ln>
        </p:spPr>
        <p:txBody>
          <a:bodyPr>
            <a:spAutoFit/>
          </a:bodyPr>
          <a:lstStyle/>
          <a:p>
            <a:r>
              <a:rPr lang="en-GB" sz="3600" b="1">
                <a:solidFill>
                  <a:srgbClr val="FF0000"/>
                </a:solidFill>
                <a:latin typeface="Calibri" pitchFamily="34" charset="0"/>
              </a:rPr>
              <a:t>    What respiratory diseases do you know?</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857250" y="285750"/>
            <a:ext cx="7500938" cy="584200"/>
          </a:xfrm>
          <a:prstGeom prst="rect">
            <a:avLst/>
          </a:prstGeom>
          <a:noFill/>
          <a:ln w="9525">
            <a:noFill/>
            <a:miter lim="800000"/>
            <a:headEnd/>
            <a:tailEnd/>
          </a:ln>
        </p:spPr>
        <p:txBody>
          <a:bodyPr>
            <a:spAutoFit/>
          </a:bodyPr>
          <a:lstStyle/>
          <a:p>
            <a:r>
              <a:rPr lang="en-GB" sz="3200" b="1">
                <a:solidFill>
                  <a:srgbClr val="FF0000"/>
                </a:solidFill>
                <a:latin typeface="Calibri" pitchFamily="34" charset="0"/>
              </a:rPr>
              <a:t>Written asthma action plans </a:t>
            </a:r>
          </a:p>
        </p:txBody>
      </p:sp>
      <p:pic>
        <p:nvPicPr>
          <p:cNvPr id="96258" name="Picture 2"/>
          <p:cNvPicPr>
            <a:picLocks noChangeAspect="1" noChangeArrowheads="1"/>
          </p:cNvPicPr>
          <p:nvPr/>
        </p:nvPicPr>
        <p:blipFill>
          <a:blip r:embed="rId2" cstate="print"/>
          <a:srcRect/>
          <a:stretch>
            <a:fillRect/>
          </a:stretch>
        </p:blipFill>
        <p:spPr bwMode="auto">
          <a:xfrm>
            <a:off x="93663" y="1143000"/>
            <a:ext cx="9050337"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2" cstate="print"/>
          <a:srcRect/>
          <a:stretch>
            <a:fillRect/>
          </a:stretch>
        </p:blipFill>
        <p:spPr bwMode="auto">
          <a:xfrm>
            <a:off x="2357438" y="285750"/>
            <a:ext cx="5186362" cy="635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143125" y="142875"/>
            <a:ext cx="4606925" cy="658177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cstate="print"/>
          <a:srcRect l="30383" t="33957" r="30412" b="36171"/>
          <a:stretch>
            <a:fillRect/>
          </a:stretch>
        </p:blipFill>
        <p:spPr bwMode="auto">
          <a:xfrm>
            <a:off x="0" y="-71438"/>
            <a:ext cx="9144000" cy="7072313"/>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p:cNvPicPr>
            <a:picLocks noChangeAspect="1" noChangeArrowheads="1"/>
          </p:cNvPicPr>
          <p:nvPr/>
        </p:nvPicPr>
        <p:blipFill>
          <a:blip r:embed="rId3" cstate="print"/>
          <a:srcRect/>
          <a:stretch>
            <a:fillRect/>
          </a:stretch>
        </p:blipFill>
        <p:spPr bwMode="auto">
          <a:xfrm>
            <a:off x="179388" y="0"/>
            <a:ext cx="4324350" cy="6524625"/>
          </a:xfrm>
          <a:prstGeom prst="rect">
            <a:avLst/>
          </a:prstGeom>
          <a:noFill/>
          <a:ln w="9525">
            <a:noFill/>
            <a:miter lim="800000"/>
            <a:headEnd/>
            <a:tailEnd/>
          </a:ln>
        </p:spPr>
      </p:pic>
      <p:pic>
        <p:nvPicPr>
          <p:cNvPr id="102402" name="Picture 5"/>
          <p:cNvPicPr>
            <a:picLocks noChangeAspect="1" noChangeArrowheads="1"/>
          </p:cNvPicPr>
          <p:nvPr/>
        </p:nvPicPr>
        <p:blipFill>
          <a:blip r:embed="rId4" cstate="print"/>
          <a:srcRect t="2437"/>
          <a:stretch>
            <a:fillRect/>
          </a:stretch>
        </p:blipFill>
        <p:spPr bwMode="auto">
          <a:xfrm>
            <a:off x="4500563" y="0"/>
            <a:ext cx="4276725" cy="652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ChangeArrowheads="1"/>
          </p:cNvSpPr>
          <p:nvPr/>
        </p:nvSpPr>
        <p:spPr bwMode="auto">
          <a:xfrm>
            <a:off x="214313" y="642938"/>
            <a:ext cx="8929687" cy="2062162"/>
          </a:xfrm>
          <a:prstGeom prst="rect">
            <a:avLst/>
          </a:prstGeom>
          <a:noFill/>
          <a:ln w="9525">
            <a:noFill/>
            <a:miter lim="800000"/>
            <a:headEnd/>
            <a:tailEnd/>
          </a:ln>
        </p:spPr>
        <p:txBody>
          <a:bodyPr>
            <a:spAutoFit/>
          </a:bodyPr>
          <a:lstStyle/>
          <a:p>
            <a:r>
              <a:rPr lang="en-GB" sz="3200" b="1">
                <a:latin typeface="Calibri" pitchFamily="34" charset="0"/>
              </a:rPr>
              <a:t>The Doctors role	We need to move on from the 				writing of prescriptions alone 				to  accept responsibility for 				these wider issues</a:t>
            </a:r>
          </a:p>
        </p:txBody>
      </p:sp>
      <p:pic>
        <p:nvPicPr>
          <p:cNvPr id="135170" name="Picture 2"/>
          <p:cNvPicPr>
            <a:picLocks noChangeAspect="1" noChangeArrowheads="1"/>
          </p:cNvPicPr>
          <p:nvPr/>
        </p:nvPicPr>
        <p:blipFill>
          <a:blip r:embed="rId2" cstate="print"/>
          <a:srcRect/>
          <a:stretch>
            <a:fillRect/>
          </a:stretch>
        </p:blipFill>
        <p:spPr bwMode="auto">
          <a:xfrm>
            <a:off x="714375" y="2928938"/>
            <a:ext cx="2249488" cy="3000375"/>
          </a:xfrm>
          <a:prstGeom prst="rect">
            <a:avLst/>
          </a:prstGeom>
          <a:noFill/>
          <a:ln w="9525">
            <a:noFill/>
            <a:miter lim="800000"/>
            <a:headEnd/>
            <a:tailEnd/>
          </a:ln>
        </p:spPr>
      </p:pic>
      <p:pic>
        <p:nvPicPr>
          <p:cNvPr id="135171" name="Picture 3"/>
          <p:cNvPicPr>
            <a:picLocks noChangeAspect="1" noChangeArrowheads="1"/>
          </p:cNvPicPr>
          <p:nvPr/>
        </p:nvPicPr>
        <p:blipFill>
          <a:blip r:embed="rId3" cstate="print"/>
          <a:srcRect/>
          <a:stretch>
            <a:fillRect/>
          </a:stretch>
        </p:blipFill>
        <p:spPr bwMode="auto">
          <a:xfrm>
            <a:off x="3484563" y="2946400"/>
            <a:ext cx="1452562" cy="3268663"/>
          </a:xfrm>
          <a:prstGeom prst="rect">
            <a:avLst/>
          </a:prstGeom>
          <a:noFill/>
          <a:ln w="9525">
            <a:noFill/>
            <a:miter lim="800000"/>
            <a:headEnd/>
            <a:tailEnd/>
          </a:ln>
        </p:spPr>
      </p:pic>
      <p:pic>
        <p:nvPicPr>
          <p:cNvPr id="135172" name="Picture 5" descr="http://www.distinctlandscapedesign.com/UserFiles/Image/blogstuff/lungwort.jpg"/>
          <p:cNvPicPr>
            <a:picLocks noChangeAspect="1" noChangeArrowheads="1"/>
          </p:cNvPicPr>
          <p:nvPr/>
        </p:nvPicPr>
        <p:blipFill>
          <a:blip r:embed="rId4" cstate="print"/>
          <a:srcRect/>
          <a:stretch>
            <a:fillRect/>
          </a:stretch>
        </p:blipFill>
        <p:spPr bwMode="auto">
          <a:xfrm>
            <a:off x="5286375" y="3143250"/>
            <a:ext cx="1531938" cy="2643188"/>
          </a:xfrm>
          <a:prstGeom prst="rect">
            <a:avLst/>
          </a:prstGeom>
          <a:noFill/>
          <a:ln w="9525">
            <a:noFill/>
            <a:miter lim="800000"/>
            <a:headEnd/>
            <a:tailEnd/>
          </a:ln>
        </p:spPr>
      </p:pic>
      <p:pic>
        <p:nvPicPr>
          <p:cNvPr id="135173" name="Picture 6"/>
          <p:cNvPicPr>
            <a:picLocks noChangeAspect="1" noChangeArrowheads="1"/>
          </p:cNvPicPr>
          <p:nvPr/>
        </p:nvPicPr>
        <p:blipFill>
          <a:blip r:embed="rId5" cstate="print"/>
          <a:srcRect/>
          <a:stretch>
            <a:fillRect/>
          </a:stretch>
        </p:blipFill>
        <p:spPr bwMode="auto">
          <a:xfrm>
            <a:off x="7072313" y="3143250"/>
            <a:ext cx="1890712"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ChangeArrowheads="1"/>
          </p:cNvSpPr>
          <p:nvPr/>
        </p:nvSpPr>
        <p:spPr bwMode="auto">
          <a:xfrm>
            <a:off x="571500" y="428625"/>
            <a:ext cx="8358188" cy="5694363"/>
          </a:xfrm>
          <a:prstGeom prst="rect">
            <a:avLst/>
          </a:prstGeom>
          <a:noFill/>
          <a:ln w="9525">
            <a:noFill/>
            <a:miter lim="800000"/>
            <a:headEnd/>
            <a:tailEnd/>
          </a:ln>
        </p:spPr>
        <p:txBody>
          <a:bodyPr>
            <a:spAutoFit/>
          </a:bodyPr>
          <a:lstStyle/>
          <a:p>
            <a:r>
              <a:rPr lang="en-GB" sz="2800" b="1">
                <a:solidFill>
                  <a:srgbClr val="FF0000"/>
                </a:solidFill>
                <a:latin typeface="Calibri" pitchFamily="34" charset="0"/>
              </a:rPr>
              <a:t>Key Learning Point 3 :What do we expect from an Imperial Undergraduate by the time of Finals</a:t>
            </a:r>
          </a:p>
          <a:p>
            <a:r>
              <a:rPr lang="en-GB" sz="2800">
                <a:latin typeface="Calibri" pitchFamily="34" charset="0"/>
              </a:rPr>
              <a:t>•An understanding that much of medicine (and surgery) is concerned with the care of those with long term conditions, who are often elderly</a:t>
            </a:r>
          </a:p>
          <a:p>
            <a:r>
              <a:rPr lang="en-GB" sz="2800">
                <a:latin typeface="Calibri" pitchFamily="34" charset="0"/>
              </a:rPr>
              <a:t>•Recognition that these conditions necessitate long term support of the patient as they self manage their own condition</a:t>
            </a:r>
          </a:p>
          <a:p>
            <a:r>
              <a:rPr lang="en-GB" sz="2800">
                <a:latin typeface="Calibri" pitchFamily="34" charset="0"/>
              </a:rPr>
              <a:t>•Evidence that graduates know how to give patients appropriate advice about self management and when to seek urgent medical advice (and an understanding that these approaches necessitate a multi disciplinary approach)</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p:cNvPicPr>
            <a:picLocks noChangeAspect="1" noChangeArrowheads="1"/>
          </p:cNvPicPr>
          <p:nvPr/>
        </p:nvPicPr>
        <p:blipFill>
          <a:blip r:embed="rId2" cstate="print"/>
          <a:srcRect/>
          <a:stretch>
            <a:fillRect/>
          </a:stretch>
        </p:blipFill>
        <p:spPr bwMode="auto">
          <a:xfrm>
            <a:off x="357188" y="357188"/>
            <a:ext cx="4143375" cy="1208087"/>
          </a:xfrm>
          <a:prstGeom prst="rect">
            <a:avLst/>
          </a:prstGeom>
          <a:noFill/>
          <a:ln w="9525">
            <a:noFill/>
            <a:miter lim="800000"/>
            <a:headEnd/>
            <a:tailEnd/>
          </a:ln>
        </p:spPr>
      </p:pic>
      <p:sp>
        <p:nvSpPr>
          <p:cNvPr id="148482" name="TextBox 6"/>
          <p:cNvSpPr txBox="1">
            <a:spLocks noChangeArrowheads="1"/>
          </p:cNvSpPr>
          <p:nvPr/>
        </p:nvSpPr>
        <p:spPr bwMode="auto">
          <a:xfrm>
            <a:off x="214313" y="1643063"/>
            <a:ext cx="8643937" cy="5602287"/>
          </a:xfrm>
          <a:prstGeom prst="rect">
            <a:avLst/>
          </a:prstGeom>
          <a:noFill/>
          <a:ln w="9525">
            <a:noFill/>
            <a:miter lim="800000"/>
            <a:headEnd/>
            <a:tailEnd/>
          </a:ln>
        </p:spPr>
        <p:txBody>
          <a:bodyPr>
            <a:spAutoFit/>
          </a:bodyPr>
          <a:lstStyle/>
          <a:p>
            <a:r>
              <a:rPr lang="en-GB">
                <a:latin typeface="Calibri" pitchFamily="34" charset="0"/>
              </a:rPr>
              <a:t> </a:t>
            </a:r>
            <a:r>
              <a:rPr lang="en-GB" sz="2000" b="1">
                <a:latin typeface="Calibri" pitchFamily="34" charset="0"/>
              </a:rPr>
              <a:t>1.30-1.35		Introduction</a:t>
            </a:r>
          </a:p>
          <a:p>
            <a:r>
              <a:rPr lang="en-GB" sz="2000" b="1">
                <a:latin typeface="Calibri" pitchFamily="34" charset="0"/>
              </a:rPr>
              <a:t> </a:t>
            </a:r>
          </a:p>
          <a:p>
            <a:r>
              <a:rPr lang="en-GB" sz="2000" b="1">
                <a:latin typeface="Calibri" pitchFamily="34" charset="0"/>
              </a:rPr>
              <a:t>1.35-2.00		Getting the most out of the plain chest radiograph: </a:t>
            </a:r>
          </a:p>
          <a:p>
            <a:r>
              <a:rPr lang="en-GB" sz="2000" b="1">
                <a:latin typeface="Calibri" pitchFamily="34" charset="0"/>
              </a:rPr>
              <a:t>			Dr Mary Roddie  Consultant Radiologist			</a:t>
            </a:r>
          </a:p>
          <a:p>
            <a:r>
              <a:rPr lang="en-GB" sz="2000" b="1">
                <a:latin typeface="Calibri" pitchFamily="34" charset="0"/>
              </a:rPr>
              <a:t>2.00-2.30		An approach to the breathless patient</a:t>
            </a:r>
          </a:p>
          <a:p>
            <a:endParaRPr lang="en-GB" sz="2000" b="1">
              <a:latin typeface="Calibri" pitchFamily="34" charset="0"/>
            </a:endParaRPr>
          </a:p>
          <a:p>
            <a:r>
              <a:rPr lang="en-GB" sz="2000" b="1">
                <a:latin typeface="Calibri" pitchFamily="34" charset="0"/>
              </a:rPr>
              <a:t>2.30-2.45		Respiratory Examination				</a:t>
            </a:r>
          </a:p>
          <a:p>
            <a:r>
              <a:rPr lang="en-GB" sz="2000" b="1">
                <a:latin typeface="Calibri" pitchFamily="34" charset="0"/>
              </a:rPr>
              <a:t> </a:t>
            </a:r>
          </a:p>
          <a:p>
            <a:r>
              <a:rPr lang="en-GB" sz="2000" b="1">
                <a:latin typeface="Calibri" pitchFamily="34" charset="0"/>
              </a:rPr>
              <a:t>2.45-3.00		Self management- what does it mean?</a:t>
            </a:r>
          </a:p>
          <a:p>
            <a:r>
              <a:rPr lang="en-GB" sz="2000" b="1">
                <a:latin typeface="Calibri" pitchFamily="34" charset="0"/>
              </a:rPr>
              <a:t> </a:t>
            </a:r>
          </a:p>
          <a:p>
            <a:r>
              <a:rPr lang="en-GB" sz="2000" b="1">
                <a:solidFill>
                  <a:srgbClr val="FF0000"/>
                </a:solidFill>
                <a:latin typeface="Calibri" pitchFamily="34" charset="0"/>
              </a:rPr>
              <a:t>3.0- 3.20		Tea break</a:t>
            </a:r>
          </a:p>
          <a:p>
            <a:endParaRPr lang="en-GB" sz="2000" b="1">
              <a:latin typeface="Calibri" pitchFamily="34" charset="0"/>
            </a:endParaRPr>
          </a:p>
          <a:p>
            <a:r>
              <a:rPr lang="en-GB" sz="2000" b="1">
                <a:latin typeface="Calibri" pitchFamily="34" charset="0"/>
              </a:rPr>
              <a:t>3.20-3.50		Living – and dying – with a long term respiratory 				condition</a:t>
            </a:r>
          </a:p>
          <a:p>
            <a:r>
              <a:rPr lang="en-GB" sz="2000" b="1">
                <a:latin typeface="Calibri" pitchFamily="34" charset="0"/>
              </a:rPr>
              <a:t> 3.50-4.00		Respiratory quiz</a:t>
            </a:r>
          </a:p>
          <a:p>
            <a:r>
              <a:rPr lang="en-GB" sz="2000" b="1">
                <a:latin typeface="Calibri" pitchFamily="34" charset="0"/>
              </a:rPr>
              <a:t> </a:t>
            </a:r>
          </a:p>
          <a:p>
            <a:r>
              <a:rPr lang="en-GB">
                <a:latin typeface="Calibri" pitchFamily="34"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p:cNvPicPr>
            <a:picLocks noChangeAspect="1" noChangeArrowheads="1"/>
          </p:cNvPicPr>
          <p:nvPr/>
        </p:nvPicPr>
        <p:blipFill>
          <a:blip r:embed="rId2" cstate="print"/>
          <a:srcRect/>
          <a:stretch>
            <a:fillRect/>
          </a:stretch>
        </p:blipFill>
        <p:spPr bwMode="auto">
          <a:xfrm>
            <a:off x="357188" y="357188"/>
            <a:ext cx="4143375" cy="1208087"/>
          </a:xfrm>
          <a:prstGeom prst="rect">
            <a:avLst/>
          </a:prstGeom>
          <a:noFill/>
          <a:ln w="9525">
            <a:noFill/>
            <a:miter lim="800000"/>
            <a:headEnd/>
            <a:tailEnd/>
          </a:ln>
        </p:spPr>
      </p:pic>
      <p:sp>
        <p:nvSpPr>
          <p:cNvPr id="151554" name="TextBox 6"/>
          <p:cNvSpPr txBox="1">
            <a:spLocks noChangeArrowheads="1"/>
          </p:cNvSpPr>
          <p:nvPr/>
        </p:nvSpPr>
        <p:spPr bwMode="auto">
          <a:xfrm>
            <a:off x="214313" y="1643063"/>
            <a:ext cx="8643937" cy="5602287"/>
          </a:xfrm>
          <a:prstGeom prst="rect">
            <a:avLst/>
          </a:prstGeom>
          <a:noFill/>
          <a:ln w="9525">
            <a:noFill/>
            <a:miter lim="800000"/>
            <a:headEnd/>
            <a:tailEnd/>
          </a:ln>
        </p:spPr>
        <p:txBody>
          <a:bodyPr>
            <a:spAutoFit/>
          </a:bodyPr>
          <a:lstStyle/>
          <a:p>
            <a:r>
              <a:rPr lang="en-GB">
                <a:latin typeface="Calibri" pitchFamily="34" charset="0"/>
              </a:rPr>
              <a:t> </a:t>
            </a:r>
            <a:r>
              <a:rPr lang="en-GB" sz="2000" b="1">
                <a:latin typeface="Calibri" pitchFamily="34" charset="0"/>
              </a:rPr>
              <a:t>1.30-1.35		Introduction</a:t>
            </a:r>
          </a:p>
          <a:p>
            <a:r>
              <a:rPr lang="en-GB" sz="2000" b="1">
                <a:latin typeface="Calibri" pitchFamily="34" charset="0"/>
              </a:rPr>
              <a:t> </a:t>
            </a:r>
          </a:p>
          <a:p>
            <a:r>
              <a:rPr lang="en-GB" sz="2000" b="1">
                <a:latin typeface="Calibri" pitchFamily="34" charset="0"/>
              </a:rPr>
              <a:t>1.35-2.00		Getting the most out of the plain chest radiograph: </a:t>
            </a:r>
          </a:p>
          <a:p>
            <a:r>
              <a:rPr lang="en-GB" sz="2000" b="1">
                <a:latin typeface="Calibri" pitchFamily="34" charset="0"/>
              </a:rPr>
              <a:t>			Dr Mary Roddie  Consultant Radiologist			</a:t>
            </a:r>
          </a:p>
          <a:p>
            <a:r>
              <a:rPr lang="en-GB" sz="2000" b="1">
                <a:latin typeface="Calibri" pitchFamily="34" charset="0"/>
              </a:rPr>
              <a:t>2.00-2.30		An approach to the breathless patient</a:t>
            </a:r>
          </a:p>
          <a:p>
            <a:endParaRPr lang="en-GB" sz="2000" b="1">
              <a:latin typeface="Calibri" pitchFamily="34" charset="0"/>
            </a:endParaRPr>
          </a:p>
          <a:p>
            <a:r>
              <a:rPr lang="en-GB" sz="2000" b="1">
                <a:latin typeface="Calibri" pitchFamily="34" charset="0"/>
              </a:rPr>
              <a:t>2.30-2.45		Respiratory Examination				</a:t>
            </a:r>
          </a:p>
          <a:p>
            <a:r>
              <a:rPr lang="en-GB" sz="2000" b="1">
                <a:latin typeface="Calibri" pitchFamily="34" charset="0"/>
              </a:rPr>
              <a:t> </a:t>
            </a:r>
          </a:p>
          <a:p>
            <a:r>
              <a:rPr lang="en-GB" sz="2000" b="1">
                <a:latin typeface="Calibri" pitchFamily="34" charset="0"/>
              </a:rPr>
              <a:t>2.45-3.00		Self management- what does it mean?</a:t>
            </a:r>
          </a:p>
          <a:p>
            <a:r>
              <a:rPr lang="en-GB" sz="2000" b="1">
                <a:latin typeface="Calibri" pitchFamily="34" charset="0"/>
              </a:rPr>
              <a:t> </a:t>
            </a:r>
          </a:p>
          <a:p>
            <a:r>
              <a:rPr lang="en-GB" sz="2000" b="1">
                <a:latin typeface="Calibri" pitchFamily="34" charset="0"/>
              </a:rPr>
              <a:t>3.0- 3.20		Tea break</a:t>
            </a:r>
          </a:p>
          <a:p>
            <a:endParaRPr lang="en-GB" sz="2000" b="1">
              <a:latin typeface="Calibri" pitchFamily="34" charset="0"/>
            </a:endParaRPr>
          </a:p>
          <a:p>
            <a:r>
              <a:rPr lang="en-GB" sz="2000" b="1">
                <a:solidFill>
                  <a:srgbClr val="FF0000"/>
                </a:solidFill>
                <a:latin typeface="Calibri" pitchFamily="34" charset="0"/>
              </a:rPr>
              <a:t>3.20-3.50		Living – and dying – with a long term respiratory 				condition</a:t>
            </a:r>
          </a:p>
          <a:p>
            <a:r>
              <a:rPr lang="en-GB" sz="2000" b="1">
                <a:latin typeface="Calibri" pitchFamily="34" charset="0"/>
              </a:rPr>
              <a:t> 3.50-4.00		Respiratory quiz</a:t>
            </a:r>
          </a:p>
          <a:p>
            <a:r>
              <a:rPr lang="en-GB" sz="2000" b="1">
                <a:latin typeface="Calibri" pitchFamily="34" charset="0"/>
              </a:rPr>
              <a:t> </a:t>
            </a:r>
          </a:p>
          <a:p>
            <a:r>
              <a:rPr lang="en-GB">
                <a:latin typeface="Calibri" pitchFamily="34" charset="0"/>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pPr eaLnBrk="1" hangingPunct="1"/>
            <a:r>
              <a:rPr lang="en-GB" b="1" smtClean="0">
                <a:solidFill>
                  <a:srgbClr val="FF0000"/>
                </a:solidFill>
              </a:rPr>
              <a:t>Mrs A.O.</a:t>
            </a:r>
            <a:endParaRPr lang="en-US" b="1" smtClean="0">
              <a:solidFill>
                <a:srgbClr val="FF0000"/>
              </a:solidFill>
            </a:endParaRPr>
          </a:p>
        </p:txBody>
      </p:sp>
      <p:sp>
        <p:nvSpPr>
          <p:cNvPr id="154626" name="Rectangle 3"/>
          <p:cNvSpPr>
            <a:spLocks noGrp="1" noChangeArrowheads="1"/>
          </p:cNvSpPr>
          <p:nvPr>
            <p:ph type="body" idx="1"/>
          </p:nvPr>
        </p:nvSpPr>
        <p:spPr>
          <a:xfrm>
            <a:off x="457200" y="1268413"/>
            <a:ext cx="8229600" cy="4857750"/>
          </a:xfrm>
        </p:spPr>
        <p:txBody>
          <a:bodyPr/>
          <a:lstStyle/>
          <a:p>
            <a:pPr eaLnBrk="1" hangingPunct="1"/>
            <a:r>
              <a:rPr lang="en-GB" sz="2000" smtClean="0"/>
              <a:t>78 years old</a:t>
            </a:r>
          </a:p>
          <a:p>
            <a:pPr eaLnBrk="1" hangingPunct="1"/>
            <a:endParaRPr lang="en-GB" sz="2000" smtClean="0"/>
          </a:p>
          <a:p>
            <a:pPr eaLnBrk="1" hangingPunct="1">
              <a:buFontTx/>
              <a:buNone/>
            </a:pPr>
            <a:r>
              <a:rPr lang="en-GB" sz="2000" u="sng" smtClean="0"/>
              <a:t>October/November 2011</a:t>
            </a:r>
          </a:p>
          <a:p>
            <a:pPr eaLnBrk="1" hangingPunct="1"/>
            <a:r>
              <a:rPr lang="en-GB" sz="2000" smtClean="0"/>
              <a:t>5/7 SOBOE, productive cough, wheeze, swollen ankles</a:t>
            </a:r>
          </a:p>
          <a:p>
            <a:pPr eaLnBrk="1" hangingPunct="1"/>
            <a:r>
              <a:rPr lang="en-GB" sz="2000" smtClean="0"/>
              <a:t>Exercise tolerance 50m           10 m</a:t>
            </a:r>
          </a:p>
          <a:p>
            <a:pPr eaLnBrk="1" hangingPunct="1"/>
            <a:r>
              <a:rPr lang="en-GB" sz="2000" smtClean="0"/>
              <a:t>Antibiotics started at home; no better</a:t>
            </a:r>
          </a:p>
          <a:p>
            <a:pPr eaLnBrk="1" hangingPunct="1"/>
            <a:r>
              <a:rPr lang="en-GB" sz="2000" smtClean="0"/>
              <a:t>Admitted to hospital</a:t>
            </a:r>
          </a:p>
          <a:p>
            <a:pPr eaLnBrk="1" hangingPunct="1"/>
            <a:r>
              <a:rPr lang="en-GB" sz="2000" smtClean="0"/>
              <a:t>Treated with antibiotics, nebulised bronchodilators and steroids</a:t>
            </a:r>
          </a:p>
          <a:p>
            <a:pPr eaLnBrk="1" hangingPunct="1"/>
            <a:r>
              <a:rPr lang="en-GB" sz="2000" smtClean="0"/>
              <a:t>Discharged after 48 hrs</a:t>
            </a:r>
          </a:p>
          <a:p>
            <a:pPr eaLnBrk="1" hangingPunct="1"/>
            <a:r>
              <a:rPr lang="en-GB" sz="2000" smtClean="0"/>
              <a:t>Readmitted after 24 hrs: CRP 110, WCC 17</a:t>
            </a:r>
          </a:p>
          <a:p>
            <a:pPr eaLnBrk="1" hangingPunct="1"/>
            <a:r>
              <a:rPr lang="en-GB" sz="2000" smtClean="0"/>
              <a:t>CXR: lobar consolidation</a:t>
            </a:r>
          </a:p>
          <a:p>
            <a:pPr eaLnBrk="1" hangingPunct="1"/>
            <a:r>
              <a:rPr lang="en-GB" sz="2000" smtClean="0"/>
              <a:t>Arterial blood gas: pH 7.31 pCO</a:t>
            </a:r>
            <a:r>
              <a:rPr lang="en-GB" sz="2000" b="1" baseline="-25000" smtClean="0"/>
              <a:t>2</a:t>
            </a:r>
            <a:r>
              <a:rPr lang="en-GB" sz="2000" smtClean="0"/>
              <a:t> 9.4 pO</a:t>
            </a:r>
            <a:r>
              <a:rPr lang="en-GB" sz="2000" b="1" baseline="-25000" smtClean="0"/>
              <a:t>2</a:t>
            </a:r>
            <a:r>
              <a:rPr lang="en-GB" sz="2000" smtClean="0"/>
              <a:t> 8.9 kPa on 2 litres oxygen</a:t>
            </a:r>
          </a:p>
          <a:p>
            <a:pPr eaLnBrk="1" hangingPunct="1"/>
            <a:r>
              <a:rPr lang="en-GB" sz="2000" smtClean="0"/>
              <a:t>HDU admission for non-invasive ventilatory support</a:t>
            </a:r>
          </a:p>
          <a:p>
            <a:pPr eaLnBrk="1" hangingPunct="1"/>
            <a:endParaRPr lang="en-GB" sz="2000" smtClean="0"/>
          </a:p>
          <a:p>
            <a:pPr eaLnBrk="1" hangingPunct="1"/>
            <a:endParaRPr lang="en-GB" sz="2000" smtClean="0"/>
          </a:p>
          <a:p>
            <a:pPr eaLnBrk="1" hangingPunct="1">
              <a:buFontTx/>
              <a:buNone/>
            </a:pPr>
            <a:endParaRPr lang="en-GB" sz="2000" u="sng" smtClean="0"/>
          </a:p>
          <a:p>
            <a:pPr eaLnBrk="1" hangingPunct="1"/>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endParaRPr lang="en-US" smtClean="0"/>
          </a:p>
        </p:txBody>
      </p:sp>
      <p:sp>
        <p:nvSpPr>
          <p:cNvPr id="154627" name="AutoShape 8"/>
          <p:cNvSpPr>
            <a:spLocks noChangeArrowheads="1"/>
          </p:cNvSpPr>
          <p:nvPr/>
        </p:nvSpPr>
        <p:spPr bwMode="auto">
          <a:xfrm>
            <a:off x="3429000" y="2857500"/>
            <a:ext cx="358775" cy="142875"/>
          </a:xfrm>
          <a:prstGeom prst="rightArrow">
            <a:avLst>
              <a:gd name="adj1" fmla="val 50000"/>
              <a:gd name="adj2" fmla="val 62778"/>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1"/>
          <p:cNvSpPr>
            <a:spLocks noGrp="1"/>
          </p:cNvSpPr>
          <p:nvPr>
            <p:ph type="ftr" sz="quarter" idx="11"/>
          </p:nvPr>
        </p:nvSpPr>
        <p:spPr>
          <a:xfrm>
            <a:off x="457200" y="6356350"/>
            <a:ext cx="2133600" cy="365125"/>
          </a:xfrm>
        </p:spPr>
        <p:txBody>
          <a:bodyPr/>
          <a:lstStyle/>
          <a:p>
            <a:pPr algn="l">
              <a:defRPr/>
            </a:pPr>
            <a:r>
              <a:rPr lang="en-GB" altLang="en-GB" smtClean="0">
                <a:latin typeface="Arial" pitchFamily="34" charset="0"/>
              </a:rPr>
              <a:t>© Imperial College London</a:t>
            </a:r>
            <a:endParaRPr lang="en-US" altLang="en-US" smtClean="0">
              <a:latin typeface="Arial" pitchFamily="34" charset="0"/>
            </a:endParaRPr>
          </a:p>
        </p:txBody>
      </p:sp>
      <p:sp>
        <p:nvSpPr>
          <p:cNvPr id="70659" name="Slide Number Placeholder 2"/>
          <p:cNvSpPr>
            <a:spLocks noGrp="1"/>
          </p:cNvSpPr>
          <p:nvPr>
            <p:ph type="sldNum" sz="quarter" idx="12"/>
          </p:nvPr>
        </p:nvSpPr>
        <p:spPr>
          <a:xfrm>
            <a:off x="3124200" y="6356350"/>
            <a:ext cx="2895600" cy="365125"/>
          </a:xfrm>
        </p:spPr>
        <p:txBody>
          <a:bodyPr/>
          <a:lstStyle/>
          <a:p>
            <a:pPr algn="ctr">
              <a:defRPr/>
            </a:pPr>
            <a:r>
              <a:rPr lang="en-US" altLang="en-US">
                <a:latin typeface="Arial" pitchFamily="34" charset="0"/>
              </a:rPr>
              <a:t>Page </a:t>
            </a:r>
            <a:fld id="{9E3AD33A-9049-42F5-BCEA-3F41CE6CD26C}" type="slidenum">
              <a:rPr lang="en-US" altLang="en-US">
                <a:latin typeface="Arial" pitchFamily="34" charset="0"/>
              </a:rPr>
              <a:pPr algn="ctr">
                <a:defRPr/>
              </a:pPr>
              <a:t>6</a:t>
            </a:fld>
            <a:endParaRPr lang="en-US" altLang="en-US">
              <a:latin typeface="Arial" pitchFamily="34" charset="0"/>
            </a:endParaRPr>
          </a:p>
        </p:txBody>
      </p:sp>
      <p:sp>
        <p:nvSpPr>
          <p:cNvPr id="27651" name="Rectangle 2"/>
          <p:cNvSpPr>
            <a:spLocks noChangeArrowheads="1"/>
          </p:cNvSpPr>
          <p:nvPr/>
        </p:nvSpPr>
        <p:spPr bwMode="auto">
          <a:xfrm>
            <a:off x="0" y="55086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592899" name="Group 3"/>
          <p:cNvGraphicFramePr>
            <a:graphicFrameLocks noGrp="1"/>
          </p:cNvGraphicFramePr>
          <p:nvPr/>
        </p:nvGraphicFramePr>
        <p:xfrm>
          <a:off x="450850" y="0"/>
          <a:ext cx="8147050" cy="4968876"/>
        </p:xfrm>
        <a:graphic>
          <a:graphicData uri="http://schemas.openxmlformats.org/drawingml/2006/table">
            <a:tbl>
              <a:tblPr/>
              <a:tblGrid>
                <a:gridCol w="4033838"/>
                <a:gridCol w="4113212"/>
              </a:tblGrid>
              <a:tr h="6401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Airways diseases</a:t>
                      </a:r>
                      <a:endParaRPr kumimoji="0" lang="en-US" sz="2400" b="0" i="0" u="none" strike="noStrike" cap="none" normalizeH="0" baseline="0" dirty="0" smtClean="0">
                        <a:ln>
                          <a:noFill/>
                        </a:ln>
                        <a:solidFill>
                          <a:schemeClr val="bg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Small lung disorders</a:t>
                      </a:r>
                      <a:r>
                        <a:rPr kumimoji="0" lang="en-US" sz="1400" b="1" i="0" u="none" strike="noStrike" cap="none" normalizeH="0" baseline="0" dirty="0" smtClean="0">
                          <a:ln>
                            <a:noFill/>
                          </a:ln>
                          <a:solidFill>
                            <a:schemeClr val="bg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(also known as “restrictive disorders”)</a:t>
                      </a:r>
                      <a:endParaRPr kumimoji="0" lang="en-US" sz="2400" b="0" i="0" u="none" strike="noStrike" cap="none" normalizeH="0" baseline="0" dirty="0" smtClean="0">
                        <a:ln>
                          <a:noFill/>
                        </a:ln>
                        <a:solidFill>
                          <a:schemeClr val="bg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err="1" smtClean="0">
                          <a:ln>
                            <a:noFill/>
                          </a:ln>
                          <a:solidFill>
                            <a:schemeClr val="bg1"/>
                          </a:solidFill>
                          <a:effectLst/>
                          <a:latin typeface="Times New Roman" pitchFamily="18" charset="0"/>
                          <a:cs typeface="Times New Roman" pitchFamily="18" charset="0"/>
                        </a:rPr>
                        <a:t>Localised</a:t>
                      </a:r>
                      <a:r>
                        <a:rPr kumimoji="0" lang="en-US" sz="18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obstruction</a:t>
                      </a:r>
                      <a:endParaRPr kumimoji="0" lang="en-US" sz="1800" b="0" i="0" u="none" strike="noStrike" cap="none" normalizeH="0" baseline="0" dirty="0" smtClean="0">
                        <a:ln>
                          <a:noFill/>
                        </a:ln>
                        <a:solidFill>
                          <a:schemeClr val="bg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Due to disease</a:t>
                      </a:r>
                      <a:r>
                        <a:rPr kumimoji="0" lang="en-US" sz="1600" b="1" i="1" u="none" strike="noStrike" cap="none" normalizeH="0" baseline="0" dirty="0" smtClean="0">
                          <a:ln>
                            <a:noFill/>
                          </a:ln>
                          <a:solidFill>
                            <a:schemeClr val="bg1"/>
                          </a:solidFill>
                          <a:effectLst/>
                          <a:latin typeface="Times New Roman" pitchFamily="18" charset="0"/>
                          <a:cs typeface="Times New Roman" pitchFamily="18" charset="0"/>
                        </a:rPr>
                        <a:t> within</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 the lungs</a:t>
                      </a:r>
                      <a:endParaRPr kumimoji="0" lang="en-US" sz="1600" b="0" i="0" u="none" strike="noStrike" cap="none" normalizeH="0" baseline="0" dirty="0" smtClean="0">
                        <a:ln>
                          <a:noFill/>
                        </a:ln>
                        <a:solidFill>
                          <a:schemeClr val="bg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228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Sleep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apnoea</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Laryngeal carcinoma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Thyroid enlargement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Vocal cord dysfunction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Relapsing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Polychondritis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Tumours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Post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tracheostomy</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stenosis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Foreign bodies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Bronchopulmonary</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dysplasia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Sarcoidosis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Asbestosis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Extrinsic Allergic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Alveolitis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Fibrosing</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Alveolitis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Eosinophilic</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pneumonia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bg1"/>
                          </a:solidFill>
                          <a:effectLst/>
                          <a:latin typeface="Times New Roman" pitchFamily="18" charset="0"/>
                          <a:cs typeface="Times New Roman" pitchFamily="18" charset="0"/>
                        </a:rPr>
                        <a:t>Generalised</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 obstruction</a:t>
                      </a:r>
                      <a:endParaRPr kumimoji="0" lang="en-US" sz="1600" b="0" i="0" u="none" strike="noStrike" cap="none" normalizeH="0" baseline="0" dirty="0" smtClean="0">
                        <a:ln>
                          <a:noFill/>
                        </a:ln>
                        <a:solidFill>
                          <a:schemeClr val="bg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Due to disease </a:t>
                      </a:r>
                      <a:r>
                        <a:rPr kumimoji="0" lang="en-US" sz="1800" b="1" i="1" u="none" strike="noStrike" cap="none" normalizeH="0" baseline="0" dirty="0" smtClean="0">
                          <a:ln>
                            <a:noFill/>
                          </a:ln>
                          <a:solidFill>
                            <a:schemeClr val="bg1"/>
                          </a:solidFill>
                          <a:effectLst/>
                          <a:latin typeface="Times New Roman" pitchFamily="18" charset="0"/>
                          <a:cs typeface="Times New Roman" pitchFamily="18" charset="0"/>
                        </a:rPr>
                        <a:t>outside</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 the lung</a:t>
                      </a:r>
                      <a:endParaRPr kumimoji="0" lang="en-US" sz="1800" b="0" i="0" u="none" strike="noStrike" cap="none" normalizeH="0" baseline="0" dirty="0" smtClean="0">
                        <a:ln>
                          <a:noFill/>
                        </a:ln>
                        <a:solidFill>
                          <a:schemeClr val="bg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3108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Asthma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C.O.P.D.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Bronchiectasis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Cystic Fibrosis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Obliterative</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Bronchiolitis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Pleural effusions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Pneumothorax</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Scoliosis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Respiratory muscle weakness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Obesity</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7672" name="Rectangle 23"/>
          <p:cNvSpPr>
            <a:spLocks noChangeArrowheads="1"/>
          </p:cNvSpPr>
          <p:nvPr/>
        </p:nvSpPr>
        <p:spPr bwMode="auto">
          <a:xfrm>
            <a:off x="0" y="502761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592920" name="Group 24"/>
          <p:cNvGraphicFramePr>
            <a:graphicFrameLocks noGrp="1"/>
          </p:cNvGraphicFramePr>
          <p:nvPr/>
        </p:nvGraphicFramePr>
        <p:xfrm>
          <a:off x="493713" y="5241925"/>
          <a:ext cx="8094662" cy="1463675"/>
        </p:xfrm>
        <a:graphic>
          <a:graphicData uri="http://schemas.openxmlformats.org/drawingml/2006/table">
            <a:tbl>
              <a:tblPr/>
              <a:tblGrid>
                <a:gridCol w="3976687"/>
                <a:gridCol w="4117975"/>
              </a:tblGrid>
              <a:tr h="3964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Infections</a:t>
                      </a:r>
                      <a:endParaRPr kumimoji="0" lang="en-US" sz="2000" b="0" i="0" u="none" strike="noStrike" cap="none" normalizeH="0" baseline="0" dirty="0" smtClean="0">
                        <a:ln>
                          <a:noFill/>
                        </a:ln>
                        <a:solidFill>
                          <a:schemeClr val="bg1"/>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Pulmonary vascular disorders</a:t>
                      </a:r>
                      <a:endParaRPr kumimoji="0" lang="en-US" sz="2000" b="0" i="0" u="none" strike="noStrike" cap="none" normalizeH="0" baseline="0" dirty="0" smtClean="0">
                        <a:ln>
                          <a:noFill/>
                        </a:ln>
                        <a:solidFill>
                          <a:schemeClr val="bg1"/>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067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Tuberculosis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Infective bronchitis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Pneumonia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Empyema </a:t>
                      </a: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Pulmonary emboli</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Pulmonary hypertension</a:t>
                      </a:r>
                      <a:endParaRPr kumimoji="0" lang="en-US" sz="1600" b="0" i="0" u="none" strike="noStrike" cap="none" normalizeH="0" baseline="0" dirty="0" smtClean="0">
                        <a:ln>
                          <a:noFill/>
                        </a:ln>
                        <a:solidFill>
                          <a:schemeClr val="tx1"/>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7684" name="Rectangle 35"/>
          <p:cNvSpPr>
            <a:spLocks noChangeArrowheads="1"/>
          </p:cNvSpPr>
          <p:nvPr/>
        </p:nvSpPr>
        <p:spPr bwMode="auto">
          <a:xfrm>
            <a:off x="0" y="6307138"/>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p:txBody>
          <a:bodyPr/>
          <a:lstStyle/>
          <a:p>
            <a:pPr eaLnBrk="1" hangingPunct="1"/>
            <a:r>
              <a:rPr lang="en-GB" smtClean="0">
                <a:solidFill>
                  <a:srgbClr val="FF0000"/>
                </a:solidFill>
              </a:rPr>
              <a:t>Non-invasive ventilation</a:t>
            </a:r>
            <a:endParaRPr lang="en-US" smtClean="0">
              <a:solidFill>
                <a:srgbClr val="FF0000"/>
              </a:solidFill>
            </a:endParaRPr>
          </a:p>
        </p:txBody>
      </p:sp>
      <p:pic>
        <p:nvPicPr>
          <p:cNvPr id="160770" name="Picture 5" descr="Figure1"/>
          <p:cNvPicPr>
            <a:picLocks noChangeAspect="1" noChangeArrowheads="1"/>
          </p:cNvPicPr>
          <p:nvPr/>
        </p:nvPicPr>
        <p:blipFill>
          <a:blip r:embed="rId3" cstate="print"/>
          <a:srcRect/>
          <a:stretch>
            <a:fillRect/>
          </a:stretch>
        </p:blipFill>
        <p:spPr bwMode="auto">
          <a:xfrm>
            <a:off x="3935413" y="1268413"/>
            <a:ext cx="4849812" cy="5329237"/>
          </a:xfrm>
          <a:prstGeom prst="rect">
            <a:avLst/>
          </a:prstGeom>
          <a:noFill/>
          <a:ln w="9525">
            <a:noFill/>
            <a:miter lim="800000"/>
            <a:headEnd/>
            <a:tailEnd/>
          </a:ln>
        </p:spPr>
      </p:pic>
      <p:pic>
        <p:nvPicPr>
          <p:cNvPr id="160771" name="Picture 9" descr="phonecam_large"/>
          <p:cNvPicPr>
            <a:picLocks noChangeAspect="1" noChangeArrowheads="1"/>
          </p:cNvPicPr>
          <p:nvPr/>
        </p:nvPicPr>
        <p:blipFill>
          <a:blip r:embed="rId4" cstate="print"/>
          <a:srcRect/>
          <a:stretch>
            <a:fillRect/>
          </a:stretch>
        </p:blipFill>
        <p:spPr bwMode="auto">
          <a:xfrm>
            <a:off x="971550" y="1700213"/>
            <a:ext cx="2676525" cy="4233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p:txBody>
          <a:bodyPr/>
          <a:lstStyle/>
          <a:p>
            <a:pPr eaLnBrk="1" hangingPunct="1"/>
            <a:r>
              <a:rPr lang="en-GB" b="1" smtClean="0">
                <a:solidFill>
                  <a:srgbClr val="FF0000"/>
                </a:solidFill>
              </a:rPr>
              <a:t>Mrs A.O.</a:t>
            </a:r>
            <a:endParaRPr lang="en-US" b="1" smtClean="0">
              <a:solidFill>
                <a:srgbClr val="FF0000"/>
              </a:solidFill>
            </a:endParaRPr>
          </a:p>
        </p:txBody>
      </p:sp>
      <p:sp>
        <p:nvSpPr>
          <p:cNvPr id="166914" name="Rectangle 3"/>
          <p:cNvSpPr>
            <a:spLocks noGrp="1" noChangeArrowheads="1"/>
          </p:cNvSpPr>
          <p:nvPr>
            <p:ph type="body" idx="1"/>
          </p:nvPr>
        </p:nvSpPr>
        <p:spPr>
          <a:xfrm>
            <a:off x="457200" y="1268413"/>
            <a:ext cx="8229600" cy="4857750"/>
          </a:xfrm>
        </p:spPr>
        <p:txBody>
          <a:bodyPr/>
          <a:lstStyle/>
          <a:p>
            <a:pPr eaLnBrk="1" hangingPunct="1">
              <a:buFontTx/>
              <a:buNone/>
            </a:pPr>
            <a:r>
              <a:rPr lang="en-GB" sz="2000" u="sng" smtClean="0"/>
              <a:t>Background:</a:t>
            </a:r>
          </a:p>
          <a:p>
            <a:pPr eaLnBrk="1" hangingPunct="1">
              <a:buFontTx/>
              <a:buNone/>
            </a:pPr>
            <a:endParaRPr lang="en-GB" sz="2000" u="sng" smtClean="0"/>
          </a:p>
          <a:p>
            <a:pPr eaLnBrk="1" hangingPunct="1"/>
            <a:r>
              <a:rPr lang="en-GB" sz="2000" smtClean="0"/>
              <a:t>Severe COPD – FEV</a:t>
            </a:r>
            <a:r>
              <a:rPr lang="en-GB" sz="2000" baseline="-25000" smtClean="0"/>
              <a:t>1</a:t>
            </a:r>
            <a:r>
              <a:rPr lang="en-GB" sz="2000" smtClean="0"/>
              <a:t> 0.9 litres, 27% predicted, current smoker</a:t>
            </a:r>
          </a:p>
          <a:p>
            <a:pPr eaLnBrk="1" hangingPunct="1"/>
            <a:r>
              <a:rPr lang="en-GB" sz="2000" smtClean="0"/>
              <a:t>IHD</a:t>
            </a:r>
          </a:p>
          <a:p>
            <a:pPr eaLnBrk="1" hangingPunct="1"/>
            <a:r>
              <a:rPr lang="en-GB" sz="2000" smtClean="0"/>
              <a:t>Hypertension</a:t>
            </a:r>
          </a:p>
          <a:p>
            <a:pPr eaLnBrk="1" hangingPunct="1"/>
            <a:r>
              <a:rPr lang="en-GB" sz="2000" smtClean="0"/>
              <a:t>Hypercholesterolaemia</a:t>
            </a:r>
          </a:p>
          <a:p>
            <a:pPr eaLnBrk="1" hangingPunct="1"/>
            <a:r>
              <a:rPr lang="en-GB" sz="2000" smtClean="0"/>
              <a:t>Type 2 DM</a:t>
            </a:r>
          </a:p>
          <a:p>
            <a:pPr eaLnBrk="1" hangingPunct="1"/>
            <a:r>
              <a:rPr lang="en-GB" sz="2000" smtClean="0"/>
              <a:t>Hypothyroidism</a:t>
            </a:r>
          </a:p>
          <a:p>
            <a:pPr eaLnBrk="1" hangingPunct="1"/>
            <a:r>
              <a:rPr lang="en-GB" sz="2000" smtClean="0"/>
              <a:t>Osteoporosis</a:t>
            </a:r>
          </a:p>
          <a:p>
            <a:pPr eaLnBrk="1" hangingPunct="1"/>
            <a:r>
              <a:rPr lang="en-GB" sz="2000" smtClean="0"/>
              <a:t>Depression	- HAD score</a:t>
            </a:r>
          </a:p>
          <a:p>
            <a:pPr eaLnBrk="1" hangingPunct="1"/>
            <a:r>
              <a:rPr lang="en-GB" sz="2000" smtClean="0"/>
              <a:t>Low body mass index -     </a:t>
            </a:r>
            <a:r>
              <a:rPr lang="en-GB" sz="2000" u="sng" smtClean="0"/>
              <a:t>weight (kg) </a:t>
            </a:r>
            <a:r>
              <a:rPr lang="en-GB" sz="2000" smtClean="0"/>
              <a:t>  =  17 (NR 18.5-24.9)</a:t>
            </a:r>
          </a:p>
          <a:p>
            <a:pPr lvl="4" eaLnBrk="1" hangingPunct="1">
              <a:buFontTx/>
              <a:buNone/>
            </a:pPr>
            <a:r>
              <a:rPr lang="en-GB" smtClean="0"/>
              <a:t>                     height </a:t>
            </a:r>
            <a:r>
              <a:rPr lang="en-GB" b="1" baseline="30000" smtClean="0"/>
              <a:t>2 </a:t>
            </a:r>
            <a:r>
              <a:rPr lang="en-GB" smtClean="0"/>
              <a:t>(m)</a:t>
            </a:r>
          </a:p>
          <a:p>
            <a:pPr eaLnBrk="1" hangingPunct="1"/>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GB" b="1" smtClean="0">
                <a:solidFill>
                  <a:srgbClr val="FF0000"/>
                </a:solidFill>
              </a:rPr>
              <a:t>Mrs A.O.</a:t>
            </a:r>
            <a:endParaRPr lang="en-US" b="1" smtClean="0">
              <a:solidFill>
                <a:srgbClr val="FF0000"/>
              </a:solidFill>
            </a:endParaRPr>
          </a:p>
        </p:txBody>
      </p:sp>
      <p:sp>
        <p:nvSpPr>
          <p:cNvPr id="114690" name="Rectangle 3"/>
          <p:cNvSpPr>
            <a:spLocks noGrp="1" noChangeArrowheads="1"/>
          </p:cNvSpPr>
          <p:nvPr>
            <p:ph type="body" idx="1"/>
          </p:nvPr>
        </p:nvSpPr>
        <p:spPr>
          <a:xfrm>
            <a:off x="457200" y="1125538"/>
            <a:ext cx="8229600" cy="5000625"/>
          </a:xfrm>
        </p:spPr>
        <p:txBody>
          <a:bodyPr/>
          <a:lstStyle/>
          <a:p>
            <a:pPr eaLnBrk="1" hangingPunct="1">
              <a:lnSpc>
                <a:spcPct val="80000"/>
              </a:lnSpc>
              <a:buFontTx/>
              <a:buNone/>
            </a:pPr>
            <a:endParaRPr lang="en-GB" sz="1800" u="sng" smtClean="0"/>
          </a:p>
          <a:p>
            <a:pPr eaLnBrk="1" hangingPunct="1">
              <a:lnSpc>
                <a:spcPct val="80000"/>
              </a:lnSpc>
              <a:buFontTx/>
              <a:buNone/>
            </a:pPr>
            <a:r>
              <a:rPr lang="en-GB" sz="1800" b="1" u="sng" smtClean="0"/>
              <a:t>Medication:</a:t>
            </a:r>
          </a:p>
          <a:p>
            <a:pPr eaLnBrk="1" hangingPunct="1">
              <a:lnSpc>
                <a:spcPct val="80000"/>
              </a:lnSpc>
              <a:buFontTx/>
              <a:buNone/>
            </a:pPr>
            <a:endParaRPr lang="en-GB" sz="1800" b="1" smtClean="0">
              <a:solidFill>
                <a:srgbClr val="008000"/>
              </a:solidFill>
            </a:endParaRPr>
          </a:p>
          <a:p>
            <a:pPr eaLnBrk="1" hangingPunct="1">
              <a:lnSpc>
                <a:spcPct val="80000"/>
              </a:lnSpc>
              <a:buFontTx/>
              <a:buNone/>
            </a:pPr>
            <a:r>
              <a:rPr lang="en-GB" sz="2000" b="1" smtClean="0">
                <a:solidFill>
                  <a:srgbClr val="008000"/>
                </a:solidFill>
              </a:rPr>
              <a:t>Seretide accuhaler		</a:t>
            </a:r>
            <a:r>
              <a:rPr lang="en-GB" sz="2000" b="1" smtClean="0">
                <a:solidFill>
                  <a:srgbClr val="FF9900"/>
                </a:solidFill>
              </a:rPr>
              <a:t>Gliclazide</a:t>
            </a:r>
          </a:p>
          <a:p>
            <a:pPr eaLnBrk="1" hangingPunct="1">
              <a:lnSpc>
                <a:spcPct val="80000"/>
              </a:lnSpc>
              <a:buFontTx/>
              <a:buNone/>
            </a:pPr>
            <a:r>
              <a:rPr lang="en-GB" sz="2000" b="1" smtClean="0">
                <a:solidFill>
                  <a:srgbClr val="008000"/>
                </a:solidFill>
              </a:rPr>
              <a:t>Tiotropium inhaler		</a:t>
            </a:r>
            <a:r>
              <a:rPr lang="en-GB" sz="2000" b="1" smtClean="0">
                <a:solidFill>
                  <a:srgbClr val="FF9900"/>
                </a:solidFill>
              </a:rPr>
              <a:t>Metformin</a:t>
            </a:r>
          </a:p>
          <a:p>
            <a:pPr eaLnBrk="1" hangingPunct="1">
              <a:lnSpc>
                <a:spcPct val="80000"/>
              </a:lnSpc>
              <a:buFontTx/>
              <a:buNone/>
            </a:pPr>
            <a:r>
              <a:rPr lang="en-GB" sz="2000" b="1" smtClean="0">
                <a:solidFill>
                  <a:srgbClr val="008000"/>
                </a:solidFill>
              </a:rPr>
              <a:t>Aminophylline</a:t>
            </a:r>
          </a:p>
          <a:p>
            <a:pPr eaLnBrk="1" hangingPunct="1">
              <a:lnSpc>
                <a:spcPct val="80000"/>
              </a:lnSpc>
              <a:buFontTx/>
              <a:buNone/>
            </a:pPr>
            <a:r>
              <a:rPr lang="en-GB" sz="2000" b="1" smtClean="0">
                <a:solidFill>
                  <a:srgbClr val="008000"/>
                </a:solidFill>
              </a:rPr>
              <a:t>Carbocisteine</a:t>
            </a:r>
          </a:p>
          <a:p>
            <a:pPr eaLnBrk="1" hangingPunct="1">
              <a:lnSpc>
                <a:spcPct val="80000"/>
              </a:lnSpc>
            </a:pPr>
            <a:endParaRPr lang="en-GB" sz="2000" b="1" smtClean="0">
              <a:solidFill>
                <a:srgbClr val="008000"/>
              </a:solidFill>
            </a:endParaRPr>
          </a:p>
          <a:p>
            <a:pPr eaLnBrk="1" hangingPunct="1">
              <a:lnSpc>
                <a:spcPct val="80000"/>
              </a:lnSpc>
              <a:buFontTx/>
              <a:buNone/>
            </a:pPr>
            <a:r>
              <a:rPr lang="en-GB" sz="2000" b="1" smtClean="0">
                <a:solidFill>
                  <a:srgbClr val="FF0000"/>
                </a:solidFill>
              </a:rPr>
              <a:t>Aspirin				</a:t>
            </a:r>
            <a:r>
              <a:rPr lang="en-GB" sz="2000" b="1" smtClean="0">
                <a:solidFill>
                  <a:srgbClr val="0099CC"/>
                </a:solidFill>
              </a:rPr>
              <a:t>Alendronate</a:t>
            </a:r>
          </a:p>
          <a:p>
            <a:pPr eaLnBrk="1" hangingPunct="1">
              <a:lnSpc>
                <a:spcPct val="80000"/>
              </a:lnSpc>
              <a:buFontTx/>
              <a:buNone/>
            </a:pPr>
            <a:r>
              <a:rPr lang="en-GB" sz="2000" b="1" smtClean="0">
                <a:solidFill>
                  <a:srgbClr val="FF0000"/>
                </a:solidFill>
              </a:rPr>
              <a:t>Perindopril			</a:t>
            </a:r>
            <a:r>
              <a:rPr lang="en-GB" sz="2000" b="1" smtClean="0">
                <a:solidFill>
                  <a:srgbClr val="0099CC"/>
                </a:solidFill>
              </a:rPr>
              <a:t>Calcichew</a:t>
            </a:r>
            <a:r>
              <a:rPr lang="en-GB" sz="2000" b="1" smtClean="0">
                <a:solidFill>
                  <a:srgbClr val="CC3399"/>
                </a:solidFill>
              </a:rPr>
              <a:t>	</a:t>
            </a:r>
            <a:r>
              <a:rPr lang="en-GB" sz="2000" b="1" smtClean="0">
                <a:solidFill>
                  <a:srgbClr val="FF0000"/>
                </a:solidFill>
              </a:rPr>
              <a:t>	</a:t>
            </a:r>
          </a:p>
          <a:p>
            <a:pPr eaLnBrk="1" hangingPunct="1">
              <a:lnSpc>
                <a:spcPct val="80000"/>
              </a:lnSpc>
              <a:buFontTx/>
              <a:buNone/>
            </a:pPr>
            <a:r>
              <a:rPr lang="en-GB" sz="2000" b="1" smtClean="0">
                <a:solidFill>
                  <a:srgbClr val="FF0000"/>
                </a:solidFill>
              </a:rPr>
              <a:t>Rosuvastatin</a:t>
            </a:r>
          </a:p>
          <a:p>
            <a:pPr eaLnBrk="1" hangingPunct="1">
              <a:lnSpc>
                <a:spcPct val="80000"/>
              </a:lnSpc>
            </a:pPr>
            <a:endParaRPr lang="en-GB" sz="2000" b="1" smtClean="0">
              <a:solidFill>
                <a:srgbClr val="FF0000"/>
              </a:solidFill>
            </a:endParaRPr>
          </a:p>
          <a:p>
            <a:pPr eaLnBrk="1" hangingPunct="1">
              <a:lnSpc>
                <a:spcPct val="80000"/>
              </a:lnSpc>
              <a:buFontTx/>
              <a:buNone/>
            </a:pPr>
            <a:r>
              <a:rPr lang="en-GB" sz="2000" b="1" smtClean="0">
                <a:solidFill>
                  <a:srgbClr val="CC3399"/>
                </a:solidFill>
              </a:rPr>
              <a:t>Levothyroxine			</a:t>
            </a:r>
            <a:r>
              <a:rPr lang="en-GB" sz="2000" b="1" smtClean="0">
                <a:solidFill>
                  <a:srgbClr val="663300"/>
                </a:solidFill>
              </a:rPr>
              <a:t>Omeprazole</a:t>
            </a:r>
          </a:p>
          <a:p>
            <a:pPr eaLnBrk="1" hangingPunct="1">
              <a:lnSpc>
                <a:spcPct val="80000"/>
              </a:lnSpc>
              <a:buFontTx/>
              <a:buNone/>
            </a:pPr>
            <a:endParaRPr lang="en-GB" sz="2000" b="1" smtClean="0">
              <a:solidFill>
                <a:srgbClr val="663300"/>
              </a:solidFill>
            </a:endParaRPr>
          </a:p>
          <a:p>
            <a:pPr eaLnBrk="1" hangingPunct="1">
              <a:lnSpc>
                <a:spcPct val="80000"/>
              </a:lnSpc>
              <a:buFontTx/>
              <a:buNone/>
            </a:pPr>
            <a:r>
              <a:rPr lang="en-GB" sz="2000" b="1" smtClean="0">
                <a:solidFill>
                  <a:srgbClr val="000066"/>
                </a:solidFill>
              </a:rPr>
              <a:t>					Citalopram	</a:t>
            </a:r>
            <a:r>
              <a:rPr lang="en-GB" sz="2000" b="1" smtClean="0">
                <a:solidFill>
                  <a:srgbClr val="CC3399"/>
                </a:solidFill>
              </a:rPr>
              <a:t>		</a:t>
            </a:r>
            <a:r>
              <a:rPr lang="en-GB" sz="2000" b="1" smtClean="0">
                <a:solidFill>
                  <a:srgbClr val="0099CC"/>
                </a:solidFill>
              </a:rPr>
              <a:t>					</a:t>
            </a:r>
            <a:r>
              <a:rPr lang="en-GB" sz="1800" smtClean="0">
                <a:solidFill>
                  <a:srgbClr val="CC3399"/>
                </a:solidFill>
              </a:rPr>
              <a:t>	</a:t>
            </a:r>
          </a:p>
          <a:p>
            <a:pPr eaLnBrk="1" hangingPunct="1">
              <a:lnSpc>
                <a:spcPct val="80000"/>
              </a:lnSpc>
              <a:buFontTx/>
              <a:buNone/>
            </a:pPr>
            <a:endParaRPr lang="en-GB" sz="1800" smtClean="0">
              <a:solidFill>
                <a:srgbClr val="CC3399"/>
              </a:solidFill>
            </a:endParaRPr>
          </a:p>
          <a:p>
            <a:pPr eaLnBrk="1" hangingPunct="1">
              <a:lnSpc>
                <a:spcPct val="80000"/>
              </a:lnSpc>
              <a:buFontTx/>
              <a:buNone/>
            </a:pPr>
            <a:endParaRPr lang="en-GB" sz="1800" smtClean="0">
              <a:solidFill>
                <a:srgbClr val="CC3399"/>
              </a:solidFill>
            </a:endParaRPr>
          </a:p>
          <a:p>
            <a:pPr eaLnBrk="1" hangingPunct="1">
              <a:lnSpc>
                <a:spcPct val="80000"/>
              </a:lnSpc>
            </a:pPr>
            <a:endParaRPr lang="en-GB" sz="1800" smtClean="0">
              <a:solidFill>
                <a:srgbClr val="CC3399"/>
              </a:solidFill>
            </a:endParaRPr>
          </a:p>
          <a:p>
            <a:pPr eaLnBrk="1" hangingPunct="1">
              <a:lnSpc>
                <a:spcPct val="80000"/>
              </a:lnSpc>
            </a:pPr>
            <a:endParaRPr lang="en-GB" sz="1800" smtClean="0">
              <a:solidFill>
                <a:srgbClr val="FF0000"/>
              </a:solidFill>
            </a:endParaRPr>
          </a:p>
          <a:p>
            <a:pPr eaLnBrk="1" hangingPunct="1">
              <a:lnSpc>
                <a:spcPct val="80000"/>
              </a:lnSpc>
            </a:pPr>
            <a:endParaRPr lang="en-GB" sz="1800" smtClean="0">
              <a:solidFill>
                <a:srgbClr val="FF0000"/>
              </a:solidFill>
            </a:endParaRPr>
          </a:p>
          <a:p>
            <a:pPr eaLnBrk="1" hangingPunct="1">
              <a:lnSpc>
                <a:spcPct val="80000"/>
              </a:lnSpc>
            </a:pPr>
            <a:endParaRPr lang="en-GB" sz="1800" smtClean="0">
              <a:solidFill>
                <a:srgbClr val="FF0000"/>
              </a:solidFill>
            </a:endParaRPr>
          </a:p>
          <a:p>
            <a:pPr eaLnBrk="1" hangingPunct="1">
              <a:lnSpc>
                <a:spcPct val="80000"/>
              </a:lnSpc>
            </a:pPr>
            <a:endParaRPr lang="en-GB" sz="1800" smtClean="0"/>
          </a:p>
          <a:p>
            <a:pPr eaLnBrk="1" hangingPunct="1">
              <a:lnSpc>
                <a:spcPct val="80000"/>
              </a:lnSpc>
            </a:pPr>
            <a:endParaRPr lang="en-GB" sz="1800" smtClean="0"/>
          </a:p>
          <a:p>
            <a:pPr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en-GB" sz="4000" b="1" dirty="0">
                <a:solidFill>
                  <a:srgbClr val="FF0000"/>
                </a:solidFill>
              </a:rPr>
              <a:t>Mrs A.O.</a:t>
            </a:r>
            <a:endParaRPr lang="en-US" sz="4000" b="1" dirty="0">
              <a:solidFill>
                <a:srgbClr val="FF0000"/>
              </a:solidFill>
            </a:endParaRPr>
          </a:p>
        </p:txBody>
      </p:sp>
      <p:sp>
        <p:nvSpPr>
          <p:cNvPr id="440323" name="Rectangle 3"/>
          <p:cNvSpPr>
            <a:spLocks noGrp="1" noChangeArrowheads="1"/>
          </p:cNvSpPr>
          <p:nvPr>
            <p:ph type="body" idx="1"/>
          </p:nvPr>
        </p:nvSpPr>
        <p:spPr>
          <a:xfrm>
            <a:off x="457200" y="908050"/>
            <a:ext cx="8939213" cy="5689600"/>
          </a:xfrm>
        </p:spPr>
        <p:txBody>
          <a:bodyPr rtlCol="0">
            <a:normAutofit fontScale="92500" lnSpcReduction="10000"/>
          </a:bodyPr>
          <a:lstStyle/>
          <a:p>
            <a:pPr eaLnBrk="1" fontAlgn="auto" hangingPunct="1">
              <a:lnSpc>
                <a:spcPct val="80000"/>
              </a:lnSpc>
              <a:spcAft>
                <a:spcPts val="0"/>
              </a:spcAft>
              <a:buFontTx/>
              <a:buNone/>
              <a:defRPr/>
            </a:pPr>
            <a:r>
              <a:rPr lang="en-GB" sz="1800" b="1" u="sng" dirty="0"/>
              <a:t>Admissions to hospital:</a:t>
            </a:r>
          </a:p>
          <a:p>
            <a:pPr eaLnBrk="1" fontAlgn="auto" hangingPunct="1">
              <a:lnSpc>
                <a:spcPct val="80000"/>
              </a:lnSpc>
              <a:spcAft>
                <a:spcPts val="0"/>
              </a:spcAft>
              <a:buFontTx/>
              <a:buNone/>
              <a:defRPr/>
            </a:pPr>
            <a:endParaRPr lang="en-GB" sz="1800" b="1" u="sng" dirty="0"/>
          </a:p>
          <a:p>
            <a:pPr eaLnBrk="1" fontAlgn="auto" hangingPunct="1">
              <a:lnSpc>
                <a:spcPct val="80000"/>
              </a:lnSpc>
              <a:spcAft>
                <a:spcPts val="0"/>
              </a:spcAft>
              <a:buFont typeface="Arial" pitchFamily="34" charset="0"/>
              <a:buChar char="•"/>
              <a:defRPr/>
            </a:pPr>
            <a:r>
              <a:rPr lang="en-GB" sz="1800" dirty="0" smtClean="0">
                <a:solidFill>
                  <a:srgbClr val="008000"/>
                </a:solidFill>
              </a:rPr>
              <a:t>2009</a:t>
            </a:r>
            <a:r>
              <a:rPr lang="en-GB" sz="1800" dirty="0">
                <a:solidFill>
                  <a:srgbClr val="008000"/>
                </a:solidFill>
              </a:rPr>
              <a:t>		February	AECOPD</a:t>
            </a:r>
          </a:p>
          <a:p>
            <a:pPr lvl="4" eaLnBrk="1" fontAlgn="auto" hangingPunct="1">
              <a:lnSpc>
                <a:spcPct val="80000"/>
              </a:lnSpc>
              <a:spcAft>
                <a:spcPts val="0"/>
              </a:spcAft>
              <a:buFontTx/>
              <a:buNone/>
              <a:defRPr/>
            </a:pPr>
            <a:r>
              <a:rPr lang="en-GB" sz="1800" dirty="0">
                <a:solidFill>
                  <a:srgbClr val="008000"/>
                </a:solidFill>
              </a:rPr>
              <a:t>August		</a:t>
            </a:r>
            <a:r>
              <a:rPr lang="en-GB" sz="1800" dirty="0" err="1">
                <a:solidFill>
                  <a:srgbClr val="008000"/>
                </a:solidFill>
              </a:rPr>
              <a:t>choecystectomy</a:t>
            </a:r>
            <a:r>
              <a:rPr lang="en-GB" sz="1800" dirty="0">
                <a:solidFill>
                  <a:srgbClr val="008000"/>
                </a:solidFill>
              </a:rPr>
              <a:t> </a:t>
            </a:r>
            <a:r>
              <a:rPr lang="en-GB" sz="1800" dirty="0" err="1">
                <a:solidFill>
                  <a:srgbClr val="008000"/>
                </a:solidFill>
              </a:rPr>
              <a:t>w</a:t>
            </a:r>
            <a:r>
              <a:rPr lang="en-GB" sz="1800" dirty="0">
                <a:solidFill>
                  <a:srgbClr val="008000"/>
                </a:solidFill>
              </a:rPr>
              <a:t>/cc</a:t>
            </a:r>
          </a:p>
          <a:p>
            <a:pPr lvl="4" eaLnBrk="1" fontAlgn="auto" hangingPunct="1">
              <a:lnSpc>
                <a:spcPct val="80000"/>
              </a:lnSpc>
              <a:spcAft>
                <a:spcPts val="0"/>
              </a:spcAft>
              <a:buFontTx/>
              <a:buNone/>
              <a:defRPr/>
            </a:pPr>
            <a:endParaRPr lang="en-GB" sz="1800" dirty="0">
              <a:solidFill>
                <a:srgbClr val="008000"/>
              </a:solidFill>
            </a:endParaRPr>
          </a:p>
          <a:p>
            <a:pPr eaLnBrk="1" fontAlgn="auto" hangingPunct="1">
              <a:lnSpc>
                <a:spcPct val="80000"/>
              </a:lnSpc>
              <a:spcAft>
                <a:spcPts val="0"/>
              </a:spcAft>
              <a:buFont typeface="Arial" pitchFamily="34" charset="0"/>
              <a:buChar char="•"/>
              <a:defRPr/>
            </a:pPr>
            <a:r>
              <a:rPr lang="en-GB" sz="1800" dirty="0" smtClean="0">
                <a:solidFill>
                  <a:srgbClr val="CC00CC"/>
                </a:solidFill>
              </a:rPr>
              <a:t>2010</a:t>
            </a:r>
            <a:r>
              <a:rPr lang="en-GB" sz="1800" dirty="0">
                <a:solidFill>
                  <a:srgbClr val="CC00CC"/>
                </a:solidFill>
              </a:rPr>
              <a:t>		July		AECOPD</a:t>
            </a:r>
          </a:p>
          <a:p>
            <a:pPr lvl="4" eaLnBrk="1" fontAlgn="auto" hangingPunct="1">
              <a:lnSpc>
                <a:spcPct val="80000"/>
              </a:lnSpc>
              <a:spcAft>
                <a:spcPts val="0"/>
              </a:spcAft>
              <a:buFontTx/>
              <a:buNone/>
              <a:defRPr/>
            </a:pPr>
            <a:r>
              <a:rPr lang="en-GB" sz="1800" dirty="0">
                <a:solidFill>
                  <a:srgbClr val="CC00CC"/>
                </a:solidFill>
              </a:rPr>
              <a:t>                          	Type II respiratory failure requiring</a:t>
            </a:r>
          </a:p>
          <a:p>
            <a:pPr lvl="4" eaLnBrk="1" fontAlgn="auto" hangingPunct="1">
              <a:lnSpc>
                <a:spcPct val="80000"/>
              </a:lnSpc>
              <a:spcAft>
                <a:spcPts val="0"/>
              </a:spcAft>
              <a:buFontTx/>
              <a:buNone/>
              <a:defRPr/>
            </a:pPr>
            <a:r>
              <a:rPr lang="en-GB" sz="1800" dirty="0">
                <a:solidFill>
                  <a:srgbClr val="CC00CC"/>
                </a:solidFill>
              </a:rPr>
              <a:t>			non invasive ventilation</a:t>
            </a:r>
          </a:p>
          <a:p>
            <a:pPr lvl="4" eaLnBrk="1" fontAlgn="auto" hangingPunct="1">
              <a:lnSpc>
                <a:spcPct val="80000"/>
              </a:lnSpc>
              <a:spcAft>
                <a:spcPts val="0"/>
              </a:spcAft>
              <a:buFontTx/>
              <a:buNone/>
              <a:defRPr/>
            </a:pPr>
            <a:endParaRPr lang="en-GB" sz="1800" dirty="0">
              <a:solidFill>
                <a:srgbClr val="CC00CC"/>
              </a:solidFill>
            </a:endParaRPr>
          </a:p>
          <a:p>
            <a:pPr eaLnBrk="1" fontAlgn="auto" hangingPunct="1">
              <a:lnSpc>
                <a:spcPct val="80000"/>
              </a:lnSpc>
              <a:spcAft>
                <a:spcPts val="0"/>
              </a:spcAft>
              <a:buFont typeface="Arial" pitchFamily="34" charset="0"/>
              <a:buChar char="•"/>
              <a:defRPr/>
            </a:pPr>
            <a:r>
              <a:rPr lang="en-GB" sz="1800" dirty="0" smtClean="0">
                <a:solidFill>
                  <a:srgbClr val="006699"/>
                </a:solidFill>
              </a:rPr>
              <a:t>2011</a:t>
            </a:r>
            <a:r>
              <a:rPr lang="en-GB" sz="1800" dirty="0">
                <a:solidFill>
                  <a:srgbClr val="006699"/>
                </a:solidFill>
              </a:rPr>
              <a:t>		June		AECOPD</a:t>
            </a:r>
          </a:p>
          <a:p>
            <a:pPr lvl="4" eaLnBrk="1" fontAlgn="auto" hangingPunct="1">
              <a:lnSpc>
                <a:spcPct val="80000"/>
              </a:lnSpc>
              <a:spcAft>
                <a:spcPts val="0"/>
              </a:spcAft>
              <a:buFontTx/>
              <a:buNone/>
              <a:defRPr/>
            </a:pPr>
            <a:r>
              <a:rPr lang="en-GB" sz="1800" dirty="0">
                <a:solidFill>
                  <a:srgbClr val="006699"/>
                </a:solidFill>
              </a:rPr>
              <a:t>                          	Type II respiratory failure requiring</a:t>
            </a:r>
          </a:p>
          <a:p>
            <a:pPr lvl="4" eaLnBrk="1" fontAlgn="auto" hangingPunct="1">
              <a:lnSpc>
                <a:spcPct val="80000"/>
              </a:lnSpc>
              <a:spcAft>
                <a:spcPts val="0"/>
              </a:spcAft>
              <a:buFontTx/>
              <a:buNone/>
              <a:defRPr/>
            </a:pPr>
            <a:r>
              <a:rPr lang="en-GB" sz="1800" dirty="0">
                <a:solidFill>
                  <a:srgbClr val="006699"/>
                </a:solidFill>
              </a:rPr>
              <a:t>			non invasive ventilation</a:t>
            </a:r>
          </a:p>
          <a:p>
            <a:pPr lvl="4" eaLnBrk="1" fontAlgn="auto" hangingPunct="1">
              <a:lnSpc>
                <a:spcPct val="80000"/>
              </a:lnSpc>
              <a:spcAft>
                <a:spcPts val="0"/>
              </a:spcAft>
              <a:buFontTx/>
              <a:buNone/>
              <a:defRPr/>
            </a:pPr>
            <a:r>
              <a:rPr lang="en-GB" sz="1800" dirty="0">
                <a:solidFill>
                  <a:srgbClr val="006699"/>
                </a:solidFill>
              </a:rPr>
              <a:t>			NSTEMI</a:t>
            </a:r>
          </a:p>
          <a:p>
            <a:pPr lvl="4" eaLnBrk="1" fontAlgn="auto" hangingPunct="1">
              <a:lnSpc>
                <a:spcPct val="80000"/>
              </a:lnSpc>
              <a:spcAft>
                <a:spcPts val="0"/>
              </a:spcAft>
              <a:buFontTx/>
              <a:buNone/>
              <a:defRPr/>
            </a:pPr>
            <a:endParaRPr lang="en-GB" sz="1800" dirty="0">
              <a:solidFill>
                <a:srgbClr val="006699"/>
              </a:solidFill>
            </a:endParaRPr>
          </a:p>
          <a:p>
            <a:pPr lvl="4" eaLnBrk="1" fontAlgn="auto" hangingPunct="1">
              <a:lnSpc>
                <a:spcPct val="80000"/>
              </a:lnSpc>
              <a:spcAft>
                <a:spcPts val="0"/>
              </a:spcAft>
              <a:buFontTx/>
              <a:buNone/>
              <a:defRPr/>
            </a:pPr>
            <a:r>
              <a:rPr lang="en-GB" sz="1800" dirty="0">
                <a:solidFill>
                  <a:srgbClr val="006699"/>
                </a:solidFill>
              </a:rPr>
              <a:t>July		Hospital acquired pneumonia</a:t>
            </a:r>
          </a:p>
          <a:p>
            <a:pPr lvl="4" eaLnBrk="1" fontAlgn="auto" hangingPunct="1">
              <a:lnSpc>
                <a:spcPct val="80000"/>
              </a:lnSpc>
              <a:spcAft>
                <a:spcPts val="0"/>
              </a:spcAft>
              <a:buFontTx/>
              <a:buNone/>
              <a:defRPr/>
            </a:pPr>
            <a:endParaRPr lang="en-GB" sz="1800" dirty="0">
              <a:solidFill>
                <a:srgbClr val="006699"/>
              </a:solidFill>
            </a:endParaRPr>
          </a:p>
          <a:p>
            <a:pPr lvl="4" eaLnBrk="1" fontAlgn="auto" hangingPunct="1">
              <a:lnSpc>
                <a:spcPct val="80000"/>
              </a:lnSpc>
              <a:spcAft>
                <a:spcPts val="0"/>
              </a:spcAft>
              <a:buFontTx/>
              <a:buNone/>
              <a:defRPr/>
            </a:pPr>
            <a:r>
              <a:rPr lang="en-GB" sz="1800" dirty="0">
                <a:solidFill>
                  <a:srgbClr val="006699"/>
                </a:solidFill>
              </a:rPr>
              <a:t>October		AECOPD</a:t>
            </a:r>
          </a:p>
          <a:p>
            <a:pPr lvl="4" eaLnBrk="1" fontAlgn="auto" hangingPunct="1">
              <a:lnSpc>
                <a:spcPct val="80000"/>
              </a:lnSpc>
              <a:spcAft>
                <a:spcPts val="0"/>
              </a:spcAft>
              <a:buFontTx/>
              <a:buNone/>
              <a:defRPr/>
            </a:pPr>
            <a:r>
              <a:rPr lang="en-GB" sz="1800" dirty="0">
                <a:solidFill>
                  <a:srgbClr val="006699"/>
                </a:solidFill>
              </a:rPr>
              <a:t>                          	</a:t>
            </a:r>
          </a:p>
          <a:p>
            <a:pPr lvl="4" eaLnBrk="1" fontAlgn="auto" hangingPunct="1">
              <a:lnSpc>
                <a:spcPct val="80000"/>
              </a:lnSpc>
              <a:spcAft>
                <a:spcPts val="0"/>
              </a:spcAft>
              <a:buFontTx/>
              <a:buNone/>
              <a:defRPr/>
            </a:pPr>
            <a:r>
              <a:rPr lang="en-GB" sz="1800" dirty="0">
                <a:solidFill>
                  <a:srgbClr val="006699"/>
                </a:solidFill>
              </a:rPr>
              <a:t>November	Hospital acquired pneumonia</a:t>
            </a:r>
          </a:p>
          <a:p>
            <a:pPr lvl="4" eaLnBrk="1" fontAlgn="auto" hangingPunct="1">
              <a:lnSpc>
                <a:spcPct val="80000"/>
              </a:lnSpc>
              <a:spcAft>
                <a:spcPts val="0"/>
              </a:spcAft>
              <a:buFontTx/>
              <a:buNone/>
              <a:defRPr/>
            </a:pPr>
            <a:r>
              <a:rPr lang="en-GB" sz="1800" dirty="0">
                <a:solidFill>
                  <a:srgbClr val="006699"/>
                </a:solidFill>
              </a:rPr>
              <a:t>                          	Type II respiratory failure requiring</a:t>
            </a:r>
          </a:p>
          <a:p>
            <a:pPr lvl="4" eaLnBrk="1" fontAlgn="auto" hangingPunct="1">
              <a:lnSpc>
                <a:spcPct val="80000"/>
              </a:lnSpc>
              <a:spcAft>
                <a:spcPts val="0"/>
              </a:spcAft>
              <a:buFontTx/>
              <a:buNone/>
              <a:defRPr/>
            </a:pPr>
            <a:r>
              <a:rPr lang="en-GB" sz="1800" dirty="0">
                <a:solidFill>
                  <a:srgbClr val="006699"/>
                </a:solidFill>
              </a:rPr>
              <a:t>			non invasive ventilation</a:t>
            </a:r>
          </a:p>
          <a:p>
            <a:pPr lvl="4" eaLnBrk="1" fontAlgn="auto" hangingPunct="1">
              <a:lnSpc>
                <a:spcPct val="80000"/>
              </a:lnSpc>
              <a:spcAft>
                <a:spcPts val="0"/>
              </a:spcAft>
              <a:buFontTx/>
              <a:buNone/>
              <a:defRPr/>
            </a:pPr>
            <a:endParaRPr lang="en-GB" sz="1800" dirty="0">
              <a:solidFill>
                <a:srgbClr val="006699"/>
              </a:solidFill>
            </a:endParaRPr>
          </a:p>
          <a:p>
            <a:pPr lvl="4" eaLnBrk="1" fontAlgn="auto" hangingPunct="1">
              <a:lnSpc>
                <a:spcPct val="80000"/>
              </a:lnSpc>
              <a:spcAft>
                <a:spcPts val="0"/>
              </a:spcAft>
              <a:buFontTx/>
              <a:buNone/>
              <a:defRPr/>
            </a:pPr>
            <a:endParaRPr lang="en-GB" sz="1800" dirty="0">
              <a:solidFill>
                <a:srgbClr val="006699"/>
              </a:solidFill>
            </a:endParaRPr>
          </a:p>
          <a:p>
            <a:pPr lvl="4" eaLnBrk="1" fontAlgn="auto" hangingPunct="1">
              <a:lnSpc>
                <a:spcPct val="80000"/>
              </a:lnSpc>
              <a:spcAft>
                <a:spcPts val="0"/>
              </a:spcAft>
              <a:buFontTx/>
              <a:buNone/>
              <a:defRPr/>
            </a:pPr>
            <a:endParaRPr lang="en-GB" sz="900" dirty="0"/>
          </a:p>
          <a:p>
            <a:pPr lvl="4" eaLnBrk="1" fontAlgn="auto" hangingPunct="1">
              <a:lnSpc>
                <a:spcPct val="80000"/>
              </a:lnSpc>
              <a:spcAft>
                <a:spcPts val="0"/>
              </a:spcAft>
              <a:buFontTx/>
              <a:buNone/>
              <a:defRPr/>
            </a:pPr>
            <a:r>
              <a:rPr lang="en-GB" sz="800" dirty="0"/>
              <a:t>			</a:t>
            </a:r>
          </a:p>
          <a:p>
            <a:pPr lvl="4" eaLnBrk="1" fontAlgn="auto" hangingPunct="1">
              <a:lnSpc>
                <a:spcPct val="80000"/>
              </a:lnSpc>
              <a:spcAft>
                <a:spcPts val="0"/>
              </a:spcAft>
              <a:buFontTx/>
              <a:buNone/>
              <a:defRPr/>
            </a:pPr>
            <a:endParaRPr lang="en-GB" sz="500" dirty="0"/>
          </a:p>
          <a:p>
            <a:pPr eaLnBrk="1" fontAlgn="auto" hangingPunct="1">
              <a:lnSpc>
                <a:spcPct val="80000"/>
              </a:lnSpc>
              <a:spcAft>
                <a:spcPts val="0"/>
              </a:spcAft>
              <a:buFontTx/>
              <a:buNone/>
              <a:defRPr/>
            </a:pPr>
            <a:endParaRPr lang="en-GB" sz="800" dirty="0"/>
          </a:p>
          <a:p>
            <a:pPr lvl="4" eaLnBrk="1" fontAlgn="auto" hangingPunct="1">
              <a:lnSpc>
                <a:spcPct val="80000"/>
              </a:lnSpc>
              <a:spcAft>
                <a:spcPts val="0"/>
              </a:spcAft>
              <a:buFontTx/>
              <a:buNone/>
              <a:defRPr/>
            </a:pPr>
            <a:endParaRPr lang="en-GB" sz="800" dirty="0"/>
          </a:p>
          <a:p>
            <a:pPr lvl="4" eaLnBrk="1" fontAlgn="auto" hangingPunct="1">
              <a:lnSpc>
                <a:spcPct val="80000"/>
              </a:lnSpc>
              <a:spcAft>
                <a:spcPts val="0"/>
              </a:spcAft>
              <a:buFontTx/>
              <a:buNone/>
              <a:defRPr/>
            </a:pPr>
            <a:endParaRPr lang="en-GB" sz="800" dirty="0"/>
          </a:p>
          <a:p>
            <a:pPr lvl="4" eaLnBrk="1" fontAlgn="auto" hangingPunct="1">
              <a:lnSpc>
                <a:spcPct val="80000"/>
              </a:lnSpc>
              <a:spcAft>
                <a:spcPts val="0"/>
              </a:spcAft>
              <a:buFontTx/>
              <a:buNone/>
              <a:defRPr/>
            </a:pPr>
            <a:endParaRPr lang="en-GB" sz="800" dirty="0"/>
          </a:p>
          <a:p>
            <a:pPr lvl="4" eaLnBrk="1" fontAlgn="auto" hangingPunct="1">
              <a:lnSpc>
                <a:spcPct val="80000"/>
              </a:lnSpc>
              <a:spcAft>
                <a:spcPts val="0"/>
              </a:spcAft>
              <a:buFontTx/>
              <a:buNone/>
              <a:defRPr/>
            </a:pPr>
            <a:endParaRPr lang="en-GB" sz="800" dirty="0"/>
          </a:p>
          <a:p>
            <a:pPr lvl="4" eaLnBrk="1" fontAlgn="auto" hangingPunct="1">
              <a:lnSpc>
                <a:spcPct val="80000"/>
              </a:lnSpc>
              <a:spcAft>
                <a:spcPts val="0"/>
              </a:spcAft>
              <a:buFont typeface="Arial" pitchFamily="34" charset="0"/>
              <a:buChar char="»"/>
              <a:defRPr/>
            </a:pPr>
            <a:endParaRPr lang="en-GB" sz="800" dirty="0"/>
          </a:p>
          <a:p>
            <a:pPr lvl="4" eaLnBrk="1" fontAlgn="auto" hangingPunct="1">
              <a:lnSpc>
                <a:spcPct val="80000"/>
              </a:lnSpc>
              <a:spcAft>
                <a:spcPts val="0"/>
              </a:spcAft>
              <a:buFont typeface="Arial" pitchFamily="34" charset="0"/>
              <a:buChar char="»"/>
              <a:defRPr/>
            </a:pPr>
            <a:endParaRPr lang="en-GB" sz="800" dirty="0"/>
          </a:p>
          <a:p>
            <a:pPr eaLnBrk="1" fontAlgn="auto" hangingPunct="1">
              <a:lnSpc>
                <a:spcPct val="80000"/>
              </a:lnSpc>
              <a:spcAft>
                <a:spcPts val="0"/>
              </a:spcAft>
              <a:buFontTx/>
              <a:buNone/>
              <a:defRPr/>
            </a:pPr>
            <a:endParaRPr lang="en-GB" sz="500" dirty="0"/>
          </a:p>
          <a:p>
            <a:pPr eaLnBrk="1" fontAlgn="auto" hangingPunct="1">
              <a:lnSpc>
                <a:spcPct val="80000"/>
              </a:lnSpc>
              <a:spcAft>
                <a:spcPts val="0"/>
              </a:spcAft>
              <a:buFont typeface="Arial" pitchFamily="34" charset="0"/>
              <a:buChar char="•"/>
              <a:defRPr/>
            </a:pPr>
            <a:endParaRPr lang="en-GB" sz="500" u="sng" dirty="0"/>
          </a:p>
          <a:p>
            <a:pPr eaLnBrk="1" fontAlgn="auto" hangingPunct="1">
              <a:lnSpc>
                <a:spcPct val="80000"/>
              </a:lnSpc>
              <a:spcAft>
                <a:spcPts val="0"/>
              </a:spcAft>
              <a:buFont typeface="Arial" pitchFamily="34" charset="0"/>
              <a:buChar char="•"/>
              <a:defRPr/>
            </a:pPr>
            <a:endParaRPr lang="en-GB" sz="500" dirty="0"/>
          </a:p>
          <a:p>
            <a:pPr eaLnBrk="1" fontAlgn="auto" hangingPunct="1">
              <a:lnSpc>
                <a:spcPct val="80000"/>
              </a:lnSpc>
              <a:spcAft>
                <a:spcPts val="0"/>
              </a:spcAft>
              <a:buFont typeface="Arial" pitchFamily="34" charset="0"/>
              <a:buChar char="•"/>
              <a:defRPr/>
            </a:pPr>
            <a:endParaRPr lang="en-GB" sz="500" dirty="0"/>
          </a:p>
          <a:p>
            <a:pPr eaLnBrk="1" fontAlgn="auto" hangingPunct="1">
              <a:lnSpc>
                <a:spcPct val="80000"/>
              </a:lnSpc>
              <a:spcAft>
                <a:spcPts val="0"/>
              </a:spcAft>
              <a:buFont typeface="Arial" pitchFamily="34" charset="0"/>
              <a:buChar char="•"/>
              <a:defRPr/>
            </a:pPr>
            <a:endParaRPr lang="en-GB" sz="500" dirty="0"/>
          </a:p>
          <a:p>
            <a:pPr eaLnBrk="1" fontAlgn="auto" hangingPunct="1">
              <a:lnSpc>
                <a:spcPct val="80000"/>
              </a:lnSpc>
              <a:spcAft>
                <a:spcPts val="0"/>
              </a:spcAft>
              <a:buFont typeface="Arial" pitchFamily="34" charset="0"/>
              <a:buChar char="•"/>
              <a:defRPr/>
            </a:pPr>
            <a:endParaRPr lang="en-US" sz="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r>
              <a:rPr lang="en-GB" b="1" smtClean="0">
                <a:solidFill>
                  <a:srgbClr val="FF0000"/>
                </a:solidFill>
              </a:rPr>
              <a:t>Important features</a:t>
            </a:r>
            <a:endParaRPr lang="en-US" b="1" smtClean="0">
              <a:solidFill>
                <a:srgbClr val="FF0000"/>
              </a:solidFill>
            </a:endParaRPr>
          </a:p>
        </p:txBody>
      </p:sp>
      <p:sp>
        <p:nvSpPr>
          <p:cNvPr id="118786" name="Rectangle 3"/>
          <p:cNvSpPr>
            <a:spLocks noGrp="1" noChangeArrowheads="1"/>
          </p:cNvSpPr>
          <p:nvPr>
            <p:ph type="body" idx="1"/>
          </p:nvPr>
        </p:nvSpPr>
        <p:spPr/>
        <p:txBody>
          <a:bodyPr/>
          <a:lstStyle/>
          <a:p>
            <a:pPr eaLnBrk="1" hangingPunct="1"/>
            <a:r>
              <a:rPr lang="en-GB" smtClean="0"/>
              <a:t>Elderly</a:t>
            </a:r>
          </a:p>
          <a:p>
            <a:pPr eaLnBrk="1" hangingPunct="1"/>
            <a:r>
              <a:rPr lang="en-GB" smtClean="0"/>
              <a:t>Multiple comorbidities</a:t>
            </a:r>
          </a:p>
          <a:p>
            <a:pPr eaLnBrk="1" hangingPunct="1"/>
            <a:r>
              <a:rPr lang="en-GB" smtClean="0"/>
              <a:t>Polypharmacy</a:t>
            </a:r>
          </a:p>
          <a:p>
            <a:pPr eaLnBrk="1" hangingPunct="1"/>
            <a:r>
              <a:rPr lang="en-GB" smtClean="0"/>
              <a:t>Increasingly frequent need for unscheduled healthcare</a:t>
            </a:r>
          </a:p>
          <a:p>
            <a:pPr eaLnBrk="1" hangingPunct="1"/>
            <a:r>
              <a:rPr lang="en-GB" smtClean="0"/>
              <a:t>Adverse prognostic indicators</a:t>
            </a:r>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468313" y="333375"/>
            <a:ext cx="8229600" cy="850900"/>
          </a:xfrm>
        </p:spPr>
        <p:txBody>
          <a:bodyPr rtlCol="0">
            <a:normAutofit fontScale="90000"/>
          </a:bodyPr>
          <a:lstStyle/>
          <a:p>
            <a:pPr eaLnBrk="1" fontAlgn="auto" hangingPunct="1">
              <a:spcAft>
                <a:spcPts val="0"/>
              </a:spcAft>
              <a:defRPr/>
            </a:pPr>
            <a:r>
              <a:rPr lang="en-GB" sz="3600" b="1" dirty="0">
                <a:solidFill>
                  <a:srgbClr val="FF0000"/>
                </a:solidFill>
              </a:rPr>
              <a:t>RCP/BTS COPD audit 2008: mortality after COPD hospital admission</a:t>
            </a:r>
            <a:endParaRPr lang="en-US" sz="3600" b="1" dirty="0">
              <a:solidFill>
                <a:srgbClr val="FF0000"/>
              </a:solidFill>
            </a:endParaRPr>
          </a:p>
        </p:txBody>
      </p:sp>
      <p:sp>
        <p:nvSpPr>
          <p:cNvPr id="120834" name="Rectangle 3"/>
          <p:cNvSpPr>
            <a:spLocks noGrp="1" noChangeArrowheads="1"/>
          </p:cNvSpPr>
          <p:nvPr>
            <p:ph type="body" idx="1"/>
          </p:nvPr>
        </p:nvSpPr>
        <p:spPr>
          <a:xfrm>
            <a:off x="457200" y="1312863"/>
            <a:ext cx="8686800" cy="5545137"/>
          </a:xfrm>
        </p:spPr>
        <p:txBody>
          <a:bodyPr/>
          <a:lstStyle/>
          <a:p>
            <a:pPr eaLnBrk="1" hangingPunct="1">
              <a:buFontTx/>
              <a:buNone/>
            </a:pPr>
            <a:endParaRPr lang="en-GB" sz="2800" smtClean="0"/>
          </a:p>
          <a:p>
            <a:pPr eaLnBrk="1" hangingPunct="1"/>
            <a:r>
              <a:rPr lang="en-GB" sz="2800" smtClean="0"/>
              <a:t>Mortality 14% at 90 days </a:t>
            </a:r>
          </a:p>
          <a:p>
            <a:pPr eaLnBrk="1" hangingPunct="1">
              <a:buFontTx/>
              <a:buNone/>
            </a:pPr>
            <a:endParaRPr lang="en-GB" sz="2800" smtClean="0"/>
          </a:p>
          <a:p>
            <a:pPr eaLnBrk="1" hangingPunct="1"/>
            <a:r>
              <a:rPr lang="en-GB" sz="2800" smtClean="0"/>
              <a:t>33% readmitted within 90 days following discharge</a:t>
            </a:r>
          </a:p>
          <a:p>
            <a:pPr eaLnBrk="1" hangingPunct="1">
              <a:buFontTx/>
              <a:buNone/>
            </a:pPr>
            <a:endParaRPr lang="en-GB" sz="2800" smtClean="0"/>
          </a:p>
          <a:p>
            <a:pPr eaLnBrk="1" hangingPunct="1"/>
            <a:r>
              <a:rPr lang="en-GB" sz="2800" smtClean="0"/>
              <a:t>49% die within 2 years of hospitalisation; 1 year if episode of NIV</a:t>
            </a:r>
          </a:p>
          <a:p>
            <a:pPr eaLnBrk="1" hangingPunct="1">
              <a:buFontTx/>
              <a:buNone/>
            </a:pPr>
            <a:endParaRPr lang="en-GB" sz="2800" smtClean="0"/>
          </a:p>
          <a:p>
            <a:pPr eaLnBrk="1" hangingPunct="1"/>
            <a:r>
              <a:rPr lang="en-GB" sz="2800" smtClean="0"/>
              <a:t>41% no documented plan in event of NIV failure</a:t>
            </a:r>
          </a:p>
          <a:p>
            <a:pPr eaLnBrk="1" hangingPunct="1"/>
            <a:r>
              <a:rPr lang="en-GB" sz="2800" smtClean="0"/>
              <a:t>11% had DNR order signed within 24 hrs</a:t>
            </a:r>
          </a:p>
          <a:p>
            <a:pPr eaLnBrk="1" hangingPunct="1">
              <a:buFontTx/>
              <a:buNone/>
            </a:pPr>
            <a:endParaRPr lang="en-GB" sz="2800" smtClean="0"/>
          </a:p>
          <a:p>
            <a:pPr eaLnBrk="1" hangingPunct="1"/>
            <a:endParaRPr lang="en-GB" sz="2800" smtClean="0"/>
          </a:p>
          <a:p>
            <a:pPr eaLnBrk="1" hangingPunct="1"/>
            <a:endParaRPr lang="en-GB" sz="2800" smtClean="0">
              <a:solidFill>
                <a:srgbClr val="FFFF99"/>
              </a:solidFill>
            </a:endParaRPr>
          </a:p>
          <a:p>
            <a:pPr eaLnBrk="1" hangingPunct="1"/>
            <a:endParaRPr lang="en-GB" sz="2800" smtClean="0">
              <a:solidFill>
                <a:srgbClr val="FFFF99"/>
              </a:solidFill>
            </a:endParaRPr>
          </a:p>
          <a:p>
            <a:pPr eaLnBrk="1" hangingPunct="1"/>
            <a:endParaRPr lang="en-GB" sz="2800" smtClean="0">
              <a:solidFill>
                <a:srgbClr val="FFFF99"/>
              </a:solidFill>
            </a:endParaRPr>
          </a:p>
          <a:p>
            <a:pPr eaLnBrk="1" hangingPunct="1"/>
            <a:endParaRPr lang="en-GB" sz="2800" smtClean="0">
              <a:solidFill>
                <a:srgbClr val="FFFF99"/>
              </a:solidFill>
            </a:endParaRPr>
          </a:p>
          <a:p>
            <a:pPr eaLnBrk="1" hangingPunct="1">
              <a:buFontTx/>
              <a:buNone/>
            </a:pPr>
            <a:endParaRPr lang="en-GB" sz="2800" smtClean="0">
              <a:solidFill>
                <a:srgbClr val="FFFF99"/>
              </a:solidFill>
            </a:endParaRPr>
          </a:p>
          <a:p>
            <a:pPr eaLnBrk="1" hangingPunct="1"/>
            <a:endParaRPr lang="en-GB" sz="2800" smtClean="0">
              <a:solidFill>
                <a:srgbClr val="FFFF99"/>
              </a:solidFill>
            </a:endParaRPr>
          </a:p>
          <a:p>
            <a:pPr eaLnBrk="1" hangingPunct="1"/>
            <a:endParaRPr lang="en-US" sz="2400" smtClean="0">
              <a:solidFill>
                <a:srgbClr val="FFFF99"/>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GB" sz="3200" b="1" smtClean="0">
                <a:solidFill>
                  <a:srgbClr val="FF0000"/>
                </a:solidFill>
              </a:rPr>
              <a:t>Adverse prognostic indicators in COPD</a:t>
            </a:r>
          </a:p>
        </p:txBody>
      </p:sp>
      <p:sp>
        <p:nvSpPr>
          <p:cNvPr id="122882" name="Rectangle 3"/>
          <p:cNvSpPr>
            <a:spLocks noGrp="1" noChangeArrowheads="1"/>
          </p:cNvSpPr>
          <p:nvPr>
            <p:ph type="body" idx="1"/>
          </p:nvPr>
        </p:nvSpPr>
        <p:spPr/>
        <p:txBody>
          <a:bodyPr/>
          <a:lstStyle/>
          <a:p>
            <a:pPr eaLnBrk="1" hangingPunct="1">
              <a:lnSpc>
                <a:spcPct val="90000"/>
              </a:lnSpc>
            </a:pPr>
            <a:r>
              <a:rPr lang="en-GB" smtClean="0"/>
              <a:t>FEV1 &lt;30% predicted</a:t>
            </a:r>
          </a:p>
          <a:p>
            <a:pPr eaLnBrk="1" hangingPunct="1">
              <a:lnSpc>
                <a:spcPct val="90000"/>
              </a:lnSpc>
            </a:pPr>
            <a:r>
              <a:rPr lang="en-GB" smtClean="0"/>
              <a:t>Frequent exacerbations</a:t>
            </a:r>
          </a:p>
          <a:p>
            <a:pPr eaLnBrk="1" hangingPunct="1">
              <a:lnSpc>
                <a:spcPct val="90000"/>
              </a:lnSpc>
            </a:pPr>
            <a:r>
              <a:rPr lang="en-GB" smtClean="0"/>
              <a:t>&gt;3 acute admissions in 12 months</a:t>
            </a:r>
          </a:p>
          <a:p>
            <a:pPr eaLnBrk="1" hangingPunct="1">
              <a:lnSpc>
                <a:spcPct val="90000"/>
              </a:lnSpc>
            </a:pPr>
            <a:r>
              <a:rPr lang="en-GB" smtClean="0"/>
              <a:t>MRC dyspnoea score 4/5</a:t>
            </a:r>
          </a:p>
          <a:p>
            <a:pPr eaLnBrk="1" hangingPunct="1">
              <a:lnSpc>
                <a:spcPct val="90000"/>
              </a:lnSpc>
            </a:pPr>
            <a:r>
              <a:rPr lang="en-GB" smtClean="0"/>
              <a:t>Long term oxygen therapy</a:t>
            </a:r>
          </a:p>
          <a:p>
            <a:pPr eaLnBrk="1" hangingPunct="1">
              <a:lnSpc>
                <a:spcPct val="90000"/>
              </a:lnSpc>
            </a:pPr>
            <a:r>
              <a:rPr lang="en-GB" smtClean="0"/>
              <a:t>Requirement for non invasive ventilation</a:t>
            </a:r>
          </a:p>
          <a:p>
            <a:pPr eaLnBrk="1" hangingPunct="1">
              <a:lnSpc>
                <a:spcPct val="90000"/>
              </a:lnSpc>
            </a:pPr>
            <a:r>
              <a:rPr lang="en-GB" smtClean="0"/>
              <a:t>Cor pulmonale</a:t>
            </a:r>
          </a:p>
          <a:p>
            <a:pPr eaLnBrk="1" hangingPunct="1">
              <a:lnSpc>
                <a:spcPct val="90000"/>
              </a:lnSpc>
            </a:pPr>
            <a:r>
              <a:rPr lang="en-GB" smtClean="0"/>
              <a:t>Low BMI</a:t>
            </a:r>
          </a:p>
          <a:p>
            <a:pPr eaLnBrk="1" hangingPunct="1">
              <a:lnSpc>
                <a:spcPct val="90000"/>
              </a:lnSpc>
              <a:buFontTx/>
              <a:buNone/>
            </a:pPr>
            <a:endParaRPr lang="en-GB"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pPr eaLnBrk="1" hangingPunct="1"/>
            <a:r>
              <a:rPr lang="en-GB" sz="3200" b="1" smtClean="0">
                <a:solidFill>
                  <a:srgbClr val="FF0000"/>
                </a:solidFill>
              </a:rPr>
              <a:t>Timing of discussion with patients</a:t>
            </a:r>
          </a:p>
        </p:txBody>
      </p:sp>
      <p:sp>
        <p:nvSpPr>
          <p:cNvPr id="124930" name="Rectangle 3"/>
          <p:cNvSpPr>
            <a:spLocks noGrp="1" noChangeArrowheads="1"/>
          </p:cNvSpPr>
          <p:nvPr>
            <p:ph type="body" idx="1"/>
          </p:nvPr>
        </p:nvSpPr>
        <p:spPr/>
        <p:txBody>
          <a:bodyPr/>
          <a:lstStyle/>
          <a:p>
            <a:pPr eaLnBrk="1" hangingPunct="1">
              <a:buFontTx/>
              <a:buNone/>
            </a:pPr>
            <a:r>
              <a:rPr lang="en-GB" u="sng" smtClean="0"/>
              <a:t>Patient’s experience with mechanical ventilation</a:t>
            </a:r>
          </a:p>
          <a:p>
            <a:pPr eaLnBrk="1" hangingPunct="1">
              <a:buFontTx/>
              <a:buNone/>
            </a:pPr>
            <a:r>
              <a:rPr lang="en-GB" smtClean="0"/>
              <a:t>	</a:t>
            </a:r>
          </a:p>
          <a:p>
            <a:pPr eaLnBrk="1" hangingPunct="1"/>
            <a:r>
              <a:rPr lang="en-GB" smtClean="0"/>
              <a:t>Never admitted 				6%</a:t>
            </a:r>
          </a:p>
          <a:p>
            <a:pPr eaLnBrk="1" hangingPunct="1"/>
            <a:r>
              <a:rPr lang="en-GB" smtClean="0"/>
              <a:t>First admission with exacerbation	62%</a:t>
            </a:r>
          </a:p>
          <a:p>
            <a:pPr eaLnBrk="1" hangingPunct="1"/>
            <a:r>
              <a:rPr lang="en-GB" smtClean="0"/>
              <a:t>After mechanical ventilation		30%	</a:t>
            </a:r>
          </a:p>
        </p:txBody>
      </p:sp>
      <p:sp>
        <p:nvSpPr>
          <p:cNvPr id="124931" name="Text Box 4"/>
          <p:cNvSpPr txBox="1">
            <a:spLocks noChangeArrowheads="1"/>
          </p:cNvSpPr>
          <p:nvPr/>
        </p:nvSpPr>
        <p:spPr bwMode="auto">
          <a:xfrm>
            <a:off x="3687763" y="5683250"/>
            <a:ext cx="4413250" cy="366713"/>
          </a:xfrm>
          <a:prstGeom prst="rect">
            <a:avLst/>
          </a:prstGeom>
          <a:noFill/>
          <a:ln w="9525">
            <a:noFill/>
            <a:miter lim="800000"/>
            <a:headEnd/>
            <a:tailEnd/>
          </a:ln>
        </p:spPr>
        <p:txBody>
          <a:bodyPr wrap="none">
            <a:spAutoFit/>
          </a:bodyPr>
          <a:lstStyle/>
          <a:p>
            <a:r>
              <a:rPr lang="en-GB">
                <a:latin typeface="Times New Roman" pitchFamily="18" charset="0"/>
              </a:rPr>
              <a:t>McNeely Can Med Assoc 1997; 156: 177-183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457200" y="274638"/>
            <a:ext cx="8507413" cy="1143000"/>
          </a:xfrm>
        </p:spPr>
        <p:txBody>
          <a:bodyPr/>
          <a:lstStyle/>
          <a:p>
            <a:pPr eaLnBrk="1" hangingPunct="1"/>
            <a:r>
              <a:rPr lang="en-GB" sz="3200" b="1" smtClean="0">
                <a:solidFill>
                  <a:srgbClr val="FF0000"/>
                </a:solidFill>
              </a:rPr>
              <a:t>Time before death individuals know they are </a:t>
            </a:r>
            <a:br>
              <a:rPr lang="en-GB" sz="3200" b="1" smtClean="0">
                <a:solidFill>
                  <a:srgbClr val="FF0000"/>
                </a:solidFill>
              </a:rPr>
            </a:br>
            <a:r>
              <a:rPr lang="en-GB" sz="3200" b="1" smtClean="0">
                <a:solidFill>
                  <a:srgbClr val="FF0000"/>
                </a:solidFill>
              </a:rPr>
              <a:t>likely to die</a:t>
            </a:r>
          </a:p>
        </p:txBody>
      </p:sp>
      <p:pic>
        <p:nvPicPr>
          <p:cNvPr id="103426" name="Object 4"/>
          <p:cNvPicPr>
            <a:picLocks noChangeAspect="1"/>
          </p:cNvPicPr>
          <p:nvPr>
            <p:ph idx="1"/>
          </p:nvPr>
        </p:nvPicPr>
        <p:blipFill>
          <a:blip r:embed="rId4"/>
          <a:stretch>
            <a:fillRect/>
          </a:stretch>
        </p:blipFill>
        <p:spPr>
          <a:xfrm>
            <a:off x="1331913" y="1412875"/>
            <a:ext cx="7127875" cy="4735513"/>
          </a:xfrm>
          <a:prstGeom prst="rect">
            <a:avLst/>
          </a:prstGeom>
        </p:spPr>
      </p:pic>
      <p:sp>
        <p:nvSpPr>
          <p:cNvPr id="103428" name="Text Box 6"/>
          <p:cNvSpPr txBox="1">
            <a:spLocks noChangeArrowheads="1"/>
          </p:cNvSpPr>
          <p:nvPr/>
        </p:nvSpPr>
        <p:spPr bwMode="auto">
          <a:xfrm>
            <a:off x="5003800" y="6165850"/>
            <a:ext cx="3263900" cy="366713"/>
          </a:xfrm>
          <a:prstGeom prst="rect">
            <a:avLst/>
          </a:prstGeom>
          <a:noFill/>
          <a:ln w="9525">
            <a:noFill/>
            <a:miter lim="800000"/>
            <a:headEnd/>
            <a:tailEnd/>
          </a:ln>
        </p:spPr>
        <p:txBody>
          <a:bodyPr wrap="none">
            <a:spAutoFit/>
          </a:bodyPr>
          <a:lstStyle/>
          <a:p>
            <a:r>
              <a:rPr lang="en-GB">
                <a:latin typeface="Times New Roman" pitchFamily="18" charset="0"/>
              </a:rPr>
              <a:t>Edmonds Pall Med 2001; 15: 287</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a:lstStyle/>
          <a:p>
            <a:pPr eaLnBrk="1" hangingPunct="1"/>
            <a:r>
              <a:rPr lang="en-GB" sz="3200" b="1" smtClean="0">
                <a:solidFill>
                  <a:srgbClr val="FF0000"/>
                </a:solidFill>
              </a:rPr>
              <a:t>Why don’t end of life discussions happen?</a:t>
            </a:r>
            <a:endParaRPr lang="en-US" sz="3200" b="1" smtClean="0">
              <a:solidFill>
                <a:srgbClr val="FF0000"/>
              </a:solidFill>
            </a:endParaRPr>
          </a:p>
        </p:txBody>
      </p:sp>
      <p:sp>
        <p:nvSpPr>
          <p:cNvPr id="130050" name="Rectangle 3"/>
          <p:cNvSpPr>
            <a:spLocks noGrp="1" noChangeArrowheads="1"/>
          </p:cNvSpPr>
          <p:nvPr>
            <p:ph type="body" idx="1"/>
          </p:nvPr>
        </p:nvSpPr>
        <p:spPr/>
        <p:txBody>
          <a:bodyPr/>
          <a:lstStyle/>
          <a:p>
            <a:pPr eaLnBrk="1" hangingPunct="1">
              <a:lnSpc>
                <a:spcPct val="90000"/>
              </a:lnSpc>
              <a:buFontTx/>
              <a:buNone/>
            </a:pPr>
            <a:r>
              <a:rPr lang="en-GB" u="sng" smtClean="0"/>
              <a:t>Clinician</a:t>
            </a:r>
          </a:p>
          <a:p>
            <a:pPr eaLnBrk="1" hangingPunct="1">
              <a:lnSpc>
                <a:spcPct val="90000"/>
              </a:lnSpc>
            </a:pPr>
            <a:r>
              <a:rPr lang="en-GB" smtClean="0"/>
              <a:t>Uncertainty about trajectory of disease</a:t>
            </a:r>
          </a:p>
          <a:p>
            <a:pPr eaLnBrk="1" hangingPunct="1">
              <a:lnSpc>
                <a:spcPct val="90000"/>
              </a:lnSpc>
            </a:pPr>
            <a:r>
              <a:rPr lang="en-GB" smtClean="0"/>
              <a:t>Uncertainty about where/when/how/who</a:t>
            </a:r>
          </a:p>
          <a:p>
            <a:pPr eaLnBrk="1" hangingPunct="1">
              <a:lnSpc>
                <a:spcPct val="90000"/>
              </a:lnSpc>
            </a:pPr>
            <a:r>
              <a:rPr lang="en-GB" smtClean="0"/>
              <a:t>Communication</a:t>
            </a:r>
          </a:p>
          <a:p>
            <a:pPr eaLnBrk="1" hangingPunct="1">
              <a:lnSpc>
                <a:spcPct val="90000"/>
              </a:lnSpc>
              <a:buFontTx/>
              <a:buNone/>
            </a:pPr>
            <a:endParaRPr lang="en-GB" smtClean="0"/>
          </a:p>
          <a:p>
            <a:pPr eaLnBrk="1" hangingPunct="1">
              <a:lnSpc>
                <a:spcPct val="90000"/>
              </a:lnSpc>
              <a:buFontTx/>
              <a:buNone/>
            </a:pPr>
            <a:r>
              <a:rPr lang="en-GB" u="sng" smtClean="0"/>
              <a:t>Patient</a:t>
            </a:r>
          </a:p>
          <a:p>
            <a:pPr eaLnBrk="1" hangingPunct="1">
              <a:lnSpc>
                <a:spcPct val="90000"/>
              </a:lnSpc>
            </a:pPr>
            <a:r>
              <a:rPr lang="en-GB" smtClean="0"/>
              <a:t>Unmet educational needs</a:t>
            </a:r>
          </a:p>
          <a:p>
            <a:pPr eaLnBrk="1" hangingPunct="1">
              <a:lnSpc>
                <a:spcPct val="90000"/>
              </a:lnSpc>
            </a:pPr>
            <a:r>
              <a:rPr lang="en-GB" smtClean="0"/>
              <a:t>Depression</a:t>
            </a:r>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1"/>
          <p:cNvSpPr>
            <a:spLocks noGrp="1"/>
          </p:cNvSpPr>
          <p:nvPr>
            <p:ph type="ftr" sz="quarter" idx="11"/>
          </p:nvPr>
        </p:nvSpPr>
        <p:spPr>
          <a:xfrm>
            <a:off x="457200" y="6356350"/>
            <a:ext cx="2133600" cy="365125"/>
          </a:xfrm>
        </p:spPr>
        <p:txBody>
          <a:bodyPr/>
          <a:lstStyle/>
          <a:p>
            <a:pPr algn="l">
              <a:defRPr/>
            </a:pPr>
            <a:r>
              <a:rPr lang="en-GB" altLang="en-GB" smtClean="0">
                <a:latin typeface="Arial" pitchFamily="34" charset="0"/>
              </a:rPr>
              <a:t>© Imperial College London</a:t>
            </a:r>
            <a:endParaRPr lang="en-US" altLang="en-US" smtClean="0">
              <a:latin typeface="Arial" pitchFamily="34" charset="0"/>
            </a:endParaRPr>
          </a:p>
        </p:txBody>
      </p:sp>
      <p:sp>
        <p:nvSpPr>
          <p:cNvPr id="37891" name="Slide Number Placeholder 2"/>
          <p:cNvSpPr>
            <a:spLocks noGrp="1"/>
          </p:cNvSpPr>
          <p:nvPr>
            <p:ph type="sldNum" sz="quarter" idx="12"/>
          </p:nvPr>
        </p:nvSpPr>
        <p:spPr>
          <a:xfrm>
            <a:off x="3124200" y="6356350"/>
            <a:ext cx="2895600" cy="365125"/>
          </a:xfrm>
        </p:spPr>
        <p:txBody>
          <a:bodyPr/>
          <a:lstStyle/>
          <a:p>
            <a:pPr algn="ctr">
              <a:defRPr/>
            </a:pPr>
            <a:r>
              <a:rPr lang="en-US" altLang="en-US">
                <a:latin typeface="Arial" pitchFamily="34" charset="0"/>
              </a:rPr>
              <a:t>Page </a:t>
            </a:r>
            <a:fld id="{18FAF84E-448A-4F46-988D-87E7DA127BAF}" type="slidenum">
              <a:rPr lang="en-US" altLang="en-US">
                <a:latin typeface="Arial" pitchFamily="34" charset="0"/>
              </a:rPr>
              <a:pPr algn="ctr">
                <a:defRPr/>
              </a:pPr>
              <a:t>7</a:t>
            </a:fld>
            <a:endParaRPr lang="en-US" altLang="en-US">
              <a:latin typeface="Arial" pitchFamily="34" charset="0"/>
            </a:endParaRPr>
          </a:p>
        </p:txBody>
      </p:sp>
      <p:sp>
        <p:nvSpPr>
          <p:cNvPr id="24581" name="Rectangle 2"/>
          <p:cNvSpPr>
            <a:spLocks noChangeArrowheads="1"/>
          </p:cNvSpPr>
          <p:nvPr/>
        </p:nvSpPr>
        <p:spPr bwMode="auto">
          <a:xfrm>
            <a:off x="0" y="55086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369667" name="Group 3"/>
          <p:cNvGraphicFramePr>
            <a:graphicFrameLocks noGrp="1"/>
          </p:cNvGraphicFramePr>
          <p:nvPr/>
        </p:nvGraphicFramePr>
        <p:xfrm>
          <a:off x="450850" y="0"/>
          <a:ext cx="8147050" cy="4968876"/>
        </p:xfrm>
        <a:graphic>
          <a:graphicData uri="http://schemas.openxmlformats.org/drawingml/2006/table">
            <a:tbl>
              <a:tblPr/>
              <a:tblGrid>
                <a:gridCol w="4033838"/>
                <a:gridCol w="4113212"/>
              </a:tblGrid>
              <a:tr h="6401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1C36B8"/>
                          </a:solidFill>
                          <a:effectLst/>
                          <a:latin typeface="Times New Roman" pitchFamily="18" charset="0"/>
                          <a:cs typeface="Times New Roman" pitchFamily="18" charset="0"/>
                        </a:rPr>
                        <a:t>Airways diseases</a:t>
                      </a:r>
                      <a:endParaRPr kumimoji="0" lang="en-US" sz="2400" b="0" i="0" u="none" strike="noStrike" cap="none" normalizeH="0" baseline="0" smtClean="0">
                        <a:ln>
                          <a:noFill/>
                        </a:ln>
                        <a:solidFill>
                          <a:srgbClr val="1C36B8"/>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1C36B8"/>
                          </a:solidFill>
                          <a:effectLst/>
                          <a:latin typeface="Times New Roman" pitchFamily="18" charset="0"/>
                          <a:cs typeface="Times New Roman" pitchFamily="18" charset="0"/>
                        </a:rPr>
                        <a:t>Small lung disorders</a:t>
                      </a:r>
                      <a:r>
                        <a:rPr kumimoji="0" lang="en-US" sz="1400" b="1" i="0" u="none" strike="noStrike" cap="none" normalizeH="0" baseline="0" smtClean="0">
                          <a:ln>
                            <a:noFill/>
                          </a:ln>
                          <a:solidFill>
                            <a:srgbClr val="1C36B8"/>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C36B8"/>
                          </a:solidFill>
                          <a:effectLst/>
                          <a:latin typeface="Times New Roman" pitchFamily="18" charset="0"/>
                          <a:cs typeface="Times New Roman" pitchFamily="18" charset="0"/>
                        </a:rPr>
                        <a:t>(also known as “restrictive disorders”)</a:t>
                      </a:r>
                      <a:endParaRPr kumimoji="0" lang="en-US" sz="2400" b="0" i="0" u="none" strike="noStrike" cap="none" normalizeH="0" baseline="0" smtClean="0">
                        <a:ln>
                          <a:noFill/>
                        </a:ln>
                        <a:solidFill>
                          <a:srgbClr val="1C36B8"/>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Localised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obstruction</a:t>
                      </a:r>
                      <a:endParaRPr kumimoji="0" lang="en-US" sz="18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Due to disease</a:t>
                      </a: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 within</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the lungs</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228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Sleep apnoea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Laryngeal carcinoma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Thyroid enlargement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Vocal cord dysfunction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Relapsing Polychondritis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Tumours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Post tracheostomy stenosis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Foreign bodies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Bronchopulmonary dysplasia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Sarcoidosis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Asbestosis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Extrinsic Allergic Alveolitis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Fibrosing Alveolitis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Eosinophilic pneumonia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Generalised</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obstruction</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Due to disease </a:t>
                      </a: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outside</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the lung</a:t>
                      </a:r>
                      <a:endParaRPr kumimoji="0" lang="en-US" sz="18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3108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Asthma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C.O.P.D.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Bronchiectasis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Cystic Fibrosis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Obliterative Bronchiolitis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Pleural effusions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Pneumothorax</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Scoliosis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Respiratory muscle weakness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Obesity</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4602" name="Rectangle 23"/>
          <p:cNvSpPr>
            <a:spLocks noChangeArrowheads="1"/>
          </p:cNvSpPr>
          <p:nvPr/>
        </p:nvSpPr>
        <p:spPr bwMode="auto">
          <a:xfrm>
            <a:off x="0" y="502761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369688" name="Group 24"/>
          <p:cNvGraphicFramePr>
            <a:graphicFrameLocks noGrp="1"/>
          </p:cNvGraphicFramePr>
          <p:nvPr/>
        </p:nvGraphicFramePr>
        <p:xfrm>
          <a:off x="493713" y="5241925"/>
          <a:ext cx="8094662" cy="1463675"/>
        </p:xfrm>
        <a:graphic>
          <a:graphicData uri="http://schemas.openxmlformats.org/drawingml/2006/table">
            <a:tbl>
              <a:tblPr/>
              <a:tblGrid>
                <a:gridCol w="3976687"/>
                <a:gridCol w="4117975"/>
              </a:tblGrid>
              <a:tr h="3964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cs typeface="Times New Roman" pitchFamily="18" charset="0"/>
                        </a:rPr>
                        <a:t>Infections</a:t>
                      </a:r>
                      <a:endParaRPr kumimoji="0" lang="en-US" sz="2000" b="0" i="0" u="none" strike="noStrike" cap="none" normalizeH="0" baseline="0" dirty="0" smtClean="0">
                        <a:ln>
                          <a:noFill/>
                        </a:ln>
                        <a:solidFill>
                          <a:schemeClr val="bg1"/>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1C36B8"/>
                          </a:solidFill>
                          <a:effectLst/>
                          <a:latin typeface="Times New Roman" pitchFamily="18" charset="0"/>
                          <a:cs typeface="Times New Roman" pitchFamily="18" charset="0"/>
                        </a:rPr>
                        <a:t>Pulmonary vascular disorders</a:t>
                      </a:r>
                      <a:endParaRPr kumimoji="0" lang="en-US" sz="2000" b="0" i="0" u="none" strike="noStrike" cap="none" normalizeH="0" baseline="0" smtClean="0">
                        <a:ln>
                          <a:noFill/>
                        </a:ln>
                        <a:solidFill>
                          <a:srgbClr val="1C36B8"/>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067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Tuberculosis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Infective bronchitis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Pneumonia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Empyema </a:t>
                      </a: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Pulmonary emboli</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Pulmonary hypertension</a:t>
                      </a:r>
                      <a:endParaRPr kumimoji="0" lang="en-US" sz="1600" b="0" i="0" u="none" strike="noStrike" cap="none" normalizeH="0" baseline="0" smtClean="0">
                        <a:ln>
                          <a:noFill/>
                        </a:ln>
                        <a:solidFill>
                          <a:schemeClr val="tx1"/>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4614" name="Rectangle 35"/>
          <p:cNvSpPr>
            <a:spLocks noChangeArrowheads="1"/>
          </p:cNvSpPr>
          <p:nvPr/>
        </p:nvSpPr>
        <p:spPr bwMode="auto">
          <a:xfrm>
            <a:off x="0" y="6307138"/>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pic>
        <p:nvPicPr>
          <p:cNvPr id="24578" name="Object 2"/>
          <p:cNvPicPr>
            <a:picLocks noChangeAspect="1"/>
          </p:cNvPicPr>
          <p:nvPr/>
        </p:nvPicPr>
        <p:blipFill>
          <a:blip r:embed="rId4"/>
          <a:stretch>
            <a:fillRect/>
          </a:stretch>
        </p:blipFill>
        <p:spPr>
          <a:xfrm>
            <a:off x="4746625" y="592138"/>
            <a:ext cx="3290888" cy="2236787"/>
          </a:xfrm>
          <a:prstGeom prst="rect">
            <a:avLst/>
          </a:prstGeom>
        </p:spPr>
      </p:pic>
      <p:pic>
        <p:nvPicPr>
          <p:cNvPr id="24615" name="Picture 37" descr="TBCXR14"/>
          <p:cNvPicPr>
            <a:picLocks noChangeAspect="1" noChangeArrowheads="1"/>
          </p:cNvPicPr>
          <p:nvPr/>
        </p:nvPicPr>
        <p:blipFill>
          <a:blip r:embed="rId5" cstate="print"/>
          <a:srcRect/>
          <a:stretch>
            <a:fillRect/>
          </a:stretch>
        </p:blipFill>
        <p:spPr bwMode="auto">
          <a:xfrm>
            <a:off x="568325" y="1422400"/>
            <a:ext cx="3041650" cy="3649663"/>
          </a:xfrm>
          <a:prstGeom prst="rect">
            <a:avLst/>
          </a:prstGeom>
          <a:noFill/>
          <a:ln w="9525">
            <a:noFill/>
            <a:miter lim="800000"/>
            <a:headEnd/>
            <a:tailEnd/>
          </a:ln>
        </p:spPr>
      </p:pic>
      <p:sp>
        <p:nvSpPr>
          <p:cNvPr id="24616" name="AutoShape 38"/>
          <p:cNvSpPr>
            <a:spLocks noChangeArrowheads="1"/>
          </p:cNvSpPr>
          <p:nvPr/>
        </p:nvSpPr>
        <p:spPr bwMode="auto">
          <a:xfrm rot="10800000">
            <a:off x="2308225" y="5588000"/>
            <a:ext cx="976313" cy="485775"/>
          </a:xfrm>
          <a:prstGeom prst="rightArrow">
            <a:avLst>
              <a:gd name="adj1" fmla="val 50000"/>
              <a:gd name="adj2" fmla="val 50245"/>
            </a:avLst>
          </a:prstGeom>
          <a:solidFill>
            <a:srgbClr val="FF3300"/>
          </a:solidFill>
          <a:ln w="9525">
            <a:solidFill>
              <a:schemeClr val="tx1"/>
            </a:solidFill>
            <a:miter lim="800000"/>
            <a:headEnd/>
            <a:tailEnd/>
          </a:ln>
        </p:spPr>
        <p:txBody>
          <a:bodyPr wrap="none" anchor="ctr"/>
          <a:lstStyle/>
          <a:p>
            <a:endParaRPr lang="en-GB">
              <a:latin typeface="Calibri" pitchFamily="34" charset="0"/>
            </a:endParaRPr>
          </a:p>
        </p:txBody>
      </p:sp>
      <p:sp>
        <p:nvSpPr>
          <p:cNvPr id="24617" name="Text Box 39"/>
          <p:cNvSpPr txBox="1">
            <a:spLocks noChangeArrowheads="1"/>
          </p:cNvSpPr>
          <p:nvPr/>
        </p:nvSpPr>
        <p:spPr bwMode="auto">
          <a:xfrm>
            <a:off x="5559425" y="5297488"/>
            <a:ext cx="2814638" cy="1187450"/>
          </a:xfrm>
          <a:prstGeom prst="rect">
            <a:avLst/>
          </a:prstGeom>
          <a:solidFill>
            <a:srgbClr val="FFFF00"/>
          </a:solidFill>
          <a:ln w="9525">
            <a:noFill/>
            <a:miter lim="800000"/>
            <a:headEnd/>
            <a:tailEnd/>
          </a:ln>
        </p:spPr>
        <p:txBody>
          <a:bodyPr>
            <a:spAutoFit/>
          </a:bodyPr>
          <a:lstStyle/>
          <a:p>
            <a:pPr>
              <a:spcBef>
                <a:spcPct val="50000"/>
              </a:spcBef>
            </a:pPr>
            <a:r>
              <a:rPr lang="en-GB" sz="2400">
                <a:solidFill>
                  <a:srgbClr val="000000"/>
                </a:solidFill>
                <a:latin typeface="Times" pitchFamily="18" charset="0"/>
              </a:rPr>
              <a:t>Rates of TB rising again especially in London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AutoShape 5" descr="See full size image">
            <a:hlinkClick r:id="rId3"/>
          </p:cNvPr>
          <p:cNvSpPr>
            <a:spLocks noChangeAspect="1" noChangeArrowheads="1"/>
          </p:cNvSpPr>
          <p:nvPr/>
        </p:nvSpPr>
        <p:spPr bwMode="auto">
          <a:xfrm>
            <a:off x="149225" y="46038"/>
            <a:ext cx="790575" cy="762000"/>
          </a:xfrm>
          <a:prstGeom prst="rect">
            <a:avLst/>
          </a:prstGeom>
          <a:noFill/>
          <a:ln w="9525">
            <a:noFill/>
            <a:miter lim="800000"/>
            <a:headEnd/>
            <a:tailEnd/>
          </a:ln>
        </p:spPr>
        <p:txBody>
          <a:bodyPr/>
          <a:lstStyle/>
          <a:p>
            <a:endParaRPr lang="en-GB">
              <a:latin typeface="Calibri" pitchFamily="34" charset="0"/>
            </a:endParaRPr>
          </a:p>
        </p:txBody>
      </p:sp>
      <p:sp>
        <p:nvSpPr>
          <p:cNvPr id="132098" name="AutoShape 7" descr="See full size image">
            <a:hlinkClick r:id="rId3"/>
          </p:cNvPr>
          <p:cNvSpPr>
            <a:spLocks noChangeAspect="1" noChangeArrowheads="1"/>
          </p:cNvSpPr>
          <p:nvPr/>
        </p:nvSpPr>
        <p:spPr bwMode="auto">
          <a:xfrm>
            <a:off x="149225" y="46038"/>
            <a:ext cx="790575" cy="762000"/>
          </a:xfrm>
          <a:prstGeom prst="rect">
            <a:avLst/>
          </a:prstGeom>
          <a:noFill/>
          <a:ln w="9525">
            <a:noFill/>
            <a:miter lim="800000"/>
            <a:headEnd/>
            <a:tailEnd/>
          </a:ln>
        </p:spPr>
        <p:txBody>
          <a:bodyPr/>
          <a:lstStyle/>
          <a:p>
            <a:endParaRPr lang="en-GB">
              <a:latin typeface="Calibri" pitchFamily="34" charset="0"/>
            </a:endParaRPr>
          </a:p>
        </p:txBody>
      </p:sp>
      <p:pic>
        <p:nvPicPr>
          <p:cNvPr id="132099" name="Picture 8"/>
          <p:cNvPicPr>
            <a:picLocks noChangeAspect="1" noChangeArrowheads="1"/>
          </p:cNvPicPr>
          <p:nvPr/>
        </p:nvPicPr>
        <p:blipFill>
          <a:blip r:embed="rId4" cstate="print"/>
          <a:srcRect/>
          <a:stretch>
            <a:fillRect/>
          </a:stretch>
        </p:blipFill>
        <p:spPr bwMode="auto">
          <a:xfrm>
            <a:off x="0" y="836613"/>
            <a:ext cx="9144000" cy="547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eaLnBrk="1" hangingPunct="1"/>
            <a:r>
              <a:rPr lang="en-GB" sz="3200" b="1" smtClean="0">
                <a:solidFill>
                  <a:srgbClr val="FF0000"/>
                </a:solidFill>
              </a:rPr>
              <a:t>Depression and Anxiety</a:t>
            </a:r>
            <a:r>
              <a:rPr lang="en-GB" b="1" smtClean="0">
                <a:solidFill>
                  <a:srgbClr val="FF0000"/>
                </a:solidFill>
              </a:rPr>
              <a:t> </a:t>
            </a:r>
          </a:p>
        </p:txBody>
      </p:sp>
      <p:pic>
        <p:nvPicPr>
          <p:cNvPr id="104450" name="Object 4"/>
          <p:cNvPicPr>
            <a:picLocks noChangeAspect="1"/>
          </p:cNvPicPr>
          <p:nvPr>
            <p:ph idx="1"/>
          </p:nvPr>
        </p:nvPicPr>
        <p:blipFill>
          <a:blip r:embed="rId4"/>
          <a:stretch>
            <a:fillRect/>
          </a:stretch>
        </p:blipFill>
        <p:spPr>
          <a:xfrm>
            <a:off x="1525588" y="1830388"/>
            <a:ext cx="6091237" cy="4064000"/>
          </a:xfrm>
          <a:prstGeom prst="rect">
            <a:avLst/>
          </a:prstGeom>
        </p:spPr>
      </p:pic>
      <p:sp>
        <p:nvSpPr>
          <p:cNvPr id="104452" name="Text Box 6"/>
          <p:cNvSpPr txBox="1">
            <a:spLocks noChangeArrowheads="1"/>
          </p:cNvSpPr>
          <p:nvPr/>
        </p:nvSpPr>
        <p:spPr bwMode="auto">
          <a:xfrm>
            <a:off x="611188" y="3429000"/>
            <a:ext cx="1228725" cy="376238"/>
          </a:xfrm>
          <a:prstGeom prst="rect">
            <a:avLst/>
          </a:prstGeom>
          <a:solidFill>
            <a:schemeClr val="bg1"/>
          </a:solidFill>
          <a:ln w="9525">
            <a:solidFill>
              <a:schemeClr val="tx1"/>
            </a:solidFill>
            <a:miter lim="800000"/>
            <a:headEnd/>
            <a:tailEnd/>
          </a:ln>
        </p:spPr>
        <p:txBody>
          <a:bodyPr wrap="none">
            <a:spAutoFit/>
          </a:bodyPr>
          <a:lstStyle/>
          <a:p>
            <a:r>
              <a:rPr lang="en-GB" b="1">
                <a:latin typeface="Times New Roman" pitchFamily="18" charset="0"/>
              </a:rPr>
              <a:t>HAD scale</a:t>
            </a:r>
          </a:p>
        </p:txBody>
      </p:sp>
      <p:sp>
        <p:nvSpPr>
          <p:cNvPr id="104453" name="Text Box 7"/>
          <p:cNvSpPr txBox="1">
            <a:spLocks noChangeArrowheads="1"/>
          </p:cNvSpPr>
          <p:nvPr/>
        </p:nvSpPr>
        <p:spPr bwMode="auto">
          <a:xfrm>
            <a:off x="6011863" y="2276475"/>
            <a:ext cx="898525" cy="366713"/>
          </a:xfrm>
          <a:prstGeom prst="rect">
            <a:avLst/>
          </a:prstGeom>
          <a:solidFill>
            <a:schemeClr val="bg1"/>
          </a:solidFill>
          <a:ln w="9525">
            <a:noFill/>
            <a:miter lim="800000"/>
            <a:headEnd/>
            <a:tailEnd/>
          </a:ln>
        </p:spPr>
        <p:txBody>
          <a:bodyPr wrap="none">
            <a:spAutoFit/>
          </a:bodyPr>
          <a:lstStyle/>
          <a:p>
            <a:r>
              <a:rPr lang="en-GB" b="1">
                <a:latin typeface="Times New Roman" pitchFamily="18" charset="0"/>
              </a:rPr>
              <a:t>p &lt;0.01</a:t>
            </a:r>
          </a:p>
        </p:txBody>
      </p:sp>
      <p:sp>
        <p:nvSpPr>
          <p:cNvPr id="104454" name="Text Box 8"/>
          <p:cNvSpPr txBox="1">
            <a:spLocks noChangeArrowheads="1"/>
          </p:cNvSpPr>
          <p:nvPr/>
        </p:nvSpPr>
        <p:spPr bwMode="auto">
          <a:xfrm>
            <a:off x="5364163" y="6092825"/>
            <a:ext cx="3302000" cy="366713"/>
          </a:xfrm>
          <a:prstGeom prst="rect">
            <a:avLst/>
          </a:prstGeom>
          <a:noFill/>
          <a:ln w="9525">
            <a:noFill/>
            <a:miter lim="800000"/>
            <a:headEnd/>
            <a:tailEnd/>
          </a:ln>
        </p:spPr>
        <p:txBody>
          <a:bodyPr wrap="none">
            <a:spAutoFit/>
          </a:bodyPr>
          <a:lstStyle/>
          <a:p>
            <a:r>
              <a:rPr lang="en-GB">
                <a:solidFill>
                  <a:srgbClr val="FFFF99"/>
                </a:solidFill>
                <a:latin typeface="Times New Roman" pitchFamily="18" charset="0"/>
              </a:rPr>
              <a:t>Gore et al, Thorax 2000; 55: 1000</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5"/>
          <p:cNvSpPr>
            <a:spLocks noGrp="1" noChangeArrowheads="1"/>
          </p:cNvSpPr>
          <p:nvPr>
            <p:ph type="title"/>
          </p:nvPr>
        </p:nvSpPr>
        <p:spPr/>
        <p:txBody>
          <a:bodyPr/>
          <a:lstStyle/>
          <a:p>
            <a:pPr eaLnBrk="1" hangingPunct="1"/>
            <a:r>
              <a:rPr lang="en-GB" sz="3200" b="1" smtClean="0">
                <a:solidFill>
                  <a:srgbClr val="FF0000"/>
                </a:solidFill>
              </a:rPr>
              <a:t>Depression and Treatment Preferences</a:t>
            </a:r>
          </a:p>
        </p:txBody>
      </p:sp>
      <p:pic>
        <p:nvPicPr>
          <p:cNvPr id="105474" name="Object 4"/>
          <p:cNvPicPr>
            <a:picLocks noChangeAspect="1"/>
          </p:cNvPicPr>
          <p:nvPr>
            <p:ph idx="1"/>
          </p:nvPr>
        </p:nvPicPr>
        <p:blipFill>
          <a:blip r:embed="rId4"/>
          <a:stretch>
            <a:fillRect/>
          </a:stretch>
        </p:blipFill>
        <p:spPr>
          <a:xfrm>
            <a:off x="1525588" y="1830388"/>
            <a:ext cx="6091237" cy="4064000"/>
          </a:xfrm>
          <a:prstGeom prst="rect">
            <a:avLst/>
          </a:prstGeom>
        </p:spPr>
      </p:pic>
      <p:sp>
        <p:nvSpPr>
          <p:cNvPr id="105476" name="Text Box 7"/>
          <p:cNvSpPr txBox="1">
            <a:spLocks noChangeArrowheads="1"/>
          </p:cNvSpPr>
          <p:nvPr/>
        </p:nvSpPr>
        <p:spPr bwMode="auto">
          <a:xfrm>
            <a:off x="447675" y="3090863"/>
            <a:ext cx="1316038" cy="925512"/>
          </a:xfrm>
          <a:prstGeom prst="rect">
            <a:avLst/>
          </a:prstGeom>
          <a:solidFill>
            <a:schemeClr val="bg1"/>
          </a:solidFill>
          <a:ln w="9525">
            <a:solidFill>
              <a:schemeClr val="tx1"/>
            </a:solidFill>
            <a:miter lim="800000"/>
            <a:headEnd/>
            <a:tailEnd/>
          </a:ln>
        </p:spPr>
        <p:txBody>
          <a:bodyPr>
            <a:spAutoFit/>
          </a:bodyPr>
          <a:lstStyle/>
          <a:p>
            <a:r>
              <a:rPr lang="en-GB">
                <a:latin typeface="Times New Roman" pitchFamily="18" charset="0"/>
              </a:rPr>
              <a:t>Percent </a:t>
            </a:r>
          </a:p>
          <a:p>
            <a:r>
              <a:rPr lang="en-GB">
                <a:latin typeface="Times New Roman" pitchFamily="18" charset="0"/>
              </a:rPr>
              <a:t>Refusing </a:t>
            </a:r>
          </a:p>
          <a:p>
            <a:r>
              <a:rPr lang="en-GB">
                <a:latin typeface="Times New Roman" pitchFamily="18" charset="0"/>
              </a:rPr>
              <a:t>Treatment</a:t>
            </a:r>
          </a:p>
        </p:txBody>
      </p:sp>
      <p:sp>
        <p:nvSpPr>
          <p:cNvPr id="105477" name="Text Box 8"/>
          <p:cNvSpPr txBox="1">
            <a:spLocks noChangeArrowheads="1"/>
          </p:cNvSpPr>
          <p:nvPr/>
        </p:nvSpPr>
        <p:spPr bwMode="auto">
          <a:xfrm>
            <a:off x="4932363" y="6021388"/>
            <a:ext cx="3124200" cy="366712"/>
          </a:xfrm>
          <a:prstGeom prst="rect">
            <a:avLst/>
          </a:prstGeom>
          <a:noFill/>
          <a:ln w="9525">
            <a:noFill/>
            <a:miter lim="800000"/>
            <a:headEnd/>
            <a:tailEnd/>
          </a:ln>
        </p:spPr>
        <p:txBody>
          <a:bodyPr wrap="none">
            <a:spAutoFit/>
          </a:bodyPr>
          <a:lstStyle/>
          <a:p>
            <a:r>
              <a:rPr lang="en-GB">
                <a:solidFill>
                  <a:srgbClr val="FFFF99"/>
                </a:solidFill>
                <a:latin typeface="Times New Roman" pitchFamily="18" charset="0"/>
              </a:rPr>
              <a:t>Stapleton, Chest 2005; 127: 328</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pPr eaLnBrk="1" hangingPunct="1"/>
            <a:r>
              <a:rPr lang="en-GB" sz="3600" b="1" smtClean="0">
                <a:solidFill>
                  <a:srgbClr val="FF0000"/>
                </a:solidFill>
              </a:rPr>
              <a:t>End of life issues for COPD patients </a:t>
            </a:r>
          </a:p>
        </p:txBody>
      </p:sp>
      <p:sp>
        <p:nvSpPr>
          <p:cNvPr id="140290" name="Rectangle 3"/>
          <p:cNvSpPr>
            <a:spLocks noGrp="1" noChangeArrowheads="1"/>
          </p:cNvSpPr>
          <p:nvPr>
            <p:ph type="body" idx="1"/>
          </p:nvPr>
        </p:nvSpPr>
        <p:spPr/>
        <p:txBody>
          <a:bodyPr/>
          <a:lstStyle/>
          <a:p>
            <a:pPr eaLnBrk="1" hangingPunct="1"/>
            <a:r>
              <a:rPr lang="en-GB" smtClean="0"/>
              <a:t>Diagnosis and disease process</a:t>
            </a:r>
          </a:p>
          <a:p>
            <a:pPr eaLnBrk="1" hangingPunct="1"/>
            <a:r>
              <a:rPr lang="en-GB" smtClean="0"/>
              <a:t>Treatment</a:t>
            </a:r>
          </a:p>
          <a:p>
            <a:pPr eaLnBrk="1" hangingPunct="1"/>
            <a:r>
              <a:rPr lang="en-GB" smtClean="0"/>
              <a:t>Prognosis</a:t>
            </a:r>
          </a:p>
          <a:p>
            <a:pPr eaLnBrk="1" hangingPunct="1"/>
            <a:r>
              <a:rPr lang="en-GB" smtClean="0"/>
              <a:t>What dying might be like – symptom management</a:t>
            </a:r>
          </a:p>
          <a:p>
            <a:pPr eaLnBrk="1" hangingPunct="1"/>
            <a:r>
              <a:rPr lang="en-GB" smtClean="0"/>
              <a:t>Advance care planning – message in a bottle</a:t>
            </a:r>
          </a:p>
          <a:p>
            <a:pPr eaLnBrk="1" hangingPunct="1">
              <a:buFontTx/>
              <a:buNone/>
            </a:pPr>
            <a:endParaRPr lang="en-GB" smtClean="0"/>
          </a:p>
          <a:p>
            <a:pPr eaLnBrk="1" hangingPunct="1"/>
            <a:endParaRPr lang="en-GB" smtClean="0"/>
          </a:p>
        </p:txBody>
      </p:sp>
      <p:sp>
        <p:nvSpPr>
          <p:cNvPr id="140291" name="Text Box 5"/>
          <p:cNvSpPr txBox="1">
            <a:spLocks noChangeArrowheads="1"/>
          </p:cNvSpPr>
          <p:nvPr/>
        </p:nvSpPr>
        <p:spPr bwMode="auto">
          <a:xfrm>
            <a:off x="4932363" y="6092825"/>
            <a:ext cx="3683000" cy="366713"/>
          </a:xfrm>
          <a:prstGeom prst="rect">
            <a:avLst/>
          </a:prstGeom>
          <a:noFill/>
          <a:ln w="9525">
            <a:noFill/>
            <a:miter lim="800000"/>
            <a:headEnd/>
            <a:tailEnd/>
          </a:ln>
        </p:spPr>
        <p:txBody>
          <a:bodyPr wrap="none">
            <a:spAutoFit/>
          </a:bodyPr>
          <a:lstStyle/>
          <a:p>
            <a:r>
              <a:rPr lang="en-GB">
                <a:solidFill>
                  <a:schemeClr val="accent2"/>
                </a:solidFill>
                <a:latin typeface="Times New Roman" pitchFamily="18" charset="0"/>
              </a:rPr>
              <a:t>Curtis et al, Chest 2002; 122: 356-362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43"/>
          <p:cNvSpPr>
            <a:spLocks noGrp="1" noChangeArrowheads="1"/>
          </p:cNvSpPr>
          <p:nvPr>
            <p:ph type="title"/>
          </p:nvPr>
        </p:nvSpPr>
        <p:spPr/>
        <p:txBody>
          <a:bodyPr/>
          <a:lstStyle/>
          <a:p>
            <a:pPr eaLnBrk="1" hangingPunct="1"/>
            <a:r>
              <a:rPr lang="en-GB" sz="2800" b="1" smtClean="0">
                <a:solidFill>
                  <a:srgbClr val="FF0000"/>
                </a:solidFill>
              </a:rPr>
              <a:t>Number and causes of death in England 2004</a:t>
            </a:r>
          </a:p>
        </p:txBody>
      </p:sp>
      <p:graphicFrame>
        <p:nvGraphicFramePr>
          <p:cNvPr id="390199" name="Group 55"/>
          <p:cNvGraphicFramePr>
            <a:graphicFrameLocks noGrp="1"/>
          </p:cNvGraphicFramePr>
          <p:nvPr>
            <p:ph idx="1"/>
          </p:nvPr>
        </p:nvGraphicFramePr>
        <p:xfrm>
          <a:off x="468313" y="1484313"/>
          <a:ext cx="8435975" cy="4905375"/>
        </p:xfrm>
        <a:graphic>
          <a:graphicData uri="http://schemas.openxmlformats.org/drawingml/2006/table">
            <a:tbl>
              <a:tblPr/>
              <a:tblGrid>
                <a:gridCol w="2740025"/>
                <a:gridCol w="2738437"/>
                <a:gridCol w="2957513"/>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3300"/>
                          </a:solidFill>
                          <a:effectLst/>
                          <a:latin typeface="Arial" pitchFamily="34" charset="0"/>
                        </a:rPr>
                        <a:t>Disease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3300"/>
                          </a:solidFill>
                          <a:effectLst/>
                          <a:latin typeface="Arial" pitchFamily="34" charset="0"/>
                        </a:rPr>
                        <a:t>Number of deaths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3300"/>
                          </a:solidFill>
                          <a:effectLst/>
                          <a:latin typeface="Arial" pitchFamily="34" charset="0"/>
                        </a:rPr>
                        <a:t>% of overall deaths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Circulatory disease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190,603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CC00"/>
                          </a:solidFill>
                          <a:effectLst/>
                          <a:latin typeface="Arial" pitchFamily="34" charset="0"/>
                        </a:rPr>
                        <a:t>37.2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Respiratory disease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69,213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CC00"/>
                          </a:solidFill>
                          <a:effectLst/>
                          <a:latin typeface="Arial" pitchFamily="34" charset="0"/>
                        </a:rPr>
                        <a:t>13.5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Cancer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138,062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Neurological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14,606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Renal failure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3,062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Other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96,905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512,541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2376" name="Text Box 54"/>
          <p:cNvSpPr txBox="1">
            <a:spLocks noChangeArrowheads="1"/>
          </p:cNvSpPr>
          <p:nvPr/>
        </p:nvSpPr>
        <p:spPr bwMode="auto">
          <a:xfrm>
            <a:off x="7235825" y="2781300"/>
            <a:ext cx="936625" cy="396875"/>
          </a:xfrm>
          <a:prstGeom prst="rect">
            <a:avLst/>
          </a:prstGeom>
          <a:solidFill>
            <a:srgbClr val="FFFF66"/>
          </a:solidFill>
          <a:ln w="9525">
            <a:noFill/>
            <a:miter lim="800000"/>
            <a:headEnd/>
            <a:tailEnd/>
          </a:ln>
        </p:spPr>
        <p:txBody>
          <a:bodyPr>
            <a:spAutoFit/>
          </a:bodyPr>
          <a:lstStyle/>
          <a:p>
            <a:r>
              <a:rPr lang="en-GB" sz="2000" b="1">
                <a:solidFill>
                  <a:srgbClr val="00CC00"/>
                </a:solidFill>
                <a:latin typeface="Times New Roman" pitchFamily="18" charset="0"/>
              </a:rPr>
              <a:t>50.7%</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a:lstStyle/>
          <a:p>
            <a:pPr eaLnBrk="1" hangingPunct="1"/>
            <a:r>
              <a:rPr lang="en-GB" sz="3200" b="1" smtClean="0">
                <a:solidFill>
                  <a:srgbClr val="FF0000"/>
                </a:solidFill>
              </a:rPr>
              <a:t>Key Learning points</a:t>
            </a:r>
            <a:endParaRPr lang="en-US" sz="3200" b="1" smtClean="0">
              <a:solidFill>
                <a:srgbClr val="FF0000"/>
              </a:solidFill>
            </a:endParaRPr>
          </a:p>
        </p:txBody>
      </p:sp>
      <p:sp>
        <p:nvSpPr>
          <p:cNvPr id="448515" name="Rectangle 3"/>
          <p:cNvSpPr>
            <a:spLocks noGrp="1" noChangeArrowheads="1"/>
          </p:cNvSpPr>
          <p:nvPr>
            <p:ph type="body" idx="1"/>
          </p:nvPr>
        </p:nvSpPr>
        <p:spPr/>
        <p:txBody>
          <a:bodyPr rtlCol="0">
            <a:normAutofit lnSpcReduction="10000"/>
          </a:bodyPr>
          <a:lstStyle/>
          <a:p>
            <a:pPr eaLnBrk="1" fontAlgn="auto" hangingPunct="1">
              <a:spcAft>
                <a:spcPts val="0"/>
              </a:spcAft>
              <a:buFont typeface="Arial" pitchFamily="34" charset="0"/>
              <a:buChar char="•"/>
              <a:defRPr/>
            </a:pPr>
            <a:r>
              <a:rPr lang="en-GB" sz="2400" dirty="0"/>
              <a:t>Whatever the specialty, we are looking after a population of increasingly elderly patients with multiple problems</a:t>
            </a:r>
          </a:p>
          <a:p>
            <a:pPr eaLnBrk="1" fontAlgn="auto" hangingPunct="1">
              <a:spcAft>
                <a:spcPts val="0"/>
              </a:spcAft>
              <a:buFont typeface="Arial" pitchFamily="34" charset="0"/>
              <a:buChar char="•"/>
              <a:defRPr/>
            </a:pPr>
            <a:endParaRPr lang="en-GB" sz="2400" dirty="0"/>
          </a:p>
          <a:p>
            <a:pPr eaLnBrk="1" fontAlgn="auto" hangingPunct="1">
              <a:spcAft>
                <a:spcPts val="0"/>
              </a:spcAft>
              <a:buFont typeface="Arial" pitchFamily="34" charset="0"/>
              <a:buChar char="•"/>
              <a:defRPr/>
            </a:pPr>
            <a:r>
              <a:rPr lang="en-GB" sz="2400" dirty="0"/>
              <a:t>Most patients in the developed world die as a result of a chronic disease</a:t>
            </a:r>
          </a:p>
          <a:p>
            <a:pPr eaLnBrk="1" fontAlgn="auto" hangingPunct="1">
              <a:spcAft>
                <a:spcPts val="0"/>
              </a:spcAft>
              <a:buFont typeface="Arial" pitchFamily="34" charset="0"/>
              <a:buChar char="•"/>
              <a:defRPr/>
            </a:pPr>
            <a:endParaRPr lang="en-GB" sz="2400" dirty="0"/>
          </a:p>
          <a:p>
            <a:pPr eaLnBrk="1" fontAlgn="auto" hangingPunct="1">
              <a:spcAft>
                <a:spcPts val="0"/>
              </a:spcAft>
              <a:buFont typeface="Arial" pitchFamily="34" charset="0"/>
              <a:buChar char="•"/>
              <a:defRPr/>
            </a:pPr>
            <a:r>
              <a:rPr lang="en-GB" sz="2400" dirty="0"/>
              <a:t>In many cases there are prognostic indicators to guide appropriate end of life discussions</a:t>
            </a:r>
          </a:p>
          <a:p>
            <a:pPr eaLnBrk="1" fontAlgn="auto" hangingPunct="1">
              <a:spcAft>
                <a:spcPts val="0"/>
              </a:spcAft>
              <a:buFont typeface="Arial" pitchFamily="34" charset="0"/>
              <a:buChar char="•"/>
              <a:defRPr/>
            </a:pPr>
            <a:endParaRPr lang="en-GB" sz="2400" dirty="0"/>
          </a:p>
          <a:p>
            <a:pPr eaLnBrk="1" fontAlgn="auto" hangingPunct="1">
              <a:spcAft>
                <a:spcPts val="0"/>
              </a:spcAft>
              <a:buFont typeface="Arial" pitchFamily="34" charset="0"/>
              <a:buChar char="•"/>
              <a:defRPr/>
            </a:pPr>
            <a:r>
              <a:rPr lang="en-GB" sz="2400" dirty="0"/>
              <a:t>Good end of life care enhances quality of life, optimises functioning and helps with decision making</a:t>
            </a:r>
          </a:p>
          <a:p>
            <a:pPr eaLnBrk="1" fontAlgn="auto" hangingPunct="1">
              <a:spcAft>
                <a:spcPts val="0"/>
              </a:spcAft>
              <a:buFont typeface="Arial" pitchFamily="34" charset="0"/>
              <a:buChar char="•"/>
              <a:defRPr/>
            </a:pPr>
            <a:endParaRPr lang="en-GB" sz="2400" dirty="0"/>
          </a:p>
          <a:p>
            <a:pPr eaLnBrk="1" fontAlgn="auto" hangingPunct="1">
              <a:spcAft>
                <a:spcPts val="0"/>
              </a:spcAft>
              <a:buFont typeface="Arial" pitchFamily="34" charset="0"/>
              <a:buChar char="•"/>
              <a:defRPr/>
            </a:pPr>
            <a:endParaRPr lang="en-GB" sz="2400" dirty="0"/>
          </a:p>
          <a:p>
            <a:pPr eaLnBrk="1" fontAlgn="auto" hangingPunct="1">
              <a:spcAft>
                <a:spcPts val="0"/>
              </a:spcAft>
              <a:buFont typeface="Arial" pitchFamily="34" charset="0"/>
              <a:buChar char="•"/>
              <a:defRPr/>
            </a:pPr>
            <a:endParaRPr lang="en-US"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p:cNvPicPr>
            <a:picLocks noChangeAspect="1" noChangeArrowheads="1"/>
          </p:cNvPicPr>
          <p:nvPr/>
        </p:nvPicPr>
        <p:blipFill>
          <a:blip r:embed="rId2" cstate="print"/>
          <a:srcRect/>
          <a:stretch>
            <a:fillRect/>
          </a:stretch>
        </p:blipFill>
        <p:spPr bwMode="auto">
          <a:xfrm>
            <a:off x="357188" y="357188"/>
            <a:ext cx="4143375" cy="1208087"/>
          </a:xfrm>
          <a:prstGeom prst="rect">
            <a:avLst/>
          </a:prstGeom>
          <a:noFill/>
          <a:ln w="9525">
            <a:noFill/>
            <a:miter lim="800000"/>
            <a:headEnd/>
            <a:tailEnd/>
          </a:ln>
        </p:spPr>
      </p:pic>
      <p:sp>
        <p:nvSpPr>
          <p:cNvPr id="146434" name="TextBox 6"/>
          <p:cNvSpPr txBox="1">
            <a:spLocks noChangeArrowheads="1"/>
          </p:cNvSpPr>
          <p:nvPr/>
        </p:nvSpPr>
        <p:spPr bwMode="auto">
          <a:xfrm>
            <a:off x="214313" y="1643063"/>
            <a:ext cx="8643937" cy="5602287"/>
          </a:xfrm>
          <a:prstGeom prst="rect">
            <a:avLst/>
          </a:prstGeom>
          <a:noFill/>
          <a:ln w="9525">
            <a:noFill/>
            <a:miter lim="800000"/>
            <a:headEnd/>
            <a:tailEnd/>
          </a:ln>
        </p:spPr>
        <p:txBody>
          <a:bodyPr>
            <a:spAutoFit/>
          </a:bodyPr>
          <a:lstStyle/>
          <a:p>
            <a:r>
              <a:rPr lang="en-GB">
                <a:latin typeface="Calibri" pitchFamily="34" charset="0"/>
              </a:rPr>
              <a:t> </a:t>
            </a:r>
            <a:r>
              <a:rPr lang="en-GB" sz="2000" b="1">
                <a:latin typeface="Calibri" pitchFamily="34" charset="0"/>
              </a:rPr>
              <a:t>1.30-1.35		Introduction</a:t>
            </a:r>
          </a:p>
          <a:p>
            <a:r>
              <a:rPr lang="en-GB" sz="2000" b="1">
                <a:latin typeface="Calibri" pitchFamily="34" charset="0"/>
              </a:rPr>
              <a:t> </a:t>
            </a:r>
          </a:p>
          <a:p>
            <a:r>
              <a:rPr lang="en-GB" sz="2000" b="1">
                <a:latin typeface="Calibri" pitchFamily="34" charset="0"/>
              </a:rPr>
              <a:t>1.35-2.00		Getting the most out of the plain chest radiograph: </a:t>
            </a:r>
          </a:p>
          <a:p>
            <a:r>
              <a:rPr lang="en-GB" sz="2000" b="1">
                <a:latin typeface="Calibri" pitchFamily="34" charset="0"/>
              </a:rPr>
              <a:t>			Dr Mary Roddie  Consultant Radiologist			</a:t>
            </a:r>
          </a:p>
          <a:p>
            <a:r>
              <a:rPr lang="en-GB" sz="2000" b="1">
                <a:latin typeface="Calibri" pitchFamily="34" charset="0"/>
              </a:rPr>
              <a:t>2.00-2.30		An approach to the breathless patient</a:t>
            </a:r>
          </a:p>
          <a:p>
            <a:endParaRPr lang="en-GB" sz="2000" b="1">
              <a:latin typeface="Calibri" pitchFamily="34" charset="0"/>
            </a:endParaRPr>
          </a:p>
          <a:p>
            <a:r>
              <a:rPr lang="en-GB" sz="2000" b="1">
                <a:latin typeface="Calibri" pitchFamily="34" charset="0"/>
              </a:rPr>
              <a:t>2.30-2.45		Respiratory Examination				</a:t>
            </a:r>
          </a:p>
          <a:p>
            <a:r>
              <a:rPr lang="en-GB" sz="2000" b="1">
                <a:latin typeface="Calibri" pitchFamily="34" charset="0"/>
              </a:rPr>
              <a:t> </a:t>
            </a:r>
          </a:p>
          <a:p>
            <a:r>
              <a:rPr lang="en-GB" sz="2000" b="1">
                <a:latin typeface="Calibri" pitchFamily="34" charset="0"/>
              </a:rPr>
              <a:t>2.45-3.00		Self management- what does it mean?</a:t>
            </a:r>
          </a:p>
          <a:p>
            <a:r>
              <a:rPr lang="en-GB" sz="2000" b="1">
                <a:latin typeface="Calibri" pitchFamily="34" charset="0"/>
              </a:rPr>
              <a:t> </a:t>
            </a:r>
          </a:p>
          <a:p>
            <a:r>
              <a:rPr lang="en-GB" sz="2000" b="1">
                <a:latin typeface="Calibri" pitchFamily="34" charset="0"/>
              </a:rPr>
              <a:t>3.0- 3.20		Tea break</a:t>
            </a:r>
          </a:p>
          <a:p>
            <a:endParaRPr lang="en-GB" sz="2000" b="1">
              <a:latin typeface="Calibri" pitchFamily="34" charset="0"/>
            </a:endParaRPr>
          </a:p>
          <a:p>
            <a:r>
              <a:rPr lang="en-GB" sz="2000" b="1">
                <a:latin typeface="Calibri" pitchFamily="34" charset="0"/>
              </a:rPr>
              <a:t>3.20-3.50		Living – and dying – with a long term respiratory 				condition</a:t>
            </a:r>
          </a:p>
          <a:p>
            <a:r>
              <a:rPr lang="en-GB" sz="2000" b="1">
                <a:latin typeface="Calibri" pitchFamily="34" charset="0"/>
              </a:rPr>
              <a:t> </a:t>
            </a:r>
            <a:r>
              <a:rPr lang="en-GB" sz="2000" b="1">
                <a:solidFill>
                  <a:srgbClr val="FF0000"/>
                </a:solidFill>
                <a:latin typeface="Calibri" pitchFamily="34" charset="0"/>
              </a:rPr>
              <a:t>3.50-4.00		Respiratory quiz</a:t>
            </a:r>
          </a:p>
          <a:p>
            <a:r>
              <a:rPr lang="en-GB" sz="2000" b="1">
                <a:latin typeface="Calibri" pitchFamily="34" charset="0"/>
              </a:rPr>
              <a:t> </a:t>
            </a:r>
          </a:p>
          <a:p>
            <a:r>
              <a:rPr lang="en-GB">
                <a:latin typeface="Calibri" pitchFamily="34" charset="0"/>
              </a:rPr>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Object 2"/>
          <p:cNvPicPr>
            <a:picLocks noChangeAspect="1"/>
          </p:cNvPicPr>
          <p:nvPr/>
        </p:nvPicPr>
        <p:blipFill>
          <a:blip r:embed="rId4"/>
          <a:stretch>
            <a:fillRect/>
          </a:stretch>
        </p:blipFill>
        <p:spPr>
          <a:xfrm>
            <a:off x="666750" y="320675"/>
            <a:ext cx="8048625" cy="6037263"/>
          </a:xfrm>
          <a:prstGeom prst="rect">
            <a:avLst/>
          </a:prstGeom>
        </p:spPr>
      </p:pic>
      <p:sp>
        <p:nvSpPr>
          <p:cNvPr id="106499" name="TextBox 2"/>
          <p:cNvSpPr txBox="1">
            <a:spLocks noChangeArrowheads="1"/>
          </p:cNvSpPr>
          <p:nvPr/>
        </p:nvSpPr>
        <p:spPr bwMode="auto">
          <a:xfrm>
            <a:off x="571500" y="428625"/>
            <a:ext cx="2038350" cy="584200"/>
          </a:xfrm>
          <a:prstGeom prst="rect">
            <a:avLst/>
          </a:prstGeom>
          <a:noFill/>
          <a:ln w="9525">
            <a:noFill/>
            <a:miter lim="800000"/>
            <a:headEnd/>
            <a:tailEnd/>
          </a:ln>
        </p:spPr>
        <p:txBody>
          <a:bodyPr>
            <a:spAutoFit/>
          </a:bodyPr>
          <a:lstStyle/>
          <a:p>
            <a:r>
              <a:rPr lang="en-GB" sz="3200" b="1">
                <a:latin typeface="Calibri" pitchFamily="34" charset="0"/>
              </a:rPr>
              <a:t>Question 1</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Object 2"/>
          <p:cNvPicPr>
            <a:picLocks noChangeAspect="1"/>
          </p:cNvPicPr>
          <p:nvPr/>
        </p:nvPicPr>
        <p:blipFill>
          <a:blip r:embed="rId4"/>
          <a:stretch>
            <a:fillRect/>
          </a:stretch>
        </p:blipFill>
        <p:spPr>
          <a:xfrm>
            <a:off x="571500" y="428625"/>
            <a:ext cx="8191500" cy="6143625"/>
          </a:xfrm>
          <a:prstGeom prst="rect">
            <a:avLst/>
          </a:prstGeom>
        </p:spPr>
      </p:pic>
      <p:sp>
        <p:nvSpPr>
          <p:cNvPr id="107523" name="TextBox 2"/>
          <p:cNvSpPr txBox="1">
            <a:spLocks noChangeArrowheads="1"/>
          </p:cNvSpPr>
          <p:nvPr/>
        </p:nvSpPr>
        <p:spPr bwMode="auto">
          <a:xfrm>
            <a:off x="1071563" y="928688"/>
            <a:ext cx="2786062" cy="584200"/>
          </a:xfrm>
          <a:prstGeom prst="rect">
            <a:avLst/>
          </a:prstGeom>
          <a:noFill/>
          <a:ln w="9525">
            <a:noFill/>
            <a:miter lim="800000"/>
            <a:headEnd/>
            <a:tailEnd/>
          </a:ln>
        </p:spPr>
        <p:txBody>
          <a:bodyPr>
            <a:spAutoFit/>
          </a:bodyPr>
          <a:lstStyle/>
          <a:p>
            <a:r>
              <a:rPr lang="en-GB" sz="3200" b="1">
                <a:latin typeface="Calibri" pitchFamily="34" charset="0"/>
              </a:rPr>
              <a:t>Question 2</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Object 2"/>
          <p:cNvPicPr>
            <a:picLocks noChangeAspect="1"/>
          </p:cNvPicPr>
          <p:nvPr/>
        </p:nvPicPr>
        <p:blipFill>
          <a:blip r:embed="rId4"/>
          <a:stretch>
            <a:fillRect/>
          </a:stretch>
        </p:blipFill>
        <p:spPr>
          <a:xfrm>
            <a:off x="571500" y="428625"/>
            <a:ext cx="8215313" cy="6161088"/>
          </a:xfrm>
          <a:prstGeom prst="rect">
            <a:avLst/>
          </a:prstGeom>
        </p:spPr>
      </p:pic>
      <p:sp>
        <p:nvSpPr>
          <p:cNvPr id="108547" name="TextBox 2"/>
          <p:cNvSpPr txBox="1">
            <a:spLocks noChangeArrowheads="1"/>
          </p:cNvSpPr>
          <p:nvPr/>
        </p:nvSpPr>
        <p:spPr bwMode="auto">
          <a:xfrm>
            <a:off x="1143000" y="4437063"/>
            <a:ext cx="2714625" cy="585787"/>
          </a:xfrm>
          <a:prstGeom prst="rect">
            <a:avLst/>
          </a:prstGeom>
          <a:noFill/>
          <a:ln w="9525">
            <a:noFill/>
            <a:miter lim="800000"/>
            <a:headEnd/>
            <a:tailEnd/>
          </a:ln>
        </p:spPr>
        <p:txBody>
          <a:bodyPr>
            <a:spAutoFit/>
          </a:bodyPr>
          <a:lstStyle/>
          <a:p>
            <a:r>
              <a:rPr lang="en-GB" sz="3200" b="1">
                <a:latin typeface="Calibri" pitchFamily="34" charset="0"/>
              </a:rPr>
              <a:t>Question 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1"/>
          <p:cNvSpPr>
            <a:spLocks noGrp="1"/>
          </p:cNvSpPr>
          <p:nvPr>
            <p:ph type="ftr" sz="quarter" idx="11"/>
          </p:nvPr>
        </p:nvSpPr>
        <p:spPr>
          <a:xfrm>
            <a:off x="457200" y="6356350"/>
            <a:ext cx="2133600" cy="365125"/>
          </a:xfrm>
        </p:spPr>
        <p:txBody>
          <a:bodyPr/>
          <a:lstStyle/>
          <a:p>
            <a:pPr algn="l">
              <a:defRPr/>
            </a:pPr>
            <a:r>
              <a:rPr lang="en-GB" altLang="en-GB" smtClean="0">
                <a:latin typeface="Arial" pitchFamily="34" charset="0"/>
              </a:rPr>
              <a:t>© Imperial College London</a:t>
            </a:r>
            <a:endParaRPr lang="en-US" altLang="en-US" smtClean="0">
              <a:latin typeface="Arial" pitchFamily="34" charset="0"/>
            </a:endParaRPr>
          </a:p>
        </p:txBody>
      </p:sp>
      <p:sp>
        <p:nvSpPr>
          <p:cNvPr id="38915" name="Slide Number Placeholder 2"/>
          <p:cNvSpPr>
            <a:spLocks noGrp="1"/>
          </p:cNvSpPr>
          <p:nvPr>
            <p:ph type="sldNum" sz="quarter" idx="12"/>
          </p:nvPr>
        </p:nvSpPr>
        <p:spPr>
          <a:xfrm>
            <a:off x="3124200" y="6356350"/>
            <a:ext cx="2895600" cy="365125"/>
          </a:xfrm>
        </p:spPr>
        <p:txBody>
          <a:bodyPr/>
          <a:lstStyle/>
          <a:p>
            <a:pPr algn="ctr">
              <a:defRPr/>
            </a:pPr>
            <a:r>
              <a:rPr lang="en-US" altLang="en-US">
                <a:latin typeface="Arial" pitchFamily="34" charset="0"/>
              </a:rPr>
              <a:t>Page </a:t>
            </a:r>
            <a:fld id="{B63964CC-F3B6-4BCE-83B5-6B5951F23285}" type="slidenum">
              <a:rPr lang="en-US" altLang="en-US">
                <a:latin typeface="Arial" pitchFamily="34" charset="0"/>
              </a:rPr>
              <a:pPr algn="ctr">
                <a:defRPr/>
              </a:pPr>
              <a:t>8</a:t>
            </a:fld>
            <a:endParaRPr lang="en-US" altLang="en-US">
              <a:latin typeface="Arial" pitchFamily="34" charset="0"/>
            </a:endParaRPr>
          </a:p>
        </p:txBody>
      </p:sp>
      <p:sp>
        <p:nvSpPr>
          <p:cNvPr id="29699" name="Rectangle 2"/>
          <p:cNvSpPr>
            <a:spLocks noChangeArrowheads="1"/>
          </p:cNvSpPr>
          <p:nvPr/>
        </p:nvSpPr>
        <p:spPr bwMode="auto">
          <a:xfrm>
            <a:off x="0" y="55086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371715" name="Group 3"/>
          <p:cNvGraphicFramePr>
            <a:graphicFrameLocks noGrp="1"/>
          </p:cNvGraphicFramePr>
          <p:nvPr/>
        </p:nvGraphicFramePr>
        <p:xfrm>
          <a:off x="450850" y="0"/>
          <a:ext cx="8147050" cy="4968876"/>
        </p:xfrm>
        <a:graphic>
          <a:graphicData uri="http://schemas.openxmlformats.org/drawingml/2006/table">
            <a:tbl>
              <a:tblPr/>
              <a:tblGrid>
                <a:gridCol w="4033838"/>
                <a:gridCol w="4113212"/>
              </a:tblGrid>
              <a:tr h="6401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C36B8"/>
                          </a:solidFill>
                          <a:effectLst/>
                          <a:latin typeface="Times New Roman" pitchFamily="18" charset="0"/>
                          <a:cs typeface="Times New Roman" pitchFamily="18" charset="0"/>
                        </a:rPr>
                        <a:t>Airways diseases</a:t>
                      </a:r>
                      <a:endParaRPr kumimoji="0" lang="en-US" sz="2400" b="0" i="0" u="none" strike="noStrike" cap="none" normalizeH="0" baseline="0" dirty="0" smtClean="0">
                        <a:ln>
                          <a:noFill/>
                        </a:ln>
                        <a:solidFill>
                          <a:srgbClr val="1C36B8"/>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Small lung disorders</a:t>
                      </a:r>
                      <a:r>
                        <a:rPr kumimoji="0" lang="en-US" sz="1400" b="1" i="0" u="none" strike="noStrike" cap="none" normalizeH="0" baseline="0" dirty="0" smtClean="0">
                          <a:ln>
                            <a:noFill/>
                          </a:ln>
                          <a:solidFill>
                            <a:schemeClr val="bg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(also known as “restrictive disorders”)</a:t>
                      </a:r>
                      <a:endParaRPr kumimoji="0" lang="en-US" sz="2400" b="0" i="0" u="none" strike="noStrike" cap="none" normalizeH="0" baseline="0" dirty="0" smtClean="0">
                        <a:ln>
                          <a:noFill/>
                        </a:ln>
                        <a:solidFill>
                          <a:schemeClr val="bg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Localised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obstruction</a:t>
                      </a:r>
                      <a:endParaRPr kumimoji="0" lang="en-US" sz="18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Due to disease</a:t>
                      </a: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 within</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the lungs</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228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Sleep apnoea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Laryngeal carcinoma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Thyroid enlargement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Vocal cord dysfunction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Relapsing Polychondritis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Tumours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Post tracheostomy stenosis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Foreign bodies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Bronchopulmonary dysplasia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Sarcoidosis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Asbestosis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Extrinsic Allergic Alveolitis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Fibrosing Alveolitis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Eosinophilic pneumonia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Generalised</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obstruction</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Due to disease </a:t>
                      </a: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outside</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the lung</a:t>
                      </a:r>
                      <a:endParaRPr kumimoji="0" lang="en-US" sz="18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3108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Asthma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C.O.P.D.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Bronchiectasis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Cystic Fibrosis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Obliterative Bronchiolitis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Pleural effusions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Pneumothorax</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Scoliosis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Respiratory muscle weakness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Obesity</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9720" name="Rectangle 23"/>
          <p:cNvSpPr>
            <a:spLocks noChangeArrowheads="1"/>
          </p:cNvSpPr>
          <p:nvPr/>
        </p:nvSpPr>
        <p:spPr bwMode="auto">
          <a:xfrm>
            <a:off x="0" y="502761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371736" name="Group 24"/>
          <p:cNvGraphicFramePr>
            <a:graphicFrameLocks noGrp="1"/>
          </p:cNvGraphicFramePr>
          <p:nvPr/>
        </p:nvGraphicFramePr>
        <p:xfrm>
          <a:off x="493713" y="5241925"/>
          <a:ext cx="8094662" cy="1463675"/>
        </p:xfrm>
        <a:graphic>
          <a:graphicData uri="http://schemas.openxmlformats.org/drawingml/2006/table">
            <a:tbl>
              <a:tblPr/>
              <a:tblGrid>
                <a:gridCol w="3976687"/>
                <a:gridCol w="4117975"/>
              </a:tblGrid>
              <a:tr h="3964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1C36B8"/>
                          </a:solidFill>
                          <a:effectLst/>
                          <a:latin typeface="Times New Roman" pitchFamily="18" charset="0"/>
                          <a:cs typeface="Times New Roman" pitchFamily="18" charset="0"/>
                        </a:rPr>
                        <a:t>Infections</a:t>
                      </a:r>
                      <a:endParaRPr kumimoji="0" lang="en-US" sz="2000" b="0" i="0" u="none" strike="noStrike" cap="none" normalizeH="0" baseline="0" smtClean="0">
                        <a:ln>
                          <a:noFill/>
                        </a:ln>
                        <a:solidFill>
                          <a:srgbClr val="1C36B8"/>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1C36B8"/>
                          </a:solidFill>
                          <a:effectLst/>
                          <a:latin typeface="Times New Roman" pitchFamily="18" charset="0"/>
                          <a:cs typeface="Times New Roman" pitchFamily="18" charset="0"/>
                        </a:rPr>
                        <a:t>Pulmonary vascular disorders</a:t>
                      </a:r>
                      <a:endParaRPr kumimoji="0" lang="en-US" sz="2000" b="0" i="0" u="none" strike="noStrike" cap="none" normalizeH="0" baseline="0" smtClean="0">
                        <a:ln>
                          <a:noFill/>
                        </a:ln>
                        <a:solidFill>
                          <a:srgbClr val="1C36B8"/>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067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Tuberculosis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Infective bronchitis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Pneumonia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Empyema </a:t>
                      </a: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Pulmonary emboli</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Pulmonary hypertension</a:t>
                      </a:r>
                      <a:endParaRPr kumimoji="0" lang="en-US" sz="1600" b="0" i="0" u="none" strike="noStrike" cap="none" normalizeH="0" baseline="0" smtClean="0">
                        <a:ln>
                          <a:noFill/>
                        </a:ln>
                        <a:solidFill>
                          <a:schemeClr val="tx1"/>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9732" name="Rectangle 35"/>
          <p:cNvSpPr>
            <a:spLocks noChangeArrowheads="1"/>
          </p:cNvSpPr>
          <p:nvPr/>
        </p:nvSpPr>
        <p:spPr bwMode="auto">
          <a:xfrm>
            <a:off x="0" y="6307138"/>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sp>
        <p:nvSpPr>
          <p:cNvPr id="29733" name="Text Box 36"/>
          <p:cNvSpPr txBox="1">
            <a:spLocks noChangeArrowheads="1"/>
          </p:cNvSpPr>
          <p:nvPr/>
        </p:nvSpPr>
        <p:spPr bwMode="auto">
          <a:xfrm>
            <a:off x="5138738" y="1206500"/>
            <a:ext cx="3221037" cy="2293938"/>
          </a:xfrm>
          <a:prstGeom prst="rect">
            <a:avLst/>
          </a:prstGeom>
          <a:solidFill>
            <a:srgbClr val="FFFF00"/>
          </a:solidFill>
          <a:ln w="9525">
            <a:noFill/>
            <a:miter lim="800000"/>
            <a:headEnd/>
            <a:tailEnd/>
          </a:ln>
        </p:spPr>
        <p:txBody>
          <a:bodyPr>
            <a:spAutoFit/>
          </a:bodyPr>
          <a:lstStyle/>
          <a:p>
            <a:pPr>
              <a:spcBef>
                <a:spcPct val="50000"/>
              </a:spcBef>
            </a:pPr>
            <a:r>
              <a:rPr lang="en-GB" sz="2400">
                <a:solidFill>
                  <a:srgbClr val="000000"/>
                </a:solidFill>
                <a:latin typeface="Times" pitchFamily="18" charset="0"/>
              </a:rPr>
              <a:t>Increasing prevalence of obesity causes both increased respiratory workload, but also respiratory dysfunction</a:t>
            </a:r>
          </a:p>
        </p:txBody>
      </p:sp>
      <p:pic>
        <p:nvPicPr>
          <p:cNvPr id="29734" name="Picture 37" descr="Obese man"/>
          <p:cNvPicPr>
            <a:picLocks noChangeAspect="1" noChangeArrowheads="1"/>
          </p:cNvPicPr>
          <p:nvPr/>
        </p:nvPicPr>
        <p:blipFill>
          <a:blip r:embed="rId3" cstate="print"/>
          <a:srcRect/>
          <a:stretch>
            <a:fillRect/>
          </a:stretch>
        </p:blipFill>
        <p:spPr bwMode="auto">
          <a:xfrm>
            <a:off x="714375" y="0"/>
            <a:ext cx="3546475" cy="4986338"/>
          </a:xfrm>
          <a:prstGeom prst="rect">
            <a:avLst/>
          </a:prstGeom>
          <a:noFill/>
          <a:ln w="9525">
            <a:noFill/>
            <a:miter lim="800000"/>
            <a:headEnd/>
            <a:tailEnd/>
          </a:ln>
        </p:spPr>
      </p:pic>
      <p:sp>
        <p:nvSpPr>
          <p:cNvPr id="29735" name="AutoShape 38"/>
          <p:cNvSpPr>
            <a:spLocks noChangeArrowheads="1"/>
          </p:cNvSpPr>
          <p:nvPr/>
        </p:nvSpPr>
        <p:spPr bwMode="auto">
          <a:xfrm>
            <a:off x="5661025" y="4556125"/>
            <a:ext cx="976313" cy="485775"/>
          </a:xfrm>
          <a:prstGeom prst="leftArrow">
            <a:avLst>
              <a:gd name="adj1" fmla="val 50000"/>
              <a:gd name="adj2" fmla="val 50245"/>
            </a:avLst>
          </a:prstGeom>
          <a:solidFill>
            <a:srgbClr val="FF3300"/>
          </a:solidFill>
          <a:ln w="9525">
            <a:solidFill>
              <a:schemeClr val="tx1"/>
            </a:solidFill>
            <a:miter lim="800000"/>
            <a:headEnd/>
            <a:tailEnd/>
          </a:ln>
        </p:spPr>
        <p:txBody>
          <a:bodyPr wrap="none" anchor="ctr"/>
          <a:lstStyle/>
          <a:p>
            <a:endParaRPr lang="en-GB">
              <a:latin typeface="Calibri" pitchFamily="34" charset="0"/>
            </a:endParaRPr>
          </a:p>
        </p:txBody>
      </p:sp>
      <p:sp>
        <p:nvSpPr>
          <p:cNvPr id="29736" name="Rectangle 39"/>
          <p:cNvSpPr>
            <a:spLocks noChangeArrowheads="1"/>
          </p:cNvSpPr>
          <p:nvPr/>
        </p:nvSpPr>
        <p:spPr bwMode="auto">
          <a:xfrm>
            <a:off x="1901825" y="363538"/>
            <a:ext cx="1103313" cy="884237"/>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Object 2"/>
          <p:cNvPicPr>
            <a:picLocks noChangeAspect="1"/>
          </p:cNvPicPr>
          <p:nvPr/>
        </p:nvPicPr>
        <p:blipFill>
          <a:blip r:embed="rId4"/>
          <a:stretch>
            <a:fillRect/>
          </a:stretch>
        </p:blipFill>
        <p:spPr>
          <a:xfrm>
            <a:off x="571500" y="428625"/>
            <a:ext cx="8286750" cy="6215063"/>
          </a:xfrm>
          <a:prstGeom prst="rect">
            <a:avLst/>
          </a:prstGeom>
        </p:spPr>
      </p:pic>
      <p:sp>
        <p:nvSpPr>
          <p:cNvPr id="109571" name="TextBox 2"/>
          <p:cNvSpPr txBox="1">
            <a:spLocks noChangeArrowheads="1"/>
          </p:cNvSpPr>
          <p:nvPr/>
        </p:nvSpPr>
        <p:spPr bwMode="auto">
          <a:xfrm>
            <a:off x="428625" y="5607050"/>
            <a:ext cx="2143125" cy="584200"/>
          </a:xfrm>
          <a:prstGeom prst="rect">
            <a:avLst/>
          </a:prstGeom>
          <a:noFill/>
          <a:ln w="9525">
            <a:noFill/>
            <a:miter lim="800000"/>
            <a:headEnd/>
            <a:tailEnd/>
          </a:ln>
        </p:spPr>
        <p:txBody>
          <a:bodyPr>
            <a:spAutoFit/>
          </a:bodyPr>
          <a:lstStyle/>
          <a:p>
            <a:r>
              <a:rPr lang="en-GB" sz="3200" b="1">
                <a:latin typeface="Calibri" pitchFamily="34" charset="0"/>
              </a:rPr>
              <a:t>Question 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Object 2"/>
          <p:cNvPicPr>
            <a:picLocks noChangeAspect="1"/>
          </p:cNvPicPr>
          <p:nvPr/>
        </p:nvPicPr>
        <p:blipFill>
          <a:blip r:embed="rId4"/>
          <a:stretch>
            <a:fillRect/>
          </a:stretch>
        </p:blipFill>
        <p:spPr>
          <a:xfrm>
            <a:off x="571500" y="428625"/>
            <a:ext cx="8286750" cy="6215063"/>
          </a:xfrm>
          <a:prstGeom prst="rect">
            <a:avLst/>
          </a:prstGeom>
        </p:spPr>
      </p:pic>
      <p:sp>
        <p:nvSpPr>
          <p:cNvPr id="110595" name="TextBox 2"/>
          <p:cNvSpPr txBox="1">
            <a:spLocks noChangeArrowheads="1"/>
          </p:cNvSpPr>
          <p:nvPr/>
        </p:nvSpPr>
        <p:spPr bwMode="auto">
          <a:xfrm>
            <a:off x="5786438" y="357188"/>
            <a:ext cx="2928937" cy="584200"/>
          </a:xfrm>
          <a:prstGeom prst="rect">
            <a:avLst/>
          </a:prstGeom>
          <a:noFill/>
          <a:ln w="9525">
            <a:noFill/>
            <a:miter lim="800000"/>
            <a:headEnd/>
            <a:tailEnd/>
          </a:ln>
        </p:spPr>
        <p:txBody>
          <a:bodyPr>
            <a:spAutoFit/>
          </a:bodyPr>
          <a:lstStyle/>
          <a:p>
            <a:r>
              <a:rPr lang="en-GB" sz="3200" b="1">
                <a:latin typeface="Calibri" pitchFamily="34" charset="0"/>
              </a:rPr>
              <a:t>Question 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Object 2"/>
          <p:cNvPicPr>
            <a:picLocks noChangeAspect="1"/>
          </p:cNvPicPr>
          <p:nvPr/>
        </p:nvPicPr>
        <p:blipFill>
          <a:blip r:embed="rId4"/>
          <a:stretch>
            <a:fillRect/>
          </a:stretch>
        </p:blipFill>
        <p:spPr>
          <a:xfrm>
            <a:off x="476250" y="357188"/>
            <a:ext cx="8382000" cy="6286500"/>
          </a:xfrm>
          <a:prstGeom prst="rect">
            <a:avLst/>
          </a:prstGeom>
        </p:spPr>
      </p:pic>
      <p:sp>
        <p:nvSpPr>
          <p:cNvPr id="111619" name="TextBox 2"/>
          <p:cNvSpPr txBox="1">
            <a:spLocks noChangeArrowheads="1"/>
          </p:cNvSpPr>
          <p:nvPr/>
        </p:nvSpPr>
        <p:spPr bwMode="auto">
          <a:xfrm>
            <a:off x="0" y="357188"/>
            <a:ext cx="2357438" cy="584200"/>
          </a:xfrm>
          <a:prstGeom prst="rect">
            <a:avLst/>
          </a:prstGeom>
          <a:noFill/>
          <a:ln w="9525">
            <a:noFill/>
            <a:miter lim="800000"/>
            <a:headEnd/>
            <a:tailEnd/>
          </a:ln>
        </p:spPr>
        <p:txBody>
          <a:bodyPr>
            <a:spAutoFit/>
          </a:bodyPr>
          <a:lstStyle/>
          <a:p>
            <a:r>
              <a:rPr lang="en-GB" sz="3200" b="1">
                <a:latin typeface="Calibri" pitchFamily="34" charset="0"/>
              </a:rPr>
              <a:t>Question 6</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Object 2"/>
          <p:cNvPicPr>
            <a:picLocks noChangeAspect="1"/>
          </p:cNvPicPr>
          <p:nvPr/>
        </p:nvPicPr>
        <p:blipFill>
          <a:blip r:embed="rId4"/>
          <a:stretch>
            <a:fillRect/>
          </a:stretch>
        </p:blipFill>
        <p:spPr>
          <a:xfrm>
            <a:off x="381000" y="285750"/>
            <a:ext cx="8262938" cy="6197600"/>
          </a:xfrm>
          <a:prstGeom prst="rect">
            <a:avLst/>
          </a:prstGeom>
        </p:spPr>
      </p:pic>
      <p:sp>
        <p:nvSpPr>
          <p:cNvPr id="112643" name="TextBox 2"/>
          <p:cNvSpPr txBox="1">
            <a:spLocks noChangeArrowheads="1"/>
          </p:cNvSpPr>
          <p:nvPr/>
        </p:nvSpPr>
        <p:spPr bwMode="auto">
          <a:xfrm rot="10800000" flipV="1">
            <a:off x="0" y="5427663"/>
            <a:ext cx="2357438" cy="584200"/>
          </a:xfrm>
          <a:prstGeom prst="rect">
            <a:avLst/>
          </a:prstGeom>
          <a:noFill/>
          <a:ln w="9525">
            <a:noFill/>
            <a:miter lim="800000"/>
            <a:headEnd/>
            <a:tailEnd/>
          </a:ln>
        </p:spPr>
        <p:txBody>
          <a:bodyPr>
            <a:spAutoFit/>
          </a:bodyPr>
          <a:lstStyle/>
          <a:p>
            <a:r>
              <a:rPr lang="en-GB" sz="3200" b="1">
                <a:latin typeface="Calibri" pitchFamily="34" charset="0"/>
              </a:rPr>
              <a:t>Question 7</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2" descr="Spiro2"/>
          <p:cNvPicPr>
            <a:picLocks noChangeAspect="1" noChangeArrowheads="1"/>
          </p:cNvPicPr>
          <p:nvPr/>
        </p:nvPicPr>
        <p:blipFill>
          <a:blip r:embed="rId2" cstate="print"/>
          <a:srcRect/>
          <a:stretch>
            <a:fillRect/>
          </a:stretch>
        </p:blipFill>
        <p:spPr bwMode="auto">
          <a:xfrm>
            <a:off x="793750" y="0"/>
            <a:ext cx="7666038" cy="6858000"/>
          </a:xfrm>
          <a:prstGeom prst="rect">
            <a:avLst/>
          </a:prstGeom>
          <a:noFill/>
          <a:ln w="9525">
            <a:noFill/>
            <a:miter lim="800000"/>
            <a:headEnd/>
            <a:tailEnd/>
          </a:ln>
        </p:spPr>
      </p:pic>
      <p:sp>
        <p:nvSpPr>
          <p:cNvPr id="168962" name="TextBox 2"/>
          <p:cNvSpPr txBox="1">
            <a:spLocks noChangeArrowheads="1"/>
          </p:cNvSpPr>
          <p:nvPr/>
        </p:nvSpPr>
        <p:spPr bwMode="auto">
          <a:xfrm>
            <a:off x="214313" y="1071563"/>
            <a:ext cx="5929312" cy="461962"/>
          </a:xfrm>
          <a:prstGeom prst="rect">
            <a:avLst/>
          </a:prstGeom>
          <a:solidFill>
            <a:srgbClr val="FFFF00"/>
          </a:solidFill>
          <a:ln w="9525">
            <a:noFill/>
            <a:miter lim="800000"/>
            <a:headEnd/>
            <a:tailEnd/>
          </a:ln>
        </p:spPr>
        <p:txBody>
          <a:bodyPr>
            <a:spAutoFit/>
          </a:bodyPr>
          <a:lstStyle/>
          <a:p>
            <a:r>
              <a:rPr lang="en-GB" sz="2400" b="1">
                <a:solidFill>
                  <a:srgbClr val="FF0000"/>
                </a:solidFill>
                <a:latin typeface="Calibri" pitchFamily="34" charset="0"/>
              </a:rPr>
              <a:t>What type of ventilatory defect is seen here?</a:t>
            </a:r>
          </a:p>
        </p:txBody>
      </p:sp>
      <p:sp>
        <p:nvSpPr>
          <p:cNvPr id="168963" name="TextBox 3"/>
          <p:cNvSpPr txBox="1">
            <a:spLocks noChangeArrowheads="1"/>
          </p:cNvSpPr>
          <p:nvPr/>
        </p:nvSpPr>
        <p:spPr bwMode="auto">
          <a:xfrm rot="10800000" flipV="1">
            <a:off x="214313" y="566738"/>
            <a:ext cx="2357437" cy="461962"/>
          </a:xfrm>
          <a:prstGeom prst="rect">
            <a:avLst/>
          </a:prstGeom>
          <a:noFill/>
          <a:ln w="9525">
            <a:noFill/>
            <a:miter lim="800000"/>
            <a:headEnd/>
            <a:tailEnd/>
          </a:ln>
        </p:spPr>
        <p:txBody>
          <a:bodyPr>
            <a:spAutoFit/>
          </a:bodyPr>
          <a:lstStyle/>
          <a:p>
            <a:r>
              <a:rPr lang="en-GB" sz="2400" b="1">
                <a:latin typeface="Calibri" pitchFamily="34" charset="0"/>
              </a:rPr>
              <a:t>Question 8</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Box 1"/>
          <p:cNvSpPr txBox="1">
            <a:spLocks noChangeArrowheads="1"/>
          </p:cNvSpPr>
          <p:nvPr/>
        </p:nvSpPr>
        <p:spPr bwMode="auto">
          <a:xfrm>
            <a:off x="5929313" y="857250"/>
            <a:ext cx="2643187" cy="2308225"/>
          </a:xfrm>
          <a:prstGeom prst="rect">
            <a:avLst/>
          </a:prstGeom>
          <a:solidFill>
            <a:srgbClr val="FFFF00"/>
          </a:solidFill>
          <a:ln w="9525">
            <a:noFill/>
            <a:miter lim="800000"/>
            <a:headEnd/>
            <a:tailEnd/>
          </a:ln>
        </p:spPr>
        <p:txBody>
          <a:bodyPr>
            <a:spAutoFit/>
          </a:bodyPr>
          <a:lstStyle/>
          <a:p>
            <a:r>
              <a:rPr lang="en-GB" sz="2400" b="1">
                <a:latin typeface="Calibri" pitchFamily="34" charset="0"/>
              </a:rPr>
              <a:t>Question 9 </a:t>
            </a:r>
          </a:p>
          <a:p>
            <a:r>
              <a:rPr lang="en-GB" sz="2400" b="1">
                <a:solidFill>
                  <a:srgbClr val="FF0000"/>
                </a:solidFill>
                <a:latin typeface="Calibri" pitchFamily="34" charset="0"/>
              </a:rPr>
              <a:t>Who is this man? </a:t>
            </a:r>
          </a:p>
          <a:p>
            <a:r>
              <a:rPr lang="en-GB" sz="2400" b="1">
                <a:solidFill>
                  <a:srgbClr val="FF0000"/>
                </a:solidFill>
                <a:latin typeface="Calibri" pitchFamily="34" charset="0"/>
              </a:rPr>
              <a:t>Name two of his contributions to (respiratory)</a:t>
            </a:r>
          </a:p>
          <a:p>
            <a:r>
              <a:rPr lang="en-GB" sz="2400" b="1">
                <a:solidFill>
                  <a:srgbClr val="FF0000"/>
                </a:solidFill>
                <a:latin typeface="Calibri" pitchFamily="34" charset="0"/>
              </a:rPr>
              <a:t>medicine</a:t>
            </a:r>
          </a:p>
        </p:txBody>
      </p:sp>
      <p:pic>
        <p:nvPicPr>
          <p:cNvPr id="169986" name="Picture 5" descr="René Laennec">
            <a:hlinkClick r:id="rId2" tooltip="René Laennec"/>
          </p:cNvPr>
          <p:cNvPicPr>
            <a:picLocks noChangeAspect="1" noChangeArrowheads="1"/>
          </p:cNvPicPr>
          <p:nvPr/>
        </p:nvPicPr>
        <p:blipFill>
          <a:blip r:embed="rId3" cstate="print"/>
          <a:srcRect/>
          <a:stretch>
            <a:fillRect/>
          </a:stretch>
        </p:blipFill>
        <p:spPr bwMode="auto">
          <a:xfrm>
            <a:off x="857250" y="357188"/>
            <a:ext cx="4143375" cy="6081712"/>
          </a:xfrm>
          <a:prstGeom prst="rect">
            <a:avLst/>
          </a:prstGeom>
          <a:noFill/>
          <a:ln w="9525">
            <a:noFill/>
            <a:miter lim="800000"/>
            <a:headEnd/>
            <a:tailEnd/>
          </a:ln>
        </p:spPr>
      </p:pic>
      <p:sp>
        <p:nvSpPr>
          <p:cNvPr id="4" name="Rectangle 3"/>
          <p:cNvSpPr/>
          <p:nvPr/>
        </p:nvSpPr>
        <p:spPr>
          <a:xfrm>
            <a:off x="857250" y="5286375"/>
            <a:ext cx="4143375"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1"/>
          <p:cNvSpPr>
            <a:spLocks noGrp="1"/>
          </p:cNvSpPr>
          <p:nvPr>
            <p:ph type="ftr" sz="quarter" idx="11"/>
          </p:nvPr>
        </p:nvSpPr>
        <p:spPr>
          <a:xfrm>
            <a:off x="457200" y="6356350"/>
            <a:ext cx="2133600" cy="365125"/>
          </a:xfrm>
        </p:spPr>
        <p:txBody>
          <a:bodyPr/>
          <a:lstStyle/>
          <a:p>
            <a:pPr algn="l">
              <a:defRPr/>
            </a:pPr>
            <a:r>
              <a:rPr lang="en-GB" altLang="en-GB" smtClean="0">
                <a:latin typeface="Arial" pitchFamily="34" charset="0"/>
              </a:rPr>
              <a:t>© Imperial College London</a:t>
            </a:r>
            <a:endParaRPr lang="en-US" altLang="en-US" smtClean="0">
              <a:latin typeface="Arial" pitchFamily="34" charset="0"/>
            </a:endParaRPr>
          </a:p>
        </p:txBody>
      </p:sp>
      <p:sp>
        <p:nvSpPr>
          <p:cNvPr id="86019" name="Slide Number Placeholder 2"/>
          <p:cNvSpPr>
            <a:spLocks noGrp="1"/>
          </p:cNvSpPr>
          <p:nvPr>
            <p:ph type="sldNum" sz="quarter" idx="12"/>
          </p:nvPr>
        </p:nvSpPr>
        <p:spPr>
          <a:xfrm>
            <a:off x="3124200" y="6356350"/>
            <a:ext cx="2895600" cy="365125"/>
          </a:xfrm>
        </p:spPr>
        <p:txBody>
          <a:bodyPr/>
          <a:lstStyle/>
          <a:p>
            <a:pPr algn="ctr">
              <a:defRPr/>
            </a:pPr>
            <a:r>
              <a:rPr lang="en-US" altLang="en-US">
                <a:latin typeface="Arial" pitchFamily="34" charset="0"/>
              </a:rPr>
              <a:t>Page </a:t>
            </a:r>
            <a:fld id="{2F14A91F-D557-478B-A4A5-FE63E7AEF209}" type="slidenum">
              <a:rPr lang="en-US" altLang="en-US">
                <a:latin typeface="Arial" pitchFamily="34" charset="0"/>
              </a:rPr>
              <a:pPr algn="ctr">
                <a:defRPr/>
              </a:pPr>
              <a:t>86</a:t>
            </a:fld>
            <a:endParaRPr lang="en-US" altLang="en-US">
              <a:latin typeface="Arial" pitchFamily="34" charset="0"/>
            </a:endParaRPr>
          </a:p>
        </p:txBody>
      </p:sp>
      <p:pic>
        <p:nvPicPr>
          <p:cNvPr id="171011" name="Picture 2" descr="Bullae1"/>
          <p:cNvPicPr>
            <a:picLocks noChangeAspect="1" noChangeArrowheads="1"/>
          </p:cNvPicPr>
          <p:nvPr/>
        </p:nvPicPr>
        <p:blipFill>
          <a:blip r:embed="rId3" cstate="print"/>
          <a:srcRect/>
          <a:stretch>
            <a:fillRect/>
          </a:stretch>
        </p:blipFill>
        <p:spPr bwMode="auto">
          <a:xfrm>
            <a:off x="428625" y="304800"/>
            <a:ext cx="6553200" cy="6553200"/>
          </a:xfrm>
          <a:prstGeom prst="rect">
            <a:avLst/>
          </a:prstGeom>
          <a:noFill/>
          <a:ln w="9525">
            <a:noFill/>
            <a:miter lim="800000"/>
            <a:headEnd/>
            <a:tailEnd/>
          </a:ln>
        </p:spPr>
      </p:pic>
      <p:pic>
        <p:nvPicPr>
          <p:cNvPr id="171012" name="Picture 3"/>
          <p:cNvPicPr>
            <a:picLocks noChangeAspect="1" noChangeArrowheads="1"/>
          </p:cNvPicPr>
          <p:nvPr/>
        </p:nvPicPr>
        <p:blipFill>
          <a:blip r:embed="rId4" cstate="print"/>
          <a:srcRect/>
          <a:stretch>
            <a:fillRect/>
          </a:stretch>
        </p:blipFill>
        <p:spPr bwMode="auto">
          <a:xfrm>
            <a:off x="5143500" y="0"/>
            <a:ext cx="3598863" cy="2500313"/>
          </a:xfrm>
          <a:prstGeom prst="rect">
            <a:avLst/>
          </a:prstGeom>
          <a:noFill/>
          <a:ln w="9525">
            <a:noFill/>
            <a:miter lim="800000"/>
            <a:headEnd/>
            <a:tailEnd/>
          </a:ln>
        </p:spPr>
      </p:pic>
      <p:sp>
        <p:nvSpPr>
          <p:cNvPr id="171013" name="TextBox 5"/>
          <p:cNvSpPr txBox="1">
            <a:spLocks noChangeArrowheads="1"/>
          </p:cNvSpPr>
          <p:nvPr/>
        </p:nvSpPr>
        <p:spPr bwMode="auto">
          <a:xfrm>
            <a:off x="6357938" y="3643313"/>
            <a:ext cx="2786062" cy="1570037"/>
          </a:xfrm>
          <a:prstGeom prst="rect">
            <a:avLst/>
          </a:prstGeom>
          <a:solidFill>
            <a:srgbClr val="FFFF00"/>
          </a:solidFill>
          <a:ln w="9525">
            <a:noFill/>
            <a:miter lim="800000"/>
            <a:headEnd/>
            <a:tailEnd/>
          </a:ln>
        </p:spPr>
        <p:txBody>
          <a:bodyPr>
            <a:spAutoFit/>
          </a:bodyPr>
          <a:lstStyle/>
          <a:p>
            <a:r>
              <a:rPr lang="en-GB" sz="2400" b="1">
                <a:latin typeface="Calibri" pitchFamily="34" charset="0"/>
              </a:rPr>
              <a:t>Question 10</a:t>
            </a:r>
          </a:p>
          <a:p>
            <a:r>
              <a:rPr lang="en-GB" sz="2400" b="1">
                <a:solidFill>
                  <a:srgbClr val="FF0000"/>
                </a:solidFill>
                <a:latin typeface="Calibri" pitchFamily="34" charset="0"/>
              </a:rPr>
              <a:t>What disease process in shown by these two images?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1"/>
          <p:cNvSpPr>
            <a:spLocks noGrp="1"/>
          </p:cNvSpPr>
          <p:nvPr>
            <p:ph type="ftr" sz="quarter" idx="11"/>
          </p:nvPr>
        </p:nvSpPr>
        <p:spPr>
          <a:xfrm>
            <a:off x="457200" y="6356350"/>
            <a:ext cx="2133600" cy="365125"/>
          </a:xfrm>
        </p:spPr>
        <p:txBody>
          <a:bodyPr/>
          <a:lstStyle/>
          <a:p>
            <a:pPr algn="l">
              <a:defRPr/>
            </a:pPr>
            <a:r>
              <a:rPr lang="en-GB" altLang="en-GB" smtClean="0">
                <a:latin typeface="Arial" pitchFamily="34" charset="0"/>
              </a:rPr>
              <a:t>© Imperial College London</a:t>
            </a:r>
            <a:endParaRPr lang="en-US" altLang="en-US" smtClean="0">
              <a:latin typeface="Arial" pitchFamily="34" charset="0"/>
            </a:endParaRPr>
          </a:p>
        </p:txBody>
      </p:sp>
      <p:sp>
        <p:nvSpPr>
          <p:cNvPr id="39939" name="Slide Number Placeholder 2"/>
          <p:cNvSpPr>
            <a:spLocks noGrp="1"/>
          </p:cNvSpPr>
          <p:nvPr>
            <p:ph type="sldNum" sz="quarter" idx="12"/>
          </p:nvPr>
        </p:nvSpPr>
        <p:spPr>
          <a:xfrm>
            <a:off x="3124200" y="6356350"/>
            <a:ext cx="2895600" cy="365125"/>
          </a:xfrm>
        </p:spPr>
        <p:txBody>
          <a:bodyPr/>
          <a:lstStyle/>
          <a:p>
            <a:pPr algn="ctr">
              <a:defRPr/>
            </a:pPr>
            <a:r>
              <a:rPr lang="en-US" altLang="en-US">
                <a:latin typeface="Arial" pitchFamily="34" charset="0"/>
              </a:rPr>
              <a:t>Page </a:t>
            </a:r>
            <a:fld id="{262B76E0-CC00-4ACA-B117-D8F5BC6F931D}" type="slidenum">
              <a:rPr lang="en-US" altLang="en-US">
                <a:latin typeface="Arial" pitchFamily="34" charset="0"/>
              </a:rPr>
              <a:pPr algn="ctr">
                <a:defRPr/>
              </a:pPr>
              <a:t>9</a:t>
            </a:fld>
            <a:endParaRPr lang="en-US" altLang="en-US">
              <a:latin typeface="Arial" pitchFamily="34" charset="0"/>
            </a:endParaRPr>
          </a:p>
        </p:txBody>
      </p:sp>
      <p:sp>
        <p:nvSpPr>
          <p:cNvPr id="31747" name="Rectangle 2"/>
          <p:cNvSpPr>
            <a:spLocks noChangeArrowheads="1"/>
          </p:cNvSpPr>
          <p:nvPr/>
        </p:nvSpPr>
        <p:spPr bwMode="auto">
          <a:xfrm>
            <a:off x="0" y="55086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373763" name="Group 3"/>
          <p:cNvGraphicFramePr>
            <a:graphicFrameLocks noGrp="1"/>
          </p:cNvGraphicFramePr>
          <p:nvPr/>
        </p:nvGraphicFramePr>
        <p:xfrm>
          <a:off x="450850" y="0"/>
          <a:ext cx="8147050" cy="4968876"/>
        </p:xfrm>
        <a:graphic>
          <a:graphicData uri="http://schemas.openxmlformats.org/drawingml/2006/table">
            <a:tbl>
              <a:tblPr/>
              <a:tblGrid>
                <a:gridCol w="4033838"/>
                <a:gridCol w="4113212"/>
              </a:tblGrid>
              <a:tr h="6401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C36B8"/>
                          </a:solidFill>
                          <a:effectLst/>
                          <a:latin typeface="Times New Roman" pitchFamily="18" charset="0"/>
                          <a:cs typeface="Times New Roman" pitchFamily="18" charset="0"/>
                        </a:rPr>
                        <a:t>Airways diseases</a:t>
                      </a:r>
                      <a:endParaRPr kumimoji="0" lang="en-US" sz="2400" b="0" i="0" u="none" strike="noStrike" cap="none" normalizeH="0" baseline="0" dirty="0" smtClean="0">
                        <a:ln>
                          <a:noFill/>
                        </a:ln>
                        <a:solidFill>
                          <a:srgbClr val="1C36B8"/>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Small lung disorders</a:t>
                      </a:r>
                      <a:r>
                        <a:rPr kumimoji="0" lang="en-US" sz="1400" b="1" i="0" u="none" strike="noStrike" cap="none" normalizeH="0" baseline="0" dirty="0" smtClean="0">
                          <a:ln>
                            <a:noFill/>
                          </a:ln>
                          <a:solidFill>
                            <a:schemeClr val="bg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C36B8"/>
                          </a:solidFill>
                          <a:effectLst/>
                          <a:latin typeface="Times New Roman" pitchFamily="18" charset="0"/>
                          <a:cs typeface="Times New Roman" pitchFamily="18" charset="0"/>
                        </a:rPr>
                        <a:t>(also known as “restrictive disorders”)</a:t>
                      </a:r>
                      <a:endParaRPr kumimoji="0" lang="en-US" sz="2400" b="0" i="0" u="none" strike="noStrike" cap="none" normalizeH="0" baseline="0" dirty="0" smtClean="0">
                        <a:ln>
                          <a:noFill/>
                        </a:ln>
                        <a:solidFill>
                          <a:srgbClr val="1C36B8"/>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Localised </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obstruction</a:t>
                      </a:r>
                      <a:endParaRPr kumimoji="0" lang="en-US" sz="18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Due to disease</a:t>
                      </a: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 within</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the lungs</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228629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Sleep apnoea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Laryngeal carcinoma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Thyroid enlargement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Vocal cord dysfunction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Relapsing Polychondritis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Tumours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Post tracheostomy stenosis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Foreign bodies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Bronchopulmonary dysplasia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Sarcoidosis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Asbestosis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Extrinsic Allergic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Alveolitis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Fibrosing</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Alveolitis</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Eosinophilic</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pneumonia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Generalised</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obstruction</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Due to </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disease </a:t>
                      </a:r>
                      <a:r>
                        <a:rPr kumimoji="0" lang="en-US" sz="1800" b="1" i="1" u="none" strike="noStrike" cap="none" normalizeH="0" baseline="0" dirty="0" smtClean="0">
                          <a:ln>
                            <a:noFill/>
                          </a:ln>
                          <a:solidFill>
                            <a:schemeClr val="bg1"/>
                          </a:solidFill>
                          <a:effectLst/>
                          <a:latin typeface="Times New Roman" pitchFamily="18" charset="0"/>
                          <a:cs typeface="Times New Roman" pitchFamily="18" charset="0"/>
                        </a:rPr>
                        <a:t>outside</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 the lung</a:t>
                      </a:r>
                      <a:endParaRPr kumimoji="0" lang="en-US" sz="1800" b="0" i="0" u="none" strike="noStrike" cap="none" normalizeH="0" baseline="0" dirty="0" smtClean="0">
                        <a:ln>
                          <a:noFill/>
                        </a:ln>
                        <a:solidFill>
                          <a:schemeClr val="bg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3108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Asthma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C.O.P.D.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Bronchiectasis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Cystic Fibrosis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Obliterative Bronchiolitis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Mesothelioma</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Pneumothorax</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Scoliosis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Respiratory muscle weakness</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Obesity</a:t>
                      </a:r>
                      <a:endParaRPr kumimoji="0" lang="en-US" sz="1600" b="0" i="0" u="none" strike="noStrike" cap="none" normalizeH="0" baseline="0" smtClean="0">
                        <a:ln>
                          <a:noFill/>
                        </a:ln>
                        <a:solidFill>
                          <a:schemeClr val="tx1"/>
                        </a:solidFill>
                        <a:effectLst/>
                        <a:latin typeface="Times"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1768" name="Rectangle 23"/>
          <p:cNvSpPr>
            <a:spLocks noChangeArrowheads="1"/>
          </p:cNvSpPr>
          <p:nvPr/>
        </p:nvSpPr>
        <p:spPr bwMode="auto">
          <a:xfrm>
            <a:off x="0" y="5027613"/>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graphicFrame>
        <p:nvGraphicFramePr>
          <p:cNvPr id="373784" name="Group 24"/>
          <p:cNvGraphicFramePr>
            <a:graphicFrameLocks noGrp="1"/>
          </p:cNvGraphicFramePr>
          <p:nvPr/>
        </p:nvGraphicFramePr>
        <p:xfrm>
          <a:off x="493713" y="5241925"/>
          <a:ext cx="8094662" cy="1463675"/>
        </p:xfrm>
        <a:graphic>
          <a:graphicData uri="http://schemas.openxmlformats.org/drawingml/2006/table">
            <a:tbl>
              <a:tblPr/>
              <a:tblGrid>
                <a:gridCol w="3976687"/>
                <a:gridCol w="4117975"/>
              </a:tblGrid>
              <a:tr h="3964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1C36B8"/>
                          </a:solidFill>
                          <a:effectLst/>
                          <a:latin typeface="Times New Roman" pitchFamily="18" charset="0"/>
                          <a:cs typeface="Times New Roman" pitchFamily="18" charset="0"/>
                        </a:rPr>
                        <a:t>Infections</a:t>
                      </a:r>
                      <a:endParaRPr kumimoji="0" lang="en-US" sz="2000" b="0" i="0" u="none" strike="noStrike" cap="none" normalizeH="0" baseline="0" smtClean="0">
                        <a:ln>
                          <a:noFill/>
                        </a:ln>
                        <a:solidFill>
                          <a:srgbClr val="1C36B8"/>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1C36B8"/>
                          </a:solidFill>
                          <a:effectLst/>
                          <a:latin typeface="Times New Roman" pitchFamily="18" charset="0"/>
                          <a:cs typeface="Times New Roman" pitchFamily="18" charset="0"/>
                        </a:rPr>
                        <a:t>Pulmonary vascular disorders</a:t>
                      </a:r>
                      <a:endParaRPr kumimoji="0" lang="en-US" sz="2000" b="0" i="0" u="none" strike="noStrike" cap="none" normalizeH="0" baseline="0" smtClean="0">
                        <a:ln>
                          <a:noFill/>
                        </a:ln>
                        <a:solidFill>
                          <a:srgbClr val="1C36B8"/>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1067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Tuberculosis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Infective bronchitis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Pneumonia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Empyema </a:t>
                      </a: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Pulmonary emboli</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None/>
                        <a:tabLst>
                          <a:tab pos="457200" algn="l"/>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Pulmonary hypertension</a:t>
                      </a:r>
                      <a:endParaRPr kumimoji="0" lang="en-US" sz="1600" b="0" i="0" u="none" strike="noStrike" cap="none" normalizeH="0" baseline="0" smtClean="0">
                        <a:ln>
                          <a:noFill/>
                        </a:ln>
                        <a:solidFill>
                          <a:schemeClr val="tx1"/>
                        </a:solidFill>
                        <a:effectLst/>
                        <a:latin typeface="Times" charset="0"/>
                        <a:cs typeface="Arial" charset="0"/>
                      </a:endParaRPr>
                    </a:p>
                  </a:txBody>
                  <a:tcPr marT="45740" marB="457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1780" name="Rectangle 35"/>
          <p:cNvSpPr>
            <a:spLocks noChangeArrowheads="1"/>
          </p:cNvSpPr>
          <p:nvPr/>
        </p:nvSpPr>
        <p:spPr bwMode="auto">
          <a:xfrm>
            <a:off x="0" y="6307138"/>
            <a:ext cx="9144000" cy="0"/>
          </a:xfrm>
          <a:prstGeom prst="rect">
            <a:avLst/>
          </a:prstGeom>
          <a:noFill/>
          <a:ln w="9525">
            <a:noFill/>
            <a:miter lim="800000"/>
            <a:headEnd/>
            <a:tailEnd/>
          </a:ln>
        </p:spPr>
        <p:txBody>
          <a:bodyPr wrap="none" anchor="ctr">
            <a:spAutoFit/>
          </a:bodyPr>
          <a:lstStyle/>
          <a:p>
            <a:endParaRPr lang="en-GB" sz="2400">
              <a:solidFill>
                <a:srgbClr val="000000"/>
              </a:solidFill>
              <a:latin typeface="Times" pitchFamily="18" charset="0"/>
            </a:endParaRPr>
          </a:p>
        </p:txBody>
      </p:sp>
      <p:pic>
        <p:nvPicPr>
          <p:cNvPr id="31781" name="Picture 3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5138" y="741363"/>
            <a:ext cx="4618037" cy="2851150"/>
          </a:xfrm>
          <a:prstGeom prst="rect">
            <a:avLst/>
          </a:prstGeom>
          <a:solidFill>
            <a:srgbClr val="FFCCFF"/>
          </a:solidFill>
          <a:ln w="9525">
            <a:noFill/>
            <a:miter lim="800000"/>
            <a:headEnd/>
            <a:tailEnd/>
          </a:ln>
        </p:spPr>
      </p:pic>
      <p:sp>
        <p:nvSpPr>
          <p:cNvPr id="31782" name="AutoShape 37"/>
          <p:cNvSpPr>
            <a:spLocks noChangeArrowheads="1"/>
          </p:cNvSpPr>
          <p:nvPr/>
        </p:nvSpPr>
        <p:spPr bwMode="auto">
          <a:xfrm>
            <a:off x="5938838" y="3643313"/>
            <a:ext cx="987425" cy="393700"/>
          </a:xfrm>
          <a:prstGeom prst="leftArrow">
            <a:avLst>
              <a:gd name="adj1" fmla="val 50000"/>
              <a:gd name="adj2" fmla="val 62702"/>
            </a:avLst>
          </a:prstGeom>
          <a:solidFill>
            <a:srgbClr val="FF3300"/>
          </a:solidFill>
          <a:ln w="9525">
            <a:solidFill>
              <a:schemeClr val="tx1"/>
            </a:solidFill>
            <a:miter lim="800000"/>
            <a:headEnd/>
            <a:tailEnd/>
          </a:ln>
        </p:spPr>
        <p:txBody>
          <a:bodyPr wrap="none" anchor="ctr"/>
          <a:lstStyle/>
          <a:p>
            <a:endParaRPr lang="en-GB">
              <a:latin typeface="Calibri" pitchFamily="34" charset="0"/>
            </a:endParaRPr>
          </a:p>
        </p:txBody>
      </p:sp>
      <p:sp>
        <p:nvSpPr>
          <p:cNvPr id="31783" name="Text Box 38"/>
          <p:cNvSpPr txBox="1">
            <a:spLocks noChangeArrowheads="1"/>
          </p:cNvSpPr>
          <p:nvPr/>
        </p:nvSpPr>
        <p:spPr bwMode="auto">
          <a:xfrm>
            <a:off x="2379663" y="4586288"/>
            <a:ext cx="5022850" cy="1200150"/>
          </a:xfrm>
          <a:prstGeom prst="rect">
            <a:avLst/>
          </a:prstGeom>
          <a:solidFill>
            <a:srgbClr val="FFFF00"/>
          </a:solidFill>
          <a:ln w="9525">
            <a:noFill/>
            <a:miter lim="800000"/>
            <a:headEnd/>
            <a:tailEnd/>
          </a:ln>
        </p:spPr>
        <p:txBody>
          <a:bodyPr>
            <a:spAutoFit/>
          </a:bodyPr>
          <a:lstStyle/>
          <a:p>
            <a:pPr>
              <a:spcBef>
                <a:spcPct val="50000"/>
              </a:spcBef>
            </a:pPr>
            <a:r>
              <a:rPr lang="en-GB" sz="2400">
                <a:solidFill>
                  <a:srgbClr val="000000"/>
                </a:solidFill>
                <a:latin typeface="Times" pitchFamily="18" charset="0"/>
              </a:rPr>
              <a:t>Deaths due to asbestos related lung disease increasing significantly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3584</Words>
  <Application>Microsoft Office PowerPoint</Application>
  <PresentationFormat>On-screen Show (4:3)</PresentationFormat>
  <Paragraphs>1051</Paragraphs>
  <Slides>86</Slides>
  <Notes>51</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86</vt:i4>
      </vt:variant>
    </vt:vector>
  </HeadingPairs>
  <TitlesOfParts>
    <vt:vector size="91" baseType="lpstr">
      <vt:lpstr>Office Theme</vt:lpstr>
      <vt:lpstr>Worksheet</vt:lpstr>
      <vt:lpstr>Acrobat Document</vt:lpstr>
      <vt:lpstr>Slide</vt:lpstr>
      <vt:lpstr>Chart</vt:lpstr>
      <vt:lpstr>Slide 1</vt:lpstr>
      <vt:lpstr>Slide 2</vt:lpstr>
      <vt:lpstr>Slide 3</vt:lpstr>
      <vt:lpstr>Slide 4</vt:lpstr>
      <vt:lpstr>Slide 5</vt:lpstr>
      <vt:lpstr>Slide 6</vt:lpstr>
      <vt:lpstr>Slide 7</vt:lpstr>
      <vt:lpstr>Slide 8</vt:lpstr>
      <vt:lpstr>Slide 9</vt:lpstr>
      <vt:lpstr>Slide 10</vt:lpstr>
      <vt:lpstr>Slide 11</vt:lpstr>
      <vt:lpstr>COPD is projected to be the third  biggest GLOBAL killer by 2020</vt:lpstr>
      <vt:lpstr>Slide 13</vt:lpstr>
      <vt:lpstr>Many diseases,  many people affected by them…..</vt:lpstr>
      <vt:lpstr>Slide 15</vt:lpstr>
      <vt:lpstr>Many diseases,  many people affected by them</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The burden of respiratory ill health has changed</vt:lpstr>
      <vt:lpstr>The burden of respiratory ill health is changing; but at different rates in different countries</vt:lpstr>
      <vt:lpstr>Deaths from different causes</vt:lpstr>
      <vt:lpstr>Deaths by cause, 2004, UK </vt:lpstr>
      <vt:lpstr>Changes in the pattern and type of diseases may need different services</vt:lpstr>
      <vt:lpstr>Changes in the pattern and type of diseases may need different services</vt:lpstr>
      <vt:lpstr>Traditional Model of Health care</vt:lpstr>
      <vt:lpstr>Evolving Model of Healthcare</vt:lpstr>
      <vt:lpstr>Slide 43</vt:lpstr>
      <vt:lpstr>The perception</vt:lpstr>
      <vt:lpstr>The reality</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Mrs A.O.</vt:lpstr>
      <vt:lpstr>Non-invasive ventilation</vt:lpstr>
      <vt:lpstr>Mrs A.O.</vt:lpstr>
      <vt:lpstr>Mrs A.O.</vt:lpstr>
      <vt:lpstr>Mrs A.O.</vt:lpstr>
      <vt:lpstr>Important features</vt:lpstr>
      <vt:lpstr>RCP/BTS COPD audit 2008: mortality after COPD hospital admission</vt:lpstr>
      <vt:lpstr>Adverse prognostic indicators in COPD</vt:lpstr>
      <vt:lpstr>Timing of discussion with patients</vt:lpstr>
      <vt:lpstr>Time before death individuals know they are  likely to die</vt:lpstr>
      <vt:lpstr>Why don’t end of life discussions happen?</vt:lpstr>
      <vt:lpstr>Slide 70</vt:lpstr>
      <vt:lpstr>Depression and Anxiety </vt:lpstr>
      <vt:lpstr>Depression and Treatment Preferences</vt:lpstr>
      <vt:lpstr>End of life issues for COPD patients </vt:lpstr>
      <vt:lpstr>Number and causes of death in England 2004</vt:lpstr>
      <vt:lpstr>Key Learning points</vt:lpstr>
      <vt:lpstr>Slide 76</vt:lpstr>
      <vt:lpstr>Slide 77</vt:lpstr>
      <vt:lpstr>Slide 78</vt:lpstr>
      <vt:lpstr>Slide 79</vt:lpstr>
      <vt:lpstr>Slide 80</vt:lpstr>
      <vt:lpstr>Slide 81</vt:lpstr>
      <vt:lpstr>Slide 82</vt:lpstr>
      <vt:lpstr>Slide 83</vt:lpstr>
      <vt:lpstr>Slide 84</vt:lpstr>
      <vt:lpstr>Slide 85</vt:lpstr>
      <vt:lpstr>Slide 86</vt:lpstr>
    </vt:vector>
  </TitlesOfParts>
  <Company>ICHNT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ICT Department</dc:creator>
  <cp:lastModifiedBy>nshiel</cp:lastModifiedBy>
  <cp:revision>103</cp:revision>
  <dcterms:created xsi:type="dcterms:W3CDTF">2011-11-24T13:48:30Z</dcterms:created>
  <dcterms:modified xsi:type="dcterms:W3CDTF">2011-12-02T15:31:52Z</dcterms:modified>
</cp:coreProperties>
</file>