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6" r:id="rId2"/>
    <p:sldId id="299" r:id="rId3"/>
    <p:sldId id="300" r:id="rId4"/>
    <p:sldId id="335" r:id="rId5"/>
    <p:sldId id="301" r:id="rId6"/>
    <p:sldId id="337" r:id="rId7"/>
    <p:sldId id="339" r:id="rId8"/>
    <p:sldId id="340" r:id="rId9"/>
    <p:sldId id="341" r:id="rId10"/>
    <p:sldId id="308" r:id="rId11"/>
    <p:sldId id="357" r:id="rId12"/>
    <p:sldId id="358" r:id="rId13"/>
    <p:sldId id="353" r:id="rId14"/>
    <p:sldId id="349" r:id="rId15"/>
    <p:sldId id="306" r:id="rId16"/>
    <p:sldId id="311" r:id="rId17"/>
    <p:sldId id="342" r:id="rId18"/>
    <p:sldId id="355" r:id="rId19"/>
    <p:sldId id="343" r:id="rId20"/>
    <p:sldId id="344" r:id="rId21"/>
    <p:sldId id="356" r:id="rId22"/>
    <p:sldId id="350" r:id="rId23"/>
    <p:sldId id="351" r:id="rId24"/>
    <p:sldId id="348" r:id="rId25"/>
    <p:sldId id="346" r:id="rId26"/>
    <p:sldId id="347" r:id="rId27"/>
    <p:sldId id="345" r:id="rId28"/>
    <p:sldId id="336" r:id="rId29"/>
  </p:sldIdLst>
  <p:sldSz cx="9144000" cy="6858000" type="screen4x3"/>
  <p:notesSz cx="6669088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40404"/>
    <a:srgbClr val="000000"/>
    <a:srgbClr val="1B0807"/>
    <a:srgbClr val="6E6E6F"/>
    <a:srgbClr val="DC0217"/>
    <a:srgbClr val="4B4F55"/>
    <a:srgbClr val="C2C2C2"/>
    <a:srgbClr val="FFFFFF"/>
    <a:srgbClr val="E78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8" autoAdjust="0"/>
    <p:restoredTop sz="90529" autoAdjust="0"/>
  </p:normalViewPr>
  <p:slideViewPr>
    <p:cSldViewPr>
      <p:cViewPr>
        <p:scale>
          <a:sx n="50" d="100"/>
          <a:sy n="50" d="100"/>
        </p:scale>
        <p:origin x="-858" y="-216"/>
      </p:cViewPr>
      <p:guideLst>
        <p:guide orient="horz" pos="4032"/>
        <p:guide pos="528"/>
        <p:guide pos="52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368" y="1416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6B3EF1E-F11E-442D-8430-D19532A3474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3005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2A5C8C8-9170-495E-96F0-B7E002DA9C9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5522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fld id="{3F3F48FA-9376-4DC1-B995-1CE914EBE115}" type="slidenum">
              <a:rPr lang="da-DK" sz="1200" i="0" smtClean="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da-DK" sz="12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7725" y="744538"/>
            <a:ext cx="3417888" cy="2563812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640138"/>
            <a:ext cx="4891088" cy="5541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0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362151" y="993290"/>
            <a:ext cx="3943426" cy="34028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5103" tIns="42552" rIns="85103" bIns="42552" anchor="ctr"/>
          <a:lstStyle/>
          <a:p>
            <a:endParaRPr lang="en-GB"/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17527" y="4725181"/>
            <a:ext cx="4639484" cy="377575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/>
          <a:lstStyle/>
          <a:p>
            <a:pPr marL="79784" indent="-79784" eaLnBrk="1">
              <a:lnSpc>
                <a:spcPct val="93000"/>
              </a:lnSpc>
              <a:spcBef>
                <a:spcPct val="0"/>
              </a:spcBef>
              <a:buSzPct val="45000"/>
              <a:tabLst>
                <a:tab pos="673734" algn="l"/>
                <a:tab pos="1347467" algn="l"/>
                <a:tab pos="2021201" algn="l"/>
                <a:tab pos="2694935" algn="l"/>
                <a:tab pos="3368669" algn="l"/>
                <a:tab pos="4042402" algn="l"/>
                <a:tab pos="4716136" algn="l"/>
              </a:tabLst>
            </a:pPr>
            <a:r>
              <a:rPr lang="en-GB" dirty="0">
                <a:latin typeface="Arial" charset="0"/>
                <a:ea typeface="msgothic" charset="0"/>
                <a:cs typeface="msgothic" charset="0"/>
              </a:rPr>
              <a:t>Overall survival rates estimated from time of randomization using Kaplan–Meier analyses. P value (two-sided) was calculated using the log-rank test. O = number of deaths; N = number of patients. Hazard ratio = 1.06, 95% confidence interval = 0.84 to 1.35; P = .596.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362151" y="993290"/>
            <a:ext cx="3943426" cy="34028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5103" tIns="42552" rIns="85103" bIns="42552" anchor="ctr"/>
          <a:lstStyle/>
          <a:p>
            <a:endParaRPr lang="en-GB"/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17527" y="4725181"/>
            <a:ext cx="4639484" cy="377575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/>
          <a:lstStyle/>
          <a:p>
            <a:pPr marL="79784" indent="-79784" eaLnBrk="1">
              <a:lnSpc>
                <a:spcPct val="93000"/>
              </a:lnSpc>
              <a:spcBef>
                <a:spcPct val="0"/>
              </a:spcBef>
              <a:buSzPct val="45000"/>
              <a:tabLst>
                <a:tab pos="673734" algn="l"/>
                <a:tab pos="1347467" algn="l"/>
                <a:tab pos="2021201" algn="l"/>
                <a:tab pos="2694935" algn="l"/>
                <a:tab pos="3368669" algn="l"/>
                <a:tab pos="4042402" algn="l"/>
                <a:tab pos="4716136" algn="l"/>
              </a:tabLst>
            </a:pPr>
            <a:r>
              <a:rPr lang="en-GB" dirty="0">
                <a:latin typeface="Arial" pitchFamily="34" charset="0"/>
                <a:ea typeface="msgothic" charset="0"/>
                <a:cs typeface="msgothic" charset="0"/>
              </a:rPr>
              <a:t>Kaplan-Meier survival curve, comparing standard treatment to </a:t>
            </a:r>
            <a:r>
              <a:rPr lang="en-GB" dirty="0" err="1">
                <a:latin typeface="Arial" pitchFamily="34" charset="0"/>
                <a:ea typeface="msgothic" charset="0"/>
                <a:cs typeface="msgothic" charset="0"/>
              </a:rPr>
              <a:t>hyperthermic</a:t>
            </a:r>
            <a:r>
              <a:rPr lang="en-GB" dirty="0">
                <a:latin typeface="Arial" pitchFamily="34" charset="0"/>
                <a:ea typeface="msgothic" charset="0"/>
                <a:cs typeface="msgothic" charset="0"/>
              </a:rPr>
              <a:t> </a:t>
            </a:r>
            <a:r>
              <a:rPr lang="en-GB" dirty="0" err="1">
                <a:latin typeface="Arial" pitchFamily="34" charset="0"/>
                <a:ea typeface="msgothic" charset="0"/>
                <a:cs typeface="msgothic" charset="0"/>
              </a:rPr>
              <a:t>intraperitoneal</a:t>
            </a:r>
            <a:r>
              <a:rPr lang="en-GB" dirty="0">
                <a:latin typeface="Arial" pitchFamily="34" charset="0"/>
                <a:ea typeface="msgothic" charset="0"/>
                <a:cs typeface="msgothic" charset="0"/>
              </a:rPr>
              <a:t> chemotherapy (HIPEC).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362151" y="993290"/>
            <a:ext cx="3943426" cy="34028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5103" tIns="42552" rIns="85103" bIns="42552" anchor="ctr"/>
          <a:lstStyle/>
          <a:p>
            <a:endParaRPr lang="en-GB"/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17527" y="4725181"/>
            <a:ext cx="4639484" cy="377575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/>
          <a:lstStyle/>
          <a:p>
            <a:pPr marL="79784" indent="-79784" eaLnBrk="1">
              <a:lnSpc>
                <a:spcPct val="93000"/>
              </a:lnSpc>
              <a:spcBef>
                <a:spcPct val="0"/>
              </a:spcBef>
              <a:buSzPct val="45000"/>
              <a:tabLst>
                <a:tab pos="673734" algn="l"/>
                <a:tab pos="1347467" algn="l"/>
                <a:tab pos="2021201" algn="l"/>
                <a:tab pos="2694935" algn="l"/>
                <a:tab pos="3368669" algn="l"/>
                <a:tab pos="4042402" algn="l"/>
                <a:tab pos="4716136" algn="l"/>
              </a:tabLst>
            </a:pPr>
            <a:r>
              <a:rPr lang="en-GB" dirty="0">
                <a:latin typeface="Arial" charset="0"/>
                <a:ea typeface="msgothic" charset="0"/>
                <a:cs typeface="msgothic" charset="0"/>
              </a:rPr>
              <a:t>Overall survival (OS) for patients with optimally </a:t>
            </a:r>
            <a:r>
              <a:rPr lang="en-GB" dirty="0" err="1">
                <a:latin typeface="Arial" charset="0"/>
                <a:ea typeface="msgothic" charset="0"/>
                <a:cs typeface="msgothic" charset="0"/>
              </a:rPr>
              <a:t>debulked</a:t>
            </a:r>
            <a:r>
              <a:rPr lang="en-GB" dirty="0">
                <a:latin typeface="Arial" charset="0"/>
                <a:ea typeface="msgothic" charset="0"/>
                <a:cs typeface="msgothic" charset="0"/>
              </a:rPr>
              <a:t> advanced ovarian carcinoma undergoing systematic aortic and pelvic </a:t>
            </a:r>
            <a:r>
              <a:rPr lang="en-GB" dirty="0" err="1">
                <a:latin typeface="Arial" charset="0"/>
                <a:ea typeface="msgothic" charset="0"/>
                <a:cs typeface="msgothic" charset="0"/>
              </a:rPr>
              <a:t>lymphadenectomy</a:t>
            </a:r>
            <a:r>
              <a:rPr lang="en-GB" dirty="0">
                <a:latin typeface="Arial" charset="0"/>
                <a:ea typeface="msgothic" charset="0"/>
                <a:cs typeface="msgothic" charset="0"/>
              </a:rPr>
              <a:t> (</a:t>
            </a:r>
            <a:r>
              <a:rPr lang="en-GB" dirty="0" err="1">
                <a:latin typeface="Arial" charset="0"/>
                <a:ea typeface="msgothic" charset="0"/>
                <a:cs typeface="msgothic" charset="0"/>
              </a:rPr>
              <a:t>Lymphad</a:t>
            </a:r>
            <a:r>
              <a:rPr lang="en-GB" dirty="0">
                <a:latin typeface="Arial" charset="0"/>
                <a:ea typeface="msgothic" charset="0"/>
                <a:cs typeface="msgothic" charset="0"/>
              </a:rPr>
              <a:t>.) versus resection of bulky nodes only (No </a:t>
            </a:r>
            <a:r>
              <a:rPr lang="en-GB" dirty="0" err="1">
                <a:latin typeface="Arial" charset="0"/>
                <a:ea typeface="msgothic" charset="0"/>
                <a:cs typeface="msgothic" charset="0"/>
              </a:rPr>
              <a:t>lymphad</a:t>
            </a:r>
            <a:r>
              <a:rPr lang="en-GB" dirty="0">
                <a:latin typeface="Arial" charset="0"/>
                <a:ea typeface="msgothic" charset="0"/>
                <a:cs typeface="msgothic" charset="0"/>
              </a:rPr>
              <a:t>.). Median OS times were 62.1 months (</a:t>
            </a:r>
            <a:r>
              <a:rPr lang="en-GB" dirty="0" err="1">
                <a:latin typeface="Arial" charset="0"/>
                <a:ea typeface="msgothic" charset="0"/>
                <a:cs typeface="msgothic" charset="0"/>
              </a:rPr>
              <a:t>interquartile</a:t>
            </a:r>
            <a:r>
              <a:rPr lang="en-GB" dirty="0">
                <a:latin typeface="Arial" charset="0"/>
                <a:ea typeface="msgothic" charset="0"/>
                <a:cs typeface="msgothic" charset="0"/>
              </a:rPr>
              <a:t> range = 30.9 months to still not reached) in the systematic </a:t>
            </a:r>
            <a:r>
              <a:rPr lang="en-GB" dirty="0" err="1">
                <a:latin typeface="Arial" charset="0"/>
                <a:ea typeface="msgothic" charset="0"/>
                <a:cs typeface="msgothic" charset="0"/>
              </a:rPr>
              <a:t>lymphadenectomy</a:t>
            </a:r>
            <a:r>
              <a:rPr lang="en-GB" dirty="0">
                <a:latin typeface="Arial" charset="0"/>
                <a:ea typeface="msgothic" charset="0"/>
                <a:cs typeface="msgothic" charset="0"/>
              </a:rPr>
              <a:t> arm and 56.3 months (</a:t>
            </a:r>
            <a:r>
              <a:rPr lang="en-GB" dirty="0" err="1">
                <a:latin typeface="Arial" charset="0"/>
                <a:ea typeface="msgothic" charset="0"/>
                <a:cs typeface="msgothic" charset="0"/>
              </a:rPr>
              <a:t>interquartile</a:t>
            </a:r>
            <a:r>
              <a:rPr lang="en-GB" dirty="0">
                <a:latin typeface="Arial" charset="0"/>
                <a:ea typeface="msgothic" charset="0"/>
                <a:cs typeface="msgothic" charset="0"/>
              </a:rPr>
              <a:t> range = 31.3 to 123.6 months) in the no-</a:t>
            </a:r>
            <a:r>
              <a:rPr lang="en-GB" dirty="0" err="1">
                <a:latin typeface="Arial" charset="0"/>
                <a:ea typeface="msgothic" charset="0"/>
                <a:cs typeface="msgothic" charset="0"/>
              </a:rPr>
              <a:t>lymphadenectomy</a:t>
            </a:r>
            <a:r>
              <a:rPr lang="en-GB" dirty="0">
                <a:latin typeface="Arial" charset="0"/>
                <a:ea typeface="msgothic" charset="0"/>
                <a:cs typeface="msgothic" charset="0"/>
              </a:rPr>
              <a:t> arm.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362151" y="993290"/>
            <a:ext cx="3943426" cy="34028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5103" tIns="42552" rIns="85103" bIns="42552" anchor="ctr"/>
          <a:lstStyle/>
          <a:p>
            <a:endParaRPr lang="en-GB"/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17527" y="4725181"/>
            <a:ext cx="4639484" cy="377575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/>
          <a:lstStyle/>
          <a:p>
            <a:pPr marL="79784" indent="-79784" eaLnBrk="1">
              <a:lnSpc>
                <a:spcPct val="93000"/>
              </a:lnSpc>
              <a:spcBef>
                <a:spcPct val="0"/>
              </a:spcBef>
              <a:buSzPct val="45000"/>
              <a:tabLst>
                <a:tab pos="673734" algn="l"/>
                <a:tab pos="1347467" algn="l"/>
                <a:tab pos="2021201" algn="l"/>
                <a:tab pos="2694935" algn="l"/>
                <a:tab pos="3368669" algn="l"/>
                <a:tab pos="4042402" algn="l"/>
                <a:tab pos="4716136" algn="l"/>
              </a:tabLst>
            </a:pPr>
            <a:r>
              <a:rPr lang="en-GB" dirty="0">
                <a:latin typeface="Arial" charset="0"/>
                <a:ea typeface="msgothic" charset="0"/>
                <a:cs typeface="msgothic" charset="0"/>
              </a:rPr>
              <a:t>Kaplan–Meier curves for overall survival in patients with early-stage ovarian cancer. Adjuvant chemotherapy patients (n = 224) (solid line) were those patients who received immediate adjuvant chemotherapy. Observation patients (n = 224) (dotted line) were those patients who were observed until adjuvant chemotherapy was indicated. The hazard ratio is 1.45 (95% confidence interval [CI] = 0.93 to 2.27, P = .10 using the log-rank test). These results translate into 5-year overall survival figures of 78% for patients in the observation arm and 85% for patients in the adjuvant chemotherapy arm, a difference of 7% (95% CI = –1.08% to 15.72%). N = number of patients; O = number of observations (events).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362151" y="993290"/>
            <a:ext cx="3943426" cy="34028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5103" tIns="42552" rIns="85103" bIns="42552" anchor="ctr"/>
          <a:lstStyle/>
          <a:p>
            <a:endParaRPr lang="en-GB"/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17527" y="4725181"/>
            <a:ext cx="4639484" cy="377575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/>
          <a:lstStyle/>
          <a:p>
            <a:pPr marL="79784" indent="-79784" eaLnBrk="1">
              <a:lnSpc>
                <a:spcPct val="93000"/>
              </a:lnSpc>
              <a:spcBef>
                <a:spcPct val="0"/>
              </a:spcBef>
              <a:buSzPct val="45000"/>
              <a:tabLst>
                <a:tab pos="673734" algn="l"/>
                <a:tab pos="1347467" algn="l"/>
                <a:tab pos="2021201" algn="l"/>
                <a:tab pos="2694935" algn="l"/>
                <a:tab pos="3368669" algn="l"/>
                <a:tab pos="4042402" algn="l"/>
                <a:tab pos="4716136" algn="l"/>
              </a:tabLst>
            </a:pPr>
            <a:r>
              <a:rPr lang="en-GB" dirty="0">
                <a:latin typeface="Arial" charset="0"/>
                <a:ea typeface="msgothic" charset="0"/>
                <a:cs typeface="msgothic" charset="0"/>
              </a:rPr>
              <a:t>Kaplan–Meier curves for overall survival in patients with early-stage ovarian cancer. Adjuvant chemotherapy patients (n = 224) (solid line) were those patients who received immediate adjuvant chemotherapy. Observation patients (n = 224) (dotted line) were those patients who were observed until adjuvant chemotherapy was indicated. The hazard ratio is 1.45 (95% confidence interval [CI] = 0.93 to 2.27, P = .10 using the log-rank test). These results translate into 5-year overall survival figures of 78% for patients in the observation arm and 85% for patients in the adjuvant chemotherapy arm, a difference of 7% (95% CI = –1.08% to 15.72%). N = number of patients; O = number of observations (events).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Front_Top_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7" descr="IMP_Logo_Whit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"/>
            <a:ext cx="25146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2"/>
          <p:cNvSpPr>
            <a:spLocks noChangeArrowheads="1"/>
          </p:cNvSpPr>
          <p:nvPr userDrawn="1"/>
        </p:nvSpPr>
        <p:spPr bwMode="auto">
          <a:xfrm>
            <a:off x="857250" y="3429000"/>
            <a:ext cx="7524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endParaRPr lang="en-US" sz="3900" i="0">
              <a:solidFill>
                <a:srgbClr val="C51538"/>
              </a:solidFill>
              <a:latin typeface="Impact" pitchFamily="34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543800" cy="53340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562600"/>
            <a:ext cx="7543800" cy="228600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/>
              <a:t>Name of speaker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553200"/>
            <a:ext cx="75438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 i="0">
                <a:solidFill>
                  <a:srgbClr val="6A6F77"/>
                </a:solidFill>
              </a:defRPr>
            </a:lvl1pPr>
          </a:lstStyle>
          <a:p>
            <a:pPr>
              <a:defRPr/>
            </a:pPr>
            <a:r>
              <a:rPr lang="da-DK"/>
              <a:t>sdfgafgafga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7E42BD2-ECF5-47B3-A69A-F6F9DE97032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742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6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11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3943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70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926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7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6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22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671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950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043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9" descr="Second_Top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5438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</a:p>
        </p:txBody>
      </p:sp>
      <p:sp>
        <p:nvSpPr>
          <p:cNvPr id="1946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43100"/>
            <a:ext cx="75438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pic>
        <p:nvPicPr>
          <p:cNvPr id="19461" name="Picture 40" descr="IMP_Logo_2Colour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0650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4B4F55"/>
          </a:solidFill>
          <a:latin typeface="+mn-lt"/>
          <a:ea typeface="+mn-ea"/>
          <a:cs typeface="+mn-cs"/>
        </a:defRPr>
      </a:lvl1pPr>
      <a:lvl2pPr marL="571500" indent="-1905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4B4F55"/>
          </a:solidFill>
          <a:latin typeface="+mn-lt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4B4F55"/>
          </a:solidFill>
          <a:latin typeface="+mn-lt"/>
        </a:defRPr>
      </a:lvl3pPr>
      <a:lvl4pPr marL="1333500" indent="-1905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4B4F55"/>
          </a:solidFill>
          <a:latin typeface="+mn-lt"/>
        </a:defRPr>
      </a:lvl4pPr>
      <a:lvl5pPr marL="1727200" indent="-203200" algn="l" rtl="0" eaLnBrk="0" fontAlgn="base" hangingPunct="0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5pPr>
      <a:lvl6pPr marL="21844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6pPr>
      <a:lvl7pPr marL="26416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7pPr>
      <a:lvl8pPr marL="30988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8pPr>
      <a:lvl9pPr marL="35560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Microsoft_Word_97_-_2003_Document2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Microsoft_Word_97_-_2003_Document1.doc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27584" y="4149080"/>
            <a:ext cx="7543800" cy="2232248"/>
          </a:xfrm>
        </p:spPr>
        <p:txBody>
          <a:bodyPr/>
          <a:lstStyle/>
          <a:p>
            <a:pPr algn="ctr"/>
            <a:r>
              <a:rPr lang="en-GB" sz="3200" dirty="0" smtClean="0">
                <a:solidFill>
                  <a:srgbClr val="002060"/>
                </a:solidFill>
              </a:rPr>
              <a:t>Dr Jane Warwick</a:t>
            </a:r>
          </a:p>
          <a:p>
            <a:pPr algn="ctr"/>
            <a:r>
              <a:rPr lang="en-GB" sz="2800" dirty="0" smtClean="0">
                <a:solidFill>
                  <a:srgbClr val="002060"/>
                </a:solidFill>
              </a:rPr>
              <a:t>Imperial Clinical Trials Unit</a:t>
            </a:r>
          </a:p>
          <a:p>
            <a:pPr algn="ctr"/>
            <a:r>
              <a:rPr lang="en-GB" sz="2800" dirty="0" smtClean="0">
                <a:solidFill>
                  <a:srgbClr val="002060"/>
                </a:solidFill>
              </a:rPr>
              <a:t>School of Public Health</a:t>
            </a:r>
          </a:p>
          <a:p>
            <a:pPr algn="ctr"/>
            <a:r>
              <a:rPr lang="en-GB" sz="2800" dirty="0" smtClean="0">
                <a:solidFill>
                  <a:srgbClr val="002060"/>
                </a:solidFill>
              </a:rPr>
              <a:t>Imperial College London</a:t>
            </a:r>
          </a:p>
        </p:txBody>
      </p:sp>
      <p:sp>
        <p:nvSpPr>
          <p:cNvPr id="16387" name="Title 5"/>
          <p:cNvSpPr>
            <a:spLocks noGrp="1"/>
          </p:cNvSpPr>
          <p:nvPr>
            <p:ph type="ctrTitle"/>
          </p:nvPr>
        </p:nvSpPr>
        <p:spPr>
          <a:xfrm>
            <a:off x="838200" y="2060848"/>
            <a:ext cx="7543800" cy="1656184"/>
          </a:xfrm>
        </p:spPr>
        <p:txBody>
          <a:bodyPr/>
          <a:lstStyle/>
          <a:p>
            <a:pPr algn="ctr"/>
            <a:r>
              <a:rPr lang="en-GB" sz="5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Survival analysis – an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72816"/>
            <a:ext cx="6768752" cy="496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38200" y="609600"/>
            <a:ext cx="7543800" cy="63817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1700" y="1628800"/>
            <a:ext cx="6789091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38200" y="609600"/>
            <a:ext cx="7543800" cy="63817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– adding in the confidence</a:t>
            </a:r>
            <a:r>
              <a:rPr kumimoji="0" lang="en-GB" sz="32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limits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38200" y="609600"/>
            <a:ext cx="7543800" cy="63817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– large</a:t>
            </a:r>
            <a:r>
              <a:rPr kumimoji="0" lang="en-GB" sz="32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study, many subjects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3829"/>
            <a:ext cx="6696744" cy="490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631832" y="1988840"/>
            <a:ext cx="15121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Confidence intervals are narrow due to large numbers at risk and long follow-up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7236296" y="2708920"/>
            <a:ext cx="216024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1"/>
          </p:cNvCxnSpPr>
          <p:nvPr/>
        </p:nvCxnSpPr>
        <p:spPr bwMode="auto">
          <a:xfrm flipH="1">
            <a:off x="7020272" y="2896781"/>
            <a:ext cx="611560" cy="1721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251520" y="620688"/>
            <a:ext cx="8493120" cy="414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3600" b="1" i="0" dirty="0" smtClean="0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Numbers at Risk</a:t>
            </a:r>
            <a:endParaRPr lang="en-GB" sz="3600" b="1" i="0" dirty="0">
              <a:solidFill>
                <a:srgbClr val="C00000"/>
              </a:solidFill>
              <a:latin typeface="+mj-lt"/>
              <a:ea typeface="msgothic" charset="0"/>
              <a:cs typeface="msgothic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844824"/>
            <a:ext cx="69847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Should be shown along the bottom of the graph</a:t>
            </a:r>
          </a:p>
          <a:p>
            <a:pPr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gives you a clue as to how reliable the estimates are at a particular point</a:t>
            </a:r>
          </a:p>
          <a:p>
            <a:pPr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If only 10 pts at risk at a particular point then we should be less confident of the estimate of survival at that point than if there were 100, say, at risk</a:t>
            </a:r>
          </a:p>
          <a:p>
            <a:pPr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i.e. reading the Kaplan-Meier curve from left to right, our estimates of the probability of surviving (the curve) become less reliable. </a:t>
            </a:r>
          </a:p>
          <a:p>
            <a:pPr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The shape of the curves tell us a lot about the effect of the disease and treatment on the patients</a:t>
            </a:r>
            <a:endParaRPr lang="en-GB" sz="1800" i="0" dirty="0">
              <a:solidFill>
                <a:srgbClr val="04040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95536" y="692696"/>
            <a:ext cx="8493120" cy="414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3600" b="1" i="0" dirty="0" smtClean="0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Follow-up</a:t>
            </a:r>
            <a:endParaRPr lang="en-GB" sz="2400" b="1" i="0" dirty="0">
              <a:solidFill>
                <a:srgbClr val="C00000"/>
              </a:solidFill>
              <a:latin typeface="+mj-lt"/>
              <a:ea typeface="msgothic" charset="0"/>
              <a:cs typeface="msgothic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700808"/>
            <a:ext cx="7272808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0" dirty="0" smtClean="0">
                <a:solidFill>
                  <a:srgbClr val="040404"/>
                </a:solidFill>
                <a:latin typeface="Arial" pitchFamily="34" charset="0"/>
                <a:cs typeface="Arial" pitchFamily="34" charset="0"/>
              </a:rPr>
              <a:t>With survival data the timing of an analysis is crucial</a:t>
            </a:r>
          </a:p>
          <a:p>
            <a:pPr lvl="1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Arial" pitchFamily="34" charset="0"/>
                <a:cs typeface="Arial" pitchFamily="34" charset="0"/>
              </a:rPr>
              <a:t>Too soon – insufficient events</a:t>
            </a:r>
          </a:p>
          <a:p>
            <a:pPr lvl="1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Arial" pitchFamily="34" charset="0"/>
                <a:cs typeface="Arial" pitchFamily="34" charset="0"/>
              </a:rPr>
              <a:t>Too late – waiting unnecessarily (perhaps denying others vital info about treatment effects)</a:t>
            </a:r>
          </a:p>
          <a:p>
            <a:pPr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Arial" pitchFamily="34" charset="0"/>
              <a:cs typeface="Arial" pitchFamily="34" charset="0"/>
            </a:endParaRPr>
          </a:p>
          <a:p>
            <a:endParaRPr lang="en-GB" sz="1800" i="0" dirty="0" smtClean="0">
              <a:solidFill>
                <a:srgbClr val="040404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1800" i="0" dirty="0" smtClean="0">
                <a:solidFill>
                  <a:srgbClr val="040404"/>
                </a:solidFill>
                <a:latin typeface="Arial" pitchFamily="34" charset="0"/>
                <a:cs typeface="Arial" pitchFamily="34" charset="0"/>
              </a:rPr>
              <a:t>Number of events is crucial, as well as the number in the study</a:t>
            </a:r>
          </a:p>
          <a:p>
            <a:pPr lvl="1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Arial" pitchFamily="34" charset="0"/>
                <a:cs typeface="Arial" pitchFamily="34" charset="0"/>
              </a:rPr>
              <a:t>Demonstrate the maturity of the data by calculating median </a:t>
            </a:r>
            <a:r>
              <a:rPr lang="en-GB" sz="1800" b="1" i="0" dirty="0" smtClean="0">
                <a:solidFill>
                  <a:srgbClr val="040404"/>
                </a:solidFill>
                <a:latin typeface="Arial" pitchFamily="34" charset="0"/>
                <a:cs typeface="Arial" pitchFamily="34" charset="0"/>
              </a:rPr>
              <a:t>follow-up (i.e. </a:t>
            </a:r>
            <a:r>
              <a:rPr lang="en-GB" sz="1800" i="0" dirty="0" smtClean="0">
                <a:solidFill>
                  <a:srgbClr val="040404"/>
                </a:solidFill>
                <a:latin typeface="Arial" pitchFamily="34" charset="0"/>
                <a:cs typeface="Arial" pitchFamily="34" charset="0"/>
              </a:rPr>
              <a:t>Median time study subjects have been under observation)</a:t>
            </a:r>
          </a:p>
          <a:p>
            <a:pPr lvl="1"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1800" i="0" dirty="0" smtClean="0">
                <a:solidFill>
                  <a:srgbClr val="040404"/>
                </a:solidFill>
                <a:latin typeface="Arial" pitchFamily="34" charset="0"/>
                <a:cs typeface="Arial" pitchFamily="34" charset="0"/>
              </a:rPr>
              <a:t>How much follow-up is appropriate depends on</a:t>
            </a:r>
          </a:p>
          <a:p>
            <a:pPr lvl="1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Arial" pitchFamily="34" charset="0"/>
                <a:cs typeface="Arial" pitchFamily="34" charset="0"/>
              </a:rPr>
              <a:t> the disease</a:t>
            </a:r>
          </a:p>
          <a:p>
            <a:pPr lvl="1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Arial" pitchFamily="34" charset="0"/>
                <a:cs typeface="Arial" pitchFamily="34" charset="0"/>
              </a:rPr>
              <a:t> the endpoint </a:t>
            </a:r>
          </a:p>
          <a:p>
            <a:pPr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Arial" pitchFamily="34" charset="0"/>
                <a:cs typeface="Arial" pitchFamily="34" charset="0"/>
              </a:rPr>
              <a:t>May publish preliminary results first (when median follow-up is 5 years, say) and then publish final results subsequently (10 yrs fu)  </a:t>
            </a:r>
          </a:p>
          <a:p>
            <a:pPr lvl="2"/>
            <a:endParaRPr lang="en-GB" sz="1800" i="0" dirty="0" smtClean="0">
              <a:solidFill>
                <a:srgbClr val="040404"/>
              </a:solidFill>
              <a:latin typeface="Arial" pitchFamily="34" charset="0"/>
              <a:cs typeface="Arial" pitchFamily="34" charset="0"/>
            </a:endParaRPr>
          </a:p>
          <a:p>
            <a:endParaRPr lang="en-GB" sz="1800" i="0" dirty="0" smtClean="0">
              <a:solidFill>
                <a:srgbClr val="040404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>
              <a:solidFill>
                <a:srgbClr val="0404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C00000"/>
                </a:solidFill>
              </a:rPr>
              <a:t>Comparing two groups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0063" y="1628775"/>
            <a:ext cx="8248401" cy="3124200"/>
          </a:xfrm>
          <a:prstGeom prst="rect">
            <a:avLst/>
          </a:prstGeom>
        </p:spPr>
        <p:txBody>
          <a:bodyPr/>
          <a:lstStyle>
            <a:lvl1pPr marL="342900" indent="-3429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sz="2400" b="1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Calculate the Kaplan-Meier survival curves for each group separately</a:t>
            </a:r>
          </a:p>
          <a:p>
            <a:pPr>
              <a:spcBef>
                <a:spcPct val="20000"/>
              </a:spcBef>
            </a:pPr>
            <a:endParaRPr lang="en-GB" sz="2400" b="1" i="0" dirty="0" smtClean="0">
              <a:solidFill>
                <a:srgbClr val="1B0807"/>
              </a:solidFill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GB" sz="2400" b="1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Can perform hypothesis test to assess whether difference between these </a:t>
            </a:r>
            <a:r>
              <a:rPr lang="en-GB" sz="24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curves</a:t>
            </a:r>
            <a:r>
              <a:rPr lang="en-GB" sz="2400" b="1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 is statistically significant (log-rank test)</a:t>
            </a:r>
          </a:p>
          <a:p>
            <a:pPr>
              <a:spcBef>
                <a:spcPct val="20000"/>
              </a:spcBef>
            </a:pPr>
            <a:endParaRPr lang="en-GB" sz="2400" b="1" i="0" dirty="0" smtClean="0">
              <a:solidFill>
                <a:srgbClr val="1B0807"/>
              </a:solidFill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GB" sz="2400" b="1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The “log-rank test” tests for a difference between the curves </a:t>
            </a:r>
            <a:r>
              <a:rPr lang="en-GB" sz="24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across the whole range of observed values</a:t>
            </a:r>
          </a:p>
          <a:p>
            <a:pPr>
              <a:spcBef>
                <a:spcPct val="20000"/>
              </a:spcBef>
            </a:pPr>
            <a:r>
              <a:rPr lang="en-GB" sz="2400" b="1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GB" sz="2400" b="1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Therefore </a:t>
            </a:r>
            <a:r>
              <a:rPr lang="en-GB" sz="24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better than simply comparing proportion alive at a particular time point</a:t>
            </a:r>
            <a:r>
              <a:rPr lang="en-GB" sz="2400" b="1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 (12 months, say)</a:t>
            </a:r>
            <a:endParaRPr lang="en-GB" sz="2400" i="0" dirty="0">
              <a:solidFill>
                <a:srgbClr val="1B0807"/>
              </a:solidFill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endParaRPr lang="en-GB" sz="2800" i="0" dirty="0">
              <a:solidFill>
                <a:srgbClr val="1B0807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952500" y="1643063"/>
          <a:ext cx="735330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Document" r:id="rId4" imgW="5105400" imgH="3747516" progId="Word.Document.8">
                  <p:embed/>
                </p:oleObj>
              </mc:Choice>
              <mc:Fallback>
                <p:oleObj name="Document" r:id="rId4" imgW="5105400" imgH="3747516" progId="Word.Document.8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1643063"/>
                        <a:ext cx="7353300" cy="510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600" dirty="0" smtClean="0"/>
              <a:t>Kaplan-Meier curve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6136" y="5157192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Log-rank test =4.49, P &lt;0.05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23528" y="692696"/>
            <a:ext cx="8493120" cy="414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400" b="1" i="0" dirty="0" smtClean="0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Example: Surgical TRT </a:t>
            </a:r>
            <a:r>
              <a:rPr lang="en-GB" sz="2400" b="1" i="0" dirty="0" err="1" smtClean="0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vs</a:t>
            </a:r>
            <a:r>
              <a:rPr lang="en-GB" sz="2400" b="1" i="0" dirty="0" smtClean="0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 radiotherapy in advanced NSC Lung cancer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400" b="1" i="0" dirty="0" smtClean="0">
              <a:solidFill>
                <a:srgbClr val="C00000"/>
              </a:solidFill>
              <a:latin typeface="+mj-lt"/>
              <a:ea typeface="msgothic" charset="0"/>
              <a:cs typeface="msgothic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7520" y="6283380"/>
            <a:ext cx="2534400" cy="5054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1700808"/>
            <a:ext cx="5925872" cy="41711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097280" y="5972307"/>
            <a:ext cx="3918240" cy="309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1100" b="1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van </a:t>
            </a:r>
            <a:r>
              <a:rPr lang="en-GB" sz="1100" b="1" dirty="0" err="1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Meerbeeck</a:t>
            </a:r>
            <a:r>
              <a:rPr lang="en-GB" sz="1100" b="1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 J P et al. JNCI J </a:t>
            </a:r>
            <a:r>
              <a:rPr lang="en-GB" sz="1100" b="1" dirty="0" err="1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Natl</a:t>
            </a:r>
            <a:r>
              <a:rPr lang="en-GB" sz="1100" b="1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 Cancer Inst 2007;99:442-450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7920" y="6450438"/>
            <a:ext cx="4930560" cy="3470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77761" indent="-7776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900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© The Author 2007. Published by Oxford University Press.</a:t>
            </a:r>
          </a:p>
        </p:txBody>
      </p:sp>
      <p:sp>
        <p:nvSpPr>
          <p:cNvPr id="7" name="Rectangle 6"/>
          <p:cNvSpPr/>
          <p:nvPr/>
        </p:nvSpPr>
        <p:spPr>
          <a:xfrm>
            <a:off x="2123728" y="1700808"/>
            <a:ext cx="6480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b="1" dirty="0" smtClean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Overall survival rates estimated from time of randomization using Kaplan–Meier analyses. </a:t>
            </a:r>
            <a:endParaRPr lang="en-GB" b="1" dirty="0">
              <a:solidFill>
                <a:srgbClr val="000000"/>
              </a:solidFill>
              <a:latin typeface="Arial" charset="0"/>
              <a:ea typeface="msgothic" charset="0"/>
              <a:cs typeface="msgothic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2780928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Note: The survival curves cross (fairly typical of studies of surgery </a:t>
            </a:r>
            <a:r>
              <a:rPr lang="en-GB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vs</a:t>
            </a: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non surgical intervention)!!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23528" y="548680"/>
            <a:ext cx="8493120" cy="414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400" b="1" i="0" dirty="0" smtClean="0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Example: Kaplan-Meier </a:t>
            </a:r>
            <a:r>
              <a:rPr lang="en-GB" sz="2400" b="1" i="0" dirty="0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survival curve, comparing standard treatment to </a:t>
            </a:r>
            <a:r>
              <a:rPr lang="en-GB" sz="2400" b="1" i="0" dirty="0" err="1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hyperthermic</a:t>
            </a:r>
            <a:r>
              <a:rPr lang="en-GB" sz="2400" b="1" i="0" dirty="0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 </a:t>
            </a:r>
            <a:r>
              <a:rPr lang="en-GB" sz="2400" b="1" i="0" dirty="0" err="1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intraperitoneal</a:t>
            </a:r>
            <a:r>
              <a:rPr lang="en-GB" sz="2400" b="1" i="0" dirty="0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 chemotherapy (HIPEC).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9280" y="6407233"/>
            <a:ext cx="1958400" cy="2289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3" y="1916832"/>
            <a:ext cx="5903611" cy="41044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619672" y="6237312"/>
            <a:ext cx="3918240" cy="2318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1100" b="1" dirty="0" err="1">
                <a:solidFill>
                  <a:srgbClr val="000000"/>
                </a:solidFill>
                <a:latin typeface="Arial" pitchFamily="34" charset="0"/>
                <a:ea typeface="msgothic" charset="0"/>
                <a:cs typeface="msgothic" charset="0"/>
              </a:rPr>
              <a:t>Verwaal</a:t>
            </a:r>
            <a:r>
              <a:rPr lang="en-GB" sz="1100" b="1" dirty="0">
                <a:solidFill>
                  <a:srgbClr val="000000"/>
                </a:solidFill>
                <a:latin typeface="Arial" pitchFamily="34" charset="0"/>
                <a:ea typeface="msgothic" charset="0"/>
                <a:cs typeface="msgothic" charset="0"/>
              </a:rPr>
              <a:t> V J et al. JCO 2003;21:3737-3743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7920" y="6613175"/>
            <a:ext cx="4930560" cy="3470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77761" indent="-7776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9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msgothic" charset="0"/>
              </a:rPr>
              <a:t>©2003 by American Society of Clinical Oncology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23528" y="548680"/>
            <a:ext cx="8493120" cy="6149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0" dirty="0" smtClean="0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Example: Overall </a:t>
            </a:r>
            <a:r>
              <a:rPr lang="en-GB" sz="2000" i="0" dirty="0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survival (OS) for patients with optimally </a:t>
            </a:r>
            <a:r>
              <a:rPr lang="en-GB" sz="2000" i="0" dirty="0" err="1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debulked</a:t>
            </a:r>
            <a:r>
              <a:rPr lang="en-GB" sz="2000" i="0" dirty="0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 advanced ovarian carcinoma undergoing systematic aortic and pelvic </a:t>
            </a:r>
            <a:r>
              <a:rPr lang="en-GB" sz="2000" i="0" dirty="0" err="1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lymphadenectomy</a:t>
            </a:r>
            <a:r>
              <a:rPr lang="en-GB" sz="2000" i="0" dirty="0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 (</a:t>
            </a:r>
            <a:r>
              <a:rPr lang="en-GB" sz="2000" i="0" dirty="0" err="1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Lymphad</a:t>
            </a:r>
            <a:r>
              <a:rPr lang="en-GB" sz="2000" i="0" dirty="0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.) versus resection of bulky nodes only (No </a:t>
            </a:r>
            <a:r>
              <a:rPr lang="en-GB" sz="2000" i="0" dirty="0" err="1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lymphad</a:t>
            </a:r>
            <a:r>
              <a:rPr lang="en-GB" sz="2000" i="0" dirty="0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.).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7520" y="6283380"/>
            <a:ext cx="2534400" cy="5054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700808"/>
            <a:ext cx="6311644" cy="42702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15616" y="6165304"/>
            <a:ext cx="3918240" cy="2318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1100" b="1" dirty="0" err="1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Panici</a:t>
            </a:r>
            <a:r>
              <a:rPr lang="en-GB" sz="1100" b="1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 P B et al. JNCI J </a:t>
            </a:r>
            <a:r>
              <a:rPr lang="en-GB" sz="1100" b="1" dirty="0" err="1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Natl</a:t>
            </a:r>
            <a:r>
              <a:rPr lang="en-GB" sz="1100" b="1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 Cancer Inst 2005;97:560-566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7920" y="6450438"/>
            <a:ext cx="4930560" cy="3470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77761" indent="-7776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900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Journal of the National Cancer Institute, Vol. 97, No. 8, © Oxford University Press 2005, all rights reserved.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00100" y="1604963"/>
          <a:ext cx="76581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4" imgW="5105400" imgH="3747516" progId="Word.Document.8">
                  <p:embed/>
                </p:oleObj>
              </mc:Choice>
              <mc:Fallback>
                <p:oleObj name="Document" r:id="rId4" imgW="5105400" imgH="3747516" progId="Word.Document.8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1604963"/>
                        <a:ext cx="7658100" cy="518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67744" y="3933056"/>
            <a:ext cx="1475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Probability of surviving to a particular time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1979712" y="4221088"/>
            <a:ext cx="21602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>
            <a:stCxn id="3" idx="1"/>
          </p:cNvCxnSpPr>
          <p:nvPr/>
        </p:nvCxnSpPr>
        <p:spPr bwMode="auto">
          <a:xfrm flipH="1" flipV="1">
            <a:off x="1979712" y="4293099"/>
            <a:ext cx="288032" cy="3016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148064" y="6248345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0000"/>
                </a:solidFill>
              </a:rPr>
              <a:t>(months)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23528" y="692696"/>
            <a:ext cx="8493120" cy="414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400" b="1" i="0" dirty="0" smtClean="0">
                <a:solidFill>
                  <a:srgbClr val="C00000"/>
                </a:solidFill>
                <a:latin typeface="Arial" charset="0"/>
                <a:ea typeface="msgothic" charset="0"/>
                <a:cs typeface="msgothic" charset="0"/>
              </a:rPr>
              <a:t>Example: Kaplan–Meier </a:t>
            </a:r>
            <a:r>
              <a:rPr lang="en-GB" sz="2400" b="1" i="0" dirty="0">
                <a:solidFill>
                  <a:srgbClr val="C00000"/>
                </a:solidFill>
                <a:latin typeface="Arial" charset="0"/>
                <a:ea typeface="msgothic" charset="0"/>
                <a:cs typeface="msgothic" charset="0"/>
              </a:rPr>
              <a:t>curves for overall survival in patients with early-stage ovarian cancer.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7520" y="6283380"/>
            <a:ext cx="2534400" cy="5054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628800"/>
            <a:ext cx="5184576" cy="43025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625761" y="5972308"/>
            <a:ext cx="3918240" cy="2318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1100" b="1" dirty="0" err="1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Trimbos</a:t>
            </a:r>
            <a:r>
              <a:rPr lang="en-GB" sz="1100" b="1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 J B et al. JNCI J </a:t>
            </a:r>
            <a:r>
              <a:rPr lang="en-GB" sz="1100" b="1" dirty="0" err="1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Natl</a:t>
            </a:r>
            <a:r>
              <a:rPr lang="en-GB" sz="1100" b="1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 Cancer Inst 2003;95:113-125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7920" y="6450438"/>
            <a:ext cx="4930560" cy="3470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77761" indent="-7776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900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© Oxford University Press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99592" y="5589240"/>
          <a:ext cx="7632848" cy="975360"/>
        </p:xfrm>
        <a:graphic>
          <a:graphicData uri="http://schemas.openxmlformats.org/drawingml/2006/table">
            <a:tbl>
              <a:tblPr/>
              <a:tblGrid>
                <a:gridCol w="7632848"/>
              </a:tblGrid>
              <a:tr h="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040404"/>
                          </a:solidFill>
                        </a:rPr>
                        <a:t>Figure 2.</a:t>
                      </a:r>
                    </a:p>
                    <a:p>
                      <a:r>
                        <a:rPr lang="en-GB" sz="1600" dirty="0">
                          <a:solidFill>
                            <a:srgbClr val="040404"/>
                          </a:solidFill>
                        </a:rPr>
                        <a:t>The influence of casting type calcifications on survival</a:t>
                      </a:r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.</a:t>
                      </a:r>
                    </a:p>
                    <a:p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  <a:p>
                      <a:r>
                        <a:rPr lang="en-GB" sz="1600" dirty="0" err="1">
                          <a:solidFill>
                            <a:srgbClr val="040404"/>
                          </a:solidFill>
                        </a:rPr>
                        <a:t>Tabar</a:t>
                      </a:r>
                      <a:r>
                        <a:rPr lang="en-GB" sz="1600" dirty="0">
                          <a:solidFill>
                            <a:srgbClr val="040404"/>
                          </a:solidFill>
                        </a:rPr>
                        <a:t> and Dean </a:t>
                      </a:r>
                      <a:r>
                        <a:rPr lang="en-GB" sz="1600" i="1" dirty="0">
                          <a:solidFill>
                            <a:srgbClr val="040404"/>
                          </a:solidFill>
                        </a:rPr>
                        <a:t>Breast Cancer Research</a:t>
                      </a:r>
                      <a:r>
                        <a:rPr lang="en-GB" sz="1600" dirty="0">
                          <a:solidFill>
                            <a:srgbClr val="040404"/>
                          </a:solidFill>
                        </a:rPr>
                        <a:t> 2008 </a:t>
                      </a:r>
                      <a:r>
                        <a:rPr lang="en-GB" sz="1600" b="1" dirty="0">
                          <a:solidFill>
                            <a:srgbClr val="040404"/>
                          </a:solidFill>
                        </a:rPr>
                        <a:t>10</a:t>
                      </a:r>
                      <a:r>
                        <a:rPr lang="en-GB" sz="1600" dirty="0">
                          <a:solidFill>
                            <a:srgbClr val="040404"/>
                          </a:solidFill>
                        </a:rPr>
                        <a:t>(</a:t>
                      </a:r>
                      <a:r>
                        <a:rPr lang="en-GB" sz="1600" dirty="0" err="1">
                          <a:solidFill>
                            <a:srgbClr val="040404"/>
                          </a:solidFill>
                        </a:rPr>
                        <a:t>Suppl</a:t>
                      </a:r>
                      <a:r>
                        <a:rPr lang="en-GB" sz="1600" dirty="0">
                          <a:solidFill>
                            <a:srgbClr val="040404"/>
                          </a:solidFill>
                        </a:rPr>
                        <a:t> 4):S3 doi:10.1186/bcr2163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2225" name="Picture 1" descr="http://breast-cancer-research.com/content/figures/bcr2163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5400600" cy="380742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755576" y="548680"/>
            <a:ext cx="7236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0" dirty="0" smtClean="0">
                <a:solidFill>
                  <a:srgbClr val="C00000"/>
                </a:solidFill>
                <a:latin typeface="+mj-lt"/>
              </a:rPr>
              <a:t>Example: Good survival in group of patients can mask very poor survival in a particular subgroup </a:t>
            </a:r>
            <a:endParaRPr lang="en-GB" sz="2400" i="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20272" y="2132856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40404"/>
                </a:solidFill>
              </a:rPr>
              <a:t>NB: Survival is </a:t>
            </a:r>
            <a:r>
              <a:rPr lang="en-GB" smtClean="0">
                <a:solidFill>
                  <a:srgbClr val="040404"/>
                </a:solidFill>
              </a:rPr>
              <a:t>roughly 83% </a:t>
            </a:r>
            <a:r>
              <a:rPr lang="en-GB" dirty="0" smtClean="0">
                <a:solidFill>
                  <a:srgbClr val="040404"/>
                </a:solidFill>
              </a:rPr>
              <a:t>if the  groups are combined</a:t>
            </a:r>
            <a:endParaRPr lang="en-GB" dirty="0">
              <a:solidFill>
                <a:srgbClr val="040404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23528" y="692696"/>
            <a:ext cx="8493120" cy="414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400" b="1" i="0" dirty="0" smtClean="0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Example: Radial Artery Patency Clinical Outcome (RAPCO) Study</a:t>
            </a:r>
            <a:endParaRPr lang="en-GB" sz="2400" b="1" i="0" dirty="0">
              <a:solidFill>
                <a:srgbClr val="C00000"/>
              </a:solidFill>
              <a:latin typeface="+mj-lt"/>
              <a:ea typeface="msgothic" charset="0"/>
              <a:cs typeface="msgothic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1700808"/>
            <a:ext cx="69127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Randomised study of two approaches to primary coronary bypass in pts age &lt; 70 years </a:t>
            </a:r>
          </a:p>
          <a:p>
            <a:pPr lvl="1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Radial artery </a:t>
            </a:r>
            <a:r>
              <a:rPr lang="en-GB" sz="1800" i="0" dirty="0" err="1" smtClean="0">
                <a:solidFill>
                  <a:srgbClr val="040404"/>
                </a:solidFill>
                <a:latin typeface="+mn-lt"/>
              </a:rPr>
              <a:t>vs</a:t>
            </a: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 right internal thoracic artery</a:t>
            </a:r>
          </a:p>
          <a:p>
            <a:pPr lvl="1"/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285 pts recruited</a:t>
            </a:r>
          </a:p>
          <a:p>
            <a:pPr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Endpoint was graft patency</a:t>
            </a:r>
          </a:p>
          <a:p>
            <a:pPr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Preliminary results (2003) based on only 68 pts</a:t>
            </a:r>
          </a:p>
          <a:p>
            <a:pPr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No evidence of a difference in graft patency between the treatment arms (p=0.4, log-rank test)</a:t>
            </a:r>
          </a:p>
          <a:p>
            <a:pPr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Final results (2010) based ion 237 pts</a:t>
            </a:r>
          </a:p>
          <a:p>
            <a:pPr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Mean follow-up 5.5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4106" y="2132856"/>
            <a:ext cx="4152690" cy="2941960"/>
          </a:xfrm>
          <a:prstGeom prst="rect">
            <a:avLst/>
          </a:prstGeom>
          <a:noFill/>
        </p:spPr>
      </p:pic>
      <p:pic>
        <p:nvPicPr>
          <p:cNvPr id="41986" name="Picture 2" descr="http://ars.els-cdn.com/content/image/1-s2.0-S0022522302732418-gr2.gif"/>
          <p:cNvPicPr>
            <a:picLocks noChangeAspect="1" noChangeArrowheads="1"/>
          </p:cNvPicPr>
          <p:nvPr/>
        </p:nvPicPr>
        <p:blipFill>
          <a:blip r:embed="rId3" cstate="print"/>
          <a:srcRect r="50038"/>
          <a:stretch>
            <a:fillRect/>
          </a:stretch>
        </p:blipFill>
        <p:spPr bwMode="auto">
          <a:xfrm>
            <a:off x="611560" y="2204864"/>
            <a:ext cx="3459720" cy="2876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1700808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0" u="sng" dirty="0" smtClean="0">
                <a:solidFill>
                  <a:srgbClr val="040404"/>
                </a:solidFill>
                <a:latin typeface="+mn-lt"/>
              </a:rPr>
              <a:t>2003 analysis</a:t>
            </a:r>
            <a:endParaRPr lang="en-GB" i="0" u="sng" dirty="0">
              <a:solidFill>
                <a:srgbClr val="040404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1772816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0" u="sng" dirty="0" smtClean="0">
                <a:solidFill>
                  <a:srgbClr val="040404"/>
                </a:solidFill>
                <a:latin typeface="+mn-lt"/>
              </a:rPr>
              <a:t>2010 analysis</a:t>
            </a:r>
            <a:endParaRPr lang="en-GB" i="0" u="sng" dirty="0">
              <a:solidFill>
                <a:srgbClr val="040404"/>
              </a:solidFill>
              <a:latin typeface="+mn-lt"/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323528" y="548680"/>
            <a:ext cx="8493120" cy="414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400" b="1" i="0" dirty="0" smtClean="0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Example: Radial Artery Patency Clinical Outcome (RAPCO) Study cont’d</a:t>
            </a:r>
            <a:endParaRPr lang="en-GB" sz="2400" b="1" i="0" dirty="0">
              <a:solidFill>
                <a:srgbClr val="C00000"/>
              </a:solidFill>
              <a:latin typeface="+mj-lt"/>
              <a:ea typeface="msgothic" charset="0"/>
              <a:cs typeface="msgothic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1680" y="5373216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Note: 2010 paper concluded </a:t>
            </a:r>
          </a:p>
          <a:p>
            <a:pPr lvl="1">
              <a:buFont typeface="Arial" pitchFamily="34" charset="0"/>
              <a:buChar char="•"/>
            </a:pPr>
            <a:r>
              <a:rPr lang="en-GB" i="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“no difference” in patency yet Log-rank test is borderline significant </a:t>
            </a:r>
            <a:r>
              <a:rPr lang="en-GB" i="0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</a:t>
            </a:r>
            <a:endParaRPr lang="en-GB" i="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i="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Tested difference in patency rates </a:t>
            </a:r>
            <a:r>
              <a:rPr lang="en-GB" i="0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at 5 years </a:t>
            </a:r>
            <a:r>
              <a:rPr lang="en-GB" i="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and found it not significant </a:t>
            </a:r>
            <a:r>
              <a:rPr lang="en-GB" i="0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 </a:t>
            </a:r>
            <a:endParaRPr lang="en-GB" i="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251520" y="620688"/>
            <a:ext cx="8493120" cy="414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400" b="1" i="0" dirty="0" smtClean="0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Cox Regression 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400" b="1" i="0" dirty="0" smtClean="0">
                <a:solidFill>
                  <a:srgbClr val="C00000"/>
                </a:solidFill>
                <a:latin typeface="+mj-lt"/>
                <a:ea typeface="msgothic" charset="0"/>
                <a:cs typeface="msgothic" charset="0"/>
              </a:rPr>
              <a:t>– how to account for prognostic factors </a:t>
            </a:r>
            <a:endParaRPr lang="en-GB" sz="2400" b="1" i="0" dirty="0">
              <a:solidFill>
                <a:srgbClr val="C00000"/>
              </a:solidFill>
              <a:latin typeface="+mj-lt"/>
              <a:ea typeface="msgothic" charset="0"/>
              <a:cs typeface="msgothic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988840"/>
            <a:ext cx="698477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Technique for modelling survival data</a:t>
            </a:r>
          </a:p>
          <a:p>
            <a:pPr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Takes account of censoring </a:t>
            </a:r>
          </a:p>
          <a:p>
            <a:endParaRPr lang="en-GB" sz="1800" i="0" dirty="0" smtClean="0">
              <a:solidFill>
                <a:srgbClr val="1B0807"/>
              </a:solidFill>
              <a:latin typeface="Arial" charset="0"/>
              <a:cs typeface="Arial" charset="0"/>
            </a:endParaRPr>
          </a:p>
          <a:p>
            <a:endParaRPr lang="en-GB" sz="1800" i="0" dirty="0" smtClean="0">
              <a:solidFill>
                <a:srgbClr val="1B0807"/>
              </a:solidFill>
              <a:latin typeface="Arial" charset="0"/>
              <a:cs typeface="Arial" charset="0"/>
            </a:endParaRPr>
          </a:p>
          <a:p>
            <a:r>
              <a:rPr lang="en-GB" sz="1800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Enables us to</a:t>
            </a:r>
          </a:p>
          <a:p>
            <a:endParaRPr lang="en-GB" sz="1800" i="0" dirty="0" smtClean="0">
              <a:solidFill>
                <a:srgbClr val="1B0807"/>
              </a:solidFill>
              <a:latin typeface="Arial" charset="0"/>
              <a:cs typeface="Arial" charset="0"/>
            </a:endParaRPr>
          </a:p>
          <a:p>
            <a:pPr>
              <a:buFontTx/>
              <a:buChar char="•"/>
            </a:pPr>
            <a:r>
              <a:rPr lang="en-GB" sz="1800" b="1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  </a:t>
            </a:r>
            <a:r>
              <a:rPr lang="en-GB" sz="1800" b="1" i="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describe</a:t>
            </a:r>
            <a:r>
              <a:rPr lang="en-GB" sz="1800" i="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GB" sz="1800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the association of different prognostic factors with survival </a:t>
            </a:r>
          </a:p>
          <a:p>
            <a:pPr>
              <a:buFontTx/>
              <a:buChar char="•"/>
            </a:pPr>
            <a:endParaRPr lang="en-GB" sz="1800" i="0" dirty="0" smtClean="0">
              <a:solidFill>
                <a:srgbClr val="1B0807"/>
              </a:solidFill>
              <a:latin typeface="Arial" charset="0"/>
              <a:cs typeface="Arial" charset="0"/>
            </a:endParaRPr>
          </a:p>
          <a:p>
            <a:pPr>
              <a:buFontTx/>
              <a:buChar char="•"/>
            </a:pPr>
            <a:r>
              <a:rPr lang="en-GB" sz="1800" b="1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  </a:t>
            </a:r>
            <a:r>
              <a:rPr lang="en-GB" sz="1800" b="1" i="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adjust</a:t>
            </a:r>
            <a:r>
              <a:rPr lang="en-GB" sz="1800" i="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GB" sz="1800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the effect of one prognostic factor for the effect of another</a:t>
            </a:r>
          </a:p>
          <a:p>
            <a:pPr>
              <a:buFontTx/>
              <a:buChar char="•"/>
            </a:pPr>
            <a:endParaRPr lang="en-GB" sz="1800" i="0" dirty="0" smtClean="0">
              <a:solidFill>
                <a:srgbClr val="1B0807"/>
              </a:solidFill>
              <a:latin typeface="Arial" charset="0"/>
              <a:cs typeface="Arial" charset="0"/>
            </a:endParaRPr>
          </a:p>
          <a:p>
            <a:pPr>
              <a:buFontTx/>
              <a:buChar char="•"/>
            </a:pPr>
            <a:r>
              <a:rPr lang="en-GB" sz="1800" b="1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  </a:t>
            </a:r>
            <a:r>
              <a:rPr lang="en-GB" sz="1800" b="1" i="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predict</a:t>
            </a:r>
            <a:r>
              <a:rPr lang="en-GB" sz="1800" i="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GB" sz="1800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individuals with better or worse prognosis</a:t>
            </a:r>
          </a:p>
          <a:p>
            <a:pPr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GB" i="0" dirty="0" smtClean="0">
              <a:solidFill>
                <a:srgbClr val="040404"/>
              </a:solidFill>
              <a:latin typeface="Times New Roman" pitchFamily="18" charset="0"/>
            </a:endParaRPr>
          </a:p>
          <a:p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NB: Prognostic factors are things like age, sex, stage of disease, molecular subtype, etc</a:t>
            </a:r>
            <a:endParaRPr lang="en-GB" sz="1800" i="0" dirty="0">
              <a:solidFill>
                <a:srgbClr val="04040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95536" y="692696"/>
            <a:ext cx="8493120" cy="414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400" b="1" i="0" dirty="0" smtClean="0">
                <a:solidFill>
                  <a:schemeClr val="accent1"/>
                </a:solidFill>
                <a:latin typeface="+mj-lt"/>
                <a:ea typeface="msgothic" charset="0"/>
                <a:cs typeface="msgothic" charset="0"/>
              </a:rPr>
              <a:t>Example: Colorectal cancer </a:t>
            </a:r>
            <a:endParaRPr lang="en-GB" sz="2400" b="1" i="0" dirty="0">
              <a:solidFill>
                <a:schemeClr val="accent1"/>
              </a:solidFill>
              <a:latin typeface="+mj-lt"/>
              <a:ea typeface="msgothic" charset="0"/>
              <a:cs typeface="msgothic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1988840"/>
            <a:ext cx="59766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During routine reporting a senior analyst at the Eastern Cancer Registration and Information Centre (ECRIC) noted the following</a:t>
            </a:r>
          </a:p>
          <a:p>
            <a:pPr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A significant difference in the survival of patients with cancer of the left, sigmoid and recto-sigmoid colon between the regions 9 hospitals  (p=0.03)</a:t>
            </a:r>
          </a:p>
          <a:p>
            <a:pPr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He was concerned that something might be going wrong at some of the hospitals</a:t>
            </a:r>
          </a:p>
          <a:p>
            <a:pPr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Wasn’t sure what to do about it</a:t>
            </a:r>
          </a:p>
          <a:p>
            <a:pPr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Approached Cancer Research UK statisticians for  advice</a:t>
            </a:r>
          </a:p>
          <a:p>
            <a:pPr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endParaRPr lang="en-GB" sz="1800" i="0" dirty="0">
              <a:solidFill>
                <a:srgbClr val="04040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95536" y="692696"/>
            <a:ext cx="8493120" cy="414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400" b="1" i="0" dirty="0" smtClean="0">
                <a:solidFill>
                  <a:schemeClr val="accent1"/>
                </a:solidFill>
                <a:latin typeface="+mj-lt"/>
                <a:ea typeface="msgothic" charset="0"/>
                <a:cs typeface="msgothic" charset="0"/>
              </a:rPr>
              <a:t>Example: Colorectal cancer </a:t>
            </a:r>
            <a:endParaRPr lang="en-GB" sz="2400" b="1" i="0" dirty="0">
              <a:solidFill>
                <a:schemeClr val="accent1"/>
              </a:solidFill>
              <a:latin typeface="+mj-lt"/>
              <a:ea typeface="msgothic" charset="0"/>
              <a:cs typeface="msgothic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628800"/>
            <a:ext cx="8640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Found imbalances between the hospitals as regards the distributions of various key prognostic factors</a:t>
            </a:r>
          </a:p>
          <a:p>
            <a:pPr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e.g. deprivation score, histological grade, t-stage, the number of nodes examined, the number and proportion of positive nodes, admission type, surgery type and proportion given chemotherapy. </a:t>
            </a:r>
          </a:p>
          <a:p>
            <a:pPr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a strong correlation between the rate of </a:t>
            </a:r>
            <a:r>
              <a:rPr lang="en-GB" sz="1800" i="0" dirty="0" err="1" smtClean="0">
                <a:solidFill>
                  <a:srgbClr val="040404"/>
                </a:solidFill>
                <a:latin typeface="+mn-lt"/>
              </a:rPr>
              <a:t>perioperative</a:t>
            </a: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 deaths and the proportion of cases in the most deprived quintile (CC=0.87).  </a:t>
            </a:r>
          </a:p>
          <a:p>
            <a:pPr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The log-rank analysis does not take account of these imbalances </a:t>
            </a:r>
          </a:p>
          <a:p>
            <a:pPr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Suggested a multivariable Cox Regression analysis instead</a:t>
            </a:r>
          </a:p>
          <a:p>
            <a:pPr>
              <a:buFont typeface="Arial" pitchFamily="34" charset="0"/>
              <a:buChar char="•"/>
            </a:pPr>
            <a:endParaRPr lang="en-GB" sz="1800" i="0" dirty="0" smtClean="0">
              <a:solidFill>
                <a:srgbClr val="040404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40404"/>
                </a:solidFill>
                <a:latin typeface="+mn-lt"/>
              </a:rPr>
              <a:t>After adjusting for all the prognostic factors we found no significant difference between the hospitals </a:t>
            </a:r>
            <a:r>
              <a:rPr lang="en-GB" sz="1800" i="0" dirty="0" smtClean="0">
                <a:solidFill>
                  <a:srgbClr val="040404"/>
                </a:solidFill>
                <a:latin typeface="+mn-lt"/>
                <a:sym typeface="Wingdings" pitchFamily="2" charset="2"/>
              </a:rPr>
              <a:t></a:t>
            </a:r>
            <a:endParaRPr lang="en-GB" sz="1800" i="0" dirty="0" smtClean="0">
              <a:solidFill>
                <a:srgbClr val="040404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endParaRPr lang="en-GB" sz="1800" i="0" dirty="0">
              <a:solidFill>
                <a:srgbClr val="040404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95536" y="692696"/>
            <a:ext cx="8493120" cy="414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400" b="1" i="0" dirty="0" smtClean="0">
                <a:solidFill>
                  <a:schemeClr val="accent1"/>
                </a:solidFill>
                <a:latin typeface="+mj-lt"/>
                <a:ea typeface="msgothic" charset="0"/>
                <a:cs typeface="msgothic" charset="0"/>
              </a:rPr>
              <a:t>Example: Colorectal cancer </a:t>
            </a:r>
            <a:endParaRPr lang="en-GB" sz="2400" b="1" i="0" dirty="0">
              <a:solidFill>
                <a:schemeClr val="accent1"/>
              </a:solidFill>
              <a:latin typeface="+mj-lt"/>
              <a:ea typeface="msgothic" charset="0"/>
              <a:cs typeface="msgothic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625761" y="5972308"/>
            <a:ext cx="3918240" cy="2318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endParaRPr lang="en-GB" sz="1100" b="1" dirty="0">
              <a:solidFill>
                <a:srgbClr val="000000"/>
              </a:solidFill>
              <a:latin typeface="Arial" charset="0"/>
              <a:ea typeface="msgothic" charset="0"/>
              <a:cs typeface="msgothic" charset="0"/>
            </a:endParaRPr>
          </a:p>
        </p:txBody>
      </p:sp>
      <p:grpSp>
        <p:nvGrpSpPr>
          <p:cNvPr id="32769" name="Canvas 141"/>
          <p:cNvGrpSpPr>
            <a:grpSpLocks/>
          </p:cNvGrpSpPr>
          <p:nvPr/>
        </p:nvGrpSpPr>
        <p:grpSpPr bwMode="auto">
          <a:xfrm>
            <a:off x="1763688" y="2132856"/>
            <a:ext cx="5979021" cy="4466580"/>
            <a:chOff x="0" y="0"/>
            <a:chExt cx="51155" cy="37471"/>
          </a:xfrm>
        </p:grpSpPr>
        <p:sp>
          <p:nvSpPr>
            <p:cNvPr id="32842" name="AutoShape 74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1155" cy="3747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Rectangle 142"/>
            <p:cNvSpPr>
              <a:spLocks noChangeArrowheads="1"/>
            </p:cNvSpPr>
            <p:nvPr/>
          </p:nvSpPr>
          <p:spPr bwMode="auto">
            <a:xfrm>
              <a:off x="425" y="400"/>
              <a:ext cx="50349" cy="36658"/>
            </a:xfrm>
            <a:prstGeom prst="rect">
              <a:avLst/>
            </a:prstGeom>
            <a:solidFill>
              <a:srgbClr val="EAF2F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Rectangle 143"/>
            <p:cNvSpPr>
              <a:spLocks noChangeArrowheads="1"/>
            </p:cNvSpPr>
            <p:nvPr/>
          </p:nvSpPr>
          <p:spPr bwMode="auto">
            <a:xfrm>
              <a:off x="457" y="457"/>
              <a:ext cx="50222" cy="36538"/>
            </a:xfrm>
            <a:prstGeom prst="rect">
              <a:avLst/>
            </a:prstGeom>
            <a:solidFill>
              <a:srgbClr val="EAF2F3"/>
            </a:solidFill>
            <a:ln w="6350">
              <a:solidFill>
                <a:srgbClr val="EAF2F3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Rectangle 144"/>
            <p:cNvSpPr>
              <a:spLocks noChangeArrowheads="1"/>
            </p:cNvSpPr>
            <p:nvPr/>
          </p:nvSpPr>
          <p:spPr bwMode="auto">
            <a:xfrm>
              <a:off x="5422" y="3968"/>
              <a:ext cx="43981" cy="1774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Line 145"/>
            <p:cNvSpPr>
              <a:spLocks noChangeShapeType="1"/>
            </p:cNvSpPr>
            <p:nvPr/>
          </p:nvSpPr>
          <p:spPr bwMode="auto">
            <a:xfrm>
              <a:off x="5422" y="16865"/>
              <a:ext cx="44012" cy="6"/>
            </a:xfrm>
            <a:prstGeom prst="line">
              <a:avLst/>
            </a:prstGeom>
            <a:noFill/>
            <a:ln w="12065">
              <a:solidFill>
                <a:srgbClr val="EAF2F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Line 146"/>
            <p:cNvSpPr>
              <a:spLocks noChangeShapeType="1"/>
            </p:cNvSpPr>
            <p:nvPr/>
          </p:nvSpPr>
          <p:spPr bwMode="auto">
            <a:xfrm>
              <a:off x="5422" y="12839"/>
              <a:ext cx="44012" cy="7"/>
            </a:xfrm>
            <a:prstGeom prst="line">
              <a:avLst/>
            </a:prstGeom>
            <a:noFill/>
            <a:ln w="12065">
              <a:solidFill>
                <a:srgbClr val="EAF2F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Line 147"/>
            <p:cNvSpPr>
              <a:spLocks noChangeShapeType="1"/>
            </p:cNvSpPr>
            <p:nvPr/>
          </p:nvSpPr>
          <p:spPr bwMode="auto">
            <a:xfrm>
              <a:off x="5422" y="8788"/>
              <a:ext cx="44012" cy="6"/>
            </a:xfrm>
            <a:prstGeom prst="line">
              <a:avLst/>
            </a:prstGeom>
            <a:noFill/>
            <a:ln w="12065">
              <a:solidFill>
                <a:srgbClr val="EAF2F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Line 148"/>
            <p:cNvSpPr>
              <a:spLocks noChangeShapeType="1"/>
            </p:cNvSpPr>
            <p:nvPr/>
          </p:nvSpPr>
          <p:spPr bwMode="auto">
            <a:xfrm>
              <a:off x="5422" y="4762"/>
              <a:ext cx="44012" cy="6"/>
            </a:xfrm>
            <a:prstGeom prst="line">
              <a:avLst/>
            </a:prstGeom>
            <a:noFill/>
            <a:ln w="12065">
              <a:solidFill>
                <a:srgbClr val="EAF2F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Freeform 149"/>
            <p:cNvSpPr>
              <a:spLocks/>
            </p:cNvSpPr>
            <p:nvPr/>
          </p:nvSpPr>
          <p:spPr bwMode="auto">
            <a:xfrm>
              <a:off x="6216" y="4762"/>
              <a:ext cx="42393" cy="8509"/>
            </a:xfrm>
            <a:custGeom>
              <a:avLst/>
              <a:gdLst>
                <a:gd name="T0" fmla="*/ 0 w 1391"/>
                <a:gd name="T1" fmla="*/ 0 h 279"/>
                <a:gd name="T2" fmla="*/ 3048 w 1391"/>
                <a:gd name="T3" fmla="*/ 6100 h 279"/>
                <a:gd name="T4" fmla="*/ 27429 w 1391"/>
                <a:gd name="T5" fmla="*/ 36598 h 279"/>
                <a:gd name="T6" fmla="*/ 64000 w 1391"/>
                <a:gd name="T7" fmla="*/ 60996 h 279"/>
                <a:gd name="T8" fmla="*/ 164572 w 1391"/>
                <a:gd name="T9" fmla="*/ 85395 h 279"/>
                <a:gd name="T10" fmla="*/ 274287 w 1391"/>
                <a:gd name="T11" fmla="*/ 115893 h 279"/>
                <a:gd name="T12" fmla="*/ 332192 w 1391"/>
                <a:gd name="T13" fmla="*/ 140292 h 279"/>
                <a:gd name="T14" fmla="*/ 396193 w 1391"/>
                <a:gd name="T15" fmla="*/ 164690 h 279"/>
                <a:gd name="T16" fmla="*/ 444955 w 1391"/>
                <a:gd name="T17" fmla="*/ 192139 h 279"/>
                <a:gd name="T18" fmla="*/ 512003 w 1391"/>
                <a:gd name="T19" fmla="*/ 216537 h 279"/>
                <a:gd name="T20" fmla="*/ 554670 w 1391"/>
                <a:gd name="T21" fmla="*/ 240936 h 279"/>
                <a:gd name="T22" fmla="*/ 579051 w 1391"/>
                <a:gd name="T23" fmla="*/ 265334 h 279"/>
                <a:gd name="T24" fmla="*/ 688765 w 1391"/>
                <a:gd name="T25" fmla="*/ 289733 h 279"/>
                <a:gd name="T26" fmla="*/ 789337 w 1391"/>
                <a:gd name="T27" fmla="*/ 317181 h 279"/>
                <a:gd name="T28" fmla="*/ 889909 w 1391"/>
                <a:gd name="T29" fmla="*/ 341580 h 279"/>
                <a:gd name="T30" fmla="*/ 1030101 w 1391"/>
                <a:gd name="T31" fmla="*/ 365978 h 279"/>
                <a:gd name="T32" fmla="*/ 1130673 w 1391"/>
                <a:gd name="T33" fmla="*/ 390377 h 279"/>
                <a:gd name="T34" fmla="*/ 1255626 w 1391"/>
                <a:gd name="T35" fmla="*/ 414776 h 279"/>
                <a:gd name="T36" fmla="*/ 1310483 w 1391"/>
                <a:gd name="T37" fmla="*/ 442224 h 279"/>
                <a:gd name="T38" fmla="*/ 1389721 w 1391"/>
                <a:gd name="T39" fmla="*/ 457473 h 279"/>
                <a:gd name="T40" fmla="*/ 1420198 w 1391"/>
                <a:gd name="T41" fmla="*/ 466623 h 279"/>
                <a:gd name="T42" fmla="*/ 1481151 w 1391"/>
                <a:gd name="T43" fmla="*/ 481872 h 279"/>
                <a:gd name="T44" fmla="*/ 1490293 w 1391"/>
                <a:gd name="T45" fmla="*/ 497121 h 279"/>
                <a:gd name="T46" fmla="*/ 1505532 w 1391"/>
                <a:gd name="T47" fmla="*/ 512370 h 279"/>
                <a:gd name="T48" fmla="*/ 1532960 w 1391"/>
                <a:gd name="T49" fmla="*/ 533719 h 279"/>
                <a:gd name="T50" fmla="*/ 1566484 w 1391"/>
                <a:gd name="T51" fmla="*/ 552018 h 279"/>
                <a:gd name="T52" fmla="*/ 1630485 w 1391"/>
                <a:gd name="T53" fmla="*/ 561167 h 279"/>
                <a:gd name="T54" fmla="*/ 1685342 w 1391"/>
                <a:gd name="T55" fmla="*/ 567267 h 279"/>
                <a:gd name="T56" fmla="*/ 1734104 w 1391"/>
                <a:gd name="T57" fmla="*/ 585566 h 279"/>
                <a:gd name="T58" fmla="*/ 1752390 w 1391"/>
                <a:gd name="T59" fmla="*/ 591665 h 279"/>
                <a:gd name="T60" fmla="*/ 1788962 w 1391"/>
                <a:gd name="T61" fmla="*/ 603865 h 279"/>
                <a:gd name="T62" fmla="*/ 1819438 w 1391"/>
                <a:gd name="T63" fmla="*/ 616064 h 279"/>
                <a:gd name="T64" fmla="*/ 1862105 w 1391"/>
                <a:gd name="T65" fmla="*/ 634363 h 279"/>
                <a:gd name="T66" fmla="*/ 1938296 w 1391"/>
                <a:gd name="T67" fmla="*/ 640462 h 279"/>
                <a:gd name="T68" fmla="*/ 1999248 w 1391"/>
                <a:gd name="T69" fmla="*/ 640462 h 279"/>
                <a:gd name="T70" fmla="*/ 2029725 w 1391"/>
                <a:gd name="T71" fmla="*/ 640462 h 279"/>
                <a:gd name="T72" fmla="*/ 2084582 w 1391"/>
                <a:gd name="T73" fmla="*/ 646562 h 279"/>
                <a:gd name="T74" fmla="*/ 2185154 w 1391"/>
                <a:gd name="T75" fmla="*/ 655711 h 279"/>
                <a:gd name="T76" fmla="*/ 2240012 w 1391"/>
                <a:gd name="T77" fmla="*/ 670961 h 279"/>
                <a:gd name="T78" fmla="*/ 2294869 w 1391"/>
                <a:gd name="T79" fmla="*/ 686210 h 279"/>
                <a:gd name="T80" fmla="*/ 2343631 w 1391"/>
                <a:gd name="T81" fmla="*/ 692309 h 279"/>
                <a:gd name="T82" fmla="*/ 2395441 w 1391"/>
                <a:gd name="T83" fmla="*/ 701459 h 279"/>
                <a:gd name="T84" fmla="*/ 2459441 w 1391"/>
                <a:gd name="T85" fmla="*/ 719758 h 279"/>
                <a:gd name="T86" fmla="*/ 2523442 w 1391"/>
                <a:gd name="T87" fmla="*/ 719758 h 279"/>
                <a:gd name="T88" fmla="*/ 2611823 w 1391"/>
                <a:gd name="T89" fmla="*/ 719758 h 279"/>
                <a:gd name="T90" fmla="*/ 2678871 w 1391"/>
                <a:gd name="T91" fmla="*/ 738057 h 279"/>
                <a:gd name="T92" fmla="*/ 2752014 w 1391"/>
                <a:gd name="T93" fmla="*/ 771605 h 279"/>
                <a:gd name="T94" fmla="*/ 2828205 w 1391"/>
                <a:gd name="T95" fmla="*/ 771605 h 279"/>
                <a:gd name="T96" fmla="*/ 2876967 w 1391"/>
                <a:gd name="T97" fmla="*/ 771605 h 279"/>
                <a:gd name="T98" fmla="*/ 2950110 w 1391"/>
                <a:gd name="T99" fmla="*/ 792953 h 279"/>
                <a:gd name="T100" fmla="*/ 2998873 w 1391"/>
                <a:gd name="T101" fmla="*/ 805153 h 279"/>
                <a:gd name="T102" fmla="*/ 3090302 w 1391"/>
                <a:gd name="T103" fmla="*/ 805153 h 279"/>
                <a:gd name="T104" fmla="*/ 3145159 w 1391"/>
                <a:gd name="T105" fmla="*/ 805153 h 279"/>
                <a:gd name="T106" fmla="*/ 3215255 w 1391"/>
                <a:gd name="T107" fmla="*/ 823452 h 279"/>
                <a:gd name="T108" fmla="*/ 3288398 w 1391"/>
                <a:gd name="T109" fmla="*/ 823452 h 279"/>
                <a:gd name="T110" fmla="*/ 3407256 w 1391"/>
                <a:gd name="T111" fmla="*/ 823452 h 279"/>
                <a:gd name="T112" fmla="*/ 3477351 w 1391"/>
                <a:gd name="T113" fmla="*/ 823452 h 279"/>
                <a:gd name="T114" fmla="*/ 3516971 w 1391"/>
                <a:gd name="T115" fmla="*/ 850900 h 279"/>
                <a:gd name="T116" fmla="*/ 3672400 w 1391"/>
                <a:gd name="T117" fmla="*/ 850900 h 279"/>
                <a:gd name="T118" fmla="*/ 3763829 w 1391"/>
                <a:gd name="T119" fmla="*/ 850900 h 279"/>
                <a:gd name="T120" fmla="*/ 4013735 w 1391"/>
                <a:gd name="T121" fmla="*/ 850900 h 279"/>
                <a:gd name="T122" fmla="*/ 4208784 w 1391"/>
                <a:gd name="T123" fmla="*/ 850900 h 27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391" h="279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8"/>
                  </a:lnTo>
                  <a:lnTo>
                    <a:pt x="3" y="10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12" y="13"/>
                  </a:lnTo>
                  <a:lnTo>
                    <a:pt x="12" y="15"/>
                  </a:lnTo>
                  <a:lnTo>
                    <a:pt x="17" y="15"/>
                  </a:lnTo>
                  <a:lnTo>
                    <a:pt x="17" y="17"/>
                  </a:lnTo>
                  <a:lnTo>
                    <a:pt x="17" y="18"/>
                  </a:lnTo>
                  <a:lnTo>
                    <a:pt x="21" y="18"/>
                  </a:lnTo>
                  <a:lnTo>
                    <a:pt x="21" y="20"/>
                  </a:lnTo>
                  <a:lnTo>
                    <a:pt x="21" y="21"/>
                  </a:lnTo>
                  <a:lnTo>
                    <a:pt x="27" y="21"/>
                  </a:lnTo>
                  <a:lnTo>
                    <a:pt x="27" y="23"/>
                  </a:lnTo>
                  <a:lnTo>
                    <a:pt x="32" y="23"/>
                  </a:lnTo>
                  <a:lnTo>
                    <a:pt x="32" y="25"/>
                  </a:lnTo>
                  <a:lnTo>
                    <a:pt x="44" y="25"/>
                  </a:lnTo>
                  <a:lnTo>
                    <a:pt x="44" y="26"/>
                  </a:lnTo>
                  <a:lnTo>
                    <a:pt x="45" y="26"/>
                  </a:lnTo>
                  <a:lnTo>
                    <a:pt x="45" y="28"/>
                  </a:lnTo>
                  <a:lnTo>
                    <a:pt x="54" y="28"/>
                  </a:lnTo>
                  <a:lnTo>
                    <a:pt x="54" y="30"/>
                  </a:lnTo>
                  <a:lnTo>
                    <a:pt x="56" y="30"/>
                  </a:lnTo>
                  <a:lnTo>
                    <a:pt x="56" y="31"/>
                  </a:lnTo>
                  <a:lnTo>
                    <a:pt x="56" y="35"/>
                  </a:lnTo>
                  <a:lnTo>
                    <a:pt x="77" y="35"/>
                  </a:lnTo>
                  <a:lnTo>
                    <a:pt x="77" y="36"/>
                  </a:lnTo>
                  <a:lnTo>
                    <a:pt x="78" y="36"/>
                  </a:lnTo>
                  <a:lnTo>
                    <a:pt x="78" y="38"/>
                  </a:lnTo>
                  <a:lnTo>
                    <a:pt x="90" y="38"/>
                  </a:lnTo>
                  <a:lnTo>
                    <a:pt x="90" y="39"/>
                  </a:lnTo>
                  <a:lnTo>
                    <a:pt x="94" y="39"/>
                  </a:lnTo>
                  <a:lnTo>
                    <a:pt x="94" y="41"/>
                  </a:lnTo>
                  <a:lnTo>
                    <a:pt x="100" y="41"/>
                  </a:lnTo>
                  <a:lnTo>
                    <a:pt x="100" y="43"/>
                  </a:lnTo>
                  <a:lnTo>
                    <a:pt x="106" y="43"/>
                  </a:lnTo>
                  <a:lnTo>
                    <a:pt x="106" y="44"/>
                  </a:lnTo>
                  <a:lnTo>
                    <a:pt x="106" y="46"/>
                  </a:lnTo>
                  <a:lnTo>
                    <a:pt x="109" y="46"/>
                  </a:lnTo>
                  <a:lnTo>
                    <a:pt x="109" y="48"/>
                  </a:lnTo>
                  <a:lnTo>
                    <a:pt x="118" y="48"/>
                  </a:lnTo>
                  <a:lnTo>
                    <a:pt x="118" y="49"/>
                  </a:lnTo>
                  <a:lnTo>
                    <a:pt x="123" y="49"/>
                  </a:lnTo>
                  <a:lnTo>
                    <a:pt x="123" y="51"/>
                  </a:lnTo>
                  <a:lnTo>
                    <a:pt x="124" y="51"/>
                  </a:lnTo>
                  <a:lnTo>
                    <a:pt x="124" y="53"/>
                  </a:lnTo>
                  <a:lnTo>
                    <a:pt x="128" y="53"/>
                  </a:lnTo>
                  <a:lnTo>
                    <a:pt x="128" y="54"/>
                  </a:lnTo>
                  <a:lnTo>
                    <a:pt x="130" y="54"/>
                  </a:lnTo>
                  <a:lnTo>
                    <a:pt x="130" y="56"/>
                  </a:lnTo>
                  <a:lnTo>
                    <a:pt x="130" y="58"/>
                  </a:lnTo>
                  <a:lnTo>
                    <a:pt x="135" y="58"/>
                  </a:lnTo>
                  <a:lnTo>
                    <a:pt x="135" y="59"/>
                  </a:lnTo>
                  <a:lnTo>
                    <a:pt x="138" y="59"/>
                  </a:lnTo>
                  <a:lnTo>
                    <a:pt x="138" y="61"/>
                  </a:lnTo>
                  <a:lnTo>
                    <a:pt x="145" y="61"/>
                  </a:lnTo>
                  <a:lnTo>
                    <a:pt x="145" y="63"/>
                  </a:lnTo>
                  <a:lnTo>
                    <a:pt x="146" y="63"/>
                  </a:lnTo>
                  <a:lnTo>
                    <a:pt x="146" y="64"/>
                  </a:lnTo>
                  <a:lnTo>
                    <a:pt x="149" y="64"/>
                  </a:lnTo>
                  <a:lnTo>
                    <a:pt x="149" y="66"/>
                  </a:lnTo>
                  <a:lnTo>
                    <a:pt x="150" y="66"/>
                  </a:lnTo>
                  <a:lnTo>
                    <a:pt x="150" y="67"/>
                  </a:lnTo>
                  <a:lnTo>
                    <a:pt x="156" y="67"/>
                  </a:lnTo>
                  <a:lnTo>
                    <a:pt x="156" y="69"/>
                  </a:lnTo>
                  <a:lnTo>
                    <a:pt x="159" y="69"/>
                  </a:lnTo>
                  <a:lnTo>
                    <a:pt x="159" y="71"/>
                  </a:lnTo>
                  <a:lnTo>
                    <a:pt x="168" y="71"/>
                  </a:lnTo>
                  <a:lnTo>
                    <a:pt x="168" y="72"/>
                  </a:lnTo>
                  <a:lnTo>
                    <a:pt x="169" y="72"/>
                  </a:lnTo>
                  <a:lnTo>
                    <a:pt x="169" y="74"/>
                  </a:lnTo>
                  <a:lnTo>
                    <a:pt x="169" y="76"/>
                  </a:lnTo>
                  <a:lnTo>
                    <a:pt x="180" y="76"/>
                  </a:lnTo>
                  <a:lnTo>
                    <a:pt x="180" y="77"/>
                  </a:lnTo>
                  <a:lnTo>
                    <a:pt x="182" y="77"/>
                  </a:lnTo>
                  <a:lnTo>
                    <a:pt x="182" y="79"/>
                  </a:lnTo>
                  <a:lnTo>
                    <a:pt x="182" y="81"/>
                  </a:lnTo>
                  <a:lnTo>
                    <a:pt x="183" y="81"/>
                  </a:lnTo>
                  <a:lnTo>
                    <a:pt x="183" y="82"/>
                  </a:lnTo>
                  <a:lnTo>
                    <a:pt x="185" y="82"/>
                  </a:lnTo>
                  <a:lnTo>
                    <a:pt x="185" y="84"/>
                  </a:lnTo>
                  <a:lnTo>
                    <a:pt x="187" y="84"/>
                  </a:lnTo>
                  <a:lnTo>
                    <a:pt x="187" y="86"/>
                  </a:lnTo>
                  <a:lnTo>
                    <a:pt x="189" y="86"/>
                  </a:lnTo>
                  <a:lnTo>
                    <a:pt x="189" y="87"/>
                  </a:lnTo>
                  <a:lnTo>
                    <a:pt x="190" y="87"/>
                  </a:lnTo>
                  <a:lnTo>
                    <a:pt x="190" y="89"/>
                  </a:lnTo>
                  <a:lnTo>
                    <a:pt x="207" y="89"/>
                  </a:lnTo>
                  <a:lnTo>
                    <a:pt x="207" y="90"/>
                  </a:lnTo>
                  <a:lnTo>
                    <a:pt x="208" y="90"/>
                  </a:lnTo>
                  <a:lnTo>
                    <a:pt x="208" y="92"/>
                  </a:lnTo>
                  <a:lnTo>
                    <a:pt x="210" y="92"/>
                  </a:lnTo>
                  <a:lnTo>
                    <a:pt x="210" y="94"/>
                  </a:lnTo>
                  <a:lnTo>
                    <a:pt x="215" y="94"/>
                  </a:lnTo>
                  <a:lnTo>
                    <a:pt x="215" y="95"/>
                  </a:lnTo>
                  <a:lnTo>
                    <a:pt x="226" y="95"/>
                  </a:lnTo>
                  <a:lnTo>
                    <a:pt x="226" y="97"/>
                  </a:lnTo>
                  <a:lnTo>
                    <a:pt x="228" y="97"/>
                  </a:lnTo>
                  <a:lnTo>
                    <a:pt x="228" y="99"/>
                  </a:lnTo>
                  <a:lnTo>
                    <a:pt x="231" y="99"/>
                  </a:lnTo>
                  <a:lnTo>
                    <a:pt x="231" y="100"/>
                  </a:lnTo>
                  <a:lnTo>
                    <a:pt x="245" y="100"/>
                  </a:lnTo>
                  <a:lnTo>
                    <a:pt x="245" y="102"/>
                  </a:lnTo>
                  <a:lnTo>
                    <a:pt x="255" y="102"/>
                  </a:lnTo>
                  <a:lnTo>
                    <a:pt x="255" y="104"/>
                  </a:lnTo>
                  <a:lnTo>
                    <a:pt x="259" y="104"/>
                  </a:lnTo>
                  <a:lnTo>
                    <a:pt x="259" y="105"/>
                  </a:lnTo>
                  <a:lnTo>
                    <a:pt x="268" y="105"/>
                  </a:lnTo>
                  <a:lnTo>
                    <a:pt x="268" y="107"/>
                  </a:lnTo>
                  <a:lnTo>
                    <a:pt x="274" y="107"/>
                  </a:lnTo>
                  <a:lnTo>
                    <a:pt x="274" y="109"/>
                  </a:lnTo>
                  <a:lnTo>
                    <a:pt x="278" y="109"/>
                  </a:lnTo>
                  <a:lnTo>
                    <a:pt x="278" y="110"/>
                  </a:lnTo>
                  <a:lnTo>
                    <a:pt x="290" y="110"/>
                  </a:lnTo>
                  <a:lnTo>
                    <a:pt x="290" y="112"/>
                  </a:lnTo>
                  <a:lnTo>
                    <a:pt x="292" y="112"/>
                  </a:lnTo>
                  <a:lnTo>
                    <a:pt x="292" y="113"/>
                  </a:lnTo>
                  <a:lnTo>
                    <a:pt x="297" y="113"/>
                  </a:lnTo>
                  <a:lnTo>
                    <a:pt x="297" y="115"/>
                  </a:lnTo>
                  <a:lnTo>
                    <a:pt x="305" y="115"/>
                  </a:lnTo>
                  <a:lnTo>
                    <a:pt x="305" y="117"/>
                  </a:lnTo>
                  <a:lnTo>
                    <a:pt x="329" y="117"/>
                  </a:lnTo>
                  <a:lnTo>
                    <a:pt x="329" y="118"/>
                  </a:lnTo>
                  <a:lnTo>
                    <a:pt x="332" y="118"/>
                  </a:lnTo>
                  <a:lnTo>
                    <a:pt x="332" y="120"/>
                  </a:lnTo>
                  <a:lnTo>
                    <a:pt x="338" y="120"/>
                  </a:lnTo>
                  <a:lnTo>
                    <a:pt x="338" y="122"/>
                  </a:lnTo>
                  <a:lnTo>
                    <a:pt x="345" y="122"/>
                  </a:lnTo>
                  <a:lnTo>
                    <a:pt x="345" y="123"/>
                  </a:lnTo>
                  <a:lnTo>
                    <a:pt x="345" y="125"/>
                  </a:lnTo>
                  <a:lnTo>
                    <a:pt x="351" y="125"/>
                  </a:lnTo>
                  <a:lnTo>
                    <a:pt x="351" y="127"/>
                  </a:lnTo>
                  <a:lnTo>
                    <a:pt x="357" y="127"/>
                  </a:lnTo>
                  <a:lnTo>
                    <a:pt x="357" y="128"/>
                  </a:lnTo>
                  <a:lnTo>
                    <a:pt x="371" y="128"/>
                  </a:lnTo>
                  <a:lnTo>
                    <a:pt x="371" y="130"/>
                  </a:lnTo>
                  <a:lnTo>
                    <a:pt x="377" y="130"/>
                  </a:lnTo>
                  <a:lnTo>
                    <a:pt x="377" y="132"/>
                  </a:lnTo>
                  <a:lnTo>
                    <a:pt x="383" y="132"/>
                  </a:lnTo>
                  <a:lnTo>
                    <a:pt x="383" y="133"/>
                  </a:lnTo>
                  <a:lnTo>
                    <a:pt x="398" y="133"/>
                  </a:lnTo>
                  <a:lnTo>
                    <a:pt x="398" y="135"/>
                  </a:lnTo>
                  <a:lnTo>
                    <a:pt x="412" y="135"/>
                  </a:lnTo>
                  <a:lnTo>
                    <a:pt x="412" y="136"/>
                  </a:lnTo>
                  <a:lnTo>
                    <a:pt x="412" y="138"/>
                  </a:lnTo>
                  <a:lnTo>
                    <a:pt x="416" y="138"/>
                  </a:lnTo>
                  <a:lnTo>
                    <a:pt x="416" y="140"/>
                  </a:lnTo>
                  <a:lnTo>
                    <a:pt x="421" y="140"/>
                  </a:lnTo>
                  <a:lnTo>
                    <a:pt x="421" y="141"/>
                  </a:lnTo>
                  <a:lnTo>
                    <a:pt x="425" y="141"/>
                  </a:lnTo>
                  <a:lnTo>
                    <a:pt x="425" y="143"/>
                  </a:lnTo>
                  <a:lnTo>
                    <a:pt x="428" y="143"/>
                  </a:lnTo>
                  <a:lnTo>
                    <a:pt x="428" y="145"/>
                  </a:lnTo>
                  <a:lnTo>
                    <a:pt x="430" y="145"/>
                  </a:lnTo>
                  <a:lnTo>
                    <a:pt x="430" y="146"/>
                  </a:lnTo>
                  <a:lnTo>
                    <a:pt x="441" y="146"/>
                  </a:lnTo>
                  <a:lnTo>
                    <a:pt x="441" y="148"/>
                  </a:lnTo>
                  <a:lnTo>
                    <a:pt x="441" y="150"/>
                  </a:lnTo>
                  <a:lnTo>
                    <a:pt x="450" y="150"/>
                  </a:lnTo>
                  <a:lnTo>
                    <a:pt x="454" y="150"/>
                  </a:lnTo>
                  <a:lnTo>
                    <a:pt x="456" y="150"/>
                  </a:lnTo>
                  <a:lnTo>
                    <a:pt x="458" y="150"/>
                  </a:lnTo>
                  <a:lnTo>
                    <a:pt x="458" y="151"/>
                  </a:lnTo>
                  <a:lnTo>
                    <a:pt x="459" y="151"/>
                  </a:lnTo>
                  <a:lnTo>
                    <a:pt x="463" y="151"/>
                  </a:lnTo>
                  <a:lnTo>
                    <a:pt x="463" y="153"/>
                  </a:lnTo>
                  <a:lnTo>
                    <a:pt x="465" y="153"/>
                  </a:lnTo>
                  <a:lnTo>
                    <a:pt x="466" y="153"/>
                  </a:lnTo>
                  <a:lnTo>
                    <a:pt x="466" y="155"/>
                  </a:lnTo>
                  <a:lnTo>
                    <a:pt x="469" y="155"/>
                  </a:lnTo>
                  <a:lnTo>
                    <a:pt x="474" y="155"/>
                  </a:lnTo>
                  <a:lnTo>
                    <a:pt x="474" y="156"/>
                  </a:lnTo>
                  <a:lnTo>
                    <a:pt x="476" y="156"/>
                  </a:lnTo>
                  <a:lnTo>
                    <a:pt x="478" y="156"/>
                  </a:lnTo>
                  <a:lnTo>
                    <a:pt x="478" y="158"/>
                  </a:lnTo>
                  <a:lnTo>
                    <a:pt x="486" y="158"/>
                  </a:lnTo>
                  <a:lnTo>
                    <a:pt x="486" y="160"/>
                  </a:lnTo>
                  <a:lnTo>
                    <a:pt x="487" y="160"/>
                  </a:lnTo>
                  <a:lnTo>
                    <a:pt x="487" y="162"/>
                  </a:lnTo>
                  <a:lnTo>
                    <a:pt x="488" y="162"/>
                  </a:lnTo>
                  <a:lnTo>
                    <a:pt x="488" y="163"/>
                  </a:lnTo>
                  <a:lnTo>
                    <a:pt x="489" y="163"/>
                  </a:lnTo>
                  <a:lnTo>
                    <a:pt x="490" y="163"/>
                  </a:lnTo>
                  <a:lnTo>
                    <a:pt x="490" y="165"/>
                  </a:lnTo>
                  <a:lnTo>
                    <a:pt x="491" y="165"/>
                  </a:lnTo>
                  <a:lnTo>
                    <a:pt x="491" y="167"/>
                  </a:lnTo>
                  <a:lnTo>
                    <a:pt x="492" y="167"/>
                  </a:lnTo>
                  <a:lnTo>
                    <a:pt x="492" y="168"/>
                  </a:lnTo>
                  <a:lnTo>
                    <a:pt x="494" y="168"/>
                  </a:lnTo>
                  <a:lnTo>
                    <a:pt x="494" y="170"/>
                  </a:lnTo>
                  <a:lnTo>
                    <a:pt x="498" y="170"/>
                  </a:lnTo>
                  <a:lnTo>
                    <a:pt x="498" y="172"/>
                  </a:lnTo>
                  <a:lnTo>
                    <a:pt x="499" y="172"/>
                  </a:lnTo>
                  <a:lnTo>
                    <a:pt x="500" y="172"/>
                  </a:lnTo>
                  <a:lnTo>
                    <a:pt x="500" y="175"/>
                  </a:lnTo>
                  <a:lnTo>
                    <a:pt x="503" y="175"/>
                  </a:lnTo>
                  <a:lnTo>
                    <a:pt x="503" y="177"/>
                  </a:lnTo>
                  <a:lnTo>
                    <a:pt x="507" y="177"/>
                  </a:lnTo>
                  <a:lnTo>
                    <a:pt x="507" y="179"/>
                  </a:lnTo>
                  <a:lnTo>
                    <a:pt x="508" y="179"/>
                  </a:lnTo>
                  <a:lnTo>
                    <a:pt x="508" y="181"/>
                  </a:lnTo>
                  <a:lnTo>
                    <a:pt x="509" y="181"/>
                  </a:lnTo>
                  <a:lnTo>
                    <a:pt x="513" y="181"/>
                  </a:lnTo>
                  <a:lnTo>
                    <a:pt x="514" y="181"/>
                  </a:lnTo>
                  <a:lnTo>
                    <a:pt x="514" y="183"/>
                  </a:lnTo>
                  <a:lnTo>
                    <a:pt x="515" y="183"/>
                  </a:lnTo>
                  <a:lnTo>
                    <a:pt x="520" y="183"/>
                  </a:lnTo>
                  <a:lnTo>
                    <a:pt x="524" y="183"/>
                  </a:lnTo>
                  <a:lnTo>
                    <a:pt x="524" y="184"/>
                  </a:lnTo>
                  <a:lnTo>
                    <a:pt x="527" y="184"/>
                  </a:lnTo>
                  <a:lnTo>
                    <a:pt x="535" y="184"/>
                  </a:lnTo>
                  <a:lnTo>
                    <a:pt x="536" y="184"/>
                  </a:lnTo>
                  <a:lnTo>
                    <a:pt x="536" y="186"/>
                  </a:lnTo>
                  <a:lnTo>
                    <a:pt x="544" y="186"/>
                  </a:lnTo>
                  <a:lnTo>
                    <a:pt x="551" y="186"/>
                  </a:lnTo>
                  <a:lnTo>
                    <a:pt x="553" y="186"/>
                  </a:lnTo>
                  <a:lnTo>
                    <a:pt x="553" y="188"/>
                  </a:lnTo>
                  <a:lnTo>
                    <a:pt x="554" y="188"/>
                  </a:lnTo>
                  <a:lnTo>
                    <a:pt x="554" y="190"/>
                  </a:lnTo>
                  <a:lnTo>
                    <a:pt x="557" y="190"/>
                  </a:lnTo>
                  <a:lnTo>
                    <a:pt x="557" y="192"/>
                  </a:lnTo>
                  <a:lnTo>
                    <a:pt x="565" y="192"/>
                  </a:lnTo>
                  <a:lnTo>
                    <a:pt x="569" y="192"/>
                  </a:lnTo>
                  <a:lnTo>
                    <a:pt x="572" y="192"/>
                  </a:lnTo>
                  <a:lnTo>
                    <a:pt x="572" y="194"/>
                  </a:lnTo>
                  <a:lnTo>
                    <a:pt x="573" y="194"/>
                  </a:lnTo>
                  <a:lnTo>
                    <a:pt x="575" y="194"/>
                  </a:lnTo>
                  <a:lnTo>
                    <a:pt x="576" y="194"/>
                  </a:lnTo>
                  <a:lnTo>
                    <a:pt x="576" y="196"/>
                  </a:lnTo>
                  <a:lnTo>
                    <a:pt x="582" y="196"/>
                  </a:lnTo>
                  <a:lnTo>
                    <a:pt x="584" y="196"/>
                  </a:lnTo>
                  <a:lnTo>
                    <a:pt x="584" y="198"/>
                  </a:lnTo>
                  <a:lnTo>
                    <a:pt x="587" y="198"/>
                  </a:lnTo>
                  <a:lnTo>
                    <a:pt x="588" y="198"/>
                  </a:lnTo>
                  <a:lnTo>
                    <a:pt x="589" y="198"/>
                  </a:lnTo>
                  <a:lnTo>
                    <a:pt x="589" y="200"/>
                  </a:lnTo>
                  <a:lnTo>
                    <a:pt x="590" y="200"/>
                  </a:lnTo>
                  <a:lnTo>
                    <a:pt x="590" y="202"/>
                  </a:lnTo>
                  <a:lnTo>
                    <a:pt x="596" y="202"/>
                  </a:lnTo>
                  <a:lnTo>
                    <a:pt x="597" y="202"/>
                  </a:lnTo>
                  <a:lnTo>
                    <a:pt x="597" y="204"/>
                  </a:lnTo>
                  <a:lnTo>
                    <a:pt x="601" y="204"/>
                  </a:lnTo>
                  <a:lnTo>
                    <a:pt x="603" y="204"/>
                  </a:lnTo>
                  <a:lnTo>
                    <a:pt x="607" y="204"/>
                  </a:lnTo>
                  <a:lnTo>
                    <a:pt x="607" y="206"/>
                  </a:lnTo>
                  <a:lnTo>
                    <a:pt x="608" y="206"/>
                  </a:lnTo>
                  <a:lnTo>
                    <a:pt x="608" y="208"/>
                  </a:lnTo>
                  <a:lnTo>
                    <a:pt x="611" y="208"/>
                  </a:lnTo>
                  <a:lnTo>
                    <a:pt x="614" y="208"/>
                  </a:lnTo>
                  <a:lnTo>
                    <a:pt x="619" y="208"/>
                  </a:lnTo>
                  <a:lnTo>
                    <a:pt x="632" y="208"/>
                  </a:lnTo>
                  <a:lnTo>
                    <a:pt x="632" y="210"/>
                  </a:lnTo>
                  <a:lnTo>
                    <a:pt x="634" y="210"/>
                  </a:lnTo>
                  <a:lnTo>
                    <a:pt x="636" y="210"/>
                  </a:lnTo>
                  <a:lnTo>
                    <a:pt x="642" y="210"/>
                  </a:lnTo>
                  <a:lnTo>
                    <a:pt x="645" y="210"/>
                  </a:lnTo>
                  <a:lnTo>
                    <a:pt x="647" y="210"/>
                  </a:lnTo>
                  <a:lnTo>
                    <a:pt x="649" y="210"/>
                  </a:lnTo>
                  <a:lnTo>
                    <a:pt x="656" y="210"/>
                  </a:lnTo>
                  <a:lnTo>
                    <a:pt x="657" y="210"/>
                  </a:lnTo>
                  <a:lnTo>
                    <a:pt x="659" y="210"/>
                  </a:lnTo>
                  <a:lnTo>
                    <a:pt x="664" y="210"/>
                  </a:lnTo>
                  <a:lnTo>
                    <a:pt x="665" y="210"/>
                  </a:lnTo>
                  <a:lnTo>
                    <a:pt x="666" y="210"/>
                  </a:lnTo>
                  <a:lnTo>
                    <a:pt x="667" y="210"/>
                  </a:lnTo>
                  <a:lnTo>
                    <a:pt x="667" y="212"/>
                  </a:lnTo>
                  <a:lnTo>
                    <a:pt x="670" y="212"/>
                  </a:lnTo>
                  <a:lnTo>
                    <a:pt x="671" y="212"/>
                  </a:lnTo>
                  <a:lnTo>
                    <a:pt x="675" y="212"/>
                  </a:lnTo>
                  <a:lnTo>
                    <a:pt x="684" y="212"/>
                  </a:lnTo>
                  <a:lnTo>
                    <a:pt x="691" y="212"/>
                  </a:lnTo>
                  <a:lnTo>
                    <a:pt x="691" y="215"/>
                  </a:lnTo>
                  <a:lnTo>
                    <a:pt x="698" y="215"/>
                  </a:lnTo>
                  <a:lnTo>
                    <a:pt x="702" y="215"/>
                  </a:lnTo>
                  <a:lnTo>
                    <a:pt x="705" y="215"/>
                  </a:lnTo>
                  <a:lnTo>
                    <a:pt x="717" y="215"/>
                  </a:lnTo>
                  <a:lnTo>
                    <a:pt x="726" y="215"/>
                  </a:lnTo>
                  <a:lnTo>
                    <a:pt x="726" y="217"/>
                  </a:lnTo>
                  <a:lnTo>
                    <a:pt x="729" y="217"/>
                  </a:lnTo>
                  <a:lnTo>
                    <a:pt x="733" y="217"/>
                  </a:lnTo>
                  <a:lnTo>
                    <a:pt x="733" y="220"/>
                  </a:lnTo>
                  <a:lnTo>
                    <a:pt x="735" y="220"/>
                  </a:lnTo>
                  <a:lnTo>
                    <a:pt x="737" y="220"/>
                  </a:lnTo>
                  <a:lnTo>
                    <a:pt x="744" y="220"/>
                  </a:lnTo>
                  <a:lnTo>
                    <a:pt x="744" y="222"/>
                  </a:lnTo>
                  <a:lnTo>
                    <a:pt x="748" y="222"/>
                  </a:lnTo>
                  <a:lnTo>
                    <a:pt x="751" y="222"/>
                  </a:lnTo>
                  <a:lnTo>
                    <a:pt x="751" y="225"/>
                  </a:lnTo>
                  <a:lnTo>
                    <a:pt x="753" y="225"/>
                  </a:lnTo>
                  <a:lnTo>
                    <a:pt x="753" y="227"/>
                  </a:lnTo>
                  <a:lnTo>
                    <a:pt x="754" y="227"/>
                  </a:lnTo>
                  <a:lnTo>
                    <a:pt x="758" y="227"/>
                  </a:lnTo>
                  <a:lnTo>
                    <a:pt x="763" y="227"/>
                  </a:lnTo>
                  <a:lnTo>
                    <a:pt x="769" y="227"/>
                  </a:lnTo>
                  <a:lnTo>
                    <a:pt x="772" y="227"/>
                  </a:lnTo>
                  <a:lnTo>
                    <a:pt x="774" y="227"/>
                  </a:lnTo>
                  <a:lnTo>
                    <a:pt x="776" y="227"/>
                  </a:lnTo>
                  <a:lnTo>
                    <a:pt x="782" y="227"/>
                  </a:lnTo>
                  <a:lnTo>
                    <a:pt x="782" y="230"/>
                  </a:lnTo>
                  <a:lnTo>
                    <a:pt x="786" y="230"/>
                  </a:lnTo>
                  <a:lnTo>
                    <a:pt x="786" y="233"/>
                  </a:lnTo>
                  <a:lnTo>
                    <a:pt x="792" y="233"/>
                  </a:lnTo>
                  <a:lnTo>
                    <a:pt x="799" y="233"/>
                  </a:lnTo>
                  <a:lnTo>
                    <a:pt x="800" y="233"/>
                  </a:lnTo>
                  <a:lnTo>
                    <a:pt x="800" y="236"/>
                  </a:lnTo>
                  <a:lnTo>
                    <a:pt x="807" y="236"/>
                  </a:lnTo>
                  <a:lnTo>
                    <a:pt x="811" y="236"/>
                  </a:lnTo>
                  <a:lnTo>
                    <a:pt x="817" y="236"/>
                  </a:lnTo>
                  <a:lnTo>
                    <a:pt x="819" y="236"/>
                  </a:lnTo>
                  <a:lnTo>
                    <a:pt x="820" y="236"/>
                  </a:lnTo>
                  <a:lnTo>
                    <a:pt x="828" y="236"/>
                  </a:lnTo>
                  <a:lnTo>
                    <a:pt x="831" y="236"/>
                  </a:lnTo>
                  <a:lnTo>
                    <a:pt x="833" y="236"/>
                  </a:lnTo>
                  <a:lnTo>
                    <a:pt x="841" y="236"/>
                  </a:lnTo>
                  <a:lnTo>
                    <a:pt x="844" y="236"/>
                  </a:lnTo>
                  <a:lnTo>
                    <a:pt x="857" y="236"/>
                  </a:lnTo>
                  <a:lnTo>
                    <a:pt x="859" y="236"/>
                  </a:lnTo>
                  <a:lnTo>
                    <a:pt x="866" y="236"/>
                  </a:lnTo>
                  <a:lnTo>
                    <a:pt x="866" y="239"/>
                  </a:lnTo>
                  <a:lnTo>
                    <a:pt x="870" y="239"/>
                  </a:lnTo>
                  <a:lnTo>
                    <a:pt x="870" y="242"/>
                  </a:lnTo>
                  <a:lnTo>
                    <a:pt x="871" y="242"/>
                  </a:lnTo>
                  <a:lnTo>
                    <a:pt x="879" y="242"/>
                  </a:lnTo>
                  <a:lnTo>
                    <a:pt x="883" y="242"/>
                  </a:lnTo>
                  <a:lnTo>
                    <a:pt x="883" y="246"/>
                  </a:lnTo>
                  <a:lnTo>
                    <a:pt x="888" y="246"/>
                  </a:lnTo>
                  <a:lnTo>
                    <a:pt x="899" y="246"/>
                  </a:lnTo>
                  <a:lnTo>
                    <a:pt x="899" y="249"/>
                  </a:lnTo>
                  <a:lnTo>
                    <a:pt x="900" y="249"/>
                  </a:lnTo>
                  <a:lnTo>
                    <a:pt x="900" y="253"/>
                  </a:lnTo>
                  <a:lnTo>
                    <a:pt x="903" y="253"/>
                  </a:lnTo>
                  <a:lnTo>
                    <a:pt x="911" y="253"/>
                  </a:lnTo>
                  <a:lnTo>
                    <a:pt x="913" y="253"/>
                  </a:lnTo>
                  <a:lnTo>
                    <a:pt x="924" y="253"/>
                  </a:lnTo>
                  <a:lnTo>
                    <a:pt x="928" y="253"/>
                  </a:lnTo>
                  <a:lnTo>
                    <a:pt x="938" y="253"/>
                  </a:lnTo>
                  <a:lnTo>
                    <a:pt x="939" y="253"/>
                  </a:lnTo>
                  <a:lnTo>
                    <a:pt x="940" y="253"/>
                  </a:lnTo>
                  <a:lnTo>
                    <a:pt x="944" y="253"/>
                  </a:lnTo>
                  <a:lnTo>
                    <a:pt x="944" y="256"/>
                  </a:lnTo>
                  <a:lnTo>
                    <a:pt x="949" y="256"/>
                  </a:lnTo>
                  <a:lnTo>
                    <a:pt x="958" y="256"/>
                  </a:lnTo>
                  <a:lnTo>
                    <a:pt x="958" y="260"/>
                  </a:lnTo>
                  <a:lnTo>
                    <a:pt x="960" y="260"/>
                  </a:lnTo>
                  <a:lnTo>
                    <a:pt x="965" y="260"/>
                  </a:lnTo>
                  <a:lnTo>
                    <a:pt x="968" y="260"/>
                  </a:lnTo>
                  <a:lnTo>
                    <a:pt x="973" y="260"/>
                  </a:lnTo>
                  <a:lnTo>
                    <a:pt x="977" y="260"/>
                  </a:lnTo>
                  <a:lnTo>
                    <a:pt x="977" y="264"/>
                  </a:lnTo>
                  <a:lnTo>
                    <a:pt x="978" y="264"/>
                  </a:lnTo>
                  <a:lnTo>
                    <a:pt x="980" y="264"/>
                  </a:lnTo>
                  <a:lnTo>
                    <a:pt x="984" y="264"/>
                  </a:lnTo>
                  <a:lnTo>
                    <a:pt x="986" y="264"/>
                  </a:lnTo>
                  <a:lnTo>
                    <a:pt x="990" y="264"/>
                  </a:lnTo>
                  <a:lnTo>
                    <a:pt x="1002" y="264"/>
                  </a:lnTo>
                  <a:lnTo>
                    <a:pt x="1011" y="264"/>
                  </a:lnTo>
                  <a:lnTo>
                    <a:pt x="1014" y="264"/>
                  </a:lnTo>
                  <a:lnTo>
                    <a:pt x="1016" y="264"/>
                  </a:lnTo>
                  <a:lnTo>
                    <a:pt x="1018" y="264"/>
                  </a:lnTo>
                  <a:lnTo>
                    <a:pt x="1024" y="264"/>
                  </a:lnTo>
                  <a:lnTo>
                    <a:pt x="1025" y="264"/>
                  </a:lnTo>
                  <a:lnTo>
                    <a:pt x="1032" y="264"/>
                  </a:lnTo>
                  <a:lnTo>
                    <a:pt x="1039" y="264"/>
                  </a:lnTo>
                  <a:lnTo>
                    <a:pt x="1039" y="270"/>
                  </a:lnTo>
                  <a:lnTo>
                    <a:pt x="1050" y="270"/>
                  </a:lnTo>
                  <a:lnTo>
                    <a:pt x="1051" y="270"/>
                  </a:lnTo>
                  <a:lnTo>
                    <a:pt x="1052" y="270"/>
                  </a:lnTo>
                  <a:lnTo>
                    <a:pt x="1055" y="270"/>
                  </a:lnTo>
                  <a:lnTo>
                    <a:pt x="1058" y="270"/>
                  </a:lnTo>
                  <a:lnTo>
                    <a:pt x="1060" y="270"/>
                  </a:lnTo>
                  <a:lnTo>
                    <a:pt x="1061" y="270"/>
                  </a:lnTo>
                  <a:lnTo>
                    <a:pt x="1077" y="270"/>
                  </a:lnTo>
                  <a:lnTo>
                    <a:pt x="1079" y="270"/>
                  </a:lnTo>
                  <a:lnTo>
                    <a:pt x="1089" y="270"/>
                  </a:lnTo>
                  <a:lnTo>
                    <a:pt x="1092" y="270"/>
                  </a:lnTo>
                  <a:lnTo>
                    <a:pt x="1098" y="270"/>
                  </a:lnTo>
                  <a:lnTo>
                    <a:pt x="1115" y="270"/>
                  </a:lnTo>
                  <a:lnTo>
                    <a:pt x="1118" y="270"/>
                  </a:lnTo>
                  <a:lnTo>
                    <a:pt x="1125" y="270"/>
                  </a:lnTo>
                  <a:lnTo>
                    <a:pt x="1128" y="270"/>
                  </a:lnTo>
                  <a:lnTo>
                    <a:pt x="1130" y="270"/>
                  </a:lnTo>
                  <a:lnTo>
                    <a:pt x="1133" y="270"/>
                  </a:lnTo>
                  <a:lnTo>
                    <a:pt x="1141" y="270"/>
                  </a:lnTo>
                  <a:lnTo>
                    <a:pt x="1143" y="270"/>
                  </a:lnTo>
                  <a:lnTo>
                    <a:pt x="1143" y="279"/>
                  </a:lnTo>
                  <a:lnTo>
                    <a:pt x="1144" y="279"/>
                  </a:lnTo>
                  <a:lnTo>
                    <a:pt x="1150" y="279"/>
                  </a:lnTo>
                  <a:lnTo>
                    <a:pt x="1154" y="279"/>
                  </a:lnTo>
                  <a:lnTo>
                    <a:pt x="1159" y="279"/>
                  </a:lnTo>
                  <a:lnTo>
                    <a:pt x="1173" y="279"/>
                  </a:lnTo>
                  <a:lnTo>
                    <a:pt x="1187" y="279"/>
                  </a:lnTo>
                  <a:lnTo>
                    <a:pt x="1197" y="279"/>
                  </a:lnTo>
                  <a:lnTo>
                    <a:pt x="1205" y="279"/>
                  </a:lnTo>
                  <a:lnTo>
                    <a:pt x="1215" y="279"/>
                  </a:lnTo>
                  <a:lnTo>
                    <a:pt x="1223" y="279"/>
                  </a:lnTo>
                  <a:lnTo>
                    <a:pt x="1234" y="279"/>
                  </a:lnTo>
                  <a:lnTo>
                    <a:pt x="1235" y="279"/>
                  </a:lnTo>
                  <a:lnTo>
                    <a:pt x="1242" y="279"/>
                  </a:lnTo>
                  <a:lnTo>
                    <a:pt x="1280" y="279"/>
                  </a:lnTo>
                  <a:lnTo>
                    <a:pt x="1288" y="279"/>
                  </a:lnTo>
                  <a:lnTo>
                    <a:pt x="1311" y="279"/>
                  </a:lnTo>
                  <a:lnTo>
                    <a:pt x="1317" y="279"/>
                  </a:lnTo>
                  <a:lnTo>
                    <a:pt x="1327" y="279"/>
                  </a:lnTo>
                  <a:lnTo>
                    <a:pt x="1349" y="279"/>
                  </a:lnTo>
                  <a:lnTo>
                    <a:pt x="1362" y="279"/>
                  </a:lnTo>
                  <a:lnTo>
                    <a:pt x="1371" y="279"/>
                  </a:lnTo>
                  <a:lnTo>
                    <a:pt x="1381" y="279"/>
                  </a:lnTo>
                  <a:lnTo>
                    <a:pt x="1386" y="279"/>
                  </a:lnTo>
                  <a:lnTo>
                    <a:pt x="1391" y="279"/>
                  </a:lnTo>
                </a:path>
              </a:pathLst>
            </a:custGeom>
            <a:noFill/>
            <a:ln w="12065">
              <a:solidFill>
                <a:srgbClr val="1A476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Freeform 150"/>
            <p:cNvSpPr>
              <a:spLocks/>
            </p:cNvSpPr>
            <p:nvPr/>
          </p:nvSpPr>
          <p:spPr bwMode="auto">
            <a:xfrm>
              <a:off x="6216" y="4762"/>
              <a:ext cx="41631" cy="10884"/>
            </a:xfrm>
            <a:custGeom>
              <a:avLst/>
              <a:gdLst>
                <a:gd name="T0" fmla="*/ 0 w 1366"/>
                <a:gd name="T1" fmla="*/ 0 h 357"/>
                <a:gd name="T2" fmla="*/ 0 w 1366"/>
                <a:gd name="T3" fmla="*/ 0 h 357"/>
                <a:gd name="T4" fmla="*/ 0 w 1366"/>
                <a:gd name="T5" fmla="*/ 0 h 357"/>
                <a:gd name="T6" fmla="*/ 9143 w 1366"/>
                <a:gd name="T7" fmla="*/ 12195 h 357"/>
                <a:gd name="T8" fmla="*/ 18286 w 1366"/>
                <a:gd name="T9" fmla="*/ 42682 h 357"/>
                <a:gd name="T10" fmla="*/ 30476 w 1366"/>
                <a:gd name="T11" fmla="*/ 64023 h 357"/>
                <a:gd name="T12" fmla="*/ 70095 w 1366"/>
                <a:gd name="T13" fmla="*/ 94510 h 357"/>
                <a:gd name="T14" fmla="*/ 100572 w 1366"/>
                <a:gd name="T15" fmla="*/ 115851 h 357"/>
                <a:gd name="T16" fmla="*/ 143239 w 1366"/>
                <a:gd name="T17" fmla="*/ 149387 h 357"/>
                <a:gd name="T18" fmla="*/ 195048 w 1366"/>
                <a:gd name="T19" fmla="*/ 179874 h 357"/>
                <a:gd name="T20" fmla="*/ 201143 w 1366"/>
                <a:gd name="T21" fmla="*/ 213410 h 357"/>
                <a:gd name="T22" fmla="*/ 240763 w 1366"/>
                <a:gd name="T23" fmla="*/ 234751 h 357"/>
                <a:gd name="T24" fmla="*/ 262096 w 1366"/>
                <a:gd name="T25" fmla="*/ 265238 h 357"/>
                <a:gd name="T26" fmla="*/ 347430 w 1366"/>
                <a:gd name="T27" fmla="*/ 298774 h 357"/>
                <a:gd name="T28" fmla="*/ 356572 w 1366"/>
                <a:gd name="T29" fmla="*/ 329261 h 357"/>
                <a:gd name="T30" fmla="*/ 405335 w 1366"/>
                <a:gd name="T31" fmla="*/ 350602 h 357"/>
                <a:gd name="T32" fmla="*/ 466287 w 1366"/>
                <a:gd name="T33" fmla="*/ 393284 h 357"/>
                <a:gd name="T34" fmla="*/ 551621 w 1366"/>
                <a:gd name="T35" fmla="*/ 414625 h 357"/>
                <a:gd name="T36" fmla="*/ 621716 w 1366"/>
                <a:gd name="T37" fmla="*/ 445112 h 357"/>
                <a:gd name="T38" fmla="*/ 764955 w 1366"/>
                <a:gd name="T39" fmla="*/ 466453 h 357"/>
                <a:gd name="T40" fmla="*/ 777145 w 1366"/>
                <a:gd name="T41" fmla="*/ 499989 h 357"/>
                <a:gd name="T42" fmla="*/ 883812 w 1366"/>
                <a:gd name="T43" fmla="*/ 521330 h 357"/>
                <a:gd name="T44" fmla="*/ 938669 w 1366"/>
                <a:gd name="T45" fmla="*/ 551817 h 357"/>
                <a:gd name="T46" fmla="*/ 1124575 w 1366"/>
                <a:gd name="T47" fmla="*/ 573158 h 357"/>
                <a:gd name="T48" fmla="*/ 1182480 w 1366"/>
                <a:gd name="T49" fmla="*/ 606694 h 357"/>
                <a:gd name="T50" fmla="*/ 1206861 w 1366"/>
                <a:gd name="T51" fmla="*/ 628035 h 357"/>
                <a:gd name="T52" fmla="*/ 1258670 w 1366"/>
                <a:gd name="T53" fmla="*/ 658522 h 357"/>
                <a:gd name="T54" fmla="*/ 1331813 w 1366"/>
                <a:gd name="T55" fmla="*/ 679863 h 357"/>
                <a:gd name="T56" fmla="*/ 1371433 w 1366"/>
                <a:gd name="T57" fmla="*/ 722545 h 357"/>
                <a:gd name="T58" fmla="*/ 1441528 w 1366"/>
                <a:gd name="T59" fmla="*/ 722545 h 357"/>
                <a:gd name="T60" fmla="*/ 1465909 w 1366"/>
                <a:gd name="T61" fmla="*/ 743886 h 357"/>
                <a:gd name="T62" fmla="*/ 1499433 w 1366"/>
                <a:gd name="T63" fmla="*/ 756080 h 357"/>
                <a:gd name="T64" fmla="*/ 1514671 w 1366"/>
                <a:gd name="T65" fmla="*/ 756080 h 357"/>
                <a:gd name="T66" fmla="*/ 1548195 w 1366"/>
                <a:gd name="T67" fmla="*/ 756080 h 357"/>
                <a:gd name="T68" fmla="*/ 1596957 w 1366"/>
                <a:gd name="T69" fmla="*/ 768275 h 357"/>
                <a:gd name="T70" fmla="*/ 1679243 w 1366"/>
                <a:gd name="T71" fmla="*/ 792665 h 357"/>
                <a:gd name="T72" fmla="*/ 1728005 w 1366"/>
                <a:gd name="T73" fmla="*/ 792665 h 357"/>
                <a:gd name="T74" fmla="*/ 1868196 w 1366"/>
                <a:gd name="T75" fmla="*/ 792665 h 357"/>
                <a:gd name="T76" fmla="*/ 1926101 w 1366"/>
                <a:gd name="T77" fmla="*/ 820103 h 357"/>
                <a:gd name="T78" fmla="*/ 1984006 w 1366"/>
                <a:gd name="T79" fmla="*/ 832298 h 357"/>
                <a:gd name="T80" fmla="*/ 2017530 w 1366"/>
                <a:gd name="T81" fmla="*/ 874980 h 357"/>
                <a:gd name="T82" fmla="*/ 2057149 w 1366"/>
                <a:gd name="T83" fmla="*/ 874980 h 357"/>
                <a:gd name="T84" fmla="*/ 2121149 w 1366"/>
                <a:gd name="T85" fmla="*/ 890224 h 357"/>
                <a:gd name="T86" fmla="*/ 2215626 w 1366"/>
                <a:gd name="T87" fmla="*/ 890224 h 357"/>
                <a:gd name="T88" fmla="*/ 2233911 w 1366"/>
                <a:gd name="T89" fmla="*/ 890224 h 357"/>
                <a:gd name="T90" fmla="*/ 2410674 w 1366"/>
                <a:gd name="T91" fmla="*/ 890224 h 357"/>
                <a:gd name="T92" fmla="*/ 2523436 w 1366"/>
                <a:gd name="T93" fmla="*/ 908516 h 357"/>
                <a:gd name="T94" fmla="*/ 2556960 w 1366"/>
                <a:gd name="T95" fmla="*/ 908516 h 357"/>
                <a:gd name="T96" fmla="*/ 2648389 w 1366"/>
                <a:gd name="T97" fmla="*/ 948149 h 357"/>
                <a:gd name="T98" fmla="*/ 2883056 w 1366"/>
                <a:gd name="T99" fmla="*/ 948149 h 357"/>
                <a:gd name="T100" fmla="*/ 2940961 w 1366"/>
                <a:gd name="T101" fmla="*/ 972539 h 357"/>
                <a:gd name="T102" fmla="*/ 3059819 w 1366"/>
                <a:gd name="T103" fmla="*/ 972539 h 357"/>
                <a:gd name="T104" fmla="*/ 3276200 w 1366"/>
                <a:gd name="T105" fmla="*/ 972539 h 357"/>
                <a:gd name="T106" fmla="*/ 3309724 w 1366"/>
                <a:gd name="T107" fmla="*/ 1003026 h 357"/>
                <a:gd name="T108" fmla="*/ 3392010 w 1366"/>
                <a:gd name="T109" fmla="*/ 1003026 h 357"/>
                <a:gd name="T110" fmla="*/ 3535249 w 1366"/>
                <a:gd name="T111" fmla="*/ 1003026 h 357"/>
                <a:gd name="T112" fmla="*/ 3547439 w 1366"/>
                <a:gd name="T113" fmla="*/ 1003026 h 357"/>
                <a:gd name="T114" fmla="*/ 3794297 w 1366"/>
                <a:gd name="T115" fmla="*/ 1003026 h 357"/>
                <a:gd name="T116" fmla="*/ 3824773 w 1366"/>
                <a:gd name="T117" fmla="*/ 1003026 h 357"/>
                <a:gd name="T118" fmla="*/ 3888773 w 1366"/>
                <a:gd name="T119" fmla="*/ 1088390 h 357"/>
                <a:gd name="T120" fmla="*/ 4041155 w 1366"/>
                <a:gd name="T121" fmla="*/ 1088390 h 35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66" h="357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4"/>
                  </a:lnTo>
                  <a:lnTo>
                    <a:pt x="3" y="4"/>
                  </a:lnTo>
                  <a:lnTo>
                    <a:pt x="3" y="7"/>
                  </a:lnTo>
                  <a:lnTo>
                    <a:pt x="5" y="7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6" y="14"/>
                  </a:lnTo>
                  <a:lnTo>
                    <a:pt x="7" y="14"/>
                  </a:lnTo>
                  <a:lnTo>
                    <a:pt x="7" y="17"/>
                  </a:lnTo>
                  <a:lnTo>
                    <a:pt x="9" y="17"/>
                  </a:lnTo>
                  <a:lnTo>
                    <a:pt x="9" y="21"/>
                  </a:lnTo>
                  <a:lnTo>
                    <a:pt x="10" y="21"/>
                  </a:lnTo>
                  <a:lnTo>
                    <a:pt x="10" y="24"/>
                  </a:lnTo>
                  <a:lnTo>
                    <a:pt x="23" y="24"/>
                  </a:lnTo>
                  <a:lnTo>
                    <a:pt x="23" y="28"/>
                  </a:lnTo>
                  <a:lnTo>
                    <a:pt x="23" y="31"/>
                  </a:lnTo>
                  <a:lnTo>
                    <a:pt x="30" y="31"/>
                  </a:lnTo>
                  <a:lnTo>
                    <a:pt x="30" y="35"/>
                  </a:lnTo>
                  <a:lnTo>
                    <a:pt x="33" y="35"/>
                  </a:lnTo>
                  <a:lnTo>
                    <a:pt x="33" y="38"/>
                  </a:lnTo>
                  <a:lnTo>
                    <a:pt x="33" y="42"/>
                  </a:lnTo>
                  <a:lnTo>
                    <a:pt x="37" y="42"/>
                  </a:lnTo>
                  <a:lnTo>
                    <a:pt x="37" y="45"/>
                  </a:lnTo>
                  <a:lnTo>
                    <a:pt x="47" y="45"/>
                  </a:lnTo>
                  <a:lnTo>
                    <a:pt x="47" y="49"/>
                  </a:lnTo>
                  <a:lnTo>
                    <a:pt x="53" y="49"/>
                  </a:lnTo>
                  <a:lnTo>
                    <a:pt x="53" y="56"/>
                  </a:lnTo>
                  <a:lnTo>
                    <a:pt x="62" y="56"/>
                  </a:lnTo>
                  <a:lnTo>
                    <a:pt x="62" y="59"/>
                  </a:lnTo>
                  <a:lnTo>
                    <a:pt x="64" y="59"/>
                  </a:lnTo>
                  <a:lnTo>
                    <a:pt x="64" y="63"/>
                  </a:lnTo>
                  <a:lnTo>
                    <a:pt x="65" y="63"/>
                  </a:lnTo>
                  <a:lnTo>
                    <a:pt x="65" y="66"/>
                  </a:lnTo>
                  <a:lnTo>
                    <a:pt x="66" y="66"/>
                  </a:lnTo>
                  <a:lnTo>
                    <a:pt x="66" y="70"/>
                  </a:lnTo>
                  <a:lnTo>
                    <a:pt x="70" y="70"/>
                  </a:lnTo>
                  <a:lnTo>
                    <a:pt x="70" y="73"/>
                  </a:lnTo>
                  <a:lnTo>
                    <a:pt x="75" y="73"/>
                  </a:lnTo>
                  <a:lnTo>
                    <a:pt x="75" y="77"/>
                  </a:lnTo>
                  <a:lnTo>
                    <a:pt x="79" y="77"/>
                  </a:lnTo>
                  <a:lnTo>
                    <a:pt x="79" y="80"/>
                  </a:lnTo>
                  <a:lnTo>
                    <a:pt x="81" y="80"/>
                  </a:lnTo>
                  <a:lnTo>
                    <a:pt x="81" y="84"/>
                  </a:lnTo>
                  <a:lnTo>
                    <a:pt x="86" y="84"/>
                  </a:lnTo>
                  <a:lnTo>
                    <a:pt x="86" y="87"/>
                  </a:lnTo>
                  <a:lnTo>
                    <a:pt x="106" y="87"/>
                  </a:lnTo>
                  <a:lnTo>
                    <a:pt x="106" y="91"/>
                  </a:lnTo>
                  <a:lnTo>
                    <a:pt x="113" y="91"/>
                  </a:lnTo>
                  <a:lnTo>
                    <a:pt x="113" y="98"/>
                  </a:lnTo>
                  <a:lnTo>
                    <a:pt x="114" y="98"/>
                  </a:lnTo>
                  <a:lnTo>
                    <a:pt x="114" y="101"/>
                  </a:lnTo>
                  <a:lnTo>
                    <a:pt x="115" y="101"/>
                  </a:lnTo>
                  <a:lnTo>
                    <a:pt x="115" y="105"/>
                  </a:lnTo>
                  <a:lnTo>
                    <a:pt x="117" y="105"/>
                  </a:lnTo>
                  <a:lnTo>
                    <a:pt x="117" y="108"/>
                  </a:lnTo>
                  <a:lnTo>
                    <a:pt x="122" y="108"/>
                  </a:lnTo>
                  <a:lnTo>
                    <a:pt x="122" y="112"/>
                  </a:lnTo>
                  <a:lnTo>
                    <a:pt x="130" y="112"/>
                  </a:lnTo>
                  <a:lnTo>
                    <a:pt x="130" y="115"/>
                  </a:lnTo>
                  <a:lnTo>
                    <a:pt x="133" y="115"/>
                  </a:lnTo>
                  <a:lnTo>
                    <a:pt x="133" y="122"/>
                  </a:lnTo>
                  <a:lnTo>
                    <a:pt x="140" y="122"/>
                  </a:lnTo>
                  <a:lnTo>
                    <a:pt x="140" y="125"/>
                  </a:lnTo>
                  <a:lnTo>
                    <a:pt x="153" y="125"/>
                  </a:lnTo>
                  <a:lnTo>
                    <a:pt x="153" y="129"/>
                  </a:lnTo>
                  <a:lnTo>
                    <a:pt x="157" y="129"/>
                  </a:lnTo>
                  <a:lnTo>
                    <a:pt x="157" y="132"/>
                  </a:lnTo>
                  <a:lnTo>
                    <a:pt x="160" y="132"/>
                  </a:lnTo>
                  <a:lnTo>
                    <a:pt x="160" y="136"/>
                  </a:lnTo>
                  <a:lnTo>
                    <a:pt x="181" y="136"/>
                  </a:lnTo>
                  <a:lnTo>
                    <a:pt x="181" y="139"/>
                  </a:lnTo>
                  <a:lnTo>
                    <a:pt x="193" y="139"/>
                  </a:lnTo>
                  <a:lnTo>
                    <a:pt x="193" y="143"/>
                  </a:lnTo>
                  <a:lnTo>
                    <a:pt x="204" y="143"/>
                  </a:lnTo>
                  <a:lnTo>
                    <a:pt x="204" y="146"/>
                  </a:lnTo>
                  <a:lnTo>
                    <a:pt x="218" y="146"/>
                  </a:lnTo>
                  <a:lnTo>
                    <a:pt x="218" y="150"/>
                  </a:lnTo>
                  <a:lnTo>
                    <a:pt x="250" y="150"/>
                  </a:lnTo>
                  <a:lnTo>
                    <a:pt x="250" y="153"/>
                  </a:lnTo>
                  <a:lnTo>
                    <a:pt x="251" y="153"/>
                  </a:lnTo>
                  <a:lnTo>
                    <a:pt x="251" y="157"/>
                  </a:lnTo>
                  <a:lnTo>
                    <a:pt x="252" y="157"/>
                  </a:lnTo>
                  <a:lnTo>
                    <a:pt x="252" y="160"/>
                  </a:lnTo>
                  <a:lnTo>
                    <a:pt x="255" y="160"/>
                  </a:lnTo>
                  <a:lnTo>
                    <a:pt x="255" y="164"/>
                  </a:lnTo>
                  <a:lnTo>
                    <a:pt x="271" y="164"/>
                  </a:lnTo>
                  <a:lnTo>
                    <a:pt x="271" y="167"/>
                  </a:lnTo>
                  <a:lnTo>
                    <a:pt x="286" y="167"/>
                  </a:lnTo>
                  <a:lnTo>
                    <a:pt x="286" y="171"/>
                  </a:lnTo>
                  <a:lnTo>
                    <a:pt x="290" y="171"/>
                  </a:lnTo>
                  <a:lnTo>
                    <a:pt x="290" y="174"/>
                  </a:lnTo>
                  <a:lnTo>
                    <a:pt x="302" y="174"/>
                  </a:lnTo>
                  <a:lnTo>
                    <a:pt x="302" y="178"/>
                  </a:lnTo>
                  <a:lnTo>
                    <a:pt x="308" y="178"/>
                  </a:lnTo>
                  <a:lnTo>
                    <a:pt x="308" y="181"/>
                  </a:lnTo>
                  <a:lnTo>
                    <a:pt x="349" y="181"/>
                  </a:lnTo>
                  <a:lnTo>
                    <a:pt x="349" y="185"/>
                  </a:lnTo>
                  <a:lnTo>
                    <a:pt x="367" y="185"/>
                  </a:lnTo>
                  <a:lnTo>
                    <a:pt x="367" y="188"/>
                  </a:lnTo>
                  <a:lnTo>
                    <a:pt x="369" y="188"/>
                  </a:lnTo>
                  <a:lnTo>
                    <a:pt x="369" y="192"/>
                  </a:lnTo>
                  <a:lnTo>
                    <a:pt x="374" y="192"/>
                  </a:lnTo>
                  <a:lnTo>
                    <a:pt x="374" y="195"/>
                  </a:lnTo>
                  <a:lnTo>
                    <a:pt x="388" y="195"/>
                  </a:lnTo>
                  <a:lnTo>
                    <a:pt x="388" y="199"/>
                  </a:lnTo>
                  <a:lnTo>
                    <a:pt x="389" y="199"/>
                  </a:lnTo>
                  <a:lnTo>
                    <a:pt x="389" y="202"/>
                  </a:lnTo>
                  <a:lnTo>
                    <a:pt x="390" y="202"/>
                  </a:lnTo>
                  <a:lnTo>
                    <a:pt x="390" y="206"/>
                  </a:lnTo>
                  <a:lnTo>
                    <a:pt x="396" y="206"/>
                  </a:lnTo>
                  <a:lnTo>
                    <a:pt x="396" y="209"/>
                  </a:lnTo>
                  <a:lnTo>
                    <a:pt x="407" y="209"/>
                  </a:lnTo>
                  <a:lnTo>
                    <a:pt x="407" y="212"/>
                  </a:lnTo>
                  <a:lnTo>
                    <a:pt x="413" y="212"/>
                  </a:lnTo>
                  <a:lnTo>
                    <a:pt x="413" y="216"/>
                  </a:lnTo>
                  <a:lnTo>
                    <a:pt x="433" y="216"/>
                  </a:lnTo>
                  <a:lnTo>
                    <a:pt x="433" y="219"/>
                  </a:lnTo>
                  <a:lnTo>
                    <a:pt x="435" y="219"/>
                  </a:lnTo>
                  <a:lnTo>
                    <a:pt x="435" y="223"/>
                  </a:lnTo>
                  <a:lnTo>
                    <a:pt x="437" y="223"/>
                  </a:lnTo>
                  <a:lnTo>
                    <a:pt x="437" y="226"/>
                  </a:lnTo>
                  <a:lnTo>
                    <a:pt x="444" y="226"/>
                  </a:lnTo>
                  <a:lnTo>
                    <a:pt x="444" y="233"/>
                  </a:lnTo>
                  <a:lnTo>
                    <a:pt x="450" y="233"/>
                  </a:lnTo>
                  <a:lnTo>
                    <a:pt x="450" y="237"/>
                  </a:lnTo>
                  <a:lnTo>
                    <a:pt x="461" y="237"/>
                  </a:lnTo>
                  <a:lnTo>
                    <a:pt x="466" y="237"/>
                  </a:lnTo>
                  <a:lnTo>
                    <a:pt x="473" y="237"/>
                  </a:lnTo>
                  <a:lnTo>
                    <a:pt x="478" y="237"/>
                  </a:lnTo>
                  <a:lnTo>
                    <a:pt x="478" y="241"/>
                  </a:lnTo>
                  <a:lnTo>
                    <a:pt x="481" y="241"/>
                  </a:lnTo>
                  <a:lnTo>
                    <a:pt x="481" y="244"/>
                  </a:lnTo>
                  <a:lnTo>
                    <a:pt x="484" y="244"/>
                  </a:lnTo>
                  <a:lnTo>
                    <a:pt x="488" y="244"/>
                  </a:lnTo>
                  <a:lnTo>
                    <a:pt x="488" y="248"/>
                  </a:lnTo>
                  <a:lnTo>
                    <a:pt x="492" y="248"/>
                  </a:lnTo>
                  <a:lnTo>
                    <a:pt x="494" y="248"/>
                  </a:lnTo>
                  <a:lnTo>
                    <a:pt x="497" y="248"/>
                  </a:lnTo>
                  <a:lnTo>
                    <a:pt x="505" y="248"/>
                  </a:lnTo>
                  <a:lnTo>
                    <a:pt x="508" y="248"/>
                  </a:lnTo>
                  <a:lnTo>
                    <a:pt x="508" y="252"/>
                  </a:lnTo>
                  <a:lnTo>
                    <a:pt x="524" y="252"/>
                  </a:lnTo>
                  <a:lnTo>
                    <a:pt x="526" y="252"/>
                  </a:lnTo>
                  <a:lnTo>
                    <a:pt x="526" y="256"/>
                  </a:lnTo>
                  <a:lnTo>
                    <a:pt x="549" y="256"/>
                  </a:lnTo>
                  <a:lnTo>
                    <a:pt x="549" y="260"/>
                  </a:lnTo>
                  <a:lnTo>
                    <a:pt x="551" y="260"/>
                  </a:lnTo>
                  <a:lnTo>
                    <a:pt x="564" y="260"/>
                  </a:lnTo>
                  <a:lnTo>
                    <a:pt x="567" y="260"/>
                  </a:lnTo>
                  <a:lnTo>
                    <a:pt x="578" y="260"/>
                  </a:lnTo>
                  <a:lnTo>
                    <a:pt x="595" y="260"/>
                  </a:lnTo>
                  <a:lnTo>
                    <a:pt x="613" y="260"/>
                  </a:lnTo>
                  <a:lnTo>
                    <a:pt x="613" y="264"/>
                  </a:lnTo>
                  <a:lnTo>
                    <a:pt x="617" y="264"/>
                  </a:lnTo>
                  <a:lnTo>
                    <a:pt x="617" y="269"/>
                  </a:lnTo>
                  <a:lnTo>
                    <a:pt x="632" y="269"/>
                  </a:lnTo>
                  <a:lnTo>
                    <a:pt x="636" y="269"/>
                  </a:lnTo>
                  <a:lnTo>
                    <a:pt x="642" y="269"/>
                  </a:lnTo>
                  <a:lnTo>
                    <a:pt x="642" y="273"/>
                  </a:lnTo>
                  <a:lnTo>
                    <a:pt x="651" y="273"/>
                  </a:lnTo>
                  <a:lnTo>
                    <a:pt x="651" y="278"/>
                  </a:lnTo>
                  <a:lnTo>
                    <a:pt x="655" y="278"/>
                  </a:lnTo>
                  <a:lnTo>
                    <a:pt x="655" y="283"/>
                  </a:lnTo>
                  <a:lnTo>
                    <a:pt x="662" y="283"/>
                  </a:lnTo>
                  <a:lnTo>
                    <a:pt x="662" y="287"/>
                  </a:lnTo>
                  <a:lnTo>
                    <a:pt x="663" y="287"/>
                  </a:lnTo>
                  <a:lnTo>
                    <a:pt x="672" y="287"/>
                  </a:lnTo>
                  <a:lnTo>
                    <a:pt x="675" y="287"/>
                  </a:lnTo>
                  <a:lnTo>
                    <a:pt x="675" y="292"/>
                  </a:lnTo>
                  <a:lnTo>
                    <a:pt x="693" y="292"/>
                  </a:lnTo>
                  <a:lnTo>
                    <a:pt x="696" y="292"/>
                  </a:lnTo>
                  <a:lnTo>
                    <a:pt x="713" y="292"/>
                  </a:lnTo>
                  <a:lnTo>
                    <a:pt x="714" y="292"/>
                  </a:lnTo>
                  <a:lnTo>
                    <a:pt x="727" y="292"/>
                  </a:lnTo>
                  <a:lnTo>
                    <a:pt x="730" y="292"/>
                  </a:lnTo>
                  <a:lnTo>
                    <a:pt x="733" y="292"/>
                  </a:lnTo>
                  <a:lnTo>
                    <a:pt x="781" y="292"/>
                  </a:lnTo>
                  <a:lnTo>
                    <a:pt x="791" y="292"/>
                  </a:lnTo>
                  <a:lnTo>
                    <a:pt x="796" y="292"/>
                  </a:lnTo>
                  <a:lnTo>
                    <a:pt x="796" y="298"/>
                  </a:lnTo>
                  <a:lnTo>
                    <a:pt x="828" y="298"/>
                  </a:lnTo>
                  <a:lnTo>
                    <a:pt x="829" y="298"/>
                  </a:lnTo>
                  <a:lnTo>
                    <a:pt x="839" y="298"/>
                  </a:lnTo>
                  <a:lnTo>
                    <a:pt x="839" y="305"/>
                  </a:lnTo>
                  <a:lnTo>
                    <a:pt x="843" y="305"/>
                  </a:lnTo>
                  <a:lnTo>
                    <a:pt x="843" y="311"/>
                  </a:lnTo>
                  <a:lnTo>
                    <a:pt x="869" y="311"/>
                  </a:lnTo>
                  <a:lnTo>
                    <a:pt x="884" y="311"/>
                  </a:lnTo>
                  <a:lnTo>
                    <a:pt x="908" y="311"/>
                  </a:lnTo>
                  <a:lnTo>
                    <a:pt x="946" y="311"/>
                  </a:lnTo>
                  <a:lnTo>
                    <a:pt x="961" y="311"/>
                  </a:lnTo>
                  <a:lnTo>
                    <a:pt x="961" y="319"/>
                  </a:lnTo>
                  <a:lnTo>
                    <a:pt x="965" y="319"/>
                  </a:lnTo>
                  <a:lnTo>
                    <a:pt x="968" y="319"/>
                  </a:lnTo>
                  <a:lnTo>
                    <a:pt x="1004" y="319"/>
                  </a:lnTo>
                  <a:lnTo>
                    <a:pt x="1019" y="319"/>
                  </a:lnTo>
                  <a:lnTo>
                    <a:pt x="1075" y="319"/>
                  </a:lnTo>
                  <a:lnTo>
                    <a:pt x="1076" y="319"/>
                  </a:lnTo>
                  <a:lnTo>
                    <a:pt x="1076" y="329"/>
                  </a:lnTo>
                  <a:lnTo>
                    <a:pt x="1082" y="329"/>
                  </a:lnTo>
                  <a:lnTo>
                    <a:pt x="1086" y="329"/>
                  </a:lnTo>
                  <a:lnTo>
                    <a:pt x="1109" y="329"/>
                  </a:lnTo>
                  <a:lnTo>
                    <a:pt x="1113" y="329"/>
                  </a:lnTo>
                  <a:lnTo>
                    <a:pt x="1150" y="329"/>
                  </a:lnTo>
                  <a:lnTo>
                    <a:pt x="1153" y="329"/>
                  </a:lnTo>
                  <a:lnTo>
                    <a:pt x="1160" y="329"/>
                  </a:lnTo>
                  <a:lnTo>
                    <a:pt x="1161" y="329"/>
                  </a:lnTo>
                  <a:lnTo>
                    <a:pt x="1164" y="329"/>
                  </a:lnTo>
                  <a:lnTo>
                    <a:pt x="1189" y="329"/>
                  </a:lnTo>
                  <a:lnTo>
                    <a:pt x="1223" y="329"/>
                  </a:lnTo>
                  <a:lnTo>
                    <a:pt x="1245" y="329"/>
                  </a:lnTo>
                  <a:lnTo>
                    <a:pt x="1252" y="329"/>
                  </a:lnTo>
                  <a:lnTo>
                    <a:pt x="1255" y="329"/>
                  </a:lnTo>
                  <a:lnTo>
                    <a:pt x="1266" y="329"/>
                  </a:lnTo>
                  <a:lnTo>
                    <a:pt x="1266" y="357"/>
                  </a:lnTo>
                  <a:lnTo>
                    <a:pt x="1267" y="357"/>
                  </a:lnTo>
                  <a:lnTo>
                    <a:pt x="1276" y="357"/>
                  </a:lnTo>
                  <a:lnTo>
                    <a:pt x="1314" y="357"/>
                  </a:lnTo>
                  <a:lnTo>
                    <a:pt x="1326" y="357"/>
                  </a:lnTo>
                  <a:lnTo>
                    <a:pt x="1348" y="357"/>
                  </a:lnTo>
                  <a:lnTo>
                    <a:pt x="1366" y="357"/>
                  </a:lnTo>
                </a:path>
              </a:pathLst>
            </a:custGeom>
            <a:noFill/>
            <a:ln w="12065">
              <a:solidFill>
                <a:srgbClr val="90353B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Freeform 151"/>
            <p:cNvSpPr>
              <a:spLocks/>
            </p:cNvSpPr>
            <p:nvPr/>
          </p:nvSpPr>
          <p:spPr bwMode="auto">
            <a:xfrm>
              <a:off x="6216" y="4762"/>
              <a:ext cx="42393" cy="11525"/>
            </a:xfrm>
            <a:custGeom>
              <a:avLst/>
              <a:gdLst>
                <a:gd name="T0" fmla="*/ 0 w 1391"/>
                <a:gd name="T1" fmla="*/ 0 h 378"/>
                <a:gd name="T2" fmla="*/ 0 w 1391"/>
                <a:gd name="T3" fmla="*/ 0 h 378"/>
                <a:gd name="T4" fmla="*/ 3048 w 1391"/>
                <a:gd name="T5" fmla="*/ 54882 h 378"/>
                <a:gd name="T6" fmla="*/ 12191 w 1391"/>
                <a:gd name="T7" fmla="*/ 79274 h 378"/>
                <a:gd name="T8" fmla="*/ 24381 w 1391"/>
                <a:gd name="T9" fmla="*/ 109764 h 378"/>
                <a:gd name="T10" fmla="*/ 54857 w 1391"/>
                <a:gd name="T11" fmla="*/ 131107 h 378"/>
                <a:gd name="T12" fmla="*/ 121905 w 1391"/>
                <a:gd name="T13" fmla="*/ 164646 h 378"/>
                <a:gd name="T14" fmla="*/ 176763 w 1391"/>
                <a:gd name="T15" fmla="*/ 195137 h 378"/>
                <a:gd name="T16" fmla="*/ 204192 w 1391"/>
                <a:gd name="T17" fmla="*/ 225627 h 378"/>
                <a:gd name="T18" fmla="*/ 240763 w 1391"/>
                <a:gd name="T19" fmla="*/ 250019 h 378"/>
                <a:gd name="T20" fmla="*/ 259049 w 1391"/>
                <a:gd name="T21" fmla="*/ 280509 h 378"/>
                <a:gd name="T22" fmla="*/ 393145 w 1391"/>
                <a:gd name="T23" fmla="*/ 304901 h 378"/>
                <a:gd name="T24" fmla="*/ 438859 w 1391"/>
                <a:gd name="T25" fmla="*/ 335391 h 378"/>
                <a:gd name="T26" fmla="*/ 496764 w 1391"/>
                <a:gd name="T27" fmla="*/ 359783 h 378"/>
                <a:gd name="T28" fmla="*/ 512003 w 1391"/>
                <a:gd name="T29" fmla="*/ 390273 h 378"/>
                <a:gd name="T30" fmla="*/ 585146 w 1391"/>
                <a:gd name="T31" fmla="*/ 414665 h 378"/>
                <a:gd name="T32" fmla="*/ 627813 w 1391"/>
                <a:gd name="T33" fmla="*/ 445155 h 378"/>
                <a:gd name="T34" fmla="*/ 676575 w 1391"/>
                <a:gd name="T35" fmla="*/ 466498 h 378"/>
                <a:gd name="T36" fmla="*/ 786290 w 1391"/>
                <a:gd name="T37" fmla="*/ 506135 h 378"/>
                <a:gd name="T38" fmla="*/ 853338 w 1391"/>
                <a:gd name="T39" fmla="*/ 530527 h 378"/>
                <a:gd name="T40" fmla="*/ 984386 w 1391"/>
                <a:gd name="T41" fmla="*/ 561017 h 378"/>
                <a:gd name="T42" fmla="*/ 1066672 w 1391"/>
                <a:gd name="T43" fmla="*/ 585410 h 378"/>
                <a:gd name="T44" fmla="*/ 1115434 w 1391"/>
                <a:gd name="T45" fmla="*/ 615900 h 378"/>
                <a:gd name="T46" fmla="*/ 1356197 w 1391"/>
                <a:gd name="T47" fmla="*/ 640292 h 378"/>
                <a:gd name="T48" fmla="*/ 1401912 w 1391"/>
                <a:gd name="T49" fmla="*/ 655537 h 378"/>
                <a:gd name="T50" fmla="*/ 1435436 w 1391"/>
                <a:gd name="T51" fmla="*/ 679929 h 378"/>
                <a:gd name="T52" fmla="*/ 1472008 w 1391"/>
                <a:gd name="T53" fmla="*/ 704321 h 378"/>
                <a:gd name="T54" fmla="*/ 1590865 w 1391"/>
                <a:gd name="T55" fmla="*/ 704321 h 378"/>
                <a:gd name="T56" fmla="*/ 1639628 w 1391"/>
                <a:gd name="T57" fmla="*/ 710419 h 378"/>
                <a:gd name="T58" fmla="*/ 1673152 w 1391"/>
                <a:gd name="T59" fmla="*/ 728713 h 378"/>
                <a:gd name="T60" fmla="*/ 1712771 w 1391"/>
                <a:gd name="T61" fmla="*/ 747007 h 378"/>
                <a:gd name="T62" fmla="*/ 1773723 w 1391"/>
                <a:gd name="T63" fmla="*/ 756154 h 378"/>
                <a:gd name="T64" fmla="*/ 1840771 w 1391"/>
                <a:gd name="T65" fmla="*/ 789693 h 378"/>
                <a:gd name="T66" fmla="*/ 1871248 w 1391"/>
                <a:gd name="T67" fmla="*/ 798840 h 378"/>
                <a:gd name="T68" fmla="*/ 1895629 w 1391"/>
                <a:gd name="T69" fmla="*/ 817134 h 378"/>
                <a:gd name="T70" fmla="*/ 1959629 w 1391"/>
                <a:gd name="T71" fmla="*/ 826281 h 378"/>
                <a:gd name="T72" fmla="*/ 2041915 w 1391"/>
                <a:gd name="T73" fmla="*/ 838477 h 378"/>
                <a:gd name="T74" fmla="*/ 2160773 w 1391"/>
                <a:gd name="T75" fmla="*/ 838477 h 378"/>
                <a:gd name="T76" fmla="*/ 2169916 w 1391"/>
                <a:gd name="T77" fmla="*/ 847624 h 378"/>
                <a:gd name="T78" fmla="*/ 2279631 w 1391"/>
                <a:gd name="T79" fmla="*/ 859820 h 378"/>
                <a:gd name="T80" fmla="*/ 2340584 w 1391"/>
                <a:gd name="T81" fmla="*/ 859820 h 378"/>
                <a:gd name="T82" fmla="*/ 2435060 w 1391"/>
                <a:gd name="T83" fmla="*/ 872016 h 378"/>
                <a:gd name="T84" fmla="*/ 2508203 w 1391"/>
                <a:gd name="T85" fmla="*/ 884212 h 378"/>
                <a:gd name="T86" fmla="*/ 2572204 w 1391"/>
                <a:gd name="T87" fmla="*/ 884212 h 378"/>
                <a:gd name="T88" fmla="*/ 2593537 w 1391"/>
                <a:gd name="T89" fmla="*/ 884212 h 378"/>
                <a:gd name="T90" fmla="*/ 2672776 w 1391"/>
                <a:gd name="T91" fmla="*/ 884212 h 378"/>
                <a:gd name="T92" fmla="*/ 2758109 w 1391"/>
                <a:gd name="T93" fmla="*/ 902506 h 378"/>
                <a:gd name="T94" fmla="*/ 2901348 w 1391"/>
                <a:gd name="T95" fmla="*/ 920800 h 378"/>
                <a:gd name="T96" fmla="*/ 3014111 w 1391"/>
                <a:gd name="T97" fmla="*/ 957388 h 378"/>
                <a:gd name="T98" fmla="*/ 3160397 w 1391"/>
                <a:gd name="T99" fmla="*/ 957388 h 378"/>
                <a:gd name="T100" fmla="*/ 3328017 w 1391"/>
                <a:gd name="T101" fmla="*/ 978732 h 378"/>
                <a:gd name="T102" fmla="*/ 3382875 w 1391"/>
                <a:gd name="T103" fmla="*/ 1003124 h 378"/>
                <a:gd name="T104" fmla="*/ 3462113 w 1391"/>
                <a:gd name="T105" fmla="*/ 1003124 h 378"/>
                <a:gd name="T106" fmla="*/ 3580971 w 1391"/>
                <a:gd name="T107" fmla="*/ 1036663 h 378"/>
                <a:gd name="T108" fmla="*/ 3776020 w 1391"/>
                <a:gd name="T109" fmla="*/ 1036663 h 378"/>
                <a:gd name="T110" fmla="*/ 3913163 w 1391"/>
                <a:gd name="T111" fmla="*/ 1036663 h 378"/>
                <a:gd name="T112" fmla="*/ 4007640 w 1391"/>
                <a:gd name="T113" fmla="*/ 1036663 h 378"/>
                <a:gd name="T114" fmla="*/ 4202688 w 1391"/>
                <a:gd name="T115" fmla="*/ 1152525 h 3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391" h="378">
                  <a:moveTo>
                    <a:pt x="0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1" y="18"/>
                  </a:lnTo>
                  <a:lnTo>
                    <a:pt x="1" y="21"/>
                  </a:lnTo>
                  <a:lnTo>
                    <a:pt x="3" y="21"/>
                  </a:lnTo>
                  <a:lnTo>
                    <a:pt x="3" y="23"/>
                  </a:lnTo>
                  <a:lnTo>
                    <a:pt x="3" y="26"/>
                  </a:lnTo>
                  <a:lnTo>
                    <a:pt x="4" y="26"/>
                  </a:lnTo>
                  <a:lnTo>
                    <a:pt x="4" y="28"/>
                  </a:lnTo>
                  <a:lnTo>
                    <a:pt x="5" y="28"/>
                  </a:lnTo>
                  <a:lnTo>
                    <a:pt x="5" y="31"/>
                  </a:lnTo>
                  <a:lnTo>
                    <a:pt x="6" y="31"/>
                  </a:lnTo>
                  <a:lnTo>
                    <a:pt x="6" y="33"/>
                  </a:lnTo>
                  <a:lnTo>
                    <a:pt x="8" y="33"/>
                  </a:lnTo>
                  <a:lnTo>
                    <a:pt x="8" y="36"/>
                  </a:lnTo>
                  <a:lnTo>
                    <a:pt x="9" y="36"/>
                  </a:lnTo>
                  <a:lnTo>
                    <a:pt x="9" y="38"/>
                  </a:lnTo>
                  <a:lnTo>
                    <a:pt x="13" y="38"/>
                  </a:lnTo>
                  <a:lnTo>
                    <a:pt x="13" y="41"/>
                  </a:lnTo>
                  <a:lnTo>
                    <a:pt x="13" y="43"/>
                  </a:lnTo>
                  <a:lnTo>
                    <a:pt x="18" y="43"/>
                  </a:lnTo>
                  <a:lnTo>
                    <a:pt x="18" y="46"/>
                  </a:lnTo>
                  <a:lnTo>
                    <a:pt x="22" y="46"/>
                  </a:lnTo>
                  <a:lnTo>
                    <a:pt x="22" y="49"/>
                  </a:lnTo>
                  <a:lnTo>
                    <a:pt x="28" y="49"/>
                  </a:lnTo>
                  <a:lnTo>
                    <a:pt x="28" y="51"/>
                  </a:lnTo>
                  <a:lnTo>
                    <a:pt x="40" y="51"/>
                  </a:lnTo>
                  <a:lnTo>
                    <a:pt x="40" y="54"/>
                  </a:lnTo>
                  <a:lnTo>
                    <a:pt x="42" y="54"/>
                  </a:lnTo>
                  <a:lnTo>
                    <a:pt x="42" y="56"/>
                  </a:lnTo>
                  <a:lnTo>
                    <a:pt x="45" y="56"/>
                  </a:lnTo>
                  <a:lnTo>
                    <a:pt x="45" y="61"/>
                  </a:lnTo>
                  <a:lnTo>
                    <a:pt x="57" y="61"/>
                  </a:lnTo>
                  <a:lnTo>
                    <a:pt x="57" y="64"/>
                  </a:lnTo>
                  <a:lnTo>
                    <a:pt x="58" y="64"/>
                  </a:lnTo>
                  <a:lnTo>
                    <a:pt x="58" y="67"/>
                  </a:lnTo>
                  <a:lnTo>
                    <a:pt x="62" y="67"/>
                  </a:lnTo>
                  <a:lnTo>
                    <a:pt x="62" y="69"/>
                  </a:lnTo>
                  <a:lnTo>
                    <a:pt x="64" y="69"/>
                  </a:lnTo>
                  <a:lnTo>
                    <a:pt x="64" y="72"/>
                  </a:lnTo>
                  <a:lnTo>
                    <a:pt x="67" y="72"/>
                  </a:lnTo>
                  <a:lnTo>
                    <a:pt x="67" y="74"/>
                  </a:lnTo>
                  <a:lnTo>
                    <a:pt x="67" y="77"/>
                  </a:lnTo>
                  <a:lnTo>
                    <a:pt x="75" y="77"/>
                  </a:lnTo>
                  <a:lnTo>
                    <a:pt x="75" y="79"/>
                  </a:lnTo>
                  <a:lnTo>
                    <a:pt x="78" y="79"/>
                  </a:lnTo>
                  <a:lnTo>
                    <a:pt x="78" y="82"/>
                  </a:lnTo>
                  <a:lnTo>
                    <a:pt x="79" y="82"/>
                  </a:lnTo>
                  <a:lnTo>
                    <a:pt x="79" y="84"/>
                  </a:lnTo>
                  <a:lnTo>
                    <a:pt x="81" y="84"/>
                  </a:lnTo>
                  <a:lnTo>
                    <a:pt x="81" y="87"/>
                  </a:lnTo>
                  <a:lnTo>
                    <a:pt x="84" y="87"/>
                  </a:lnTo>
                  <a:lnTo>
                    <a:pt x="84" y="90"/>
                  </a:lnTo>
                  <a:lnTo>
                    <a:pt x="85" y="90"/>
                  </a:lnTo>
                  <a:lnTo>
                    <a:pt x="85" y="92"/>
                  </a:lnTo>
                  <a:lnTo>
                    <a:pt x="87" y="92"/>
                  </a:lnTo>
                  <a:lnTo>
                    <a:pt x="87" y="95"/>
                  </a:lnTo>
                  <a:lnTo>
                    <a:pt x="120" y="95"/>
                  </a:lnTo>
                  <a:lnTo>
                    <a:pt x="120" y="97"/>
                  </a:lnTo>
                  <a:lnTo>
                    <a:pt x="125" y="97"/>
                  </a:lnTo>
                  <a:lnTo>
                    <a:pt x="125" y="100"/>
                  </a:lnTo>
                  <a:lnTo>
                    <a:pt x="129" y="100"/>
                  </a:lnTo>
                  <a:lnTo>
                    <a:pt x="129" y="102"/>
                  </a:lnTo>
                  <a:lnTo>
                    <a:pt x="133" y="102"/>
                  </a:lnTo>
                  <a:lnTo>
                    <a:pt x="133" y="105"/>
                  </a:lnTo>
                  <a:lnTo>
                    <a:pt x="134" y="105"/>
                  </a:lnTo>
                  <a:lnTo>
                    <a:pt x="134" y="107"/>
                  </a:lnTo>
                  <a:lnTo>
                    <a:pt x="144" y="107"/>
                  </a:lnTo>
                  <a:lnTo>
                    <a:pt x="144" y="110"/>
                  </a:lnTo>
                  <a:lnTo>
                    <a:pt x="145" y="110"/>
                  </a:lnTo>
                  <a:lnTo>
                    <a:pt x="145" y="113"/>
                  </a:lnTo>
                  <a:lnTo>
                    <a:pt x="155" y="113"/>
                  </a:lnTo>
                  <a:lnTo>
                    <a:pt x="155" y="115"/>
                  </a:lnTo>
                  <a:lnTo>
                    <a:pt x="163" y="115"/>
                  </a:lnTo>
                  <a:lnTo>
                    <a:pt x="163" y="118"/>
                  </a:lnTo>
                  <a:lnTo>
                    <a:pt x="163" y="120"/>
                  </a:lnTo>
                  <a:lnTo>
                    <a:pt x="164" y="120"/>
                  </a:lnTo>
                  <a:lnTo>
                    <a:pt x="164" y="123"/>
                  </a:lnTo>
                  <a:lnTo>
                    <a:pt x="167" y="123"/>
                  </a:lnTo>
                  <a:lnTo>
                    <a:pt x="167" y="125"/>
                  </a:lnTo>
                  <a:lnTo>
                    <a:pt x="168" y="125"/>
                  </a:lnTo>
                  <a:lnTo>
                    <a:pt x="168" y="128"/>
                  </a:lnTo>
                  <a:lnTo>
                    <a:pt x="181" y="128"/>
                  </a:lnTo>
                  <a:lnTo>
                    <a:pt x="181" y="130"/>
                  </a:lnTo>
                  <a:lnTo>
                    <a:pt x="186" y="130"/>
                  </a:lnTo>
                  <a:lnTo>
                    <a:pt x="186" y="133"/>
                  </a:lnTo>
                  <a:lnTo>
                    <a:pt x="190" y="133"/>
                  </a:lnTo>
                  <a:lnTo>
                    <a:pt x="190" y="136"/>
                  </a:lnTo>
                  <a:lnTo>
                    <a:pt x="192" y="136"/>
                  </a:lnTo>
                  <a:lnTo>
                    <a:pt x="192" y="138"/>
                  </a:lnTo>
                  <a:lnTo>
                    <a:pt x="195" y="138"/>
                  </a:lnTo>
                  <a:lnTo>
                    <a:pt x="195" y="141"/>
                  </a:lnTo>
                  <a:lnTo>
                    <a:pt x="205" y="141"/>
                  </a:lnTo>
                  <a:lnTo>
                    <a:pt x="205" y="143"/>
                  </a:lnTo>
                  <a:lnTo>
                    <a:pt x="206" y="143"/>
                  </a:lnTo>
                  <a:lnTo>
                    <a:pt x="206" y="146"/>
                  </a:lnTo>
                  <a:lnTo>
                    <a:pt x="208" y="146"/>
                  </a:lnTo>
                  <a:lnTo>
                    <a:pt x="208" y="148"/>
                  </a:lnTo>
                  <a:lnTo>
                    <a:pt x="210" y="148"/>
                  </a:lnTo>
                  <a:lnTo>
                    <a:pt x="210" y="151"/>
                  </a:lnTo>
                  <a:lnTo>
                    <a:pt x="213" y="151"/>
                  </a:lnTo>
                  <a:lnTo>
                    <a:pt x="213" y="153"/>
                  </a:lnTo>
                  <a:lnTo>
                    <a:pt x="222" y="153"/>
                  </a:lnTo>
                  <a:lnTo>
                    <a:pt x="222" y="156"/>
                  </a:lnTo>
                  <a:lnTo>
                    <a:pt x="239" y="156"/>
                  </a:lnTo>
                  <a:lnTo>
                    <a:pt x="239" y="159"/>
                  </a:lnTo>
                  <a:lnTo>
                    <a:pt x="254" y="159"/>
                  </a:lnTo>
                  <a:lnTo>
                    <a:pt x="254" y="161"/>
                  </a:lnTo>
                  <a:lnTo>
                    <a:pt x="258" y="161"/>
                  </a:lnTo>
                  <a:lnTo>
                    <a:pt x="258" y="166"/>
                  </a:lnTo>
                  <a:lnTo>
                    <a:pt x="266" y="166"/>
                  </a:lnTo>
                  <a:lnTo>
                    <a:pt x="266" y="169"/>
                  </a:lnTo>
                  <a:lnTo>
                    <a:pt x="269" y="169"/>
                  </a:lnTo>
                  <a:lnTo>
                    <a:pt x="269" y="171"/>
                  </a:lnTo>
                  <a:lnTo>
                    <a:pt x="276" y="171"/>
                  </a:lnTo>
                  <a:lnTo>
                    <a:pt x="276" y="174"/>
                  </a:lnTo>
                  <a:lnTo>
                    <a:pt x="280" y="174"/>
                  </a:lnTo>
                  <a:lnTo>
                    <a:pt x="280" y="177"/>
                  </a:lnTo>
                  <a:lnTo>
                    <a:pt x="283" y="177"/>
                  </a:lnTo>
                  <a:lnTo>
                    <a:pt x="283" y="179"/>
                  </a:lnTo>
                  <a:lnTo>
                    <a:pt x="295" y="179"/>
                  </a:lnTo>
                  <a:lnTo>
                    <a:pt x="295" y="182"/>
                  </a:lnTo>
                  <a:lnTo>
                    <a:pt x="323" y="182"/>
                  </a:lnTo>
                  <a:lnTo>
                    <a:pt x="323" y="184"/>
                  </a:lnTo>
                  <a:lnTo>
                    <a:pt x="332" y="184"/>
                  </a:lnTo>
                  <a:lnTo>
                    <a:pt x="332" y="187"/>
                  </a:lnTo>
                  <a:lnTo>
                    <a:pt x="340" y="187"/>
                  </a:lnTo>
                  <a:lnTo>
                    <a:pt x="340" y="189"/>
                  </a:lnTo>
                  <a:lnTo>
                    <a:pt x="349" y="189"/>
                  </a:lnTo>
                  <a:lnTo>
                    <a:pt x="349" y="192"/>
                  </a:lnTo>
                  <a:lnTo>
                    <a:pt x="350" y="192"/>
                  </a:lnTo>
                  <a:lnTo>
                    <a:pt x="350" y="194"/>
                  </a:lnTo>
                  <a:lnTo>
                    <a:pt x="352" y="194"/>
                  </a:lnTo>
                  <a:lnTo>
                    <a:pt x="352" y="197"/>
                  </a:lnTo>
                  <a:lnTo>
                    <a:pt x="357" y="197"/>
                  </a:lnTo>
                  <a:lnTo>
                    <a:pt x="357" y="200"/>
                  </a:lnTo>
                  <a:lnTo>
                    <a:pt x="366" y="200"/>
                  </a:lnTo>
                  <a:lnTo>
                    <a:pt x="366" y="202"/>
                  </a:lnTo>
                  <a:lnTo>
                    <a:pt x="405" y="202"/>
                  </a:lnTo>
                  <a:lnTo>
                    <a:pt x="405" y="205"/>
                  </a:lnTo>
                  <a:lnTo>
                    <a:pt x="406" y="205"/>
                  </a:lnTo>
                  <a:lnTo>
                    <a:pt x="406" y="207"/>
                  </a:lnTo>
                  <a:lnTo>
                    <a:pt x="425" y="207"/>
                  </a:lnTo>
                  <a:lnTo>
                    <a:pt x="425" y="210"/>
                  </a:lnTo>
                  <a:lnTo>
                    <a:pt x="445" y="210"/>
                  </a:lnTo>
                  <a:lnTo>
                    <a:pt x="445" y="212"/>
                  </a:lnTo>
                  <a:lnTo>
                    <a:pt x="453" y="212"/>
                  </a:lnTo>
                  <a:lnTo>
                    <a:pt x="454" y="212"/>
                  </a:lnTo>
                  <a:lnTo>
                    <a:pt x="460" y="212"/>
                  </a:lnTo>
                  <a:lnTo>
                    <a:pt x="460" y="215"/>
                  </a:lnTo>
                  <a:lnTo>
                    <a:pt x="463" y="215"/>
                  </a:lnTo>
                  <a:lnTo>
                    <a:pt x="463" y="218"/>
                  </a:lnTo>
                  <a:lnTo>
                    <a:pt x="465" y="218"/>
                  </a:lnTo>
                  <a:lnTo>
                    <a:pt x="465" y="220"/>
                  </a:lnTo>
                  <a:lnTo>
                    <a:pt x="470" y="220"/>
                  </a:lnTo>
                  <a:lnTo>
                    <a:pt x="470" y="223"/>
                  </a:lnTo>
                  <a:lnTo>
                    <a:pt x="471" y="223"/>
                  </a:lnTo>
                  <a:lnTo>
                    <a:pt x="471" y="225"/>
                  </a:lnTo>
                  <a:lnTo>
                    <a:pt x="478" y="225"/>
                  </a:lnTo>
                  <a:lnTo>
                    <a:pt x="478" y="228"/>
                  </a:lnTo>
                  <a:lnTo>
                    <a:pt x="481" y="228"/>
                  </a:lnTo>
                  <a:lnTo>
                    <a:pt x="483" y="228"/>
                  </a:lnTo>
                  <a:lnTo>
                    <a:pt x="483" y="231"/>
                  </a:lnTo>
                  <a:lnTo>
                    <a:pt x="488" y="231"/>
                  </a:lnTo>
                  <a:lnTo>
                    <a:pt x="508" y="231"/>
                  </a:lnTo>
                  <a:lnTo>
                    <a:pt x="519" y="231"/>
                  </a:lnTo>
                  <a:lnTo>
                    <a:pt x="522" y="231"/>
                  </a:lnTo>
                  <a:lnTo>
                    <a:pt x="524" y="231"/>
                  </a:lnTo>
                  <a:lnTo>
                    <a:pt x="531" y="231"/>
                  </a:lnTo>
                  <a:lnTo>
                    <a:pt x="531" y="233"/>
                  </a:lnTo>
                  <a:lnTo>
                    <a:pt x="538" y="233"/>
                  </a:lnTo>
                  <a:lnTo>
                    <a:pt x="539" y="233"/>
                  </a:lnTo>
                  <a:lnTo>
                    <a:pt x="539" y="236"/>
                  </a:lnTo>
                  <a:lnTo>
                    <a:pt x="541" y="236"/>
                  </a:lnTo>
                  <a:lnTo>
                    <a:pt x="543" y="236"/>
                  </a:lnTo>
                  <a:lnTo>
                    <a:pt x="543" y="239"/>
                  </a:lnTo>
                  <a:lnTo>
                    <a:pt x="549" y="239"/>
                  </a:lnTo>
                  <a:lnTo>
                    <a:pt x="549" y="242"/>
                  </a:lnTo>
                  <a:lnTo>
                    <a:pt x="556" y="242"/>
                  </a:lnTo>
                  <a:lnTo>
                    <a:pt x="560" y="242"/>
                  </a:lnTo>
                  <a:lnTo>
                    <a:pt x="560" y="245"/>
                  </a:lnTo>
                  <a:lnTo>
                    <a:pt x="562" y="245"/>
                  </a:lnTo>
                  <a:lnTo>
                    <a:pt x="564" y="245"/>
                  </a:lnTo>
                  <a:lnTo>
                    <a:pt x="569" y="245"/>
                  </a:lnTo>
                  <a:lnTo>
                    <a:pt x="580" y="245"/>
                  </a:lnTo>
                  <a:lnTo>
                    <a:pt x="580" y="248"/>
                  </a:lnTo>
                  <a:lnTo>
                    <a:pt x="582" y="248"/>
                  </a:lnTo>
                  <a:lnTo>
                    <a:pt x="582" y="250"/>
                  </a:lnTo>
                  <a:lnTo>
                    <a:pt x="583" y="250"/>
                  </a:lnTo>
                  <a:lnTo>
                    <a:pt x="583" y="253"/>
                  </a:lnTo>
                  <a:lnTo>
                    <a:pt x="589" y="253"/>
                  </a:lnTo>
                  <a:lnTo>
                    <a:pt x="589" y="256"/>
                  </a:lnTo>
                  <a:lnTo>
                    <a:pt x="604" y="256"/>
                  </a:lnTo>
                  <a:lnTo>
                    <a:pt x="604" y="259"/>
                  </a:lnTo>
                  <a:lnTo>
                    <a:pt x="606" y="259"/>
                  </a:lnTo>
                  <a:lnTo>
                    <a:pt x="611" y="259"/>
                  </a:lnTo>
                  <a:lnTo>
                    <a:pt x="613" y="259"/>
                  </a:lnTo>
                  <a:lnTo>
                    <a:pt x="613" y="262"/>
                  </a:lnTo>
                  <a:lnTo>
                    <a:pt x="614" y="262"/>
                  </a:lnTo>
                  <a:lnTo>
                    <a:pt x="621" y="262"/>
                  </a:lnTo>
                  <a:lnTo>
                    <a:pt x="621" y="265"/>
                  </a:lnTo>
                  <a:lnTo>
                    <a:pt x="622" y="265"/>
                  </a:lnTo>
                  <a:lnTo>
                    <a:pt x="622" y="268"/>
                  </a:lnTo>
                  <a:lnTo>
                    <a:pt x="629" y="268"/>
                  </a:lnTo>
                  <a:lnTo>
                    <a:pt x="635" y="268"/>
                  </a:lnTo>
                  <a:lnTo>
                    <a:pt x="635" y="271"/>
                  </a:lnTo>
                  <a:lnTo>
                    <a:pt x="637" y="271"/>
                  </a:lnTo>
                  <a:lnTo>
                    <a:pt x="643" y="271"/>
                  </a:lnTo>
                  <a:lnTo>
                    <a:pt x="643" y="275"/>
                  </a:lnTo>
                  <a:lnTo>
                    <a:pt x="645" y="275"/>
                  </a:lnTo>
                  <a:lnTo>
                    <a:pt x="651" y="275"/>
                  </a:lnTo>
                  <a:lnTo>
                    <a:pt x="670" y="275"/>
                  </a:lnTo>
                  <a:lnTo>
                    <a:pt x="681" y="275"/>
                  </a:lnTo>
                  <a:lnTo>
                    <a:pt x="683" y="275"/>
                  </a:lnTo>
                  <a:lnTo>
                    <a:pt x="689" y="275"/>
                  </a:lnTo>
                  <a:lnTo>
                    <a:pt x="709" y="275"/>
                  </a:lnTo>
                  <a:lnTo>
                    <a:pt x="711" y="275"/>
                  </a:lnTo>
                  <a:lnTo>
                    <a:pt x="711" y="278"/>
                  </a:lnTo>
                  <a:lnTo>
                    <a:pt x="712" y="278"/>
                  </a:lnTo>
                  <a:lnTo>
                    <a:pt x="727" y="278"/>
                  </a:lnTo>
                  <a:lnTo>
                    <a:pt x="727" y="282"/>
                  </a:lnTo>
                  <a:lnTo>
                    <a:pt x="733" y="282"/>
                  </a:lnTo>
                  <a:lnTo>
                    <a:pt x="735" y="282"/>
                  </a:lnTo>
                  <a:lnTo>
                    <a:pt x="748" y="282"/>
                  </a:lnTo>
                  <a:lnTo>
                    <a:pt x="752" y="282"/>
                  </a:lnTo>
                  <a:lnTo>
                    <a:pt x="763" y="282"/>
                  </a:lnTo>
                  <a:lnTo>
                    <a:pt x="768" y="282"/>
                  </a:lnTo>
                  <a:lnTo>
                    <a:pt x="771" y="282"/>
                  </a:lnTo>
                  <a:lnTo>
                    <a:pt x="790" y="282"/>
                  </a:lnTo>
                  <a:lnTo>
                    <a:pt x="790" y="286"/>
                  </a:lnTo>
                  <a:lnTo>
                    <a:pt x="799" y="286"/>
                  </a:lnTo>
                  <a:lnTo>
                    <a:pt x="801" y="286"/>
                  </a:lnTo>
                  <a:lnTo>
                    <a:pt x="805" y="286"/>
                  </a:lnTo>
                  <a:lnTo>
                    <a:pt x="823" y="286"/>
                  </a:lnTo>
                  <a:lnTo>
                    <a:pt x="823" y="290"/>
                  </a:lnTo>
                  <a:lnTo>
                    <a:pt x="832" y="290"/>
                  </a:lnTo>
                  <a:lnTo>
                    <a:pt x="842" y="290"/>
                  </a:lnTo>
                  <a:lnTo>
                    <a:pt x="843" y="290"/>
                  </a:lnTo>
                  <a:lnTo>
                    <a:pt x="844" y="290"/>
                  </a:lnTo>
                  <a:lnTo>
                    <a:pt x="849" y="290"/>
                  </a:lnTo>
                  <a:lnTo>
                    <a:pt x="851" y="290"/>
                  </a:lnTo>
                  <a:lnTo>
                    <a:pt x="860" y="290"/>
                  </a:lnTo>
                  <a:lnTo>
                    <a:pt x="867" y="290"/>
                  </a:lnTo>
                  <a:lnTo>
                    <a:pt x="871" y="290"/>
                  </a:lnTo>
                  <a:lnTo>
                    <a:pt x="877" y="290"/>
                  </a:lnTo>
                  <a:lnTo>
                    <a:pt x="893" y="290"/>
                  </a:lnTo>
                  <a:lnTo>
                    <a:pt x="901" y="290"/>
                  </a:lnTo>
                  <a:lnTo>
                    <a:pt x="905" y="290"/>
                  </a:lnTo>
                  <a:lnTo>
                    <a:pt x="905" y="296"/>
                  </a:lnTo>
                  <a:lnTo>
                    <a:pt x="921" y="296"/>
                  </a:lnTo>
                  <a:lnTo>
                    <a:pt x="936" y="296"/>
                  </a:lnTo>
                  <a:lnTo>
                    <a:pt x="939" y="296"/>
                  </a:lnTo>
                  <a:lnTo>
                    <a:pt x="939" y="302"/>
                  </a:lnTo>
                  <a:lnTo>
                    <a:pt x="952" y="302"/>
                  </a:lnTo>
                  <a:lnTo>
                    <a:pt x="952" y="308"/>
                  </a:lnTo>
                  <a:lnTo>
                    <a:pt x="958" y="308"/>
                  </a:lnTo>
                  <a:lnTo>
                    <a:pt x="970" y="308"/>
                  </a:lnTo>
                  <a:lnTo>
                    <a:pt x="989" y="308"/>
                  </a:lnTo>
                  <a:lnTo>
                    <a:pt x="989" y="314"/>
                  </a:lnTo>
                  <a:lnTo>
                    <a:pt x="994" y="314"/>
                  </a:lnTo>
                  <a:lnTo>
                    <a:pt x="998" y="314"/>
                  </a:lnTo>
                  <a:lnTo>
                    <a:pt x="1024" y="314"/>
                  </a:lnTo>
                  <a:lnTo>
                    <a:pt x="1037" y="314"/>
                  </a:lnTo>
                  <a:lnTo>
                    <a:pt x="1037" y="321"/>
                  </a:lnTo>
                  <a:lnTo>
                    <a:pt x="1061" y="321"/>
                  </a:lnTo>
                  <a:lnTo>
                    <a:pt x="1081" y="321"/>
                  </a:lnTo>
                  <a:lnTo>
                    <a:pt x="1092" y="321"/>
                  </a:lnTo>
                  <a:lnTo>
                    <a:pt x="1098" y="321"/>
                  </a:lnTo>
                  <a:lnTo>
                    <a:pt x="1098" y="329"/>
                  </a:lnTo>
                  <a:lnTo>
                    <a:pt x="1102" y="329"/>
                  </a:lnTo>
                  <a:lnTo>
                    <a:pt x="1106" y="329"/>
                  </a:lnTo>
                  <a:lnTo>
                    <a:pt x="1110" y="329"/>
                  </a:lnTo>
                  <a:lnTo>
                    <a:pt x="1118" y="329"/>
                  </a:lnTo>
                  <a:lnTo>
                    <a:pt x="1135" y="329"/>
                  </a:lnTo>
                  <a:lnTo>
                    <a:pt x="1136" y="329"/>
                  </a:lnTo>
                  <a:lnTo>
                    <a:pt x="1161" y="329"/>
                  </a:lnTo>
                  <a:lnTo>
                    <a:pt x="1161" y="340"/>
                  </a:lnTo>
                  <a:lnTo>
                    <a:pt x="1173" y="340"/>
                  </a:lnTo>
                  <a:lnTo>
                    <a:pt x="1175" y="340"/>
                  </a:lnTo>
                  <a:lnTo>
                    <a:pt x="1177" y="340"/>
                  </a:lnTo>
                  <a:lnTo>
                    <a:pt x="1218" y="340"/>
                  </a:lnTo>
                  <a:lnTo>
                    <a:pt x="1239" y="340"/>
                  </a:lnTo>
                  <a:lnTo>
                    <a:pt x="1255" y="340"/>
                  </a:lnTo>
                  <a:lnTo>
                    <a:pt x="1268" y="340"/>
                  </a:lnTo>
                  <a:lnTo>
                    <a:pt x="1276" y="340"/>
                  </a:lnTo>
                  <a:lnTo>
                    <a:pt x="1284" y="340"/>
                  </a:lnTo>
                  <a:lnTo>
                    <a:pt x="1293" y="340"/>
                  </a:lnTo>
                  <a:lnTo>
                    <a:pt x="1314" y="340"/>
                  </a:lnTo>
                  <a:lnTo>
                    <a:pt x="1315" y="340"/>
                  </a:lnTo>
                  <a:lnTo>
                    <a:pt x="1326" y="340"/>
                  </a:lnTo>
                  <a:lnTo>
                    <a:pt x="1326" y="378"/>
                  </a:lnTo>
                  <a:lnTo>
                    <a:pt x="1354" y="378"/>
                  </a:lnTo>
                  <a:lnTo>
                    <a:pt x="1376" y="378"/>
                  </a:lnTo>
                  <a:lnTo>
                    <a:pt x="1379" y="378"/>
                  </a:lnTo>
                  <a:lnTo>
                    <a:pt x="1391" y="378"/>
                  </a:lnTo>
                </a:path>
              </a:pathLst>
            </a:custGeom>
            <a:noFill/>
            <a:ln w="12065">
              <a:solidFill>
                <a:srgbClr val="55752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Freeform 152"/>
            <p:cNvSpPr>
              <a:spLocks/>
            </p:cNvSpPr>
            <p:nvPr/>
          </p:nvSpPr>
          <p:spPr bwMode="auto">
            <a:xfrm>
              <a:off x="6216" y="4762"/>
              <a:ext cx="42393" cy="10065"/>
            </a:xfrm>
            <a:custGeom>
              <a:avLst/>
              <a:gdLst>
                <a:gd name="T0" fmla="*/ 3048 w 1391"/>
                <a:gd name="T1" fmla="*/ 6100 h 330"/>
                <a:gd name="T2" fmla="*/ 18286 w 1391"/>
                <a:gd name="T3" fmla="*/ 48799 h 330"/>
                <a:gd name="T4" fmla="*/ 51810 w 1391"/>
                <a:gd name="T5" fmla="*/ 82348 h 330"/>
                <a:gd name="T6" fmla="*/ 118858 w 1391"/>
                <a:gd name="T7" fmla="*/ 106747 h 330"/>
                <a:gd name="T8" fmla="*/ 173715 w 1391"/>
                <a:gd name="T9" fmla="*/ 134197 h 330"/>
                <a:gd name="T10" fmla="*/ 234668 w 1391"/>
                <a:gd name="T11" fmla="*/ 161646 h 330"/>
                <a:gd name="T12" fmla="*/ 274287 w 1391"/>
                <a:gd name="T13" fmla="*/ 182995 h 330"/>
                <a:gd name="T14" fmla="*/ 362669 w 1391"/>
                <a:gd name="T15" fmla="*/ 204345 h 330"/>
                <a:gd name="T16" fmla="*/ 426669 w 1391"/>
                <a:gd name="T17" fmla="*/ 231794 h 330"/>
                <a:gd name="T18" fmla="*/ 484574 w 1391"/>
                <a:gd name="T19" fmla="*/ 256194 h 330"/>
                <a:gd name="T20" fmla="*/ 554670 w 1391"/>
                <a:gd name="T21" fmla="*/ 283643 h 330"/>
                <a:gd name="T22" fmla="*/ 627813 w 1391"/>
                <a:gd name="T23" fmla="*/ 308042 h 330"/>
                <a:gd name="T24" fmla="*/ 676575 w 1391"/>
                <a:gd name="T25" fmla="*/ 332442 h 330"/>
                <a:gd name="T26" fmla="*/ 746671 w 1391"/>
                <a:gd name="T27" fmla="*/ 359891 h 330"/>
                <a:gd name="T28" fmla="*/ 801528 w 1391"/>
                <a:gd name="T29" fmla="*/ 381241 h 330"/>
                <a:gd name="T30" fmla="*/ 850290 w 1391"/>
                <a:gd name="T31" fmla="*/ 411740 h 330"/>
                <a:gd name="T32" fmla="*/ 908195 w 1391"/>
                <a:gd name="T33" fmla="*/ 439189 h 330"/>
                <a:gd name="T34" fmla="*/ 960005 w 1391"/>
                <a:gd name="T35" fmla="*/ 460539 h 330"/>
                <a:gd name="T36" fmla="*/ 1045339 w 1391"/>
                <a:gd name="T37" fmla="*/ 481888 h 330"/>
                <a:gd name="T38" fmla="*/ 1103244 w 1391"/>
                <a:gd name="T39" fmla="*/ 509337 h 330"/>
                <a:gd name="T40" fmla="*/ 1176387 w 1391"/>
                <a:gd name="T41" fmla="*/ 533737 h 330"/>
                <a:gd name="T42" fmla="*/ 1276959 w 1391"/>
                <a:gd name="T43" fmla="*/ 561186 h 330"/>
                <a:gd name="T44" fmla="*/ 1380579 w 1391"/>
                <a:gd name="T45" fmla="*/ 582536 h 330"/>
                <a:gd name="T46" fmla="*/ 1426293 w 1391"/>
                <a:gd name="T47" fmla="*/ 594735 h 330"/>
                <a:gd name="T48" fmla="*/ 1456769 w 1391"/>
                <a:gd name="T49" fmla="*/ 600835 h 330"/>
                <a:gd name="T50" fmla="*/ 1523817 w 1391"/>
                <a:gd name="T51" fmla="*/ 613035 h 330"/>
                <a:gd name="T52" fmla="*/ 1569532 w 1391"/>
                <a:gd name="T53" fmla="*/ 625234 h 330"/>
                <a:gd name="T54" fmla="*/ 1621342 w 1391"/>
                <a:gd name="T55" fmla="*/ 634384 h 330"/>
                <a:gd name="T56" fmla="*/ 1673152 w 1391"/>
                <a:gd name="T57" fmla="*/ 652684 h 330"/>
                <a:gd name="T58" fmla="*/ 1703628 w 1391"/>
                <a:gd name="T59" fmla="*/ 658784 h 330"/>
                <a:gd name="T60" fmla="*/ 1746295 w 1391"/>
                <a:gd name="T61" fmla="*/ 667933 h 330"/>
                <a:gd name="T62" fmla="*/ 1804200 w 1391"/>
                <a:gd name="T63" fmla="*/ 686233 h 330"/>
                <a:gd name="T64" fmla="*/ 1831629 w 1391"/>
                <a:gd name="T65" fmla="*/ 686233 h 330"/>
                <a:gd name="T66" fmla="*/ 1892581 w 1391"/>
                <a:gd name="T67" fmla="*/ 710632 h 330"/>
                <a:gd name="T68" fmla="*/ 1938296 w 1391"/>
                <a:gd name="T69" fmla="*/ 722832 h 330"/>
                <a:gd name="T70" fmla="*/ 1990106 w 1391"/>
                <a:gd name="T71" fmla="*/ 735032 h 330"/>
                <a:gd name="T72" fmla="*/ 2041915 w 1391"/>
                <a:gd name="T73" fmla="*/ 744182 h 330"/>
                <a:gd name="T74" fmla="*/ 2115059 w 1391"/>
                <a:gd name="T75" fmla="*/ 762481 h 330"/>
                <a:gd name="T76" fmla="*/ 2154678 w 1391"/>
                <a:gd name="T77" fmla="*/ 765531 h 330"/>
                <a:gd name="T78" fmla="*/ 2218678 w 1391"/>
                <a:gd name="T79" fmla="*/ 774681 h 330"/>
                <a:gd name="T80" fmla="*/ 2279631 w 1391"/>
                <a:gd name="T81" fmla="*/ 792980 h 330"/>
                <a:gd name="T82" fmla="*/ 2343631 w 1391"/>
                <a:gd name="T83" fmla="*/ 808230 h 330"/>
                <a:gd name="T84" fmla="*/ 2413727 w 1391"/>
                <a:gd name="T85" fmla="*/ 817380 h 330"/>
                <a:gd name="T86" fmla="*/ 2505156 w 1391"/>
                <a:gd name="T87" fmla="*/ 817380 h 330"/>
                <a:gd name="T88" fmla="*/ 2572204 w 1391"/>
                <a:gd name="T89" fmla="*/ 823480 h 330"/>
                <a:gd name="T90" fmla="*/ 2648395 w 1391"/>
                <a:gd name="T91" fmla="*/ 826529 h 330"/>
                <a:gd name="T92" fmla="*/ 2718490 w 1391"/>
                <a:gd name="T93" fmla="*/ 829579 h 330"/>
                <a:gd name="T94" fmla="*/ 2758109 w 1391"/>
                <a:gd name="T95" fmla="*/ 838729 h 330"/>
                <a:gd name="T96" fmla="*/ 2837348 w 1391"/>
                <a:gd name="T97" fmla="*/ 844829 h 330"/>
                <a:gd name="T98" fmla="*/ 2928777 w 1391"/>
                <a:gd name="T99" fmla="*/ 853979 h 330"/>
                <a:gd name="T100" fmla="*/ 3008016 w 1391"/>
                <a:gd name="T101" fmla="*/ 853979 h 330"/>
                <a:gd name="T102" fmla="*/ 3090302 w 1391"/>
                <a:gd name="T103" fmla="*/ 866178 h 330"/>
                <a:gd name="T104" fmla="*/ 3175635 w 1391"/>
                <a:gd name="T105" fmla="*/ 872278 h 330"/>
                <a:gd name="T106" fmla="*/ 3285350 w 1391"/>
                <a:gd name="T107" fmla="*/ 893628 h 330"/>
                <a:gd name="T108" fmla="*/ 3392018 w 1391"/>
                <a:gd name="T109" fmla="*/ 908877 h 330"/>
                <a:gd name="T110" fmla="*/ 3474304 w 1391"/>
                <a:gd name="T111" fmla="*/ 908877 h 330"/>
                <a:gd name="T112" fmla="*/ 3571828 w 1391"/>
                <a:gd name="T113" fmla="*/ 918027 h 330"/>
                <a:gd name="T114" fmla="*/ 3699829 w 1391"/>
                <a:gd name="T115" fmla="*/ 930227 h 330"/>
                <a:gd name="T116" fmla="*/ 3766877 w 1391"/>
                <a:gd name="T117" fmla="*/ 957676 h 330"/>
                <a:gd name="T118" fmla="*/ 3900973 w 1391"/>
                <a:gd name="T119" fmla="*/ 969876 h 330"/>
                <a:gd name="T120" fmla="*/ 4035068 w 1391"/>
                <a:gd name="T121" fmla="*/ 969876 h 330"/>
                <a:gd name="T122" fmla="*/ 4150879 w 1391"/>
                <a:gd name="T123" fmla="*/ 1006475 h 330"/>
                <a:gd name="T124" fmla="*/ 4227069 w 1391"/>
                <a:gd name="T125" fmla="*/ 1006475 h 33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391" h="330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9"/>
                  </a:lnTo>
                  <a:lnTo>
                    <a:pt x="3" y="9"/>
                  </a:lnTo>
                  <a:lnTo>
                    <a:pt x="3" y="13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5" y="16"/>
                  </a:lnTo>
                  <a:lnTo>
                    <a:pt x="6" y="16"/>
                  </a:lnTo>
                  <a:lnTo>
                    <a:pt x="6" y="17"/>
                  </a:lnTo>
                  <a:lnTo>
                    <a:pt x="6" y="19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8" y="20"/>
                  </a:lnTo>
                  <a:lnTo>
                    <a:pt x="8" y="21"/>
                  </a:lnTo>
                  <a:lnTo>
                    <a:pt x="9" y="21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11" y="23"/>
                  </a:lnTo>
                  <a:lnTo>
                    <a:pt x="11" y="24"/>
                  </a:lnTo>
                  <a:lnTo>
                    <a:pt x="12" y="24"/>
                  </a:lnTo>
                  <a:lnTo>
                    <a:pt x="13" y="24"/>
                  </a:lnTo>
                  <a:lnTo>
                    <a:pt x="13" y="26"/>
                  </a:lnTo>
                  <a:lnTo>
                    <a:pt x="17" y="26"/>
                  </a:lnTo>
                  <a:lnTo>
                    <a:pt x="17" y="27"/>
                  </a:lnTo>
                  <a:lnTo>
                    <a:pt x="19" y="27"/>
                  </a:lnTo>
                  <a:lnTo>
                    <a:pt x="19" y="28"/>
                  </a:lnTo>
                  <a:lnTo>
                    <a:pt x="22" y="28"/>
                  </a:lnTo>
                  <a:lnTo>
                    <a:pt x="22" y="29"/>
                  </a:lnTo>
                  <a:lnTo>
                    <a:pt x="23" y="29"/>
                  </a:lnTo>
                  <a:lnTo>
                    <a:pt x="23" y="30"/>
                  </a:lnTo>
                  <a:lnTo>
                    <a:pt x="23" y="32"/>
                  </a:lnTo>
                  <a:lnTo>
                    <a:pt x="27" y="32"/>
                  </a:lnTo>
                  <a:lnTo>
                    <a:pt x="27" y="33"/>
                  </a:lnTo>
                  <a:lnTo>
                    <a:pt x="28" y="33"/>
                  </a:lnTo>
                  <a:lnTo>
                    <a:pt x="29" y="33"/>
                  </a:lnTo>
                  <a:lnTo>
                    <a:pt x="29" y="34"/>
                  </a:lnTo>
                  <a:lnTo>
                    <a:pt x="30" y="34"/>
                  </a:lnTo>
                  <a:lnTo>
                    <a:pt x="30" y="35"/>
                  </a:lnTo>
                  <a:lnTo>
                    <a:pt x="39" y="35"/>
                  </a:lnTo>
                  <a:lnTo>
                    <a:pt x="39" y="36"/>
                  </a:lnTo>
                  <a:lnTo>
                    <a:pt x="43" y="36"/>
                  </a:lnTo>
                  <a:lnTo>
                    <a:pt x="43" y="37"/>
                  </a:lnTo>
                  <a:lnTo>
                    <a:pt x="43" y="38"/>
                  </a:lnTo>
                  <a:lnTo>
                    <a:pt x="47" y="38"/>
                  </a:lnTo>
                  <a:lnTo>
                    <a:pt x="47" y="39"/>
                  </a:lnTo>
                  <a:lnTo>
                    <a:pt x="48" y="39"/>
                  </a:lnTo>
                  <a:lnTo>
                    <a:pt x="48" y="40"/>
                  </a:lnTo>
                  <a:lnTo>
                    <a:pt x="49" y="40"/>
                  </a:lnTo>
                  <a:lnTo>
                    <a:pt x="49" y="41"/>
                  </a:lnTo>
                  <a:lnTo>
                    <a:pt x="50" y="41"/>
                  </a:lnTo>
                  <a:lnTo>
                    <a:pt x="51" y="41"/>
                  </a:lnTo>
                  <a:lnTo>
                    <a:pt x="51" y="43"/>
                  </a:lnTo>
                  <a:lnTo>
                    <a:pt x="55" y="43"/>
                  </a:lnTo>
                  <a:lnTo>
                    <a:pt x="55" y="44"/>
                  </a:lnTo>
                  <a:lnTo>
                    <a:pt x="57" y="44"/>
                  </a:lnTo>
                  <a:lnTo>
                    <a:pt x="57" y="45"/>
                  </a:lnTo>
                  <a:lnTo>
                    <a:pt x="58" y="45"/>
                  </a:lnTo>
                  <a:lnTo>
                    <a:pt x="58" y="46"/>
                  </a:lnTo>
                  <a:lnTo>
                    <a:pt x="65" y="46"/>
                  </a:lnTo>
                  <a:lnTo>
                    <a:pt x="65" y="47"/>
                  </a:lnTo>
                  <a:lnTo>
                    <a:pt x="67" y="47"/>
                  </a:lnTo>
                  <a:lnTo>
                    <a:pt x="69" y="47"/>
                  </a:lnTo>
                  <a:lnTo>
                    <a:pt x="69" y="48"/>
                  </a:lnTo>
                  <a:lnTo>
                    <a:pt x="70" y="48"/>
                  </a:lnTo>
                  <a:lnTo>
                    <a:pt x="70" y="49"/>
                  </a:lnTo>
                  <a:lnTo>
                    <a:pt x="71" y="49"/>
                  </a:lnTo>
                  <a:lnTo>
                    <a:pt x="71" y="50"/>
                  </a:lnTo>
                  <a:lnTo>
                    <a:pt x="72" y="50"/>
                  </a:lnTo>
                  <a:lnTo>
                    <a:pt x="72" y="51"/>
                  </a:lnTo>
                  <a:lnTo>
                    <a:pt x="73" y="51"/>
                  </a:lnTo>
                  <a:lnTo>
                    <a:pt x="73" y="52"/>
                  </a:lnTo>
                  <a:lnTo>
                    <a:pt x="75" y="52"/>
                  </a:lnTo>
                  <a:lnTo>
                    <a:pt x="75" y="53"/>
                  </a:lnTo>
                  <a:lnTo>
                    <a:pt x="77" y="53"/>
                  </a:lnTo>
                  <a:lnTo>
                    <a:pt x="77" y="54"/>
                  </a:lnTo>
                  <a:lnTo>
                    <a:pt x="80" y="54"/>
                  </a:lnTo>
                  <a:lnTo>
                    <a:pt x="80" y="55"/>
                  </a:lnTo>
                  <a:lnTo>
                    <a:pt x="81" y="55"/>
                  </a:lnTo>
                  <a:lnTo>
                    <a:pt x="81" y="56"/>
                  </a:lnTo>
                  <a:lnTo>
                    <a:pt x="82" y="56"/>
                  </a:lnTo>
                  <a:lnTo>
                    <a:pt x="83" y="56"/>
                  </a:lnTo>
                  <a:lnTo>
                    <a:pt x="83" y="57"/>
                  </a:lnTo>
                  <a:lnTo>
                    <a:pt x="85" y="57"/>
                  </a:lnTo>
                  <a:lnTo>
                    <a:pt x="85" y="58"/>
                  </a:lnTo>
                  <a:lnTo>
                    <a:pt x="85" y="59"/>
                  </a:lnTo>
                  <a:lnTo>
                    <a:pt x="86" y="59"/>
                  </a:lnTo>
                  <a:lnTo>
                    <a:pt x="88" y="59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0" y="61"/>
                  </a:lnTo>
                  <a:lnTo>
                    <a:pt x="92" y="61"/>
                  </a:lnTo>
                  <a:lnTo>
                    <a:pt x="93" y="61"/>
                  </a:lnTo>
                  <a:lnTo>
                    <a:pt x="93" y="62"/>
                  </a:lnTo>
                  <a:lnTo>
                    <a:pt x="95" y="62"/>
                  </a:lnTo>
                  <a:lnTo>
                    <a:pt x="95" y="63"/>
                  </a:lnTo>
                  <a:lnTo>
                    <a:pt x="98" y="63"/>
                  </a:lnTo>
                  <a:lnTo>
                    <a:pt x="98" y="64"/>
                  </a:lnTo>
                  <a:lnTo>
                    <a:pt x="108" y="64"/>
                  </a:lnTo>
                  <a:lnTo>
                    <a:pt x="110" y="64"/>
                  </a:lnTo>
                  <a:lnTo>
                    <a:pt x="110" y="65"/>
                  </a:lnTo>
                  <a:lnTo>
                    <a:pt x="111" y="65"/>
                  </a:lnTo>
                  <a:lnTo>
                    <a:pt x="111" y="66"/>
                  </a:lnTo>
                  <a:lnTo>
                    <a:pt x="112" y="66"/>
                  </a:lnTo>
                  <a:lnTo>
                    <a:pt x="112" y="67"/>
                  </a:lnTo>
                  <a:lnTo>
                    <a:pt x="118" y="67"/>
                  </a:lnTo>
                  <a:lnTo>
                    <a:pt x="119" y="67"/>
                  </a:lnTo>
                  <a:lnTo>
                    <a:pt x="119" y="68"/>
                  </a:lnTo>
                  <a:lnTo>
                    <a:pt x="120" y="68"/>
                  </a:lnTo>
                  <a:lnTo>
                    <a:pt x="120" y="69"/>
                  </a:lnTo>
                  <a:lnTo>
                    <a:pt x="123" y="69"/>
                  </a:lnTo>
                  <a:lnTo>
                    <a:pt x="123" y="70"/>
                  </a:lnTo>
                  <a:lnTo>
                    <a:pt x="124" y="70"/>
                  </a:lnTo>
                  <a:lnTo>
                    <a:pt x="125" y="70"/>
                  </a:lnTo>
                  <a:lnTo>
                    <a:pt x="125" y="71"/>
                  </a:lnTo>
                  <a:lnTo>
                    <a:pt x="130" y="71"/>
                  </a:lnTo>
                  <a:lnTo>
                    <a:pt x="130" y="72"/>
                  </a:lnTo>
                  <a:lnTo>
                    <a:pt x="133" y="72"/>
                  </a:lnTo>
                  <a:lnTo>
                    <a:pt x="133" y="73"/>
                  </a:lnTo>
                  <a:lnTo>
                    <a:pt x="136" y="73"/>
                  </a:lnTo>
                  <a:lnTo>
                    <a:pt x="136" y="74"/>
                  </a:lnTo>
                  <a:lnTo>
                    <a:pt x="137" y="74"/>
                  </a:lnTo>
                  <a:lnTo>
                    <a:pt x="137" y="75"/>
                  </a:lnTo>
                  <a:lnTo>
                    <a:pt x="138" y="75"/>
                  </a:lnTo>
                  <a:lnTo>
                    <a:pt x="138" y="76"/>
                  </a:lnTo>
                  <a:lnTo>
                    <a:pt x="140" y="76"/>
                  </a:lnTo>
                  <a:lnTo>
                    <a:pt x="142" y="76"/>
                  </a:lnTo>
                  <a:lnTo>
                    <a:pt x="142" y="77"/>
                  </a:lnTo>
                  <a:lnTo>
                    <a:pt x="142" y="78"/>
                  </a:lnTo>
                  <a:lnTo>
                    <a:pt x="144" y="78"/>
                  </a:lnTo>
                  <a:lnTo>
                    <a:pt x="144" y="79"/>
                  </a:lnTo>
                  <a:lnTo>
                    <a:pt x="145" y="79"/>
                  </a:lnTo>
                  <a:lnTo>
                    <a:pt x="145" y="80"/>
                  </a:lnTo>
                  <a:lnTo>
                    <a:pt x="147" y="80"/>
                  </a:lnTo>
                  <a:lnTo>
                    <a:pt x="147" y="81"/>
                  </a:lnTo>
                  <a:lnTo>
                    <a:pt x="148" y="81"/>
                  </a:lnTo>
                  <a:lnTo>
                    <a:pt x="148" y="82"/>
                  </a:lnTo>
                  <a:lnTo>
                    <a:pt x="154" y="82"/>
                  </a:lnTo>
                  <a:lnTo>
                    <a:pt x="154" y="83"/>
                  </a:lnTo>
                  <a:lnTo>
                    <a:pt x="157" y="83"/>
                  </a:lnTo>
                  <a:lnTo>
                    <a:pt x="157" y="84"/>
                  </a:lnTo>
                  <a:lnTo>
                    <a:pt x="159" y="84"/>
                  </a:lnTo>
                  <a:lnTo>
                    <a:pt x="160" y="84"/>
                  </a:lnTo>
                  <a:lnTo>
                    <a:pt x="160" y="86"/>
                  </a:lnTo>
                  <a:lnTo>
                    <a:pt x="160" y="87"/>
                  </a:lnTo>
                  <a:lnTo>
                    <a:pt x="164" y="87"/>
                  </a:lnTo>
                  <a:lnTo>
                    <a:pt x="165" y="87"/>
                  </a:lnTo>
                  <a:lnTo>
                    <a:pt x="165" y="89"/>
                  </a:lnTo>
                  <a:lnTo>
                    <a:pt x="166" y="89"/>
                  </a:lnTo>
                  <a:lnTo>
                    <a:pt x="166" y="90"/>
                  </a:lnTo>
                  <a:lnTo>
                    <a:pt x="169" y="90"/>
                  </a:lnTo>
                  <a:lnTo>
                    <a:pt x="173" y="90"/>
                  </a:lnTo>
                  <a:lnTo>
                    <a:pt x="173" y="91"/>
                  </a:lnTo>
                  <a:lnTo>
                    <a:pt x="180" y="91"/>
                  </a:lnTo>
                  <a:lnTo>
                    <a:pt x="180" y="92"/>
                  </a:lnTo>
                  <a:lnTo>
                    <a:pt x="181" y="92"/>
                  </a:lnTo>
                  <a:lnTo>
                    <a:pt x="181" y="93"/>
                  </a:lnTo>
                  <a:lnTo>
                    <a:pt x="182" y="93"/>
                  </a:lnTo>
                  <a:lnTo>
                    <a:pt x="183" y="93"/>
                  </a:lnTo>
                  <a:lnTo>
                    <a:pt x="183" y="94"/>
                  </a:lnTo>
                  <a:lnTo>
                    <a:pt x="187" y="94"/>
                  </a:lnTo>
                  <a:lnTo>
                    <a:pt x="187" y="95"/>
                  </a:lnTo>
                  <a:lnTo>
                    <a:pt x="189" y="95"/>
                  </a:lnTo>
                  <a:lnTo>
                    <a:pt x="189" y="96"/>
                  </a:lnTo>
                  <a:lnTo>
                    <a:pt x="190" y="96"/>
                  </a:lnTo>
                  <a:lnTo>
                    <a:pt x="193" y="96"/>
                  </a:lnTo>
                  <a:lnTo>
                    <a:pt x="193" y="97"/>
                  </a:lnTo>
                  <a:lnTo>
                    <a:pt x="200" y="97"/>
                  </a:lnTo>
                  <a:lnTo>
                    <a:pt x="200" y="99"/>
                  </a:lnTo>
                  <a:lnTo>
                    <a:pt x="203" y="99"/>
                  </a:lnTo>
                  <a:lnTo>
                    <a:pt x="204" y="99"/>
                  </a:lnTo>
                  <a:lnTo>
                    <a:pt x="204" y="100"/>
                  </a:lnTo>
                  <a:lnTo>
                    <a:pt x="205" y="100"/>
                  </a:lnTo>
                  <a:lnTo>
                    <a:pt x="205" y="101"/>
                  </a:lnTo>
                  <a:lnTo>
                    <a:pt x="206" y="101"/>
                  </a:lnTo>
                  <a:lnTo>
                    <a:pt x="206" y="102"/>
                  </a:lnTo>
                  <a:lnTo>
                    <a:pt x="207" y="102"/>
                  </a:lnTo>
                  <a:lnTo>
                    <a:pt x="207" y="103"/>
                  </a:lnTo>
                  <a:lnTo>
                    <a:pt x="207" y="104"/>
                  </a:lnTo>
                  <a:lnTo>
                    <a:pt x="208" y="104"/>
                  </a:lnTo>
                  <a:lnTo>
                    <a:pt x="210" y="104"/>
                  </a:lnTo>
                  <a:lnTo>
                    <a:pt x="210" y="105"/>
                  </a:lnTo>
                  <a:lnTo>
                    <a:pt x="211" y="105"/>
                  </a:lnTo>
                  <a:lnTo>
                    <a:pt x="211" y="106"/>
                  </a:lnTo>
                  <a:lnTo>
                    <a:pt x="216" y="106"/>
                  </a:lnTo>
                  <a:lnTo>
                    <a:pt x="216" y="107"/>
                  </a:lnTo>
                  <a:lnTo>
                    <a:pt x="219" y="107"/>
                  </a:lnTo>
                  <a:lnTo>
                    <a:pt x="221" y="107"/>
                  </a:lnTo>
                  <a:lnTo>
                    <a:pt x="221" y="108"/>
                  </a:lnTo>
                  <a:lnTo>
                    <a:pt x="221" y="109"/>
                  </a:lnTo>
                  <a:lnTo>
                    <a:pt x="222" y="109"/>
                  </a:lnTo>
                  <a:lnTo>
                    <a:pt x="222" y="110"/>
                  </a:lnTo>
                  <a:lnTo>
                    <a:pt x="224" y="110"/>
                  </a:lnTo>
                  <a:lnTo>
                    <a:pt x="224" y="111"/>
                  </a:lnTo>
                  <a:lnTo>
                    <a:pt x="225" y="111"/>
                  </a:lnTo>
                  <a:lnTo>
                    <a:pt x="225" y="112"/>
                  </a:lnTo>
                  <a:lnTo>
                    <a:pt x="226" y="112"/>
                  </a:lnTo>
                  <a:lnTo>
                    <a:pt x="226" y="113"/>
                  </a:lnTo>
                  <a:lnTo>
                    <a:pt x="231" y="113"/>
                  </a:lnTo>
                  <a:lnTo>
                    <a:pt x="231" y="114"/>
                  </a:lnTo>
                  <a:lnTo>
                    <a:pt x="233" y="114"/>
                  </a:lnTo>
                  <a:lnTo>
                    <a:pt x="233" y="115"/>
                  </a:lnTo>
                  <a:lnTo>
                    <a:pt x="239" y="115"/>
                  </a:lnTo>
                  <a:lnTo>
                    <a:pt x="239" y="116"/>
                  </a:lnTo>
                  <a:lnTo>
                    <a:pt x="241" y="116"/>
                  </a:lnTo>
                  <a:lnTo>
                    <a:pt x="241" y="117"/>
                  </a:lnTo>
                  <a:lnTo>
                    <a:pt x="241" y="118"/>
                  </a:lnTo>
                  <a:lnTo>
                    <a:pt x="245" y="118"/>
                  </a:lnTo>
                  <a:lnTo>
                    <a:pt x="245" y="119"/>
                  </a:lnTo>
                  <a:lnTo>
                    <a:pt x="248" y="119"/>
                  </a:lnTo>
                  <a:lnTo>
                    <a:pt x="248" y="120"/>
                  </a:lnTo>
                  <a:lnTo>
                    <a:pt x="249" y="120"/>
                  </a:lnTo>
                  <a:lnTo>
                    <a:pt x="249" y="121"/>
                  </a:lnTo>
                  <a:lnTo>
                    <a:pt x="252" y="121"/>
                  </a:lnTo>
                  <a:lnTo>
                    <a:pt x="253" y="121"/>
                  </a:lnTo>
                  <a:lnTo>
                    <a:pt x="253" y="122"/>
                  </a:lnTo>
                  <a:lnTo>
                    <a:pt x="257" y="122"/>
                  </a:lnTo>
                  <a:lnTo>
                    <a:pt x="257" y="123"/>
                  </a:lnTo>
                  <a:lnTo>
                    <a:pt x="258" y="123"/>
                  </a:lnTo>
                  <a:lnTo>
                    <a:pt x="258" y="124"/>
                  </a:lnTo>
                  <a:lnTo>
                    <a:pt x="261" y="124"/>
                  </a:lnTo>
                  <a:lnTo>
                    <a:pt x="262" y="124"/>
                  </a:lnTo>
                  <a:lnTo>
                    <a:pt x="262" y="125"/>
                  </a:lnTo>
                  <a:lnTo>
                    <a:pt x="263" y="125"/>
                  </a:lnTo>
                  <a:lnTo>
                    <a:pt x="263" y="126"/>
                  </a:lnTo>
                  <a:lnTo>
                    <a:pt x="264" y="126"/>
                  </a:lnTo>
                  <a:lnTo>
                    <a:pt x="264" y="127"/>
                  </a:lnTo>
                  <a:lnTo>
                    <a:pt x="265" y="127"/>
                  </a:lnTo>
                  <a:lnTo>
                    <a:pt x="268" y="127"/>
                  </a:lnTo>
                  <a:lnTo>
                    <a:pt x="268" y="128"/>
                  </a:lnTo>
                  <a:lnTo>
                    <a:pt x="269" y="128"/>
                  </a:lnTo>
                  <a:lnTo>
                    <a:pt x="269" y="129"/>
                  </a:lnTo>
                  <a:lnTo>
                    <a:pt x="270" y="129"/>
                  </a:lnTo>
                  <a:lnTo>
                    <a:pt x="270" y="131"/>
                  </a:lnTo>
                  <a:lnTo>
                    <a:pt x="272" y="131"/>
                  </a:lnTo>
                  <a:lnTo>
                    <a:pt x="272" y="133"/>
                  </a:lnTo>
                  <a:lnTo>
                    <a:pt x="276" y="133"/>
                  </a:lnTo>
                  <a:lnTo>
                    <a:pt x="276" y="134"/>
                  </a:lnTo>
                  <a:lnTo>
                    <a:pt x="277" y="134"/>
                  </a:lnTo>
                  <a:lnTo>
                    <a:pt x="277" y="135"/>
                  </a:lnTo>
                  <a:lnTo>
                    <a:pt x="279" y="135"/>
                  </a:lnTo>
                  <a:lnTo>
                    <a:pt x="279" y="136"/>
                  </a:lnTo>
                  <a:lnTo>
                    <a:pt x="282" y="136"/>
                  </a:lnTo>
                  <a:lnTo>
                    <a:pt x="282" y="137"/>
                  </a:lnTo>
                  <a:lnTo>
                    <a:pt x="282" y="138"/>
                  </a:lnTo>
                  <a:lnTo>
                    <a:pt x="283" y="138"/>
                  </a:lnTo>
                  <a:lnTo>
                    <a:pt x="283" y="139"/>
                  </a:lnTo>
                  <a:lnTo>
                    <a:pt x="285" y="139"/>
                  </a:lnTo>
                  <a:lnTo>
                    <a:pt x="285" y="140"/>
                  </a:lnTo>
                  <a:lnTo>
                    <a:pt x="287" y="140"/>
                  </a:lnTo>
                  <a:lnTo>
                    <a:pt x="287" y="141"/>
                  </a:lnTo>
                  <a:lnTo>
                    <a:pt x="292" y="141"/>
                  </a:lnTo>
                  <a:lnTo>
                    <a:pt x="292" y="142"/>
                  </a:lnTo>
                  <a:lnTo>
                    <a:pt x="296" y="142"/>
                  </a:lnTo>
                  <a:lnTo>
                    <a:pt x="296" y="143"/>
                  </a:lnTo>
                  <a:lnTo>
                    <a:pt x="296" y="144"/>
                  </a:lnTo>
                  <a:lnTo>
                    <a:pt x="298" y="144"/>
                  </a:lnTo>
                  <a:lnTo>
                    <a:pt x="299" y="144"/>
                  </a:lnTo>
                  <a:lnTo>
                    <a:pt x="299" y="145"/>
                  </a:lnTo>
                  <a:lnTo>
                    <a:pt x="301" y="145"/>
                  </a:lnTo>
                  <a:lnTo>
                    <a:pt x="301" y="146"/>
                  </a:lnTo>
                  <a:lnTo>
                    <a:pt x="302" y="146"/>
                  </a:lnTo>
                  <a:lnTo>
                    <a:pt x="302" y="147"/>
                  </a:lnTo>
                  <a:lnTo>
                    <a:pt x="304" y="147"/>
                  </a:lnTo>
                  <a:lnTo>
                    <a:pt x="307" y="147"/>
                  </a:lnTo>
                  <a:lnTo>
                    <a:pt x="307" y="148"/>
                  </a:lnTo>
                  <a:lnTo>
                    <a:pt x="307" y="149"/>
                  </a:lnTo>
                  <a:lnTo>
                    <a:pt x="308" y="149"/>
                  </a:lnTo>
                  <a:lnTo>
                    <a:pt x="308" y="150"/>
                  </a:lnTo>
                  <a:lnTo>
                    <a:pt x="310" y="150"/>
                  </a:lnTo>
                  <a:lnTo>
                    <a:pt x="314" y="150"/>
                  </a:lnTo>
                  <a:lnTo>
                    <a:pt x="314" y="151"/>
                  </a:lnTo>
                  <a:lnTo>
                    <a:pt x="315" y="151"/>
                  </a:lnTo>
                  <a:lnTo>
                    <a:pt x="315" y="152"/>
                  </a:lnTo>
                  <a:lnTo>
                    <a:pt x="316" y="152"/>
                  </a:lnTo>
                  <a:lnTo>
                    <a:pt x="316" y="153"/>
                  </a:lnTo>
                  <a:lnTo>
                    <a:pt x="317" y="153"/>
                  </a:lnTo>
                  <a:lnTo>
                    <a:pt x="318" y="153"/>
                  </a:lnTo>
                  <a:lnTo>
                    <a:pt x="318" y="154"/>
                  </a:lnTo>
                  <a:lnTo>
                    <a:pt x="321" y="154"/>
                  </a:lnTo>
                  <a:lnTo>
                    <a:pt x="321" y="155"/>
                  </a:lnTo>
                  <a:lnTo>
                    <a:pt x="322" y="155"/>
                  </a:lnTo>
                  <a:lnTo>
                    <a:pt x="322" y="156"/>
                  </a:lnTo>
                  <a:lnTo>
                    <a:pt x="323" y="156"/>
                  </a:lnTo>
                  <a:lnTo>
                    <a:pt x="324" y="156"/>
                  </a:lnTo>
                  <a:lnTo>
                    <a:pt x="324" y="157"/>
                  </a:lnTo>
                  <a:lnTo>
                    <a:pt x="330" y="157"/>
                  </a:lnTo>
                  <a:lnTo>
                    <a:pt x="330" y="158"/>
                  </a:lnTo>
                  <a:lnTo>
                    <a:pt x="334" y="158"/>
                  </a:lnTo>
                  <a:lnTo>
                    <a:pt x="343" y="158"/>
                  </a:lnTo>
                  <a:lnTo>
                    <a:pt x="343" y="160"/>
                  </a:lnTo>
                  <a:lnTo>
                    <a:pt x="345" y="160"/>
                  </a:lnTo>
                  <a:lnTo>
                    <a:pt x="345" y="161"/>
                  </a:lnTo>
                  <a:lnTo>
                    <a:pt x="347" y="161"/>
                  </a:lnTo>
                  <a:lnTo>
                    <a:pt x="348" y="161"/>
                  </a:lnTo>
                  <a:lnTo>
                    <a:pt x="348" y="162"/>
                  </a:lnTo>
                  <a:lnTo>
                    <a:pt x="350" y="162"/>
                  </a:lnTo>
                  <a:lnTo>
                    <a:pt x="350" y="164"/>
                  </a:lnTo>
                  <a:lnTo>
                    <a:pt x="357" y="164"/>
                  </a:lnTo>
                  <a:lnTo>
                    <a:pt x="358" y="164"/>
                  </a:lnTo>
                  <a:lnTo>
                    <a:pt x="358" y="165"/>
                  </a:lnTo>
                  <a:lnTo>
                    <a:pt x="358" y="166"/>
                  </a:lnTo>
                  <a:lnTo>
                    <a:pt x="359" y="166"/>
                  </a:lnTo>
                  <a:lnTo>
                    <a:pt x="359" y="167"/>
                  </a:lnTo>
                  <a:lnTo>
                    <a:pt x="362" y="167"/>
                  </a:lnTo>
                  <a:lnTo>
                    <a:pt x="362" y="168"/>
                  </a:lnTo>
                  <a:lnTo>
                    <a:pt x="362" y="169"/>
                  </a:lnTo>
                  <a:lnTo>
                    <a:pt x="368" y="169"/>
                  </a:lnTo>
                  <a:lnTo>
                    <a:pt x="368" y="170"/>
                  </a:lnTo>
                  <a:lnTo>
                    <a:pt x="377" y="170"/>
                  </a:lnTo>
                  <a:lnTo>
                    <a:pt x="377" y="171"/>
                  </a:lnTo>
                  <a:lnTo>
                    <a:pt x="378" y="171"/>
                  </a:lnTo>
                  <a:lnTo>
                    <a:pt x="378" y="172"/>
                  </a:lnTo>
                  <a:lnTo>
                    <a:pt x="382" y="172"/>
                  </a:lnTo>
                  <a:lnTo>
                    <a:pt x="382" y="173"/>
                  </a:lnTo>
                  <a:lnTo>
                    <a:pt x="385" y="173"/>
                  </a:lnTo>
                  <a:lnTo>
                    <a:pt x="385" y="174"/>
                  </a:lnTo>
                  <a:lnTo>
                    <a:pt x="385" y="175"/>
                  </a:lnTo>
                  <a:lnTo>
                    <a:pt x="386" y="175"/>
                  </a:lnTo>
                  <a:lnTo>
                    <a:pt x="386" y="176"/>
                  </a:lnTo>
                  <a:lnTo>
                    <a:pt x="391" y="176"/>
                  </a:lnTo>
                  <a:lnTo>
                    <a:pt x="393" y="176"/>
                  </a:lnTo>
                  <a:lnTo>
                    <a:pt x="393" y="177"/>
                  </a:lnTo>
                  <a:lnTo>
                    <a:pt x="398" y="177"/>
                  </a:lnTo>
                  <a:lnTo>
                    <a:pt x="398" y="178"/>
                  </a:lnTo>
                  <a:lnTo>
                    <a:pt x="401" y="178"/>
                  </a:lnTo>
                  <a:lnTo>
                    <a:pt x="401" y="179"/>
                  </a:lnTo>
                  <a:lnTo>
                    <a:pt x="403" y="179"/>
                  </a:lnTo>
                  <a:lnTo>
                    <a:pt x="403" y="180"/>
                  </a:lnTo>
                  <a:lnTo>
                    <a:pt x="413" y="180"/>
                  </a:lnTo>
                  <a:lnTo>
                    <a:pt x="413" y="181"/>
                  </a:lnTo>
                  <a:lnTo>
                    <a:pt x="416" y="181"/>
                  </a:lnTo>
                  <a:lnTo>
                    <a:pt x="416" y="182"/>
                  </a:lnTo>
                  <a:lnTo>
                    <a:pt x="418" y="182"/>
                  </a:lnTo>
                  <a:lnTo>
                    <a:pt x="418" y="184"/>
                  </a:lnTo>
                  <a:lnTo>
                    <a:pt x="419" y="184"/>
                  </a:lnTo>
                  <a:lnTo>
                    <a:pt x="426" y="184"/>
                  </a:lnTo>
                  <a:lnTo>
                    <a:pt x="426" y="185"/>
                  </a:lnTo>
                  <a:lnTo>
                    <a:pt x="428" y="185"/>
                  </a:lnTo>
                  <a:lnTo>
                    <a:pt x="428" y="186"/>
                  </a:lnTo>
                  <a:lnTo>
                    <a:pt x="431" y="186"/>
                  </a:lnTo>
                  <a:lnTo>
                    <a:pt x="431" y="187"/>
                  </a:lnTo>
                  <a:lnTo>
                    <a:pt x="432" y="187"/>
                  </a:lnTo>
                  <a:lnTo>
                    <a:pt x="432" y="188"/>
                  </a:lnTo>
                  <a:lnTo>
                    <a:pt x="434" y="188"/>
                  </a:lnTo>
                  <a:lnTo>
                    <a:pt x="434" y="189"/>
                  </a:lnTo>
                  <a:lnTo>
                    <a:pt x="434" y="190"/>
                  </a:lnTo>
                  <a:lnTo>
                    <a:pt x="441" y="190"/>
                  </a:lnTo>
                  <a:lnTo>
                    <a:pt x="449" y="190"/>
                  </a:lnTo>
                  <a:lnTo>
                    <a:pt x="449" y="191"/>
                  </a:lnTo>
                  <a:lnTo>
                    <a:pt x="453" y="191"/>
                  </a:lnTo>
                  <a:lnTo>
                    <a:pt x="453" y="192"/>
                  </a:lnTo>
                  <a:lnTo>
                    <a:pt x="454" y="192"/>
                  </a:lnTo>
                  <a:lnTo>
                    <a:pt x="456" y="192"/>
                  </a:lnTo>
                  <a:lnTo>
                    <a:pt x="456" y="193"/>
                  </a:lnTo>
                  <a:lnTo>
                    <a:pt x="457" y="193"/>
                  </a:lnTo>
                  <a:lnTo>
                    <a:pt x="460" y="193"/>
                  </a:lnTo>
                  <a:lnTo>
                    <a:pt x="461" y="193"/>
                  </a:lnTo>
                  <a:lnTo>
                    <a:pt x="462" y="193"/>
                  </a:lnTo>
                  <a:lnTo>
                    <a:pt x="462" y="195"/>
                  </a:lnTo>
                  <a:lnTo>
                    <a:pt x="465" y="195"/>
                  </a:lnTo>
                  <a:lnTo>
                    <a:pt x="468" y="195"/>
                  </a:lnTo>
                  <a:lnTo>
                    <a:pt x="469" y="195"/>
                  </a:lnTo>
                  <a:lnTo>
                    <a:pt x="470" y="195"/>
                  </a:lnTo>
                  <a:lnTo>
                    <a:pt x="472" y="195"/>
                  </a:lnTo>
                  <a:lnTo>
                    <a:pt x="473" y="195"/>
                  </a:lnTo>
                  <a:lnTo>
                    <a:pt x="474" y="195"/>
                  </a:lnTo>
                  <a:lnTo>
                    <a:pt x="475" y="195"/>
                  </a:lnTo>
                  <a:lnTo>
                    <a:pt x="475" y="196"/>
                  </a:lnTo>
                  <a:lnTo>
                    <a:pt x="477" y="196"/>
                  </a:lnTo>
                  <a:lnTo>
                    <a:pt x="478" y="196"/>
                  </a:lnTo>
                  <a:lnTo>
                    <a:pt x="478" y="197"/>
                  </a:lnTo>
                  <a:lnTo>
                    <a:pt x="478" y="198"/>
                  </a:lnTo>
                  <a:lnTo>
                    <a:pt x="479" y="198"/>
                  </a:lnTo>
                  <a:lnTo>
                    <a:pt x="479" y="199"/>
                  </a:lnTo>
                  <a:lnTo>
                    <a:pt x="480" y="199"/>
                  </a:lnTo>
                  <a:lnTo>
                    <a:pt x="485" y="199"/>
                  </a:lnTo>
                  <a:lnTo>
                    <a:pt x="485" y="200"/>
                  </a:lnTo>
                  <a:lnTo>
                    <a:pt x="487" y="200"/>
                  </a:lnTo>
                  <a:lnTo>
                    <a:pt x="488" y="200"/>
                  </a:lnTo>
                  <a:lnTo>
                    <a:pt x="488" y="201"/>
                  </a:lnTo>
                  <a:lnTo>
                    <a:pt x="490" y="201"/>
                  </a:lnTo>
                  <a:lnTo>
                    <a:pt x="491" y="201"/>
                  </a:lnTo>
                  <a:lnTo>
                    <a:pt x="492" y="201"/>
                  </a:lnTo>
                  <a:lnTo>
                    <a:pt x="493" y="201"/>
                  </a:lnTo>
                  <a:lnTo>
                    <a:pt x="500" y="201"/>
                  </a:lnTo>
                  <a:lnTo>
                    <a:pt x="500" y="202"/>
                  </a:lnTo>
                  <a:lnTo>
                    <a:pt x="501" y="202"/>
                  </a:lnTo>
                  <a:lnTo>
                    <a:pt x="502" y="202"/>
                  </a:lnTo>
                  <a:lnTo>
                    <a:pt x="504" y="202"/>
                  </a:lnTo>
                  <a:lnTo>
                    <a:pt x="504" y="203"/>
                  </a:lnTo>
                  <a:lnTo>
                    <a:pt x="505" y="203"/>
                  </a:lnTo>
                  <a:lnTo>
                    <a:pt x="509" y="203"/>
                  </a:lnTo>
                  <a:lnTo>
                    <a:pt x="509" y="204"/>
                  </a:lnTo>
                  <a:lnTo>
                    <a:pt x="510" y="204"/>
                  </a:lnTo>
                  <a:lnTo>
                    <a:pt x="510" y="205"/>
                  </a:lnTo>
                  <a:lnTo>
                    <a:pt x="512" y="205"/>
                  </a:lnTo>
                  <a:lnTo>
                    <a:pt x="515" y="205"/>
                  </a:lnTo>
                  <a:lnTo>
                    <a:pt x="517" y="205"/>
                  </a:lnTo>
                  <a:lnTo>
                    <a:pt x="518" y="205"/>
                  </a:lnTo>
                  <a:lnTo>
                    <a:pt x="521" y="205"/>
                  </a:lnTo>
                  <a:lnTo>
                    <a:pt x="522" y="205"/>
                  </a:lnTo>
                  <a:lnTo>
                    <a:pt x="522" y="206"/>
                  </a:lnTo>
                  <a:lnTo>
                    <a:pt x="524" y="206"/>
                  </a:lnTo>
                  <a:lnTo>
                    <a:pt x="528" y="206"/>
                  </a:lnTo>
                  <a:lnTo>
                    <a:pt x="528" y="207"/>
                  </a:lnTo>
                  <a:lnTo>
                    <a:pt x="528" y="208"/>
                  </a:lnTo>
                  <a:lnTo>
                    <a:pt x="530" y="208"/>
                  </a:lnTo>
                  <a:lnTo>
                    <a:pt x="532" y="208"/>
                  </a:lnTo>
                  <a:lnTo>
                    <a:pt x="532" y="209"/>
                  </a:lnTo>
                  <a:lnTo>
                    <a:pt x="532" y="210"/>
                  </a:lnTo>
                  <a:lnTo>
                    <a:pt x="536" y="210"/>
                  </a:lnTo>
                  <a:lnTo>
                    <a:pt x="538" y="210"/>
                  </a:lnTo>
                  <a:lnTo>
                    <a:pt x="538" y="211"/>
                  </a:lnTo>
                  <a:lnTo>
                    <a:pt x="540" y="211"/>
                  </a:lnTo>
                  <a:lnTo>
                    <a:pt x="542" y="211"/>
                  </a:lnTo>
                  <a:lnTo>
                    <a:pt x="544" y="211"/>
                  </a:lnTo>
                  <a:lnTo>
                    <a:pt x="544" y="212"/>
                  </a:lnTo>
                  <a:lnTo>
                    <a:pt x="545" y="212"/>
                  </a:lnTo>
                  <a:lnTo>
                    <a:pt x="545" y="213"/>
                  </a:lnTo>
                  <a:lnTo>
                    <a:pt x="548" y="213"/>
                  </a:lnTo>
                  <a:lnTo>
                    <a:pt x="548" y="214"/>
                  </a:lnTo>
                  <a:lnTo>
                    <a:pt x="549" y="214"/>
                  </a:lnTo>
                  <a:lnTo>
                    <a:pt x="550" y="214"/>
                  </a:lnTo>
                  <a:lnTo>
                    <a:pt x="552" y="214"/>
                  </a:lnTo>
                  <a:lnTo>
                    <a:pt x="553" y="214"/>
                  </a:lnTo>
                  <a:lnTo>
                    <a:pt x="553" y="215"/>
                  </a:lnTo>
                  <a:lnTo>
                    <a:pt x="556" y="215"/>
                  </a:lnTo>
                  <a:lnTo>
                    <a:pt x="557" y="215"/>
                  </a:lnTo>
                  <a:lnTo>
                    <a:pt x="557" y="216"/>
                  </a:lnTo>
                  <a:lnTo>
                    <a:pt x="558" y="216"/>
                  </a:lnTo>
                  <a:lnTo>
                    <a:pt x="559" y="216"/>
                  </a:lnTo>
                  <a:lnTo>
                    <a:pt x="560" y="216"/>
                  </a:lnTo>
                  <a:lnTo>
                    <a:pt x="560" y="217"/>
                  </a:lnTo>
                  <a:lnTo>
                    <a:pt x="561" y="217"/>
                  </a:lnTo>
                  <a:lnTo>
                    <a:pt x="563" y="217"/>
                  </a:lnTo>
                  <a:lnTo>
                    <a:pt x="563" y="218"/>
                  </a:lnTo>
                  <a:lnTo>
                    <a:pt x="563" y="219"/>
                  </a:lnTo>
                  <a:lnTo>
                    <a:pt x="564" y="219"/>
                  </a:lnTo>
                  <a:lnTo>
                    <a:pt x="569" y="219"/>
                  </a:lnTo>
                  <a:lnTo>
                    <a:pt x="572" y="219"/>
                  </a:lnTo>
                  <a:lnTo>
                    <a:pt x="573" y="219"/>
                  </a:lnTo>
                  <a:lnTo>
                    <a:pt x="573" y="220"/>
                  </a:lnTo>
                  <a:lnTo>
                    <a:pt x="574" y="220"/>
                  </a:lnTo>
                  <a:lnTo>
                    <a:pt x="577" y="220"/>
                  </a:lnTo>
                  <a:lnTo>
                    <a:pt x="578" y="220"/>
                  </a:lnTo>
                  <a:lnTo>
                    <a:pt x="578" y="221"/>
                  </a:lnTo>
                  <a:lnTo>
                    <a:pt x="578" y="222"/>
                  </a:lnTo>
                  <a:lnTo>
                    <a:pt x="581" y="222"/>
                  </a:lnTo>
                  <a:lnTo>
                    <a:pt x="581" y="223"/>
                  </a:lnTo>
                  <a:lnTo>
                    <a:pt x="585" y="223"/>
                  </a:lnTo>
                  <a:lnTo>
                    <a:pt x="585" y="224"/>
                  </a:lnTo>
                  <a:lnTo>
                    <a:pt x="586" y="224"/>
                  </a:lnTo>
                  <a:lnTo>
                    <a:pt x="586" y="225"/>
                  </a:lnTo>
                  <a:lnTo>
                    <a:pt x="588" y="225"/>
                  </a:lnTo>
                  <a:lnTo>
                    <a:pt x="589" y="225"/>
                  </a:lnTo>
                  <a:lnTo>
                    <a:pt x="592" y="225"/>
                  </a:lnTo>
                  <a:lnTo>
                    <a:pt x="595" y="225"/>
                  </a:lnTo>
                  <a:lnTo>
                    <a:pt x="596" y="225"/>
                  </a:lnTo>
                  <a:lnTo>
                    <a:pt x="597" y="225"/>
                  </a:lnTo>
                  <a:lnTo>
                    <a:pt x="598" y="225"/>
                  </a:lnTo>
                  <a:lnTo>
                    <a:pt x="599" y="225"/>
                  </a:lnTo>
                  <a:lnTo>
                    <a:pt x="600" y="225"/>
                  </a:lnTo>
                  <a:lnTo>
                    <a:pt x="601" y="225"/>
                  </a:lnTo>
                  <a:lnTo>
                    <a:pt x="601" y="226"/>
                  </a:lnTo>
                  <a:lnTo>
                    <a:pt x="602" y="226"/>
                  </a:lnTo>
                  <a:lnTo>
                    <a:pt x="603" y="226"/>
                  </a:lnTo>
                  <a:lnTo>
                    <a:pt x="603" y="227"/>
                  </a:lnTo>
                  <a:lnTo>
                    <a:pt x="605" y="227"/>
                  </a:lnTo>
                  <a:lnTo>
                    <a:pt x="605" y="228"/>
                  </a:lnTo>
                  <a:lnTo>
                    <a:pt x="607" y="228"/>
                  </a:lnTo>
                  <a:lnTo>
                    <a:pt x="607" y="229"/>
                  </a:lnTo>
                  <a:lnTo>
                    <a:pt x="608" y="229"/>
                  </a:lnTo>
                  <a:lnTo>
                    <a:pt x="608" y="230"/>
                  </a:lnTo>
                  <a:lnTo>
                    <a:pt x="612" y="230"/>
                  </a:lnTo>
                  <a:lnTo>
                    <a:pt x="612" y="231"/>
                  </a:lnTo>
                  <a:lnTo>
                    <a:pt x="614" y="231"/>
                  </a:lnTo>
                  <a:lnTo>
                    <a:pt x="614" y="232"/>
                  </a:lnTo>
                  <a:lnTo>
                    <a:pt x="616" y="232"/>
                  </a:lnTo>
                  <a:lnTo>
                    <a:pt x="616" y="233"/>
                  </a:lnTo>
                  <a:lnTo>
                    <a:pt x="621" y="233"/>
                  </a:lnTo>
                  <a:lnTo>
                    <a:pt x="622" y="233"/>
                  </a:lnTo>
                  <a:lnTo>
                    <a:pt x="624" y="233"/>
                  </a:lnTo>
                  <a:lnTo>
                    <a:pt x="624" y="234"/>
                  </a:lnTo>
                  <a:lnTo>
                    <a:pt x="627" y="234"/>
                  </a:lnTo>
                  <a:lnTo>
                    <a:pt x="627" y="235"/>
                  </a:lnTo>
                  <a:lnTo>
                    <a:pt x="627" y="236"/>
                  </a:lnTo>
                  <a:lnTo>
                    <a:pt x="629" y="236"/>
                  </a:lnTo>
                  <a:lnTo>
                    <a:pt x="632" y="236"/>
                  </a:lnTo>
                  <a:lnTo>
                    <a:pt x="632" y="237"/>
                  </a:lnTo>
                  <a:lnTo>
                    <a:pt x="634" y="237"/>
                  </a:lnTo>
                  <a:lnTo>
                    <a:pt x="635" y="237"/>
                  </a:lnTo>
                  <a:lnTo>
                    <a:pt x="636" y="237"/>
                  </a:lnTo>
                  <a:lnTo>
                    <a:pt x="638" y="237"/>
                  </a:lnTo>
                  <a:lnTo>
                    <a:pt x="638" y="238"/>
                  </a:lnTo>
                  <a:lnTo>
                    <a:pt x="639" y="238"/>
                  </a:lnTo>
                  <a:lnTo>
                    <a:pt x="639" y="239"/>
                  </a:lnTo>
                  <a:lnTo>
                    <a:pt x="641" y="239"/>
                  </a:lnTo>
                  <a:lnTo>
                    <a:pt x="644" y="239"/>
                  </a:lnTo>
                  <a:lnTo>
                    <a:pt x="646" y="239"/>
                  </a:lnTo>
                  <a:lnTo>
                    <a:pt x="647" y="239"/>
                  </a:lnTo>
                  <a:lnTo>
                    <a:pt x="647" y="240"/>
                  </a:lnTo>
                  <a:lnTo>
                    <a:pt x="649" y="240"/>
                  </a:lnTo>
                  <a:lnTo>
                    <a:pt x="652" y="240"/>
                  </a:lnTo>
                  <a:lnTo>
                    <a:pt x="652" y="241"/>
                  </a:lnTo>
                  <a:lnTo>
                    <a:pt x="653" y="241"/>
                  </a:lnTo>
                  <a:lnTo>
                    <a:pt x="653" y="242"/>
                  </a:lnTo>
                  <a:lnTo>
                    <a:pt x="654" y="242"/>
                  </a:lnTo>
                  <a:lnTo>
                    <a:pt x="655" y="242"/>
                  </a:lnTo>
                  <a:lnTo>
                    <a:pt x="657" y="242"/>
                  </a:lnTo>
                  <a:lnTo>
                    <a:pt x="662" y="242"/>
                  </a:lnTo>
                  <a:lnTo>
                    <a:pt x="663" y="242"/>
                  </a:lnTo>
                  <a:lnTo>
                    <a:pt x="665" y="242"/>
                  </a:lnTo>
                  <a:lnTo>
                    <a:pt x="666" y="242"/>
                  </a:lnTo>
                  <a:lnTo>
                    <a:pt x="668" y="242"/>
                  </a:lnTo>
                  <a:lnTo>
                    <a:pt x="668" y="243"/>
                  </a:lnTo>
                  <a:lnTo>
                    <a:pt x="669" y="243"/>
                  </a:lnTo>
                  <a:lnTo>
                    <a:pt x="669" y="244"/>
                  </a:lnTo>
                  <a:lnTo>
                    <a:pt x="670" y="244"/>
                  </a:lnTo>
                  <a:lnTo>
                    <a:pt x="673" y="244"/>
                  </a:lnTo>
                  <a:lnTo>
                    <a:pt x="675" y="244"/>
                  </a:lnTo>
                  <a:lnTo>
                    <a:pt x="675" y="245"/>
                  </a:lnTo>
                  <a:lnTo>
                    <a:pt x="678" y="245"/>
                  </a:lnTo>
                  <a:lnTo>
                    <a:pt x="678" y="247"/>
                  </a:lnTo>
                  <a:lnTo>
                    <a:pt x="679" y="247"/>
                  </a:lnTo>
                  <a:lnTo>
                    <a:pt x="679" y="248"/>
                  </a:lnTo>
                  <a:lnTo>
                    <a:pt x="682" y="248"/>
                  </a:lnTo>
                  <a:lnTo>
                    <a:pt x="682" y="249"/>
                  </a:lnTo>
                  <a:lnTo>
                    <a:pt x="683" y="249"/>
                  </a:lnTo>
                  <a:lnTo>
                    <a:pt x="684" y="249"/>
                  </a:lnTo>
                  <a:lnTo>
                    <a:pt x="684" y="250"/>
                  </a:lnTo>
                  <a:lnTo>
                    <a:pt x="686" y="250"/>
                  </a:lnTo>
                  <a:lnTo>
                    <a:pt x="694" y="250"/>
                  </a:lnTo>
                  <a:lnTo>
                    <a:pt x="695" y="250"/>
                  </a:lnTo>
                  <a:lnTo>
                    <a:pt x="696" y="250"/>
                  </a:lnTo>
                  <a:lnTo>
                    <a:pt x="699" y="250"/>
                  </a:lnTo>
                  <a:lnTo>
                    <a:pt x="700" y="250"/>
                  </a:lnTo>
                  <a:lnTo>
                    <a:pt x="700" y="251"/>
                  </a:lnTo>
                  <a:lnTo>
                    <a:pt x="703" y="251"/>
                  </a:lnTo>
                  <a:lnTo>
                    <a:pt x="704" y="251"/>
                  </a:lnTo>
                  <a:lnTo>
                    <a:pt x="706" y="251"/>
                  </a:lnTo>
                  <a:lnTo>
                    <a:pt x="707" y="251"/>
                  </a:lnTo>
                  <a:lnTo>
                    <a:pt x="707" y="252"/>
                  </a:lnTo>
                  <a:lnTo>
                    <a:pt x="710" y="252"/>
                  </a:lnTo>
                  <a:lnTo>
                    <a:pt x="710" y="254"/>
                  </a:lnTo>
                  <a:lnTo>
                    <a:pt x="716" y="254"/>
                  </a:lnTo>
                  <a:lnTo>
                    <a:pt x="717" y="254"/>
                  </a:lnTo>
                  <a:lnTo>
                    <a:pt x="720" y="254"/>
                  </a:lnTo>
                  <a:lnTo>
                    <a:pt x="725" y="254"/>
                  </a:lnTo>
                  <a:lnTo>
                    <a:pt x="726" y="254"/>
                  </a:lnTo>
                  <a:lnTo>
                    <a:pt x="727" y="254"/>
                  </a:lnTo>
                  <a:lnTo>
                    <a:pt x="728" y="254"/>
                  </a:lnTo>
                  <a:lnTo>
                    <a:pt x="729" y="254"/>
                  </a:lnTo>
                  <a:lnTo>
                    <a:pt x="729" y="255"/>
                  </a:lnTo>
                  <a:lnTo>
                    <a:pt x="732" y="255"/>
                  </a:lnTo>
                  <a:lnTo>
                    <a:pt x="732" y="256"/>
                  </a:lnTo>
                  <a:lnTo>
                    <a:pt x="734" y="256"/>
                  </a:lnTo>
                  <a:lnTo>
                    <a:pt x="739" y="256"/>
                  </a:lnTo>
                  <a:lnTo>
                    <a:pt x="740" y="256"/>
                  </a:lnTo>
                  <a:lnTo>
                    <a:pt x="740" y="257"/>
                  </a:lnTo>
                  <a:lnTo>
                    <a:pt x="741" y="257"/>
                  </a:lnTo>
                  <a:lnTo>
                    <a:pt x="741" y="259"/>
                  </a:lnTo>
                  <a:lnTo>
                    <a:pt x="743" y="259"/>
                  </a:lnTo>
                  <a:lnTo>
                    <a:pt x="743" y="260"/>
                  </a:lnTo>
                  <a:lnTo>
                    <a:pt x="748" y="260"/>
                  </a:lnTo>
                  <a:lnTo>
                    <a:pt x="748" y="261"/>
                  </a:lnTo>
                  <a:lnTo>
                    <a:pt x="750" y="261"/>
                  </a:lnTo>
                  <a:lnTo>
                    <a:pt x="750" y="262"/>
                  </a:lnTo>
                  <a:lnTo>
                    <a:pt x="751" y="262"/>
                  </a:lnTo>
                  <a:lnTo>
                    <a:pt x="758" y="262"/>
                  </a:lnTo>
                  <a:lnTo>
                    <a:pt x="760" y="262"/>
                  </a:lnTo>
                  <a:lnTo>
                    <a:pt x="760" y="263"/>
                  </a:lnTo>
                  <a:lnTo>
                    <a:pt x="761" y="263"/>
                  </a:lnTo>
                  <a:lnTo>
                    <a:pt x="762" y="263"/>
                  </a:lnTo>
                  <a:lnTo>
                    <a:pt x="762" y="264"/>
                  </a:lnTo>
                  <a:lnTo>
                    <a:pt x="764" y="264"/>
                  </a:lnTo>
                  <a:lnTo>
                    <a:pt x="767" y="264"/>
                  </a:lnTo>
                  <a:lnTo>
                    <a:pt x="767" y="265"/>
                  </a:lnTo>
                  <a:lnTo>
                    <a:pt x="769" y="265"/>
                  </a:lnTo>
                  <a:lnTo>
                    <a:pt x="769" y="266"/>
                  </a:lnTo>
                  <a:lnTo>
                    <a:pt x="773" y="266"/>
                  </a:lnTo>
                  <a:lnTo>
                    <a:pt x="778" y="266"/>
                  </a:lnTo>
                  <a:lnTo>
                    <a:pt x="778" y="267"/>
                  </a:lnTo>
                  <a:lnTo>
                    <a:pt x="783" y="267"/>
                  </a:lnTo>
                  <a:lnTo>
                    <a:pt x="784" y="267"/>
                  </a:lnTo>
                  <a:lnTo>
                    <a:pt x="785" y="267"/>
                  </a:lnTo>
                  <a:lnTo>
                    <a:pt x="786" y="267"/>
                  </a:lnTo>
                  <a:lnTo>
                    <a:pt x="787" y="267"/>
                  </a:lnTo>
                  <a:lnTo>
                    <a:pt x="789" y="267"/>
                  </a:lnTo>
                  <a:lnTo>
                    <a:pt x="789" y="268"/>
                  </a:lnTo>
                  <a:lnTo>
                    <a:pt x="792" y="268"/>
                  </a:lnTo>
                  <a:lnTo>
                    <a:pt x="795" y="268"/>
                  </a:lnTo>
                  <a:lnTo>
                    <a:pt x="799" y="268"/>
                  </a:lnTo>
                  <a:lnTo>
                    <a:pt x="804" y="268"/>
                  </a:lnTo>
                  <a:lnTo>
                    <a:pt x="805" y="268"/>
                  </a:lnTo>
                  <a:lnTo>
                    <a:pt x="809" y="268"/>
                  </a:lnTo>
                  <a:lnTo>
                    <a:pt x="810" y="268"/>
                  </a:lnTo>
                  <a:lnTo>
                    <a:pt x="817" y="268"/>
                  </a:lnTo>
                  <a:lnTo>
                    <a:pt x="820" y="268"/>
                  </a:lnTo>
                  <a:lnTo>
                    <a:pt x="822" y="268"/>
                  </a:lnTo>
                  <a:lnTo>
                    <a:pt x="823" y="268"/>
                  </a:lnTo>
                  <a:lnTo>
                    <a:pt x="828" y="268"/>
                  </a:lnTo>
                  <a:lnTo>
                    <a:pt x="830" y="268"/>
                  </a:lnTo>
                  <a:lnTo>
                    <a:pt x="834" y="268"/>
                  </a:lnTo>
                  <a:lnTo>
                    <a:pt x="834" y="270"/>
                  </a:lnTo>
                  <a:lnTo>
                    <a:pt x="835" y="270"/>
                  </a:lnTo>
                  <a:lnTo>
                    <a:pt x="840" y="270"/>
                  </a:lnTo>
                  <a:lnTo>
                    <a:pt x="843" y="270"/>
                  </a:lnTo>
                  <a:lnTo>
                    <a:pt x="844" y="270"/>
                  </a:lnTo>
                  <a:lnTo>
                    <a:pt x="847" y="270"/>
                  </a:lnTo>
                  <a:lnTo>
                    <a:pt x="849" y="270"/>
                  </a:lnTo>
                  <a:lnTo>
                    <a:pt x="851" y="270"/>
                  </a:lnTo>
                  <a:lnTo>
                    <a:pt x="852" y="270"/>
                  </a:lnTo>
                  <a:lnTo>
                    <a:pt x="853" y="270"/>
                  </a:lnTo>
                  <a:lnTo>
                    <a:pt x="859" y="270"/>
                  </a:lnTo>
                  <a:lnTo>
                    <a:pt x="864" y="270"/>
                  </a:lnTo>
                  <a:lnTo>
                    <a:pt x="866" y="270"/>
                  </a:lnTo>
                  <a:lnTo>
                    <a:pt x="866" y="271"/>
                  </a:lnTo>
                  <a:lnTo>
                    <a:pt x="867" y="271"/>
                  </a:lnTo>
                  <a:lnTo>
                    <a:pt x="869" y="271"/>
                  </a:lnTo>
                  <a:lnTo>
                    <a:pt x="870" y="271"/>
                  </a:lnTo>
                  <a:lnTo>
                    <a:pt x="870" y="272"/>
                  </a:lnTo>
                  <a:lnTo>
                    <a:pt x="871" y="272"/>
                  </a:lnTo>
                  <a:lnTo>
                    <a:pt x="872" y="272"/>
                  </a:lnTo>
                  <a:lnTo>
                    <a:pt x="876" y="272"/>
                  </a:lnTo>
                  <a:lnTo>
                    <a:pt x="877" y="272"/>
                  </a:lnTo>
                  <a:lnTo>
                    <a:pt x="880" y="272"/>
                  </a:lnTo>
                  <a:lnTo>
                    <a:pt x="888" y="272"/>
                  </a:lnTo>
                  <a:lnTo>
                    <a:pt x="890" y="272"/>
                  </a:lnTo>
                  <a:lnTo>
                    <a:pt x="892" y="272"/>
                  </a:lnTo>
                  <a:lnTo>
                    <a:pt x="895" y="272"/>
                  </a:lnTo>
                  <a:lnTo>
                    <a:pt x="901" y="272"/>
                  </a:lnTo>
                  <a:lnTo>
                    <a:pt x="901" y="274"/>
                  </a:lnTo>
                  <a:lnTo>
                    <a:pt x="903" y="274"/>
                  </a:lnTo>
                  <a:lnTo>
                    <a:pt x="904" y="274"/>
                  </a:lnTo>
                  <a:lnTo>
                    <a:pt x="904" y="275"/>
                  </a:lnTo>
                  <a:lnTo>
                    <a:pt x="905" y="275"/>
                  </a:lnTo>
                  <a:lnTo>
                    <a:pt x="908" y="275"/>
                  </a:lnTo>
                  <a:lnTo>
                    <a:pt x="909" y="275"/>
                  </a:lnTo>
                  <a:lnTo>
                    <a:pt x="918" y="275"/>
                  </a:lnTo>
                  <a:lnTo>
                    <a:pt x="919" y="275"/>
                  </a:lnTo>
                  <a:lnTo>
                    <a:pt x="924" y="275"/>
                  </a:lnTo>
                  <a:lnTo>
                    <a:pt x="927" y="275"/>
                  </a:lnTo>
                  <a:lnTo>
                    <a:pt x="927" y="277"/>
                  </a:lnTo>
                  <a:lnTo>
                    <a:pt x="931" y="277"/>
                  </a:lnTo>
                  <a:lnTo>
                    <a:pt x="933" y="277"/>
                  </a:lnTo>
                  <a:lnTo>
                    <a:pt x="934" y="277"/>
                  </a:lnTo>
                  <a:lnTo>
                    <a:pt x="935" y="277"/>
                  </a:lnTo>
                  <a:lnTo>
                    <a:pt x="935" y="278"/>
                  </a:lnTo>
                  <a:lnTo>
                    <a:pt x="944" y="278"/>
                  </a:lnTo>
                  <a:lnTo>
                    <a:pt x="950" y="278"/>
                  </a:lnTo>
                  <a:lnTo>
                    <a:pt x="951" y="278"/>
                  </a:lnTo>
                  <a:lnTo>
                    <a:pt x="952" y="278"/>
                  </a:lnTo>
                  <a:lnTo>
                    <a:pt x="952" y="280"/>
                  </a:lnTo>
                  <a:lnTo>
                    <a:pt x="957" y="280"/>
                  </a:lnTo>
                  <a:lnTo>
                    <a:pt x="960" y="280"/>
                  </a:lnTo>
                  <a:lnTo>
                    <a:pt x="961" y="280"/>
                  </a:lnTo>
                  <a:lnTo>
                    <a:pt x="963" y="280"/>
                  </a:lnTo>
                  <a:lnTo>
                    <a:pt x="966" y="280"/>
                  </a:lnTo>
                  <a:lnTo>
                    <a:pt x="967" y="280"/>
                  </a:lnTo>
                  <a:lnTo>
                    <a:pt x="973" y="280"/>
                  </a:lnTo>
                  <a:lnTo>
                    <a:pt x="975" y="280"/>
                  </a:lnTo>
                  <a:lnTo>
                    <a:pt x="977" y="280"/>
                  </a:lnTo>
                  <a:lnTo>
                    <a:pt x="978" y="280"/>
                  </a:lnTo>
                  <a:lnTo>
                    <a:pt x="985" y="280"/>
                  </a:lnTo>
                  <a:lnTo>
                    <a:pt x="987" y="280"/>
                  </a:lnTo>
                  <a:lnTo>
                    <a:pt x="993" y="280"/>
                  </a:lnTo>
                  <a:lnTo>
                    <a:pt x="995" y="280"/>
                  </a:lnTo>
                  <a:lnTo>
                    <a:pt x="999" y="280"/>
                  </a:lnTo>
                  <a:lnTo>
                    <a:pt x="1001" y="280"/>
                  </a:lnTo>
                  <a:lnTo>
                    <a:pt x="1003" y="280"/>
                  </a:lnTo>
                  <a:lnTo>
                    <a:pt x="1004" y="280"/>
                  </a:lnTo>
                  <a:lnTo>
                    <a:pt x="1005" y="280"/>
                  </a:lnTo>
                  <a:lnTo>
                    <a:pt x="1005" y="282"/>
                  </a:lnTo>
                  <a:lnTo>
                    <a:pt x="1006" y="282"/>
                  </a:lnTo>
                  <a:lnTo>
                    <a:pt x="1009" y="282"/>
                  </a:lnTo>
                  <a:lnTo>
                    <a:pt x="1009" y="284"/>
                  </a:lnTo>
                  <a:lnTo>
                    <a:pt x="1014" y="284"/>
                  </a:lnTo>
                  <a:lnTo>
                    <a:pt x="1014" y="286"/>
                  </a:lnTo>
                  <a:lnTo>
                    <a:pt x="1022" y="286"/>
                  </a:lnTo>
                  <a:lnTo>
                    <a:pt x="1024" y="286"/>
                  </a:lnTo>
                  <a:lnTo>
                    <a:pt x="1026" y="286"/>
                  </a:lnTo>
                  <a:lnTo>
                    <a:pt x="1028" y="286"/>
                  </a:lnTo>
                  <a:lnTo>
                    <a:pt x="1030" y="286"/>
                  </a:lnTo>
                  <a:lnTo>
                    <a:pt x="1035" y="286"/>
                  </a:lnTo>
                  <a:lnTo>
                    <a:pt x="1037" y="286"/>
                  </a:lnTo>
                  <a:lnTo>
                    <a:pt x="1042" y="286"/>
                  </a:lnTo>
                  <a:lnTo>
                    <a:pt x="1044" y="286"/>
                  </a:lnTo>
                  <a:lnTo>
                    <a:pt x="1050" y="286"/>
                  </a:lnTo>
                  <a:lnTo>
                    <a:pt x="1050" y="288"/>
                  </a:lnTo>
                  <a:lnTo>
                    <a:pt x="1051" y="288"/>
                  </a:lnTo>
                  <a:lnTo>
                    <a:pt x="1051" y="291"/>
                  </a:lnTo>
                  <a:lnTo>
                    <a:pt x="1060" y="291"/>
                  </a:lnTo>
                  <a:lnTo>
                    <a:pt x="1060" y="293"/>
                  </a:lnTo>
                  <a:lnTo>
                    <a:pt x="1061" y="293"/>
                  </a:lnTo>
                  <a:lnTo>
                    <a:pt x="1066" y="293"/>
                  </a:lnTo>
                  <a:lnTo>
                    <a:pt x="1069" y="293"/>
                  </a:lnTo>
                  <a:lnTo>
                    <a:pt x="1078" y="293"/>
                  </a:lnTo>
                  <a:lnTo>
                    <a:pt x="1079" y="293"/>
                  </a:lnTo>
                  <a:lnTo>
                    <a:pt x="1081" y="293"/>
                  </a:lnTo>
                  <a:lnTo>
                    <a:pt x="1086" y="293"/>
                  </a:lnTo>
                  <a:lnTo>
                    <a:pt x="1096" y="293"/>
                  </a:lnTo>
                  <a:lnTo>
                    <a:pt x="1100" y="293"/>
                  </a:lnTo>
                  <a:lnTo>
                    <a:pt x="1100" y="295"/>
                  </a:lnTo>
                  <a:lnTo>
                    <a:pt x="1104" y="295"/>
                  </a:lnTo>
                  <a:lnTo>
                    <a:pt x="1105" y="295"/>
                  </a:lnTo>
                  <a:lnTo>
                    <a:pt x="1111" y="295"/>
                  </a:lnTo>
                  <a:lnTo>
                    <a:pt x="1111" y="298"/>
                  </a:lnTo>
                  <a:lnTo>
                    <a:pt x="1113" y="298"/>
                  </a:lnTo>
                  <a:lnTo>
                    <a:pt x="1115" y="298"/>
                  </a:lnTo>
                  <a:lnTo>
                    <a:pt x="1122" y="298"/>
                  </a:lnTo>
                  <a:lnTo>
                    <a:pt x="1128" y="298"/>
                  </a:lnTo>
                  <a:lnTo>
                    <a:pt x="1130" y="298"/>
                  </a:lnTo>
                  <a:lnTo>
                    <a:pt x="1131" y="298"/>
                  </a:lnTo>
                  <a:lnTo>
                    <a:pt x="1133" y="298"/>
                  </a:lnTo>
                  <a:lnTo>
                    <a:pt x="1136" y="298"/>
                  </a:lnTo>
                  <a:lnTo>
                    <a:pt x="1137" y="298"/>
                  </a:lnTo>
                  <a:lnTo>
                    <a:pt x="1140" y="298"/>
                  </a:lnTo>
                  <a:lnTo>
                    <a:pt x="1148" y="298"/>
                  </a:lnTo>
                  <a:lnTo>
                    <a:pt x="1151" y="298"/>
                  </a:lnTo>
                  <a:lnTo>
                    <a:pt x="1153" y="298"/>
                  </a:lnTo>
                  <a:lnTo>
                    <a:pt x="1154" y="298"/>
                  </a:lnTo>
                  <a:lnTo>
                    <a:pt x="1158" y="298"/>
                  </a:lnTo>
                  <a:lnTo>
                    <a:pt x="1158" y="301"/>
                  </a:lnTo>
                  <a:lnTo>
                    <a:pt x="1159" y="301"/>
                  </a:lnTo>
                  <a:lnTo>
                    <a:pt x="1165" y="301"/>
                  </a:lnTo>
                  <a:lnTo>
                    <a:pt x="1166" y="301"/>
                  </a:lnTo>
                  <a:lnTo>
                    <a:pt x="1167" y="301"/>
                  </a:lnTo>
                  <a:lnTo>
                    <a:pt x="1172" y="301"/>
                  </a:lnTo>
                  <a:lnTo>
                    <a:pt x="1174" y="301"/>
                  </a:lnTo>
                  <a:lnTo>
                    <a:pt x="1179" y="301"/>
                  </a:lnTo>
                  <a:lnTo>
                    <a:pt x="1181" y="301"/>
                  </a:lnTo>
                  <a:lnTo>
                    <a:pt x="1190" y="301"/>
                  </a:lnTo>
                  <a:lnTo>
                    <a:pt x="1193" y="301"/>
                  </a:lnTo>
                  <a:lnTo>
                    <a:pt x="1198" y="301"/>
                  </a:lnTo>
                  <a:lnTo>
                    <a:pt x="1200" y="301"/>
                  </a:lnTo>
                  <a:lnTo>
                    <a:pt x="1201" y="301"/>
                  </a:lnTo>
                  <a:lnTo>
                    <a:pt x="1201" y="305"/>
                  </a:lnTo>
                  <a:lnTo>
                    <a:pt x="1213" y="305"/>
                  </a:lnTo>
                  <a:lnTo>
                    <a:pt x="1214" y="305"/>
                  </a:lnTo>
                  <a:lnTo>
                    <a:pt x="1215" y="305"/>
                  </a:lnTo>
                  <a:lnTo>
                    <a:pt x="1216" y="305"/>
                  </a:lnTo>
                  <a:lnTo>
                    <a:pt x="1216" y="309"/>
                  </a:lnTo>
                  <a:lnTo>
                    <a:pt x="1222" y="309"/>
                  </a:lnTo>
                  <a:lnTo>
                    <a:pt x="1223" y="309"/>
                  </a:lnTo>
                  <a:lnTo>
                    <a:pt x="1225" y="309"/>
                  </a:lnTo>
                  <a:lnTo>
                    <a:pt x="1227" y="309"/>
                  </a:lnTo>
                  <a:lnTo>
                    <a:pt x="1229" y="309"/>
                  </a:lnTo>
                  <a:lnTo>
                    <a:pt x="1229" y="314"/>
                  </a:lnTo>
                  <a:lnTo>
                    <a:pt x="1231" y="314"/>
                  </a:lnTo>
                  <a:lnTo>
                    <a:pt x="1236" y="314"/>
                  </a:lnTo>
                  <a:lnTo>
                    <a:pt x="1239" y="314"/>
                  </a:lnTo>
                  <a:lnTo>
                    <a:pt x="1249" y="314"/>
                  </a:lnTo>
                  <a:lnTo>
                    <a:pt x="1249" y="318"/>
                  </a:lnTo>
                  <a:lnTo>
                    <a:pt x="1255" y="318"/>
                  </a:lnTo>
                  <a:lnTo>
                    <a:pt x="1260" y="318"/>
                  </a:lnTo>
                  <a:lnTo>
                    <a:pt x="1262" y="318"/>
                  </a:lnTo>
                  <a:lnTo>
                    <a:pt x="1272" y="318"/>
                  </a:lnTo>
                  <a:lnTo>
                    <a:pt x="1273" y="318"/>
                  </a:lnTo>
                  <a:lnTo>
                    <a:pt x="1275" y="318"/>
                  </a:lnTo>
                  <a:lnTo>
                    <a:pt x="1280" y="318"/>
                  </a:lnTo>
                  <a:lnTo>
                    <a:pt x="1292" y="318"/>
                  </a:lnTo>
                  <a:lnTo>
                    <a:pt x="1293" y="318"/>
                  </a:lnTo>
                  <a:lnTo>
                    <a:pt x="1295" y="318"/>
                  </a:lnTo>
                  <a:lnTo>
                    <a:pt x="1298" y="318"/>
                  </a:lnTo>
                  <a:lnTo>
                    <a:pt x="1306" y="318"/>
                  </a:lnTo>
                  <a:lnTo>
                    <a:pt x="1314" y="318"/>
                  </a:lnTo>
                  <a:lnTo>
                    <a:pt x="1318" y="318"/>
                  </a:lnTo>
                  <a:lnTo>
                    <a:pt x="1321" y="318"/>
                  </a:lnTo>
                  <a:lnTo>
                    <a:pt x="1324" y="318"/>
                  </a:lnTo>
                  <a:lnTo>
                    <a:pt x="1327" y="318"/>
                  </a:lnTo>
                  <a:lnTo>
                    <a:pt x="1331" y="318"/>
                  </a:lnTo>
                  <a:lnTo>
                    <a:pt x="1335" y="318"/>
                  </a:lnTo>
                  <a:lnTo>
                    <a:pt x="1335" y="330"/>
                  </a:lnTo>
                  <a:lnTo>
                    <a:pt x="1339" y="330"/>
                  </a:lnTo>
                  <a:lnTo>
                    <a:pt x="1348" y="330"/>
                  </a:lnTo>
                  <a:lnTo>
                    <a:pt x="1350" y="330"/>
                  </a:lnTo>
                  <a:lnTo>
                    <a:pt x="1358" y="330"/>
                  </a:lnTo>
                  <a:lnTo>
                    <a:pt x="1361" y="330"/>
                  </a:lnTo>
                  <a:lnTo>
                    <a:pt x="1362" y="330"/>
                  </a:lnTo>
                  <a:lnTo>
                    <a:pt x="1366" y="330"/>
                  </a:lnTo>
                  <a:lnTo>
                    <a:pt x="1371" y="330"/>
                  </a:lnTo>
                  <a:lnTo>
                    <a:pt x="1376" y="330"/>
                  </a:lnTo>
                  <a:lnTo>
                    <a:pt x="1379" y="330"/>
                  </a:lnTo>
                  <a:lnTo>
                    <a:pt x="1381" y="330"/>
                  </a:lnTo>
                  <a:lnTo>
                    <a:pt x="1385" y="330"/>
                  </a:lnTo>
                  <a:lnTo>
                    <a:pt x="1387" y="330"/>
                  </a:lnTo>
                  <a:lnTo>
                    <a:pt x="1389" y="330"/>
                  </a:lnTo>
                  <a:lnTo>
                    <a:pt x="1391" y="330"/>
                  </a:lnTo>
                </a:path>
              </a:pathLst>
            </a:custGeom>
            <a:noFill/>
            <a:ln w="12065">
              <a:solidFill>
                <a:srgbClr val="E37E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Freeform 153"/>
            <p:cNvSpPr>
              <a:spLocks/>
            </p:cNvSpPr>
            <p:nvPr/>
          </p:nvSpPr>
          <p:spPr bwMode="auto">
            <a:xfrm>
              <a:off x="6216" y="4762"/>
              <a:ext cx="42056" cy="11373"/>
            </a:xfrm>
            <a:custGeom>
              <a:avLst/>
              <a:gdLst>
                <a:gd name="T0" fmla="*/ 0 w 1380"/>
                <a:gd name="T1" fmla="*/ 0 h 373"/>
                <a:gd name="T2" fmla="*/ 0 w 1380"/>
                <a:gd name="T3" fmla="*/ 0 h 373"/>
                <a:gd name="T4" fmla="*/ 6095 w 1380"/>
                <a:gd name="T5" fmla="*/ 21343 h 373"/>
                <a:gd name="T6" fmla="*/ 12190 w 1380"/>
                <a:gd name="T7" fmla="*/ 45735 h 373"/>
                <a:gd name="T8" fmla="*/ 57903 w 1380"/>
                <a:gd name="T9" fmla="*/ 73177 h 373"/>
                <a:gd name="T10" fmla="*/ 121902 w 1380"/>
                <a:gd name="T11" fmla="*/ 100618 h 373"/>
                <a:gd name="T12" fmla="*/ 155425 w 1380"/>
                <a:gd name="T13" fmla="*/ 128059 h 373"/>
                <a:gd name="T14" fmla="*/ 191995 w 1380"/>
                <a:gd name="T15" fmla="*/ 155500 h 373"/>
                <a:gd name="T16" fmla="*/ 219423 w 1380"/>
                <a:gd name="T17" fmla="*/ 179892 h 373"/>
                <a:gd name="T18" fmla="*/ 292564 w 1380"/>
                <a:gd name="T19" fmla="*/ 207333 h 373"/>
                <a:gd name="T20" fmla="*/ 313897 w 1380"/>
                <a:gd name="T21" fmla="*/ 234775 h 373"/>
                <a:gd name="T22" fmla="*/ 399228 w 1380"/>
                <a:gd name="T23" fmla="*/ 262216 h 373"/>
                <a:gd name="T24" fmla="*/ 472369 w 1380"/>
                <a:gd name="T25" fmla="*/ 289657 h 373"/>
                <a:gd name="T26" fmla="*/ 569890 w 1380"/>
                <a:gd name="T27" fmla="*/ 314049 h 373"/>
                <a:gd name="T28" fmla="*/ 612556 w 1380"/>
                <a:gd name="T29" fmla="*/ 341490 h 373"/>
                <a:gd name="T30" fmla="*/ 676554 w 1380"/>
                <a:gd name="T31" fmla="*/ 368932 h 373"/>
                <a:gd name="T32" fmla="*/ 725314 w 1380"/>
                <a:gd name="T33" fmla="*/ 396373 h 373"/>
                <a:gd name="T34" fmla="*/ 749695 w 1380"/>
                <a:gd name="T35" fmla="*/ 420765 h 373"/>
                <a:gd name="T36" fmla="*/ 831978 w 1380"/>
                <a:gd name="T37" fmla="*/ 448206 h 373"/>
                <a:gd name="T38" fmla="*/ 883787 w 1380"/>
                <a:gd name="T39" fmla="*/ 481745 h 373"/>
                <a:gd name="T40" fmla="*/ 975213 w 1380"/>
                <a:gd name="T41" fmla="*/ 509187 h 373"/>
                <a:gd name="T42" fmla="*/ 1100162 w 1380"/>
                <a:gd name="T43" fmla="*/ 536628 h 373"/>
                <a:gd name="T44" fmla="*/ 1161113 w 1380"/>
                <a:gd name="T45" fmla="*/ 564069 h 373"/>
                <a:gd name="T46" fmla="*/ 1219016 w 1380"/>
                <a:gd name="T47" fmla="*/ 588461 h 373"/>
                <a:gd name="T48" fmla="*/ 1362250 w 1380"/>
                <a:gd name="T49" fmla="*/ 615902 h 373"/>
                <a:gd name="T50" fmla="*/ 1435391 w 1380"/>
                <a:gd name="T51" fmla="*/ 637245 h 373"/>
                <a:gd name="T52" fmla="*/ 1459772 w 1380"/>
                <a:gd name="T53" fmla="*/ 649442 h 373"/>
                <a:gd name="T54" fmla="*/ 1484152 w 1380"/>
                <a:gd name="T55" fmla="*/ 664687 h 373"/>
                <a:gd name="T56" fmla="*/ 1587768 w 1380"/>
                <a:gd name="T57" fmla="*/ 676883 h 373"/>
                <a:gd name="T58" fmla="*/ 1621291 w 1380"/>
                <a:gd name="T59" fmla="*/ 686030 h 373"/>
                <a:gd name="T60" fmla="*/ 1645672 w 1380"/>
                <a:gd name="T61" fmla="*/ 692128 h 373"/>
                <a:gd name="T62" fmla="*/ 1694432 w 1380"/>
                <a:gd name="T63" fmla="*/ 692128 h 373"/>
                <a:gd name="T64" fmla="*/ 1752335 w 1380"/>
                <a:gd name="T65" fmla="*/ 692128 h 373"/>
                <a:gd name="T66" fmla="*/ 1852904 w 1380"/>
                <a:gd name="T67" fmla="*/ 701275 h 373"/>
                <a:gd name="T68" fmla="*/ 1950426 w 1380"/>
                <a:gd name="T69" fmla="*/ 710422 h 373"/>
                <a:gd name="T70" fmla="*/ 1986996 w 1380"/>
                <a:gd name="T71" fmla="*/ 725667 h 373"/>
                <a:gd name="T72" fmla="*/ 2057089 w 1380"/>
                <a:gd name="T73" fmla="*/ 734814 h 373"/>
                <a:gd name="T74" fmla="*/ 2099755 w 1380"/>
                <a:gd name="T75" fmla="*/ 762255 h 373"/>
                <a:gd name="T76" fmla="*/ 2151563 w 1380"/>
                <a:gd name="T77" fmla="*/ 780549 h 373"/>
                <a:gd name="T78" fmla="*/ 2206419 w 1380"/>
                <a:gd name="T79" fmla="*/ 798844 h 373"/>
                <a:gd name="T80" fmla="*/ 2279560 w 1380"/>
                <a:gd name="T81" fmla="*/ 798844 h 373"/>
                <a:gd name="T82" fmla="*/ 2316130 w 1380"/>
                <a:gd name="T83" fmla="*/ 820187 h 373"/>
                <a:gd name="T84" fmla="*/ 2398414 w 1380"/>
                <a:gd name="T85" fmla="*/ 820187 h 373"/>
                <a:gd name="T86" fmla="*/ 2453270 w 1380"/>
                <a:gd name="T87" fmla="*/ 829334 h 373"/>
                <a:gd name="T88" fmla="*/ 2511173 w 1380"/>
                <a:gd name="T89" fmla="*/ 829334 h 373"/>
                <a:gd name="T90" fmla="*/ 2553838 w 1380"/>
                <a:gd name="T91" fmla="*/ 829334 h 373"/>
                <a:gd name="T92" fmla="*/ 2617837 w 1380"/>
                <a:gd name="T93" fmla="*/ 829334 h 373"/>
                <a:gd name="T94" fmla="*/ 2681835 w 1380"/>
                <a:gd name="T95" fmla="*/ 844579 h 373"/>
                <a:gd name="T96" fmla="*/ 2758024 w 1380"/>
                <a:gd name="T97" fmla="*/ 844579 h 373"/>
                <a:gd name="T98" fmla="*/ 2776309 w 1380"/>
                <a:gd name="T99" fmla="*/ 875069 h 373"/>
                <a:gd name="T100" fmla="*/ 2886020 w 1380"/>
                <a:gd name="T101" fmla="*/ 875069 h 373"/>
                <a:gd name="T102" fmla="*/ 3059730 w 1380"/>
                <a:gd name="T103" fmla="*/ 875069 h 373"/>
                <a:gd name="T104" fmla="*/ 3166394 w 1380"/>
                <a:gd name="T105" fmla="*/ 875069 h 373"/>
                <a:gd name="T106" fmla="*/ 3239535 w 1380"/>
                <a:gd name="T107" fmla="*/ 875069 h 373"/>
                <a:gd name="T108" fmla="*/ 3440672 w 1380"/>
                <a:gd name="T109" fmla="*/ 875069 h 373"/>
                <a:gd name="T110" fmla="*/ 3550384 w 1380"/>
                <a:gd name="T111" fmla="*/ 875069 h 373"/>
                <a:gd name="T112" fmla="*/ 3647905 w 1380"/>
                <a:gd name="T113" fmla="*/ 875069 h 373"/>
                <a:gd name="T114" fmla="*/ 3931326 w 1380"/>
                <a:gd name="T115" fmla="*/ 875069 h 373"/>
                <a:gd name="T116" fmla="*/ 4074561 w 1380"/>
                <a:gd name="T117" fmla="*/ 933001 h 373"/>
                <a:gd name="T118" fmla="*/ 4169035 w 1380"/>
                <a:gd name="T119" fmla="*/ 1137285 h 37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380" h="373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4"/>
                  </a:lnTo>
                  <a:lnTo>
                    <a:pt x="2" y="4"/>
                  </a:lnTo>
                  <a:lnTo>
                    <a:pt x="2" y="7"/>
                  </a:lnTo>
                  <a:lnTo>
                    <a:pt x="2" y="9"/>
                  </a:lnTo>
                  <a:lnTo>
                    <a:pt x="3" y="9"/>
                  </a:lnTo>
                  <a:lnTo>
                    <a:pt x="3" y="11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4" y="15"/>
                  </a:lnTo>
                  <a:lnTo>
                    <a:pt x="4" y="18"/>
                  </a:lnTo>
                  <a:lnTo>
                    <a:pt x="5" y="18"/>
                  </a:lnTo>
                  <a:lnTo>
                    <a:pt x="5" y="20"/>
                  </a:lnTo>
                  <a:lnTo>
                    <a:pt x="6" y="20"/>
                  </a:lnTo>
                  <a:lnTo>
                    <a:pt x="6" y="22"/>
                  </a:lnTo>
                  <a:lnTo>
                    <a:pt x="10" y="22"/>
                  </a:lnTo>
                  <a:lnTo>
                    <a:pt x="10" y="24"/>
                  </a:lnTo>
                  <a:lnTo>
                    <a:pt x="19" y="24"/>
                  </a:lnTo>
                  <a:lnTo>
                    <a:pt x="19" y="26"/>
                  </a:lnTo>
                  <a:lnTo>
                    <a:pt x="30" y="26"/>
                  </a:lnTo>
                  <a:lnTo>
                    <a:pt x="30" y="29"/>
                  </a:lnTo>
                  <a:lnTo>
                    <a:pt x="36" y="29"/>
                  </a:lnTo>
                  <a:lnTo>
                    <a:pt x="36" y="31"/>
                  </a:lnTo>
                  <a:lnTo>
                    <a:pt x="36" y="33"/>
                  </a:lnTo>
                  <a:lnTo>
                    <a:pt x="40" y="33"/>
                  </a:lnTo>
                  <a:lnTo>
                    <a:pt x="40" y="35"/>
                  </a:lnTo>
                  <a:lnTo>
                    <a:pt x="43" y="35"/>
                  </a:lnTo>
                  <a:lnTo>
                    <a:pt x="43" y="37"/>
                  </a:lnTo>
                  <a:lnTo>
                    <a:pt x="43" y="40"/>
                  </a:lnTo>
                  <a:lnTo>
                    <a:pt x="46" y="40"/>
                  </a:lnTo>
                  <a:lnTo>
                    <a:pt x="46" y="42"/>
                  </a:lnTo>
                  <a:lnTo>
                    <a:pt x="51" y="42"/>
                  </a:lnTo>
                  <a:lnTo>
                    <a:pt x="51" y="44"/>
                  </a:lnTo>
                  <a:lnTo>
                    <a:pt x="52" y="44"/>
                  </a:lnTo>
                  <a:lnTo>
                    <a:pt x="52" y="46"/>
                  </a:lnTo>
                  <a:lnTo>
                    <a:pt x="58" y="46"/>
                  </a:lnTo>
                  <a:lnTo>
                    <a:pt x="58" y="48"/>
                  </a:lnTo>
                  <a:lnTo>
                    <a:pt x="61" y="48"/>
                  </a:lnTo>
                  <a:lnTo>
                    <a:pt x="61" y="51"/>
                  </a:lnTo>
                  <a:lnTo>
                    <a:pt x="63" y="51"/>
                  </a:lnTo>
                  <a:lnTo>
                    <a:pt x="63" y="53"/>
                  </a:lnTo>
                  <a:lnTo>
                    <a:pt x="64" y="53"/>
                  </a:lnTo>
                  <a:lnTo>
                    <a:pt x="64" y="55"/>
                  </a:lnTo>
                  <a:lnTo>
                    <a:pt x="65" y="55"/>
                  </a:lnTo>
                  <a:lnTo>
                    <a:pt x="65" y="57"/>
                  </a:lnTo>
                  <a:lnTo>
                    <a:pt x="68" y="57"/>
                  </a:lnTo>
                  <a:lnTo>
                    <a:pt x="68" y="59"/>
                  </a:lnTo>
                  <a:lnTo>
                    <a:pt x="72" y="59"/>
                  </a:lnTo>
                  <a:lnTo>
                    <a:pt x="72" y="62"/>
                  </a:lnTo>
                  <a:lnTo>
                    <a:pt x="79" y="62"/>
                  </a:lnTo>
                  <a:lnTo>
                    <a:pt x="79" y="64"/>
                  </a:lnTo>
                  <a:lnTo>
                    <a:pt x="84" y="64"/>
                  </a:lnTo>
                  <a:lnTo>
                    <a:pt x="84" y="66"/>
                  </a:lnTo>
                  <a:lnTo>
                    <a:pt x="95" y="66"/>
                  </a:lnTo>
                  <a:lnTo>
                    <a:pt x="95" y="68"/>
                  </a:lnTo>
                  <a:lnTo>
                    <a:pt x="96" y="68"/>
                  </a:lnTo>
                  <a:lnTo>
                    <a:pt x="96" y="70"/>
                  </a:lnTo>
                  <a:lnTo>
                    <a:pt x="96" y="73"/>
                  </a:lnTo>
                  <a:lnTo>
                    <a:pt x="101" y="73"/>
                  </a:lnTo>
                  <a:lnTo>
                    <a:pt x="101" y="75"/>
                  </a:lnTo>
                  <a:lnTo>
                    <a:pt x="101" y="77"/>
                  </a:lnTo>
                  <a:lnTo>
                    <a:pt x="103" y="77"/>
                  </a:lnTo>
                  <a:lnTo>
                    <a:pt x="103" y="79"/>
                  </a:lnTo>
                  <a:lnTo>
                    <a:pt x="108" y="79"/>
                  </a:lnTo>
                  <a:lnTo>
                    <a:pt x="108" y="81"/>
                  </a:lnTo>
                  <a:lnTo>
                    <a:pt x="118" y="81"/>
                  </a:lnTo>
                  <a:lnTo>
                    <a:pt x="118" y="84"/>
                  </a:lnTo>
                  <a:lnTo>
                    <a:pt x="130" y="84"/>
                  </a:lnTo>
                  <a:lnTo>
                    <a:pt x="130" y="86"/>
                  </a:lnTo>
                  <a:lnTo>
                    <a:pt x="131" y="86"/>
                  </a:lnTo>
                  <a:lnTo>
                    <a:pt x="131" y="88"/>
                  </a:lnTo>
                  <a:lnTo>
                    <a:pt x="140" y="88"/>
                  </a:lnTo>
                  <a:lnTo>
                    <a:pt x="140" y="90"/>
                  </a:lnTo>
                  <a:lnTo>
                    <a:pt x="147" y="90"/>
                  </a:lnTo>
                  <a:lnTo>
                    <a:pt x="147" y="92"/>
                  </a:lnTo>
                  <a:lnTo>
                    <a:pt x="153" y="92"/>
                  </a:lnTo>
                  <a:lnTo>
                    <a:pt x="153" y="95"/>
                  </a:lnTo>
                  <a:lnTo>
                    <a:pt x="155" y="95"/>
                  </a:lnTo>
                  <a:lnTo>
                    <a:pt x="155" y="97"/>
                  </a:lnTo>
                  <a:lnTo>
                    <a:pt x="162" y="97"/>
                  </a:lnTo>
                  <a:lnTo>
                    <a:pt x="162" y="99"/>
                  </a:lnTo>
                  <a:lnTo>
                    <a:pt x="165" y="99"/>
                  </a:lnTo>
                  <a:lnTo>
                    <a:pt x="165" y="101"/>
                  </a:lnTo>
                  <a:lnTo>
                    <a:pt x="184" y="101"/>
                  </a:lnTo>
                  <a:lnTo>
                    <a:pt x="184" y="103"/>
                  </a:lnTo>
                  <a:lnTo>
                    <a:pt x="187" y="103"/>
                  </a:lnTo>
                  <a:lnTo>
                    <a:pt x="187" y="105"/>
                  </a:lnTo>
                  <a:lnTo>
                    <a:pt x="188" y="105"/>
                  </a:lnTo>
                  <a:lnTo>
                    <a:pt x="188" y="108"/>
                  </a:lnTo>
                  <a:lnTo>
                    <a:pt x="194" y="108"/>
                  </a:lnTo>
                  <a:lnTo>
                    <a:pt x="194" y="110"/>
                  </a:lnTo>
                  <a:lnTo>
                    <a:pt x="197" y="110"/>
                  </a:lnTo>
                  <a:lnTo>
                    <a:pt x="197" y="112"/>
                  </a:lnTo>
                  <a:lnTo>
                    <a:pt x="201" y="112"/>
                  </a:lnTo>
                  <a:lnTo>
                    <a:pt x="201" y="114"/>
                  </a:lnTo>
                  <a:lnTo>
                    <a:pt x="211" y="114"/>
                  </a:lnTo>
                  <a:lnTo>
                    <a:pt x="211" y="116"/>
                  </a:lnTo>
                  <a:lnTo>
                    <a:pt x="218" y="116"/>
                  </a:lnTo>
                  <a:lnTo>
                    <a:pt x="218" y="119"/>
                  </a:lnTo>
                  <a:lnTo>
                    <a:pt x="219" y="119"/>
                  </a:lnTo>
                  <a:lnTo>
                    <a:pt x="219" y="121"/>
                  </a:lnTo>
                  <a:lnTo>
                    <a:pt x="222" y="121"/>
                  </a:lnTo>
                  <a:lnTo>
                    <a:pt x="222" y="123"/>
                  </a:lnTo>
                  <a:lnTo>
                    <a:pt x="223" y="123"/>
                  </a:lnTo>
                  <a:lnTo>
                    <a:pt x="223" y="125"/>
                  </a:lnTo>
                  <a:lnTo>
                    <a:pt x="230" y="125"/>
                  </a:lnTo>
                  <a:lnTo>
                    <a:pt x="230" y="127"/>
                  </a:lnTo>
                  <a:lnTo>
                    <a:pt x="236" y="127"/>
                  </a:lnTo>
                  <a:lnTo>
                    <a:pt x="236" y="130"/>
                  </a:lnTo>
                  <a:lnTo>
                    <a:pt x="238" y="130"/>
                  </a:lnTo>
                  <a:lnTo>
                    <a:pt x="238" y="132"/>
                  </a:lnTo>
                  <a:lnTo>
                    <a:pt x="241" y="132"/>
                  </a:lnTo>
                  <a:lnTo>
                    <a:pt x="241" y="134"/>
                  </a:lnTo>
                  <a:lnTo>
                    <a:pt x="244" y="134"/>
                  </a:lnTo>
                  <a:lnTo>
                    <a:pt x="244" y="136"/>
                  </a:lnTo>
                  <a:lnTo>
                    <a:pt x="246" y="136"/>
                  </a:lnTo>
                  <a:lnTo>
                    <a:pt x="246" y="138"/>
                  </a:lnTo>
                  <a:lnTo>
                    <a:pt x="246" y="141"/>
                  </a:lnTo>
                  <a:lnTo>
                    <a:pt x="254" y="141"/>
                  </a:lnTo>
                  <a:lnTo>
                    <a:pt x="254" y="143"/>
                  </a:lnTo>
                  <a:lnTo>
                    <a:pt x="258" y="143"/>
                  </a:lnTo>
                  <a:lnTo>
                    <a:pt x="258" y="145"/>
                  </a:lnTo>
                  <a:lnTo>
                    <a:pt x="260" y="145"/>
                  </a:lnTo>
                  <a:lnTo>
                    <a:pt x="260" y="147"/>
                  </a:lnTo>
                  <a:lnTo>
                    <a:pt x="273" y="147"/>
                  </a:lnTo>
                  <a:lnTo>
                    <a:pt x="273" y="149"/>
                  </a:lnTo>
                  <a:lnTo>
                    <a:pt x="279" y="149"/>
                  </a:lnTo>
                  <a:lnTo>
                    <a:pt x="279" y="152"/>
                  </a:lnTo>
                  <a:lnTo>
                    <a:pt x="283" y="152"/>
                  </a:lnTo>
                  <a:lnTo>
                    <a:pt x="283" y="154"/>
                  </a:lnTo>
                  <a:lnTo>
                    <a:pt x="287" y="154"/>
                  </a:lnTo>
                  <a:lnTo>
                    <a:pt x="287" y="158"/>
                  </a:lnTo>
                  <a:lnTo>
                    <a:pt x="290" y="158"/>
                  </a:lnTo>
                  <a:lnTo>
                    <a:pt x="290" y="160"/>
                  </a:lnTo>
                  <a:lnTo>
                    <a:pt x="296" y="160"/>
                  </a:lnTo>
                  <a:lnTo>
                    <a:pt x="296" y="163"/>
                  </a:lnTo>
                  <a:lnTo>
                    <a:pt x="298" y="163"/>
                  </a:lnTo>
                  <a:lnTo>
                    <a:pt x="298" y="165"/>
                  </a:lnTo>
                  <a:lnTo>
                    <a:pt x="320" y="165"/>
                  </a:lnTo>
                  <a:lnTo>
                    <a:pt x="320" y="167"/>
                  </a:lnTo>
                  <a:lnTo>
                    <a:pt x="320" y="169"/>
                  </a:lnTo>
                  <a:lnTo>
                    <a:pt x="321" y="169"/>
                  </a:lnTo>
                  <a:lnTo>
                    <a:pt x="321" y="171"/>
                  </a:lnTo>
                  <a:lnTo>
                    <a:pt x="341" y="171"/>
                  </a:lnTo>
                  <a:lnTo>
                    <a:pt x="341" y="174"/>
                  </a:lnTo>
                  <a:lnTo>
                    <a:pt x="356" y="174"/>
                  </a:lnTo>
                  <a:lnTo>
                    <a:pt x="356" y="176"/>
                  </a:lnTo>
                  <a:lnTo>
                    <a:pt x="361" y="176"/>
                  </a:lnTo>
                  <a:lnTo>
                    <a:pt x="361" y="178"/>
                  </a:lnTo>
                  <a:lnTo>
                    <a:pt x="375" y="178"/>
                  </a:lnTo>
                  <a:lnTo>
                    <a:pt x="375" y="180"/>
                  </a:lnTo>
                  <a:lnTo>
                    <a:pt x="378" y="180"/>
                  </a:lnTo>
                  <a:lnTo>
                    <a:pt x="378" y="182"/>
                  </a:lnTo>
                  <a:lnTo>
                    <a:pt x="379" y="182"/>
                  </a:lnTo>
                  <a:lnTo>
                    <a:pt x="379" y="185"/>
                  </a:lnTo>
                  <a:lnTo>
                    <a:pt x="381" y="185"/>
                  </a:lnTo>
                  <a:lnTo>
                    <a:pt x="381" y="187"/>
                  </a:lnTo>
                  <a:lnTo>
                    <a:pt x="391" y="187"/>
                  </a:lnTo>
                  <a:lnTo>
                    <a:pt x="391" y="189"/>
                  </a:lnTo>
                  <a:lnTo>
                    <a:pt x="393" y="189"/>
                  </a:lnTo>
                  <a:lnTo>
                    <a:pt x="393" y="191"/>
                  </a:lnTo>
                  <a:lnTo>
                    <a:pt x="399" y="191"/>
                  </a:lnTo>
                  <a:lnTo>
                    <a:pt x="399" y="193"/>
                  </a:lnTo>
                  <a:lnTo>
                    <a:pt x="400" y="193"/>
                  </a:lnTo>
                  <a:lnTo>
                    <a:pt x="400" y="196"/>
                  </a:lnTo>
                  <a:lnTo>
                    <a:pt x="413" y="196"/>
                  </a:lnTo>
                  <a:lnTo>
                    <a:pt x="413" y="198"/>
                  </a:lnTo>
                  <a:lnTo>
                    <a:pt x="432" y="198"/>
                  </a:lnTo>
                  <a:lnTo>
                    <a:pt x="432" y="200"/>
                  </a:lnTo>
                  <a:lnTo>
                    <a:pt x="441" y="200"/>
                  </a:lnTo>
                  <a:lnTo>
                    <a:pt x="441" y="202"/>
                  </a:lnTo>
                  <a:lnTo>
                    <a:pt x="447" y="202"/>
                  </a:lnTo>
                  <a:lnTo>
                    <a:pt x="447" y="204"/>
                  </a:lnTo>
                  <a:lnTo>
                    <a:pt x="454" y="204"/>
                  </a:lnTo>
                  <a:lnTo>
                    <a:pt x="454" y="207"/>
                  </a:lnTo>
                  <a:lnTo>
                    <a:pt x="455" y="207"/>
                  </a:lnTo>
                  <a:lnTo>
                    <a:pt x="455" y="209"/>
                  </a:lnTo>
                  <a:lnTo>
                    <a:pt x="468" y="209"/>
                  </a:lnTo>
                  <a:lnTo>
                    <a:pt x="471" y="209"/>
                  </a:lnTo>
                  <a:lnTo>
                    <a:pt x="471" y="211"/>
                  </a:lnTo>
                  <a:lnTo>
                    <a:pt x="474" y="211"/>
                  </a:lnTo>
                  <a:lnTo>
                    <a:pt x="475" y="211"/>
                  </a:lnTo>
                  <a:lnTo>
                    <a:pt x="479" y="211"/>
                  </a:lnTo>
                  <a:lnTo>
                    <a:pt x="479" y="213"/>
                  </a:lnTo>
                  <a:lnTo>
                    <a:pt x="483" y="213"/>
                  </a:lnTo>
                  <a:lnTo>
                    <a:pt x="483" y="215"/>
                  </a:lnTo>
                  <a:lnTo>
                    <a:pt x="484" y="215"/>
                  </a:lnTo>
                  <a:lnTo>
                    <a:pt x="484" y="218"/>
                  </a:lnTo>
                  <a:lnTo>
                    <a:pt x="486" y="218"/>
                  </a:lnTo>
                  <a:lnTo>
                    <a:pt x="487" y="218"/>
                  </a:lnTo>
                  <a:lnTo>
                    <a:pt x="502" y="218"/>
                  </a:lnTo>
                  <a:lnTo>
                    <a:pt x="502" y="220"/>
                  </a:lnTo>
                  <a:lnTo>
                    <a:pt x="508" y="220"/>
                  </a:lnTo>
                  <a:lnTo>
                    <a:pt x="508" y="222"/>
                  </a:lnTo>
                  <a:lnTo>
                    <a:pt x="519" y="222"/>
                  </a:lnTo>
                  <a:lnTo>
                    <a:pt x="521" y="222"/>
                  </a:lnTo>
                  <a:lnTo>
                    <a:pt x="525" y="222"/>
                  </a:lnTo>
                  <a:lnTo>
                    <a:pt x="531" y="222"/>
                  </a:lnTo>
                  <a:lnTo>
                    <a:pt x="531" y="225"/>
                  </a:lnTo>
                  <a:lnTo>
                    <a:pt x="532" y="225"/>
                  </a:lnTo>
                  <a:lnTo>
                    <a:pt x="532" y="227"/>
                  </a:lnTo>
                  <a:lnTo>
                    <a:pt x="536" y="227"/>
                  </a:lnTo>
                  <a:lnTo>
                    <a:pt x="538" y="227"/>
                  </a:lnTo>
                  <a:lnTo>
                    <a:pt x="539" y="227"/>
                  </a:lnTo>
                  <a:lnTo>
                    <a:pt x="540" y="227"/>
                  </a:lnTo>
                  <a:lnTo>
                    <a:pt x="546" y="227"/>
                  </a:lnTo>
                  <a:lnTo>
                    <a:pt x="547" y="227"/>
                  </a:lnTo>
                  <a:lnTo>
                    <a:pt x="551" y="227"/>
                  </a:lnTo>
                  <a:lnTo>
                    <a:pt x="556" y="227"/>
                  </a:lnTo>
                  <a:lnTo>
                    <a:pt x="557" y="227"/>
                  </a:lnTo>
                  <a:lnTo>
                    <a:pt x="560" y="227"/>
                  </a:lnTo>
                  <a:lnTo>
                    <a:pt x="562" y="227"/>
                  </a:lnTo>
                  <a:lnTo>
                    <a:pt x="575" y="227"/>
                  </a:lnTo>
                  <a:lnTo>
                    <a:pt x="593" y="227"/>
                  </a:lnTo>
                  <a:lnTo>
                    <a:pt x="594" y="227"/>
                  </a:lnTo>
                  <a:lnTo>
                    <a:pt x="594" y="230"/>
                  </a:lnTo>
                  <a:lnTo>
                    <a:pt x="600" y="230"/>
                  </a:lnTo>
                  <a:lnTo>
                    <a:pt x="608" y="230"/>
                  </a:lnTo>
                  <a:lnTo>
                    <a:pt x="618" y="230"/>
                  </a:lnTo>
                  <a:lnTo>
                    <a:pt x="626" y="230"/>
                  </a:lnTo>
                  <a:lnTo>
                    <a:pt x="631" y="230"/>
                  </a:lnTo>
                  <a:lnTo>
                    <a:pt x="631" y="233"/>
                  </a:lnTo>
                  <a:lnTo>
                    <a:pt x="640" y="233"/>
                  </a:lnTo>
                  <a:lnTo>
                    <a:pt x="640" y="235"/>
                  </a:lnTo>
                  <a:lnTo>
                    <a:pt x="642" y="235"/>
                  </a:lnTo>
                  <a:lnTo>
                    <a:pt x="645" y="235"/>
                  </a:lnTo>
                  <a:lnTo>
                    <a:pt x="650" y="235"/>
                  </a:lnTo>
                  <a:lnTo>
                    <a:pt x="650" y="238"/>
                  </a:lnTo>
                  <a:lnTo>
                    <a:pt x="652" y="238"/>
                  </a:lnTo>
                  <a:lnTo>
                    <a:pt x="658" y="238"/>
                  </a:lnTo>
                  <a:lnTo>
                    <a:pt x="658" y="241"/>
                  </a:lnTo>
                  <a:lnTo>
                    <a:pt x="659" y="241"/>
                  </a:lnTo>
                  <a:lnTo>
                    <a:pt x="669" y="241"/>
                  </a:lnTo>
                  <a:lnTo>
                    <a:pt x="675" y="241"/>
                  </a:lnTo>
                  <a:lnTo>
                    <a:pt x="685" y="241"/>
                  </a:lnTo>
                  <a:lnTo>
                    <a:pt x="685" y="244"/>
                  </a:lnTo>
                  <a:lnTo>
                    <a:pt x="687" y="244"/>
                  </a:lnTo>
                  <a:lnTo>
                    <a:pt x="687" y="247"/>
                  </a:lnTo>
                  <a:lnTo>
                    <a:pt x="688" y="247"/>
                  </a:lnTo>
                  <a:lnTo>
                    <a:pt x="688" y="250"/>
                  </a:lnTo>
                  <a:lnTo>
                    <a:pt x="689" y="250"/>
                  </a:lnTo>
                  <a:lnTo>
                    <a:pt x="689" y="253"/>
                  </a:lnTo>
                  <a:lnTo>
                    <a:pt x="690" y="253"/>
                  </a:lnTo>
                  <a:lnTo>
                    <a:pt x="691" y="253"/>
                  </a:lnTo>
                  <a:lnTo>
                    <a:pt x="698" y="253"/>
                  </a:lnTo>
                  <a:lnTo>
                    <a:pt x="698" y="256"/>
                  </a:lnTo>
                  <a:lnTo>
                    <a:pt x="706" y="256"/>
                  </a:lnTo>
                  <a:lnTo>
                    <a:pt x="706" y="259"/>
                  </a:lnTo>
                  <a:lnTo>
                    <a:pt x="711" y="259"/>
                  </a:lnTo>
                  <a:lnTo>
                    <a:pt x="711" y="262"/>
                  </a:lnTo>
                  <a:lnTo>
                    <a:pt x="717" y="262"/>
                  </a:lnTo>
                  <a:lnTo>
                    <a:pt x="724" y="262"/>
                  </a:lnTo>
                  <a:lnTo>
                    <a:pt x="730" y="262"/>
                  </a:lnTo>
                  <a:lnTo>
                    <a:pt x="747" y="262"/>
                  </a:lnTo>
                  <a:lnTo>
                    <a:pt x="748" y="262"/>
                  </a:lnTo>
                  <a:lnTo>
                    <a:pt x="749" y="262"/>
                  </a:lnTo>
                  <a:lnTo>
                    <a:pt x="749" y="266"/>
                  </a:lnTo>
                  <a:lnTo>
                    <a:pt x="750" y="266"/>
                  </a:lnTo>
                  <a:lnTo>
                    <a:pt x="757" y="266"/>
                  </a:lnTo>
                  <a:lnTo>
                    <a:pt x="757" y="269"/>
                  </a:lnTo>
                  <a:lnTo>
                    <a:pt x="760" y="269"/>
                  </a:lnTo>
                  <a:lnTo>
                    <a:pt x="765" y="269"/>
                  </a:lnTo>
                  <a:lnTo>
                    <a:pt x="774" y="269"/>
                  </a:lnTo>
                  <a:lnTo>
                    <a:pt x="786" y="269"/>
                  </a:lnTo>
                  <a:lnTo>
                    <a:pt x="787" y="269"/>
                  </a:lnTo>
                  <a:lnTo>
                    <a:pt x="794" y="269"/>
                  </a:lnTo>
                  <a:lnTo>
                    <a:pt x="794" y="272"/>
                  </a:lnTo>
                  <a:lnTo>
                    <a:pt x="797" y="272"/>
                  </a:lnTo>
                  <a:lnTo>
                    <a:pt x="805" y="272"/>
                  </a:lnTo>
                  <a:lnTo>
                    <a:pt x="816" y="272"/>
                  </a:lnTo>
                  <a:lnTo>
                    <a:pt x="820" y="272"/>
                  </a:lnTo>
                  <a:lnTo>
                    <a:pt x="824" y="272"/>
                  </a:lnTo>
                  <a:lnTo>
                    <a:pt x="829" y="272"/>
                  </a:lnTo>
                  <a:lnTo>
                    <a:pt x="830" y="272"/>
                  </a:lnTo>
                  <a:lnTo>
                    <a:pt x="835" y="272"/>
                  </a:lnTo>
                  <a:lnTo>
                    <a:pt x="838" y="272"/>
                  </a:lnTo>
                  <a:lnTo>
                    <a:pt x="841" y="272"/>
                  </a:lnTo>
                  <a:lnTo>
                    <a:pt x="846" y="272"/>
                  </a:lnTo>
                  <a:lnTo>
                    <a:pt x="849" y="272"/>
                  </a:lnTo>
                  <a:lnTo>
                    <a:pt x="859" y="272"/>
                  </a:lnTo>
                  <a:lnTo>
                    <a:pt x="859" y="277"/>
                  </a:lnTo>
                  <a:lnTo>
                    <a:pt x="861" y="277"/>
                  </a:lnTo>
                  <a:lnTo>
                    <a:pt x="864" y="277"/>
                  </a:lnTo>
                  <a:lnTo>
                    <a:pt x="874" y="277"/>
                  </a:lnTo>
                  <a:lnTo>
                    <a:pt x="880" y="277"/>
                  </a:lnTo>
                  <a:lnTo>
                    <a:pt x="885" y="277"/>
                  </a:lnTo>
                  <a:lnTo>
                    <a:pt x="902" y="277"/>
                  </a:lnTo>
                  <a:lnTo>
                    <a:pt x="905" y="277"/>
                  </a:lnTo>
                  <a:lnTo>
                    <a:pt x="908" y="277"/>
                  </a:lnTo>
                  <a:lnTo>
                    <a:pt x="908" y="282"/>
                  </a:lnTo>
                  <a:lnTo>
                    <a:pt x="908" y="287"/>
                  </a:lnTo>
                  <a:lnTo>
                    <a:pt x="910" y="287"/>
                  </a:lnTo>
                  <a:lnTo>
                    <a:pt x="911" y="287"/>
                  </a:lnTo>
                  <a:lnTo>
                    <a:pt x="931" y="287"/>
                  </a:lnTo>
                  <a:lnTo>
                    <a:pt x="939" y="287"/>
                  </a:lnTo>
                  <a:lnTo>
                    <a:pt x="941" y="287"/>
                  </a:lnTo>
                  <a:lnTo>
                    <a:pt x="947" y="287"/>
                  </a:lnTo>
                  <a:lnTo>
                    <a:pt x="981" y="287"/>
                  </a:lnTo>
                  <a:lnTo>
                    <a:pt x="998" y="287"/>
                  </a:lnTo>
                  <a:lnTo>
                    <a:pt x="1001" y="287"/>
                  </a:lnTo>
                  <a:lnTo>
                    <a:pt x="1004" y="287"/>
                  </a:lnTo>
                  <a:lnTo>
                    <a:pt x="1022" y="287"/>
                  </a:lnTo>
                  <a:lnTo>
                    <a:pt x="1024" y="287"/>
                  </a:lnTo>
                  <a:lnTo>
                    <a:pt x="1027" y="287"/>
                  </a:lnTo>
                  <a:lnTo>
                    <a:pt x="1039" y="287"/>
                  </a:lnTo>
                  <a:lnTo>
                    <a:pt x="1047" y="287"/>
                  </a:lnTo>
                  <a:lnTo>
                    <a:pt x="1057" y="287"/>
                  </a:lnTo>
                  <a:lnTo>
                    <a:pt x="1061" y="287"/>
                  </a:lnTo>
                  <a:lnTo>
                    <a:pt x="1063" y="287"/>
                  </a:lnTo>
                  <a:lnTo>
                    <a:pt x="1096" y="287"/>
                  </a:lnTo>
                  <a:lnTo>
                    <a:pt x="1103" y="287"/>
                  </a:lnTo>
                  <a:lnTo>
                    <a:pt x="1105" y="287"/>
                  </a:lnTo>
                  <a:lnTo>
                    <a:pt x="1129" y="287"/>
                  </a:lnTo>
                  <a:lnTo>
                    <a:pt x="1133" y="287"/>
                  </a:lnTo>
                  <a:lnTo>
                    <a:pt x="1139" y="287"/>
                  </a:lnTo>
                  <a:lnTo>
                    <a:pt x="1161" y="287"/>
                  </a:lnTo>
                  <a:lnTo>
                    <a:pt x="1165" y="287"/>
                  </a:lnTo>
                  <a:lnTo>
                    <a:pt x="1170" y="287"/>
                  </a:lnTo>
                  <a:lnTo>
                    <a:pt x="1185" y="287"/>
                  </a:lnTo>
                  <a:lnTo>
                    <a:pt x="1189" y="287"/>
                  </a:lnTo>
                  <a:lnTo>
                    <a:pt x="1197" y="287"/>
                  </a:lnTo>
                  <a:lnTo>
                    <a:pt x="1222" y="287"/>
                  </a:lnTo>
                  <a:lnTo>
                    <a:pt x="1270" y="287"/>
                  </a:lnTo>
                  <a:lnTo>
                    <a:pt x="1286" y="287"/>
                  </a:lnTo>
                  <a:lnTo>
                    <a:pt x="1290" y="287"/>
                  </a:lnTo>
                  <a:lnTo>
                    <a:pt x="1290" y="306"/>
                  </a:lnTo>
                  <a:lnTo>
                    <a:pt x="1303" y="306"/>
                  </a:lnTo>
                  <a:lnTo>
                    <a:pt x="1314" y="306"/>
                  </a:lnTo>
                  <a:lnTo>
                    <a:pt x="1329" y="306"/>
                  </a:lnTo>
                  <a:lnTo>
                    <a:pt x="1337" y="306"/>
                  </a:lnTo>
                  <a:lnTo>
                    <a:pt x="1342" y="306"/>
                  </a:lnTo>
                  <a:lnTo>
                    <a:pt x="1342" y="334"/>
                  </a:lnTo>
                  <a:lnTo>
                    <a:pt x="1345" y="334"/>
                  </a:lnTo>
                  <a:lnTo>
                    <a:pt x="1367" y="334"/>
                  </a:lnTo>
                  <a:lnTo>
                    <a:pt x="1367" y="373"/>
                  </a:lnTo>
                  <a:lnTo>
                    <a:pt x="1368" y="373"/>
                  </a:lnTo>
                  <a:lnTo>
                    <a:pt x="1378" y="373"/>
                  </a:lnTo>
                  <a:lnTo>
                    <a:pt x="1379" y="373"/>
                  </a:lnTo>
                  <a:lnTo>
                    <a:pt x="1380" y="373"/>
                  </a:lnTo>
                </a:path>
              </a:pathLst>
            </a:custGeom>
            <a:noFill/>
            <a:ln w="12065">
              <a:solidFill>
                <a:srgbClr val="6E8E8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Freeform 154"/>
            <p:cNvSpPr>
              <a:spLocks/>
            </p:cNvSpPr>
            <p:nvPr/>
          </p:nvSpPr>
          <p:spPr bwMode="auto">
            <a:xfrm>
              <a:off x="6216" y="4762"/>
              <a:ext cx="42425" cy="9392"/>
            </a:xfrm>
            <a:custGeom>
              <a:avLst/>
              <a:gdLst>
                <a:gd name="T0" fmla="*/ 0 w 1392"/>
                <a:gd name="T1" fmla="*/ 0 h 308"/>
                <a:gd name="T2" fmla="*/ 0 w 1392"/>
                <a:gd name="T3" fmla="*/ 0 h 308"/>
                <a:gd name="T4" fmla="*/ 18286 w 1392"/>
                <a:gd name="T5" fmla="*/ 42689 h 308"/>
                <a:gd name="T6" fmla="*/ 42668 w 1392"/>
                <a:gd name="T7" fmla="*/ 67083 h 308"/>
                <a:gd name="T8" fmla="*/ 82289 w 1392"/>
                <a:gd name="T9" fmla="*/ 115871 h 308"/>
                <a:gd name="T10" fmla="*/ 140195 w 1392"/>
                <a:gd name="T11" fmla="*/ 140265 h 308"/>
                <a:gd name="T12" fmla="*/ 204198 w 1392"/>
                <a:gd name="T13" fmla="*/ 170757 h 308"/>
                <a:gd name="T14" fmla="*/ 280391 w 1392"/>
                <a:gd name="T15" fmla="*/ 192102 h 308"/>
                <a:gd name="T16" fmla="*/ 332202 w 1392"/>
                <a:gd name="T17" fmla="*/ 222594 h 308"/>
                <a:gd name="T18" fmla="*/ 402300 w 1392"/>
                <a:gd name="T19" fmla="*/ 246988 h 308"/>
                <a:gd name="T20" fmla="*/ 457159 w 1392"/>
                <a:gd name="T21" fmla="*/ 277481 h 308"/>
                <a:gd name="T22" fmla="*/ 591259 w 1392"/>
                <a:gd name="T23" fmla="*/ 301874 h 308"/>
                <a:gd name="T24" fmla="*/ 621736 w 1392"/>
                <a:gd name="T25" fmla="*/ 332367 h 308"/>
                <a:gd name="T26" fmla="*/ 694882 w 1392"/>
                <a:gd name="T27" fmla="*/ 356761 h 308"/>
                <a:gd name="T28" fmla="*/ 816791 w 1392"/>
                <a:gd name="T29" fmla="*/ 393352 h 308"/>
                <a:gd name="T30" fmla="*/ 914318 w 1392"/>
                <a:gd name="T31" fmla="*/ 417745 h 308"/>
                <a:gd name="T32" fmla="*/ 1020988 w 1392"/>
                <a:gd name="T33" fmla="*/ 448238 h 308"/>
                <a:gd name="T34" fmla="*/ 1109372 w 1392"/>
                <a:gd name="T35" fmla="*/ 472632 h 308"/>
                <a:gd name="T36" fmla="*/ 1191661 w 1392"/>
                <a:gd name="T37" fmla="*/ 503124 h 308"/>
                <a:gd name="T38" fmla="*/ 1374525 w 1392"/>
                <a:gd name="T39" fmla="*/ 527518 h 308"/>
                <a:gd name="T40" fmla="*/ 1429384 w 1392"/>
                <a:gd name="T41" fmla="*/ 533616 h 308"/>
                <a:gd name="T42" fmla="*/ 1502529 w 1392"/>
                <a:gd name="T43" fmla="*/ 551912 h 308"/>
                <a:gd name="T44" fmla="*/ 1529959 w 1392"/>
                <a:gd name="T45" fmla="*/ 558010 h 308"/>
                <a:gd name="T46" fmla="*/ 1569579 w 1392"/>
                <a:gd name="T47" fmla="*/ 564109 h 308"/>
                <a:gd name="T48" fmla="*/ 1609199 w 1392"/>
                <a:gd name="T49" fmla="*/ 576306 h 308"/>
                <a:gd name="T50" fmla="*/ 1633581 w 1392"/>
                <a:gd name="T51" fmla="*/ 582404 h 308"/>
                <a:gd name="T52" fmla="*/ 1682345 w 1392"/>
                <a:gd name="T53" fmla="*/ 591552 h 308"/>
                <a:gd name="T54" fmla="*/ 1737204 w 1392"/>
                <a:gd name="T55" fmla="*/ 597650 h 308"/>
                <a:gd name="T56" fmla="*/ 1782920 w 1392"/>
                <a:gd name="T57" fmla="*/ 603749 h 308"/>
                <a:gd name="T58" fmla="*/ 1843874 w 1392"/>
                <a:gd name="T59" fmla="*/ 612897 h 308"/>
                <a:gd name="T60" fmla="*/ 1883495 w 1392"/>
                <a:gd name="T61" fmla="*/ 634241 h 308"/>
                <a:gd name="T62" fmla="*/ 1974927 w 1392"/>
                <a:gd name="T63" fmla="*/ 643389 h 308"/>
                <a:gd name="T64" fmla="*/ 2008452 w 1392"/>
                <a:gd name="T65" fmla="*/ 652537 h 308"/>
                <a:gd name="T66" fmla="*/ 2090740 w 1392"/>
                <a:gd name="T67" fmla="*/ 652537 h 308"/>
                <a:gd name="T68" fmla="*/ 2142552 w 1392"/>
                <a:gd name="T69" fmla="*/ 658635 h 308"/>
                <a:gd name="T70" fmla="*/ 2215697 w 1392"/>
                <a:gd name="T71" fmla="*/ 658635 h 308"/>
                <a:gd name="T72" fmla="*/ 2243127 w 1392"/>
                <a:gd name="T73" fmla="*/ 676931 h 308"/>
                <a:gd name="T74" fmla="*/ 2273604 w 1392"/>
                <a:gd name="T75" fmla="*/ 707423 h 308"/>
                <a:gd name="T76" fmla="*/ 2304081 w 1392"/>
                <a:gd name="T77" fmla="*/ 734866 h 308"/>
                <a:gd name="T78" fmla="*/ 2413799 w 1392"/>
                <a:gd name="T79" fmla="*/ 744014 h 308"/>
                <a:gd name="T80" fmla="*/ 2483897 w 1392"/>
                <a:gd name="T81" fmla="*/ 744014 h 308"/>
                <a:gd name="T82" fmla="*/ 2572281 w 1392"/>
                <a:gd name="T83" fmla="*/ 756211 h 308"/>
                <a:gd name="T84" fmla="*/ 2617997 w 1392"/>
                <a:gd name="T85" fmla="*/ 777555 h 308"/>
                <a:gd name="T86" fmla="*/ 2672856 w 1392"/>
                <a:gd name="T87" fmla="*/ 777555 h 308"/>
                <a:gd name="T88" fmla="*/ 2782574 w 1392"/>
                <a:gd name="T89" fmla="*/ 792802 h 308"/>
                <a:gd name="T90" fmla="*/ 2965438 w 1392"/>
                <a:gd name="T91" fmla="*/ 804999 h 308"/>
                <a:gd name="T92" fmla="*/ 3078204 w 1392"/>
                <a:gd name="T93" fmla="*/ 832442 h 308"/>
                <a:gd name="T94" fmla="*/ 3175731 w 1392"/>
                <a:gd name="T95" fmla="*/ 832442 h 308"/>
                <a:gd name="T96" fmla="*/ 3297640 w 1392"/>
                <a:gd name="T97" fmla="*/ 850737 h 308"/>
                <a:gd name="T98" fmla="*/ 3358594 w 1392"/>
                <a:gd name="T99" fmla="*/ 865983 h 308"/>
                <a:gd name="T100" fmla="*/ 3431740 w 1392"/>
                <a:gd name="T101" fmla="*/ 887328 h 308"/>
                <a:gd name="T102" fmla="*/ 3562792 w 1392"/>
                <a:gd name="T103" fmla="*/ 887328 h 308"/>
                <a:gd name="T104" fmla="*/ 3727369 w 1392"/>
                <a:gd name="T105" fmla="*/ 887328 h 308"/>
                <a:gd name="T106" fmla="*/ 3858421 w 1392"/>
                <a:gd name="T107" fmla="*/ 887328 h 308"/>
                <a:gd name="T108" fmla="*/ 3913281 w 1392"/>
                <a:gd name="T109" fmla="*/ 887328 h 308"/>
                <a:gd name="T110" fmla="*/ 3998617 w 1392"/>
                <a:gd name="T111" fmla="*/ 939165 h 308"/>
                <a:gd name="T112" fmla="*/ 4068715 w 1392"/>
                <a:gd name="T113" fmla="*/ 939165 h 308"/>
                <a:gd name="T114" fmla="*/ 4202815 w 1392"/>
                <a:gd name="T115" fmla="*/ 939165 h 30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392" h="308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3" y="2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5" y="12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6" y="16"/>
                  </a:lnTo>
                  <a:lnTo>
                    <a:pt x="10" y="16"/>
                  </a:lnTo>
                  <a:lnTo>
                    <a:pt x="10" y="18"/>
                  </a:lnTo>
                  <a:lnTo>
                    <a:pt x="11" y="18"/>
                  </a:lnTo>
                  <a:lnTo>
                    <a:pt x="11" y="20"/>
                  </a:lnTo>
                  <a:lnTo>
                    <a:pt x="12" y="20"/>
                  </a:lnTo>
                  <a:lnTo>
                    <a:pt x="12" y="22"/>
                  </a:lnTo>
                  <a:lnTo>
                    <a:pt x="14" y="22"/>
                  </a:lnTo>
                  <a:lnTo>
                    <a:pt x="14" y="26"/>
                  </a:lnTo>
                  <a:lnTo>
                    <a:pt x="14" y="30"/>
                  </a:lnTo>
                  <a:lnTo>
                    <a:pt x="24" y="30"/>
                  </a:lnTo>
                  <a:lnTo>
                    <a:pt x="24" y="34"/>
                  </a:lnTo>
                  <a:lnTo>
                    <a:pt x="24" y="36"/>
                  </a:lnTo>
                  <a:lnTo>
                    <a:pt x="27" y="36"/>
                  </a:lnTo>
                  <a:lnTo>
                    <a:pt x="27" y="38"/>
                  </a:lnTo>
                  <a:lnTo>
                    <a:pt x="34" y="38"/>
                  </a:lnTo>
                  <a:lnTo>
                    <a:pt x="34" y="40"/>
                  </a:lnTo>
                  <a:lnTo>
                    <a:pt x="35" y="40"/>
                  </a:lnTo>
                  <a:lnTo>
                    <a:pt x="35" y="42"/>
                  </a:lnTo>
                  <a:lnTo>
                    <a:pt x="37" y="42"/>
                  </a:lnTo>
                  <a:lnTo>
                    <a:pt x="37" y="44"/>
                  </a:lnTo>
                  <a:lnTo>
                    <a:pt x="38" y="44"/>
                  </a:lnTo>
                  <a:lnTo>
                    <a:pt x="38" y="46"/>
                  </a:lnTo>
                  <a:lnTo>
                    <a:pt x="46" y="46"/>
                  </a:lnTo>
                  <a:lnTo>
                    <a:pt x="46" y="48"/>
                  </a:lnTo>
                  <a:lnTo>
                    <a:pt x="49" y="48"/>
                  </a:lnTo>
                  <a:lnTo>
                    <a:pt x="49" y="50"/>
                  </a:lnTo>
                  <a:lnTo>
                    <a:pt x="60" y="50"/>
                  </a:lnTo>
                  <a:lnTo>
                    <a:pt x="60" y="52"/>
                  </a:lnTo>
                  <a:lnTo>
                    <a:pt x="63" y="52"/>
                  </a:lnTo>
                  <a:lnTo>
                    <a:pt x="63" y="54"/>
                  </a:lnTo>
                  <a:lnTo>
                    <a:pt x="67" y="54"/>
                  </a:lnTo>
                  <a:lnTo>
                    <a:pt x="67" y="56"/>
                  </a:lnTo>
                  <a:lnTo>
                    <a:pt x="77" y="56"/>
                  </a:lnTo>
                  <a:lnTo>
                    <a:pt x="77" y="58"/>
                  </a:lnTo>
                  <a:lnTo>
                    <a:pt x="78" y="58"/>
                  </a:lnTo>
                  <a:lnTo>
                    <a:pt x="78" y="60"/>
                  </a:lnTo>
                  <a:lnTo>
                    <a:pt x="85" y="60"/>
                  </a:lnTo>
                  <a:lnTo>
                    <a:pt x="85" y="62"/>
                  </a:lnTo>
                  <a:lnTo>
                    <a:pt x="85" y="63"/>
                  </a:lnTo>
                  <a:lnTo>
                    <a:pt x="92" y="63"/>
                  </a:lnTo>
                  <a:lnTo>
                    <a:pt x="92" y="65"/>
                  </a:lnTo>
                  <a:lnTo>
                    <a:pt x="92" y="67"/>
                  </a:lnTo>
                  <a:lnTo>
                    <a:pt x="96" y="67"/>
                  </a:lnTo>
                  <a:lnTo>
                    <a:pt x="96" y="69"/>
                  </a:lnTo>
                  <a:lnTo>
                    <a:pt x="102" y="69"/>
                  </a:lnTo>
                  <a:lnTo>
                    <a:pt x="102" y="71"/>
                  </a:lnTo>
                  <a:lnTo>
                    <a:pt x="109" y="71"/>
                  </a:lnTo>
                  <a:lnTo>
                    <a:pt x="109" y="73"/>
                  </a:lnTo>
                  <a:lnTo>
                    <a:pt x="124" y="73"/>
                  </a:lnTo>
                  <a:lnTo>
                    <a:pt x="124" y="75"/>
                  </a:lnTo>
                  <a:lnTo>
                    <a:pt x="125" y="75"/>
                  </a:lnTo>
                  <a:lnTo>
                    <a:pt x="125" y="77"/>
                  </a:lnTo>
                  <a:lnTo>
                    <a:pt x="127" y="77"/>
                  </a:lnTo>
                  <a:lnTo>
                    <a:pt x="127" y="79"/>
                  </a:lnTo>
                  <a:lnTo>
                    <a:pt x="129" y="79"/>
                  </a:lnTo>
                  <a:lnTo>
                    <a:pt x="129" y="81"/>
                  </a:lnTo>
                  <a:lnTo>
                    <a:pt x="132" y="81"/>
                  </a:lnTo>
                  <a:lnTo>
                    <a:pt x="132" y="83"/>
                  </a:lnTo>
                  <a:lnTo>
                    <a:pt x="132" y="85"/>
                  </a:lnTo>
                  <a:lnTo>
                    <a:pt x="136" y="85"/>
                  </a:lnTo>
                  <a:lnTo>
                    <a:pt x="136" y="87"/>
                  </a:lnTo>
                  <a:lnTo>
                    <a:pt x="138" y="87"/>
                  </a:lnTo>
                  <a:lnTo>
                    <a:pt x="138" y="89"/>
                  </a:lnTo>
                  <a:lnTo>
                    <a:pt x="150" y="89"/>
                  </a:lnTo>
                  <a:lnTo>
                    <a:pt x="150" y="91"/>
                  </a:lnTo>
                  <a:lnTo>
                    <a:pt x="179" y="91"/>
                  </a:lnTo>
                  <a:lnTo>
                    <a:pt x="179" y="93"/>
                  </a:lnTo>
                  <a:lnTo>
                    <a:pt x="182" y="93"/>
                  </a:lnTo>
                  <a:lnTo>
                    <a:pt x="182" y="95"/>
                  </a:lnTo>
                  <a:lnTo>
                    <a:pt x="182" y="97"/>
                  </a:lnTo>
                  <a:lnTo>
                    <a:pt x="192" y="97"/>
                  </a:lnTo>
                  <a:lnTo>
                    <a:pt x="192" y="99"/>
                  </a:lnTo>
                  <a:lnTo>
                    <a:pt x="194" y="99"/>
                  </a:lnTo>
                  <a:lnTo>
                    <a:pt x="194" y="101"/>
                  </a:lnTo>
                  <a:lnTo>
                    <a:pt x="196" y="101"/>
                  </a:lnTo>
                  <a:lnTo>
                    <a:pt x="196" y="103"/>
                  </a:lnTo>
                  <a:lnTo>
                    <a:pt x="201" y="103"/>
                  </a:lnTo>
                  <a:lnTo>
                    <a:pt x="201" y="105"/>
                  </a:lnTo>
                  <a:lnTo>
                    <a:pt x="202" y="105"/>
                  </a:lnTo>
                  <a:lnTo>
                    <a:pt x="202" y="107"/>
                  </a:lnTo>
                  <a:lnTo>
                    <a:pt x="204" y="107"/>
                  </a:lnTo>
                  <a:lnTo>
                    <a:pt x="204" y="109"/>
                  </a:lnTo>
                  <a:lnTo>
                    <a:pt x="206" y="109"/>
                  </a:lnTo>
                  <a:lnTo>
                    <a:pt x="206" y="111"/>
                  </a:lnTo>
                  <a:lnTo>
                    <a:pt x="211" y="111"/>
                  </a:lnTo>
                  <a:lnTo>
                    <a:pt x="211" y="113"/>
                  </a:lnTo>
                  <a:lnTo>
                    <a:pt x="214" y="113"/>
                  </a:lnTo>
                  <a:lnTo>
                    <a:pt x="214" y="115"/>
                  </a:lnTo>
                  <a:lnTo>
                    <a:pt x="218" y="115"/>
                  </a:lnTo>
                  <a:lnTo>
                    <a:pt x="218" y="117"/>
                  </a:lnTo>
                  <a:lnTo>
                    <a:pt x="228" y="117"/>
                  </a:lnTo>
                  <a:lnTo>
                    <a:pt x="228" y="119"/>
                  </a:lnTo>
                  <a:lnTo>
                    <a:pt x="230" y="119"/>
                  </a:lnTo>
                  <a:lnTo>
                    <a:pt x="230" y="121"/>
                  </a:lnTo>
                  <a:lnTo>
                    <a:pt x="239" y="121"/>
                  </a:lnTo>
                  <a:lnTo>
                    <a:pt x="239" y="123"/>
                  </a:lnTo>
                  <a:lnTo>
                    <a:pt x="243" y="123"/>
                  </a:lnTo>
                  <a:lnTo>
                    <a:pt x="243" y="125"/>
                  </a:lnTo>
                  <a:lnTo>
                    <a:pt x="268" y="125"/>
                  </a:lnTo>
                  <a:lnTo>
                    <a:pt x="268" y="129"/>
                  </a:lnTo>
                  <a:lnTo>
                    <a:pt x="268" y="131"/>
                  </a:lnTo>
                  <a:lnTo>
                    <a:pt x="285" y="131"/>
                  </a:lnTo>
                  <a:lnTo>
                    <a:pt x="285" y="133"/>
                  </a:lnTo>
                  <a:lnTo>
                    <a:pt x="287" y="133"/>
                  </a:lnTo>
                  <a:lnTo>
                    <a:pt x="287" y="135"/>
                  </a:lnTo>
                  <a:lnTo>
                    <a:pt x="299" y="135"/>
                  </a:lnTo>
                  <a:lnTo>
                    <a:pt x="299" y="137"/>
                  </a:lnTo>
                  <a:lnTo>
                    <a:pt x="300" y="137"/>
                  </a:lnTo>
                  <a:lnTo>
                    <a:pt x="300" y="139"/>
                  </a:lnTo>
                  <a:lnTo>
                    <a:pt x="323" y="139"/>
                  </a:lnTo>
                  <a:lnTo>
                    <a:pt x="323" y="141"/>
                  </a:lnTo>
                  <a:lnTo>
                    <a:pt x="327" y="141"/>
                  </a:lnTo>
                  <a:lnTo>
                    <a:pt x="327" y="143"/>
                  </a:lnTo>
                  <a:lnTo>
                    <a:pt x="331" y="143"/>
                  </a:lnTo>
                  <a:lnTo>
                    <a:pt x="331" y="145"/>
                  </a:lnTo>
                  <a:lnTo>
                    <a:pt x="335" y="145"/>
                  </a:lnTo>
                  <a:lnTo>
                    <a:pt x="335" y="147"/>
                  </a:lnTo>
                  <a:lnTo>
                    <a:pt x="337" y="147"/>
                  </a:lnTo>
                  <a:lnTo>
                    <a:pt x="337" y="149"/>
                  </a:lnTo>
                  <a:lnTo>
                    <a:pt x="344" y="149"/>
                  </a:lnTo>
                  <a:lnTo>
                    <a:pt x="344" y="151"/>
                  </a:lnTo>
                  <a:lnTo>
                    <a:pt x="346" y="151"/>
                  </a:lnTo>
                  <a:lnTo>
                    <a:pt x="346" y="153"/>
                  </a:lnTo>
                  <a:lnTo>
                    <a:pt x="362" y="153"/>
                  </a:lnTo>
                  <a:lnTo>
                    <a:pt x="362" y="155"/>
                  </a:lnTo>
                  <a:lnTo>
                    <a:pt x="364" y="155"/>
                  </a:lnTo>
                  <a:lnTo>
                    <a:pt x="364" y="157"/>
                  </a:lnTo>
                  <a:lnTo>
                    <a:pt x="370" y="157"/>
                  </a:lnTo>
                  <a:lnTo>
                    <a:pt x="370" y="159"/>
                  </a:lnTo>
                  <a:lnTo>
                    <a:pt x="371" y="159"/>
                  </a:lnTo>
                  <a:lnTo>
                    <a:pt x="371" y="161"/>
                  </a:lnTo>
                  <a:lnTo>
                    <a:pt x="382" y="161"/>
                  </a:lnTo>
                  <a:lnTo>
                    <a:pt x="382" y="163"/>
                  </a:lnTo>
                  <a:lnTo>
                    <a:pt x="391" y="163"/>
                  </a:lnTo>
                  <a:lnTo>
                    <a:pt x="391" y="165"/>
                  </a:lnTo>
                  <a:lnTo>
                    <a:pt x="409" y="165"/>
                  </a:lnTo>
                  <a:lnTo>
                    <a:pt x="409" y="167"/>
                  </a:lnTo>
                  <a:lnTo>
                    <a:pt x="424" y="167"/>
                  </a:lnTo>
                  <a:lnTo>
                    <a:pt x="424" y="169"/>
                  </a:lnTo>
                  <a:lnTo>
                    <a:pt x="424" y="171"/>
                  </a:lnTo>
                  <a:lnTo>
                    <a:pt x="444" y="171"/>
                  </a:lnTo>
                  <a:lnTo>
                    <a:pt x="444" y="173"/>
                  </a:lnTo>
                  <a:lnTo>
                    <a:pt x="451" y="173"/>
                  </a:lnTo>
                  <a:lnTo>
                    <a:pt x="455" y="173"/>
                  </a:lnTo>
                  <a:lnTo>
                    <a:pt x="459" y="173"/>
                  </a:lnTo>
                  <a:lnTo>
                    <a:pt x="467" y="173"/>
                  </a:lnTo>
                  <a:lnTo>
                    <a:pt x="469" y="173"/>
                  </a:lnTo>
                  <a:lnTo>
                    <a:pt x="469" y="175"/>
                  </a:lnTo>
                  <a:lnTo>
                    <a:pt x="470" y="175"/>
                  </a:lnTo>
                  <a:lnTo>
                    <a:pt x="470" y="177"/>
                  </a:lnTo>
                  <a:lnTo>
                    <a:pt x="474" y="177"/>
                  </a:lnTo>
                  <a:lnTo>
                    <a:pt x="477" y="177"/>
                  </a:lnTo>
                  <a:lnTo>
                    <a:pt x="477" y="179"/>
                  </a:lnTo>
                  <a:lnTo>
                    <a:pt x="491" y="179"/>
                  </a:lnTo>
                  <a:lnTo>
                    <a:pt x="491" y="181"/>
                  </a:lnTo>
                  <a:lnTo>
                    <a:pt x="493" y="181"/>
                  </a:lnTo>
                  <a:lnTo>
                    <a:pt x="493" y="183"/>
                  </a:lnTo>
                  <a:lnTo>
                    <a:pt x="494" y="183"/>
                  </a:lnTo>
                  <a:lnTo>
                    <a:pt x="500" y="183"/>
                  </a:lnTo>
                  <a:lnTo>
                    <a:pt x="502" y="183"/>
                  </a:lnTo>
                  <a:lnTo>
                    <a:pt x="504" y="183"/>
                  </a:lnTo>
                  <a:lnTo>
                    <a:pt x="510" y="183"/>
                  </a:lnTo>
                  <a:lnTo>
                    <a:pt x="512" y="183"/>
                  </a:lnTo>
                  <a:lnTo>
                    <a:pt x="512" y="185"/>
                  </a:lnTo>
                  <a:lnTo>
                    <a:pt x="515" y="185"/>
                  </a:lnTo>
                  <a:lnTo>
                    <a:pt x="516" y="185"/>
                  </a:lnTo>
                  <a:lnTo>
                    <a:pt x="516" y="187"/>
                  </a:lnTo>
                  <a:lnTo>
                    <a:pt x="523" y="187"/>
                  </a:lnTo>
                  <a:lnTo>
                    <a:pt x="528" y="187"/>
                  </a:lnTo>
                  <a:lnTo>
                    <a:pt x="528" y="189"/>
                  </a:lnTo>
                  <a:lnTo>
                    <a:pt x="529" y="189"/>
                  </a:lnTo>
                  <a:lnTo>
                    <a:pt x="529" y="191"/>
                  </a:lnTo>
                  <a:lnTo>
                    <a:pt x="530" y="191"/>
                  </a:lnTo>
                  <a:lnTo>
                    <a:pt x="531" y="191"/>
                  </a:lnTo>
                  <a:lnTo>
                    <a:pt x="536" y="191"/>
                  </a:lnTo>
                  <a:lnTo>
                    <a:pt x="539" y="191"/>
                  </a:lnTo>
                  <a:lnTo>
                    <a:pt x="539" y="194"/>
                  </a:lnTo>
                  <a:lnTo>
                    <a:pt x="543" y="194"/>
                  </a:lnTo>
                  <a:lnTo>
                    <a:pt x="552" y="194"/>
                  </a:lnTo>
                  <a:lnTo>
                    <a:pt x="555" y="194"/>
                  </a:lnTo>
                  <a:lnTo>
                    <a:pt x="557" y="194"/>
                  </a:lnTo>
                  <a:lnTo>
                    <a:pt x="561" y="194"/>
                  </a:lnTo>
                  <a:lnTo>
                    <a:pt x="567" y="194"/>
                  </a:lnTo>
                  <a:lnTo>
                    <a:pt x="567" y="196"/>
                  </a:lnTo>
                  <a:lnTo>
                    <a:pt x="570" y="196"/>
                  </a:lnTo>
                  <a:lnTo>
                    <a:pt x="574" y="196"/>
                  </a:lnTo>
                  <a:lnTo>
                    <a:pt x="575" y="196"/>
                  </a:lnTo>
                  <a:lnTo>
                    <a:pt x="580" y="196"/>
                  </a:lnTo>
                  <a:lnTo>
                    <a:pt x="585" y="196"/>
                  </a:lnTo>
                  <a:lnTo>
                    <a:pt x="585" y="198"/>
                  </a:lnTo>
                  <a:lnTo>
                    <a:pt x="588" y="198"/>
                  </a:lnTo>
                  <a:lnTo>
                    <a:pt x="599" y="198"/>
                  </a:lnTo>
                  <a:lnTo>
                    <a:pt x="600" y="198"/>
                  </a:lnTo>
                  <a:lnTo>
                    <a:pt x="600" y="201"/>
                  </a:lnTo>
                  <a:lnTo>
                    <a:pt x="605" y="201"/>
                  </a:lnTo>
                  <a:lnTo>
                    <a:pt x="607" y="201"/>
                  </a:lnTo>
                  <a:lnTo>
                    <a:pt x="607" y="203"/>
                  </a:lnTo>
                  <a:lnTo>
                    <a:pt x="613" y="203"/>
                  </a:lnTo>
                  <a:lnTo>
                    <a:pt x="617" y="203"/>
                  </a:lnTo>
                  <a:lnTo>
                    <a:pt x="617" y="206"/>
                  </a:lnTo>
                  <a:lnTo>
                    <a:pt x="618" y="206"/>
                  </a:lnTo>
                  <a:lnTo>
                    <a:pt x="618" y="208"/>
                  </a:lnTo>
                  <a:lnTo>
                    <a:pt x="632" y="208"/>
                  </a:lnTo>
                  <a:lnTo>
                    <a:pt x="634" y="208"/>
                  </a:lnTo>
                  <a:lnTo>
                    <a:pt x="647" y="208"/>
                  </a:lnTo>
                  <a:lnTo>
                    <a:pt x="647" y="211"/>
                  </a:lnTo>
                  <a:lnTo>
                    <a:pt x="648" y="211"/>
                  </a:lnTo>
                  <a:lnTo>
                    <a:pt x="648" y="214"/>
                  </a:lnTo>
                  <a:lnTo>
                    <a:pt x="652" y="214"/>
                  </a:lnTo>
                  <a:lnTo>
                    <a:pt x="656" y="214"/>
                  </a:lnTo>
                  <a:lnTo>
                    <a:pt x="658" y="214"/>
                  </a:lnTo>
                  <a:lnTo>
                    <a:pt x="659" y="214"/>
                  </a:lnTo>
                  <a:lnTo>
                    <a:pt x="671" y="214"/>
                  </a:lnTo>
                  <a:lnTo>
                    <a:pt x="678" y="214"/>
                  </a:lnTo>
                  <a:lnTo>
                    <a:pt x="680" y="214"/>
                  </a:lnTo>
                  <a:lnTo>
                    <a:pt x="686" y="214"/>
                  </a:lnTo>
                  <a:lnTo>
                    <a:pt x="689" y="214"/>
                  </a:lnTo>
                  <a:lnTo>
                    <a:pt x="691" y="214"/>
                  </a:lnTo>
                  <a:lnTo>
                    <a:pt x="693" y="214"/>
                  </a:lnTo>
                  <a:lnTo>
                    <a:pt x="703" y="214"/>
                  </a:lnTo>
                  <a:lnTo>
                    <a:pt x="703" y="216"/>
                  </a:lnTo>
                  <a:lnTo>
                    <a:pt x="704" y="216"/>
                  </a:lnTo>
                  <a:lnTo>
                    <a:pt x="707" y="216"/>
                  </a:lnTo>
                  <a:lnTo>
                    <a:pt x="712" y="216"/>
                  </a:lnTo>
                  <a:lnTo>
                    <a:pt x="717" y="216"/>
                  </a:lnTo>
                  <a:lnTo>
                    <a:pt x="727" y="216"/>
                  </a:lnTo>
                  <a:lnTo>
                    <a:pt x="731" y="216"/>
                  </a:lnTo>
                  <a:lnTo>
                    <a:pt x="731" y="219"/>
                  </a:lnTo>
                  <a:lnTo>
                    <a:pt x="732" y="219"/>
                  </a:lnTo>
                  <a:lnTo>
                    <a:pt x="732" y="222"/>
                  </a:lnTo>
                  <a:lnTo>
                    <a:pt x="733" y="222"/>
                  </a:lnTo>
                  <a:lnTo>
                    <a:pt x="736" y="222"/>
                  </a:lnTo>
                  <a:lnTo>
                    <a:pt x="737" y="222"/>
                  </a:lnTo>
                  <a:lnTo>
                    <a:pt x="738" y="222"/>
                  </a:lnTo>
                  <a:lnTo>
                    <a:pt x="738" y="226"/>
                  </a:lnTo>
                  <a:lnTo>
                    <a:pt x="743" y="226"/>
                  </a:lnTo>
                  <a:lnTo>
                    <a:pt x="743" y="229"/>
                  </a:lnTo>
                  <a:lnTo>
                    <a:pt x="744" y="229"/>
                  </a:lnTo>
                  <a:lnTo>
                    <a:pt x="744" y="232"/>
                  </a:lnTo>
                  <a:lnTo>
                    <a:pt x="746" y="232"/>
                  </a:lnTo>
                  <a:lnTo>
                    <a:pt x="748" y="232"/>
                  </a:lnTo>
                  <a:lnTo>
                    <a:pt x="748" y="235"/>
                  </a:lnTo>
                  <a:lnTo>
                    <a:pt x="755" y="235"/>
                  </a:lnTo>
                  <a:lnTo>
                    <a:pt x="755" y="238"/>
                  </a:lnTo>
                  <a:lnTo>
                    <a:pt x="755" y="241"/>
                  </a:lnTo>
                  <a:lnTo>
                    <a:pt x="756" y="241"/>
                  </a:lnTo>
                  <a:lnTo>
                    <a:pt x="766" y="241"/>
                  </a:lnTo>
                  <a:lnTo>
                    <a:pt x="769" y="241"/>
                  </a:lnTo>
                  <a:lnTo>
                    <a:pt x="769" y="244"/>
                  </a:lnTo>
                  <a:lnTo>
                    <a:pt x="784" y="244"/>
                  </a:lnTo>
                  <a:lnTo>
                    <a:pt x="789" y="244"/>
                  </a:lnTo>
                  <a:lnTo>
                    <a:pt x="792" y="244"/>
                  </a:lnTo>
                  <a:lnTo>
                    <a:pt x="794" y="244"/>
                  </a:lnTo>
                  <a:lnTo>
                    <a:pt x="795" y="244"/>
                  </a:lnTo>
                  <a:lnTo>
                    <a:pt x="806" y="244"/>
                  </a:lnTo>
                  <a:lnTo>
                    <a:pt x="815" y="244"/>
                  </a:lnTo>
                  <a:lnTo>
                    <a:pt x="822" y="244"/>
                  </a:lnTo>
                  <a:lnTo>
                    <a:pt x="822" y="248"/>
                  </a:lnTo>
                  <a:lnTo>
                    <a:pt x="823" y="248"/>
                  </a:lnTo>
                  <a:lnTo>
                    <a:pt x="831" y="248"/>
                  </a:lnTo>
                  <a:lnTo>
                    <a:pt x="836" y="248"/>
                  </a:lnTo>
                  <a:lnTo>
                    <a:pt x="844" y="248"/>
                  </a:lnTo>
                  <a:lnTo>
                    <a:pt x="847" y="248"/>
                  </a:lnTo>
                  <a:lnTo>
                    <a:pt x="851" y="248"/>
                  </a:lnTo>
                  <a:lnTo>
                    <a:pt x="851" y="252"/>
                  </a:lnTo>
                  <a:lnTo>
                    <a:pt x="854" y="252"/>
                  </a:lnTo>
                  <a:lnTo>
                    <a:pt x="859" y="252"/>
                  </a:lnTo>
                  <a:lnTo>
                    <a:pt x="859" y="255"/>
                  </a:lnTo>
                  <a:lnTo>
                    <a:pt x="860" y="255"/>
                  </a:lnTo>
                  <a:lnTo>
                    <a:pt x="864" y="255"/>
                  </a:lnTo>
                  <a:lnTo>
                    <a:pt x="867" y="255"/>
                  </a:lnTo>
                  <a:lnTo>
                    <a:pt x="873" y="255"/>
                  </a:lnTo>
                  <a:lnTo>
                    <a:pt x="877" y="255"/>
                  </a:lnTo>
                  <a:lnTo>
                    <a:pt x="880" y="255"/>
                  </a:lnTo>
                  <a:lnTo>
                    <a:pt x="893" y="255"/>
                  </a:lnTo>
                  <a:lnTo>
                    <a:pt x="893" y="260"/>
                  </a:lnTo>
                  <a:lnTo>
                    <a:pt x="909" y="260"/>
                  </a:lnTo>
                  <a:lnTo>
                    <a:pt x="913" y="260"/>
                  </a:lnTo>
                  <a:lnTo>
                    <a:pt x="926" y="260"/>
                  </a:lnTo>
                  <a:lnTo>
                    <a:pt x="945" y="260"/>
                  </a:lnTo>
                  <a:lnTo>
                    <a:pt x="951" y="260"/>
                  </a:lnTo>
                  <a:lnTo>
                    <a:pt x="951" y="264"/>
                  </a:lnTo>
                  <a:lnTo>
                    <a:pt x="952" y="264"/>
                  </a:lnTo>
                  <a:lnTo>
                    <a:pt x="973" y="264"/>
                  </a:lnTo>
                  <a:lnTo>
                    <a:pt x="977" y="264"/>
                  </a:lnTo>
                  <a:lnTo>
                    <a:pt x="977" y="269"/>
                  </a:lnTo>
                  <a:lnTo>
                    <a:pt x="983" y="269"/>
                  </a:lnTo>
                  <a:lnTo>
                    <a:pt x="983" y="273"/>
                  </a:lnTo>
                  <a:lnTo>
                    <a:pt x="1003" y="273"/>
                  </a:lnTo>
                  <a:lnTo>
                    <a:pt x="1010" y="273"/>
                  </a:lnTo>
                  <a:lnTo>
                    <a:pt x="1011" y="273"/>
                  </a:lnTo>
                  <a:lnTo>
                    <a:pt x="1031" y="273"/>
                  </a:lnTo>
                  <a:lnTo>
                    <a:pt x="1037" y="273"/>
                  </a:lnTo>
                  <a:lnTo>
                    <a:pt x="1038" y="273"/>
                  </a:lnTo>
                  <a:lnTo>
                    <a:pt x="1042" y="273"/>
                  </a:lnTo>
                  <a:lnTo>
                    <a:pt x="1053" y="273"/>
                  </a:lnTo>
                  <a:lnTo>
                    <a:pt x="1053" y="279"/>
                  </a:lnTo>
                  <a:lnTo>
                    <a:pt x="1079" y="279"/>
                  </a:lnTo>
                  <a:lnTo>
                    <a:pt x="1081" y="279"/>
                  </a:lnTo>
                  <a:lnTo>
                    <a:pt x="1082" y="279"/>
                  </a:lnTo>
                  <a:lnTo>
                    <a:pt x="1084" y="279"/>
                  </a:lnTo>
                  <a:lnTo>
                    <a:pt x="1084" y="284"/>
                  </a:lnTo>
                  <a:lnTo>
                    <a:pt x="1086" y="284"/>
                  </a:lnTo>
                  <a:lnTo>
                    <a:pt x="1087" y="284"/>
                  </a:lnTo>
                  <a:lnTo>
                    <a:pt x="1100" y="284"/>
                  </a:lnTo>
                  <a:lnTo>
                    <a:pt x="1102" y="284"/>
                  </a:lnTo>
                  <a:lnTo>
                    <a:pt x="1108" y="284"/>
                  </a:lnTo>
                  <a:lnTo>
                    <a:pt x="1115" y="284"/>
                  </a:lnTo>
                  <a:lnTo>
                    <a:pt x="1124" y="284"/>
                  </a:lnTo>
                  <a:lnTo>
                    <a:pt x="1124" y="291"/>
                  </a:lnTo>
                  <a:lnTo>
                    <a:pt x="1126" y="291"/>
                  </a:lnTo>
                  <a:lnTo>
                    <a:pt x="1151" y="291"/>
                  </a:lnTo>
                  <a:lnTo>
                    <a:pt x="1157" y="291"/>
                  </a:lnTo>
                  <a:lnTo>
                    <a:pt x="1164" y="291"/>
                  </a:lnTo>
                  <a:lnTo>
                    <a:pt x="1169" y="291"/>
                  </a:lnTo>
                  <a:lnTo>
                    <a:pt x="1172" y="291"/>
                  </a:lnTo>
                  <a:lnTo>
                    <a:pt x="1177" y="291"/>
                  </a:lnTo>
                  <a:lnTo>
                    <a:pt x="1218" y="291"/>
                  </a:lnTo>
                  <a:lnTo>
                    <a:pt x="1223" y="291"/>
                  </a:lnTo>
                  <a:lnTo>
                    <a:pt x="1228" y="291"/>
                  </a:lnTo>
                  <a:lnTo>
                    <a:pt x="1236" y="291"/>
                  </a:lnTo>
                  <a:lnTo>
                    <a:pt x="1242" y="291"/>
                  </a:lnTo>
                  <a:lnTo>
                    <a:pt x="1262" y="291"/>
                  </a:lnTo>
                  <a:lnTo>
                    <a:pt x="1266" y="291"/>
                  </a:lnTo>
                  <a:lnTo>
                    <a:pt x="1270" y="291"/>
                  </a:lnTo>
                  <a:lnTo>
                    <a:pt x="1275" y="291"/>
                  </a:lnTo>
                  <a:lnTo>
                    <a:pt x="1282" y="291"/>
                  </a:lnTo>
                  <a:lnTo>
                    <a:pt x="1284" y="291"/>
                  </a:lnTo>
                  <a:lnTo>
                    <a:pt x="1300" y="291"/>
                  </a:lnTo>
                  <a:lnTo>
                    <a:pt x="1301" y="291"/>
                  </a:lnTo>
                  <a:lnTo>
                    <a:pt x="1307" y="291"/>
                  </a:lnTo>
                  <a:lnTo>
                    <a:pt x="1308" y="291"/>
                  </a:lnTo>
                  <a:lnTo>
                    <a:pt x="1308" y="308"/>
                  </a:lnTo>
                  <a:lnTo>
                    <a:pt x="1312" y="308"/>
                  </a:lnTo>
                  <a:lnTo>
                    <a:pt x="1315" y="308"/>
                  </a:lnTo>
                  <a:lnTo>
                    <a:pt x="1327" y="308"/>
                  </a:lnTo>
                  <a:lnTo>
                    <a:pt x="1334" y="308"/>
                  </a:lnTo>
                  <a:lnTo>
                    <a:pt x="1335" y="308"/>
                  </a:lnTo>
                  <a:lnTo>
                    <a:pt x="1343" y="308"/>
                  </a:lnTo>
                  <a:lnTo>
                    <a:pt x="1348" y="308"/>
                  </a:lnTo>
                  <a:lnTo>
                    <a:pt x="1373" y="308"/>
                  </a:lnTo>
                  <a:lnTo>
                    <a:pt x="1376" y="308"/>
                  </a:lnTo>
                  <a:lnTo>
                    <a:pt x="1379" y="308"/>
                  </a:lnTo>
                  <a:lnTo>
                    <a:pt x="1389" y="308"/>
                  </a:lnTo>
                  <a:lnTo>
                    <a:pt x="1390" y="308"/>
                  </a:lnTo>
                  <a:lnTo>
                    <a:pt x="1392" y="308"/>
                  </a:lnTo>
                </a:path>
              </a:pathLst>
            </a:custGeom>
            <a:noFill/>
            <a:ln w="12065">
              <a:solidFill>
                <a:srgbClr val="C1053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Freeform 155"/>
            <p:cNvSpPr>
              <a:spLocks/>
            </p:cNvSpPr>
            <p:nvPr/>
          </p:nvSpPr>
          <p:spPr bwMode="auto">
            <a:xfrm>
              <a:off x="6216" y="4762"/>
              <a:ext cx="42056" cy="10065"/>
            </a:xfrm>
            <a:custGeom>
              <a:avLst/>
              <a:gdLst>
                <a:gd name="T0" fmla="*/ 0 w 1380"/>
                <a:gd name="T1" fmla="*/ 0 h 330"/>
                <a:gd name="T2" fmla="*/ 9143 w 1380"/>
                <a:gd name="T3" fmla="*/ 36599 h 330"/>
                <a:gd name="T4" fmla="*/ 27428 w 1380"/>
                <a:gd name="T5" fmla="*/ 76248 h 330"/>
                <a:gd name="T6" fmla="*/ 48761 w 1380"/>
                <a:gd name="T7" fmla="*/ 106747 h 330"/>
                <a:gd name="T8" fmla="*/ 70093 w 1380"/>
                <a:gd name="T9" fmla="*/ 131147 h 330"/>
                <a:gd name="T10" fmla="*/ 109711 w 1380"/>
                <a:gd name="T11" fmla="*/ 158596 h 330"/>
                <a:gd name="T12" fmla="*/ 149329 w 1380"/>
                <a:gd name="T13" fmla="*/ 186045 h 330"/>
                <a:gd name="T14" fmla="*/ 228565 w 1380"/>
                <a:gd name="T15" fmla="*/ 210445 h 330"/>
                <a:gd name="T16" fmla="*/ 262088 w 1380"/>
                <a:gd name="T17" fmla="*/ 234844 h 330"/>
                <a:gd name="T18" fmla="*/ 298659 w 1380"/>
                <a:gd name="T19" fmla="*/ 259244 h 330"/>
                <a:gd name="T20" fmla="*/ 347420 w 1380"/>
                <a:gd name="T21" fmla="*/ 283643 h 330"/>
                <a:gd name="T22" fmla="*/ 383990 w 1380"/>
                <a:gd name="T23" fmla="*/ 308042 h 330"/>
                <a:gd name="T24" fmla="*/ 411418 w 1380"/>
                <a:gd name="T25" fmla="*/ 332442 h 330"/>
                <a:gd name="T26" fmla="*/ 444941 w 1380"/>
                <a:gd name="T27" fmla="*/ 356841 h 330"/>
                <a:gd name="T28" fmla="*/ 548557 w 1380"/>
                <a:gd name="T29" fmla="*/ 381241 h 330"/>
                <a:gd name="T30" fmla="*/ 627793 w 1380"/>
                <a:gd name="T31" fmla="*/ 405640 h 330"/>
                <a:gd name="T32" fmla="*/ 694839 w 1380"/>
                <a:gd name="T33" fmla="*/ 436139 h 330"/>
                <a:gd name="T34" fmla="*/ 719219 w 1380"/>
                <a:gd name="T35" fmla="*/ 463588 h 330"/>
                <a:gd name="T36" fmla="*/ 847216 w 1380"/>
                <a:gd name="T37" fmla="*/ 487988 h 330"/>
                <a:gd name="T38" fmla="*/ 880739 w 1380"/>
                <a:gd name="T39" fmla="*/ 512387 h 330"/>
                <a:gd name="T40" fmla="*/ 981308 w 1380"/>
                <a:gd name="T41" fmla="*/ 536787 h 330"/>
                <a:gd name="T42" fmla="*/ 1042259 w 1380"/>
                <a:gd name="T43" fmla="*/ 561186 h 330"/>
                <a:gd name="T44" fmla="*/ 1100162 w 1380"/>
                <a:gd name="T45" fmla="*/ 585585 h 330"/>
                <a:gd name="T46" fmla="*/ 1151970 w 1380"/>
                <a:gd name="T47" fmla="*/ 609985 h 330"/>
                <a:gd name="T48" fmla="*/ 1258634 w 1380"/>
                <a:gd name="T49" fmla="*/ 634384 h 330"/>
                <a:gd name="T50" fmla="*/ 1340918 w 1380"/>
                <a:gd name="T51" fmla="*/ 658784 h 330"/>
                <a:gd name="T52" fmla="*/ 1404916 w 1380"/>
                <a:gd name="T53" fmla="*/ 680133 h 330"/>
                <a:gd name="T54" fmla="*/ 1441486 w 1380"/>
                <a:gd name="T55" fmla="*/ 686233 h 330"/>
                <a:gd name="T56" fmla="*/ 1468914 w 1380"/>
                <a:gd name="T57" fmla="*/ 704533 h 330"/>
                <a:gd name="T58" fmla="*/ 1502437 w 1380"/>
                <a:gd name="T59" fmla="*/ 707582 h 330"/>
                <a:gd name="T60" fmla="*/ 1572531 w 1380"/>
                <a:gd name="T61" fmla="*/ 716732 h 330"/>
                <a:gd name="T62" fmla="*/ 1651767 w 1380"/>
                <a:gd name="T63" fmla="*/ 722832 h 330"/>
                <a:gd name="T64" fmla="*/ 1724908 w 1380"/>
                <a:gd name="T65" fmla="*/ 731982 h 330"/>
                <a:gd name="T66" fmla="*/ 1767573 w 1380"/>
                <a:gd name="T67" fmla="*/ 735032 h 330"/>
                <a:gd name="T68" fmla="*/ 1804144 w 1380"/>
                <a:gd name="T69" fmla="*/ 750281 h 330"/>
                <a:gd name="T70" fmla="*/ 1862047 w 1380"/>
                <a:gd name="T71" fmla="*/ 759431 h 330"/>
                <a:gd name="T72" fmla="*/ 1950426 w 1380"/>
                <a:gd name="T73" fmla="*/ 780781 h 330"/>
                <a:gd name="T74" fmla="*/ 1996139 w 1380"/>
                <a:gd name="T75" fmla="*/ 780781 h 330"/>
                <a:gd name="T76" fmla="*/ 2035757 w 1380"/>
                <a:gd name="T77" fmla="*/ 780781 h 330"/>
                <a:gd name="T78" fmla="*/ 2099755 w 1380"/>
                <a:gd name="T79" fmla="*/ 796030 h 330"/>
                <a:gd name="T80" fmla="*/ 2185086 w 1380"/>
                <a:gd name="T81" fmla="*/ 802130 h 330"/>
                <a:gd name="T82" fmla="*/ 2233847 w 1380"/>
                <a:gd name="T83" fmla="*/ 820430 h 330"/>
                <a:gd name="T84" fmla="*/ 2306988 w 1380"/>
                <a:gd name="T85" fmla="*/ 832629 h 330"/>
                <a:gd name="T86" fmla="*/ 2355748 w 1380"/>
                <a:gd name="T87" fmla="*/ 847879 h 330"/>
                <a:gd name="T88" fmla="*/ 2383176 w 1380"/>
                <a:gd name="T89" fmla="*/ 853979 h 330"/>
                <a:gd name="T90" fmla="*/ 2489840 w 1380"/>
                <a:gd name="T91" fmla="*/ 853979 h 330"/>
                <a:gd name="T92" fmla="*/ 2556886 w 1380"/>
                <a:gd name="T93" fmla="*/ 860079 h 330"/>
                <a:gd name="T94" fmla="*/ 2642217 w 1380"/>
                <a:gd name="T95" fmla="*/ 878378 h 330"/>
                <a:gd name="T96" fmla="*/ 2681835 w 1380"/>
                <a:gd name="T97" fmla="*/ 878378 h 330"/>
                <a:gd name="T98" fmla="*/ 2788499 w 1380"/>
                <a:gd name="T99" fmla="*/ 884478 h 330"/>
                <a:gd name="T100" fmla="*/ 2849450 w 1380"/>
                <a:gd name="T101" fmla="*/ 896678 h 330"/>
                <a:gd name="T102" fmla="*/ 2892115 w 1380"/>
                <a:gd name="T103" fmla="*/ 896678 h 330"/>
                <a:gd name="T104" fmla="*/ 3014017 w 1380"/>
                <a:gd name="T105" fmla="*/ 930227 h 330"/>
                <a:gd name="T106" fmla="*/ 3169441 w 1380"/>
                <a:gd name="T107" fmla="*/ 930227 h 330"/>
                <a:gd name="T108" fmla="*/ 3343151 w 1380"/>
                <a:gd name="T109" fmla="*/ 945477 h 330"/>
                <a:gd name="T110" fmla="*/ 3462005 w 1380"/>
                <a:gd name="T111" fmla="*/ 975976 h 330"/>
                <a:gd name="T112" fmla="*/ 3556479 w 1380"/>
                <a:gd name="T113" fmla="*/ 975976 h 330"/>
                <a:gd name="T114" fmla="*/ 3635715 w 1380"/>
                <a:gd name="T115" fmla="*/ 975976 h 330"/>
                <a:gd name="T116" fmla="*/ 3748474 w 1380"/>
                <a:gd name="T117" fmla="*/ 1006475 h 330"/>
                <a:gd name="T118" fmla="*/ 3861233 w 1380"/>
                <a:gd name="T119" fmla="*/ 1006475 h 330"/>
                <a:gd name="T120" fmla="*/ 4077608 w 1380"/>
                <a:gd name="T121" fmla="*/ 1006475 h 330"/>
                <a:gd name="T122" fmla="*/ 4205605 w 1380"/>
                <a:gd name="T123" fmla="*/ 1006475 h 33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380" h="330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8"/>
                  </a:lnTo>
                  <a:lnTo>
                    <a:pt x="2" y="8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3" y="16"/>
                  </a:lnTo>
                  <a:lnTo>
                    <a:pt x="3" y="19"/>
                  </a:lnTo>
                  <a:lnTo>
                    <a:pt x="3" y="20"/>
                  </a:lnTo>
                  <a:lnTo>
                    <a:pt x="4" y="20"/>
                  </a:lnTo>
                  <a:lnTo>
                    <a:pt x="4" y="21"/>
                  </a:lnTo>
                  <a:lnTo>
                    <a:pt x="6" y="21"/>
                  </a:lnTo>
                  <a:lnTo>
                    <a:pt x="6" y="24"/>
                  </a:lnTo>
                  <a:lnTo>
                    <a:pt x="6" y="25"/>
                  </a:lnTo>
                  <a:lnTo>
                    <a:pt x="9" y="25"/>
                  </a:lnTo>
                  <a:lnTo>
                    <a:pt x="9" y="27"/>
                  </a:lnTo>
                  <a:lnTo>
                    <a:pt x="10" y="27"/>
                  </a:lnTo>
                  <a:lnTo>
                    <a:pt x="10" y="28"/>
                  </a:lnTo>
                  <a:lnTo>
                    <a:pt x="10" y="29"/>
                  </a:lnTo>
                  <a:lnTo>
                    <a:pt x="10" y="32"/>
                  </a:lnTo>
                  <a:lnTo>
                    <a:pt x="12" y="32"/>
                  </a:lnTo>
                  <a:lnTo>
                    <a:pt x="12" y="33"/>
                  </a:lnTo>
                  <a:lnTo>
                    <a:pt x="14" y="33"/>
                  </a:lnTo>
                  <a:lnTo>
                    <a:pt x="14" y="35"/>
                  </a:lnTo>
                  <a:lnTo>
                    <a:pt x="16" y="35"/>
                  </a:lnTo>
                  <a:lnTo>
                    <a:pt x="16" y="36"/>
                  </a:lnTo>
                  <a:lnTo>
                    <a:pt x="17" y="36"/>
                  </a:lnTo>
                  <a:lnTo>
                    <a:pt x="17" y="37"/>
                  </a:lnTo>
                  <a:lnTo>
                    <a:pt x="17" y="39"/>
                  </a:lnTo>
                  <a:lnTo>
                    <a:pt x="18" y="39"/>
                  </a:lnTo>
                  <a:lnTo>
                    <a:pt x="18" y="40"/>
                  </a:lnTo>
                  <a:lnTo>
                    <a:pt x="19" y="40"/>
                  </a:lnTo>
                  <a:lnTo>
                    <a:pt x="19" y="41"/>
                  </a:lnTo>
                  <a:lnTo>
                    <a:pt x="21" y="41"/>
                  </a:lnTo>
                  <a:lnTo>
                    <a:pt x="21" y="43"/>
                  </a:lnTo>
                  <a:lnTo>
                    <a:pt x="23" y="43"/>
                  </a:lnTo>
                  <a:lnTo>
                    <a:pt x="23" y="44"/>
                  </a:lnTo>
                  <a:lnTo>
                    <a:pt x="24" y="44"/>
                  </a:lnTo>
                  <a:lnTo>
                    <a:pt x="24" y="45"/>
                  </a:lnTo>
                  <a:lnTo>
                    <a:pt x="27" y="45"/>
                  </a:lnTo>
                  <a:lnTo>
                    <a:pt x="27" y="48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2" y="49"/>
                  </a:lnTo>
                  <a:lnTo>
                    <a:pt x="32" y="51"/>
                  </a:lnTo>
                  <a:lnTo>
                    <a:pt x="33" y="51"/>
                  </a:lnTo>
                  <a:lnTo>
                    <a:pt x="33" y="52"/>
                  </a:lnTo>
                  <a:lnTo>
                    <a:pt x="36" y="52"/>
                  </a:lnTo>
                  <a:lnTo>
                    <a:pt x="36" y="53"/>
                  </a:lnTo>
                  <a:lnTo>
                    <a:pt x="36" y="55"/>
                  </a:lnTo>
                  <a:lnTo>
                    <a:pt x="39" y="55"/>
                  </a:lnTo>
                  <a:lnTo>
                    <a:pt x="39" y="56"/>
                  </a:lnTo>
                  <a:lnTo>
                    <a:pt x="39" y="57"/>
                  </a:lnTo>
                  <a:lnTo>
                    <a:pt x="43" y="57"/>
                  </a:lnTo>
                  <a:lnTo>
                    <a:pt x="43" y="60"/>
                  </a:lnTo>
                  <a:lnTo>
                    <a:pt x="44" y="60"/>
                  </a:lnTo>
                  <a:lnTo>
                    <a:pt x="44" y="61"/>
                  </a:lnTo>
                  <a:lnTo>
                    <a:pt x="49" y="61"/>
                  </a:lnTo>
                  <a:lnTo>
                    <a:pt x="49" y="63"/>
                  </a:lnTo>
                  <a:lnTo>
                    <a:pt x="53" y="63"/>
                  </a:lnTo>
                  <a:lnTo>
                    <a:pt x="53" y="64"/>
                  </a:lnTo>
                  <a:lnTo>
                    <a:pt x="57" y="64"/>
                  </a:lnTo>
                  <a:lnTo>
                    <a:pt x="57" y="65"/>
                  </a:lnTo>
                  <a:lnTo>
                    <a:pt x="60" y="65"/>
                  </a:lnTo>
                  <a:lnTo>
                    <a:pt x="60" y="67"/>
                  </a:lnTo>
                  <a:lnTo>
                    <a:pt x="60" y="68"/>
                  </a:lnTo>
                  <a:lnTo>
                    <a:pt x="66" y="68"/>
                  </a:lnTo>
                  <a:lnTo>
                    <a:pt x="66" y="69"/>
                  </a:lnTo>
                  <a:lnTo>
                    <a:pt x="75" y="69"/>
                  </a:lnTo>
                  <a:lnTo>
                    <a:pt x="75" y="71"/>
                  </a:lnTo>
                  <a:lnTo>
                    <a:pt x="81" y="71"/>
                  </a:lnTo>
                  <a:lnTo>
                    <a:pt x="81" y="72"/>
                  </a:lnTo>
                  <a:lnTo>
                    <a:pt x="82" y="72"/>
                  </a:lnTo>
                  <a:lnTo>
                    <a:pt x="82" y="73"/>
                  </a:lnTo>
                  <a:lnTo>
                    <a:pt x="84" y="73"/>
                  </a:lnTo>
                  <a:lnTo>
                    <a:pt x="84" y="75"/>
                  </a:lnTo>
                  <a:lnTo>
                    <a:pt x="84" y="76"/>
                  </a:lnTo>
                  <a:lnTo>
                    <a:pt x="85" y="76"/>
                  </a:lnTo>
                  <a:lnTo>
                    <a:pt x="85" y="77"/>
                  </a:lnTo>
                  <a:lnTo>
                    <a:pt x="86" y="77"/>
                  </a:lnTo>
                  <a:lnTo>
                    <a:pt x="86" y="79"/>
                  </a:lnTo>
                  <a:lnTo>
                    <a:pt x="90" y="79"/>
                  </a:lnTo>
                  <a:lnTo>
                    <a:pt x="90" y="80"/>
                  </a:lnTo>
                  <a:lnTo>
                    <a:pt x="91" y="80"/>
                  </a:lnTo>
                  <a:lnTo>
                    <a:pt x="91" y="81"/>
                  </a:lnTo>
                  <a:lnTo>
                    <a:pt x="93" y="8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95" y="84"/>
                  </a:lnTo>
                  <a:lnTo>
                    <a:pt x="95" y="85"/>
                  </a:lnTo>
                  <a:lnTo>
                    <a:pt x="98" y="85"/>
                  </a:lnTo>
                  <a:lnTo>
                    <a:pt x="98" y="87"/>
                  </a:lnTo>
                  <a:lnTo>
                    <a:pt x="102" y="87"/>
                  </a:lnTo>
                  <a:lnTo>
                    <a:pt x="102" y="88"/>
                  </a:lnTo>
                  <a:lnTo>
                    <a:pt x="103" y="88"/>
                  </a:lnTo>
                  <a:lnTo>
                    <a:pt x="103" y="89"/>
                  </a:lnTo>
                  <a:lnTo>
                    <a:pt x="104" y="89"/>
                  </a:lnTo>
                  <a:lnTo>
                    <a:pt x="104" y="91"/>
                  </a:lnTo>
                  <a:lnTo>
                    <a:pt x="106" y="91"/>
                  </a:lnTo>
                  <a:lnTo>
                    <a:pt x="106" y="92"/>
                  </a:lnTo>
                  <a:lnTo>
                    <a:pt x="113" y="92"/>
                  </a:lnTo>
                  <a:lnTo>
                    <a:pt x="113" y="93"/>
                  </a:lnTo>
                  <a:lnTo>
                    <a:pt x="114" y="93"/>
                  </a:lnTo>
                  <a:lnTo>
                    <a:pt x="114" y="95"/>
                  </a:lnTo>
                  <a:lnTo>
                    <a:pt x="118" y="95"/>
                  </a:lnTo>
                  <a:lnTo>
                    <a:pt x="118" y="96"/>
                  </a:lnTo>
                  <a:lnTo>
                    <a:pt x="120" y="96"/>
                  </a:lnTo>
                  <a:lnTo>
                    <a:pt x="120" y="97"/>
                  </a:lnTo>
                  <a:lnTo>
                    <a:pt x="120" y="99"/>
                  </a:lnTo>
                  <a:lnTo>
                    <a:pt x="122" y="99"/>
                  </a:lnTo>
                  <a:lnTo>
                    <a:pt x="122" y="100"/>
                  </a:lnTo>
                  <a:lnTo>
                    <a:pt x="123" y="100"/>
                  </a:lnTo>
                  <a:lnTo>
                    <a:pt x="123" y="101"/>
                  </a:lnTo>
                  <a:lnTo>
                    <a:pt x="126" y="101"/>
                  </a:lnTo>
                  <a:lnTo>
                    <a:pt x="126" y="103"/>
                  </a:lnTo>
                  <a:lnTo>
                    <a:pt x="129" y="103"/>
                  </a:lnTo>
                  <a:lnTo>
                    <a:pt x="129" y="104"/>
                  </a:lnTo>
                  <a:lnTo>
                    <a:pt x="131" y="104"/>
                  </a:lnTo>
                  <a:lnTo>
                    <a:pt x="131" y="105"/>
                  </a:lnTo>
                  <a:lnTo>
                    <a:pt x="133" y="105"/>
                  </a:lnTo>
                  <a:lnTo>
                    <a:pt x="133" y="107"/>
                  </a:lnTo>
                  <a:lnTo>
                    <a:pt x="133" y="108"/>
                  </a:lnTo>
                  <a:lnTo>
                    <a:pt x="133" y="109"/>
                  </a:lnTo>
                  <a:lnTo>
                    <a:pt x="135" y="109"/>
                  </a:lnTo>
                  <a:lnTo>
                    <a:pt x="135" y="111"/>
                  </a:lnTo>
                  <a:lnTo>
                    <a:pt x="135" y="112"/>
                  </a:lnTo>
                  <a:lnTo>
                    <a:pt x="138" y="112"/>
                  </a:lnTo>
                  <a:lnTo>
                    <a:pt x="138" y="113"/>
                  </a:lnTo>
                  <a:lnTo>
                    <a:pt x="141" y="113"/>
                  </a:lnTo>
                  <a:lnTo>
                    <a:pt x="141" y="115"/>
                  </a:lnTo>
                  <a:lnTo>
                    <a:pt x="143" y="115"/>
                  </a:lnTo>
                  <a:lnTo>
                    <a:pt x="143" y="116"/>
                  </a:lnTo>
                  <a:lnTo>
                    <a:pt x="143" y="117"/>
                  </a:lnTo>
                  <a:lnTo>
                    <a:pt x="146" y="117"/>
                  </a:lnTo>
                  <a:lnTo>
                    <a:pt x="146" y="119"/>
                  </a:lnTo>
                  <a:lnTo>
                    <a:pt x="151" y="119"/>
                  </a:lnTo>
                  <a:lnTo>
                    <a:pt x="151" y="120"/>
                  </a:lnTo>
                  <a:lnTo>
                    <a:pt x="161" y="120"/>
                  </a:lnTo>
                  <a:lnTo>
                    <a:pt x="161" y="121"/>
                  </a:lnTo>
                  <a:lnTo>
                    <a:pt x="169" y="121"/>
                  </a:lnTo>
                  <a:lnTo>
                    <a:pt x="169" y="123"/>
                  </a:lnTo>
                  <a:lnTo>
                    <a:pt x="174" y="123"/>
                  </a:lnTo>
                  <a:lnTo>
                    <a:pt x="174" y="124"/>
                  </a:lnTo>
                  <a:lnTo>
                    <a:pt x="175" y="124"/>
                  </a:lnTo>
                  <a:lnTo>
                    <a:pt x="175" y="125"/>
                  </a:lnTo>
                  <a:lnTo>
                    <a:pt x="180" y="125"/>
                  </a:lnTo>
                  <a:lnTo>
                    <a:pt x="180" y="127"/>
                  </a:lnTo>
                  <a:lnTo>
                    <a:pt x="183" y="127"/>
                  </a:lnTo>
                  <a:lnTo>
                    <a:pt x="183" y="128"/>
                  </a:lnTo>
                  <a:lnTo>
                    <a:pt x="184" y="128"/>
                  </a:lnTo>
                  <a:lnTo>
                    <a:pt x="184" y="129"/>
                  </a:lnTo>
                  <a:lnTo>
                    <a:pt x="193" y="129"/>
                  </a:lnTo>
                  <a:lnTo>
                    <a:pt x="193" y="131"/>
                  </a:lnTo>
                  <a:lnTo>
                    <a:pt x="194" y="131"/>
                  </a:lnTo>
                  <a:lnTo>
                    <a:pt x="194" y="132"/>
                  </a:lnTo>
                  <a:lnTo>
                    <a:pt x="202" y="132"/>
                  </a:lnTo>
                  <a:lnTo>
                    <a:pt x="202" y="133"/>
                  </a:lnTo>
                  <a:lnTo>
                    <a:pt x="206" y="133"/>
                  </a:lnTo>
                  <a:lnTo>
                    <a:pt x="206" y="135"/>
                  </a:lnTo>
                  <a:lnTo>
                    <a:pt x="214" y="135"/>
                  </a:lnTo>
                  <a:lnTo>
                    <a:pt x="214" y="137"/>
                  </a:lnTo>
                  <a:lnTo>
                    <a:pt x="216" y="137"/>
                  </a:lnTo>
                  <a:lnTo>
                    <a:pt x="216" y="139"/>
                  </a:lnTo>
                  <a:lnTo>
                    <a:pt x="221" y="139"/>
                  </a:lnTo>
                  <a:lnTo>
                    <a:pt x="221" y="140"/>
                  </a:lnTo>
                  <a:lnTo>
                    <a:pt x="224" y="140"/>
                  </a:lnTo>
                  <a:lnTo>
                    <a:pt x="224" y="141"/>
                  </a:lnTo>
                  <a:lnTo>
                    <a:pt x="225" y="141"/>
                  </a:lnTo>
                  <a:lnTo>
                    <a:pt x="225" y="143"/>
                  </a:lnTo>
                  <a:lnTo>
                    <a:pt x="228" y="143"/>
                  </a:lnTo>
                  <a:lnTo>
                    <a:pt x="228" y="144"/>
                  </a:lnTo>
                  <a:lnTo>
                    <a:pt x="231" y="144"/>
                  </a:lnTo>
                  <a:lnTo>
                    <a:pt x="231" y="145"/>
                  </a:lnTo>
                  <a:lnTo>
                    <a:pt x="231" y="147"/>
                  </a:lnTo>
                  <a:lnTo>
                    <a:pt x="232" y="147"/>
                  </a:lnTo>
                  <a:lnTo>
                    <a:pt x="232" y="149"/>
                  </a:lnTo>
                  <a:lnTo>
                    <a:pt x="234" y="149"/>
                  </a:lnTo>
                  <a:lnTo>
                    <a:pt x="234" y="151"/>
                  </a:lnTo>
                  <a:lnTo>
                    <a:pt x="235" y="151"/>
                  </a:lnTo>
                  <a:lnTo>
                    <a:pt x="235" y="152"/>
                  </a:lnTo>
                  <a:lnTo>
                    <a:pt x="236" y="152"/>
                  </a:lnTo>
                  <a:lnTo>
                    <a:pt x="236" y="153"/>
                  </a:lnTo>
                  <a:lnTo>
                    <a:pt x="246" y="153"/>
                  </a:lnTo>
                  <a:lnTo>
                    <a:pt x="246" y="155"/>
                  </a:lnTo>
                  <a:lnTo>
                    <a:pt x="259" y="155"/>
                  </a:lnTo>
                  <a:lnTo>
                    <a:pt x="259" y="156"/>
                  </a:lnTo>
                  <a:lnTo>
                    <a:pt x="262" y="156"/>
                  </a:lnTo>
                  <a:lnTo>
                    <a:pt x="262" y="157"/>
                  </a:lnTo>
                  <a:lnTo>
                    <a:pt x="262" y="159"/>
                  </a:lnTo>
                  <a:lnTo>
                    <a:pt x="277" y="159"/>
                  </a:lnTo>
                  <a:lnTo>
                    <a:pt x="277" y="160"/>
                  </a:lnTo>
                  <a:lnTo>
                    <a:pt x="278" y="160"/>
                  </a:lnTo>
                  <a:lnTo>
                    <a:pt x="278" y="161"/>
                  </a:lnTo>
                  <a:lnTo>
                    <a:pt x="278" y="163"/>
                  </a:lnTo>
                  <a:lnTo>
                    <a:pt x="280" y="163"/>
                  </a:lnTo>
                  <a:lnTo>
                    <a:pt x="280" y="164"/>
                  </a:lnTo>
                  <a:lnTo>
                    <a:pt x="280" y="165"/>
                  </a:lnTo>
                  <a:lnTo>
                    <a:pt x="281" y="165"/>
                  </a:lnTo>
                  <a:lnTo>
                    <a:pt x="281" y="167"/>
                  </a:lnTo>
                  <a:lnTo>
                    <a:pt x="286" y="167"/>
                  </a:lnTo>
                  <a:lnTo>
                    <a:pt x="286" y="168"/>
                  </a:lnTo>
                  <a:lnTo>
                    <a:pt x="289" y="168"/>
                  </a:lnTo>
                  <a:lnTo>
                    <a:pt x="289" y="169"/>
                  </a:lnTo>
                  <a:lnTo>
                    <a:pt x="292" y="169"/>
                  </a:lnTo>
                  <a:lnTo>
                    <a:pt x="292" y="171"/>
                  </a:lnTo>
                  <a:lnTo>
                    <a:pt x="293" y="171"/>
                  </a:lnTo>
                  <a:lnTo>
                    <a:pt x="293" y="172"/>
                  </a:lnTo>
                  <a:lnTo>
                    <a:pt x="293" y="173"/>
                  </a:lnTo>
                  <a:lnTo>
                    <a:pt x="304" y="173"/>
                  </a:lnTo>
                  <a:lnTo>
                    <a:pt x="304" y="175"/>
                  </a:lnTo>
                  <a:lnTo>
                    <a:pt x="317" y="175"/>
                  </a:lnTo>
                  <a:lnTo>
                    <a:pt x="317" y="176"/>
                  </a:lnTo>
                  <a:lnTo>
                    <a:pt x="322" y="176"/>
                  </a:lnTo>
                  <a:lnTo>
                    <a:pt x="322" y="177"/>
                  </a:lnTo>
                  <a:lnTo>
                    <a:pt x="323" y="177"/>
                  </a:lnTo>
                  <a:lnTo>
                    <a:pt x="323" y="179"/>
                  </a:lnTo>
                  <a:lnTo>
                    <a:pt x="324" y="179"/>
                  </a:lnTo>
                  <a:lnTo>
                    <a:pt x="324" y="180"/>
                  </a:lnTo>
                  <a:lnTo>
                    <a:pt x="330" y="180"/>
                  </a:lnTo>
                  <a:lnTo>
                    <a:pt x="330" y="181"/>
                  </a:lnTo>
                  <a:lnTo>
                    <a:pt x="335" y="181"/>
                  </a:lnTo>
                  <a:lnTo>
                    <a:pt x="335" y="183"/>
                  </a:lnTo>
                  <a:lnTo>
                    <a:pt x="335" y="184"/>
                  </a:lnTo>
                  <a:lnTo>
                    <a:pt x="342" y="184"/>
                  </a:lnTo>
                  <a:lnTo>
                    <a:pt x="342" y="185"/>
                  </a:lnTo>
                  <a:lnTo>
                    <a:pt x="346" y="185"/>
                  </a:lnTo>
                  <a:lnTo>
                    <a:pt x="346" y="187"/>
                  </a:lnTo>
                  <a:lnTo>
                    <a:pt x="350" y="187"/>
                  </a:lnTo>
                  <a:lnTo>
                    <a:pt x="350" y="188"/>
                  </a:lnTo>
                  <a:lnTo>
                    <a:pt x="351" y="188"/>
                  </a:lnTo>
                  <a:lnTo>
                    <a:pt x="351" y="189"/>
                  </a:lnTo>
                  <a:lnTo>
                    <a:pt x="355" y="189"/>
                  </a:lnTo>
                  <a:lnTo>
                    <a:pt x="355" y="191"/>
                  </a:lnTo>
                  <a:lnTo>
                    <a:pt x="357" y="191"/>
                  </a:lnTo>
                  <a:lnTo>
                    <a:pt x="357" y="192"/>
                  </a:lnTo>
                  <a:lnTo>
                    <a:pt x="361" y="192"/>
                  </a:lnTo>
                  <a:lnTo>
                    <a:pt x="361" y="193"/>
                  </a:lnTo>
                  <a:lnTo>
                    <a:pt x="364" y="193"/>
                  </a:lnTo>
                  <a:lnTo>
                    <a:pt x="364" y="195"/>
                  </a:lnTo>
                  <a:lnTo>
                    <a:pt x="365" y="195"/>
                  </a:lnTo>
                  <a:lnTo>
                    <a:pt x="365" y="196"/>
                  </a:lnTo>
                  <a:lnTo>
                    <a:pt x="371" y="196"/>
                  </a:lnTo>
                  <a:lnTo>
                    <a:pt x="371" y="197"/>
                  </a:lnTo>
                  <a:lnTo>
                    <a:pt x="371" y="199"/>
                  </a:lnTo>
                  <a:lnTo>
                    <a:pt x="372" y="199"/>
                  </a:lnTo>
                  <a:lnTo>
                    <a:pt x="372" y="200"/>
                  </a:lnTo>
                  <a:lnTo>
                    <a:pt x="378" y="200"/>
                  </a:lnTo>
                  <a:lnTo>
                    <a:pt x="378" y="201"/>
                  </a:lnTo>
                  <a:lnTo>
                    <a:pt x="378" y="203"/>
                  </a:lnTo>
                  <a:lnTo>
                    <a:pt x="384" y="203"/>
                  </a:lnTo>
                  <a:lnTo>
                    <a:pt x="384" y="204"/>
                  </a:lnTo>
                  <a:lnTo>
                    <a:pt x="384" y="205"/>
                  </a:lnTo>
                  <a:lnTo>
                    <a:pt x="385" y="205"/>
                  </a:lnTo>
                  <a:lnTo>
                    <a:pt x="385" y="207"/>
                  </a:lnTo>
                  <a:lnTo>
                    <a:pt x="397" y="207"/>
                  </a:lnTo>
                  <a:lnTo>
                    <a:pt x="397" y="208"/>
                  </a:lnTo>
                  <a:lnTo>
                    <a:pt x="413" y="208"/>
                  </a:lnTo>
                  <a:lnTo>
                    <a:pt x="413" y="209"/>
                  </a:lnTo>
                  <a:lnTo>
                    <a:pt x="414" y="209"/>
                  </a:lnTo>
                  <a:lnTo>
                    <a:pt x="414" y="211"/>
                  </a:lnTo>
                  <a:lnTo>
                    <a:pt x="415" y="211"/>
                  </a:lnTo>
                  <a:lnTo>
                    <a:pt x="415" y="212"/>
                  </a:lnTo>
                  <a:lnTo>
                    <a:pt x="416" y="212"/>
                  </a:lnTo>
                  <a:lnTo>
                    <a:pt x="416" y="213"/>
                  </a:lnTo>
                  <a:lnTo>
                    <a:pt x="433" y="213"/>
                  </a:lnTo>
                  <a:lnTo>
                    <a:pt x="433" y="215"/>
                  </a:lnTo>
                  <a:lnTo>
                    <a:pt x="434" y="215"/>
                  </a:lnTo>
                  <a:lnTo>
                    <a:pt x="434" y="216"/>
                  </a:lnTo>
                  <a:lnTo>
                    <a:pt x="440" y="216"/>
                  </a:lnTo>
                  <a:lnTo>
                    <a:pt x="440" y="217"/>
                  </a:lnTo>
                  <a:lnTo>
                    <a:pt x="441" y="217"/>
                  </a:lnTo>
                  <a:lnTo>
                    <a:pt x="441" y="219"/>
                  </a:lnTo>
                  <a:lnTo>
                    <a:pt x="442" y="219"/>
                  </a:lnTo>
                  <a:lnTo>
                    <a:pt x="442" y="221"/>
                  </a:lnTo>
                  <a:lnTo>
                    <a:pt x="453" y="221"/>
                  </a:lnTo>
                  <a:lnTo>
                    <a:pt x="458" y="221"/>
                  </a:lnTo>
                  <a:lnTo>
                    <a:pt x="460" y="221"/>
                  </a:lnTo>
                  <a:lnTo>
                    <a:pt x="460" y="223"/>
                  </a:lnTo>
                  <a:lnTo>
                    <a:pt x="461" y="223"/>
                  </a:lnTo>
                  <a:lnTo>
                    <a:pt x="461" y="224"/>
                  </a:lnTo>
                  <a:lnTo>
                    <a:pt x="463" y="224"/>
                  </a:lnTo>
                  <a:lnTo>
                    <a:pt x="465" y="224"/>
                  </a:lnTo>
                  <a:lnTo>
                    <a:pt x="465" y="225"/>
                  </a:lnTo>
                  <a:lnTo>
                    <a:pt x="468" y="225"/>
                  </a:lnTo>
                  <a:lnTo>
                    <a:pt x="471" y="225"/>
                  </a:lnTo>
                  <a:lnTo>
                    <a:pt x="473" y="225"/>
                  </a:lnTo>
                  <a:lnTo>
                    <a:pt x="474" y="225"/>
                  </a:lnTo>
                  <a:lnTo>
                    <a:pt x="475" y="225"/>
                  </a:lnTo>
                  <a:lnTo>
                    <a:pt x="475" y="227"/>
                  </a:lnTo>
                  <a:lnTo>
                    <a:pt x="475" y="228"/>
                  </a:lnTo>
                  <a:lnTo>
                    <a:pt x="477" y="228"/>
                  </a:lnTo>
                  <a:lnTo>
                    <a:pt x="477" y="230"/>
                  </a:lnTo>
                  <a:lnTo>
                    <a:pt x="480" y="230"/>
                  </a:lnTo>
                  <a:lnTo>
                    <a:pt x="480" y="231"/>
                  </a:lnTo>
                  <a:lnTo>
                    <a:pt x="482" y="231"/>
                  </a:lnTo>
                  <a:lnTo>
                    <a:pt x="485" y="231"/>
                  </a:lnTo>
                  <a:lnTo>
                    <a:pt x="486" y="231"/>
                  </a:lnTo>
                  <a:lnTo>
                    <a:pt x="487" y="231"/>
                  </a:lnTo>
                  <a:lnTo>
                    <a:pt x="490" y="231"/>
                  </a:lnTo>
                  <a:lnTo>
                    <a:pt x="490" y="232"/>
                  </a:lnTo>
                  <a:lnTo>
                    <a:pt x="493" y="232"/>
                  </a:lnTo>
                  <a:lnTo>
                    <a:pt x="495" y="232"/>
                  </a:lnTo>
                  <a:lnTo>
                    <a:pt x="496" y="232"/>
                  </a:lnTo>
                  <a:lnTo>
                    <a:pt x="496" y="234"/>
                  </a:lnTo>
                  <a:lnTo>
                    <a:pt x="501" y="234"/>
                  </a:lnTo>
                  <a:lnTo>
                    <a:pt x="502" y="234"/>
                  </a:lnTo>
                  <a:lnTo>
                    <a:pt x="511" y="234"/>
                  </a:lnTo>
                  <a:lnTo>
                    <a:pt x="511" y="235"/>
                  </a:lnTo>
                  <a:lnTo>
                    <a:pt x="516" y="235"/>
                  </a:lnTo>
                  <a:lnTo>
                    <a:pt x="520" y="235"/>
                  </a:lnTo>
                  <a:lnTo>
                    <a:pt x="527" y="235"/>
                  </a:lnTo>
                  <a:lnTo>
                    <a:pt x="533" y="235"/>
                  </a:lnTo>
                  <a:lnTo>
                    <a:pt x="535" y="235"/>
                  </a:lnTo>
                  <a:lnTo>
                    <a:pt x="535" y="237"/>
                  </a:lnTo>
                  <a:lnTo>
                    <a:pt x="542" y="237"/>
                  </a:lnTo>
                  <a:lnTo>
                    <a:pt x="543" y="237"/>
                  </a:lnTo>
                  <a:lnTo>
                    <a:pt x="547" y="237"/>
                  </a:lnTo>
                  <a:lnTo>
                    <a:pt x="550" y="237"/>
                  </a:lnTo>
                  <a:lnTo>
                    <a:pt x="550" y="238"/>
                  </a:lnTo>
                  <a:lnTo>
                    <a:pt x="553" y="238"/>
                  </a:lnTo>
                  <a:lnTo>
                    <a:pt x="563" y="238"/>
                  </a:lnTo>
                  <a:lnTo>
                    <a:pt x="563" y="240"/>
                  </a:lnTo>
                  <a:lnTo>
                    <a:pt x="566" y="240"/>
                  </a:lnTo>
                  <a:lnTo>
                    <a:pt x="566" y="241"/>
                  </a:lnTo>
                  <a:lnTo>
                    <a:pt x="570" y="241"/>
                  </a:lnTo>
                  <a:lnTo>
                    <a:pt x="574" y="241"/>
                  </a:lnTo>
                  <a:lnTo>
                    <a:pt x="577" y="241"/>
                  </a:lnTo>
                  <a:lnTo>
                    <a:pt x="578" y="241"/>
                  </a:lnTo>
                  <a:lnTo>
                    <a:pt x="580" y="241"/>
                  </a:lnTo>
                  <a:lnTo>
                    <a:pt x="580" y="243"/>
                  </a:lnTo>
                  <a:lnTo>
                    <a:pt x="581" y="243"/>
                  </a:lnTo>
                  <a:lnTo>
                    <a:pt x="581" y="245"/>
                  </a:lnTo>
                  <a:lnTo>
                    <a:pt x="582" y="245"/>
                  </a:lnTo>
                  <a:lnTo>
                    <a:pt x="583" y="245"/>
                  </a:lnTo>
                  <a:lnTo>
                    <a:pt x="583" y="246"/>
                  </a:lnTo>
                  <a:lnTo>
                    <a:pt x="590" y="246"/>
                  </a:lnTo>
                  <a:lnTo>
                    <a:pt x="592" y="246"/>
                  </a:lnTo>
                  <a:lnTo>
                    <a:pt x="598" y="246"/>
                  </a:lnTo>
                  <a:lnTo>
                    <a:pt x="599" y="246"/>
                  </a:lnTo>
                  <a:lnTo>
                    <a:pt x="599" y="248"/>
                  </a:lnTo>
                  <a:lnTo>
                    <a:pt x="603" y="248"/>
                  </a:lnTo>
                  <a:lnTo>
                    <a:pt x="604" y="248"/>
                  </a:lnTo>
                  <a:lnTo>
                    <a:pt x="604" y="249"/>
                  </a:lnTo>
                  <a:lnTo>
                    <a:pt x="608" y="249"/>
                  </a:lnTo>
                  <a:lnTo>
                    <a:pt x="611" y="249"/>
                  </a:lnTo>
                  <a:lnTo>
                    <a:pt x="611" y="251"/>
                  </a:lnTo>
                  <a:lnTo>
                    <a:pt x="614" y="251"/>
                  </a:lnTo>
                  <a:lnTo>
                    <a:pt x="614" y="253"/>
                  </a:lnTo>
                  <a:lnTo>
                    <a:pt x="616" y="253"/>
                  </a:lnTo>
                  <a:lnTo>
                    <a:pt x="626" y="253"/>
                  </a:lnTo>
                  <a:lnTo>
                    <a:pt x="626" y="254"/>
                  </a:lnTo>
                  <a:lnTo>
                    <a:pt x="634" y="254"/>
                  </a:lnTo>
                  <a:lnTo>
                    <a:pt x="634" y="256"/>
                  </a:lnTo>
                  <a:lnTo>
                    <a:pt x="639" y="256"/>
                  </a:lnTo>
                  <a:lnTo>
                    <a:pt x="640" y="256"/>
                  </a:lnTo>
                  <a:lnTo>
                    <a:pt x="641" y="256"/>
                  </a:lnTo>
                  <a:lnTo>
                    <a:pt x="648" y="256"/>
                  </a:lnTo>
                  <a:lnTo>
                    <a:pt x="649" y="256"/>
                  </a:lnTo>
                  <a:lnTo>
                    <a:pt x="650" y="256"/>
                  </a:lnTo>
                  <a:lnTo>
                    <a:pt x="655" y="256"/>
                  </a:lnTo>
                  <a:lnTo>
                    <a:pt x="656" y="256"/>
                  </a:lnTo>
                  <a:lnTo>
                    <a:pt x="663" y="256"/>
                  </a:lnTo>
                  <a:lnTo>
                    <a:pt x="667" y="256"/>
                  </a:lnTo>
                  <a:lnTo>
                    <a:pt x="668" y="256"/>
                  </a:lnTo>
                  <a:lnTo>
                    <a:pt x="671" y="256"/>
                  </a:lnTo>
                  <a:lnTo>
                    <a:pt x="671" y="258"/>
                  </a:lnTo>
                  <a:lnTo>
                    <a:pt x="677" y="258"/>
                  </a:lnTo>
                  <a:lnTo>
                    <a:pt x="677" y="260"/>
                  </a:lnTo>
                  <a:lnTo>
                    <a:pt x="678" y="260"/>
                  </a:lnTo>
                  <a:lnTo>
                    <a:pt x="680" y="260"/>
                  </a:lnTo>
                  <a:lnTo>
                    <a:pt x="680" y="261"/>
                  </a:lnTo>
                  <a:lnTo>
                    <a:pt x="683" y="261"/>
                  </a:lnTo>
                  <a:lnTo>
                    <a:pt x="689" y="261"/>
                  </a:lnTo>
                  <a:lnTo>
                    <a:pt x="702" y="261"/>
                  </a:lnTo>
                  <a:lnTo>
                    <a:pt x="702" y="263"/>
                  </a:lnTo>
                  <a:lnTo>
                    <a:pt x="707" y="263"/>
                  </a:lnTo>
                  <a:lnTo>
                    <a:pt x="709" y="263"/>
                  </a:lnTo>
                  <a:lnTo>
                    <a:pt x="712" y="263"/>
                  </a:lnTo>
                  <a:lnTo>
                    <a:pt x="717" y="263"/>
                  </a:lnTo>
                  <a:lnTo>
                    <a:pt x="717" y="265"/>
                  </a:lnTo>
                  <a:lnTo>
                    <a:pt x="719" y="265"/>
                  </a:lnTo>
                  <a:lnTo>
                    <a:pt x="724" y="265"/>
                  </a:lnTo>
                  <a:lnTo>
                    <a:pt x="724" y="267"/>
                  </a:lnTo>
                  <a:lnTo>
                    <a:pt x="724" y="269"/>
                  </a:lnTo>
                  <a:lnTo>
                    <a:pt x="725" y="269"/>
                  </a:lnTo>
                  <a:lnTo>
                    <a:pt x="729" y="269"/>
                  </a:lnTo>
                  <a:lnTo>
                    <a:pt x="733" y="269"/>
                  </a:lnTo>
                  <a:lnTo>
                    <a:pt x="733" y="271"/>
                  </a:lnTo>
                  <a:lnTo>
                    <a:pt x="734" y="271"/>
                  </a:lnTo>
                  <a:lnTo>
                    <a:pt x="736" y="271"/>
                  </a:lnTo>
                  <a:lnTo>
                    <a:pt x="750" y="271"/>
                  </a:lnTo>
                  <a:lnTo>
                    <a:pt x="750" y="273"/>
                  </a:lnTo>
                  <a:lnTo>
                    <a:pt x="754" y="273"/>
                  </a:lnTo>
                  <a:lnTo>
                    <a:pt x="756" y="273"/>
                  </a:lnTo>
                  <a:lnTo>
                    <a:pt x="757" y="273"/>
                  </a:lnTo>
                  <a:lnTo>
                    <a:pt x="757" y="275"/>
                  </a:lnTo>
                  <a:lnTo>
                    <a:pt x="763" y="275"/>
                  </a:lnTo>
                  <a:lnTo>
                    <a:pt x="765" y="275"/>
                  </a:lnTo>
                  <a:lnTo>
                    <a:pt x="765" y="278"/>
                  </a:lnTo>
                  <a:lnTo>
                    <a:pt x="771" y="278"/>
                  </a:lnTo>
                  <a:lnTo>
                    <a:pt x="773" y="278"/>
                  </a:lnTo>
                  <a:lnTo>
                    <a:pt x="774" y="278"/>
                  </a:lnTo>
                  <a:lnTo>
                    <a:pt x="775" y="278"/>
                  </a:lnTo>
                  <a:lnTo>
                    <a:pt x="775" y="280"/>
                  </a:lnTo>
                  <a:lnTo>
                    <a:pt x="776" y="280"/>
                  </a:lnTo>
                  <a:lnTo>
                    <a:pt x="778" y="280"/>
                  </a:lnTo>
                  <a:lnTo>
                    <a:pt x="779" y="280"/>
                  </a:lnTo>
                  <a:lnTo>
                    <a:pt x="782" y="280"/>
                  </a:lnTo>
                  <a:lnTo>
                    <a:pt x="799" y="280"/>
                  </a:lnTo>
                  <a:lnTo>
                    <a:pt x="800" y="280"/>
                  </a:lnTo>
                  <a:lnTo>
                    <a:pt x="807" y="280"/>
                  </a:lnTo>
                  <a:lnTo>
                    <a:pt x="812" y="280"/>
                  </a:lnTo>
                  <a:lnTo>
                    <a:pt x="816" y="280"/>
                  </a:lnTo>
                  <a:lnTo>
                    <a:pt x="817" y="280"/>
                  </a:lnTo>
                  <a:lnTo>
                    <a:pt x="818" y="280"/>
                  </a:lnTo>
                  <a:lnTo>
                    <a:pt x="820" y="280"/>
                  </a:lnTo>
                  <a:lnTo>
                    <a:pt x="827" y="280"/>
                  </a:lnTo>
                  <a:lnTo>
                    <a:pt x="827" y="282"/>
                  </a:lnTo>
                  <a:lnTo>
                    <a:pt x="828" y="282"/>
                  </a:lnTo>
                  <a:lnTo>
                    <a:pt x="836" y="282"/>
                  </a:lnTo>
                  <a:lnTo>
                    <a:pt x="839" y="282"/>
                  </a:lnTo>
                  <a:lnTo>
                    <a:pt x="839" y="285"/>
                  </a:lnTo>
                  <a:lnTo>
                    <a:pt x="841" y="285"/>
                  </a:lnTo>
                  <a:lnTo>
                    <a:pt x="844" y="285"/>
                  </a:lnTo>
                  <a:lnTo>
                    <a:pt x="846" y="285"/>
                  </a:lnTo>
                  <a:lnTo>
                    <a:pt x="846" y="288"/>
                  </a:lnTo>
                  <a:lnTo>
                    <a:pt x="856" y="288"/>
                  </a:lnTo>
                  <a:lnTo>
                    <a:pt x="864" y="288"/>
                  </a:lnTo>
                  <a:lnTo>
                    <a:pt x="867" y="288"/>
                  </a:lnTo>
                  <a:lnTo>
                    <a:pt x="868" y="288"/>
                  </a:lnTo>
                  <a:lnTo>
                    <a:pt x="869" y="288"/>
                  </a:lnTo>
                  <a:lnTo>
                    <a:pt x="874" y="288"/>
                  </a:lnTo>
                  <a:lnTo>
                    <a:pt x="877" y="288"/>
                  </a:lnTo>
                  <a:lnTo>
                    <a:pt x="880" y="288"/>
                  </a:lnTo>
                  <a:lnTo>
                    <a:pt x="880" y="290"/>
                  </a:lnTo>
                  <a:lnTo>
                    <a:pt x="885" y="290"/>
                  </a:lnTo>
                  <a:lnTo>
                    <a:pt x="902" y="290"/>
                  </a:lnTo>
                  <a:lnTo>
                    <a:pt x="910" y="290"/>
                  </a:lnTo>
                  <a:lnTo>
                    <a:pt x="911" y="290"/>
                  </a:lnTo>
                  <a:lnTo>
                    <a:pt x="914" y="290"/>
                  </a:lnTo>
                  <a:lnTo>
                    <a:pt x="915" y="290"/>
                  </a:lnTo>
                  <a:lnTo>
                    <a:pt x="918" y="290"/>
                  </a:lnTo>
                  <a:lnTo>
                    <a:pt x="921" y="290"/>
                  </a:lnTo>
                  <a:lnTo>
                    <a:pt x="922" y="290"/>
                  </a:lnTo>
                  <a:lnTo>
                    <a:pt x="923" y="290"/>
                  </a:lnTo>
                  <a:lnTo>
                    <a:pt x="929" y="290"/>
                  </a:lnTo>
                  <a:lnTo>
                    <a:pt x="929" y="294"/>
                  </a:lnTo>
                  <a:lnTo>
                    <a:pt x="935" y="294"/>
                  </a:lnTo>
                  <a:lnTo>
                    <a:pt x="939" y="294"/>
                  </a:lnTo>
                  <a:lnTo>
                    <a:pt x="941" y="294"/>
                  </a:lnTo>
                  <a:lnTo>
                    <a:pt x="949" y="294"/>
                  </a:lnTo>
                  <a:lnTo>
                    <a:pt x="960" y="294"/>
                  </a:lnTo>
                  <a:lnTo>
                    <a:pt x="961" y="294"/>
                  </a:lnTo>
                  <a:lnTo>
                    <a:pt x="967" y="294"/>
                  </a:lnTo>
                  <a:lnTo>
                    <a:pt x="967" y="298"/>
                  </a:lnTo>
                  <a:lnTo>
                    <a:pt x="969" y="298"/>
                  </a:lnTo>
                  <a:lnTo>
                    <a:pt x="969" y="302"/>
                  </a:lnTo>
                  <a:lnTo>
                    <a:pt x="974" y="302"/>
                  </a:lnTo>
                  <a:lnTo>
                    <a:pt x="974" y="305"/>
                  </a:lnTo>
                  <a:lnTo>
                    <a:pt x="989" y="305"/>
                  </a:lnTo>
                  <a:lnTo>
                    <a:pt x="990" y="305"/>
                  </a:lnTo>
                  <a:lnTo>
                    <a:pt x="1012" y="305"/>
                  </a:lnTo>
                  <a:lnTo>
                    <a:pt x="1027" y="305"/>
                  </a:lnTo>
                  <a:lnTo>
                    <a:pt x="1032" y="305"/>
                  </a:lnTo>
                  <a:lnTo>
                    <a:pt x="1040" y="305"/>
                  </a:lnTo>
                  <a:lnTo>
                    <a:pt x="1052" y="305"/>
                  </a:lnTo>
                  <a:lnTo>
                    <a:pt x="1053" y="305"/>
                  </a:lnTo>
                  <a:lnTo>
                    <a:pt x="1055" y="305"/>
                  </a:lnTo>
                  <a:lnTo>
                    <a:pt x="1070" y="305"/>
                  </a:lnTo>
                  <a:lnTo>
                    <a:pt x="1070" y="310"/>
                  </a:lnTo>
                  <a:lnTo>
                    <a:pt x="1087" y="310"/>
                  </a:lnTo>
                  <a:lnTo>
                    <a:pt x="1097" y="310"/>
                  </a:lnTo>
                  <a:lnTo>
                    <a:pt x="1100" y="310"/>
                  </a:lnTo>
                  <a:lnTo>
                    <a:pt x="1107" y="310"/>
                  </a:lnTo>
                  <a:lnTo>
                    <a:pt x="1109" y="310"/>
                  </a:lnTo>
                  <a:lnTo>
                    <a:pt x="1109" y="315"/>
                  </a:lnTo>
                  <a:lnTo>
                    <a:pt x="1113" y="315"/>
                  </a:lnTo>
                  <a:lnTo>
                    <a:pt x="1113" y="320"/>
                  </a:lnTo>
                  <a:lnTo>
                    <a:pt x="1134" y="320"/>
                  </a:lnTo>
                  <a:lnTo>
                    <a:pt x="1136" y="320"/>
                  </a:lnTo>
                  <a:lnTo>
                    <a:pt x="1141" y="320"/>
                  </a:lnTo>
                  <a:lnTo>
                    <a:pt x="1145" y="320"/>
                  </a:lnTo>
                  <a:lnTo>
                    <a:pt x="1153" y="320"/>
                  </a:lnTo>
                  <a:lnTo>
                    <a:pt x="1154" y="320"/>
                  </a:lnTo>
                  <a:lnTo>
                    <a:pt x="1161" y="320"/>
                  </a:lnTo>
                  <a:lnTo>
                    <a:pt x="1167" y="320"/>
                  </a:lnTo>
                  <a:lnTo>
                    <a:pt x="1171" y="320"/>
                  </a:lnTo>
                  <a:lnTo>
                    <a:pt x="1177" y="320"/>
                  </a:lnTo>
                  <a:lnTo>
                    <a:pt x="1187" y="320"/>
                  </a:lnTo>
                  <a:lnTo>
                    <a:pt x="1193" y="320"/>
                  </a:lnTo>
                  <a:lnTo>
                    <a:pt x="1198" y="320"/>
                  </a:lnTo>
                  <a:lnTo>
                    <a:pt x="1212" y="320"/>
                  </a:lnTo>
                  <a:lnTo>
                    <a:pt x="1215" y="320"/>
                  </a:lnTo>
                  <a:lnTo>
                    <a:pt x="1215" y="330"/>
                  </a:lnTo>
                  <a:lnTo>
                    <a:pt x="1223" y="330"/>
                  </a:lnTo>
                  <a:lnTo>
                    <a:pt x="1230" y="330"/>
                  </a:lnTo>
                  <a:lnTo>
                    <a:pt x="1250" y="330"/>
                  </a:lnTo>
                  <a:lnTo>
                    <a:pt x="1251" y="330"/>
                  </a:lnTo>
                  <a:lnTo>
                    <a:pt x="1255" y="330"/>
                  </a:lnTo>
                  <a:lnTo>
                    <a:pt x="1257" y="330"/>
                  </a:lnTo>
                  <a:lnTo>
                    <a:pt x="1264" y="330"/>
                  </a:lnTo>
                  <a:lnTo>
                    <a:pt x="1267" y="330"/>
                  </a:lnTo>
                  <a:lnTo>
                    <a:pt x="1275" y="330"/>
                  </a:lnTo>
                  <a:lnTo>
                    <a:pt x="1278" y="330"/>
                  </a:lnTo>
                  <a:lnTo>
                    <a:pt x="1292" y="330"/>
                  </a:lnTo>
                  <a:lnTo>
                    <a:pt x="1304" y="330"/>
                  </a:lnTo>
                  <a:lnTo>
                    <a:pt x="1312" y="330"/>
                  </a:lnTo>
                  <a:lnTo>
                    <a:pt x="1338" y="330"/>
                  </a:lnTo>
                  <a:lnTo>
                    <a:pt x="1339" y="330"/>
                  </a:lnTo>
                  <a:lnTo>
                    <a:pt x="1368" y="330"/>
                  </a:lnTo>
                  <a:lnTo>
                    <a:pt x="1370" y="330"/>
                  </a:lnTo>
                  <a:lnTo>
                    <a:pt x="1373" y="330"/>
                  </a:lnTo>
                  <a:lnTo>
                    <a:pt x="1379" y="330"/>
                  </a:lnTo>
                  <a:lnTo>
                    <a:pt x="1380" y="330"/>
                  </a:lnTo>
                </a:path>
              </a:pathLst>
            </a:custGeom>
            <a:noFill/>
            <a:ln w="12065">
              <a:solidFill>
                <a:srgbClr val="938DD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Freeform 156"/>
            <p:cNvSpPr>
              <a:spLocks/>
            </p:cNvSpPr>
            <p:nvPr/>
          </p:nvSpPr>
          <p:spPr bwMode="auto">
            <a:xfrm>
              <a:off x="6216" y="4762"/>
              <a:ext cx="41904" cy="10522"/>
            </a:xfrm>
            <a:custGeom>
              <a:avLst/>
              <a:gdLst>
                <a:gd name="T0" fmla="*/ 0 w 1375"/>
                <a:gd name="T1" fmla="*/ 0 h 345"/>
                <a:gd name="T2" fmla="*/ 3048 w 1375"/>
                <a:gd name="T3" fmla="*/ 6100 h 345"/>
                <a:gd name="T4" fmla="*/ 9143 w 1375"/>
                <a:gd name="T5" fmla="*/ 48797 h 345"/>
                <a:gd name="T6" fmla="*/ 24380 w 1375"/>
                <a:gd name="T7" fmla="*/ 91495 h 345"/>
                <a:gd name="T8" fmla="*/ 60951 w 1375"/>
                <a:gd name="T9" fmla="*/ 115894 h 345"/>
                <a:gd name="T10" fmla="*/ 140187 w 1375"/>
                <a:gd name="T11" fmla="*/ 143343 h 345"/>
                <a:gd name="T12" fmla="*/ 188947 w 1375"/>
                <a:gd name="T13" fmla="*/ 170791 h 345"/>
                <a:gd name="T14" fmla="*/ 231613 w 1375"/>
                <a:gd name="T15" fmla="*/ 195190 h 345"/>
                <a:gd name="T16" fmla="*/ 307801 w 1375"/>
                <a:gd name="T17" fmla="*/ 222638 h 345"/>
                <a:gd name="T18" fmla="*/ 380942 w 1375"/>
                <a:gd name="T19" fmla="*/ 250087 h 345"/>
                <a:gd name="T20" fmla="*/ 399228 w 1375"/>
                <a:gd name="T21" fmla="*/ 280585 h 345"/>
                <a:gd name="T22" fmla="*/ 454083 w 1375"/>
                <a:gd name="T23" fmla="*/ 314134 h 345"/>
                <a:gd name="T24" fmla="*/ 545509 w 1375"/>
                <a:gd name="T25" fmla="*/ 341582 h 345"/>
                <a:gd name="T26" fmla="*/ 618650 w 1375"/>
                <a:gd name="T27" fmla="*/ 365981 h 345"/>
                <a:gd name="T28" fmla="*/ 676553 w 1375"/>
                <a:gd name="T29" fmla="*/ 399529 h 345"/>
                <a:gd name="T30" fmla="*/ 777122 w 1375"/>
                <a:gd name="T31" fmla="*/ 430028 h 345"/>
                <a:gd name="T32" fmla="*/ 819788 w 1375"/>
                <a:gd name="T33" fmla="*/ 457476 h 345"/>
                <a:gd name="T34" fmla="*/ 911214 w 1375"/>
                <a:gd name="T35" fmla="*/ 481875 h 345"/>
                <a:gd name="T36" fmla="*/ 938642 w 1375"/>
                <a:gd name="T37" fmla="*/ 509323 h 345"/>
                <a:gd name="T38" fmla="*/ 1039211 w 1375"/>
                <a:gd name="T39" fmla="*/ 536772 h 345"/>
                <a:gd name="T40" fmla="*/ 1185492 w 1375"/>
                <a:gd name="T41" fmla="*/ 564221 h 345"/>
                <a:gd name="T42" fmla="*/ 1292156 w 1375"/>
                <a:gd name="T43" fmla="*/ 588619 h 345"/>
                <a:gd name="T44" fmla="*/ 1371392 w 1375"/>
                <a:gd name="T45" fmla="*/ 616068 h 345"/>
                <a:gd name="T46" fmla="*/ 1401868 w 1375"/>
                <a:gd name="T47" fmla="*/ 631317 h 345"/>
                <a:gd name="T48" fmla="*/ 1441486 w 1375"/>
                <a:gd name="T49" fmla="*/ 643516 h 345"/>
                <a:gd name="T50" fmla="*/ 1453676 w 1375"/>
                <a:gd name="T51" fmla="*/ 649616 h 345"/>
                <a:gd name="T52" fmla="*/ 1493294 w 1375"/>
                <a:gd name="T53" fmla="*/ 670965 h 345"/>
                <a:gd name="T54" fmla="*/ 1535959 w 1375"/>
                <a:gd name="T55" fmla="*/ 677065 h 345"/>
                <a:gd name="T56" fmla="*/ 1599958 w 1375"/>
                <a:gd name="T57" fmla="*/ 683164 h 345"/>
                <a:gd name="T58" fmla="*/ 1667003 w 1375"/>
                <a:gd name="T59" fmla="*/ 701463 h 345"/>
                <a:gd name="T60" fmla="*/ 1715764 w 1375"/>
                <a:gd name="T61" fmla="*/ 701463 h 345"/>
                <a:gd name="T62" fmla="*/ 1770620 w 1375"/>
                <a:gd name="T63" fmla="*/ 716713 h 345"/>
                <a:gd name="T64" fmla="*/ 1807190 w 1375"/>
                <a:gd name="T65" fmla="*/ 728912 h 345"/>
                <a:gd name="T66" fmla="*/ 1892521 w 1375"/>
                <a:gd name="T67" fmla="*/ 750261 h 345"/>
                <a:gd name="T68" fmla="*/ 1947377 w 1375"/>
                <a:gd name="T69" fmla="*/ 762460 h 345"/>
                <a:gd name="T70" fmla="*/ 2050993 w 1375"/>
                <a:gd name="T71" fmla="*/ 777709 h 345"/>
                <a:gd name="T72" fmla="*/ 2136324 w 1375"/>
                <a:gd name="T73" fmla="*/ 783809 h 345"/>
                <a:gd name="T74" fmla="*/ 2215560 w 1375"/>
                <a:gd name="T75" fmla="*/ 799058 h 345"/>
                <a:gd name="T76" fmla="*/ 2331367 w 1375"/>
                <a:gd name="T77" fmla="*/ 814307 h 345"/>
                <a:gd name="T78" fmla="*/ 2374032 w 1375"/>
                <a:gd name="T79" fmla="*/ 823457 h 345"/>
                <a:gd name="T80" fmla="*/ 2434983 w 1375"/>
                <a:gd name="T81" fmla="*/ 832606 h 345"/>
                <a:gd name="T82" fmla="*/ 2492886 w 1375"/>
                <a:gd name="T83" fmla="*/ 847856 h 345"/>
                <a:gd name="T84" fmla="*/ 2532504 w 1375"/>
                <a:gd name="T85" fmla="*/ 857005 h 345"/>
                <a:gd name="T86" fmla="*/ 2730594 w 1375"/>
                <a:gd name="T87" fmla="*/ 878354 h 345"/>
                <a:gd name="T88" fmla="*/ 2785450 w 1375"/>
                <a:gd name="T89" fmla="*/ 878354 h 345"/>
                <a:gd name="T90" fmla="*/ 2965255 w 1375"/>
                <a:gd name="T91" fmla="*/ 887504 h 345"/>
                <a:gd name="T92" fmla="*/ 3050586 w 1375"/>
                <a:gd name="T93" fmla="*/ 887504 h 345"/>
                <a:gd name="T94" fmla="*/ 3151154 w 1375"/>
                <a:gd name="T95" fmla="*/ 887504 h 345"/>
                <a:gd name="T96" fmla="*/ 3245628 w 1375"/>
                <a:gd name="T97" fmla="*/ 887504 h 345"/>
                <a:gd name="T98" fmla="*/ 3288294 w 1375"/>
                <a:gd name="T99" fmla="*/ 902753 h 345"/>
                <a:gd name="T100" fmla="*/ 3373625 w 1375"/>
                <a:gd name="T101" fmla="*/ 921052 h 345"/>
                <a:gd name="T102" fmla="*/ 3501621 w 1375"/>
                <a:gd name="T103" fmla="*/ 982049 h 345"/>
                <a:gd name="T104" fmla="*/ 3541239 w 1375"/>
                <a:gd name="T105" fmla="*/ 1021697 h 345"/>
                <a:gd name="T106" fmla="*/ 3623523 w 1375"/>
                <a:gd name="T107" fmla="*/ 1021697 h 345"/>
                <a:gd name="T108" fmla="*/ 3754567 w 1375"/>
                <a:gd name="T109" fmla="*/ 1052195 h 345"/>
                <a:gd name="T110" fmla="*/ 3909991 w 1375"/>
                <a:gd name="T111" fmla="*/ 1052195 h 345"/>
                <a:gd name="T112" fmla="*/ 4092844 w 1375"/>
                <a:gd name="T113" fmla="*/ 1052195 h 345"/>
                <a:gd name="T114" fmla="*/ 4190365 w 1375"/>
                <a:gd name="T115" fmla="*/ 1052195 h 34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375" h="345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4"/>
                  </a:lnTo>
                  <a:lnTo>
                    <a:pt x="1" y="7"/>
                  </a:lnTo>
                  <a:lnTo>
                    <a:pt x="2" y="7"/>
                  </a:lnTo>
                  <a:lnTo>
                    <a:pt x="2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3" y="16"/>
                  </a:lnTo>
                  <a:lnTo>
                    <a:pt x="3" y="21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6" y="26"/>
                  </a:lnTo>
                  <a:lnTo>
                    <a:pt x="6" y="30"/>
                  </a:lnTo>
                  <a:lnTo>
                    <a:pt x="8" y="30"/>
                  </a:lnTo>
                  <a:lnTo>
                    <a:pt x="8" y="31"/>
                  </a:lnTo>
                  <a:lnTo>
                    <a:pt x="8" y="33"/>
                  </a:lnTo>
                  <a:lnTo>
                    <a:pt x="12" y="33"/>
                  </a:lnTo>
                  <a:lnTo>
                    <a:pt x="12" y="35"/>
                  </a:lnTo>
                  <a:lnTo>
                    <a:pt x="14" y="35"/>
                  </a:lnTo>
                  <a:lnTo>
                    <a:pt x="14" y="37"/>
                  </a:lnTo>
                  <a:lnTo>
                    <a:pt x="19" y="37"/>
                  </a:lnTo>
                  <a:lnTo>
                    <a:pt x="19" y="38"/>
                  </a:lnTo>
                  <a:lnTo>
                    <a:pt x="20" y="38"/>
                  </a:lnTo>
                  <a:lnTo>
                    <a:pt x="20" y="40"/>
                  </a:lnTo>
                  <a:lnTo>
                    <a:pt x="22" y="40"/>
                  </a:lnTo>
                  <a:lnTo>
                    <a:pt x="22" y="42"/>
                  </a:lnTo>
                  <a:lnTo>
                    <a:pt x="31" y="42"/>
                  </a:lnTo>
                  <a:lnTo>
                    <a:pt x="31" y="44"/>
                  </a:lnTo>
                  <a:lnTo>
                    <a:pt x="33" y="44"/>
                  </a:lnTo>
                  <a:lnTo>
                    <a:pt x="33" y="45"/>
                  </a:lnTo>
                  <a:lnTo>
                    <a:pt x="41" y="45"/>
                  </a:lnTo>
                  <a:lnTo>
                    <a:pt x="41" y="47"/>
                  </a:lnTo>
                  <a:lnTo>
                    <a:pt x="46" y="47"/>
                  </a:lnTo>
                  <a:lnTo>
                    <a:pt x="46" y="49"/>
                  </a:lnTo>
                  <a:lnTo>
                    <a:pt x="50" y="49"/>
                  </a:lnTo>
                  <a:lnTo>
                    <a:pt x="50" y="51"/>
                  </a:lnTo>
                  <a:lnTo>
                    <a:pt x="51" y="51"/>
                  </a:lnTo>
                  <a:lnTo>
                    <a:pt x="51" y="52"/>
                  </a:lnTo>
                  <a:lnTo>
                    <a:pt x="53" y="52"/>
                  </a:lnTo>
                  <a:lnTo>
                    <a:pt x="53" y="54"/>
                  </a:lnTo>
                  <a:lnTo>
                    <a:pt x="57" y="54"/>
                  </a:lnTo>
                  <a:lnTo>
                    <a:pt x="57" y="56"/>
                  </a:lnTo>
                  <a:lnTo>
                    <a:pt x="62" y="56"/>
                  </a:lnTo>
                  <a:lnTo>
                    <a:pt x="62" y="58"/>
                  </a:lnTo>
                  <a:lnTo>
                    <a:pt x="63" y="58"/>
                  </a:lnTo>
                  <a:lnTo>
                    <a:pt x="63" y="59"/>
                  </a:lnTo>
                  <a:lnTo>
                    <a:pt x="68" y="59"/>
                  </a:lnTo>
                  <a:lnTo>
                    <a:pt x="68" y="61"/>
                  </a:lnTo>
                  <a:lnTo>
                    <a:pt x="69" y="61"/>
                  </a:lnTo>
                  <a:lnTo>
                    <a:pt x="69" y="63"/>
                  </a:lnTo>
                  <a:lnTo>
                    <a:pt x="70" y="63"/>
                  </a:lnTo>
                  <a:lnTo>
                    <a:pt x="70" y="64"/>
                  </a:lnTo>
                  <a:lnTo>
                    <a:pt x="76" y="64"/>
                  </a:lnTo>
                  <a:lnTo>
                    <a:pt x="76" y="66"/>
                  </a:lnTo>
                  <a:lnTo>
                    <a:pt x="87" y="66"/>
                  </a:lnTo>
                  <a:lnTo>
                    <a:pt x="87" y="68"/>
                  </a:lnTo>
                  <a:lnTo>
                    <a:pt x="91" y="68"/>
                  </a:lnTo>
                  <a:lnTo>
                    <a:pt x="91" y="70"/>
                  </a:lnTo>
                  <a:lnTo>
                    <a:pt x="96" y="70"/>
                  </a:lnTo>
                  <a:lnTo>
                    <a:pt x="96" y="71"/>
                  </a:lnTo>
                  <a:lnTo>
                    <a:pt x="98" y="71"/>
                  </a:lnTo>
                  <a:lnTo>
                    <a:pt x="98" y="73"/>
                  </a:lnTo>
                  <a:lnTo>
                    <a:pt x="101" y="73"/>
                  </a:lnTo>
                  <a:lnTo>
                    <a:pt x="101" y="75"/>
                  </a:lnTo>
                  <a:lnTo>
                    <a:pt x="103" y="75"/>
                  </a:lnTo>
                  <a:lnTo>
                    <a:pt x="103" y="77"/>
                  </a:lnTo>
                  <a:lnTo>
                    <a:pt x="106" y="77"/>
                  </a:lnTo>
                  <a:lnTo>
                    <a:pt x="106" y="78"/>
                  </a:lnTo>
                  <a:lnTo>
                    <a:pt x="117" y="78"/>
                  </a:lnTo>
                  <a:lnTo>
                    <a:pt x="117" y="80"/>
                  </a:lnTo>
                  <a:lnTo>
                    <a:pt x="121" y="80"/>
                  </a:lnTo>
                  <a:lnTo>
                    <a:pt x="121" y="82"/>
                  </a:lnTo>
                  <a:lnTo>
                    <a:pt x="125" y="82"/>
                  </a:lnTo>
                  <a:lnTo>
                    <a:pt x="125" y="84"/>
                  </a:lnTo>
                  <a:lnTo>
                    <a:pt x="127" y="84"/>
                  </a:lnTo>
                  <a:lnTo>
                    <a:pt x="127" y="87"/>
                  </a:lnTo>
                  <a:lnTo>
                    <a:pt x="128" y="87"/>
                  </a:lnTo>
                  <a:lnTo>
                    <a:pt x="128" y="89"/>
                  </a:lnTo>
                  <a:lnTo>
                    <a:pt x="129" y="89"/>
                  </a:lnTo>
                  <a:lnTo>
                    <a:pt x="129" y="91"/>
                  </a:lnTo>
                  <a:lnTo>
                    <a:pt x="130" y="91"/>
                  </a:lnTo>
                  <a:lnTo>
                    <a:pt x="130" y="92"/>
                  </a:lnTo>
                  <a:lnTo>
                    <a:pt x="131" y="92"/>
                  </a:lnTo>
                  <a:lnTo>
                    <a:pt x="131" y="96"/>
                  </a:lnTo>
                  <a:lnTo>
                    <a:pt x="132" y="96"/>
                  </a:lnTo>
                  <a:lnTo>
                    <a:pt x="132" y="98"/>
                  </a:lnTo>
                  <a:lnTo>
                    <a:pt x="137" y="98"/>
                  </a:lnTo>
                  <a:lnTo>
                    <a:pt x="137" y="99"/>
                  </a:lnTo>
                  <a:lnTo>
                    <a:pt x="145" y="99"/>
                  </a:lnTo>
                  <a:lnTo>
                    <a:pt x="145" y="101"/>
                  </a:lnTo>
                  <a:lnTo>
                    <a:pt x="147" y="101"/>
                  </a:lnTo>
                  <a:lnTo>
                    <a:pt x="147" y="103"/>
                  </a:lnTo>
                  <a:lnTo>
                    <a:pt x="149" y="103"/>
                  </a:lnTo>
                  <a:lnTo>
                    <a:pt x="149" y="105"/>
                  </a:lnTo>
                  <a:lnTo>
                    <a:pt x="150" y="105"/>
                  </a:lnTo>
                  <a:lnTo>
                    <a:pt x="150" y="106"/>
                  </a:lnTo>
                  <a:lnTo>
                    <a:pt x="154" y="106"/>
                  </a:lnTo>
                  <a:lnTo>
                    <a:pt x="154" y="108"/>
                  </a:lnTo>
                  <a:lnTo>
                    <a:pt x="164" y="108"/>
                  </a:lnTo>
                  <a:lnTo>
                    <a:pt x="164" y="110"/>
                  </a:lnTo>
                  <a:lnTo>
                    <a:pt x="170" y="110"/>
                  </a:lnTo>
                  <a:lnTo>
                    <a:pt x="170" y="112"/>
                  </a:lnTo>
                  <a:lnTo>
                    <a:pt x="179" y="112"/>
                  </a:lnTo>
                  <a:lnTo>
                    <a:pt x="179" y="113"/>
                  </a:lnTo>
                  <a:lnTo>
                    <a:pt x="180" y="113"/>
                  </a:lnTo>
                  <a:lnTo>
                    <a:pt x="180" y="115"/>
                  </a:lnTo>
                  <a:lnTo>
                    <a:pt x="181" y="115"/>
                  </a:lnTo>
                  <a:lnTo>
                    <a:pt x="181" y="117"/>
                  </a:lnTo>
                  <a:lnTo>
                    <a:pt x="199" y="117"/>
                  </a:lnTo>
                  <a:lnTo>
                    <a:pt x="199" y="118"/>
                  </a:lnTo>
                  <a:lnTo>
                    <a:pt x="203" y="118"/>
                  </a:lnTo>
                  <a:lnTo>
                    <a:pt x="203" y="120"/>
                  </a:lnTo>
                  <a:lnTo>
                    <a:pt x="203" y="122"/>
                  </a:lnTo>
                  <a:lnTo>
                    <a:pt x="207" y="122"/>
                  </a:lnTo>
                  <a:lnTo>
                    <a:pt x="207" y="124"/>
                  </a:lnTo>
                  <a:lnTo>
                    <a:pt x="215" y="124"/>
                  </a:lnTo>
                  <a:lnTo>
                    <a:pt x="215" y="127"/>
                  </a:lnTo>
                  <a:lnTo>
                    <a:pt x="218" y="127"/>
                  </a:lnTo>
                  <a:lnTo>
                    <a:pt x="218" y="129"/>
                  </a:lnTo>
                  <a:lnTo>
                    <a:pt x="222" y="129"/>
                  </a:lnTo>
                  <a:lnTo>
                    <a:pt x="222" y="131"/>
                  </a:lnTo>
                  <a:lnTo>
                    <a:pt x="222" y="132"/>
                  </a:lnTo>
                  <a:lnTo>
                    <a:pt x="223" y="132"/>
                  </a:lnTo>
                  <a:lnTo>
                    <a:pt x="223" y="134"/>
                  </a:lnTo>
                  <a:lnTo>
                    <a:pt x="227" y="134"/>
                  </a:lnTo>
                  <a:lnTo>
                    <a:pt x="227" y="136"/>
                  </a:lnTo>
                  <a:lnTo>
                    <a:pt x="230" y="136"/>
                  </a:lnTo>
                  <a:lnTo>
                    <a:pt x="230" y="139"/>
                  </a:lnTo>
                  <a:lnTo>
                    <a:pt x="253" y="139"/>
                  </a:lnTo>
                  <a:lnTo>
                    <a:pt x="253" y="141"/>
                  </a:lnTo>
                  <a:lnTo>
                    <a:pt x="255" y="141"/>
                  </a:lnTo>
                  <a:lnTo>
                    <a:pt x="255" y="143"/>
                  </a:lnTo>
                  <a:lnTo>
                    <a:pt x="259" y="143"/>
                  </a:lnTo>
                  <a:lnTo>
                    <a:pt x="259" y="145"/>
                  </a:lnTo>
                  <a:lnTo>
                    <a:pt x="259" y="146"/>
                  </a:lnTo>
                  <a:lnTo>
                    <a:pt x="263" y="146"/>
                  </a:lnTo>
                  <a:lnTo>
                    <a:pt x="263" y="148"/>
                  </a:lnTo>
                  <a:lnTo>
                    <a:pt x="266" y="148"/>
                  </a:lnTo>
                  <a:lnTo>
                    <a:pt x="266" y="150"/>
                  </a:lnTo>
                  <a:lnTo>
                    <a:pt x="269" y="150"/>
                  </a:lnTo>
                  <a:lnTo>
                    <a:pt x="269" y="152"/>
                  </a:lnTo>
                  <a:lnTo>
                    <a:pt x="281" y="152"/>
                  </a:lnTo>
                  <a:lnTo>
                    <a:pt x="281" y="153"/>
                  </a:lnTo>
                  <a:lnTo>
                    <a:pt x="288" y="153"/>
                  </a:lnTo>
                  <a:lnTo>
                    <a:pt x="288" y="155"/>
                  </a:lnTo>
                  <a:lnTo>
                    <a:pt x="289" y="155"/>
                  </a:lnTo>
                  <a:lnTo>
                    <a:pt x="289" y="157"/>
                  </a:lnTo>
                  <a:lnTo>
                    <a:pt x="292" y="157"/>
                  </a:lnTo>
                  <a:lnTo>
                    <a:pt x="292" y="158"/>
                  </a:lnTo>
                  <a:lnTo>
                    <a:pt x="299" y="158"/>
                  </a:lnTo>
                  <a:lnTo>
                    <a:pt x="299" y="160"/>
                  </a:lnTo>
                  <a:lnTo>
                    <a:pt x="302" y="160"/>
                  </a:lnTo>
                  <a:lnTo>
                    <a:pt x="302" y="162"/>
                  </a:lnTo>
                  <a:lnTo>
                    <a:pt x="303" y="162"/>
                  </a:lnTo>
                  <a:lnTo>
                    <a:pt x="303" y="164"/>
                  </a:lnTo>
                  <a:lnTo>
                    <a:pt x="306" y="164"/>
                  </a:lnTo>
                  <a:lnTo>
                    <a:pt x="306" y="165"/>
                  </a:lnTo>
                  <a:lnTo>
                    <a:pt x="308" y="165"/>
                  </a:lnTo>
                  <a:lnTo>
                    <a:pt x="308" y="167"/>
                  </a:lnTo>
                  <a:lnTo>
                    <a:pt x="308" y="169"/>
                  </a:lnTo>
                  <a:lnTo>
                    <a:pt x="316" y="169"/>
                  </a:lnTo>
                  <a:lnTo>
                    <a:pt x="316" y="171"/>
                  </a:lnTo>
                  <a:lnTo>
                    <a:pt x="317" y="171"/>
                  </a:lnTo>
                  <a:lnTo>
                    <a:pt x="317" y="172"/>
                  </a:lnTo>
                  <a:lnTo>
                    <a:pt x="319" y="172"/>
                  </a:lnTo>
                  <a:lnTo>
                    <a:pt x="319" y="174"/>
                  </a:lnTo>
                  <a:lnTo>
                    <a:pt x="335" y="174"/>
                  </a:lnTo>
                  <a:lnTo>
                    <a:pt x="335" y="176"/>
                  </a:lnTo>
                  <a:lnTo>
                    <a:pt x="341" y="176"/>
                  </a:lnTo>
                  <a:lnTo>
                    <a:pt x="341" y="178"/>
                  </a:lnTo>
                  <a:lnTo>
                    <a:pt x="377" y="178"/>
                  </a:lnTo>
                  <a:lnTo>
                    <a:pt x="377" y="179"/>
                  </a:lnTo>
                  <a:lnTo>
                    <a:pt x="379" y="179"/>
                  </a:lnTo>
                  <a:lnTo>
                    <a:pt x="379" y="181"/>
                  </a:lnTo>
                  <a:lnTo>
                    <a:pt x="382" y="181"/>
                  </a:lnTo>
                  <a:lnTo>
                    <a:pt x="382" y="183"/>
                  </a:lnTo>
                  <a:lnTo>
                    <a:pt x="384" y="183"/>
                  </a:lnTo>
                  <a:lnTo>
                    <a:pt x="384" y="185"/>
                  </a:lnTo>
                  <a:lnTo>
                    <a:pt x="389" y="185"/>
                  </a:lnTo>
                  <a:lnTo>
                    <a:pt x="389" y="186"/>
                  </a:lnTo>
                  <a:lnTo>
                    <a:pt x="391" y="186"/>
                  </a:lnTo>
                  <a:lnTo>
                    <a:pt x="391" y="188"/>
                  </a:lnTo>
                  <a:lnTo>
                    <a:pt x="394" y="188"/>
                  </a:lnTo>
                  <a:lnTo>
                    <a:pt x="394" y="190"/>
                  </a:lnTo>
                  <a:lnTo>
                    <a:pt x="401" y="190"/>
                  </a:lnTo>
                  <a:lnTo>
                    <a:pt x="401" y="192"/>
                  </a:lnTo>
                  <a:lnTo>
                    <a:pt x="404" y="192"/>
                  </a:lnTo>
                  <a:lnTo>
                    <a:pt x="404" y="193"/>
                  </a:lnTo>
                  <a:lnTo>
                    <a:pt x="424" y="193"/>
                  </a:lnTo>
                  <a:lnTo>
                    <a:pt x="424" y="195"/>
                  </a:lnTo>
                  <a:lnTo>
                    <a:pt x="426" y="195"/>
                  </a:lnTo>
                  <a:lnTo>
                    <a:pt x="426" y="197"/>
                  </a:lnTo>
                  <a:lnTo>
                    <a:pt x="436" y="197"/>
                  </a:lnTo>
                  <a:lnTo>
                    <a:pt x="436" y="199"/>
                  </a:lnTo>
                  <a:lnTo>
                    <a:pt x="436" y="200"/>
                  </a:lnTo>
                  <a:lnTo>
                    <a:pt x="446" y="200"/>
                  </a:lnTo>
                  <a:lnTo>
                    <a:pt x="446" y="202"/>
                  </a:lnTo>
                  <a:lnTo>
                    <a:pt x="450" y="202"/>
                  </a:lnTo>
                  <a:lnTo>
                    <a:pt x="453" y="202"/>
                  </a:lnTo>
                  <a:lnTo>
                    <a:pt x="453" y="204"/>
                  </a:lnTo>
                  <a:lnTo>
                    <a:pt x="454" y="204"/>
                  </a:lnTo>
                  <a:lnTo>
                    <a:pt x="458" y="204"/>
                  </a:lnTo>
                  <a:lnTo>
                    <a:pt x="460" y="204"/>
                  </a:lnTo>
                  <a:lnTo>
                    <a:pt x="460" y="207"/>
                  </a:lnTo>
                  <a:lnTo>
                    <a:pt x="460" y="209"/>
                  </a:lnTo>
                  <a:lnTo>
                    <a:pt x="461" y="209"/>
                  </a:lnTo>
                  <a:lnTo>
                    <a:pt x="464" y="209"/>
                  </a:lnTo>
                  <a:lnTo>
                    <a:pt x="468" y="209"/>
                  </a:lnTo>
                  <a:lnTo>
                    <a:pt x="472" y="209"/>
                  </a:lnTo>
                  <a:lnTo>
                    <a:pt x="472" y="211"/>
                  </a:lnTo>
                  <a:lnTo>
                    <a:pt x="473" y="211"/>
                  </a:lnTo>
                  <a:lnTo>
                    <a:pt x="474" y="211"/>
                  </a:lnTo>
                  <a:lnTo>
                    <a:pt x="475" y="211"/>
                  </a:lnTo>
                  <a:lnTo>
                    <a:pt x="475" y="213"/>
                  </a:lnTo>
                  <a:lnTo>
                    <a:pt x="476" y="213"/>
                  </a:lnTo>
                  <a:lnTo>
                    <a:pt x="477" y="213"/>
                  </a:lnTo>
                  <a:lnTo>
                    <a:pt x="477" y="215"/>
                  </a:lnTo>
                  <a:lnTo>
                    <a:pt x="479" y="215"/>
                  </a:lnTo>
                  <a:lnTo>
                    <a:pt x="479" y="217"/>
                  </a:lnTo>
                  <a:lnTo>
                    <a:pt x="480" y="217"/>
                  </a:lnTo>
                  <a:lnTo>
                    <a:pt x="480" y="218"/>
                  </a:lnTo>
                  <a:lnTo>
                    <a:pt x="481" y="218"/>
                  </a:lnTo>
                  <a:lnTo>
                    <a:pt x="481" y="220"/>
                  </a:lnTo>
                  <a:lnTo>
                    <a:pt x="490" y="220"/>
                  </a:lnTo>
                  <a:lnTo>
                    <a:pt x="495" y="220"/>
                  </a:lnTo>
                  <a:lnTo>
                    <a:pt x="495" y="222"/>
                  </a:lnTo>
                  <a:lnTo>
                    <a:pt x="499" y="222"/>
                  </a:lnTo>
                  <a:lnTo>
                    <a:pt x="500" y="222"/>
                  </a:lnTo>
                  <a:lnTo>
                    <a:pt x="502" y="222"/>
                  </a:lnTo>
                  <a:lnTo>
                    <a:pt x="504" y="222"/>
                  </a:lnTo>
                  <a:lnTo>
                    <a:pt x="504" y="224"/>
                  </a:lnTo>
                  <a:lnTo>
                    <a:pt x="507" y="224"/>
                  </a:lnTo>
                  <a:lnTo>
                    <a:pt x="512" y="224"/>
                  </a:lnTo>
                  <a:lnTo>
                    <a:pt x="515" y="224"/>
                  </a:lnTo>
                  <a:lnTo>
                    <a:pt x="519" y="224"/>
                  </a:lnTo>
                  <a:lnTo>
                    <a:pt x="525" y="224"/>
                  </a:lnTo>
                  <a:lnTo>
                    <a:pt x="525" y="226"/>
                  </a:lnTo>
                  <a:lnTo>
                    <a:pt x="533" y="226"/>
                  </a:lnTo>
                  <a:lnTo>
                    <a:pt x="537" y="226"/>
                  </a:lnTo>
                  <a:lnTo>
                    <a:pt x="537" y="228"/>
                  </a:lnTo>
                  <a:lnTo>
                    <a:pt x="543" y="228"/>
                  </a:lnTo>
                  <a:lnTo>
                    <a:pt x="545" y="228"/>
                  </a:lnTo>
                  <a:lnTo>
                    <a:pt x="545" y="230"/>
                  </a:lnTo>
                  <a:lnTo>
                    <a:pt x="547" y="230"/>
                  </a:lnTo>
                  <a:lnTo>
                    <a:pt x="549" y="230"/>
                  </a:lnTo>
                  <a:lnTo>
                    <a:pt x="556" y="230"/>
                  </a:lnTo>
                  <a:lnTo>
                    <a:pt x="559" y="230"/>
                  </a:lnTo>
                  <a:lnTo>
                    <a:pt x="561" y="230"/>
                  </a:lnTo>
                  <a:lnTo>
                    <a:pt x="563" y="230"/>
                  </a:lnTo>
                  <a:lnTo>
                    <a:pt x="569" y="230"/>
                  </a:lnTo>
                  <a:lnTo>
                    <a:pt x="572" y="230"/>
                  </a:lnTo>
                  <a:lnTo>
                    <a:pt x="572" y="232"/>
                  </a:lnTo>
                  <a:lnTo>
                    <a:pt x="573" y="232"/>
                  </a:lnTo>
                  <a:lnTo>
                    <a:pt x="573" y="235"/>
                  </a:lnTo>
                  <a:lnTo>
                    <a:pt x="578" y="235"/>
                  </a:lnTo>
                  <a:lnTo>
                    <a:pt x="581" y="235"/>
                  </a:lnTo>
                  <a:lnTo>
                    <a:pt x="584" y="235"/>
                  </a:lnTo>
                  <a:lnTo>
                    <a:pt x="587" y="235"/>
                  </a:lnTo>
                  <a:lnTo>
                    <a:pt x="587" y="237"/>
                  </a:lnTo>
                  <a:lnTo>
                    <a:pt x="591" y="237"/>
                  </a:lnTo>
                  <a:lnTo>
                    <a:pt x="591" y="239"/>
                  </a:lnTo>
                  <a:lnTo>
                    <a:pt x="593" y="239"/>
                  </a:lnTo>
                  <a:lnTo>
                    <a:pt x="593" y="241"/>
                  </a:lnTo>
                  <a:lnTo>
                    <a:pt x="593" y="243"/>
                  </a:lnTo>
                  <a:lnTo>
                    <a:pt x="593" y="246"/>
                  </a:lnTo>
                  <a:lnTo>
                    <a:pt x="600" y="246"/>
                  </a:lnTo>
                  <a:lnTo>
                    <a:pt x="618" y="246"/>
                  </a:lnTo>
                  <a:lnTo>
                    <a:pt x="621" y="246"/>
                  </a:lnTo>
                  <a:lnTo>
                    <a:pt x="623" y="246"/>
                  </a:lnTo>
                  <a:lnTo>
                    <a:pt x="634" y="246"/>
                  </a:lnTo>
                  <a:lnTo>
                    <a:pt x="635" y="246"/>
                  </a:lnTo>
                  <a:lnTo>
                    <a:pt x="635" y="248"/>
                  </a:lnTo>
                  <a:lnTo>
                    <a:pt x="638" y="248"/>
                  </a:lnTo>
                  <a:lnTo>
                    <a:pt x="638" y="250"/>
                  </a:lnTo>
                  <a:lnTo>
                    <a:pt x="639" y="250"/>
                  </a:lnTo>
                  <a:lnTo>
                    <a:pt x="639" y="253"/>
                  </a:lnTo>
                  <a:lnTo>
                    <a:pt x="654" y="253"/>
                  </a:lnTo>
                  <a:lnTo>
                    <a:pt x="669" y="253"/>
                  </a:lnTo>
                  <a:lnTo>
                    <a:pt x="669" y="255"/>
                  </a:lnTo>
                  <a:lnTo>
                    <a:pt x="671" y="255"/>
                  </a:lnTo>
                  <a:lnTo>
                    <a:pt x="673" y="255"/>
                  </a:lnTo>
                  <a:lnTo>
                    <a:pt x="679" y="255"/>
                  </a:lnTo>
                  <a:lnTo>
                    <a:pt x="682" y="255"/>
                  </a:lnTo>
                  <a:lnTo>
                    <a:pt x="682" y="257"/>
                  </a:lnTo>
                  <a:lnTo>
                    <a:pt x="686" y="257"/>
                  </a:lnTo>
                  <a:lnTo>
                    <a:pt x="694" y="257"/>
                  </a:lnTo>
                  <a:lnTo>
                    <a:pt x="701" y="257"/>
                  </a:lnTo>
                  <a:lnTo>
                    <a:pt x="705" y="257"/>
                  </a:lnTo>
                  <a:lnTo>
                    <a:pt x="709" y="257"/>
                  </a:lnTo>
                  <a:lnTo>
                    <a:pt x="712" y="257"/>
                  </a:lnTo>
                  <a:lnTo>
                    <a:pt x="712" y="260"/>
                  </a:lnTo>
                  <a:lnTo>
                    <a:pt x="721" y="260"/>
                  </a:lnTo>
                  <a:lnTo>
                    <a:pt x="721" y="262"/>
                  </a:lnTo>
                  <a:lnTo>
                    <a:pt x="727" y="262"/>
                  </a:lnTo>
                  <a:lnTo>
                    <a:pt x="727" y="265"/>
                  </a:lnTo>
                  <a:lnTo>
                    <a:pt x="738" y="265"/>
                  </a:lnTo>
                  <a:lnTo>
                    <a:pt x="745" y="265"/>
                  </a:lnTo>
                  <a:lnTo>
                    <a:pt x="755" y="265"/>
                  </a:lnTo>
                  <a:lnTo>
                    <a:pt x="755" y="267"/>
                  </a:lnTo>
                  <a:lnTo>
                    <a:pt x="765" y="267"/>
                  </a:lnTo>
                  <a:lnTo>
                    <a:pt x="770" y="267"/>
                  </a:lnTo>
                  <a:lnTo>
                    <a:pt x="770" y="270"/>
                  </a:lnTo>
                  <a:lnTo>
                    <a:pt x="771" y="270"/>
                  </a:lnTo>
                  <a:lnTo>
                    <a:pt x="776" y="270"/>
                  </a:lnTo>
                  <a:lnTo>
                    <a:pt x="777" y="270"/>
                  </a:lnTo>
                  <a:lnTo>
                    <a:pt x="779" y="270"/>
                  </a:lnTo>
                  <a:lnTo>
                    <a:pt x="779" y="273"/>
                  </a:lnTo>
                  <a:lnTo>
                    <a:pt x="784" y="273"/>
                  </a:lnTo>
                  <a:lnTo>
                    <a:pt x="791" y="273"/>
                  </a:lnTo>
                  <a:lnTo>
                    <a:pt x="795" y="273"/>
                  </a:lnTo>
                  <a:lnTo>
                    <a:pt x="797" y="273"/>
                  </a:lnTo>
                  <a:lnTo>
                    <a:pt x="799" y="273"/>
                  </a:lnTo>
                  <a:lnTo>
                    <a:pt x="799" y="276"/>
                  </a:lnTo>
                  <a:lnTo>
                    <a:pt x="802" y="276"/>
                  </a:lnTo>
                  <a:lnTo>
                    <a:pt x="802" y="278"/>
                  </a:lnTo>
                  <a:lnTo>
                    <a:pt x="805" y="278"/>
                  </a:lnTo>
                  <a:lnTo>
                    <a:pt x="807" y="278"/>
                  </a:lnTo>
                  <a:lnTo>
                    <a:pt x="812" y="278"/>
                  </a:lnTo>
                  <a:lnTo>
                    <a:pt x="818" y="278"/>
                  </a:lnTo>
                  <a:lnTo>
                    <a:pt x="819" y="278"/>
                  </a:lnTo>
                  <a:lnTo>
                    <a:pt x="823" y="278"/>
                  </a:lnTo>
                  <a:lnTo>
                    <a:pt x="823" y="281"/>
                  </a:lnTo>
                  <a:lnTo>
                    <a:pt x="830" y="281"/>
                  </a:lnTo>
                  <a:lnTo>
                    <a:pt x="831" y="281"/>
                  </a:lnTo>
                  <a:lnTo>
                    <a:pt x="846" y="281"/>
                  </a:lnTo>
                  <a:lnTo>
                    <a:pt x="859" y="281"/>
                  </a:lnTo>
                  <a:lnTo>
                    <a:pt x="871" y="281"/>
                  </a:lnTo>
                  <a:lnTo>
                    <a:pt x="871" y="285"/>
                  </a:lnTo>
                  <a:lnTo>
                    <a:pt x="878" y="285"/>
                  </a:lnTo>
                  <a:lnTo>
                    <a:pt x="878" y="288"/>
                  </a:lnTo>
                  <a:lnTo>
                    <a:pt x="896" y="288"/>
                  </a:lnTo>
                  <a:lnTo>
                    <a:pt x="897" y="288"/>
                  </a:lnTo>
                  <a:lnTo>
                    <a:pt x="898" y="288"/>
                  </a:lnTo>
                  <a:lnTo>
                    <a:pt x="905" y="288"/>
                  </a:lnTo>
                  <a:lnTo>
                    <a:pt x="911" y="288"/>
                  </a:lnTo>
                  <a:lnTo>
                    <a:pt x="914" y="288"/>
                  </a:lnTo>
                  <a:lnTo>
                    <a:pt x="928" y="288"/>
                  </a:lnTo>
                  <a:lnTo>
                    <a:pt x="928" y="291"/>
                  </a:lnTo>
                  <a:lnTo>
                    <a:pt x="944" y="291"/>
                  </a:lnTo>
                  <a:lnTo>
                    <a:pt x="958" y="291"/>
                  </a:lnTo>
                  <a:lnTo>
                    <a:pt x="972" y="291"/>
                  </a:lnTo>
                  <a:lnTo>
                    <a:pt x="973" y="291"/>
                  </a:lnTo>
                  <a:lnTo>
                    <a:pt x="975" y="291"/>
                  </a:lnTo>
                  <a:lnTo>
                    <a:pt x="976" y="291"/>
                  </a:lnTo>
                  <a:lnTo>
                    <a:pt x="985" y="291"/>
                  </a:lnTo>
                  <a:lnTo>
                    <a:pt x="996" y="291"/>
                  </a:lnTo>
                  <a:lnTo>
                    <a:pt x="1001" y="291"/>
                  </a:lnTo>
                  <a:lnTo>
                    <a:pt x="1009" y="291"/>
                  </a:lnTo>
                  <a:lnTo>
                    <a:pt x="1021" y="291"/>
                  </a:lnTo>
                  <a:lnTo>
                    <a:pt x="1030" y="291"/>
                  </a:lnTo>
                  <a:lnTo>
                    <a:pt x="1034" y="291"/>
                  </a:lnTo>
                  <a:lnTo>
                    <a:pt x="1051" y="291"/>
                  </a:lnTo>
                  <a:lnTo>
                    <a:pt x="1052" y="291"/>
                  </a:lnTo>
                  <a:lnTo>
                    <a:pt x="1055" y="291"/>
                  </a:lnTo>
                  <a:lnTo>
                    <a:pt x="1060" y="291"/>
                  </a:lnTo>
                  <a:lnTo>
                    <a:pt x="1065" y="291"/>
                  </a:lnTo>
                  <a:lnTo>
                    <a:pt x="1065" y="296"/>
                  </a:lnTo>
                  <a:lnTo>
                    <a:pt x="1068" y="296"/>
                  </a:lnTo>
                  <a:lnTo>
                    <a:pt x="1072" y="296"/>
                  </a:lnTo>
                  <a:lnTo>
                    <a:pt x="1074" y="296"/>
                  </a:lnTo>
                  <a:lnTo>
                    <a:pt x="1077" y="296"/>
                  </a:lnTo>
                  <a:lnTo>
                    <a:pt x="1079" y="296"/>
                  </a:lnTo>
                  <a:lnTo>
                    <a:pt x="1084" y="296"/>
                  </a:lnTo>
                  <a:lnTo>
                    <a:pt x="1099" y="296"/>
                  </a:lnTo>
                  <a:lnTo>
                    <a:pt x="1100" y="296"/>
                  </a:lnTo>
                  <a:lnTo>
                    <a:pt x="1105" y="296"/>
                  </a:lnTo>
                  <a:lnTo>
                    <a:pt x="1105" y="302"/>
                  </a:lnTo>
                  <a:lnTo>
                    <a:pt x="1107" y="302"/>
                  </a:lnTo>
                  <a:lnTo>
                    <a:pt x="1107" y="309"/>
                  </a:lnTo>
                  <a:lnTo>
                    <a:pt x="1112" y="309"/>
                  </a:lnTo>
                  <a:lnTo>
                    <a:pt x="1113" y="309"/>
                  </a:lnTo>
                  <a:lnTo>
                    <a:pt x="1115" y="309"/>
                  </a:lnTo>
                  <a:lnTo>
                    <a:pt x="1115" y="315"/>
                  </a:lnTo>
                  <a:lnTo>
                    <a:pt x="1136" y="315"/>
                  </a:lnTo>
                  <a:lnTo>
                    <a:pt x="1136" y="322"/>
                  </a:lnTo>
                  <a:lnTo>
                    <a:pt x="1149" y="322"/>
                  </a:lnTo>
                  <a:lnTo>
                    <a:pt x="1150" y="322"/>
                  </a:lnTo>
                  <a:lnTo>
                    <a:pt x="1150" y="328"/>
                  </a:lnTo>
                  <a:lnTo>
                    <a:pt x="1152" y="328"/>
                  </a:lnTo>
                  <a:lnTo>
                    <a:pt x="1152" y="335"/>
                  </a:lnTo>
                  <a:lnTo>
                    <a:pt x="1156" y="335"/>
                  </a:lnTo>
                  <a:lnTo>
                    <a:pt x="1158" y="335"/>
                  </a:lnTo>
                  <a:lnTo>
                    <a:pt x="1162" y="335"/>
                  </a:lnTo>
                  <a:lnTo>
                    <a:pt x="1169" y="335"/>
                  </a:lnTo>
                  <a:lnTo>
                    <a:pt x="1178" y="335"/>
                  </a:lnTo>
                  <a:lnTo>
                    <a:pt x="1184" y="335"/>
                  </a:lnTo>
                  <a:lnTo>
                    <a:pt x="1187" y="335"/>
                  </a:lnTo>
                  <a:lnTo>
                    <a:pt x="1189" y="335"/>
                  </a:lnTo>
                  <a:lnTo>
                    <a:pt x="1189" y="345"/>
                  </a:lnTo>
                  <a:lnTo>
                    <a:pt x="1197" y="345"/>
                  </a:lnTo>
                  <a:lnTo>
                    <a:pt x="1200" y="345"/>
                  </a:lnTo>
                  <a:lnTo>
                    <a:pt x="1229" y="345"/>
                  </a:lnTo>
                  <a:lnTo>
                    <a:pt x="1232" y="345"/>
                  </a:lnTo>
                  <a:lnTo>
                    <a:pt x="1242" y="345"/>
                  </a:lnTo>
                  <a:lnTo>
                    <a:pt x="1252" y="345"/>
                  </a:lnTo>
                  <a:lnTo>
                    <a:pt x="1264" y="345"/>
                  </a:lnTo>
                  <a:lnTo>
                    <a:pt x="1280" y="345"/>
                  </a:lnTo>
                  <a:lnTo>
                    <a:pt x="1283" y="345"/>
                  </a:lnTo>
                  <a:lnTo>
                    <a:pt x="1307" y="345"/>
                  </a:lnTo>
                  <a:lnTo>
                    <a:pt x="1316" y="345"/>
                  </a:lnTo>
                  <a:lnTo>
                    <a:pt x="1338" y="345"/>
                  </a:lnTo>
                  <a:lnTo>
                    <a:pt x="1343" y="345"/>
                  </a:lnTo>
                  <a:lnTo>
                    <a:pt x="1349" y="345"/>
                  </a:lnTo>
                  <a:lnTo>
                    <a:pt x="1350" y="345"/>
                  </a:lnTo>
                  <a:lnTo>
                    <a:pt x="1357" y="345"/>
                  </a:lnTo>
                  <a:lnTo>
                    <a:pt x="1375" y="345"/>
                  </a:lnTo>
                </a:path>
              </a:pathLst>
            </a:custGeom>
            <a:noFill/>
            <a:ln w="12065">
              <a:solidFill>
                <a:srgbClr val="CAC27E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Freeform 157"/>
            <p:cNvSpPr>
              <a:spLocks/>
            </p:cNvSpPr>
            <p:nvPr/>
          </p:nvSpPr>
          <p:spPr bwMode="auto">
            <a:xfrm>
              <a:off x="6216" y="4762"/>
              <a:ext cx="42024" cy="8903"/>
            </a:xfrm>
            <a:custGeom>
              <a:avLst/>
              <a:gdLst>
                <a:gd name="T0" fmla="*/ 0 w 1379"/>
                <a:gd name="T1" fmla="*/ 0 h 292"/>
                <a:gd name="T2" fmla="*/ 0 w 1379"/>
                <a:gd name="T3" fmla="*/ 0 h 292"/>
                <a:gd name="T4" fmla="*/ 0 w 1379"/>
                <a:gd name="T5" fmla="*/ 0 h 292"/>
                <a:gd name="T6" fmla="*/ 18285 w 1379"/>
                <a:gd name="T7" fmla="*/ 45733 h 292"/>
                <a:gd name="T8" fmla="*/ 54854 w 1379"/>
                <a:gd name="T9" fmla="*/ 73173 h 292"/>
                <a:gd name="T10" fmla="*/ 63996 w 1379"/>
                <a:gd name="T11" fmla="*/ 97564 h 292"/>
                <a:gd name="T12" fmla="*/ 88376 w 1379"/>
                <a:gd name="T13" fmla="*/ 125004 h 292"/>
                <a:gd name="T14" fmla="*/ 106661 w 1379"/>
                <a:gd name="T15" fmla="*/ 152443 h 292"/>
                <a:gd name="T16" fmla="*/ 155420 w 1379"/>
                <a:gd name="T17" fmla="*/ 179883 h 292"/>
                <a:gd name="T18" fmla="*/ 213321 w 1379"/>
                <a:gd name="T19" fmla="*/ 207323 h 292"/>
                <a:gd name="T20" fmla="*/ 332172 w 1379"/>
                <a:gd name="T21" fmla="*/ 234763 h 292"/>
                <a:gd name="T22" fmla="*/ 414453 w 1379"/>
                <a:gd name="T23" fmla="*/ 259154 h 292"/>
                <a:gd name="T24" fmla="*/ 466259 w 1379"/>
                <a:gd name="T25" fmla="*/ 286594 h 292"/>
                <a:gd name="T26" fmla="*/ 515019 w 1379"/>
                <a:gd name="T27" fmla="*/ 314034 h 292"/>
                <a:gd name="T28" fmla="*/ 588157 w 1379"/>
                <a:gd name="T29" fmla="*/ 341473 h 292"/>
                <a:gd name="T30" fmla="*/ 621679 w 1379"/>
                <a:gd name="T31" fmla="*/ 368913 h 292"/>
                <a:gd name="T32" fmla="*/ 725292 w 1379"/>
                <a:gd name="T33" fmla="*/ 393304 h 292"/>
                <a:gd name="T34" fmla="*/ 807574 w 1379"/>
                <a:gd name="T35" fmla="*/ 420744 h 292"/>
                <a:gd name="T36" fmla="*/ 947756 w 1379"/>
                <a:gd name="T37" fmla="*/ 448184 h 292"/>
                <a:gd name="T38" fmla="*/ 984326 w 1379"/>
                <a:gd name="T39" fmla="*/ 484770 h 292"/>
                <a:gd name="T40" fmla="*/ 1066607 w 1379"/>
                <a:gd name="T41" fmla="*/ 512210 h 292"/>
                <a:gd name="T42" fmla="*/ 1148888 w 1379"/>
                <a:gd name="T43" fmla="*/ 545748 h 292"/>
                <a:gd name="T44" fmla="*/ 1246406 w 1379"/>
                <a:gd name="T45" fmla="*/ 573188 h 292"/>
                <a:gd name="T46" fmla="*/ 1286023 w 1379"/>
                <a:gd name="T47" fmla="*/ 600627 h 292"/>
                <a:gd name="T48" fmla="*/ 1319545 w 1379"/>
                <a:gd name="T49" fmla="*/ 628067 h 292"/>
                <a:gd name="T50" fmla="*/ 1435348 w 1379"/>
                <a:gd name="T51" fmla="*/ 637214 h 292"/>
                <a:gd name="T52" fmla="*/ 1453632 w 1379"/>
                <a:gd name="T53" fmla="*/ 646360 h 292"/>
                <a:gd name="T54" fmla="*/ 1490202 w 1379"/>
                <a:gd name="T55" fmla="*/ 646360 h 292"/>
                <a:gd name="T56" fmla="*/ 1551151 w 1379"/>
                <a:gd name="T57" fmla="*/ 655507 h 292"/>
                <a:gd name="T58" fmla="*/ 1572483 w 1379"/>
                <a:gd name="T59" fmla="*/ 664654 h 292"/>
                <a:gd name="T60" fmla="*/ 1602957 w 1379"/>
                <a:gd name="T61" fmla="*/ 676849 h 292"/>
                <a:gd name="T62" fmla="*/ 1740092 w 1379"/>
                <a:gd name="T63" fmla="*/ 676849 h 292"/>
                <a:gd name="T64" fmla="*/ 1804089 w 1379"/>
                <a:gd name="T65" fmla="*/ 685996 h 292"/>
                <a:gd name="T66" fmla="*/ 1822374 w 1379"/>
                <a:gd name="T67" fmla="*/ 707338 h 292"/>
                <a:gd name="T68" fmla="*/ 1868085 w 1379"/>
                <a:gd name="T69" fmla="*/ 719533 h 292"/>
                <a:gd name="T70" fmla="*/ 1919892 w 1379"/>
                <a:gd name="T71" fmla="*/ 731729 h 292"/>
                <a:gd name="T72" fmla="*/ 1996078 w 1379"/>
                <a:gd name="T73" fmla="*/ 756120 h 292"/>
                <a:gd name="T74" fmla="*/ 2084454 w 1379"/>
                <a:gd name="T75" fmla="*/ 756120 h 292"/>
                <a:gd name="T76" fmla="*/ 2145403 w 1379"/>
                <a:gd name="T77" fmla="*/ 756120 h 292"/>
                <a:gd name="T78" fmla="*/ 2200257 w 1379"/>
                <a:gd name="T79" fmla="*/ 756120 h 292"/>
                <a:gd name="T80" fmla="*/ 2267301 w 1379"/>
                <a:gd name="T81" fmla="*/ 768315 h 292"/>
                <a:gd name="T82" fmla="*/ 2373962 w 1379"/>
                <a:gd name="T83" fmla="*/ 783560 h 292"/>
                <a:gd name="T84" fmla="*/ 2456243 w 1379"/>
                <a:gd name="T85" fmla="*/ 798804 h 292"/>
                <a:gd name="T86" fmla="*/ 2632995 w 1379"/>
                <a:gd name="T87" fmla="*/ 798804 h 292"/>
                <a:gd name="T88" fmla="*/ 2663469 w 1379"/>
                <a:gd name="T89" fmla="*/ 798804 h 292"/>
                <a:gd name="T90" fmla="*/ 2742703 w 1379"/>
                <a:gd name="T91" fmla="*/ 798804 h 292"/>
                <a:gd name="T92" fmla="*/ 2831079 w 1379"/>
                <a:gd name="T93" fmla="*/ 798804 h 292"/>
                <a:gd name="T94" fmla="*/ 2974309 w 1379"/>
                <a:gd name="T95" fmla="*/ 817097 h 292"/>
                <a:gd name="T96" fmla="*/ 3105349 w 1379"/>
                <a:gd name="T97" fmla="*/ 838439 h 292"/>
                <a:gd name="T98" fmla="*/ 3151061 w 1379"/>
                <a:gd name="T99" fmla="*/ 862830 h 292"/>
                <a:gd name="T100" fmla="*/ 3212010 w 1379"/>
                <a:gd name="T101" fmla="*/ 890270 h 292"/>
                <a:gd name="T102" fmla="*/ 3315623 w 1379"/>
                <a:gd name="T103" fmla="*/ 890270 h 292"/>
                <a:gd name="T104" fmla="*/ 3407046 w 1379"/>
                <a:gd name="T105" fmla="*/ 890270 h 292"/>
                <a:gd name="T106" fmla="*/ 3629510 w 1379"/>
                <a:gd name="T107" fmla="*/ 890270 h 292"/>
                <a:gd name="T108" fmla="*/ 3641700 w 1379"/>
                <a:gd name="T109" fmla="*/ 890270 h 292"/>
                <a:gd name="T110" fmla="*/ 3900733 w 1379"/>
                <a:gd name="T111" fmla="*/ 890270 h 292"/>
                <a:gd name="T112" fmla="*/ 3949492 w 1379"/>
                <a:gd name="T113" fmla="*/ 890270 h 292"/>
                <a:gd name="T114" fmla="*/ 3986061 w 1379"/>
                <a:gd name="T115" fmla="*/ 890270 h 292"/>
                <a:gd name="T116" fmla="*/ 4190240 w 1379"/>
                <a:gd name="T117" fmla="*/ 890270 h 29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79" h="292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2" y="15"/>
                  </a:lnTo>
                  <a:lnTo>
                    <a:pt x="6" y="15"/>
                  </a:lnTo>
                  <a:lnTo>
                    <a:pt x="6" y="18"/>
                  </a:lnTo>
                  <a:lnTo>
                    <a:pt x="11" y="18"/>
                  </a:lnTo>
                  <a:lnTo>
                    <a:pt x="11" y="21"/>
                  </a:lnTo>
                  <a:lnTo>
                    <a:pt x="16" y="21"/>
                  </a:lnTo>
                  <a:lnTo>
                    <a:pt x="16" y="24"/>
                  </a:lnTo>
                  <a:lnTo>
                    <a:pt x="18" y="24"/>
                  </a:lnTo>
                  <a:lnTo>
                    <a:pt x="18" y="26"/>
                  </a:lnTo>
                  <a:lnTo>
                    <a:pt x="20" y="26"/>
                  </a:lnTo>
                  <a:lnTo>
                    <a:pt x="20" y="29"/>
                  </a:lnTo>
                  <a:lnTo>
                    <a:pt x="21" y="29"/>
                  </a:lnTo>
                  <a:lnTo>
                    <a:pt x="21" y="32"/>
                  </a:lnTo>
                  <a:lnTo>
                    <a:pt x="21" y="35"/>
                  </a:lnTo>
                  <a:lnTo>
                    <a:pt x="22" y="35"/>
                  </a:lnTo>
                  <a:lnTo>
                    <a:pt x="22" y="38"/>
                  </a:lnTo>
                  <a:lnTo>
                    <a:pt x="24" y="38"/>
                  </a:lnTo>
                  <a:lnTo>
                    <a:pt x="24" y="41"/>
                  </a:lnTo>
                  <a:lnTo>
                    <a:pt x="29" y="41"/>
                  </a:lnTo>
                  <a:lnTo>
                    <a:pt x="29" y="44"/>
                  </a:lnTo>
                  <a:lnTo>
                    <a:pt x="30" y="44"/>
                  </a:lnTo>
                  <a:lnTo>
                    <a:pt x="30" y="47"/>
                  </a:lnTo>
                  <a:lnTo>
                    <a:pt x="32" y="47"/>
                  </a:lnTo>
                  <a:lnTo>
                    <a:pt x="32" y="50"/>
                  </a:lnTo>
                  <a:lnTo>
                    <a:pt x="35" y="50"/>
                  </a:lnTo>
                  <a:lnTo>
                    <a:pt x="35" y="53"/>
                  </a:lnTo>
                  <a:lnTo>
                    <a:pt x="44" y="53"/>
                  </a:lnTo>
                  <a:lnTo>
                    <a:pt x="44" y="56"/>
                  </a:lnTo>
                  <a:lnTo>
                    <a:pt x="45" y="56"/>
                  </a:lnTo>
                  <a:lnTo>
                    <a:pt x="45" y="59"/>
                  </a:lnTo>
                  <a:lnTo>
                    <a:pt x="51" y="59"/>
                  </a:lnTo>
                  <a:lnTo>
                    <a:pt x="51" y="62"/>
                  </a:lnTo>
                  <a:lnTo>
                    <a:pt x="55" y="62"/>
                  </a:lnTo>
                  <a:lnTo>
                    <a:pt x="55" y="65"/>
                  </a:lnTo>
                  <a:lnTo>
                    <a:pt x="60" y="65"/>
                  </a:lnTo>
                  <a:lnTo>
                    <a:pt x="60" y="68"/>
                  </a:lnTo>
                  <a:lnTo>
                    <a:pt x="70" y="68"/>
                  </a:lnTo>
                  <a:lnTo>
                    <a:pt x="70" y="71"/>
                  </a:lnTo>
                  <a:lnTo>
                    <a:pt x="77" y="71"/>
                  </a:lnTo>
                  <a:lnTo>
                    <a:pt x="77" y="74"/>
                  </a:lnTo>
                  <a:lnTo>
                    <a:pt x="102" y="74"/>
                  </a:lnTo>
                  <a:lnTo>
                    <a:pt x="102" y="77"/>
                  </a:lnTo>
                  <a:lnTo>
                    <a:pt x="109" y="77"/>
                  </a:lnTo>
                  <a:lnTo>
                    <a:pt x="109" y="79"/>
                  </a:lnTo>
                  <a:lnTo>
                    <a:pt x="124" y="79"/>
                  </a:lnTo>
                  <a:lnTo>
                    <a:pt x="124" y="82"/>
                  </a:lnTo>
                  <a:lnTo>
                    <a:pt x="127" y="82"/>
                  </a:lnTo>
                  <a:lnTo>
                    <a:pt x="127" y="85"/>
                  </a:lnTo>
                  <a:lnTo>
                    <a:pt x="136" y="85"/>
                  </a:lnTo>
                  <a:lnTo>
                    <a:pt x="136" y="88"/>
                  </a:lnTo>
                  <a:lnTo>
                    <a:pt x="145" y="88"/>
                  </a:lnTo>
                  <a:lnTo>
                    <a:pt x="145" y="91"/>
                  </a:lnTo>
                  <a:lnTo>
                    <a:pt x="149" y="91"/>
                  </a:lnTo>
                  <a:lnTo>
                    <a:pt x="149" y="94"/>
                  </a:lnTo>
                  <a:lnTo>
                    <a:pt x="153" y="94"/>
                  </a:lnTo>
                  <a:lnTo>
                    <a:pt x="153" y="97"/>
                  </a:lnTo>
                  <a:lnTo>
                    <a:pt x="156" y="97"/>
                  </a:lnTo>
                  <a:lnTo>
                    <a:pt x="156" y="100"/>
                  </a:lnTo>
                  <a:lnTo>
                    <a:pt x="168" y="100"/>
                  </a:lnTo>
                  <a:lnTo>
                    <a:pt x="168" y="103"/>
                  </a:lnTo>
                  <a:lnTo>
                    <a:pt x="169" y="103"/>
                  </a:lnTo>
                  <a:lnTo>
                    <a:pt x="169" y="106"/>
                  </a:lnTo>
                  <a:lnTo>
                    <a:pt x="171" y="106"/>
                  </a:lnTo>
                  <a:lnTo>
                    <a:pt x="171" y="109"/>
                  </a:lnTo>
                  <a:lnTo>
                    <a:pt x="190" y="109"/>
                  </a:lnTo>
                  <a:lnTo>
                    <a:pt x="190" y="112"/>
                  </a:lnTo>
                  <a:lnTo>
                    <a:pt x="193" y="112"/>
                  </a:lnTo>
                  <a:lnTo>
                    <a:pt x="193" y="115"/>
                  </a:lnTo>
                  <a:lnTo>
                    <a:pt x="195" y="115"/>
                  </a:lnTo>
                  <a:lnTo>
                    <a:pt x="195" y="118"/>
                  </a:lnTo>
                  <a:lnTo>
                    <a:pt x="199" y="118"/>
                  </a:lnTo>
                  <a:lnTo>
                    <a:pt x="199" y="121"/>
                  </a:lnTo>
                  <a:lnTo>
                    <a:pt x="204" y="121"/>
                  </a:lnTo>
                  <a:lnTo>
                    <a:pt x="204" y="124"/>
                  </a:lnTo>
                  <a:lnTo>
                    <a:pt x="218" y="124"/>
                  </a:lnTo>
                  <a:lnTo>
                    <a:pt x="218" y="126"/>
                  </a:lnTo>
                  <a:lnTo>
                    <a:pt x="226" y="126"/>
                  </a:lnTo>
                  <a:lnTo>
                    <a:pt x="226" y="129"/>
                  </a:lnTo>
                  <a:lnTo>
                    <a:pt x="238" y="129"/>
                  </a:lnTo>
                  <a:lnTo>
                    <a:pt x="238" y="132"/>
                  </a:lnTo>
                  <a:lnTo>
                    <a:pt x="253" y="132"/>
                  </a:lnTo>
                  <a:lnTo>
                    <a:pt x="253" y="135"/>
                  </a:lnTo>
                  <a:lnTo>
                    <a:pt x="262" y="135"/>
                  </a:lnTo>
                  <a:lnTo>
                    <a:pt x="262" y="138"/>
                  </a:lnTo>
                  <a:lnTo>
                    <a:pt x="265" y="138"/>
                  </a:lnTo>
                  <a:lnTo>
                    <a:pt x="265" y="141"/>
                  </a:lnTo>
                  <a:lnTo>
                    <a:pt x="278" y="141"/>
                  </a:lnTo>
                  <a:lnTo>
                    <a:pt x="278" y="144"/>
                  </a:lnTo>
                  <a:lnTo>
                    <a:pt x="308" y="144"/>
                  </a:lnTo>
                  <a:lnTo>
                    <a:pt x="308" y="147"/>
                  </a:lnTo>
                  <a:lnTo>
                    <a:pt x="311" y="147"/>
                  </a:lnTo>
                  <a:lnTo>
                    <a:pt x="311" y="153"/>
                  </a:lnTo>
                  <a:lnTo>
                    <a:pt x="314" y="153"/>
                  </a:lnTo>
                  <a:lnTo>
                    <a:pt x="314" y="156"/>
                  </a:lnTo>
                  <a:lnTo>
                    <a:pt x="317" y="156"/>
                  </a:lnTo>
                  <a:lnTo>
                    <a:pt x="317" y="159"/>
                  </a:lnTo>
                  <a:lnTo>
                    <a:pt x="323" y="159"/>
                  </a:lnTo>
                  <a:lnTo>
                    <a:pt x="323" y="162"/>
                  </a:lnTo>
                  <a:lnTo>
                    <a:pt x="327" y="162"/>
                  </a:lnTo>
                  <a:lnTo>
                    <a:pt x="327" y="165"/>
                  </a:lnTo>
                  <a:lnTo>
                    <a:pt x="346" y="165"/>
                  </a:lnTo>
                  <a:lnTo>
                    <a:pt x="346" y="168"/>
                  </a:lnTo>
                  <a:lnTo>
                    <a:pt x="350" y="168"/>
                  </a:lnTo>
                  <a:lnTo>
                    <a:pt x="350" y="171"/>
                  </a:lnTo>
                  <a:lnTo>
                    <a:pt x="370" y="171"/>
                  </a:lnTo>
                  <a:lnTo>
                    <a:pt x="370" y="177"/>
                  </a:lnTo>
                  <a:lnTo>
                    <a:pt x="375" y="177"/>
                  </a:lnTo>
                  <a:lnTo>
                    <a:pt x="375" y="179"/>
                  </a:lnTo>
                  <a:lnTo>
                    <a:pt x="377" y="179"/>
                  </a:lnTo>
                  <a:lnTo>
                    <a:pt x="377" y="182"/>
                  </a:lnTo>
                  <a:lnTo>
                    <a:pt x="388" y="182"/>
                  </a:lnTo>
                  <a:lnTo>
                    <a:pt x="388" y="185"/>
                  </a:lnTo>
                  <a:lnTo>
                    <a:pt x="393" y="185"/>
                  </a:lnTo>
                  <a:lnTo>
                    <a:pt x="393" y="188"/>
                  </a:lnTo>
                  <a:lnTo>
                    <a:pt x="409" y="188"/>
                  </a:lnTo>
                  <a:lnTo>
                    <a:pt x="409" y="191"/>
                  </a:lnTo>
                  <a:lnTo>
                    <a:pt x="413" y="191"/>
                  </a:lnTo>
                  <a:lnTo>
                    <a:pt x="413" y="194"/>
                  </a:lnTo>
                  <a:lnTo>
                    <a:pt x="419" y="194"/>
                  </a:lnTo>
                  <a:lnTo>
                    <a:pt x="419" y="197"/>
                  </a:lnTo>
                  <a:lnTo>
                    <a:pt x="422" y="197"/>
                  </a:lnTo>
                  <a:lnTo>
                    <a:pt x="422" y="200"/>
                  </a:lnTo>
                  <a:lnTo>
                    <a:pt x="424" y="200"/>
                  </a:lnTo>
                  <a:lnTo>
                    <a:pt x="424" y="203"/>
                  </a:lnTo>
                  <a:lnTo>
                    <a:pt x="429" y="203"/>
                  </a:lnTo>
                  <a:lnTo>
                    <a:pt x="429" y="206"/>
                  </a:lnTo>
                  <a:lnTo>
                    <a:pt x="433" y="206"/>
                  </a:lnTo>
                  <a:lnTo>
                    <a:pt x="433" y="209"/>
                  </a:lnTo>
                  <a:lnTo>
                    <a:pt x="461" y="209"/>
                  </a:lnTo>
                  <a:lnTo>
                    <a:pt x="465" y="209"/>
                  </a:lnTo>
                  <a:lnTo>
                    <a:pt x="471" y="209"/>
                  </a:lnTo>
                  <a:lnTo>
                    <a:pt x="475" y="209"/>
                  </a:lnTo>
                  <a:lnTo>
                    <a:pt x="475" y="212"/>
                  </a:lnTo>
                  <a:lnTo>
                    <a:pt x="476" y="212"/>
                  </a:lnTo>
                  <a:lnTo>
                    <a:pt x="477" y="212"/>
                  </a:lnTo>
                  <a:lnTo>
                    <a:pt x="482" y="212"/>
                  </a:lnTo>
                  <a:lnTo>
                    <a:pt x="484" y="212"/>
                  </a:lnTo>
                  <a:lnTo>
                    <a:pt x="489" y="212"/>
                  </a:lnTo>
                  <a:lnTo>
                    <a:pt x="489" y="215"/>
                  </a:lnTo>
                  <a:lnTo>
                    <a:pt x="493" y="215"/>
                  </a:lnTo>
                  <a:lnTo>
                    <a:pt x="508" y="215"/>
                  </a:lnTo>
                  <a:lnTo>
                    <a:pt x="509" y="215"/>
                  </a:lnTo>
                  <a:lnTo>
                    <a:pt x="510" y="215"/>
                  </a:lnTo>
                  <a:lnTo>
                    <a:pt x="512" y="215"/>
                  </a:lnTo>
                  <a:lnTo>
                    <a:pt x="512" y="218"/>
                  </a:lnTo>
                  <a:lnTo>
                    <a:pt x="516" y="218"/>
                  </a:lnTo>
                  <a:lnTo>
                    <a:pt x="522" y="218"/>
                  </a:lnTo>
                  <a:lnTo>
                    <a:pt x="522" y="222"/>
                  </a:lnTo>
                  <a:lnTo>
                    <a:pt x="525" y="222"/>
                  </a:lnTo>
                  <a:lnTo>
                    <a:pt x="526" y="222"/>
                  </a:lnTo>
                  <a:lnTo>
                    <a:pt x="562" y="222"/>
                  </a:lnTo>
                  <a:lnTo>
                    <a:pt x="571" y="222"/>
                  </a:lnTo>
                  <a:lnTo>
                    <a:pt x="583" y="222"/>
                  </a:lnTo>
                  <a:lnTo>
                    <a:pt x="587" y="222"/>
                  </a:lnTo>
                  <a:lnTo>
                    <a:pt x="587" y="225"/>
                  </a:lnTo>
                  <a:lnTo>
                    <a:pt x="592" y="225"/>
                  </a:lnTo>
                  <a:lnTo>
                    <a:pt x="592" y="229"/>
                  </a:lnTo>
                  <a:lnTo>
                    <a:pt x="593" y="229"/>
                  </a:lnTo>
                  <a:lnTo>
                    <a:pt x="593" y="232"/>
                  </a:lnTo>
                  <a:lnTo>
                    <a:pt x="598" y="232"/>
                  </a:lnTo>
                  <a:lnTo>
                    <a:pt x="598" y="236"/>
                  </a:lnTo>
                  <a:lnTo>
                    <a:pt x="603" y="236"/>
                  </a:lnTo>
                  <a:lnTo>
                    <a:pt x="611" y="236"/>
                  </a:lnTo>
                  <a:lnTo>
                    <a:pt x="613" y="236"/>
                  </a:lnTo>
                  <a:lnTo>
                    <a:pt x="613" y="240"/>
                  </a:lnTo>
                  <a:lnTo>
                    <a:pt x="626" y="240"/>
                  </a:lnTo>
                  <a:lnTo>
                    <a:pt x="627" y="240"/>
                  </a:lnTo>
                  <a:lnTo>
                    <a:pt x="630" y="240"/>
                  </a:lnTo>
                  <a:lnTo>
                    <a:pt x="630" y="244"/>
                  </a:lnTo>
                  <a:lnTo>
                    <a:pt x="632" y="244"/>
                  </a:lnTo>
                  <a:lnTo>
                    <a:pt x="648" y="244"/>
                  </a:lnTo>
                  <a:lnTo>
                    <a:pt x="648" y="248"/>
                  </a:lnTo>
                  <a:lnTo>
                    <a:pt x="655" y="248"/>
                  </a:lnTo>
                  <a:lnTo>
                    <a:pt x="678" y="248"/>
                  </a:lnTo>
                  <a:lnTo>
                    <a:pt x="679" y="248"/>
                  </a:lnTo>
                  <a:lnTo>
                    <a:pt x="684" y="248"/>
                  </a:lnTo>
                  <a:lnTo>
                    <a:pt x="697" y="248"/>
                  </a:lnTo>
                  <a:lnTo>
                    <a:pt x="700" y="248"/>
                  </a:lnTo>
                  <a:lnTo>
                    <a:pt x="704" y="248"/>
                  </a:lnTo>
                  <a:lnTo>
                    <a:pt x="706" y="248"/>
                  </a:lnTo>
                  <a:lnTo>
                    <a:pt x="714" y="248"/>
                  </a:lnTo>
                  <a:lnTo>
                    <a:pt x="722" y="248"/>
                  </a:lnTo>
                  <a:lnTo>
                    <a:pt x="726" y="248"/>
                  </a:lnTo>
                  <a:lnTo>
                    <a:pt x="726" y="252"/>
                  </a:lnTo>
                  <a:lnTo>
                    <a:pt x="737" y="252"/>
                  </a:lnTo>
                  <a:lnTo>
                    <a:pt x="744" y="252"/>
                  </a:lnTo>
                  <a:lnTo>
                    <a:pt x="744" y="257"/>
                  </a:lnTo>
                  <a:lnTo>
                    <a:pt x="766" y="257"/>
                  </a:lnTo>
                  <a:lnTo>
                    <a:pt x="770" y="257"/>
                  </a:lnTo>
                  <a:lnTo>
                    <a:pt x="779" y="257"/>
                  </a:lnTo>
                  <a:lnTo>
                    <a:pt x="781" y="257"/>
                  </a:lnTo>
                  <a:lnTo>
                    <a:pt x="798" y="257"/>
                  </a:lnTo>
                  <a:lnTo>
                    <a:pt x="798" y="262"/>
                  </a:lnTo>
                  <a:lnTo>
                    <a:pt x="806" y="262"/>
                  </a:lnTo>
                  <a:lnTo>
                    <a:pt x="831" y="262"/>
                  </a:lnTo>
                  <a:lnTo>
                    <a:pt x="846" y="262"/>
                  </a:lnTo>
                  <a:lnTo>
                    <a:pt x="864" y="262"/>
                  </a:lnTo>
                  <a:lnTo>
                    <a:pt x="871" y="262"/>
                  </a:lnTo>
                  <a:lnTo>
                    <a:pt x="874" y="262"/>
                  </a:lnTo>
                  <a:lnTo>
                    <a:pt x="879" y="262"/>
                  </a:lnTo>
                  <a:lnTo>
                    <a:pt x="893" y="262"/>
                  </a:lnTo>
                  <a:lnTo>
                    <a:pt x="900" y="262"/>
                  </a:lnTo>
                  <a:lnTo>
                    <a:pt x="908" y="262"/>
                  </a:lnTo>
                  <a:lnTo>
                    <a:pt x="911" y="262"/>
                  </a:lnTo>
                  <a:lnTo>
                    <a:pt x="929" y="262"/>
                  </a:lnTo>
                  <a:lnTo>
                    <a:pt x="937" y="262"/>
                  </a:lnTo>
                  <a:lnTo>
                    <a:pt x="938" y="262"/>
                  </a:lnTo>
                  <a:lnTo>
                    <a:pt x="938" y="268"/>
                  </a:lnTo>
                  <a:lnTo>
                    <a:pt x="976" y="268"/>
                  </a:lnTo>
                  <a:lnTo>
                    <a:pt x="976" y="275"/>
                  </a:lnTo>
                  <a:lnTo>
                    <a:pt x="997" y="275"/>
                  </a:lnTo>
                  <a:lnTo>
                    <a:pt x="1015" y="275"/>
                  </a:lnTo>
                  <a:lnTo>
                    <a:pt x="1019" y="275"/>
                  </a:lnTo>
                  <a:lnTo>
                    <a:pt x="1021" y="275"/>
                  </a:lnTo>
                  <a:lnTo>
                    <a:pt x="1023" y="275"/>
                  </a:lnTo>
                  <a:lnTo>
                    <a:pt x="1023" y="283"/>
                  </a:lnTo>
                  <a:lnTo>
                    <a:pt x="1034" y="283"/>
                  </a:lnTo>
                  <a:lnTo>
                    <a:pt x="1040" y="283"/>
                  </a:lnTo>
                  <a:lnTo>
                    <a:pt x="1048" y="283"/>
                  </a:lnTo>
                  <a:lnTo>
                    <a:pt x="1048" y="292"/>
                  </a:lnTo>
                  <a:lnTo>
                    <a:pt x="1054" y="292"/>
                  </a:lnTo>
                  <a:lnTo>
                    <a:pt x="1056" y="292"/>
                  </a:lnTo>
                  <a:lnTo>
                    <a:pt x="1067" y="292"/>
                  </a:lnTo>
                  <a:lnTo>
                    <a:pt x="1088" y="292"/>
                  </a:lnTo>
                  <a:lnTo>
                    <a:pt x="1094" y="292"/>
                  </a:lnTo>
                  <a:lnTo>
                    <a:pt x="1108" y="292"/>
                  </a:lnTo>
                  <a:lnTo>
                    <a:pt x="1118" y="292"/>
                  </a:lnTo>
                  <a:lnTo>
                    <a:pt x="1135" y="292"/>
                  </a:lnTo>
                  <a:lnTo>
                    <a:pt x="1138" y="292"/>
                  </a:lnTo>
                  <a:lnTo>
                    <a:pt x="1191" y="292"/>
                  </a:lnTo>
                  <a:lnTo>
                    <a:pt x="1192" y="292"/>
                  </a:lnTo>
                  <a:lnTo>
                    <a:pt x="1193" y="292"/>
                  </a:lnTo>
                  <a:lnTo>
                    <a:pt x="1195" y="292"/>
                  </a:lnTo>
                  <a:lnTo>
                    <a:pt x="1213" y="292"/>
                  </a:lnTo>
                  <a:lnTo>
                    <a:pt x="1249" y="292"/>
                  </a:lnTo>
                  <a:lnTo>
                    <a:pt x="1280" y="292"/>
                  </a:lnTo>
                  <a:lnTo>
                    <a:pt x="1281" y="292"/>
                  </a:lnTo>
                  <a:lnTo>
                    <a:pt x="1288" y="292"/>
                  </a:lnTo>
                  <a:lnTo>
                    <a:pt x="1296" y="292"/>
                  </a:lnTo>
                  <a:lnTo>
                    <a:pt x="1298" y="292"/>
                  </a:lnTo>
                  <a:lnTo>
                    <a:pt x="1307" y="292"/>
                  </a:lnTo>
                  <a:lnTo>
                    <a:pt x="1308" y="292"/>
                  </a:lnTo>
                  <a:lnTo>
                    <a:pt x="1332" y="292"/>
                  </a:lnTo>
                  <a:lnTo>
                    <a:pt x="1344" y="292"/>
                  </a:lnTo>
                  <a:lnTo>
                    <a:pt x="1375" y="292"/>
                  </a:lnTo>
                  <a:lnTo>
                    <a:pt x="1379" y="292"/>
                  </a:lnTo>
                </a:path>
              </a:pathLst>
            </a:custGeom>
            <a:noFill/>
            <a:ln w="12065">
              <a:solidFill>
                <a:srgbClr val="A0522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Line 158"/>
            <p:cNvSpPr>
              <a:spLocks noChangeShapeType="1"/>
            </p:cNvSpPr>
            <p:nvPr/>
          </p:nvSpPr>
          <p:spPr bwMode="auto">
            <a:xfrm flipV="1">
              <a:off x="5422" y="3968"/>
              <a:ext cx="7" cy="1774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Line 159"/>
            <p:cNvSpPr>
              <a:spLocks noChangeShapeType="1"/>
            </p:cNvSpPr>
            <p:nvPr/>
          </p:nvSpPr>
          <p:spPr bwMode="auto">
            <a:xfrm flipH="1">
              <a:off x="4908" y="20891"/>
              <a:ext cx="514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Rectangle 160"/>
            <p:cNvSpPr>
              <a:spLocks noChangeArrowheads="1"/>
            </p:cNvSpPr>
            <p:nvPr/>
          </p:nvSpPr>
          <p:spPr bwMode="auto">
            <a:xfrm rot="-5400000">
              <a:off x="3168" y="18631"/>
              <a:ext cx="3073" cy="3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0.00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Line 161"/>
            <p:cNvSpPr>
              <a:spLocks noChangeShapeType="1"/>
            </p:cNvSpPr>
            <p:nvPr/>
          </p:nvSpPr>
          <p:spPr bwMode="auto">
            <a:xfrm flipH="1">
              <a:off x="4908" y="16865"/>
              <a:ext cx="514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Rectangle 162"/>
            <p:cNvSpPr>
              <a:spLocks noChangeArrowheads="1"/>
            </p:cNvSpPr>
            <p:nvPr/>
          </p:nvSpPr>
          <p:spPr bwMode="auto">
            <a:xfrm rot="-5400000">
              <a:off x="2943" y="14386"/>
              <a:ext cx="3512" cy="3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0.25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Line 163"/>
            <p:cNvSpPr>
              <a:spLocks noChangeShapeType="1"/>
            </p:cNvSpPr>
            <p:nvPr/>
          </p:nvSpPr>
          <p:spPr bwMode="auto">
            <a:xfrm flipH="1">
              <a:off x="4908" y="12839"/>
              <a:ext cx="514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Rectangle 164"/>
            <p:cNvSpPr>
              <a:spLocks noChangeArrowheads="1"/>
            </p:cNvSpPr>
            <p:nvPr/>
          </p:nvSpPr>
          <p:spPr bwMode="auto">
            <a:xfrm rot="-5400000">
              <a:off x="3175" y="10573"/>
              <a:ext cx="3086" cy="3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0.50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Line 165"/>
            <p:cNvSpPr>
              <a:spLocks noChangeShapeType="1"/>
            </p:cNvSpPr>
            <p:nvPr/>
          </p:nvSpPr>
          <p:spPr bwMode="auto">
            <a:xfrm flipH="1">
              <a:off x="4908" y="8788"/>
              <a:ext cx="514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4" name="Rectangle 166"/>
            <p:cNvSpPr>
              <a:spLocks noChangeArrowheads="1"/>
            </p:cNvSpPr>
            <p:nvPr/>
          </p:nvSpPr>
          <p:spPr bwMode="auto">
            <a:xfrm rot="-5400000">
              <a:off x="3219" y="6528"/>
              <a:ext cx="3023" cy="3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0.75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Line 167"/>
            <p:cNvSpPr>
              <a:spLocks noChangeShapeType="1"/>
            </p:cNvSpPr>
            <p:nvPr/>
          </p:nvSpPr>
          <p:spPr bwMode="auto">
            <a:xfrm flipH="1">
              <a:off x="4908" y="4762"/>
              <a:ext cx="514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6" name="Rectangle 168"/>
            <p:cNvSpPr>
              <a:spLocks noChangeArrowheads="1"/>
            </p:cNvSpPr>
            <p:nvPr/>
          </p:nvSpPr>
          <p:spPr bwMode="auto">
            <a:xfrm rot="-5400000">
              <a:off x="3026" y="2308"/>
              <a:ext cx="3410" cy="3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1.00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Rectangle 169"/>
            <p:cNvSpPr>
              <a:spLocks noChangeArrowheads="1"/>
            </p:cNvSpPr>
            <p:nvPr/>
          </p:nvSpPr>
          <p:spPr bwMode="auto">
            <a:xfrm rot="-5400000">
              <a:off x="-381" y="11144"/>
              <a:ext cx="6705" cy="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% surviving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Line 170"/>
            <p:cNvSpPr>
              <a:spLocks noChangeShapeType="1"/>
            </p:cNvSpPr>
            <p:nvPr/>
          </p:nvSpPr>
          <p:spPr bwMode="auto">
            <a:xfrm>
              <a:off x="5422" y="21717"/>
              <a:ext cx="440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9" name="Line 171"/>
            <p:cNvSpPr>
              <a:spLocks noChangeShapeType="1"/>
            </p:cNvSpPr>
            <p:nvPr/>
          </p:nvSpPr>
          <p:spPr bwMode="auto">
            <a:xfrm>
              <a:off x="6216" y="21717"/>
              <a:ext cx="7" cy="4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0" name="Rectangle 172"/>
            <p:cNvSpPr>
              <a:spLocks noChangeArrowheads="1"/>
            </p:cNvSpPr>
            <p:nvPr/>
          </p:nvSpPr>
          <p:spPr bwMode="auto">
            <a:xfrm>
              <a:off x="5518" y="22479"/>
              <a:ext cx="711" cy="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Line 173"/>
            <p:cNvSpPr>
              <a:spLocks noChangeShapeType="1"/>
            </p:cNvSpPr>
            <p:nvPr/>
          </p:nvSpPr>
          <p:spPr bwMode="auto">
            <a:xfrm>
              <a:off x="10331" y="21717"/>
              <a:ext cx="6" cy="4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2" name="Rectangle 174"/>
            <p:cNvSpPr>
              <a:spLocks noChangeArrowheads="1"/>
            </p:cNvSpPr>
            <p:nvPr/>
          </p:nvSpPr>
          <p:spPr bwMode="auto">
            <a:xfrm>
              <a:off x="9251" y="22479"/>
              <a:ext cx="1417" cy="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Line 175"/>
            <p:cNvSpPr>
              <a:spLocks noChangeShapeType="1"/>
            </p:cNvSpPr>
            <p:nvPr/>
          </p:nvSpPr>
          <p:spPr bwMode="auto">
            <a:xfrm>
              <a:off x="14478" y="21717"/>
              <a:ext cx="6" cy="4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" name="Rectangle 176"/>
            <p:cNvSpPr>
              <a:spLocks noChangeArrowheads="1"/>
            </p:cNvSpPr>
            <p:nvPr/>
          </p:nvSpPr>
          <p:spPr bwMode="auto">
            <a:xfrm>
              <a:off x="13398" y="22479"/>
              <a:ext cx="1416" cy="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24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" name="Line 177"/>
            <p:cNvSpPr>
              <a:spLocks noChangeShapeType="1"/>
            </p:cNvSpPr>
            <p:nvPr/>
          </p:nvSpPr>
          <p:spPr bwMode="auto">
            <a:xfrm>
              <a:off x="18592" y="21717"/>
              <a:ext cx="7" cy="4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" name="Rectangle 178"/>
            <p:cNvSpPr>
              <a:spLocks noChangeArrowheads="1"/>
            </p:cNvSpPr>
            <p:nvPr/>
          </p:nvSpPr>
          <p:spPr bwMode="auto">
            <a:xfrm>
              <a:off x="17513" y="22479"/>
              <a:ext cx="1416" cy="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36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" name="Line 179"/>
            <p:cNvSpPr>
              <a:spLocks noChangeShapeType="1"/>
            </p:cNvSpPr>
            <p:nvPr/>
          </p:nvSpPr>
          <p:spPr bwMode="auto">
            <a:xfrm>
              <a:off x="22707" y="21717"/>
              <a:ext cx="6" cy="4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" name="Rectangle 180"/>
            <p:cNvSpPr>
              <a:spLocks noChangeArrowheads="1"/>
            </p:cNvSpPr>
            <p:nvPr/>
          </p:nvSpPr>
          <p:spPr bwMode="auto">
            <a:xfrm>
              <a:off x="21628" y="22479"/>
              <a:ext cx="1416" cy="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48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" name="Line 181"/>
            <p:cNvSpPr>
              <a:spLocks noChangeShapeType="1"/>
            </p:cNvSpPr>
            <p:nvPr/>
          </p:nvSpPr>
          <p:spPr bwMode="auto">
            <a:xfrm>
              <a:off x="26816" y="21717"/>
              <a:ext cx="6" cy="4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0" name="Rectangle 182"/>
            <p:cNvSpPr>
              <a:spLocks noChangeArrowheads="1"/>
            </p:cNvSpPr>
            <p:nvPr/>
          </p:nvSpPr>
          <p:spPr bwMode="auto">
            <a:xfrm>
              <a:off x="25736" y="22479"/>
              <a:ext cx="1416" cy="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" name="Line 183"/>
            <p:cNvSpPr>
              <a:spLocks noChangeShapeType="1"/>
            </p:cNvSpPr>
            <p:nvPr/>
          </p:nvSpPr>
          <p:spPr bwMode="auto">
            <a:xfrm>
              <a:off x="30930" y="21717"/>
              <a:ext cx="7" cy="4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2" name="Rectangle 184"/>
            <p:cNvSpPr>
              <a:spLocks noChangeArrowheads="1"/>
            </p:cNvSpPr>
            <p:nvPr/>
          </p:nvSpPr>
          <p:spPr bwMode="auto">
            <a:xfrm>
              <a:off x="29851" y="22479"/>
              <a:ext cx="1416" cy="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72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" name="Line 185"/>
            <p:cNvSpPr>
              <a:spLocks noChangeShapeType="1"/>
            </p:cNvSpPr>
            <p:nvPr/>
          </p:nvSpPr>
          <p:spPr bwMode="auto">
            <a:xfrm>
              <a:off x="35045" y="21717"/>
              <a:ext cx="7" cy="4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" name="Rectangle 186"/>
            <p:cNvSpPr>
              <a:spLocks noChangeArrowheads="1"/>
            </p:cNvSpPr>
            <p:nvPr/>
          </p:nvSpPr>
          <p:spPr bwMode="auto">
            <a:xfrm>
              <a:off x="33966" y="22479"/>
              <a:ext cx="1416" cy="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84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" name="Line 187"/>
            <p:cNvSpPr>
              <a:spLocks noChangeShapeType="1"/>
            </p:cNvSpPr>
            <p:nvPr/>
          </p:nvSpPr>
          <p:spPr bwMode="auto">
            <a:xfrm>
              <a:off x="39192" y="21717"/>
              <a:ext cx="6" cy="4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" name="Rectangle 188"/>
            <p:cNvSpPr>
              <a:spLocks noChangeArrowheads="1"/>
            </p:cNvSpPr>
            <p:nvPr/>
          </p:nvSpPr>
          <p:spPr bwMode="auto">
            <a:xfrm>
              <a:off x="38112" y="22479"/>
              <a:ext cx="1416" cy="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96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" name="Line 189"/>
            <p:cNvSpPr>
              <a:spLocks noChangeShapeType="1"/>
            </p:cNvSpPr>
            <p:nvPr/>
          </p:nvSpPr>
          <p:spPr bwMode="auto">
            <a:xfrm>
              <a:off x="43307" y="21717"/>
              <a:ext cx="6" cy="4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" name="Rectangle 190"/>
            <p:cNvSpPr>
              <a:spLocks noChangeArrowheads="1"/>
            </p:cNvSpPr>
            <p:nvPr/>
          </p:nvSpPr>
          <p:spPr bwMode="auto">
            <a:xfrm>
              <a:off x="41827" y="22479"/>
              <a:ext cx="2057" cy="2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108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Line 191"/>
            <p:cNvSpPr>
              <a:spLocks noChangeShapeType="1"/>
            </p:cNvSpPr>
            <p:nvPr/>
          </p:nvSpPr>
          <p:spPr bwMode="auto">
            <a:xfrm>
              <a:off x="47421" y="21717"/>
              <a:ext cx="7" cy="4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1" name="Rectangle 192"/>
            <p:cNvSpPr>
              <a:spLocks noChangeArrowheads="1"/>
            </p:cNvSpPr>
            <p:nvPr/>
          </p:nvSpPr>
          <p:spPr bwMode="auto">
            <a:xfrm>
              <a:off x="45942" y="22479"/>
              <a:ext cx="2057" cy="2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120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Rectangle 193"/>
            <p:cNvSpPr>
              <a:spLocks noChangeArrowheads="1"/>
            </p:cNvSpPr>
            <p:nvPr/>
          </p:nvSpPr>
          <p:spPr bwMode="auto">
            <a:xfrm>
              <a:off x="20142" y="23704"/>
              <a:ext cx="12954" cy="2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Survival time (months)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" name="Rectangle 194"/>
            <p:cNvSpPr>
              <a:spLocks noChangeArrowheads="1"/>
            </p:cNvSpPr>
            <p:nvPr/>
          </p:nvSpPr>
          <p:spPr bwMode="auto">
            <a:xfrm>
              <a:off x="13030" y="25831"/>
              <a:ext cx="22352" cy="948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4" name="Line 195"/>
            <p:cNvSpPr>
              <a:spLocks noChangeShapeType="1"/>
            </p:cNvSpPr>
            <p:nvPr/>
          </p:nvSpPr>
          <p:spPr bwMode="auto">
            <a:xfrm>
              <a:off x="13900" y="27025"/>
              <a:ext cx="4749" cy="6"/>
            </a:xfrm>
            <a:prstGeom prst="line">
              <a:avLst/>
            </a:prstGeom>
            <a:noFill/>
            <a:ln w="12065">
              <a:solidFill>
                <a:srgbClr val="1A476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" name="Line 196"/>
            <p:cNvSpPr>
              <a:spLocks noChangeShapeType="1"/>
            </p:cNvSpPr>
            <p:nvPr/>
          </p:nvSpPr>
          <p:spPr bwMode="auto">
            <a:xfrm>
              <a:off x="28314" y="27025"/>
              <a:ext cx="4750" cy="6"/>
            </a:xfrm>
            <a:prstGeom prst="line">
              <a:avLst/>
            </a:prstGeom>
            <a:noFill/>
            <a:ln w="12065">
              <a:solidFill>
                <a:srgbClr val="90353B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" name="Line 197"/>
            <p:cNvSpPr>
              <a:spLocks noChangeShapeType="1"/>
            </p:cNvSpPr>
            <p:nvPr/>
          </p:nvSpPr>
          <p:spPr bwMode="auto">
            <a:xfrm>
              <a:off x="13900" y="28790"/>
              <a:ext cx="4749" cy="7"/>
            </a:xfrm>
            <a:prstGeom prst="line">
              <a:avLst/>
            </a:prstGeom>
            <a:noFill/>
            <a:ln w="12065">
              <a:solidFill>
                <a:srgbClr val="55752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7" name="Line 198"/>
            <p:cNvSpPr>
              <a:spLocks noChangeShapeType="1"/>
            </p:cNvSpPr>
            <p:nvPr/>
          </p:nvSpPr>
          <p:spPr bwMode="auto">
            <a:xfrm>
              <a:off x="28314" y="28790"/>
              <a:ext cx="4750" cy="7"/>
            </a:xfrm>
            <a:prstGeom prst="line">
              <a:avLst/>
            </a:prstGeom>
            <a:noFill/>
            <a:ln w="12065">
              <a:solidFill>
                <a:srgbClr val="E37E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8" name="Line 199"/>
            <p:cNvSpPr>
              <a:spLocks noChangeShapeType="1"/>
            </p:cNvSpPr>
            <p:nvPr/>
          </p:nvSpPr>
          <p:spPr bwMode="auto">
            <a:xfrm>
              <a:off x="13900" y="30562"/>
              <a:ext cx="4749" cy="6"/>
            </a:xfrm>
            <a:prstGeom prst="line">
              <a:avLst/>
            </a:prstGeom>
            <a:noFill/>
            <a:ln w="12065">
              <a:solidFill>
                <a:srgbClr val="6E8E8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9" name="Line 200"/>
            <p:cNvSpPr>
              <a:spLocks noChangeShapeType="1"/>
            </p:cNvSpPr>
            <p:nvPr/>
          </p:nvSpPr>
          <p:spPr bwMode="auto">
            <a:xfrm>
              <a:off x="28314" y="30562"/>
              <a:ext cx="4750" cy="6"/>
            </a:xfrm>
            <a:prstGeom prst="line">
              <a:avLst/>
            </a:prstGeom>
            <a:noFill/>
            <a:ln w="12065">
              <a:solidFill>
                <a:srgbClr val="C1053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0" name="Line 201"/>
            <p:cNvSpPr>
              <a:spLocks noChangeShapeType="1"/>
            </p:cNvSpPr>
            <p:nvPr/>
          </p:nvSpPr>
          <p:spPr bwMode="auto">
            <a:xfrm>
              <a:off x="13900" y="32359"/>
              <a:ext cx="4749" cy="6"/>
            </a:xfrm>
            <a:prstGeom prst="line">
              <a:avLst/>
            </a:prstGeom>
            <a:noFill/>
            <a:ln w="12065">
              <a:solidFill>
                <a:srgbClr val="938DD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1" name="Line 202"/>
            <p:cNvSpPr>
              <a:spLocks noChangeShapeType="1"/>
            </p:cNvSpPr>
            <p:nvPr/>
          </p:nvSpPr>
          <p:spPr bwMode="auto">
            <a:xfrm>
              <a:off x="28314" y="32359"/>
              <a:ext cx="4750" cy="6"/>
            </a:xfrm>
            <a:prstGeom prst="line">
              <a:avLst/>
            </a:prstGeom>
            <a:noFill/>
            <a:ln w="12065">
              <a:solidFill>
                <a:srgbClr val="CAC27E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2" name="Line 203"/>
            <p:cNvSpPr>
              <a:spLocks noChangeShapeType="1"/>
            </p:cNvSpPr>
            <p:nvPr/>
          </p:nvSpPr>
          <p:spPr bwMode="auto">
            <a:xfrm>
              <a:off x="13900" y="34131"/>
              <a:ext cx="4749" cy="6"/>
            </a:xfrm>
            <a:prstGeom prst="line">
              <a:avLst/>
            </a:prstGeom>
            <a:noFill/>
            <a:ln w="12065">
              <a:solidFill>
                <a:srgbClr val="A0522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3" name="Rectangle 204"/>
            <p:cNvSpPr>
              <a:spLocks noChangeArrowheads="1"/>
            </p:cNvSpPr>
            <p:nvPr/>
          </p:nvSpPr>
          <p:spPr bwMode="auto">
            <a:xfrm>
              <a:off x="19411" y="26352"/>
              <a:ext cx="712" cy="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4" name="Rectangle 205"/>
            <p:cNvSpPr>
              <a:spLocks noChangeArrowheads="1"/>
            </p:cNvSpPr>
            <p:nvPr/>
          </p:nvSpPr>
          <p:spPr bwMode="auto">
            <a:xfrm>
              <a:off x="33826" y="26352"/>
              <a:ext cx="711" cy="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" name="Rectangle 206"/>
            <p:cNvSpPr>
              <a:spLocks noChangeArrowheads="1"/>
            </p:cNvSpPr>
            <p:nvPr/>
          </p:nvSpPr>
          <p:spPr bwMode="auto">
            <a:xfrm>
              <a:off x="19411" y="28124"/>
              <a:ext cx="712" cy="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" name="Rectangle 207"/>
            <p:cNvSpPr>
              <a:spLocks noChangeArrowheads="1"/>
            </p:cNvSpPr>
            <p:nvPr/>
          </p:nvSpPr>
          <p:spPr bwMode="auto">
            <a:xfrm>
              <a:off x="33826" y="28124"/>
              <a:ext cx="711" cy="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7" name="Rectangle 208"/>
            <p:cNvSpPr>
              <a:spLocks noChangeArrowheads="1"/>
            </p:cNvSpPr>
            <p:nvPr/>
          </p:nvSpPr>
          <p:spPr bwMode="auto">
            <a:xfrm>
              <a:off x="19411" y="29921"/>
              <a:ext cx="712" cy="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8" name="Rectangle 209"/>
            <p:cNvSpPr>
              <a:spLocks noChangeArrowheads="1"/>
            </p:cNvSpPr>
            <p:nvPr/>
          </p:nvSpPr>
          <p:spPr bwMode="auto">
            <a:xfrm>
              <a:off x="33826" y="29921"/>
              <a:ext cx="711" cy="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" name="Rectangle 210"/>
            <p:cNvSpPr>
              <a:spLocks noChangeArrowheads="1"/>
            </p:cNvSpPr>
            <p:nvPr/>
          </p:nvSpPr>
          <p:spPr bwMode="auto">
            <a:xfrm>
              <a:off x="19411" y="31692"/>
              <a:ext cx="712" cy="29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" name="Rectangle 211"/>
            <p:cNvSpPr>
              <a:spLocks noChangeArrowheads="1"/>
            </p:cNvSpPr>
            <p:nvPr/>
          </p:nvSpPr>
          <p:spPr bwMode="auto">
            <a:xfrm>
              <a:off x="33826" y="31692"/>
              <a:ext cx="711" cy="29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" name="Rectangle 212"/>
            <p:cNvSpPr>
              <a:spLocks noChangeArrowheads="1"/>
            </p:cNvSpPr>
            <p:nvPr/>
          </p:nvSpPr>
          <p:spPr bwMode="auto">
            <a:xfrm>
              <a:off x="19411" y="33458"/>
              <a:ext cx="712" cy="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9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2" name="Rectangle 213"/>
            <p:cNvSpPr>
              <a:spLocks noChangeArrowheads="1"/>
            </p:cNvSpPr>
            <p:nvPr/>
          </p:nvSpPr>
          <p:spPr bwMode="auto">
            <a:xfrm>
              <a:off x="14478" y="1746"/>
              <a:ext cx="819" cy="3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843" name="Text Box 3"/>
          <p:cNvSpPr txBox="1">
            <a:spLocks noChangeArrowheads="1"/>
          </p:cNvSpPr>
          <p:nvPr/>
        </p:nvSpPr>
        <p:spPr bwMode="auto">
          <a:xfrm>
            <a:off x="6804248" y="4221088"/>
            <a:ext cx="638175" cy="2905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P=0.03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4040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846" name="Rectangle 7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2875" name="Rectangle 107"/>
          <p:cNvSpPr>
            <a:spLocks noChangeArrowheads="1"/>
          </p:cNvSpPr>
          <p:nvPr/>
        </p:nvSpPr>
        <p:spPr bwMode="auto">
          <a:xfrm>
            <a:off x="0" y="420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876" name="Rectangle 108"/>
          <p:cNvSpPr>
            <a:spLocks noChangeArrowheads="1"/>
          </p:cNvSpPr>
          <p:nvPr/>
        </p:nvSpPr>
        <p:spPr bwMode="auto">
          <a:xfrm>
            <a:off x="323528" y="1534236"/>
            <a:ext cx="84949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2b: Survival in individuals undergoing surgery for cancer of the left, sigmoid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recto-sigmoid colon in the East Anglia region, by hospital</a:t>
            </a:r>
            <a:endParaRPr kumimoji="0" lang="en-GB" sz="4000" b="1" i="0" u="none" strike="noStrike" cap="none" normalizeH="0" baseline="0" dirty="0" smtClean="0">
              <a:ln>
                <a:noFill/>
              </a:ln>
              <a:solidFill>
                <a:srgbClr val="040404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785813" y="357188"/>
            <a:ext cx="7543800" cy="1281112"/>
          </a:xfrm>
        </p:spPr>
        <p:txBody>
          <a:bodyPr/>
          <a:lstStyle/>
          <a:p>
            <a:r>
              <a:rPr lang="en-GB" sz="2800" dirty="0" smtClean="0">
                <a:solidFill>
                  <a:srgbClr val="C00000"/>
                </a:solidFill>
              </a:rPr>
              <a:t>Useful references</a:t>
            </a:r>
            <a:br>
              <a:rPr lang="en-GB" sz="2800" dirty="0" smtClean="0">
                <a:solidFill>
                  <a:srgbClr val="C00000"/>
                </a:solidFill>
              </a:rPr>
            </a:br>
            <a:endParaRPr lang="en-US" sz="2800" dirty="0" smtClean="0">
              <a:solidFill>
                <a:srgbClr val="C00000"/>
              </a:solidFill>
            </a:endParaRP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23528" y="1628800"/>
            <a:ext cx="8569200" cy="840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1800" i="0" dirty="0" smtClean="0">
                <a:solidFill>
                  <a:srgbClr val="1B0807"/>
                </a:solidFill>
                <a:latin typeface="Times New Roman" pitchFamily="18" charset="0"/>
              </a:rPr>
              <a:t>Survival Analysis Part I: Basic concepts and first analyses.</a:t>
            </a:r>
          </a:p>
          <a:p>
            <a:r>
              <a:rPr lang="en-GB" sz="1800" i="0" dirty="0" smtClean="0">
                <a:solidFill>
                  <a:srgbClr val="1B0807"/>
                </a:solidFill>
                <a:latin typeface="Times New Roman" pitchFamily="18" charset="0"/>
              </a:rPr>
              <a:t>TG Clark, MJ </a:t>
            </a:r>
            <a:r>
              <a:rPr lang="en-GB" sz="1800" i="0" dirty="0" err="1" smtClean="0">
                <a:solidFill>
                  <a:srgbClr val="1B0807"/>
                </a:solidFill>
                <a:latin typeface="Times New Roman" pitchFamily="18" charset="0"/>
              </a:rPr>
              <a:t>Bradburn</a:t>
            </a:r>
            <a:r>
              <a:rPr lang="en-GB" sz="1800" i="0" dirty="0" smtClean="0">
                <a:solidFill>
                  <a:srgbClr val="1B0807"/>
                </a:solidFill>
                <a:latin typeface="Times New Roman" pitchFamily="18" charset="0"/>
              </a:rPr>
              <a:t>, SB Love and DG Altman, British Journal of Cancer (2003) 89,232-238.</a:t>
            </a:r>
          </a:p>
          <a:p>
            <a:endParaRPr lang="en-GB" sz="1800" i="0" dirty="0" smtClean="0">
              <a:solidFill>
                <a:srgbClr val="1B0807"/>
              </a:solidFill>
              <a:latin typeface="Times New Roman" pitchFamily="18" charset="0"/>
            </a:endParaRPr>
          </a:p>
          <a:p>
            <a:r>
              <a:rPr lang="en-GB" sz="1800" i="0" dirty="0" smtClean="0">
                <a:solidFill>
                  <a:srgbClr val="1B0807"/>
                </a:solidFill>
                <a:latin typeface="Times New Roman" pitchFamily="18" charset="0"/>
              </a:rPr>
              <a:t>Statistics Notes: Time to event (survival) data. DG Altman &amp; MJ Bland, </a:t>
            </a:r>
            <a:r>
              <a:rPr lang="en-GB" sz="1800" dirty="0" smtClean="0">
                <a:solidFill>
                  <a:srgbClr val="1B0807"/>
                </a:solidFill>
                <a:latin typeface="Times New Roman" pitchFamily="18" charset="0"/>
              </a:rPr>
              <a:t>BMJ 1998;317:468.1</a:t>
            </a:r>
          </a:p>
          <a:p>
            <a:endParaRPr lang="en-GB" sz="1800" dirty="0" smtClean="0">
              <a:solidFill>
                <a:srgbClr val="1B0807"/>
              </a:solidFill>
              <a:latin typeface="Times New Roman" pitchFamily="18" charset="0"/>
            </a:endParaRPr>
          </a:p>
          <a:p>
            <a:r>
              <a:rPr lang="en-GB" sz="1800" i="0" dirty="0" smtClean="0">
                <a:solidFill>
                  <a:srgbClr val="1B0807"/>
                </a:solidFill>
                <a:latin typeface="Times New Roman" pitchFamily="18" charset="0"/>
              </a:rPr>
              <a:t>Warwick, et al (submitted 2012) Variation in Colorectal Cancer Treatment and Survival: A Cohort Study Covering the East Anglia Region</a:t>
            </a:r>
          </a:p>
          <a:p>
            <a:endParaRPr lang="en-GB" sz="1800" i="0" dirty="0" smtClean="0">
              <a:solidFill>
                <a:srgbClr val="040404"/>
              </a:solidFill>
              <a:latin typeface="Times New Roman" pitchFamily="18" charset="0"/>
            </a:endParaRPr>
          </a:p>
          <a:p>
            <a:r>
              <a:rPr lang="en-GB" sz="1800" i="0" dirty="0" smtClean="0">
                <a:solidFill>
                  <a:srgbClr val="040404"/>
                </a:solidFill>
                <a:latin typeface="Times New Roman" pitchFamily="18" charset="0"/>
              </a:rPr>
              <a:t>Buxton, et al (2003) Radial artery patency and clinical outcomes: Five-year interim results of a randomised trial. </a:t>
            </a:r>
            <a:r>
              <a:rPr lang="en-US" sz="1800" i="0" dirty="0" smtClean="0">
                <a:solidFill>
                  <a:srgbClr val="040404"/>
                </a:solidFill>
                <a:latin typeface="Times New Roman" pitchFamily="18" charset="0"/>
              </a:rPr>
              <a:t>Journal of Thoracic and Cardiovascular Surgery, 125 (6) 1363-1370. </a:t>
            </a:r>
          </a:p>
          <a:p>
            <a:endParaRPr lang="en-GB" sz="1800" i="0" dirty="0" smtClean="0">
              <a:solidFill>
                <a:srgbClr val="040404"/>
              </a:solidFill>
              <a:latin typeface="Times New Roman" pitchFamily="18" charset="0"/>
            </a:endParaRPr>
          </a:p>
          <a:p>
            <a:r>
              <a:rPr lang="en-US" sz="1800" i="0" dirty="0" smtClean="0">
                <a:solidFill>
                  <a:srgbClr val="040404"/>
                </a:solidFill>
                <a:latin typeface="Times New Roman" pitchFamily="18" charset="0"/>
              </a:rPr>
              <a:t>Philip, et al (2010) Comparable </a:t>
            </a:r>
            <a:r>
              <a:rPr lang="en-US" sz="1800" i="0" dirty="0" err="1" smtClean="0">
                <a:solidFill>
                  <a:srgbClr val="040404"/>
                </a:solidFill>
                <a:latin typeface="Times New Roman" pitchFamily="18" charset="0"/>
              </a:rPr>
              <a:t>patencies</a:t>
            </a:r>
            <a:r>
              <a:rPr lang="en-US" sz="1800" i="0" dirty="0" smtClean="0">
                <a:solidFill>
                  <a:srgbClr val="040404"/>
                </a:solidFill>
                <a:latin typeface="Times New Roman" pitchFamily="18" charset="0"/>
              </a:rPr>
              <a:t> of the radial artery and right internal thoracic artery or </a:t>
            </a:r>
            <a:r>
              <a:rPr lang="en-US" sz="1800" i="0" dirty="0" err="1" smtClean="0">
                <a:solidFill>
                  <a:srgbClr val="040404"/>
                </a:solidFill>
                <a:latin typeface="Times New Roman" pitchFamily="18" charset="0"/>
              </a:rPr>
              <a:t>saphenous</a:t>
            </a:r>
            <a:r>
              <a:rPr lang="en-US" sz="1800" i="0" dirty="0" smtClean="0">
                <a:solidFill>
                  <a:srgbClr val="040404"/>
                </a:solidFill>
                <a:latin typeface="Times New Roman" pitchFamily="18" charset="0"/>
              </a:rPr>
              <a:t> vein beyond 5 years: Results from the Radial Artery Patency and Clinical Outcomes trial.  Journal of Thoracic and Cardiovascular Surgery, 139 (1) 60-67. </a:t>
            </a:r>
          </a:p>
          <a:p>
            <a:endParaRPr lang="en-GB" sz="1800" i="0" dirty="0" smtClean="0">
              <a:solidFill>
                <a:srgbClr val="1B0807"/>
              </a:solidFill>
              <a:latin typeface="Times New Roman" pitchFamily="18" charset="0"/>
            </a:endParaRPr>
          </a:p>
          <a:p>
            <a:endParaRPr lang="en-GB" sz="1800" i="0" dirty="0" smtClean="0">
              <a:solidFill>
                <a:srgbClr val="1B0807"/>
              </a:solidFill>
              <a:latin typeface="Times New Roman" pitchFamily="18" charset="0"/>
            </a:endParaRPr>
          </a:p>
          <a:p>
            <a:endParaRPr lang="en-GB" sz="1800" i="0" dirty="0" smtClean="0">
              <a:solidFill>
                <a:srgbClr val="1B0807"/>
              </a:solidFill>
              <a:latin typeface="Times New Roman" pitchFamily="18" charset="0"/>
            </a:endParaRPr>
          </a:p>
          <a:p>
            <a:endParaRPr lang="en-GB" sz="1800" i="0" dirty="0" smtClean="0">
              <a:solidFill>
                <a:srgbClr val="1B0807"/>
              </a:solidFill>
              <a:latin typeface="Times New Roman" pitchFamily="18" charset="0"/>
            </a:endParaRPr>
          </a:p>
          <a:p>
            <a:endParaRPr lang="en-GB" sz="1800" i="0" dirty="0" smtClean="0">
              <a:solidFill>
                <a:srgbClr val="1B0807"/>
              </a:solidFill>
              <a:latin typeface="Times New Roman" pitchFamily="18" charset="0"/>
            </a:endParaRPr>
          </a:p>
          <a:p>
            <a:endParaRPr lang="en-GB" sz="2400" dirty="0" smtClean="0">
              <a:solidFill>
                <a:srgbClr val="1B0807"/>
              </a:solidFill>
              <a:latin typeface="+mn-lt"/>
            </a:endParaRPr>
          </a:p>
          <a:p>
            <a:endParaRPr lang="en-GB" sz="2400" dirty="0" smtClean="0">
              <a:solidFill>
                <a:srgbClr val="1B0807"/>
              </a:solidFill>
              <a:latin typeface="+mn-lt"/>
            </a:endParaRPr>
          </a:p>
          <a:p>
            <a:endParaRPr lang="en-GB" sz="2400" dirty="0" smtClean="0">
              <a:solidFill>
                <a:srgbClr val="1B0807"/>
              </a:solidFill>
              <a:latin typeface="+mn-lt"/>
            </a:endParaRPr>
          </a:p>
          <a:p>
            <a:endParaRPr lang="en-GB" sz="2400" dirty="0" smtClean="0">
              <a:solidFill>
                <a:srgbClr val="1B0807"/>
              </a:solidFill>
              <a:latin typeface="+mn-lt"/>
            </a:endParaRPr>
          </a:p>
          <a:p>
            <a:endParaRPr lang="en-GB" sz="2400" i="0" dirty="0" smtClean="0">
              <a:solidFill>
                <a:srgbClr val="1B0807"/>
              </a:solidFill>
              <a:latin typeface="+mn-lt"/>
              <a:cs typeface="Arial" charset="0"/>
            </a:endParaRPr>
          </a:p>
          <a:p>
            <a:endParaRPr lang="en-GB" sz="2400" i="0" dirty="0">
              <a:solidFill>
                <a:srgbClr val="1B0807"/>
              </a:solidFill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1543050"/>
            <a:ext cx="7772400" cy="2133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2400" i="0" kern="0" dirty="0" smtClean="0">
                <a:solidFill>
                  <a:srgbClr val="1B0807"/>
                </a:solidFill>
                <a:latin typeface="Arial" pitchFamily="34" charset="0"/>
                <a:ea typeface="+mj-ea"/>
                <a:cs typeface="Arial" pitchFamily="34" charset="0"/>
              </a:rPr>
              <a:t>Time to event (survival) </a:t>
            </a:r>
            <a:r>
              <a:rPr lang="en-GB" sz="2400" i="0" kern="0" dirty="0">
                <a:solidFill>
                  <a:srgbClr val="1B0807"/>
                </a:solidFill>
                <a:latin typeface="Arial" pitchFamily="34" charset="0"/>
                <a:ea typeface="+mj-ea"/>
                <a:cs typeface="Arial" pitchFamily="34" charset="0"/>
              </a:rPr>
              <a:t>data arises in many fields of </a:t>
            </a:r>
            <a:r>
              <a:rPr lang="en-GB" sz="2400" i="0" kern="0" dirty="0" smtClean="0">
                <a:solidFill>
                  <a:srgbClr val="1B0807"/>
                </a:solidFill>
                <a:latin typeface="Arial" pitchFamily="34" charset="0"/>
                <a:ea typeface="+mj-ea"/>
                <a:cs typeface="Arial" pitchFamily="34" charset="0"/>
              </a:rPr>
              <a:t>medicine, </a:t>
            </a:r>
            <a:r>
              <a:rPr lang="en-GB" sz="2400" i="0" kern="0" dirty="0">
                <a:solidFill>
                  <a:srgbClr val="1B0807"/>
                </a:solidFill>
                <a:latin typeface="Arial" pitchFamily="34" charset="0"/>
                <a:ea typeface="+mj-ea"/>
                <a:cs typeface="Arial" pitchFamily="34" charset="0"/>
              </a:rPr>
              <a:t>including </a:t>
            </a:r>
            <a:r>
              <a:rPr lang="en-GB" sz="2400" i="0" kern="0" dirty="0" smtClean="0">
                <a:solidFill>
                  <a:srgbClr val="1B0807"/>
                </a:solidFill>
                <a:latin typeface="Arial" pitchFamily="34" charset="0"/>
                <a:ea typeface="+mj-ea"/>
                <a:cs typeface="Arial" pitchFamily="34" charset="0"/>
              </a:rPr>
              <a:t>cancer, heart disease, emergency medicine, disease prevention</a:t>
            </a:r>
            <a:endParaRPr lang="en-GB" sz="2400" i="0" kern="0" dirty="0">
              <a:solidFill>
                <a:srgbClr val="1B0807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71600" y="2852936"/>
            <a:ext cx="7772400" cy="32004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i="0" kern="0" dirty="0" smtClean="0">
                <a:solidFill>
                  <a:srgbClr val="1B0807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GB" sz="2400" kern="0" dirty="0" smtClean="0">
                <a:solidFill>
                  <a:srgbClr val="1B0807"/>
                </a:solidFill>
                <a:latin typeface="Arial" pitchFamily="34" charset="0"/>
                <a:cs typeface="Arial" pitchFamily="34" charset="0"/>
              </a:rPr>
              <a:t>start time/origin (e.g. date of birth, date of surgery, date of randomisation)</a:t>
            </a:r>
            <a:r>
              <a:rPr lang="en-GB" sz="2400" i="0" kern="0" dirty="0" smtClean="0">
                <a:solidFill>
                  <a:srgbClr val="1B080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2400" i="0" kern="0" dirty="0">
              <a:solidFill>
                <a:srgbClr val="1B0807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i="0" kern="0" dirty="0">
              <a:solidFill>
                <a:srgbClr val="1B0807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i="0" kern="0" dirty="0" smtClean="0">
                <a:solidFill>
                  <a:srgbClr val="1B0807"/>
                </a:solidFill>
                <a:latin typeface="Arial" pitchFamily="34" charset="0"/>
                <a:cs typeface="Arial" pitchFamily="34" charset="0"/>
              </a:rPr>
              <a:t>The units of </a:t>
            </a:r>
            <a:r>
              <a:rPr lang="en-GB" sz="2400" i="0" kern="0" dirty="0">
                <a:solidFill>
                  <a:srgbClr val="1B0807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GB" sz="2400" kern="0" dirty="0">
                <a:solidFill>
                  <a:srgbClr val="1B0807"/>
                </a:solidFill>
                <a:latin typeface="Arial" pitchFamily="34" charset="0"/>
                <a:cs typeface="Arial" pitchFamily="34" charset="0"/>
              </a:rPr>
              <a:t>time</a:t>
            </a:r>
            <a:r>
              <a:rPr lang="en-GB" sz="2400" i="0" kern="0" dirty="0" smtClean="0">
                <a:solidFill>
                  <a:srgbClr val="1B0807"/>
                </a:solidFill>
                <a:latin typeface="Arial" pitchFamily="34" charset="0"/>
                <a:cs typeface="Arial" pitchFamily="34" charset="0"/>
              </a:rPr>
              <a:t>’ (e.g. days, months, years)</a:t>
            </a:r>
            <a:endParaRPr lang="en-GB" sz="2400" i="0" kern="0" dirty="0">
              <a:solidFill>
                <a:srgbClr val="1B0807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i="0" kern="0" dirty="0">
              <a:solidFill>
                <a:srgbClr val="1B0807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kern="0" dirty="0" smtClean="0">
                <a:solidFill>
                  <a:srgbClr val="1B0807"/>
                </a:solidFill>
                <a:latin typeface="Arial" pitchFamily="34" charset="0"/>
                <a:cs typeface="Arial" pitchFamily="34" charset="0"/>
              </a:rPr>
              <a:t>The event of interest (death, resolution of symptoms)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kern="0" dirty="0" smtClean="0">
              <a:solidFill>
                <a:srgbClr val="1B0807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kern="0" dirty="0" smtClean="0">
                <a:solidFill>
                  <a:srgbClr val="1B0807"/>
                </a:solidFill>
                <a:latin typeface="Arial" pitchFamily="34" charset="0"/>
                <a:cs typeface="Arial" pitchFamily="34" charset="0"/>
              </a:rPr>
              <a:t>Example: Time from surgery to death, time on a ventilator, time to stroke</a:t>
            </a:r>
            <a:endParaRPr lang="en-GB" sz="2400" kern="0" dirty="0">
              <a:solidFill>
                <a:srgbClr val="1B080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dirty="0" smtClean="0"/>
              <a:t>Time to event data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1543050"/>
            <a:ext cx="7772400" cy="2133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 sz="2400" i="0" kern="0" dirty="0">
              <a:solidFill>
                <a:srgbClr val="1B0807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3568" y="1916832"/>
            <a:ext cx="7772400" cy="32004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GB" sz="2400" i="0" kern="0" dirty="0" smtClean="0">
                <a:solidFill>
                  <a:srgbClr val="1B0807"/>
                </a:solidFill>
                <a:latin typeface="Arial" pitchFamily="34" charset="0"/>
                <a:cs typeface="Arial" pitchFamily="34" charset="0"/>
              </a:rPr>
              <a:t>It can deal with </a:t>
            </a:r>
            <a:r>
              <a:rPr lang="en-GB" sz="2400" b="1" i="0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censored</a:t>
            </a:r>
            <a:r>
              <a:rPr lang="en-GB" sz="2400" i="0" kern="0" dirty="0" smtClean="0">
                <a:solidFill>
                  <a:srgbClr val="1B0807"/>
                </a:solidFill>
                <a:latin typeface="Arial" pitchFamily="34" charset="0"/>
                <a:cs typeface="Arial" pitchFamily="34" charset="0"/>
              </a:rPr>
              <a:t> observations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GB" sz="2400" i="0" kern="0" dirty="0" smtClean="0">
              <a:solidFill>
                <a:srgbClr val="1B0807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2400" i="0" kern="0" dirty="0" smtClean="0">
                <a:solidFill>
                  <a:srgbClr val="1B0807"/>
                </a:solidFill>
                <a:latin typeface="Arial" pitchFamily="34" charset="0"/>
                <a:cs typeface="Arial" pitchFamily="34" charset="0"/>
              </a:rPr>
              <a:t>i.e. observations relating to individuals who have not, at the time of the analysis, experienced the event of interest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GB" sz="2400" i="0" kern="0" dirty="0" smtClean="0">
              <a:solidFill>
                <a:srgbClr val="1B0807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2400" i="0" kern="0" dirty="0" smtClean="0">
                <a:solidFill>
                  <a:srgbClr val="1B0807"/>
                </a:solidFill>
                <a:latin typeface="Arial" pitchFamily="34" charset="0"/>
                <a:cs typeface="Arial" pitchFamily="34" charset="0"/>
              </a:rPr>
              <a:t>This means that you do not have to wait until everybody has died, in a cancer study for example, before being able to determine which treatment leads to the better survival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GB" sz="2400" i="0" kern="0" dirty="0" smtClean="0">
              <a:solidFill>
                <a:srgbClr val="1B080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dirty="0" smtClean="0"/>
              <a:t>Key feature of survival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C00000"/>
                </a:solidFill>
              </a:rPr>
              <a:t>Impact of censoring on the analysis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3568" y="1700808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GB" sz="2400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Define a censoring variable</a:t>
            </a:r>
            <a:endParaRPr lang="en-GB" sz="2400" i="0" dirty="0">
              <a:solidFill>
                <a:srgbClr val="1B0807"/>
              </a:solidFill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endParaRPr lang="en-GB" sz="2400" i="0" dirty="0" smtClean="0">
              <a:solidFill>
                <a:srgbClr val="1B0807"/>
              </a:solidFill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GB" sz="2400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For each person in the analysis</a:t>
            </a:r>
            <a:endParaRPr lang="en-GB" sz="2400" i="0" dirty="0">
              <a:solidFill>
                <a:srgbClr val="1B0807"/>
              </a:solidFill>
              <a:latin typeface="Arial" charset="0"/>
              <a:cs typeface="Arial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GB" sz="2400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Set equal to 1 if the event has occurred </a:t>
            </a:r>
            <a:endParaRPr lang="en-GB" sz="2400" i="0" dirty="0">
              <a:solidFill>
                <a:srgbClr val="1B0807"/>
              </a:solidFill>
              <a:latin typeface="Arial" charset="0"/>
              <a:cs typeface="Arial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GB" sz="2400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Set equal to 0 if the event has not occurred yet (i.e. survival time is censored)</a:t>
            </a:r>
            <a:endParaRPr lang="en-GB" sz="2400" i="0" dirty="0">
              <a:solidFill>
                <a:srgbClr val="1B0807"/>
              </a:solidFill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GB" sz="2400" i="0" dirty="0">
              <a:solidFill>
                <a:srgbClr val="1B0807"/>
              </a:solidFill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GB" sz="2400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Decide when it would be appropriate to perform the analysis 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How long should you wait? (i.e. How much follow up do you need?)</a:t>
            </a:r>
            <a:endParaRPr lang="en-GB" sz="2400" i="0" dirty="0">
              <a:solidFill>
                <a:srgbClr val="1B0807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C00000"/>
                </a:solidFill>
              </a:rPr>
              <a:t>Example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3568" y="1484784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endParaRPr lang="en-GB" sz="2800" i="0" dirty="0" smtClean="0">
              <a:solidFill>
                <a:srgbClr val="1B0807"/>
              </a:solidFill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GB" sz="2800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Suppose you have the following data:</a:t>
            </a:r>
          </a:p>
          <a:p>
            <a:pPr>
              <a:spcBef>
                <a:spcPct val="20000"/>
              </a:spcBef>
            </a:pPr>
            <a:endParaRPr lang="en-GB" sz="2800" i="0" dirty="0">
              <a:solidFill>
                <a:srgbClr val="1B0807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31640" y="2924944"/>
          <a:ext cx="6096000" cy="286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36024">
                <a:tc>
                  <a:txBody>
                    <a:bodyPr/>
                    <a:lstStyle/>
                    <a:p>
                      <a:r>
                        <a:rPr lang="en-GB" dirty="0" smtClean="0"/>
                        <a:t>Patient 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Survival</a:t>
                      </a:r>
                      <a:r>
                        <a:rPr lang="en-GB" baseline="0" dirty="0" smtClean="0"/>
                        <a:t> Time (months)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Censoring</a:t>
                      </a:r>
                      <a:r>
                        <a:rPr lang="en-GB" baseline="0" dirty="0" smtClean="0"/>
                        <a:t> Indicator</a:t>
                      </a:r>
                      <a:endParaRPr lang="en-GB" dirty="0"/>
                    </a:p>
                  </a:txBody>
                  <a:tcPr/>
                </a:tc>
              </a:tr>
              <a:tr h="31180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40404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  <a:endParaRPr lang="en-GB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40404"/>
                          </a:solidFill>
                        </a:rPr>
                        <a:t>2</a:t>
                      </a:r>
                      <a:endParaRPr lang="en-GB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40404"/>
                          </a:solidFill>
                        </a:rPr>
                        <a:t>5</a:t>
                      </a:r>
                      <a:endParaRPr lang="en-GB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  <a:endParaRPr lang="en-GB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40404"/>
                          </a:solidFill>
                        </a:rPr>
                        <a:t>3</a:t>
                      </a:r>
                      <a:endParaRPr lang="en-GB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40404"/>
                          </a:solidFill>
                        </a:rPr>
                        <a:t>4</a:t>
                      </a:r>
                      <a:endParaRPr lang="en-GB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40404"/>
                          </a:solidFill>
                        </a:rPr>
                        <a:t>0</a:t>
                      </a:r>
                      <a:endParaRPr lang="en-GB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40404"/>
                          </a:solidFill>
                        </a:rPr>
                        <a:t>4</a:t>
                      </a:r>
                      <a:endParaRPr lang="en-GB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40404"/>
                          </a:solidFill>
                        </a:rPr>
                        <a:t>12</a:t>
                      </a:r>
                      <a:endParaRPr lang="en-GB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  <a:endParaRPr lang="en-GB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40404"/>
                          </a:solidFill>
                        </a:rPr>
                        <a:t>5</a:t>
                      </a:r>
                      <a:endParaRPr lang="en-GB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40404"/>
                          </a:solidFill>
                        </a:rPr>
                        <a:t>13</a:t>
                      </a:r>
                      <a:endParaRPr lang="en-GB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40404"/>
                          </a:solidFill>
                        </a:rPr>
                        <a:t>0</a:t>
                      </a:r>
                      <a:endParaRPr lang="en-GB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40404"/>
                          </a:solidFill>
                        </a:rPr>
                        <a:t>6</a:t>
                      </a:r>
                      <a:endParaRPr lang="en-GB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40404"/>
                          </a:solidFill>
                        </a:rPr>
                        <a:t>26</a:t>
                      </a:r>
                      <a:endParaRPr lang="en-GB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  <a:endParaRPr lang="en-GB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C00000"/>
                </a:solidFill>
              </a:rPr>
              <a:t>Example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3568" y="1484784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endParaRPr lang="en-GB" sz="2800" i="0" dirty="0">
              <a:solidFill>
                <a:srgbClr val="1B0807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4" y="1839808"/>
          <a:ext cx="8280919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557"/>
                <a:gridCol w="1035115"/>
                <a:gridCol w="1164506"/>
                <a:gridCol w="776336"/>
                <a:gridCol w="905725"/>
                <a:gridCol w="1940840"/>
                <a:gridCol w="1940840"/>
              </a:tblGrid>
              <a:tr h="13602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 ID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Survival</a:t>
                      </a:r>
                      <a:r>
                        <a:rPr lang="en-GB" sz="1600" baseline="0" dirty="0" smtClean="0"/>
                        <a:t> Time</a:t>
                      </a:r>
                    </a:p>
                    <a:p>
                      <a:r>
                        <a:rPr lang="en-GB" sz="1600" baseline="0" dirty="0" smtClean="0"/>
                        <a:t>(m)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Status</a:t>
                      </a:r>
                    </a:p>
                    <a:p>
                      <a:r>
                        <a:rPr lang="en-GB" sz="1600" dirty="0" smtClean="0"/>
                        <a:t>(1=dead,</a:t>
                      </a:r>
                      <a:r>
                        <a:rPr lang="en-GB" sz="1600" baseline="0" dirty="0" smtClean="0"/>
                        <a:t> 0-alive)</a:t>
                      </a:r>
                      <a:endParaRPr lang="en-GB" sz="1600" dirty="0" smtClean="0"/>
                    </a:p>
                    <a:p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No. at risk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No. of events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Probability</a:t>
                      </a:r>
                      <a:r>
                        <a:rPr lang="en-GB" sz="1600" baseline="0" dirty="0" smtClean="0"/>
                        <a:t> of surviving that time interval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Cumulative Probability of surviving</a:t>
                      </a:r>
                      <a:endParaRPr lang="en-GB" sz="1600" dirty="0"/>
                    </a:p>
                  </a:txBody>
                  <a:tcPr/>
                </a:tc>
              </a:tr>
              <a:tr h="31180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0.8333</a:t>
                      </a:r>
                    </a:p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(=5/6)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0.8333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2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5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5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0.8 (=4/5)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0.6667 (=0.8333x0.8)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3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8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4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1.0</a:t>
                      </a:r>
                      <a:r>
                        <a:rPr lang="en-GB" sz="1600" baseline="0" dirty="0" smtClean="0">
                          <a:solidFill>
                            <a:srgbClr val="040404"/>
                          </a:solidFill>
                        </a:rPr>
                        <a:t> (=4/4)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0.6667</a:t>
                      </a:r>
                    </a:p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(=0.667x1.0)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4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12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3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0.6667</a:t>
                      </a:r>
                      <a:r>
                        <a:rPr lang="en-GB" sz="1600" baseline="0" dirty="0" smtClean="0">
                          <a:solidFill>
                            <a:srgbClr val="040404"/>
                          </a:solidFill>
                        </a:rPr>
                        <a:t> (=2/3)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0.4444 (=0.6667x0.6667)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5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13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2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1.0 (=2/2)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0.4444 (=0.4444x1.0)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6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26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 (=0/1)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 </a:t>
                      </a:r>
                    </a:p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(=0.4444x0)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C00000"/>
                </a:solidFill>
              </a:rPr>
              <a:t>Example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3568" y="1484784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endParaRPr lang="en-GB" sz="2800" i="0" dirty="0">
              <a:solidFill>
                <a:srgbClr val="1B0807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6" y="1839808"/>
          <a:ext cx="8280919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557"/>
                <a:gridCol w="1035115"/>
                <a:gridCol w="1164506"/>
                <a:gridCol w="776336"/>
                <a:gridCol w="905725"/>
                <a:gridCol w="1940840"/>
                <a:gridCol w="1940840"/>
              </a:tblGrid>
              <a:tr h="13602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 ID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Survival</a:t>
                      </a:r>
                      <a:r>
                        <a:rPr lang="en-GB" sz="1600" baseline="0" dirty="0" smtClean="0"/>
                        <a:t> Time</a:t>
                      </a:r>
                    </a:p>
                    <a:p>
                      <a:r>
                        <a:rPr lang="en-GB" sz="1600" baseline="0" dirty="0" smtClean="0"/>
                        <a:t>(m)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Status</a:t>
                      </a:r>
                    </a:p>
                    <a:p>
                      <a:r>
                        <a:rPr lang="en-GB" sz="1600" dirty="0" smtClean="0"/>
                        <a:t>(1=dead,</a:t>
                      </a:r>
                      <a:r>
                        <a:rPr lang="en-GB" sz="1600" baseline="0" dirty="0" smtClean="0"/>
                        <a:t> 0-alive)</a:t>
                      </a:r>
                      <a:endParaRPr lang="en-GB" sz="1600" dirty="0" smtClean="0"/>
                    </a:p>
                    <a:p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No. at risk 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No. of events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Probability</a:t>
                      </a:r>
                      <a:r>
                        <a:rPr lang="en-GB" sz="1600" baseline="0" dirty="0" smtClean="0"/>
                        <a:t> of surviving that time interval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Cumulative Probability of surviving</a:t>
                      </a:r>
                      <a:endParaRPr lang="en-GB" sz="1600" dirty="0"/>
                    </a:p>
                  </a:txBody>
                  <a:tcPr/>
                </a:tc>
              </a:tr>
              <a:tr h="31180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0.8333</a:t>
                      </a:r>
                    </a:p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(=5/6)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0.8333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2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5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5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0.8 (=4/5)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0.6667 (=0.8333x0.8)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3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8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4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1.0</a:t>
                      </a:r>
                      <a:r>
                        <a:rPr lang="en-GB" sz="1600" baseline="0" dirty="0" smtClean="0">
                          <a:solidFill>
                            <a:srgbClr val="040404"/>
                          </a:solidFill>
                        </a:rPr>
                        <a:t> (=4/4)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0.6667</a:t>
                      </a:r>
                    </a:p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(=0.667x1.0)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4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12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3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0.6667</a:t>
                      </a:r>
                      <a:r>
                        <a:rPr lang="en-GB" sz="1600" baseline="0" dirty="0" smtClean="0">
                          <a:solidFill>
                            <a:srgbClr val="040404"/>
                          </a:solidFill>
                        </a:rPr>
                        <a:t> (=2/3)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0.4444 (=0.6667x0.6667)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5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13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2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1.0 (=2/2)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0.4444 (=0.4444x1.0)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6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26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1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 (=0/1)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0 </a:t>
                      </a:r>
                    </a:p>
                    <a:p>
                      <a:r>
                        <a:rPr lang="en-GB" sz="1600" dirty="0" smtClean="0">
                          <a:solidFill>
                            <a:srgbClr val="040404"/>
                          </a:solidFill>
                        </a:rPr>
                        <a:t>(=0.4444x0)</a:t>
                      </a:r>
                      <a:endParaRPr lang="en-GB" sz="1600" dirty="0">
                        <a:solidFill>
                          <a:srgbClr val="040404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C00000"/>
                </a:solidFill>
              </a:rPr>
              <a:t>Example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3568" y="1484784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endParaRPr lang="en-GB" sz="2800" i="0" dirty="0" smtClean="0">
              <a:solidFill>
                <a:srgbClr val="1B0807"/>
              </a:solidFill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GB" sz="2800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Q</a:t>
            </a:r>
            <a:r>
              <a:rPr lang="en-GB" sz="2400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: How many survive beyond 12 months?</a:t>
            </a:r>
          </a:p>
          <a:p>
            <a:pPr>
              <a:spcBef>
                <a:spcPct val="20000"/>
              </a:spcBef>
            </a:pPr>
            <a:r>
              <a:rPr lang="en-GB" sz="2400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   </a:t>
            </a:r>
          </a:p>
          <a:p>
            <a:pPr>
              <a:spcBef>
                <a:spcPct val="20000"/>
              </a:spcBef>
            </a:pPr>
            <a:r>
              <a:rPr lang="en-GB" sz="2400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Crude answer (by counting 2/6) = 0.33</a:t>
            </a:r>
          </a:p>
          <a:p>
            <a:pPr>
              <a:spcBef>
                <a:spcPct val="20000"/>
              </a:spcBef>
            </a:pPr>
            <a:r>
              <a:rPr lang="en-GB" sz="2400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Correct answer (by using survival analysis) = 0.4444 </a:t>
            </a:r>
          </a:p>
          <a:p>
            <a:pPr>
              <a:spcBef>
                <a:spcPct val="20000"/>
              </a:spcBef>
            </a:pPr>
            <a:endParaRPr lang="en-GB" sz="2400" i="0" dirty="0" smtClean="0">
              <a:solidFill>
                <a:srgbClr val="1B0807"/>
              </a:solidFill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</a:pPr>
            <a:r>
              <a:rPr lang="en-GB" sz="2400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→ Difference is in way we’ve treated the censored observations </a:t>
            </a:r>
          </a:p>
          <a:p>
            <a:pPr>
              <a:spcBef>
                <a:spcPct val="20000"/>
              </a:spcBef>
            </a:pPr>
            <a:r>
              <a:rPr lang="en-GB" sz="2400" i="0" dirty="0" smtClean="0">
                <a:solidFill>
                  <a:srgbClr val="1B0807"/>
                </a:solidFill>
                <a:latin typeface="Arial" charset="0"/>
                <a:cs typeface="Arial" charset="0"/>
              </a:rPr>
              <a:t>	(to get the crude answer we treat all observations as deaths/events)</a:t>
            </a:r>
          </a:p>
          <a:p>
            <a:pPr>
              <a:spcBef>
                <a:spcPct val="20000"/>
              </a:spcBef>
            </a:pPr>
            <a:endParaRPr lang="en-GB" sz="2800" i="0" dirty="0">
              <a:solidFill>
                <a:srgbClr val="1B0807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6C7070"/>
      </a:dk1>
      <a:lt1>
        <a:srgbClr val="FFFFFF"/>
      </a:lt1>
      <a:dk2>
        <a:srgbClr val="003D81"/>
      </a:dk2>
      <a:lt2>
        <a:srgbClr val="009067"/>
      </a:lt2>
      <a:accent1>
        <a:srgbClr val="C51638"/>
      </a:accent1>
      <a:accent2>
        <a:srgbClr val="47226C"/>
      </a:accent2>
      <a:accent3>
        <a:srgbClr val="FFFFFF"/>
      </a:accent3>
      <a:accent4>
        <a:srgbClr val="5B5F5F"/>
      </a:accent4>
      <a:accent5>
        <a:srgbClr val="DFABAE"/>
      </a:accent5>
      <a:accent6>
        <a:srgbClr val="3F1E61"/>
      </a:accent6>
      <a:hlink>
        <a:srgbClr val="003966"/>
      </a:hlink>
      <a:folHlink>
        <a:srgbClr val="E68E26"/>
      </a:folHlink>
    </a:clrScheme>
    <a:fontScheme name="Standarddesign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6C7070"/>
        </a:dk1>
        <a:lt1>
          <a:srgbClr val="FFFFFF"/>
        </a:lt1>
        <a:dk2>
          <a:srgbClr val="003D81"/>
        </a:dk2>
        <a:lt2>
          <a:srgbClr val="009067"/>
        </a:lt2>
        <a:accent1>
          <a:srgbClr val="C51638"/>
        </a:accent1>
        <a:accent2>
          <a:srgbClr val="47226C"/>
        </a:accent2>
        <a:accent3>
          <a:srgbClr val="FFFFFF"/>
        </a:accent3>
        <a:accent4>
          <a:srgbClr val="5B5F5F"/>
        </a:accent4>
        <a:accent5>
          <a:srgbClr val="DFABAE"/>
        </a:accent5>
        <a:accent6>
          <a:srgbClr val="3F1E61"/>
        </a:accent6>
        <a:hlink>
          <a:srgbClr val="003966"/>
        </a:hlink>
        <a:folHlink>
          <a:srgbClr val="E68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3642</TotalTime>
  <Words>2148</Words>
  <Application>Microsoft Office PowerPoint</Application>
  <PresentationFormat>On-screen Show (4:3)</PresentationFormat>
  <Paragraphs>351</Paragraphs>
  <Slides>28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Standarddesign</vt:lpstr>
      <vt:lpstr>Document</vt:lpstr>
      <vt:lpstr>Survival analysis – an introduction</vt:lpstr>
      <vt:lpstr>PowerPoint Presentation</vt:lpstr>
      <vt:lpstr>Time to event data </vt:lpstr>
      <vt:lpstr>Key feature of survival analysis</vt:lpstr>
      <vt:lpstr>Impact of censoring on the analysis</vt:lpstr>
      <vt:lpstr>Example</vt:lpstr>
      <vt:lpstr>Example</vt:lpstr>
      <vt:lpstr>Example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Comparing two groups</vt:lpstr>
      <vt:lpstr>Kaplan-Meier curve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Useful references </vt:lpstr>
    </vt:vector>
  </TitlesOfParts>
  <Company>Publications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 College London</dc:title>
  <dc:creator>Jane Warwick</dc:creator>
  <cp:lastModifiedBy>Shiel, Nuala</cp:lastModifiedBy>
  <cp:revision>407</cp:revision>
  <dcterms:modified xsi:type="dcterms:W3CDTF">2012-11-12T11:25:02Z</dcterms:modified>
</cp:coreProperties>
</file>