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0"/>
  </p:notesMasterIdLst>
  <p:sldIdLst>
    <p:sldId id="385" r:id="rId2"/>
    <p:sldId id="337" r:id="rId3"/>
    <p:sldId id="286" r:id="rId4"/>
    <p:sldId id="287" r:id="rId5"/>
    <p:sldId id="288" r:id="rId6"/>
    <p:sldId id="370" r:id="rId7"/>
    <p:sldId id="371" r:id="rId8"/>
    <p:sldId id="374" r:id="rId9"/>
    <p:sldId id="291" r:id="rId10"/>
    <p:sldId id="259" r:id="rId11"/>
    <p:sldId id="269" r:id="rId12"/>
    <p:sldId id="292" r:id="rId13"/>
    <p:sldId id="293" r:id="rId14"/>
    <p:sldId id="294" r:id="rId15"/>
    <p:sldId id="321" r:id="rId16"/>
    <p:sldId id="322" r:id="rId17"/>
    <p:sldId id="323" r:id="rId18"/>
    <p:sldId id="325" r:id="rId19"/>
    <p:sldId id="326" r:id="rId20"/>
    <p:sldId id="383" r:id="rId21"/>
    <p:sldId id="327" r:id="rId22"/>
    <p:sldId id="328" r:id="rId23"/>
    <p:sldId id="295" r:id="rId24"/>
    <p:sldId id="296" r:id="rId25"/>
    <p:sldId id="297" r:id="rId26"/>
    <p:sldId id="298" r:id="rId27"/>
    <p:sldId id="299" r:id="rId28"/>
    <p:sldId id="303" r:id="rId29"/>
    <p:sldId id="305" r:id="rId30"/>
    <p:sldId id="308" r:id="rId31"/>
    <p:sldId id="373" r:id="rId32"/>
    <p:sldId id="311" r:id="rId33"/>
    <p:sldId id="382" r:id="rId34"/>
    <p:sldId id="381" r:id="rId35"/>
    <p:sldId id="272" r:id="rId36"/>
    <p:sldId id="273" r:id="rId37"/>
    <p:sldId id="274" r:id="rId38"/>
    <p:sldId id="275" r:id="rId39"/>
    <p:sldId id="276" r:id="rId40"/>
    <p:sldId id="277" r:id="rId41"/>
    <p:sldId id="336" r:id="rId42"/>
    <p:sldId id="329" r:id="rId43"/>
    <p:sldId id="330" r:id="rId44"/>
    <p:sldId id="331" r:id="rId45"/>
    <p:sldId id="334" r:id="rId46"/>
    <p:sldId id="332" r:id="rId47"/>
    <p:sldId id="335" r:id="rId48"/>
    <p:sldId id="354" r:id="rId49"/>
    <p:sldId id="376" r:id="rId50"/>
    <p:sldId id="377" r:id="rId51"/>
    <p:sldId id="378" r:id="rId52"/>
    <p:sldId id="314" r:id="rId53"/>
    <p:sldId id="316" r:id="rId54"/>
    <p:sldId id="350" r:id="rId55"/>
    <p:sldId id="352" r:id="rId56"/>
    <p:sldId id="379" r:id="rId57"/>
    <p:sldId id="380" r:id="rId58"/>
    <p:sldId id="386" r:id="rId59"/>
    <p:sldId id="353" r:id="rId60"/>
    <p:sldId id="340" r:id="rId61"/>
    <p:sldId id="393" r:id="rId62"/>
    <p:sldId id="387" r:id="rId63"/>
    <p:sldId id="384" r:id="rId64"/>
    <p:sldId id="392" r:id="rId65"/>
    <p:sldId id="391" r:id="rId66"/>
    <p:sldId id="388" r:id="rId67"/>
    <p:sldId id="389" r:id="rId68"/>
    <p:sldId id="390" r:id="rId6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varScale="1">
        <p:scale>
          <a:sx n="49" d="100"/>
          <a:sy n="49" d="100"/>
        </p:scale>
        <p:origin x="-71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5872"/>
    </p:cViewPr>
  </p:sorterViewPr>
  <p:notesViewPr>
    <p:cSldViewPr>
      <p:cViewPr varScale="1">
        <p:scale>
          <a:sx n="43" d="100"/>
          <a:sy n="43" d="100"/>
        </p:scale>
        <p:origin x="-14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57.xml"/><Relationship Id="rId3" Type="http://schemas.openxmlformats.org/officeDocument/2006/relationships/slide" Target="slides/slide31.xml"/><Relationship Id="rId7" Type="http://schemas.openxmlformats.org/officeDocument/2006/relationships/slide" Target="slides/slide56.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51.xml"/><Relationship Id="rId5" Type="http://schemas.openxmlformats.org/officeDocument/2006/relationships/slide" Target="slides/slide50.xml"/><Relationship Id="rId4"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CE144-84C9-EC40-BFEB-DDEF4371E42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542627D-CDB2-FD47-BB72-D7107234D107}">
      <dgm:prSet phldrT="[Text]"/>
      <dgm:spPr/>
      <dgm:t>
        <a:bodyPr/>
        <a:lstStyle/>
        <a:p>
          <a:r>
            <a:rPr lang="en-US" dirty="0" smtClean="0"/>
            <a:t>Insult</a:t>
          </a:r>
          <a:endParaRPr lang="en-US" dirty="0"/>
        </a:p>
      </dgm:t>
    </dgm:pt>
    <dgm:pt modelId="{5DF9DC6A-A093-3B45-AFF5-E9357223EE22}" type="parTrans" cxnId="{435ED43A-F314-3346-B34C-31391DD558B6}">
      <dgm:prSet/>
      <dgm:spPr/>
      <dgm:t>
        <a:bodyPr/>
        <a:lstStyle/>
        <a:p>
          <a:endParaRPr lang="en-US"/>
        </a:p>
      </dgm:t>
    </dgm:pt>
    <dgm:pt modelId="{3A79E665-E8F0-8D4B-AE9A-8B8B633CB398}" type="sibTrans" cxnId="{435ED43A-F314-3346-B34C-31391DD558B6}">
      <dgm:prSet/>
      <dgm:spPr/>
      <dgm:t>
        <a:bodyPr/>
        <a:lstStyle/>
        <a:p>
          <a:endParaRPr lang="en-US"/>
        </a:p>
      </dgm:t>
    </dgm:pt>
    <dgm:pt modelId="{44CC08B6-96B5-1148-AA77-48859918BA45}">
      <dgm:prSet phldrT="[Text]"/>
      <dgm:spPr/>
      <dgm:t>
        <a:bodyPr/>
        <a:lstStyle/>
        <a:p>
          <a:r>
            <a:rPr lang="en-US" dirty="0" smtClean="0"/>
            <a:t>Adaptive response</a:t>
          </a:r>
          <a:endParaRPr lang="en-US" dirty="0"/>
        </a:p>
      </dgm:t>
    </dgm:pt>
    <dgm:pt modelId="{E6402315-D65C-3142-AD28-BC3CF8EA036A}" type="parTrans" cxnId="{88736148-65EC-244F-9FF5-47200683C8FF}">
      <dgm:prSet/>
      <dgm:spPr/>
      <dgm:t>
        <a:bodyPr/>
        <a:lstStyle/>
        <a:p>
          <a:endParaRPr lang="en-US"/>
        </a:p>
      </dgm:t>
    </dgm:pt>
    <dgm:pt modelId="{1965AF5F-4D48-B142-9D76-70497CA858A6}" type="sibTrans" cxnId="{88736148-65EC-244F-9FF5-47200683C8FF}">
      <dgm:prSet/>
      <dgm:spPr/>
      <dgm:t>
        <a:bodyPr/>
        <a:lstStyle/>
        <a:p>
          <a:endParaRPr lang="en-US"/>
        </a:p>
      </dgm:t>
    </dgm:pt>
    <dgm:pt modelId="{03B1E429-D9BF-0241-8AC4-69153E2201E0}">
      <dgm:prSet phldrT="[Text]"/>
      <dgm:spPr/>
      <dgm:t>
        <a:bodyPr/>
        <a:lstStyle/>
        <a:p>
          <a:r>
            <a:rPr lang="en-US" dirty="0" smtClean="0"/>
            <a:t>Recovery</a:t>
          </a:r>
          <a:endParaRPr lang="en-US" dirty="0"/>
        </a:p>
      </dgm:t>
    </dgm:pt>
    <dgm:pt modelId="{4ECF6D26-8751-C547-B9A3-52911F378263}" type="parTrans" cxnId="{9EE4C0C0-246D-A646-845E-A4C9A7AAF930}">
      <dgm:prSet/>
      <dgm:spPr/>
      <dgm:t>
        <a:bodyPr/>
        <a:lstStyle/>
        <a:p>
          <a:endParaRPr lang="en-US"/>
        </a:p>
      </dgm:t>
    </dgm:pt>
    <dgm:pt modelId="{C883A00D-B988-2148-A6FF-C052F34726C7}" type="sibTrans" cxnId="{9EE4C0C0-246D-A646-845E-A4C9A7AAF930}">
      <dgm:prSet/>
      <dgm:spPr/>
      <dgm:t>
        <a:bodyPr/>
        <a:lstStyle/>
        <a:p>
          <a:endParaRPr lang="en-US"/>
        </a:p>
      </dgm:t>
    </dgm:pt>
    <dgm:pt modelId="{954B2697-39B7-1944-9BC1-E444ED73B719}">
      <dgm:prSet phldrT="[Text]"/>
      <dgm:spPr/>
      <dgm:t>
        <a:bodyPr/>
        <a:lstStyle/>
        <a:p>
          <a:r>
            <a:rPr lang="en-US" dirty="0" smtClean="0"/>
            <a:t>Severe illness or death</a:t>
          </a:r>
          <a:endParaRPr lang="en-US" dirty="0"/>
        </a:p>
      </dgm:t>
    </dgm:pt>
    <dgm:pt modelId="{DEE57830-6A4D-914A-AC77-A70C85D2726E}" type="parTrans" cxnId="{56D9CDE3-43F7-3E49-84D3-273421C56FD0}">
      <dgm:prSet/>
      <dgm:spPr/>
      <dgm:t>
        <a:bodyPr/>
        <a:lstStyle/>
        <a:p>
          <a:endParaRPr lang="en-US"/>
        </a:p>
      </dgm:t>
    </dgm:pt>
    <dgm:pt modelId="{E1D9A130-A91C-9C43-9AB8-2A9B92DDB937}" type="sibTrans" cxnId="{56D9CDE3-43F7-3E49-84D3-273421C56FD0}">
      <dgm:prSet/>
      <dgm:spPr/>
      <dgm:t>
        <a:bodyPr/>
        <a:lstStyle/>
        <a:p>
          <a:endParaRPr lang="en-US"/>
        </a:p>
      </dgm:t>
    </dgm:pt>
    <dgm:pt modelId="{DCBB10DD-8B60-9C4B-A467-00AC12A1106D}">
      <dgm:prSet phldrT="[Text]"/>
      <dgm:spPr/>
      <dgm:t>
        <a:bodyPr/>
        <a:lstStyle/>
        <a:p>
          <a:r>
            <a:rPr lang="en-US" dirty="0" smtClean="0"/>
            <a:t>Maladaptive response</a:t>
          </a:r>
          <a:endParaRPr lang="en-US" dirty="0"/>
        </a:p>
      </dgm:t>
    </dgm:pt>
    <dgm:pt modelId="{E734A6DF-371E-8E46-BBD1-BE2928D81967}" type="parTrans" cxnId="{B166E5FB-2278-7E45-832B-B8BF2F644DB7}">
      <dgm:prSet/>
      <dgm:spPr/>
      <dgm:t>
        <a:bodyPr/>
        <a:lstStyle/>
        <a:p>
          <a:endParaRPr lang="en-US"/>
        </a:p>
      </dgm:t>
    </dgm:pt>
    <dgm:pt modelId="{53A40376-8F2F-0E47-A83F-60EBE78D8155}" type="sibTrans" cxnId="{B166E5FB-2278-7E45-832B-B8BF2F644DB7}">
      <dgm:prSet/>
      <dgm:spPr/>
      <dgm:t>
        <a:bodyPr/>
        <a:lstStyle/>
        <a:p>
          <a:endParaRPr lang="en-US"/>
        </a:p>
      </dgm:t>
    </dgm:pt>
    <dgm:pt modelId="{2E3A64B2-D09F-1D4D-A6EA-CBA03A5F2149}">
      <dgm:prSet phldrT="[Text]"/>
      <dgm:spPr/>
      <dgm:t>
        <a:bodyPr/>
        <a:lstStyle/>
        <a:p>
          <a:r>
            <a:rPr lang="en-US" dirty="0" smtClean="0"/>
            <a:t>Recovery</a:t>
          </a:r>
          <a:endParaRPr lang="en-US" dirty="0"/>
        </a:p>
      </dgm:t>
    </dgm:pt>
    <dgm:pt modelId="{ECF2A946-71BA-144D-8B10-312E4363A0B9}" type="parTrans" cxnId="{A1D6DB97-BC34-AF40-8D44-D5FD8A52D237}">
      <dgm:prSet/>
      <dgm:spPr/>
      <dgm:t>
        <a:bodyPr/>
        <a:lstStyle/>
        <a:p>
          <a:endParaRPr lang="en-US"/>
        </a:p>
      </dgm:t>
    </dgm:pt>
    <dgm:pt modelId="{25D19B30-9539-5947-9B9D-DAD6EFE859D0}" type="sibTrans" cxnId="{A1D6DB97-BC34-AF40-8D44-D5FD8A52D237}">
      <dgm:prSet/>
      <dgm:spPr/>
      <dgm:t>
        <a:bodyPr/>
        <a:lstStyle/>
        <a:p>
          <a:endParaRPr lang="en-US"/>
        </a:p>
      </dgm:t>
    </dgm:pt>
    <dgm:pt modelId="{0A7E4401-6DDE-EA47-99B5-40F96202C8BB}">
      <dgm:prSet phldrT="[Text]"/>
      <dgm:spPr/>
      <dgm:t>
        <a:bodyPr/>
        <a:lstStyle/>
        <a:p>
          <a:r>
            <a:rPr lang="en-US" dirty="0" smtClean="0"/>
            <a:t>Severe illness or death</a:t>
          </a:r>
          <a:endParaRPr lang="en-US" dirty="0"/>
        </a:p>
      </dgm:t>
    </dgm:pt>
    <dgm:pt modelId="{647AAFF7-E5A6-F94D-9449-06FBA4860BFC}" type="parTrans" cxnId="{579B5A5D-9ABC-7F48-8A75-F012B7D15B22}">
      <dgm:prSet/>
      <dgm:spPr/>
      <dgm:t>
        <a:bodyPr/>
        <a:lstStyle/>
        <a:p>
          <a:endParaRPr lang="en-US"/>
        </a:p>
      </dgm:t>
    </dgm:pt>
    <dgm:pt modelId="{AAFC217A-E967-8541-8AB7-8C64974D5FEE}" type="sibTrans" cxnId="{579B5A5D-9ABC-7F48-8A75-F012B7D15B22}">
      <dgm:prSet/>
      <dgm:spPr/>
      <dgm:t>
        <a:bodyPr/>
        <a:lstStyle/>
        <a:p>
          <a:endParaRPr lang="en-US"/>
        </a:p>
      </dgm:t>
    </dgm:pt>
    <dgm:pt modelId="{A7CE8369-3EC5-D54C-B6C7-C5D21FF9F280}" type="pres">
      <dgm:prSet presAssocID="{779CE144-84C9-EC40-BFEB-DDEF4371E427}" presName="hierChild1" presStyleCnt="0">
        <dgm:presLayoutVars>
          <dgm:chPref val="1"/>
          <dgm:dir/>
          <dgm:animOne val="branch"/>
          <dgm:animLvl val="lvl"/>
          <dgm:resizeHandles/>
        </dgm:presLayoutVars>
      </dgm:prSet>
      <dgm:spPr/>
      <dgm:t>
        <a:bodyPr/>
        <a:lstStyle/>
        <a:p>
          <a:endParaRPr lang="en-US"/>
        </a:p>
      </dgm:t>
    </dgm:pt>
    <dgm:pt modelId="{C82601B2-3146-0A48-ACA5-8F4988815F13}" type="pres">
      <dgm:prSet presAssocID="{C542627D-CDB2-FD47-BB72-D7107234D107}" presName="hierRoot1" presStyleCnt="0"/>
      <dgm:spPr/>
    </dgm:pt>
    <dgm:pt modelId="{C61A8606-DBB2-4044-ACCC-16C30AFEA20A}" type="pres">
      <dgm:prSet presAssocID="{C542627D-CDB2-FD47-BB72-D7107234D107}" presName="composite" presStyleCnt="0"/>
      <dgm:spPr/>
    </dgm:pt>
    <dgm:pt modelId="{76AAF2BF-AA59-034C-BB99-5770A2DB3116}" type="pres">
      <dgm:prSet presAssocID="{C542627D-CDB2-FD47-BB72-D7107234D107}" presName="background" presStyleLbl="node0" presStyleIdx="0" presStyleCnt="1"/>
      <dgm:spPr/>
    </dgm:pt>
    <dgm:pt modelId="{B1958E9E-61EC-2D49-8647-6CE3879C0D74}" type="pres">
      <dgm:prSet presAssocID="{C542627D-CDB2-FD47-BB72-D7107234D107}" presName="text" presStyleLbl="fgAcc0" presStyleIdx="0" presStyleCnt="1">
        <dgm:presLayoutVars>
          <dgm:chPref val="3"/>
        </dgm:presLayoutVars>
      </dgm:prSet>
      <dgm:spPr/>
      <dgm:t>
        <a:bodyPr/>
        <a:lstStyle/>
        <a:p>
          <a:endParaRPr lang="en-US"/>
        </a:p>
      </dgm:t>
    </dgm:pt>
    <dgm:pt modelId="{9A5FD2EB-4C16-164B-AD86-A2056EE6BC62}" type="pres">
      <dgm:prSet presAssocID="{C542627D-CDB2-FD47-BB72-D7107234D107}" presName="hierChild2" presStyleCnt="0"/>
      <dgm:spPr/>
    </dgm:pt>
    <dgm:pt modelId="{46CB4C73-1BD1-CB48-9702-EEEF7D203AE6}" type="pres">
      <dgm:prSet presAssocID="{E6402315-D65C-3142-AD28-BC3CF8EA036A}" presName="Name10" presStyleLbl="parChTrans1D2" presStyleIdx="0" presStyleCnt="2"/>
      <dgm:spPr/>
      <dgm:t>
        <a:bodyPr/>
        <a:lstStyle/>
        <a:p>
          <a:endParaRPr lang="en-US"/>
        </a:p>
      </dgm:t>
    </dgm:pt>
    <dgm:pt modelId="{F2FA6AA3-5939-6C43-B155-36DDA53A8CB3}" type="pres">
      <dgm:prSet presAssocID="{44CC08B6-96B5-1148-AA77-48859918BA45}" presName="hierRoot2" presStyleCnt="0"/>
      <dgm:spPr/>
    </dgm:pt>
    <dgm:pt modelId="{AA2723ED-2E2C-2E41-9623-8A7BD44A4782}" type="pres">
      <dgm:prSet presAssocID="{44CC08B6-96B5-1148-AA77-48859918BA45}" presName="composite2" presStyleCnt="0"/>
      <dgm:spPr/>
    </dgm:pt>
    <dgm:pt modelId="{9B564D0A-2385-2B49-BEE0-63F9CB9C597A}" type="pres">
      <dgm:prSet presAssocID="{44CC08B6-96B5-1148-AA77-48859918BA45}" presName="background2" presStyleLbl="node2" presStyleIdx="0" presStyleCnt="2"/>
      <dgm:spPr/>
    </dgm:pt>
    <dgm:pt modelId="{981AF9CC-7C02-AE43-A7F7-467519EB12EC}" type="pres">
      <dgm:prSet presAssocID="{44CC08B6-96B5-1148-AA77-48859918BA45}" presName="text2" presStyleLbl="fgAcc2" presStyleIdx="0" presStyleCnt="2">
        <dgm:presLayoutVars>
          <dgm:chPref val="3"/>
        </dgm:presLayoutVars>
      </dgm:prSet>
      <dgm:spPr/>
      <dgm:t>
        <a:bodyPr/>
        <a:lstStyle/>
        <a:p>
          <a:endParaRPr lang="en-US"/>
        </a:p>
      </dgm:t>
    </dgm:pt>
    <dgm:pt modelId="{76FEAE5F-8260-264C-AB7F-4842B4B6FBCF}" type="pres">
      <dgm:prSet presAssocID="{44CC08B6-96B5-1148-AA77-48859918BA45}" presName="hierChild3" presStyleCnt="0"/>
      <dgm:spPr/>
    </dgm:pt>
    <dgm:pt modelId="{C43D6A94-B115-124A-8E4A-43C213BD3B38}" type="pres">
      <dgm:prSet presAssocID="{4ECF6D26-8751-C547-B9A3-52911F378263}" presName="Name17" presStyleLbl="parChTrans1D3" presStyleIdx="0" presStyleCnt="4"/>
      <dgm:spPr/>
      <dgm:t>
        <a:bodyPr/>
        <a:lstStyle/>
        <a:p>
          <a:endParaRPr lang="en-US"/>
        </a:p>
      </dgm:t>
    </dgm:pt>
    <dgm:pt modelId="{4FD05B12-B997-DB44-97DA-13B2D149EAC7}" type="pres">
      <dgm:prSet presAssocID="{03B1E429-D9BF-0241-8AC4-69153E2201E0}" presName="hierRoot3" presStyleCnt="0"/>
      <dgm:spPr/>
    </dgm:pt>
    <dgm:pt modelId="{0FF63BD9-E6A8-6D46-9DFF-220BCE1C37DC}" type="pres">
      <dgm:prSet presAssocID="{03B1E429-D9BF-0241-8AC4-69153E2201E0}" presName="composite3" presStyleCnt="0"/>
      <dgm:spPr/>
    </dgm:pt>
    <dgm:pt modelId="{9939D2F4-29E6-9E40-9439-263CB04752AD}" type="pres">
      <dgm:prSet presAssocID="{03B1E429-D9BF-0241-8AC4-69153E2201E0}" presName="background3" presStyleLbl="node3" presStyleIdx="0" presStyleCnt="4"/>
      <dgm:spPr/>
    </dgm:pt>
    <dgm:pt modelId="{2E2162D9-2BD1-4D4A-809D-D68D0BE8D522}" type="pres">
      <dgm:prSet presAssocID="{03B1E429-D9BF-0241-8AC4-69153E2201E0}" presName="text3" presStyleLbl="fgAcc3" presStyleIdx="0" presStyleCnt="4">
        <dgm:presLayoutVars>
          <dgm:chPref val="3"/>
        </dgm:presLayoutVars>
      </dgm:prSet>
      <dgm:spPr/>
      <dgm:t>
        <a:bodyPr/>
        <a:lstStyle/>
        <a:p>
          <a:endParaRPr lang="en-US"/>
        </a:p>
      </dgm:t>
    </dgm:pt>
    <dgm:pt modelId="{2315100A-9B3F-0146-B12B-D7C05FF71351}" type="pres">
      <dgm:prSet presAssocID="{03B1E429-D9BF-0241-8AC4-69153E2201E0}" presName="hierChild4" presStyleCnt="0"/>
      <dgm:spPr/>
    </dgm:pt>
    <dgm:pt modelId="{81F975D4-33B8-EB4D-91CE-FF50DAFD9894}" type="pres">
      <dgm:prSet presAssocID="{DEE57830-6A4D-914A-AC77-A70C85D2726E}" presName="Name17" presStyleLbl="parChTrans1D3" presStyleIdx="1" presStyleCnt="4"/>
      <dgm:spPr/>
      <dgm:t>
        <a:bodyPr/>
        <a:lstStyle/>
        <a:p>
          <a:endParaRPr lang="en-US"/>
        </a:p>
      </dgm:t>
    </dgm:pt>
    <dgm:pt modelId="{750E48A0-BA21-F841-9288-BF19B0BC0CCB}" type="pres">
      <dgm:prSet presAssocID="{954B2697-39B7-1944-9BC1-E444ED73B719}" presName="hierRoot3" presStyleCnt="0"/>
      <dgm:spPr/>
    </dgm:pt>
    <dgm:pt modelId="{E64ECE46-9485-7C49-9A3D-24A59282AF91}" type="pres">
      <dgm:prSet presAssocID="{954B2697-39B7-1944-9BC1-E444ED73B719}" presName="composite3" presStyleCnt="0"/>
      <dgm:spPr/>
    </dgm:pt>
    <dgm:pt modelId="{4E38482D-9F93-2D4F-8760-12A78984547A}" type="pres">
      <dgm:prSet presAssocID="{954B2697-39B7-1944-9BC1-E444ED73B719}" presName="background3" presStyleLbl="node3" presStyleIdx="1" presStyleCnt="4"/>
      <dgm:spPr/>
    </dgm:pt>
    <dgm:pt modelId="{DE94D831-9535-734A-ACDF-F57CFE608E26}" type="pres">
      <dgm:prSet presAssocID="{954B2697-39B7-1944-9BC1-E444ED73B719}" presName="text3" presStyleLbl="fgAcc3" presStyleIdx="1" presStyleCnt="4">
        <dgm:presLayoutVars>
          <dgm:chPref val="3"/>
        </dgm:presLayoutVars>
      </dgm:prSet>
      <dgm:spPr/>
      <dgm:t>
        <a:bodyPr/>
        <a:lstStyle/>
        <a:p>
          <a:endParaRPr lang="en-US"/>
        </a:p>
      </dgm:t>
    </dgm:pt>
    <dgm:pt modelId="{CBD069C3-DC80-5548-B8D7-1CFC6B879C28}" type="pres">
      <dgm:prSet presAssocID="{954B2697-39B7-1944-9BC1-E444ED73B719}" presName="hierChild4" presStyleCnt="0"/>
      <dgm:spPr/>
    </dgm:pt>
    <dgm:pt modelId="{0C3F64B3-A5AC-DD4D-BC19-D9A973D19E7E}" type="pres">
      <dgm:prSet presAssocID="{E734A6DF-371E-8E46-BBD1-BE2928D81967}" presName="Name10" presStyleLbl="parChTrans1D2" presStyleIdx="1" presStyleCnt="2"/>
      <dgm:spPr/>
      <dgm:t>
        <a:bodyPr/>
        <a:lstStyle/>
        <a:p>
          <a:endParaRPr lang="en-US"/>
        </a:p>
      </dgm:t>
    </dgm:pt>
    <dgm:pt modelId="{1EC5B99A-BF35-354F-A41F-C1179126DD59}" type="pres">
      <dgm:prSet presAssocID="{DCBB10DD-8B60-9C4B-A467-00AC12A1106D}" presName="hierRoot2" presStyleCnt="0"/>
      <dgm:spPr/>
    </dgm:pt>
    <dgm:pt modelId="{479AAE0C-D983-0C43-8D5A-F6B0B1CC2246}" type="pres">
      <dgm:prSet presAssocID="{DCBB10DD-8B60-9C4B-A467-00AC12A1106D}" presName="composite2" presStyleCnt="0"/>
      <dgm:spPr/>
    </dgm:pt>
    <dgm:pt modelId="{77B3B7D7-996D-0047-8C45-BC6E00A148B7}" type="pres">
      <dgm:prSet presAssocID="{DCBB10DD-8B60-9C4B-A467-00AC12A1106D}" presName="background2" presStyleLbl="node2" presStyleIdx="1" presStyleCnt="2"/>
      <dgm:spPr/>
    </dgm:pt>
    <dgm:pt modelId="{A19881F8-EFB1-3644-B54D-E4C1FB645A6A}" type="pres">
      <dgm:prSet presAssocID="{DCBB10DD-8B60-9C4B-A467-00AC12A1106D}" presName="text2" presStyleLbl="fgAcc2" presStyleIdx="1" presStyleCnt="2">
        <dgm:presLayoutVars>
          <dgm:chPref val="3"/>
        </dgm:presLayoutVars>
      </dgm:prSet>
      <dgm:spPr/>
      <dgm:t>
        <a:bodyPr/>
        <a:lstStyle/>
        <a:p>
          <a:endParaRPr lang="en-US"/>
        </a:p>
      </dgm:t>
    </dgm:pt>
    <dgm:pt modelId="{18FF28C0-C13F-404A-98A7-441746C035E5}" type="pres">
      <dgm:prSet presAssocID="{DCBB10DD-8B60-9C4B-A467-00AC12A1106D}" presName="hierChild3" presStyleCnt="0"/>
      <dgm:spPr/>
    </dgm:pt>
    <dgm:pt modelId="{1DE63EAD-0EEC-7349-A1B2-10B5D32C1FD2}" type="pres">
      <dgm:prSet presAssocID="{ECF2A946-71BA-144D-8B10-312E4363A0B9}" presName="Name17" presStyleLbl="parChTrans1D3" presStyleIdx="2" presStyleCnt="4"/>
      <dgm:spPr/>
      <dgm:t>
        <a:bodyPr/>
        <a:lstStyle/>
        <a:p>
          <a:endParaRPr lang="en-US"/>
        </a:p>
      </dgm:t>
    </dgm:pt>
    <dgm:pt modelId="{F5695CBD-2C9A-BE4D-9F6B-952401ACA2F1}" type="pres">
      <dgm:prSet presAssocID="{2E3A64B2-D09F-1D4D-A6EA-CBA03A5F2149}" presName="hierRoot3" presStyleCnt="0"/>
      <dgm:spPr/>
    </dgm:pt>
    <dgm:pt modelId="{6EFB4FD2-CC3F-8C4D-89C5-FE606689C623}" type="pres">
      <dgm:prSet presAssocID="{2E3A64B2-D09F-1D4D-A6EA-CBA03A5F2149}" presName="composite3" presStyleCnt="0"/>
      <dgm:spPr/>
    </dgm:pt>
    <dgm:pt modelId="{3AB5917E-AFAE-B847-AC0F-9294E2B36A99}" type="pres">
      <dgm:prSet presAssocID="{2E3A64B2-D09F-1D4D-A6EA-CBA03A5F2149}" presName="background3" presStyleLbl="node3" presStyleIdx="2" presStyleCnt="4"/>
      <dgm:spPr/>
    </dgm:pt>
    <dgm:pt modelId="{5ADC17E1-329C-EF45-A8AB-979F3A2ED781}" type="pres">
      <dgm:prSet presAssocID="{2E3A64B2-D09F-1D4D-A6EA-CBA03A5F2149}" presName="text3" presStyleLbl="fgAcc3" presStyleIdx="2" presStyleCnt="4">
        <dgm:presLayoutVars>
          <dgm:chPref val="3"/>
        </dgm:presLayoutVars>
      </dgm:prSet>
      <dgm:spPr/>
      <dgm:t>
        <a:bodyPr/>
        <a:lstStyle/>
        <a:p>
          <a:endParaRPr lang="en-US"/>
        </a:p>
      </dgm:t>
    </dgm:pt>
    <dgm:pt modelId="{41C291E7-E870-3345-BECF-FA562966C2BF}" type="pres">
      <dgm:prSet presAssocID="{2E3A64B2-D09F-1D4D-A6EA-CBA03A5F2149}" presName="hierChild4" presStyleCnt="0"/>
      <dgm:spPr/>
    </dgm:pt>
    <dgm:pt modelId="{86D1F28A-2AD6-DA49-80D9-9777DED6A88F}" type="pres">
      <dgm:prSet presAssocID="{647AAFF7-E5A6-F94D-9449-06FBA4860BFC}" presName="Name17" presStyleLbl="parChTrans1D3" presStyleIdx="3" presStyleCnt="4"/>
      <dgm:spPr/>
      <dgm:t>
        <a:bodyPr/>
        <a:lstStyle/>
        <a:p>
          <a:endParaRPr lang="en-US"/>
        </a:p>
      </dgm:t>
    </dgm:pt>
    <dgm:pt modelId="{8701A854-D242-F84D-946F-0B3A30B78340}" type="pres">
      <dgm:prSet presAssocID="{0A7E4401-6DDE-EA47-99B5-40F96202C8BB}" presName="hierRoot3" presStyleCnt="0"/>
      <dgm:spPr/>
    </dgm:pt>
    <dgm:pt modelId="{50F9470B-FEDC-BE4C-89EB-EB408E89CDD7}" type="pres">
      <dgm:prSet presAssocID="{0A7E4401-6DDE-EA47-99B5-40F96202C8BB}" presName="composite3" presStyleCnt="0"/>
      <dgm:spPr/>
    </dgm:pt>
    <dgm:pt modelId="{C5BAE9E8-32E1-FE44-BB4A-98D7C9C6D50D}" type="pres">
      <dgm:prSet presAssocID="{0A7E4401-6DDE-EA47-99B5-40F96202C8BB}" presName="background3" presStyleLbl="node3" presStyleIdx="3" presStyleCnt="4"/>
      <dgm:spPr/>
    </dgm:pt>
    <dgm:pt modelId="{3E4BC627-1E0A-5C46-83D2-9A815263898B}" type="pres">
      <dgm:prSet presAssocID="{0A7E4401-6DDE-EA47-99B5-40F96202C8BB}" presName="text3" presStyleLbl="fgAcc3" presStyleIdx="3" presStyleCnt="4">
        <dgm:presLayoutVars>
          <dgm:chPref val="3"/>
        </dgm:presLayoutVars>
      </dgm:prSet>
      <dgm:spPr/>
      <dgm:t>
        <a:bodyPr/>
        <a:lstStyle/>
        <a:p>
          <a:endParaRPr lang="en-US"/>
        </a:p>
      </dgm:t>
    </dgm:pt>
    <dgm:pt modelId="{D3B464D2-9711-EA44-B71F-C5CCF1888231}" type="pres">
      <dgm:prSet presAssocID="{0A7E4401-6DDE-EA47-99B5-40F96202C8BB}" presName="hierChild4" presStyleCnt="0"/>
      <dgm:spPr/>
    </dgm:pt>
  </dgm:ptLst>
  <dgm:cxnLst>
    <dgm:cxn modelId="{ED92A7DC-F497-BD4F-8919-DADFB3343562}" type="presOf" srcId="{44CC08B6-96B5-1148-AA77-48859918BA45}" destId="{981AF9CC-7C02-AE43-A7F7-467519EB12EC}" srcOrd="0" destOrd="0" presId="urn:microsoft.com/office/officeart/2005/8/layout/hierarchy1"/>
    <dgm:cxn modelId="{F0761AED-9DF7-4C4D-8A04-2B930587023B}" type="presOf" srcId="{0A7E4401-6DDE-EA47-99B5-40F96202C8BB}" destId="{3E4BC627-1E0A-5C46-83D2-9A815263898B}" srcOrd="0" destOrd="0" presId="urn:microsoft.com/office/officeart/2005/8/layout/hierarchy1"/>
    <dgm:cxn modelId="{B166E5FB-2278-7E45-832B-B8BF2F644DB7}" srcId="{C542627D-CDB2-FD47-BB72-D7107234D107}" destId="{DCBB10DD-8B60-9C4B-A467-00AC12A1106D}" srcOrd="1" destOrd="0" parTransId="{E734A6DF-371E-8E46-BBD1-BE2928D81967}" sibTransId="{53A40376-8F2F-0E47-A83F-60EBE78D8155}"/>
    <dgm:cxn modelId="{AAB12FED-6586-7D4A-98F3-51C6F4266865}" type="presOf" srcId="{2E3A64B2-D09F-1D4D-A6EA-CBA03A5F2149}" destId="{5ADC17E1-329C-EF45-A8AB-979F3A2ED781}" srcOrd="0" destOrd="0" presId="urn:microsoft.com/office/officeart/2005/8/layout/hierarchy1"/>
    <dgm:cxn modelId="{ADFAF9F6-D7C1-CD4C-AA18-BA5860899B81}" type="presOf" srcId="{DEE57830-6A4D-914A-AC77-A70C85D2726E}" destId="{81F975D4-33B8-EB4D-91CE-FF50DAFD9894}" srcOrd="0" destOrd="0" presId="urn:microsoft.com/office/officeart/2005/8/layout/hierarchy1"/>
    <dgm:cxn modelId="{B3E713BF-0703-9742-81DD-D0701014ABD1}" type="presOf" srcId="{C542627D-CDB2-FD47-BB72-D7107234D107}" destId="{B1958E9E-61EC-2D49-8647-6CE3879C0D74}" srcOrd="0" destOrd="0" presId="urn:microsoft.com/office/officeart/2005/8/layout/hierarchy1"/>
    <dgm:cxn modelId="{5AD73830-4F20-724A-98DE-DCB5EA30968E}" type="presOf" srcId="{E6402315-D65C-3142-AD28-BC3CF8EA036A}" destId="{46CB4C73-1BD1-CB48-9702-EEEF7D203AE6}" srcOrd="0" destOrd="0" presId="urn:microsoft.com/office/officeart/2005/8/layout/hierarchy1"/>
    <dgm:cxn modelId="{0B50D308-4562-1B4A-819E-539812AF230F}" type="presOf" srcId="{03B1E429-D9BF-0241-8AC4-69153E2201E0}" destId="{2E2162D9-2BD1-4D4A-809D-D68D0BE8D522}" srcOrd="0" destOrd="0" presId="urn:microsoft.com/office/officeart/2005/8/layout/hierarchy1"/>
    <dgm:cxn modelId="{A1D6DB97-BC34-AF40-8D44-D5FD8A52D237}" srcId="{DCBB10DD-8B60-9C4B-A467-00AC12A1106D}" destId="{2E3A64B2-D09F-1D4D-A6EA-CBA03A5F2149}" srcOrd="0" destOrd="0" parTransId="{ECF2A946-71BA-144D-8B10-312E4363A0B9}" sibTransId="{25D19B30-9539-5947-9B9D-DAD6EFE859D0}"/>
    <dgm:cxn modelId="{579B5A5D-9ABC-7F48-8A75-F012B7D15B22}" srcId="{DCBB10DD-8B60-9C4B-A467-00AC12A1106D}" destId="{0A7E4401-6DDE-EA47-99B5-40F96202C8BB}" srcOrd="1" destOrd="0" parTransId="{647AAFF7-E5A6-F94D-9449-06FBA4860BFC}" sibTransId="{AAFC217A-E967-8541-8AB7-8C64974D5FEE}"/>
    <dgm:cxn modelId="{F2BF51BC-BA3C-F14E-A15C-AB10294644A6}" type="presOf" srcId="{779CE144-84C9-EC40-BFEB-DDEF4371E427}" destId="{A7CE8369-3EC5-D54C-B6C7-C5D21FF9F280}" srcOrd="0" destOrd="0" presId="urn:microsoft.com/office/officeart/2005/8/layout/hierarchy1"/>
    <dgm:cxn modelId="{9EE4C0C0-246D-A646-845E-A4C9A7AAF930}" srcId="{44CC08B6-96B5-1148-AA77-48859918BA45}" destId="{03B1E429-D9BF-0241-8AC4-69153E2201E0}" srcOrd="0" destOrd="0" parTransId="{4ECF6D26-8751-C547-B9A3-52911F378263}" sibTransId="{C883A00D-B988-2148-A6FF-C052F34726C7}"/>
    <dgm:cxn modelId="{88736148-65EC-244F-9FF5-47200683C8FF}" srcId="{C542627D-CDB2-FD47-BB72-D7107234D107}" destId="{44CC08B6-96B5-1148-AA77-48859918BA45}" srcOrd="0" destOrd="0" parTransId="{E6402315-D65C-3142-AD28-BC3CF8EA036A}" sibTransId="{1965AF5F-4D48-B142-9D76-70497CA858A6}"/>
    <dgm:cxn modelId="{F116DD06-E201-7E4A-8742-D03D01BFE91E}" type="presOf" srcId="{DCBB10DD-8B60-9C4B-A467-00AC12A1106D}" destId="{A19881F8-EFB1-3644-B54D-E4C1FB645A6A}" srcOrd="0" destOrd="0" presId="urn:microsoft.com/office/officeart/2005/8/layout/hierarchy1"/>
    <dgm:cxn modelId="{BD7CEA62-6C87-8947-8381-F69442D42116}" type="presOf" srcId="{ECF2A946-71BA-144D-8B10-312E4363A0B9}" destId="{1DE63EAD-0EEC-7349-A1B2-10B5D32C1FD2}" srcOrd="0" destOrd="0" presId="urn:microsoft.com/office/officeart/2005/8/layout/hierarchy1"/>
    <dgm:cxn modelId="{482C2E0F-3A21-9548-A148-50A7274FD109}" type="presOf" srcId="{4ECF6D26-8751-C547-B9A3-52911F378263}" destId="{C43D6A94-B115-124A-8E4A-43C213BD3B38}" srcOrd="0" destOrd="0" presId="urn:microsoft.com/office/officeart/2005/8/layout/hierarchy1"/>
    <dgm:cxn modelId="{56D9CDE3-43F7-3E49-84D3-273421C56FD0}" srcId="{44CC08B6-96B5-1148-AA77-48859918BA45}" destId="{954B2697-39B7-1944-9BC1-E444ED73B719}" srcOrd="1" destOrd="0" parTransId="{DEE57830-6A4D-914A-AC77-A70C85D2726E}" sibTransId="{E1D9A130-A91C-9C43-9AB8-2A9B92DDB937}"/>
    <dgm:cxn modelId="{A343F2EB-553F-C341-A9EF-DD82EE805C6C}" type="presOf" srcId="{647AAFF7-E5A6-F94D-9449-06FBA4860BFC}" destId="{86D1F28A-2AD6-DA49-80D9-9777DED6A88F}" srcOrd="0" destOrd="0" presId="urn:microsoft.com/office/officeart/2005/8/layout/hierarchy1"/>
    <dgm:cxn modelId="{435ED43A-F314-3346-B34C-31391DD558B6}" srcId="{779CE144-84C9-EC40-BFEB-DDEF4371E427}" destId="{C542627D-CDB2-FD47-BB72-D7107234D107}" srcOrd="0" destOrd="0" parTransId="{5DF9DC6A-A093-3B45-AFF5-E9357223EE22}" sibTransId="{3A79E665-E8F0-8D4B-AE9A-8B8B633CB398}"/>
    <dgm:cxn modelId="{C3C16799-7E96-B44B-889B-82C84329ABE1}" type="presOf" srcId="{954B2697-39B7-1944-9BC1-E444ED73B719}" destId="{DE94D831-9535-734A-ACDF-F57CFE608E26}" srcOrd="0" destOrd="0" presId="urn:microsoft.com/office/officeart/2005/8/layout/hierarchy1"/>
    <dgm:cxn modelId="{7654C227-8236-6041-AF6F-27771EF9C699}" type="presOf" srcId="{E734A6DF-371E-8E46-BBD1-BE2928D81967}" destId="{0C3F64B3-A5AC-DD4D-BC19-D9A973D19E7E}" srcOrd="0" destOrd="0" presId="urn:microsoft.com/office/officeart/2005/8/layout/hierarchy1"/>
    <dgm:cxn modelId="{7958336D-FEE9-5F40-9B76-ED6870FC86AA}" type="presParOf" srcId="{A7CE8369-3EC5-D54C-B6C7-C5D21FF9F280}" destId="{C82601B2-3146-0A48-ACA5-8F4988815F13}" srcOrd="0" destOrd="0" presId="urn:microsoft.com/office/officeart/2005/8/layout/hierarchy1"/>
    <dgm:cxn modelId="{56366C40-3B0D-3F4C-A76A-06B82ED1EA17}" type="presParOf" srcId="{C82601B2-3146-0A48-ACA5-8F4988815F13}" destId="{C61A8606-DBB2-4044-ACCC-16C30AFEA20A}" srcOrd="0" destOrd="0" presId="urn:microsoft.com/office/officeart/2005/8/layout/hierarchy1"/>
    <dgm:cxn modelId="{2EC59281-EEC3-2B4D-A257-5AD63527CD34}" type="presParOf" srcId="{C61A8606-DBB2-4044-ACCC-16C30AFEA20A}" destId="{76AAF2BF-AA59-034C-BB99-5770A2DB3116}" srcOrd="0" destOrd="0" presId="urn:microsoft.com/office/officeart/2005/8/layout/hierarchy1"/>
    <dgm:cxn modelId="{48730B29-6EA4-EA4A-82DC-39D78E45D6A5}" type="presParOf" srcId="{C61A8606-DBB2-4044-ACCC-16C30AFEA20A}" destId="{B1958E9E-61EC-2D49-8647-6CE3879C0D74}" srcOrd="1" destOrd="0" presId="urn:microsoft.com/office/officeart/2005/8/layout/hierarchy1"/>
    <dgm:cxn modelId="{E8BEFF2C-987F-9A4D-B90D-F86B694411EF}" type="presParOf" srcId="{C82601B2-3146-0A48-ACA5-8F4988815F13}" destId="{9A5FD2EB-4C16-164B-AD86-A2056EE6BC62}" srcOrd="1" destOrd="0" presId="urn:microsoft.com/office/officeart/2005/8/layout/hierarchy1"/>
    <dgm:cxn modelId="{B940EC2C-4AAB-8547-8797-1A53FB8FD308}" type="presParOf" srcId="{9A5FD2EB-4C16-164B-AD86-A2056EE6BC62}" destId="{46CB4C73-1BD1-CB48-9702-EEEF7D203AE6}" srcOrd="0" destOrd="0" presId="urn:microsoft.com/office/officeart/2005/8/layout/hierarchy1"/>
    <dgm:cxn modelId="{EEA796D7-6FF9-E44B-8A35-6969C4CEBAC7}" type="presParOf" srcId="{9A5FD2EB-4C16-164B-AD86-A2056EE6BC62}" destId="{F2FA6AA3-5939-6C43-B155-36DDA53A8CB3}" srcOrd="1" destOrd="0" presId="urn:microsoft.com/office/officeart/2005/8/layout/hierarchy1"/>
    <dgm:cxn modelId="{E6C8A9F2-847E-2E40-81D5-5C78E5E977E5}" type="presParOf" srcId="{F2FA6AA3-5939-6C43-B155-36DDA53A8CB3}" destId="{AA2723ED-2E2C-2E41-9623-8A7BD44A4782}" srcOrd="0" destOrd="0" presId="urn:microsoft.com/office/officeart/2005/8/layout/hierarchy1"/>
    <dgm:cxn modelId="{2AA34FE5-6C03-494C-8D23-47F1B7FFC4BA}" type="presParOf" srcId="{AA2723ED-2E2C-2E41-9623-8A7BD44A4782}" destId="{9B564D0A-2385-2B49-BEE0-63F9CB9C597A}" srcOrd="0" destOrd="0" presId="urn:microsoft.com/office/officeart/2005/8/layout/hierarchy1"/>
    <dgm:cxn modelId="{988085BC-49DC-4C4E-BDD5-9365F9A7975D}" type="presParOf" srcId="{AA2723ED-2E2C-2E41-9623-8A7BD44A4782}" destId="{981AF9CC-7C02-AE43-A7F7-467519EB12EC}" srcOrd="1" destOrd="0" presId="urn:microsoft.com/office/officeart/2005/8/layout/hierarchy1"/>
    <dgm:cxn modelId="{DA1443F0-02F4-234A-95D1-405F0B0D7D02}" type="presParOf" srcId="{F2FA6AA3-5939-6C43-B155-36DDA53A8CB3}" destId="{76FEAE5F-8260-264C-AB7F-4842B4B6FBCF}" srcOrd="1" destOrd="0" presId="urn:microsoft.com/office/officeart/2005/8/layout/hierarchy1"/>
    <dgm:cxn modelId="{25FC1356-6896-394B-8AD1-2FADF1A97D1C}" type="presParOf" srcId="{76FEAE5F-8260-264C-AB7F-4842B4B6FBCF}" destId="{C43D6A94-B115-124A-8E4A-43C213BD3B38}" srcOrd="0" destOrd="0" presId="urn:microsoft.com/office/officeart/2005/8/layout/hierarchy1"/>
    <dgm:cxn modelId="{016EAD43-2913-4D42-B0FE-92D9CCAC0182}" type="presParOf" srcId="{76FEAE5F-8260-264C-AB7F-4842B4B6FBCF}" destId="{4FD05B12-B997-DB44-97DA-13B2D149EAC7}" srcOrd="1" destOrd="0" presId="urn:microsoft.com/office/officeart/2005/8/layout/hierarchy1"/>
    <dgm:cxn modelId="{DB4386BD-57FD-7D42-8368-D578D5934611}" type="presParOf" srcId="{4FD05B12-B997-DB44-97DA-13B2D149EAC7}" destId="{0FF63BD9-E6A8-6D46-9DFF-220BCE1C37DC}" srcOrd="0" destOrd="0" presId="urn:microsoft.com/office/officeart/2005/8/layout/hierarchy1"/>
    <dgm:cxn modelId="{406805F2-F02F-AE44-A57A-716D19D4D2AD}" type="presParOf" srcId="{0FF63BD9-E6A8-6D46-9DFF-220BCE1C37DC}" destId="{9939D2F4-29E6-9E40-9439-263CB04752AD}" srcOrd="0" destOrd="0" presId="urn:microsoft.com/office/officeart/2005/8/layout/hierarchy1"/>
    <dgm:cxn modelId="{B2B48C7D-A554-3B4B-9692-C89155007B6B}" type="presParOf" srcId="{0FF63BD9-E6A8-6D46-9DFF-220BCE1C37DC}" destId="{2E2162D9-2BD1-4D4A-809D-D68D0BE8D522}" srcOrd="1" destOrd="0" presId="urn:microsoft.com/office/officeart/2005/8/layout/hierarchy1"/>
    <dgm:cxn modelId="{93D2CA9C-006C-9846-9462-F7B8C6AE0C6B}" type="presParOf" srcId="{4FD05B12-B997-DB44-97DA-13B2D149EAC7}" destId="{2315100A-9B3F-0146-B12B-D7C05FF71351}" srcOrd="1" destOrd="0" presId="urn:microsoft.com/office/officeart/2005/8/layout/hierarchy1"/>
    <dgm:cxn modelId="{07D34FCE-C1F8-9B4F-BE6A-C7B6E4A9EE5D}" type="presParOf" srcId="{76FEAE5F-8260-264C-AB7F-4842B4B6FBCF}" destId="{81F975D4-33B8-EB4D-91CE-FF50DAFD9894}" srcOrd="2" destOrd="0" presId="urn:microsoft.com/office/officeart/2005/8/layout/hierarchy1"/>
    <dgm:cxn modelId="{C82D011C-5468-AF49-AE99-D3A61A88D726}" type="presParOf" srcId="{76FEAE5F-8260-264C-AB7F-4842B4B6FBCF}" destId="{750E48A0-BA21-F841-9288-BF19B0BC0CCB}" srcOrd="3" destOrd="0" presId="urn:microsoft.com/office/officeart/2005/8/layout/hierarchy1"/>
    <dgm:cxn modelId="{411E2BFC-0261-244B-A16F-A51FBD4AAF35}" type="presParOf" srcId="{750E48A0-BA21-F841-9288-BF19B0BC0CCB}" destId="{E64ECE46-9485-7C49-9A3D-24A59282AF91}" srcOrd="0" destOrd="0" presId="urn:microsoft.com/office/officeart/2005/8/layout/hierarchy1"/>
    <dgm:cxn modelId="{5C84BFCC-E1E7-4E41-8DAE-0C61C56E8954}" type="presParOf" srcId="{E64ECE46-9485-7C49-9A3D-24A59282AF91}" destId="{4E38482D-9F93-2D4F-8760-12A78984547A}" srcOrd="0" destOrd="0" presId="urn:microsoft.com/office/officeart/2005/8/layout/hierarchy1"/>
    <dgm:cxn modelId="{0A652787-183D-9046-9FD1-ABCC6FDE3106}" type="presParOf" srcId="{E64ECE46-9485-7C49-9A3D-24A59282AF91}" destId="{DE94D831-9535-734A-ACDF-F57CFE608E26}" srcOrd="1" destOrd="0" presId="urn:microsoft.com/office/officeart/2005/8/layout/hierarchy1"/>
    <dgm:cxn modelId="{DE169BCF-A5C0-0642-83DA-96DE902C6E2A}" type="presParOf" srcId="{750E48A0-BA21-F841-9288-BF19B0BC0CCB}" destId="{CBD069C3-DC80-5548-B8D7-1CFC6B879C28}" srcOrd="1" destOrd="0" presId="urn:microsoft.com/office/officeart/2005/8/layout/hierarchy1"/>
    <dgm:cxn modelId="{FCD71176-2681-FF40-A200-A3F558582E9F}" type="presParOf" srcId="{9A5FD2EB-4C16-164B-AD86-A2056EE6BC62}" destId="{0C3F64B3-A5AC-DD4D-BC19-D9A973D19E7E}" srcOrd="2" destOrd="0" presId="urn:microsoft.com/office/officeart/2005/8/layout/hierarchy1"/>
    <dgm:cxn modelId="{5D71D377-6787-D141-9983-A45BA4DE59A9}" type="presParOf" srcId="{9A5FD2EB-4C16-164B-AD86-A2056EE6BC62}" destId="{1EC5B99A-BF35-354F-A41F-C1179126DD59}" srcOrd="3" destOrd="0" presId="urn:microsoft.com/office/officeart/2005/8/layout/hierarchy1"/>
    <dgm:cxn modelId="{F9AD9DA4-E7AE-4041-B5D6-CC578815F2CC}" type="presParOf" srcId="{1EC5B99A-BF35-354F-A41F-C1179126DD59}" destId="{479AAE0C-D983-0C43-8D5A-F6B0B1CC2246}" srcOrd="0" destOrd="0" presId="urn:microsoft.com/office/officeart/2005/8/layout/hierarchy1"/>
    <dgm:cxn modelId="{349FB5DB-9629-AB4D-9D56-15EF1E515B35}" type="presParOf" srcId="{479AAE0C-D983-0C43-8D5A-F6B0B1CC2246}" destId="{77B3B7D7-996D-0047-8C45-BC6E00A148B7}" srcOrd="0" destOrd="0" presId="urn:microsoft.com/office/officeart/2005/8/layout/hierarchy1"/>
    <dgm:cxn modelId="{C7FC1ECF-9228-D141-A522-E60F9718E71E}" type="presParOf" srcId="{479AAE0C-D983-0C43-8D5A-F6B0B1CC2246}" destId="{A19881F8-EFB1-3644-B54D-E4C1FB645A6A}" srcOrd="1" destOrd="0" presId="urn:microsoft.com/office/officeart/2005/8/layout/hierarchy1"/>
    <dgm:cxn modelId="{6C347C41-2A12-1F47-9A59-CF0D09A126E0}" type="presParOf" srcId="{1EC5B99A-BF35-354F-A41F-C1179126DD59}" destId="{18FF28C0-C13F-404A-98A7-441746C035E5}" srcOrd="1" destOrd="0" presId="urn:microsoft.com/office/officeart/2005/8/layout/hierarchy1"/>
    <dgm:cxn modelId="{E58E8200-005F-654B-A2ED-CE49BFC94430}" type="presParOf" srcId="{18FF28C0-C13F-404A-98A7-441746C035E5}" destId="{1DE63EAD-0EEC-7349-A1B2-10B5D32C1FD2}" srcOrd="0" destOrd="0" presId="urn:microsoft.com/office/officeart/2005/8/layout/hierarchy1"/>
    <dgm:cxn modelId="{E046FB37-A36B-F341-9CAA-4AEEA67FF0AE}" type="presParOf" srcId="{18FF28C0-C13F-404A-98A7-441746C035E5}" destId="{F5695CBD-2C9A-BE4D-9F6B-952401ACA2F1}" srcOrd="1" destOrd="0" presId="urn:microsoft.com/office/officeart/2005/8/layout/hierarchy1"/>
    <dgm:cxn modelId="{372D2897-6A2C-9842-82C8-7D1B93FDA4A4}" type="presParOf" srcId="{F5695CBD-2C9A-BE4D-9F6B-952401ACA2F1}" destId="{6EFB4FD2-CC3F-8C4D-89C5-FE606689C623}" srcOrd="0" destOrd="0" presId="urn:microsoft.com/office/officeart/2005/8/layout/hierarchy1"/>
    <dgm:cxn modelId="{791A90FA-629D-534F-9E0B-88F1E6DA93A5}" type="presParOf" srcId="{6EFB4FD2-CC3F-8C4D-89C5-FE606689C623}" destId="{3AB5917E-AFAE-B847-AC0F-9294E2B36A99}" srcOrd="0" destOrd="0" presId="urn:microsoft.com/office/officeart/2005/8/layout/hierarchy1"/>
    <dgm:cxn modelId="{BAC9019B-6205-2B48-A3D5-68D3EBE1932D}" type="presParOf" srcId="{6EFB4FD2-CC3F-8C4D-89C5-FE606689C623}" destId="{5ADC17E1-329C-EF45-A8AB-979F3A2ED781}" srcOrd="1" destOrd="0" presId="urn:microsoft.com/office/officeart/2005/8/layout/hierarchy1"/>
    <dgm:cxn modelId="{306390C3-4B2A-3243-9C23-A697C863EFD7}" type="presParOf" srcId="{F5695CBD-2C9A-BE4D-9F6B-952401ACA2F1}" destId="{41C291E7-E870-3345-BECF-FA562966C2BF}" srcOrd="1" destOrd="0" presId="urn:microsoft.com/office/officeart/2005/8/layout/hierarchy1"/>
    <dgm:cxn modelId="{D2FB5DDF-9976-3F4A-A270-AB9F6E1B6C91}" type="presParOf" srcId="{18FF28C0-C13F-404A-98A7-441746C035E5}" destId="{86D1F28A-2AD6-DA49-80D9-9777DED6A88F}" srcOrd="2" destOrd="0" presId="urn:microsoft.com/office/officeart/2005/8/layout/hierarchy1"/>
    <dgm:cxn modelId="{AE37BF14-F87A-4548-AF53-1FEAE594A1FA}" type="presParOf" srcId="{18FF28C0-C13F-404A-98A7-441746C035E5}" destId="{8701A854-D242-F84D-946F-0B3A30B78340}" srcOrd="3" destOrd="0" presId="urn:microsoft.com/office/officeart/2005/8/layout/hierarchy1"/>
    <dgm:cxn modelId="{C6EAD8B4-3467-C746-A212-0872A52F0762}" type="presParOf" srcId="{8701A854-D242-F84D-946F-0B3A30B78340}" destId="{50F9470B-FEDC-BE4C-89EB-EB408E89CDD7}" srcOrd="0" destOrd="0" presId="urn:microsoft.com/office/officeart/2005/8/layout/hierarchy1"/>
    <dgm:cxn modelId="{2645500A-5661-5A44-AB4C-86A43DC8BC1A}" type="presParOf" srcId="{50F9470B-FEDC-BE4C-89EB-EB408E89CDD7}" destId="{C5BAE9E8-32E1-FE44-BB4A-98D7C9C6D50D}" srcOrd="0" destOrd="0" presId="urn:microsoft.com/office/officeart/2005/8/layout/hierarchy1"/>
    <dgm:cxn modelId="{D7BC7E44-00E1-0045-A9B9-3A42D6B14F51}" type="presParOf" srcId="{50F9470B-FEDC-BE4C-89EB-EB408E89CDD7}" destId="{3E4BC627-1E0A-5C46-83D2-9A815263898B}" srcOrd="1" destOrd="0" presId="urn:microsoft.com/office/officeart/2005/8/layout/hierarchy1"/>
    <dgm:cxn modelId="{ED3AB0FB-28F1-434B-9817-8FD9DA5E8255}" type="presParOf" srcId="{8701A854-D242-F84D-946F-0B3A30B78340}" destId="{D3B464D2-9711-EA44-B71F-C5CCF188823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1F28A-2AD6-DA49-80D9-9777DED6A88F}">
      <dsp:nvSpPr>
        <dsp:cNvPr id="0" name=""/>
        <dsp:cNvSpPr/>
      </dsp:nvSpPr>
      <dsp:spPr>
        <a:xfrm>
          <a:off x="6293264" y="2906768"/>
          <a:ext cx="1081228" cy="514566"/>
        </a:xfrm>
        <a:custGeom>
          <a:avLst/>
          <a:gdLst/>
          <a:ahLst/>
          <a:cxnLst/>
          <a:rect l="0" t="0" r="0" b="0"/>
          <a:pathLst>
            <a:path>
              <a:moveTo>
                <a:pt x="0" y="0"/>
              </a:moveTo>
              <a:lnTo>
                <a:pt x="0" y="350662"/>
              </a:lnTo>
              <a:lnTo>
                <a:pt x="1081228" y="350662"/>
              </a:lnTo>
              <a:lnTo>
                <a:pt x="1081228" y="5145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63EAD-0EEC-7349-A1B2-10B5D32C1FD2}">
      <dsp:nvSpPr>
        <dsp:cNvPr id="0" name=""/>
        <dsp:cNvSpPr/>
      </dsp:nvSpPr>
      <dsp:spPr>
        <a:xfrm>
          <a:off x="5212035" y="2906768"/>
          <a:ext cx="1081228" cy="514566"/>
        </a:xfrm>
        <a:custGeom>
          <a:avLst/>
          <a:gdLst/>
          <a:ahLst/>
          <a:cxnLst/>
          <a:rect l="0" t="0" r="0" b="0"/>
          <a:pathLst>
            <a:path>
              <a:moveTo>
                <a:pt x="1081228" y="0"/>
              </a:moveTo>
              <a:lnTo>
                <a:pt x="1081228" y="350662"/>
              </a:lnTo>
              <a:lnTo>
                <a:pt x="0" y="350662"/>
              </a:lnTo>
              <a:lnTo>
                <a:pt x="0" y="5145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3F64B3-A5AC-DD4D-BC19-D9A973D19E7E}">
      <dsp:nvSpPr>
        <dsp:cNvPr id="0" name=""/>
        <dsp:cNvSpPr/>
      </dsp:nvSpPr>
      <dsp:spPr>
        <a:xfrm>
          <a:off x="4130806" y="1268706"/>
          <a:ext cx="2162457" cy="514566"/>
        </a:xfrm>
        <a:custGeom>
          <a:avLst/>
          <a:gdLst/>
          <a:ahLst/>
          <a:cxnLst/>
          <a:rect l="0" t="0" r="0" b="0"/>
          <a:pathLst>
            <a:path>
              <a:moveTo>
                <a:pt x="0" y="0"/>
              </a:moveTo>
              <a:lnTo>
                <a:pt x="0" y="350662"/>
              </a:lnTo>
              <a:lnTo>
                <a:pt x="2162457" y="350662"/>
              </a:lnTo>
              <a:lnTo>
                <a:pt x="2162457" y="5145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F975D4-33B8-EB4D-91CE-FF50DAFD9894}">
      <dsp:nvSpPr>
        <dsp:cNvPr id="0" name=""/>
        <dsp:cNvSpPr/>
      </dsp:nvSpPr>
      <dsp:spPr>
        <a:xfrm>
          <a:off x="1968348" y="2906768"/>
          <a:ext cx="1081228" cy="514566"/>
        </a:xfrm>
        <a:custGeom>
          <a:avLst/>
          <a:gdLst/>
          <a:ahLst/>
          <a:cxnLst/>
          <a:rect l="0" t="0" r="0" b="0"/>
          <a:pathLst>
            <a:path>
              <a:moveTo>
                <a:pt x="0" y="0"/>
              </a:moveTo>
              <a:lnTo>
                <a:pt x="0" y="350662"/>
              </a:lnTo>
              <a:lnTo>
                <a:pt x="1081228" y="350662"/>
              </a:lnTo>
              <a:lnTo>
                <a:pt x="1081228" y="5145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3D6A94-B115-124A-8E4A-43C213BD3B38}">
      <dsp:nvSpPr>
        <dsp:cNvPr id="0" name=""/>
        <dsp:cNvSpPr/>
      </dsp:nvSpPr>
      <dsp:spPr>
        <a:xfrm>
          <a:off x="887119" y="2906768"/>
          <a:ext cx="1081228" cy="514566"/>
        </a:xfrm>
        <a:custGeom>
          <a:avLst/>
          <a:gdLst/>
          <a:ahLst/>
          <a:cxnLst/>
          <a:rect l="0" t="0" r="0" b="0"/>
          <a:pathLst>
            <a:path>
              <a:moveTo>
                <a:pt x="1081228" y="0"/>
              </a:moveTo>
              <a:lnTo>
                <a:pt x="1081228" y="350662"/>
              </a:lnTo>
              <a:lnTo>
                <a:pt x="0" y="350662"/>
              </a:lnTo>
              <a:lnTo>
                <a:pt x="0" y="5145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CB4C73-1BD1-CB48-9702-EEEF7D203AE6}">
      <dsp:nvSpPr>
        <dsp:cNvPr id="0" name=""/>
        <dsp:cNvSpPr/>
      </dsp:nvSpPr>
      <dsp:spPr>
        <a:xfrm>
          <a:off x="1968348" y="1268706"/>
          <a:ext cx="2162457" cy="514566"/>
        </a:xfrm>
        <a:custGeom>
          <a:avLst/>
          <a:gdLst/>
          <a:ahLst/>
          <a:cxnLst/>
          <a:rect l="0" t="0" r="0" b="0"/>
          <a:pathLst>
            <a:path>
              <a:moveTo>
                <a:pt x="2162457" y="0"/>
              </a:moveTo>
              <a:lnTo>
                <a:pt x="2162457" y="350662"/>
              </a:lnTo>
              <a:lnTo>
                <a:pt x="0" y="350662"/>
              </a:lnTo>
              <a:lnTo>
                <a:pt x="0" y="5145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AAF2BF-AA59-034C-BB99-5770A2DB3116}">
      <dsp:nvSpPr>
        <dsp:cNvPr id="0" name=""/>
        <dsp:cNvSpPr/>
      </dsp:nvSpPr>
      <dsp:spPr>
        <a:xfrm>
          <a:off x="3246164" y="145211"/>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958E9E-61EC-2D49-8647-6CE3879C0D74}">
      <dsp:nvSpPr>
        <dsp:cNvPr id="0" name=""/>
        <dsp:cNvSpPr/>
      </dsp:nvSpPr>
      <dsp:spPr>
        <a:xfrm>
          <a:off x="3442751" y="331969"/>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Insult</a:t>
          </a:r>
          <a:endParaRPr lang="en-US" sz="2200" kern="1200" dirty="0"/>
        </a:p>
      </dsp:txBody>
      <dsp:txXfrm>
        <a:off x="3475657" y="364875"/>
        <a:ext cx="1703471" cy="1057683"/>
      </dsp:txXfrm>
    </dsp:sp>
    <dsp:sp modelId="{9B564D0A-2385-2B49-BEE0-63F9CB9C597A}">
      <dsp:nvSpPr>
        <dsp:cNvPr id="0" name=""/>
        <dsp:cNvSpPr/>
      </dsp:nvSpPr>
      <dsp:spPr>
        <a:xfrm>
          <a:off x="1083706" y="1783273"/>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1AF9CC-7C02-AE43-A7F7-467519EB12EC}">
      <dsp:nvSpPr>
        <dsp:cNvPr id="0" name=""/>
        <dsp:cNvSpPr/>
      </dsp:nvSpPr>
      <dsp:spPr>
        <a:xfrm>
          <a:off x="1280293" y="1970031"/>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Adaptive response</a:t>
          </a:r>
          <a:endParaRPr lang="en-US" sz="2200" kern="1200" dirty="0"/>
        </a:p>
      </dsp:txBody>
      <dsp:txXfrm>
        <a:off x="1313199" y="2002937"/>
        <a:ext cx="1703471" cy="1057683"/>
      </dsp:txXfrm>
    </dsp:sp>
    <dsp:sp modelId="{9939D2F4-29E6-9E40-9439-263CB04752AD}">
      <dsp:nvSpPr>
        <dsp:cNvPr id="0" name=""/>
        <dsp:cNvSpPr/>
      </dsp:nvSpPr>
      <dsp:spPr>
        <a:xfrm>
          <a:off x="2477" y="3421335"/>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2162D9-2BD1-4D4A-809D-D68D0BE8D522}">
      <dsp:nvSpPr>
        <dsp:cNvPr id="0" name=""/>
        <dsp:cNvSpPr/>
      </dsp:nvSpPr>
      <dsp:spPr>
        <a:xfrm>
          <a:off x="199065" y="3608093"/>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Recovery</a:t>
          </a:r>
          <a:endParaRPr lang="en-US" sz="2200" kern="1200" dirty="0"/>
        </a:p>
      </dsp:txBody>
      <dsp:txXfrm>
        <a:off x="231971" y="3640999"/>
        <a:ext cx="1703471" cy="1057683"/>
      </dsp:txXfrm>
    </dsp:sp>
    <dsp:sp modelId="{4E38482D-9F93-2D4F-8760-12A78984547A}">
      <dsp:nvSpPr>
        <dsp:cNvPr id="0" name=""/>
        <dsp:cNvSpPr/>
      </dsp:nvSpPr>
      <dsp:spPr>
        <a:xfrm>
          <a:off x="2164935" y="3421335"/>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94D831-9535-734A-ACDF-F57CFE608E26}">
      <dsp:nvSpPr>
        <dsp:cNvPr id="0" name=""/>
        <dsp:cNvSpPr/>
      </dsp:nvSpPr>
      <dsp:spPr>
        <a:xfrm>
          <a:off x="2361522" y="3608093"/>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Severe illness or death</a:t>
          </a:r>
          <a:endParaRPr lang="en-US" sz="2200" kern="1200" dirty="0"/>
        </a:p>
      </dsp:txBody>
      <dsp:txXfrm>
        <a:off x="2394428" y="3640999"/>
        <a:ext cx="1703471" cy="1057683"/>
      </dsp:txXfrm>
    </dsp:sp>
    <dsp:sp modelId="{77B3B7D7-996D-0047-8C45-BC6E00A148B7}">
      <dsp:nvSpPr>
        <dsp:cNvPr id="0" name=""/>
        <dsp:cNvSpPr/>
      </dsp:nvSpPr>
      <dsp:spPr>
        <a:xfrm>
          <a:off x="5408622" y="1783273"/>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9881F8-EFB1-3644-B54D-E4C1FB645A6A}">
      <dsp:nvSpPr>
        <dsp:cNvPr id="0" name=""/>
        <dsp:cNvSpPr/>
      </dsp:nvSpPr>
      <dsp:spPr>
        <a:xfrm>
          <a:off x="5605209" y="1970031"/>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Maladaptive response</a:t>
          </a:r>
          <a:endParaRPr lang="en-US" sz="2200" kern="1200" dirty="0"/>
        </a:p>
      </dsp:txBody>
      <dsp:txXfrm>
        <a:off x="5638115" y="2002937"/>
        <a:ext cx="1703471" cy="1057683"/>
      </dsp:txXfrm>
    </dsp:sp>
    <dsp:sp modelId="{3AB5917E-AFAE-B847-AC0F-9294E2B36A99}">
      <dsp:nvSpPr>
        <dsp:cNvPr id="0" name=""/>
        <dsp:cNvSpPr/>
      </dsp:nvSpPr>
      <dsp:spPr>
        <a:xfrm>
          <a:off x="4327393" y="3421335"/>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DC17E1-329C-EF45-A8AB-979F3A2ED781}">
      <dsp:nvSpPr>
        <dsp:cNvPr id="0" name=""/>
        <dsp:cNvSpPr/>
      </dsp:nvSpPr>
      <dsp:spPr>
        <a:xfrm>
          <a:off x="4523980" y="3608093"/>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Recovery</a:t>
          </a:r>
          <a:endParaRPr lang="en-US" sz="2200" kern="1200" dirty="0"/>
        </a:p>
      </dsp:txBody>
      <dsp:txXfrm>
        <a:off x="4556886" y="3640999"/>
        <a:ext cx="1703471" cy="1057683"/>
      </dsp:txXfrm>
    </dsp:sp>
    <dsp:sp modelId="{C5BAE9E8-32E1-FE44-BB4A-98D7C9C6D50D}">
      <dsp:nvSpPr>
        <dsp:cNvPr id="0" name=""/>
        <dsp:cNvSpPr/>
      </dsp:nvSpPr>
      <dsp:spPr>
        <a:xfrm>
          <a:off x="6489851" y="3421335"/>
          <a:ext cx="1769283" cy="112349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4BC627-1E0A-5C46-83D2-9A815263898B}">
      <dsp:nvSpPr>
        <dsp:cNvPr id="0" name=""/>
        <dsp:cNvSpPr/>
      </dsp:nvSpPr>
      <dsp:spPr>
        <a:xfrm>
          <a:off x="6686438" y="3608093"/>
          <a:ext cx="1769283" cy="11234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Severe illness or death</a:t>
          </a:r>
          <a:endParaRPr lang="en-US" sz="2200" kern="1200" dirty="0"/>
        </a:p>
      </dsp:txBody>
      <dsp:txXfrm>
        <a:off x="6719344" y="3640999"/>
        <a:ext cx="1703471" cy="10576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84" charset="0"/>
              </a:defRPr>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84" charset="0"/>
              </a:defRPr>
            </a:lvl1pPr>
          </a:lstStyle>
          <a:p>
            <a:endParaRPr lang="en-US"/>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84" charset="0"/>
              </a:defRPr>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84" charset="0"/>
              </a:defRPr>
            </a:lvl1pPr>
          </a:lstStyle>
          <a:p>
            <a:fld id="{A1C491F6-B806-4DCC-BDD6-86889A902243}" type="slidenum">
              <a:rPr lang="en-GB"/>
              <a:pPr/>
              <a:t>‹#›</a:t>
            </a:fld>
            <a:endParaRPr lang="en-GB"/>
          </a:p>
        </p:txBody>
      </p:sp>
    </p:spTree>
    <p:extLst>
      <p:ext uri="{BB962C8B-B14F-4D97-AF65-F5344CB8AC3E}">
        <p14:creationId xmlns:p14="http://schemas.microsoft.com/office/powerpoint/2010/main" val="2845980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C684378D-110A-4510-AEF4-1574B7CF81BF}" type="slidenum">
              <a:rPr lang="en-GB" sz="1200">
                <a:latin typeface="Times New Roman" pitchFamily="-84" charset="0"/>
              </a:rPr>
              <a:pPr/>
              <a:t>3</a:t>
            </a:fld>
            <a:endParaRPr lang="en-GB" sz="1200">
              <a:latin typeface="Times New Roman" pitchFamily="-84" charset="0"/>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93663" algn="l"/>
              </a:tabLst>
            </a:pPr>
            <a:r>
              <a:rPr lang="en-GB" smtClean="0">
                <a:latin typeface="Times New Roman" pitchFamily="-84" charset="0"/>
                <a:ea typeface="ＭＳ Ｐゴシック" pitchFamily="-84" charset="-128"/>
              </a:rPr>
              <a:t>	The American College of Chest Physicians and the Society of Critical Care Medicine 	(ACCP/SCCM), at a Consensus Conference, developed clear clinical definitions for the 	disease continuum.</a:t>
            </a:r>
          </a:p>
          <a:p>
            <a:pPr>
              <a:tabLst>
                <a:tab pos="93663" algn="l"/>
              </a:tabLst>
            </a:pPr>
            <a:r>
              <a:rPr lang="en-GB" smtClean="0">
                <a:latin typeface="Times New Roman" pitchFamily="-84" charset="0"/>
                <a:ea typeface="ＭＳ Ｐゴシック" pitchFamily="-84" charset="-128"/>
              </a:rPr>
              <a:t>	SIRS (systemic inflammatory response syndrome) is defined as the presence of two 	or more objective signs of systemic inflammation.</a:t>
            </a:r>
            <a:r>
              <a:rPr lang="en-GB" baseline="30000" smtClean="0">
                <a:latin typeface="Times New Roman" pitchFamily="-84" charset="0"/>
                <a:ea typeface="ＭＳ Ｐゴシック" pitchFamily="-84" charset="-128"/>
              </a:rPr>
              <a:t>11</a:t>
            </a:r>
            <a:endParaRPr lang="en-GB" smtClean="0">
              <a:latin typeface="Times New Roman" pitchFamily="-84" charset="0"/>
              <a:ea typeface="ＭＳ Ｐゴシック" pitchFamily="-84" charset="-128"/>
            </a:endParaRPr>
          </a:p>
          <a:p>
            <a:pPr>
              <a:tabLst>
                <a:tab pos="93663" algn="l"/>
              </a:tabLst>
            </a:pPr>
            <a:endParaRPr lang="en-GB" baseline="30000"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To standardise definitions, a Consensus Conference was held in the early 1990s by the ACCP/SCCM. </a:t>
            </a:r>
          </a:p>
          <a:p>
            <a:pPr>
              <a:tabLst>
                <a:tab pos="93663" algn="l"/>
              </a:tabLst>
            </a:pPr>
            <a:r>
              <a:rPr lang="en-GB" b="1" smtClean="0">
                <a:latin typeface="Times New Roman" pitchFamily="-84" charset="0"/>
                <a:ea typeface="ＭＳ Ｐゴシック" pitchFamily="-84" charset="-128"/>
              </a:rPr>
              <a:t>These groups developed three terms for the progression of clinical symptoms: sepsis, severe sepsis and septic shock.</a:t>
            </a:r>
            <a:r>
              <a:rPr lang="en-GB" b="1" baseline="30000" smtClean="0">
                <a:latin typeface="Times New Roman" pitchFamily="-84" charset="0"/>
                <a:ea typeface="ＭＳ Ｐゴシック" pitchFamily="-84" charset="-128"/>
              </a:rPr>
              <a:t>2,11</a:t>
            </a:r>
            <a:r>
              <a:rPr lang="en-GB" b="1" smtClean="0">
                <a:latin typeface="Times New Roman" pitchFamily="-84" charset="0"/>
                <a:ea typeface="ＭＳ Ｐゴシック" pitchFamily="-84" charset="-128"/>
              </a:rPr>
              <a:t> </a:t>
            </a:r>
          </a:p>
          <a:p>
            <a:pPr>
              <a:tabLst>
                <a:tab pos="93663" algn="l"/>
              </a:tabLst>
            </a:pPr>
            <a:r>
              <a:rPr lang="en-GB" b="1" smtClean="0">
                <a:latin typeface="Times New Roman" pitchFamily="-84" charset="0"/>
                <a:ea typeface="ＭＳ Ｐゴシック" pitchFamily="-84" charset="-128"/>
              </a:rPr>
              <a:t>The conference also defined an initial SIRS, which requires evaluation of abnormalities of temperature, heart rate, respiratory rate and white blood cell count.</a:t>
            </a:r>
            <a:r>
              <a:rPr lang="en-GB" b="1" baseline="30000" smtClean="0">
                <a:latin typeface="Times New Roman" pitchFamily="-84" charset="0"/>
                <a:ea typeface="ＭＳ Ｐゴシック" pitchFamily="-84" charset="-128"/>
              </a:rPr>
              <a:t>2,11</a:t>
            </a:r>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7C96EB1-1359-46ED-BF3A-3F40C1DB2561}" type="slidenum">
              <a:rPr lang="en-GB" sz="1200">
                <a:latin typeface="Times New Roman" pitchFamily="-84" charset="0"/>
              </a:rPr>
              <a:pPr/>
              <a:t>15</a:t>
            </a:fld>
            <a:endParaRPr lang="en-GB" sz="1200">
              <a:latin typeface="Times New Roman" pitchFamily="-84" charset="0"/>
            </a:endParaRPr>
          </a:p>
        </p:txBody>
      </p:sp>
      <p:sp>
        <p:nvSpPr>
          <p:cNvPr id="41987" name="Rectangle 2"/>
          <p:cNvSpPr>
            <a:spLocks noChangeArrowheads="1" noTextEdit="1"/>
          </p:cNvSpPr>
          <p:nvPr>
            <p:ph type="sldImg"/>
          </p:nvPr>
        </p:nvSpPr>
        <p:spPr>
          <a:solidFill>
            <a:srgbClr val="FFFFFF"/>
          </a:solidFill>
          <a:ln w="12700" cap="flat"/>
        </p:spPr>
      </p:sp>
      <p:sp>
        <p:nvSpPr>
          <p:cNvPr id="41988"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3703E7C2-1AFB-4CBF-B670-9D3DE82FE514}" type="slidenum">
              <a:rPr lang="en-GB" sz="1200">
                <a:latin typeface="Times New Roman" pitchFamily="-84" charset="0"/>
              </a:rPr>
              <a:pPr/>
              <a:t>16</a:t>
            </a:fld>
            <a:endParaRPr lang="en-GB" sz="1200">
              <a:latin typeface="Times New Roman" pitchFamily="-84"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CA12530-863D-41AC-BD9A-EB7C26EF5EBA}" type="slidenum">
              <a:rPr lang="en-GB" sz="1200">
                <a:latin typeface="Times New Roman" pitchFamily="-84" charset="0"/>
              </a:rPr>
              <a:pPr/>
              <a:t>17</a:t>
            </a:fld>
            <a:endParaRPr lang="en-GB" sz="1200">
              <a:latin typeface="Times New Roman" pitchFamily="-84" charset="0"/>
            </a:endParaRPr>
          </a:p>
        </p:txBody>
      </p:sp>
      <p:sp>
        <p:nvSpPr>
          <p:cNvPr id="46083" name="Rectangle 1026"/>
          <p:cNvSpPr>
            <a:spLocks noChangeArrowheads="1" noTextEdit="1"/>
          </p:cNvSpPr>
          <p:nvPr>
            <p:ph type="sldImg"/>
          </p:nvPr>
        </p:nvSpPr>
        <p:spPr>
          <a:ln/>
        </p:spPr>
      </p:sp>
      <p:sp>
        <p:nvSpPr>
          <p:cNvPr id="460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177D6D9-8531-4451-BD12-36BA3F196938}" type="slidenum">
              <a:rPr lang="en-GB" sz="1200">
                <a:latin typeface="Times New Roman" pitchFamily="-84" charset="0"/>
              </a:rPr>
              <a:pPr/>
              <a:t>18</a:t>
            </a:fld>
            <a:endParaRPr lang="en-GB" sz="1200">
              <a:latin typeface="Times New Roman" pitchFamily="-84"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1EDC98A-09B1-4E26-9B06-6F1C0ACFCA0F}" type="slidenum">
              <a:rPr lang="en-GB" sz="1200">
                <a:latin typeface="Times New Roman" pitchFamily="-84" charset="0"/>
              </a:rPr>
              <a:pPr/>
              <a:t>19</a:t>
            </a:fld>
            <a:endParaRPr lang="en-GB" sz="1200">
              <a:latin typeface="Times New Roman" pitchFamily="-84"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C26CBB46-A605-4603-8A2F-F3BF36B12853}" type="slidenum">
              <a:rPr lang="en-GB" sz="1200">
                <a:latin typeface="Times New Roman" pitchFamily="-84" charset="0"/>
              </a:rPr>
              <a:pPr/>
              <a:t>21</a:t>
            </a:fld>
            <a:endParaRPr lang="en-GB" sz="1200">
              <a:latin typeface="Times New Roman" pitchFamily="-84"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FCCCFB4-FC0D-47A8-A4D8-CB98E271C0A2}" type="slidenum">
              <a:rPr lang="en-GB" sz="1200">
                <a:latin typeface="Times New Roman" pitchFamily="-84" charset="0"/>
              </a:rPr>
              <a:pPr/>
              <a:t>22</a:t>
            </a:fld>
            <a:endParaRPr lang="en-GB" sz="1200">
              <a:latin typeface="Times New Roman" pitchFamily="-84"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C7F1E863-8C24-4580-954C-CDBD9DF11F6D}" type="slidenum">
              <a:rPr lang="en-GB" sz="1200">
                <a:latin typeface="Times New Roman" pitchFamily="-84" charset="0"/>
              </a:rPr>
              <a:pPr/>
              <a:t>23</a:t>
            </a:fld>
            <a:endParaRPr lang="en-GB" sz="1200">
              <a:latin typeface="Times New Roman" pitchFamily="-84" charset="0"/>
            </a:endParaRPr>
          </a:p>
        </p:txBody>
      </p:sp>
      <p:sp>
        <p:nvSpPr>
          <p:cNvPr id="57347" name="Rectangle 2"/>
          <p:cNvSpPr>
            <a:spLocks noChangeArrowheads="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Gram-positive bacteria harbour a range of toxins, employing a diverse range of toxic 	mechanisms.</a:t>
            </a:r>
            <a:r>
              <a:rPr lang="en-GB" baseline="30000" smtClean="0">
                <a:latin typeface="Times New Roman" pitchFamily="-84" charset="0"/>
                <a:ea typeface="ＭＳ Ｐゴシック" pitchFamily="-84" charset="-128"/>
              </a:rPr>
              <a:t>6,30</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Some similarities have been discovered in the immune responses to some Gram-		negative and Gram-positive bacterial toxins.</a:t>
            </a:r>
            <a:r>
              <a:rPr lang="en-GB" baseline="30000" smtClean="0">
                <a:latin typeface="Times New Roman" pitchFamily="-84" charset="0"/>
                <a:ea typeface="ＭＳ Ｐゴシック" pitchFamily="-84" charset="-128"/>
              </a:rPr>
              <a:t>31</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Lipoteichoic acid from Gram-positive bacteria demonstrates CD14-dependent (receptor present on many human cell types) cellular activation, thus also stimulating leucocytes by a similar mechanism to Gram-negative bacteria.</a:t>
            </a:r>
            <a:r>
              <a:rPr lang="en-GB" b="1" baseline="30000" smtClean="0">
                <a:latin typeface="Times New Roman" pitchFamily="-84" charset="0"/>
                <a:ea typeface="ＭＳ Ｐゴシック" pitchFamily="-84" charset="-128"/>
              </a:rPr>
              <a:t>31</a:t>
            </a:r>
            <a:r>
              <a:rPr lang="en-GB" b="1" smtClean="0">
                <a:latin typeface="Times New Roman" pitchFamily="-84" charset="0"/>
                <a:ea typeface="ＭＳ Ｐゴシック" pitchFamily="-84" charset="-128"/>
              </a:rPr>
              <a:t> Furthermore, Gram-positive bacteria posess an array of other factors that contribute to evasion of the host immune response, such as antiphagocytic capsules, intrinsic resistance to bacteriolysis and invasive properties.</a:t>
            </a:r>
            <a:r>
              <a:rPr lang="en-GB" b="1" baseline="30000" smtClean="0">
                <a:latin typeface="Times New Roman" pitchFamily="-84" charset="0"/>
                <a:ea typeface="ＭＳ Ｐゴシック" pitchFamily="-84" charset="-128"/>
              </a:rPr>
              <a:t>6</a:t>
            </a:r>
            <a:r>
              <a:rPr lang="en-GB" b="1" smtClean="0">
                <a:latin typeface="Times New Roman" pitchFamily="-84" charset="0"/>
                <a:ea typeface="ＭＳ Ｐゴシック" pitchFamily="-84" charset="-128"/>
              </a:rPr>
              <a:t> Some studies in animal models have indicated that the cytokine profile triggered by exotoxins may be different to that initiated in response to endotoxins, though the few studies performed in sepsis patients have been inconclusive.</a:t>
            </a:r>
            <a:r>
              <a:rPr lang="en-GB" b="1" baseline="30000" smtClean="0">
                <a:latin typeface="Times New Roman" pitchFamily="-84" charset="0"/>
                <a:ea typeface="ＭＳ Ｐゴシック" pitchFamily="-84" charset="-128"/>
              </a:rPr>
              <a:t>6</a:t>
            </a:r>
            <a:endParaRPr lang="en-GB" smtClean="0">
              <a:latin typeface="Times New Roman" pitchFamily="-84" charset="0"/>
              <a:ea typeface="ＭＳ Ｐゴシック" pitchFamily="-84" charset="-128"/>
            </a:endParaRPr>
          </a:p>
          <a:p>
            <a:pPr>
              <a:tabLst>
                <a:tab pos="93663" algn="l"/>
              </a:tabLst>
            </a:pPr>
            <a:endParaRPr lang="en-US" baseline="30000" smtClean="0">
              <a:latin typeface="Times New Roman" pitchFamily="-84" charset="0"/>
              <a:ea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F120E9A9-133E-4782-8FD3-F7527FCD4B07}" type="slidenum">
              <a:rPr lang="en-GB" sz="1200">
                <a:latin typeface="Times New Roman" pitchFamily="-84" charset="0"/>
              </a:rPr>
              <a:pPr/>
              <a:t>24</a:t>
            </a:fld>
            <a:endParaRPr lang="en-GB" sz="1200">
              <a:latin typeface="Times New Roman" pitchFamily="-84" charset="0"/>
            </a:endParaRPr>
          </a:p>
        </p:txBody>
      </p:sp>
      <p:sp>
        <p:nvSpPr>
          <p:cNvPr id="59395" name="Rectangle 2"/>
          <p:cNvSpPr>
            <a:spLocks noChangeArrowheads="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Nosocomial infection is a significant cause of sepsis.</a:t>
            </a:r>
            <a:r>
              <a:rPr lang="en-GB" baseline="30000" smtClean="0">
                <a:latin typeface="Times New Roman" pitchFamily="-84" charset="0"/>
                <a:ea typeface="ＭＳ Ｐゴシック" pitchFamily="-84" charset="-128"/>
              </a:rPr>
              <a:t>18,36,37</a:t>
            </a:r>
            <a:endParaRPr lang="en-GB"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Patients admitted to ICUs suffer higher rates of nosocomial infections compared with patients on general hospital wards.</a:t>
            </a:r>
            <a:r>
              <a:rPr lang="en-GB" b="1" baseline="30000" smtClean="0">
                <a:latin typeface="Times New Roman" pitchFamily="-84" charset="0"/>
                <a:ea typeface="ＭＳ Ｐゴシック" pitchFamily="-84" charset="-128"/>
              </a:rPr>
              <a:t>18</a:t>
            </a:r>
            <a:r>
              <a:rPr lang="en-GB" b="1" smtClean="0">
                <a:latin typeface="Times New Roman" pitchFamily="-84" charset="0"/>
                <a:ea typeface="ＭＳ Ｐゴシック" pitchFamily="-84" charset="-128"/>
              </a:rPr>
              <a:t> Causative pathogens vary between institutions, or even between wards, because of differences in patient population and the prevailing hospital flora.</a:t>
            </a:r>
            <a:r>
              <a:rPr lang="en-GB" b="1" baseline="30000" smtClean="0">
                <a:latin typeface="Times New Roman" pitchFamily="-84" charset="0"/>
                <a:ea typeface="ＭＳ Ｐゴシック" pitchFamily="-84" charset="-128"/>
              </a:rPr>
              <a:t>36</a:t>
            </a:r>
            <a:r>
              <a:rPr lang="en-GB" b="1" smtClean="0">
                <a:latin typeface="Times New Roman" pitchFamily="-84" charset="0"/>
                <a:ea typeface="ＭＳ Ｐゴシック" pitchFamily="-84" charset="-128"/>
              </a:rPr>
              <a:t> Nosocomial infection is a significant cause of sepsis and there is evidence that this is increasing.</a:t>
            </a:r>
            <a:r>
              <a:rPr lang="en-GB" b="1" baseline="30000" smtClean="0">
                <a:latin typeface="Times New Roman" pitchFamily="-84" charset="0"/>
                <a:ea typeface="ＭＳ Ｐゴシック" pitchFamily="-84" charset="-128"/>
              </a:rPr>
              <a:t>18</a:t>
            </a:r>
            <a:r>
              <a:rPr lang="en-GB" b="1" smtClean="0">
                <a:latin typeface="Times New Roman" pitchFamily="-84" charset="0"/>
                <a:ea typeface="ＭＳ Ｐゴシック" pitchFamily="-84" charset="-128"/>
              </a:rPr>
              <a:t> In a historical cohort study by Pittet et al. in 1994,</a:t>
            </a:r>
            <a:r>
              <a:rPr lang="en-GB" b="1" baseline="30000" smtClean="0">
                <a:latin typeface="Times New Roman" pitchFamily="-84" charset="0"/>
                <a:ea typeface="ＭＳ Ｐゴシック" pitchFamily="-84" charset="-128"/>
              </a:rPr>
              <a:t>38</a:t>
            </a:r>
            <a:r>
              <a:rPr lang="en-GB" b="1" smtClean="0">
                <a:latin typeface="Times New Roman" pitchFamily="-84" charset="0"/>
                <a:ea typeface="ＭＳ Ｐゴシック" pitchFamily="-84" charset="-128"/>
              </a:rPr>
              <a:t> the crude mortality of nosocomial bloodstream infection in the surgical ICU was 50% and associated (not due to an underlying condition) mortality was 35%.</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Hospital-acquired pathogens may be multi-resistant and include multi-resistant </a:t>
            </a:r>
            <a:r>
              <a:rPr lang="en-GB" b="1" i="1" smtClean="0">
                <a:latin typeface="Times New Roman" pitchFamily="-84" charset="0"/>
                <a:ea typeface="ＭＳ Ｐゴシック" pitchFamily="-84" charset="-128"/>
              </a:rPr>
              <a:t>Staphylococcus aureus</a:t>
            </a:r>
            <a:r>
              <a:rPr lang="en-GB" b="1" smtClean="0">
                <a:latin typeface="Times New Roman" pitchFamily="-84" charset="0"/>
                <a:ea typeface="ＭＳ Ｐゴシック" pitchFamily="-84" charset="-128"/>
              </a:rPr>
              <a:t> (MRSA), </a:t>
            </a:r>
            <a:r>
              <a:rPr lang="en-GB" b="1" i="1" smtClean="0">
                <a:latin typeface="Times New Roman" pitchFamily="-84" charset="0"/>
                <a:ea typeface="ＭＳ Ｐゴシック" pitchFamily="-84" charset="-128"/>
              </a:rPr>
              <a:t>Klebsiella spp</a:t>
            </a:r>
            <a:r>
              <a:rPr lang="en-GB" b="1" smtClean="0">
                <a:latin typeface="Times New Roman" pitchFamily="-84" charset="0"/>
                <a:ea typeface="ＭＳ Ｐゴシック" pitchFamily="-84" charset="-128"/>
              </a:rPr>
              <a:t>. and </a:t>
            </a:r>
            <a:r>
              <a:rPr lang="en-GB" b="1" i="1" smtClean="0">
                <a:latin typeface="Times New Roman" pitchFamily="-84" charset="0"/>
                <a:ea typeface="ＭＳ Ｐゴシック" pitchFamily="-84" charset="-128"/>
              </a:rPr>
              <a:t>Pseudomonas spp</a:t>
            </a:r>
            <a:r>
              <a:rPr lang="en-GB" b="1" smtClean="0">
                <a:latin typeface="Times New Roman" pitchFamily="-84" charset="0"/>
                <a:ea typeface="ＭＳ Ｐゴシック" pitchFamily="-84" charset="-128"/>
              </a:rPr>
              <a:t>.</a:t>
            </a:r>
            <a:r>
              <a:rPr lang="en-GB" b="1" baseline="30000" smtClean="0">
                <a:latin typeface="Times New Roman" pitchFamily="-84" charset="0"/>
                <a:ea typeface="ＭＳ Ｐゴシック" pitchFamily="-84" charset="-128"/>
              </a:rPr>
              <a:t>32,37</a:t>
            </a:r>
            <a:r>
              <a:rPr lang="en-GB" b="1" smtClean="0">
                <a:latin typeface="Times New Roman" pitchFamily="-84" charset="0"/>
                <a:ea typeface="ＭＳ Ｐゴシック" pitchFamily="-84" charset="-128"/>
              </a:rPr>
              <a:t> Such pathogens may be endemic in some hospitals</a:t>
            </a:r>
            <a:r>
              <a:rPr lang="en-GB" b="1" baseline="30000" smtClean="0">
                <a:latin typeface="Times New Roman" pitchFamily="-84" charset="0"/>
                <a:ea typeface="ＭＳ Ｐゴシック" pitchFamily="-84" charset="-128"/>
              </a:rPr>
              <a:t>32</a:t>
            </a:r>
            <a:r>
              <a:rPr lang="en-GB" b="1" smtClean="0">
                <a:latin typeface="Times New Roman" pitchFamily="-84" charset="0"/>
                <a:ea typeface="ＭＳ Ｐゴシック" pitchFamily="-84" charset="-128"/>
              </a:rPr>
              <a:t> and thus pose a threat to patients contracting nosocomial infection.</a:t>
            </a:r>
            <a:r>
              <a:rPr lang="en-GB" b="1" baseline="30000" smtClean="0">
                <a:latin typeface="Times New Roman" pitchFamily="-84" charset="0"/>
                <a:ea typeface="ＭＳ Ｐゴシック" pitchFamily="-84" charset="-128"/>
              </a:rPr>
              <a:t>35</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US" b="1" baseline="30000" smtClean="0">
              <a:latin typeface="Times New Roman" pitchFamily="-84" charset="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4FE00A3-152A-4D68-8F5A-615617C9BA3C}" type="slidenum">
              <a:rPr lang="en-GB" sz="1200">
                <a:latin typeface="Times New Roman" pitchFamily="-84" charset="0"/>
              </a:rPr>
              <a:pPr/>
              <a:t>25</a:t>
            </a:fld>
            <a:endParaRPr lang="en-GB" sz="1200">
              <a:latin typeface="Times New Roman" pitchFamily="-84" charset="0"/>
            </a:endParaRPr>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Sepsis caused by systemic Candida infection is associated with a high mortality rate 	of up to 50% in the USA.</a:t>
            </a:r>
            <a:r>
              <a:rPr lang="en-GB" baseline="30000" smtClean="0">
                <a:latin typeface="Times New Roman" pitchFamily="-84" charset="0"/>
                <a:ea typeface="ＭＳ Ｐゴシック" pitchFamily="-84" charset="-128"/>
              </a:rPr>
              <a:t>39</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i="1" smtClean="0">
                <a:latin typeface="Times New Roman" pitchFamily="-84" charset="0"/>
                <a:ea typeface="ＭＳ Ｐゴシック" pitchFamily="-84" charset="-128"/>
              </a:rPr>
              <a:t>Candida</a:t>
            </a:r>
            <a:r>
              <a:rPr lang="en-GB" b="1" smtClean="0">
                <a:latin typeface="Times New Roman" pitchFamily="-84" charset="0"/>
                <a:ea typeface="ＭＳ Ｐゴシック" pitchFamily="-84" charset="-128"/>
              </a:rPr>
              <a:t> spp. (e.g. </a:t>
            </a:r>
            <a:r>
              <a:rPr lang="en-GB" b="1" i="1" smtClean="0">
                <a:latin typeface="Times New Roman" pitchFamily="-84" charset="0"/>
                <a:ea typeface="ＭＳ Ｐゴシック" pitchFamily="-84" charset="-128"/>
              </a:rPr>
              <a:t>C. albicans, C. glabrata, C. tropicalis, C. parapsilosis</a:t>
            </a:r>
            <a:r>
              <a:rPr lang="en-GB" b="1" smtClean="0">
                <a:latin typeface="Times New Roman" pitchFamily="-84" charset="0"/>
                <a:ea typeface="ＭＳ Ｐゴシック" pitchFamily="-84" charset="-128"/>
              </a:rPr>
              <a:t>) are the most common fungal pathogens associated with sepsis. These organisms are difficult to diagnose and the mortality rate is high.</a:t>
            </a:r>
            <a:r>
              <a:rPr lang="en-GB" b="1" baseline="30000" smtClean="0">
                <a:latin typeface="Times New Roman" pitchFamily="-84" charset="0"/>
                <a:ea typeface="ＭＳ Ｐゴシック" pitchFamily="-84" charset="-128"/>
              </a:rPr>
              <a:t>39</a:t>
            </a:r>
            <a:r>
              <a:rPr lang="en-GB" b="1" smtClean="0">
                <a:latin typeface="Times New Roman" pitchFamily="-84" charset="0"/>
                <a:ea typeface="ＭＳ Ｐゴシック" pitchFamily="-84" charset="-128"/>
              </a:rPr>
              <a:t> Studies have shown that Candidaemia</a:t>
            </a:r>
            <a:r>
              <a:rPr lang="en-GB" b="1" i="1" smtClean="0">
                <a:latin typeface="Times New Roman" pitchFamily="-84" charset="0"/>
                <a:ea typeface="ＭＳ Ｐゴシック" pitchFamily="-84" charset="-128"/>
              </a:rPr>
              <a:t> </a:t>
            </a:r>
            <a:r>
              <a:rPr lang="en-GB" b="1" smtClean="0">
                <a:latin typeface="Times New Roman" pitchFamily="-84" charset="0"/>
                <a:ea typeface="ＭＳ Ｐゴシック" pitchFamily="-84" charset="-128"/>
              </a:rPr>
              <a:t>is associated</a:t>
            </a:r>
            <a:r>
              <a:rPr lang="en-GB" b="1" i="1" smtClean="0">
                <a:latin typeface="Times New Roman" pitchFamily="-84" charset="0"/>
                <a:ea typeface="ＭＳ Ｐゴシック" pitchFamily="-84" charset="-128"/>
              </a:rPr>
              <a:t> </a:t>
            </a:r>
            <a:r>
              <a:rPr lang="en-GB" b="1" smtClean="0">
                <a:latin typeface="Times New Roman" pitchFamily="-84" charset="0"/>
                <a:ea typeface="ＭＳ Ｐゴシック" pitchFamily="-84" charset="-128"/>
              </a:rPr>
              <a:t>with high mortality. However, larger studies are needed in this area to confirm this finding.</a:t>
            </a:r>
            <a:r>
              <a:rPr lang="en-GB" b="1" baseline="30000" smtClean="0">
                <a:latin typeface="Times New Roman" pitchFamily="-84" charset="0"/>
                <a:ea typeface="ＭＳ Ｐゴシック" pitchFamily="-84" charset="-128"/>
              </a:rPr>
              <a:t>40</a:t>
            </a:r>
            <a:endParaRPr lang="en-GB" b="1"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a:t>
            </a:r>
          </a:p>
          <a:p>
            <a:pPr>
              <a:tabLst>
                <a:tab pos="93663" algn="l"/>
              </a:tabLst>
            </a:pPr>
            <a:r>
              <a:rPr lang="en-GB" b="1" smtClean="0">
                <a:latin typeface="Times New Roman" pitchFamily="-84" charset="0"/>
                <a:ea typeface="ＭＳ Ｐゴシック" pitchFamily="-84" charset="-128"/>
              </a:rPr>
              <a:t>    </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93BD07B-EE77-47D4-A3F3-8294A98B544C}" type="slidenum">
              <a:rPr lang="en-GB" sz="1200">
                <a:latin typeface="Times New Roman" pitchFamily="-84" charset="0"/>
              </a:rPr>
              <a:pPr/>
              <a:t>4</a:t>
            </a:fld>
            <a:endParaRPr lang="en-GB" sz="1200">
              <a:latin typeface="Times New Roman" pitchFamily="-84"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93663" algn="l"/>
              </a:tabLst>
            </a:pPr>
            <a:r>
              <a:rPr lang="en-GB" smtClean="0">
                <a:latin typeface="Times New Roman" pitchFamily="-84" charset="0"/>
                <a:ea typeface="ＭＳ Ｐゴシック" pitchFamily="-84" charset="-128"/>
              </a:rPr>
              <a:t>	The American College of Chest Physicians and the Society of Critical Care Medicine 	(ACCP/SCCM) defines sepsis as the presence of systemic inflammatory response 		syndrome (SIRS) with the addition of a confirmed or presumed (i.e. presence of 		commonly recognised signs of infection without an identifiable pathogen being 		isolated) microbiological infection.</a:t>
            </a:r>
            <a:r>
              <a:rPr lang="en-GB" baseline="30000" smtClean="0">
                <a:latin typeface="Times New Roman" pitchFamily="-84" charset="0"/>
                <a:ea typeface="ＭＳ Ｐゴシック" pitchFamily="-84" charset="-128"/>
              </a:rPr>
              <a:t>11</a:t>
            </a:r>
            <a:r>
              <a:rPr lang="en-GB" smtClean="0">
                <a:latin typeface="Times New Roman" pitchFamily="-84" charset="0"/>
                <a:ea typeface="ＭＳ Ｐゴシック" pitchFamily="-84" charset="-128"/>
              </a:rPr>
              <a:t>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Approximately 60% of sepsis cases are associated with a microbiologically confirmed infection.</a:t>
            </a:r>
            <a:r>
              <a:rPr lang="en-GB" b="1" baseline="30000" smtClean="0">
                <a:latin typeface="Times New Roman" pitchFamily="-84" charset="0"/>
                <a:ea typeface="ＭＳ Ｐゴシック" pitchFamily="-84" charset="-128"/>
              </a:rPr>
              <a:t>15</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When the underlying site of infection can be identified, the most common infection sites are the lung, abdomen or urinary tract.</a:t>
            </a:r>
            <a:r>
              <a:rPr lang="en-GB" b="1" baseline="30000" smtClean="0">
                <a:latin typeface="Times New Roman" pitchFamily="-84" charset="0"/>
                <a:ea typeface="ＭＳ Ｐゴシック" pitchFamily="-84" charset="-128"/>
              </a:rPr>
              <a:t>5,16,17</a:t>
            </a:r>
            <a:r>
              <a:rPr lang="en-GB" b="1" smtClean="0">
                <a:latin typeface="Times New Roman" pitchFamily="-84" charset="0"/>
                <a:ea typeface="ＭＳ Ｐゴシック" pitchFamily="-84" charset="-128"/>
              </a:rPr>
              <a:t> For example, one study found that in 46% of patients the infection site was the lung, 15% the abdomino-pelvic region and 10% the urinary tract.</a:t>
            </a:r>
            <a:r>
              <a:rPr lang="en-GB" b="1" baseline="30000" smtClean="0">
                <a:latin typeface="Times New Roman" pitchFamily="-84" charset="0"/>
                <a:ea typeface="ＭＳ Ｐゴシック" pitchFamily="-84" charset="-128"/>
              </a:rPr>
              <a:t>16</a:t>
            </a:r>
            <a:endParaRPr lang="en-GB" smtClean="0">
              <a:latin typeface="Times New Roman" pitchFamily="-84" charset="0"/>
              <a:ea typeface="ＭＳ Ｐゴシック" pitchFamily="-84" charset="-128"/>
            </a:endParaRPr>
          </a:p>
          <a:p>
            <a:pPr>
              <a:tabLst>
                <a:tab pos="93663" algn="l"/>
              </a:tabLst>
            </a:pPr>
            <a:endParaRPr lang="en-US" baseline="30000" smtClean="0">
              <a:latin typeface="Times New Roman" pitchFamily="-8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12AF17C1-505F-44F1-BB00-AF2D9185AF31}" type="slidenum">
              <a:rPr lang="en-GB" sz="1200">
                <a:latin typeface="Times New Roman" pitchFamily="-84" charset="0"/>
              </a:rPr>
              <a:pPr/>
              <a:t>26</a:t>
            </a:fld>
            <a:endParaRPr lang="en-GB" sz="1200">
              <a:latin typeface="Times New Roman" pitchFamily="-84" charset="0"/>
            </a:endParaRPr>
          </a:p>
        </p:txBody>
      </p:sp>
      <p:sp>
        <p:nvSpPr>
          <p:cNvPr id="63491" name="Rectangle 2"/>
          <p:cNvSpPr>
            <a:spLocks noChangeArrowheads="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lIns="91531" tIns="45766" rIns="91531" bIns="45766"/>
          <a:lstStyle/>
          <a:p>
            <a:pPr marL="93663" indent="-93663"/>
            <a:r>
              <a:rPr lang="en-GB" smtClean="0">
                <a:latin typeface="Times New Roman" pitchFamily="-84" charset="0"/>
                <a:ea typeface="ＭＳ Ｐゴシック" pitchFamily="-84" charset="-128"/>
              </a:rPr>
              <a:t>Bacterial infection evokes a host response by triggering the immune system.</a:t>
            </a:r>
          </a:p>
          <a:p>
            <a:pPr marL="93663" indent="-93663"/>
            <a:r>
              <a:rPr lang="en-GB" smtClean="0">
                <a:latin typeface="Times New Roman" pitchFamily="-84" charset="0"/>
                <a:ea typeface="ＭＳ Ｐゴシック" pitchFamily="-84" charset="-128"/>
              </a:rPr>
              <a:t>Normally, the endothelium plays a key role in maintaining homeostasis.</a:t>
            </a:r>
            <a:r>
              <a:rPr lang="en-GB" baseline="30000" smtClean="0">
                <a:latin typeface="Times New Roman" pitchFamily="-84" charset="0"/>
                <a:ea typeface="ＭＳ Ｐゴシック" pitchFamily="-84" charset="-128"/>
              </a:rPr>
              <a:t>41,42</a:t>
            </a:r>
            <a:endParaRPr lang="en-GB" smtClean="0">
              <a:latin typeface="Times New Roman" pitchFamily="-84" charset="0"/>
              <a:ea typeface="ＭＳ Ｐゴシック" pitchFamily="-84" charset="-128"/>
            </a:endParaRPr>
          </a:p>
          <a:p>
            <a:pPr marL="93663" indent="-93663"/>
            <a:r>
              <a:rPr lang="en-GB" smtClean="0">
                <a:latin typeface="Times New Roman" pitchFamily="-84" charset="0"/>
                <a:ea typeface="ＭＳ Ｐゴシック" pitchFamily="-84" charset="-128"/>
              </a:rPr>
              <a:t>Systemic microvascular endothelial damage compromises the active, moderating role of the endothelium.</a:t>
            </a:r>
            <a:r>
              <a:rPr lang="en-GB" baseline="30000" smtClean="0">
                <a:latin typeface="Times New Roman" pitchFamily="-84" charset="0"/>
                <a:ea typeface="ＭＳ Ｐゴシック" pitchFamily="-84" charset="-128"/>
              </a:rPr>
              <a:t>41</a:t>
            </a:r>
            <a:endParaRPr lang="en-GB" smtClean="0">
              <a:latin typeface="Times New Roman" pitchFamily="-84" charset="0"/>
              <a:ea typeface="ＭＳ Ｐゴシック" pitchFamily="-84" charset="-128"/>
            </a:endParaRPr>
          </a:p>
          <a:p>
            <a:pPr marL="93663" indent="-93663"/>
            <a:r>
              <a:rPr lang="en-GB" smtClean="0">
                <a:latin typeface="Times New Roman" pitchFamily="-84" charset="0"/>
                <a:ea typeface="ＭＳ Ｐゴシック" pitchFamily="-84" charset="-128"/>
              </a:rPr>
              <a:t>In the sepsis patient, endothelial dysfunction is central to the imbalance between inflammation, coagulation and fibrinolysis.</a:t>
            </a:r>
            <a:r>
              <a:rPr lang="en-GB" baseline="30000" smtClean="0">
                <a:latin typeface="Times New Roman" pitchFamily="-84" charset="0"/>
                <a:ea typeface="ＭＳ Ｐゴシック" pitchFamily="-84" charset="-128"/>
              </a:rPr>
              <a:t>41</a:t>
            </a:r>
            <a:endParaRPr lang="en-GB" smtClean="0">
              <a:latin typeface="Times New Roman" pitchFamily="-84" charset="0"/>
              <a:ea typeface="ＭＳ Ｐゴシック" pitchFamily="-84" charset="-128"/>
            </a:endParaRPr>
          </a:p>
          <a:p>
            <a:pPr marL="93663" indent="-93663"/>
            <a:r>
              <a:rPr lang="en-GB" smtClean="0">
                <a:latin typeface="Times New Roman" pitchFamily="-84" charset="0"/>
                <a:ea typeface="ＭＳ Ｐゴシック" pitchFamily="-84" charset="-128"/>
              </a:rPr>
              <a:t>Other pathophysiological mechanisms, including nitric oxide and mitochondrial dysfunction, may also be involved in disease progression.</a:t>
            </a:r>
            <a:r>
              <a:rPr lang="en-GB" baseline="30000" smtClean="0">
                <a:latin typeface="Times New Roman" pitchFamily="-84" charset="0"/>
                <a:ea typeface="ＭＳ Ｐゴシック" pitchFamily="-84" charset="-128"/>
              </a:rPr>
              <a:t>43</a:t>
            </a:r>
            <a:endParaRPr lang="en-GB" smtClean="0">
              <a:latin typeface="Times New Roman" pitchFamily="-84" charset="0"/>
              <a:ea typeface="ＭＳ Ｐゴシック" pitchFamily="-84" charset="-128"/>
            </a:endParaRPr>
          </a:p>
          <a:p>
            <a:pPr marL="93663" indent="-93663"/>
            <a:r>
              <a:rPr lang="en-GB" smtClean="0">
                <a:latin typeface="Times New Roman" pitchFamily="-84" charset="0"/>
                <a:ea typeface="ＭＳ Ｐゴシック" pitchFamily="-84" charset="-128"/>
              </a:rPr>
              <a:t>Loss of homeostasis in sepsis patients may result in organ dysfunction.</a:t>
            </a:r>
            <a:r>
              <a:rPr lang="en-GB" baseline="30000" smtClean="0">
                <a:latin typeface="Times New Roman" pitchFamily="-84" charset="0"/>
                <a:ea typeface="ＭＳ Ｐゴシック" pitchFamily="-84" charset="-128"/>
              </a:rPr>
              <a:t>41,44</a:t>
            </a:r>
            <a:endParaRPr lang="en-GB" smtClean="0">
              <a:latin typeface="Times New Roman" pitchFamily="-84" charset="0"/>
              <a:ea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795CA76-D704-47B7-A101-0B8D678B7BA0}" type="slidenum">
              <a:rPr lang="en-GB" sz="1200">
                <a:latin typeface="Times New Roman" pitchFamily="-84" charset="0"/>
              </a:rPr>
              <a:pPr/>
              <a:t>27</a:t>
            </a:fld>
            <a:endParaRPr lang="en-GB" sz="1200">
              <a:latin typeface="Times New Roman" pitchFamily="-84" charset="0"/>
            </a:endParaRPr>
          </a:p>
        </p:txBody>
      </p:sp>
      <p:sp>
        <p:nvSpPr>
          <p:cNvPr id="65539" name="Rectangle 2"/>
          <p:cNvSpPr>
            <a:spLocks noChangeArrowheads="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lIns="91531" tIns="45766" rIns="91531" bIns="45766"/>
          <a:lstStyle/>
          <a:p>
            <a:pPr marL="93663" indent="-93663"/>
            <a:r>
              <a:rPr lang="en-GB" smtClean="0">
                <a:latin typeface="Times New Roman" pitchFamily="-84" charset="0"/>
                <a:ea typeface="ＭＳ Ｐゴシック" pitchFamily="-84" charset="-128"/>
              </a:rPr>
              <a:t>Sepsis involves a complex host response in an attempt to maintain homeostasis.</a:t>
            </a:r>
            <a:r>
              <a:rPr lang="en-GB" baseline="30000" smtClean="0">
                <a:latin typeface="Times New Roman" pitchFamily="-84" charset="0"/>
                <a:ea typeface="ＭＳ Ｐゴシック" pitchFamily="-84" charset="-128"/>
              </a:rPr>
              <a:t>41,46</a:t>
            </a:r>
            <a:r>
              <a:rPr lang="en-GB" smtClean="0">
                <a:latin typeface="Times New Roman" pitchFamily="-84" charset="0"/>
                <a:ea typeface="ＭＳ Ｐゴシック" pitchFamily="-84" charset="-128"/>
              </a:rPr>
              <a:t> </a:t>
            </a:r>
          </a:p>
          <a:p>
            <a:pPr marL="93663" indent="-93663"/>
            <a:r>
              <a:rPr lang="en-GB" smtClean="0">
                <a:latin typeface="Times New Roman" pitchFamily="-84" charset="0"/>
                <a:ea typeface="ＭＳ Ｐゴシック" pitchFamily="-84" charset="-128"/>
              </a:rPr>
              <a:t>This illustration provides a simplification of some of the mechanisms involved in sepsis. In reality, a complex series of physiological events occur simultaneously.</a:t>
            </a:r>
            <a:r>
              <a:rPr lang="en-GB" baseline="30000" smtClean="0">
                <a:latin typeface="Times New Roman" pitchFamily="-84" charset="0"/>
                <a:ea typeface="ＭＳ Ｐゴシック" pitchFamily="-84" charset="-128"/>
              </a:rPr>
              <a:t>41,46</a:t>
            </a:r>
            <a:r>
              <a:rPr lang="en-GB" smtClean="0">
                <a:latin typeface="Times New Roman" pitchFamily="-84" charset="0"/>
                <a:ea typeface="ＭＳ Ｐゴシック" pitchFamily="-84" charset="-128"/>
              </a:rPr>
              <a:t> </a:t>
            </a:r>
          </a:p>
          <a:p>
            <a:pPr marL="93663" indent="-93663"/>
            <a:r>
              <a:rPr lang="en-GB" smtClean="0">
                <a:latin typeface="Times New Roman" pitchFamily="-84" charset="0"/>
                <a:ea typeface="ＭＳ Ｐゴシック" pitchFamily="-84" charset="-128"/>
              </a:rPr>
              <a:t>Clinical manifestations of sepsis may involve a single organ or may progress to multiple organ dysfunction syndrome (MODS).</a:t>
            </a:r>
            <a:r>
              <a:rPr lang="en-GB" baseline="30000" smtClean="0">
                <a:latin typeface="Times New Roman" pitchFamily="-84" charset="0"/>
                <a:ea typeface="ＭＳ Ｐゴシック" pitchFamily="-84" charset="-128"/>
              </a:rPr>
              <a:t>11</a:t>
            </a:r>
            <a:endParaRPr lang="en-GB" smtClean="0">
              <a:latin typeface="Times New Roman" pitchFamily="-84" charset="0"/>
              <a:ea typeface="ＭＳ Ｐゴシック" pitchFamily="-84" charset="-128"/>
            </a:endParaRPr>
          </a:p>
          <a:p>
            <a:pPr marL="93663" indent="-93663"/>
            <a:r>
              <a:rPr lang="en-GB" smtClean="0">
                <a:latin typeface="Times New Roman" pitchFamily="-84" charset="0"/>
                <a:ea typeface="ＭＳ Ｐゴシック" pitchFamily="-84" charset="-128"/>
              </a:rPr>
              <a:t>MODS is considered to be the final result of severe, persistent and generalised inflammation.</a:t>
            </a:r>
            <a:r>
              <a:rPr lang="en-GB" baseline="30000" smtClean="0">
                <a:latin typeface="Times New Roman" pitchFamily="-84" charset="0"/>
                <a:ea typeface="ＭＳ Ｐゴシック" pitchFamily="-84" charset="-128"/>
              </a:rPr>
              <a:t>45</a:t>
            </a:r>
            <a:endParaRPr lang="en-GB" smtClean="0">
              <a:latin typeface="Times New Roman" pitchFamily="-84" charset="0"/>
              <a:ea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3D87380-8811-4137-9E8D-6EF19E1AC101}" type="slidenum">
              <a:rPr lang="en-GB" sz="1200">
                <a:latin typeface="Times New Roman" pitchFamily="-84" charset="0"/>
              </a:rPr>
              <a:pPr/>
              <a:t>28</a:t>
            </a:fld>
            <a:endParaRPr lang="en-GB" sz="1200">
              <a:latin typeface="Times New Roman" pitchFamily="-84" charset="0"/>
            </a:endParaRPr>
          </a:p>
        </p:txBody>
      </p:sp>
      <p:sp>
        <p:nvSpPr>
          <p:cNvPr id="67587" name="Rectangle 2"/>
          <p:cNvSpPr>
            <a:spLocks noChangeArrowheads="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Stimulation of the host immune response by toxins causes an inflammatory response 	that can lead to endothelial damage.</a:t>
            </a:r>
            <a:r>
              <a:rPr lang="en-GB" baseline="30000" smtClean="0">
                <a:latin typeface="Times New Roman" pitchFamily="-84" charset="0"/>
                <a:ea typeface="ＭＳ Ｐゴシック" pitchFamily="-84" charset="-128"/>
              </a:rPr>
              <a:t>41</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Pro-inflammatory cytokines, such as tumour necrosis factor (TNF), interleukin-1 (IL-1) and </a:t>
            </a:r>
            <a:br>
              <a:rPr lang="en-GB" b="1" smtClean="0">
                <a:latin typeface="Times New Roman" pitchFamily="-84" charset="0"/>
                <a:ea typeface="ＭＳ Ｐゴシック" pitchFamily="-84" charset="-128"/>
              </a:rPr>
            </a:br>
            <a:r>
              <a:rPr lang="en-GB" b="1" smtClean="0">
                <a:latin typeface="Times New Roman" pitchFamily="-84" charset="0"/>
                <a:ea typeface="ＭＳ Ｐゴシック" pitchFamily="-84" charset="-128"/>
              </a:rPr>
              <a:t>IL-6, are released in response to infection with the aim of destroying damaged tissue and promoting wound repair. Normally, anti-inflammatory mediators (e.g. IL-10, IL-13) are subsequently released to regulate the inflammatory response and restore homeostasis.</a:t>
            </a:r>
            <a:r>
              <a:rPr lang="en-GB" b="1" baseline="30000" smtClean="0">
                <a:latin typeface="Times New Roman" pitchFamily="-84" charset="0"/>
                <a:ea typeface="ＭＳ Ｐゴシック" pitchFamily="-84" charset="-128"/>
              </a:rPr>
              <a:t>48</a:t>
            </a:r>
            <a:r>
              <a:rPr lang="en-GB" b="1" smtClean="0">
                <a:latin typeface="Times New Roman" pitchFamily="-84" charset="0"/>
                <a:ea typeface="ＭＳ Ｐゴシック" pitchFamily="-84" charset="-128"/>
              </a:rPr>
              <a:t>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Although inflammation is an essential host response, excessive levels of pro-inflammatory cytokines can lead to systemic endothelial damage, and high levels of anti-inflammatory mediators can result in immune suppression.</a:t>
            </a:r>
            <a:r>
              <a:rPr lang="en-GB" b="1" baseline="30000" smtClean="0">
                <a:latin typeface="Times New Roman" pitchFamily="-84" charset="0"/>
                <a:ea typeface="ＭＳ Ｐゴシック" pitchFamily="-84" charset="-128"/>
              </a:rPr>
              <a:t>48</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In sepsis, the imbalance between pro-inflammatory cytokines and anti-inflammatory mediators results in:</a:t>
            </a:r>
          </a:p>
          <a:p>
            <a:pPr>
              <a:tabLst>
                <a:tab pos="93663" algn="l"/>
              </a:tabLst>
            </a:pPr>
            <a:r>
              <a:rPr lang="en-GB" b="1" smtClean="0">
                <a:latin typeface="Times New Roman" pitchFamily="-84" charset="0"/>
                <a:ea typeface="ＭＳ Ｐゴシック" pitchFamily="-84" charset="-128"/>
              </a:rPr>
              <a:t>• stimulated coagulation response</a:t>
            </a:r>
            <a:r>
              <a:rPr lang="en-GB" b="1" baseline="30000" smtClean="0">
                <a:latin typeface="Times New Roman" pitchFamily="-84" charset="0"/>
                <a:ea typeface="ＭＳ Ｐゴシック" pitchFamily="-84" charset="-128"/>
              </a:rPr>
              <a:t>52</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inhibited anticoagulant response</a:t>
            </a:r>
            <a:r>
              <a:rPr lang="en-GB" b="1" baseline="30000" smtClean="0">
                <a:latin typeface="Times New Roman" pitchFamily="-84" charset="0"/>
                <a:ea typeface="ＭＳ Ｐゴシック" pitchFamily="-84" charset="-128"/>
              </a:rPr>
              <a:t>44,47</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inhibited fibrinolytic response.</a:t>
            </a:r>
            <a:r>
              <a:rPr lang="en-GB" b="1" baseline="30000" smtClean="0">
                <a:latin typeface="Times New Roman" pitchFamily="-84" charset="0"/>
                <a:ea typeface="ＭＳ Ｐゴシック" pitchFamily="-84" charset="-128"/>
              </a:rPr>
              <a:t>44,47,53,54</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These processes lead to endothelial damage and loss of equilibrium between the coagulation and fibrinolytic mechanisms.</a:t>
            </a:r>
            <a:r>
              <a:rPr lang="en-GB" b="1" baseline="30000" smtClean="0">
                <a:latin typeface="Times New Roman" pitchFamily="-84" charset="0"/>
                <a:ea typeface="ＭＳ Ｐゴシック" pitchFamily="-84" charset="-128"/>
              </a:rPr>
              <a:t>44</a:t>
            </a:r>
            <a:r>
              <a:rPr lang="en-GB" b="1" smtClean="0">
                <a:latin typeface="Times New Roman" pitchFamily="-84" charset="0"/>
                <a:ea typeface="ＭＳ Ｐゴシック" pitchFamily="-84" charset="-128"/>
              </a:rPr>
              <a:t> As a procoagulant state develops, thromboses may form in the microvasculature, and in severe sepsis, the condition may progress to acute organ dysfunction and eventually death.</a:t>
            </a:r>
            <a:r>
              <a:rPr lang="en-GB" b="1" baseline="30000" smtClean="0">
                <a:latin typeface="Times New Roman" pitchFamily="-84" charset="0"/>
                <a:ea typeface="ＭＳ Ｐゴシック" pitchFamily="-84" charset="-128"/>
              </a:rPr>
              <a:t>44,47,55</a:t>
            </a:r>
            <a:endParaRPr lang="en-GB" smtClean="0">
              <a:latin typeface="Times New Roman" pitchFamily="-84" charset="0"/>
              <a:ea typeface="ＭＳ Ｐゴシック" pitchFamily="-84" charset="-128"/>
            </a:endParaRPr>
          </a:p>
          <a:p>
            <a:pPr>
              <a:tabLst>
                <a:tab pos="93663" algn="l"/>
              </a:tabLst>
            </a:pPr>
            <a:endParaRPr lang="en-US" baseline="30000" smtClean="0">
              <a:latin typeface="Times New Roman" pitchFamily="-84" charset="0"/>
              <a:ea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9B65B06-8144-4597-B89E-D9060573885F}" type="slidenum">
              <a:rPr lang="en-GB" sz="1200">
                <a:latin typeface="Times New Roman" pitchFamily="-84" charset="0"/>
              </a:rPr>
              <a:pPr/>
              <a:t>29</a:t>
            </a:fld>
            <a:endParaRPr lang="en-GB" sz="1200">
              <a:latin typeface="Times New Roman" pitchFamily="-84" charset="0"/>
            </a:endParaRPr>
          </a:p>
        </p:txBody>
      </p:sp>
      <p:sp>
        <p:nvSpPr>
          <p:cNvPr id="69635" name="Rectangle 2"/>
          <p:cNvSpPr>
            <a:spLocks noChangeArrowheads="1"/>
          </p:cNvSpPr>
          <p:nvPr>
            <p:ph type="sldImg"/>
          </p:nvPr>
        </p:nvSpPr>
        <p:spPr>
          <a:solidFill>
            <a:srgbClr val="FFFFFF"/>
          </a:solidFill>
          <a:ln/>
        </p:spPr>
      </p:sp>
      <p:sp>
        <p:nvSpPr>
          <p:cNvPr id="69636" name="Rectangle 3"/>
          <p:cNvSpPr>
            <a:spLocks noChangeArrowheads="1"/>
          </p:cNvSpPr>
          <p:nvPr>
            <p:ph type="body" idx="1"/>
          </p:nvPr>
        </p:nvSpPr>
        <p:spPr>
          <a:xfrm>
            <a:off x="914400" y="4343400"/>
            <a:ext cx="5029200" cy="4725988"/>
          </a:xfrm>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There are three main types of adhesion molecules: the immunoglobulin supergene  	family, integrins and selectins.</a:t>
            </a:r>
            <a:r>
              <a:rPr lang="en-GB" baseline="30000" smtClean="0">
                <a:latin typeface="Times New Roman" pitchFamily="-84" charset="0"/>
                <a:ea typeface="ＭＳ Ｐゴシック" pitchFamily="-84" charset="-128"/>
              </a:rPr>
              <a:t>56</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Leucocytes are initially slowed on contact with the endothelium by the interaction of 	selectins with receptors expressed by leucocytes.</a:t>
            </a:r>
            <a:r>
              <a:rPr lang="en-GB" baseline="30000" smtClean="0">
                <a:latin typeface="Times New Roman" pitchFamily="-84" charset="0"/>
                <a:ea typeface="ＭＳ Ｐゴシック" pitchFamily="-84" charset="-128"/>
              </a:rPr>
              <a:t>56</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Leucocytes respond to chemokines (cytokines and other chemotactic agents) and 	surface molecules on the endothelium and extracellular matrix. These agents may 	activate the cell and induce cell migration.</a:t>
            </a:r>
            <a:r>
              <a:rPr lang="en-GB" baseline="30000" smtClean="0">
                <a:latin typeface="Times New Roman" pitchFamily="-84" charset="0"/>
                <a:ea typeface="ＭＳ Ｐゴシック" pitchFamily="-84" charset="-128"/>
              </a:rPr>
              <a:t>56</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Activation of the cell upregulates the affinity of integrins, which are involved in 		adhesion to the endothelium and extracellular matrix.</a:t>
            </a:r>
            <a:r>
              <a:rPr lang="en-GB" baseline="30000" smtClean="0">
                <a:latin typeface="Times New Roman" pitchFamily="-84" charset="0"/>
                <a:ea typeface="ＭＳ Ｐゴシック" pitchFamily="-84" charset="-128"/>
              </a:rPr>
              <a:t>56</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In sepsis, activation of adhesion molecules appears to be increased, with systemic 	inflammation and widespread thrombin generation.</a:t>
            </a:r>
            <a:r>
              <a:rPr lang="en-GB" baseline="30000" smtClean="0">
                <a:latin typeface="Times New Roman" pitchFamily="-84" charset="0"/>
                <a:ea typeface="ＭＳ Ｐゴシック" pitchFamily="-84" charset="-128"/>
              </a:rPr>
              <a:t>57,58,59</a:t>
            </a:r>
            <a:endParaRPr lang="en-US" smtClean="0">
              <a:latin typeface="Times New Roman" pitchFamily="-84" charset="0"/>
              <a:ea typeface="ＭＳ Ｐゴシック" pitchFamily="-84" charset="-128"/>
            </a:endParaRPr>
          </a:p>
          <a:p>
            <a:pPr>
              <a:tabLst>
                <a:tab pos="93663" algn="l"/>
              </a:tabLst>
            </a:pPr>
            <a:endParaRPr lang="en-US"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Three main groups of adhesion molecules are associated with leucocyte–endothelium interactions.</a:t>
            </a:r>
            <a:r>
              <a:rPr lang="en-GB" b="1" baseline="30000" smtClean="0">
                <a:latin typeface="Times New Roman" pitchFamily="-84" charset="0"/>
                <a:ea typeface="ＭＳ Ｐゴシック" pitchFamily="-84" charset="-128"/>
              </a:rPr>
              <a:t>56</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a:t>
            </a:r>
            <a:r>
              <a:rPr lang="en-GB" smtClean="0">
                <a:latin typeface="Times New Roman" pitchFamily="-84" charset="0"/>
                <a:ea typeface="ＭＳ Ｐゴシック" pitchFamily="-84" charset="-128"/>
              </a:rPr>
              <a:t>Immunoglobulin supergenes</a:t>
            </a:r>
            <a:r>
              <a:rPr lang="en-GB" b="1" smtClean="0">
                <a:latin typeface="Times New Roman" pitchFamily="-84" charset="0"/>
                <a:ea typeface="ＭＳ Ｐゴシック" pitchFamily="-84" charset="-128"/>
              </a:rPr>
              <a:t> – include cellular adhesion molecules such as intercellular 	adhesion molecule-1 (ICAM-1), ICAM-2 and vascular cell adhesion molecule-1 (VCAM-1); all 	of which are expressed on vascular endothelium.</a:t>
            </a:r>
            <a:r>
              <a:rPr lang="en-GB" b="1" baseline="30000" smtClean="0">
                <a:latin typeface="Times New Roman" pitchFamily="-84" charset="0"/>
                <a:ea typeface="ＭＳ Ｐゴシック" pitchFamily="-84" charset="-128"/>
              </a:rPr>
              <a:t>41,56</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a:t>
            </a:r>
            <a:r>
              <a:rPr lang="en-GB" smtClean="0">
                <a:latin typeface="Times New Roman" pitchFamily="-84" charset="0"/>
                <a:ea typeface="ＭＳ Ｐゴシック" pitchFamily="-84" charset="-128"/>
              </a:rPr>
              <a:t>Integrins</a:t>
            </a:r>
            <a:r>
              <a:rPr lang="en-GB" b="1" smtClean="0">
                <a:latin typeface="Times New Roman" pitchFamily="-84" charset="0"/>
                <a:ea typeface="ＭＳ Ｐゴシック" pitchFamily="-84" charset="-128"/>
              </a:rPr>
              <a:t> – are found on many cells, including leucocytes. They are involved in a wide </a:t>
            </a:r>
            <a:br>
              <a:rPr lang="en-GB" b="1" smtClean="0">
                <a:latin typeface="Times New Roman" pitchFamily="-84" charset="0"/>
                <a:ea typeface="ＭＳ Ｐゴシック" pitchFamily="-84" charset="-128"/>
              </a:rPr>
            </a:br>
            <a:r>
              <a:rPr lang="en-GB" b="1" smtClean="0">
                <a:latin typeface="Times New Roman" pitchFamily="-84" charset="0"/>
                <a:ea typeface="ＭＳ Ｐゴシック" pitchFamily="-84" charset="-128"/>
              </a:rPr>
              <a:t>	range of processes, such as leucocyte adhesion to endothelium and platelet–neutrophil 		interactions at inflammatory sites.</a:t>
            </a:r>
            <a:r>
              <a:rPr lang="en-GB" b="1" baseline="30000" smtClean="0">
                <a:latin typeface="Times New Roman" pitchFamily="-84" charset="0"/>
                <a:ea typeface="ＭＳ Ｐゴシック" pitchFamily="-84" charset="-128"/>
              </a:rPr>
              <a:t>56</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a:t>
            </a:r>
            <a:r>
              <a:rPr lang="en-GB" smtClean="0">
                <a:latin typeface="Times New Roman" pitchFamily="-84" charset="0"/>
                <a:ea typeface="ＭＳ Ｐゴシック" pitchFamily="-84" charset="-128"/>
              </a:rPr>
              <a:t>Selectins</a:t>
            </a:r>
            <a:r>
              <a:rPr lang="en-GB" b="1" smtClean="0">
                <a:latin typeface="Times New Roman" pitchFamily="-84" charset="0"/>
                <a:ea typeface="ＭＳ Ｐゴシック" pitchFamily="-84" charset="-128"/>
              </a:rPr>
              <a:t> – comprise E-selectin, P-selectin and L-selectin. They are expressed on 		endothelium, platelets and leucocytes, respectively.</a:t>
            </a:r>
            <a:r>
              <a:rPr lang="en-GB" b="1" baseline="30000" smtClean="0">
                <a:latin typeface="Times New Roman" pitchFamily="-84" charset="0"/>
                <a:ea typeface="ＭＳ Ｐゴシック" pitchFamily="-84" charset="-128"/>
              </a:rPr>
              <a:t>41,56,58</a:t>
            </a:r>
            <a:r>
              <a:rPr lang="en-GB" b="1" smtClean="0">
                <a:latin typeface="Times New Roman" pitchFamily="-84" charset="0"/>
                <a:ea typeface="ＭＳ Ｐゴシック" pitchFamily="-84" charset="-128"/>
              </a:rPr>
              <a:t> E-selectin promotes leucocyte 	adhesion to endothelium and P-selectin expression facilitates leucocyte-platelet interactions 	that aid leucocyte aggregation.</a:t>
            </a:r>
            <a:r>
              <a:rPr lang="en-GB" b="1" baseline="30000" smtClean="0">
                <a:latin typeface="Times New Roman" pitchFamily="-84" charset="0"/>
                <a:ea typeface="ＭＳ Ｐゴシック" pitchFamily="-84" charset="-128"/>
              </a:rPr>
              <a:t>41,56,58</a:t>
            </a:r>
            <a:r>
              <a:rPr lang="en-GB" b="1" smtClean="0">
                <a:latin typeface="Times New Roman" pitchFamily="-84" charset="0"/>
                <a:ea typeface="ＭＳ Ｐゴシック" pitchFamily="-84" charset="-128"/>
              </a:rPr>
              <a:t>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Pro-inflammatory cytokines (including tumour necrosis factor, interleukin-1 and interferon-gamma) and thrombin are important in the up-regulation of adhesion molecules.</a:t>
            </a:r>
            <a:r>
              <a:rPr lang="en-GB" b="1" baseline="30000" smtClean="0">
                <a:latin typeface="Times New Roman" pitchFamily="-84" charset="0"/>
                <a:ea typeface="ＭＳ Ｐゴシック" pitchFamily="-84" charset="-128"/>
              </a:rPr>
              <a:t>41,57,58</a:t>
            </a:r>
            <a:r>
              <a:rPr lang="en-GB" b="1" smtClean="0">
                <a:latin typeface="Times New Roman" pitchFamily="-84" charset="0"/>
                <a:ea typeface="ＭＳ Ｐゴシック" pitchFamily="-84" charset="-128"/>
              </a:rPr>
              <a:t> Therefore, in sepsis where there is excessive inflammation and thrombin production, there can also be increased expression of adhesion molecules, which leads to further inflammation, vascular endothelial injury and selectin expression.</a:t>
            </a:r>
            <a:r>
              <a:rPr lang="en-GB" b="1" baseline="30000" smtClean="0">
                <a:latin typeface="Times New Roman" pitchFamily="-84" charset="0"/>
                <a:ea typeface="ＭＳ Ｐゴシック" pitchFamily="-84" charset="-128"/>
              </a:rPr>
              <a:t>59</a:t>
            </a:r>
            <a:r>
              <a:rPr lang="en-GB" smtClean="0">
                <a:latin typeface="Times New Roman" pitchFamily="-84" charset="0"/>
                <a:ea typeface="ＭＳ Ｐゴシック" pitchFamily="-84" charset="-128"/>
              </a:rPr>
              <a:t> </a:t>
            </a:r>
            <a:endParaRPr lang="en-US" smtClean="0">
              <a:latin typeface="Times New Roman" pitchFamily="-84" charset="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33388A0B-2922-4414-A4F0-B306C0681D30}" type="slidenum">
              <a:rPr lang="en-GB" sz="1200">
                <a:latin typeface="Times New Roman" pitchFamily="-84" charset="0"/>
              </a:rPr>
              <a:pPr/>
              <a:t>30</a:t>
            </a:fld>
            <a:endParaRPr lang="en-GB" sz="1200">
              <a:latin typeface="Times New Roman" pitchFamily="-84" charset="0"/>
            </a:endParaRPr>
          </a:p>
        </p:txBody>
      </p:sp>
      <p:sp>
        <p:nvSpPr>
          <p:cNvPr id="71683" name="Text Box 2"/>
          <p:cNvSpPr txBox="1">
            <a:spLocks noChangeArrowheads="1"/>
          </p:cNvSpPr>
          <p:nvPr/>
        </p:nvSpPr>
        <p:spPr bwMode="auto">
          <a:xfrm>
            <a:off x="2697163" y="3795713"/>
            <a:ext cx="3160712"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defTabSz="915988">
              <a:defRPr sz="2400">
                <a:solidFill>
                  <a:schemeClr val="tx1"/>
                </a:solidFill>
                <a:latin typeface="Arial" charset="0"/>
                <a:ea typeface="ＭＳ Ｐゴシック" pitchFamily="-84" charset="-128"/>
              </a:defRPr>
            </a:lvl1pPr>
            <a:lvl2pPr marL="37931725" indent="-37474525" defTabSz="915988">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endParaRPr lang="en-US" sz="1000" b="1">
              <a:solidFill>
                <a:srgbClr val="FFFFFF"/>
              </a:solidFill>
              <a:latin typeface="Times New Roman" pitchFamily="-84" charset="0"/>
            </a:endParaRPr>
          </a:p>
        </p:txBody>
      </p:sp>
      <p:sp>
        <p:nvSpPr>
          <p:cNvPr id="71684" name="Rectangle 3"/>
          <p:cNvSpPr>
            <a:spLocks noChangeArrowheads="1"/>
          </p:cNvSpPr>
          <p:nvPr>
            <p:ph type="sldImg"/>
          </p:nvPr>
        </p:nvSpPr>
        <p:spPr>
          <a:solidFill>
            <a:srgbClr val="FFFFFF"/>
          </a:solidFill>
          <a:ln/>
        </p:spPr>
      </p:sp>
      <p:sp>
        <p:nvSpPr>
          <p:cNvPr id="71685" name="Rectangle 4"/>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The endothelium plays a key role in maintaining homeostasis.</a:t>
            </a:r>
            <a:r>
              <a:rPr lang="en-GB" baseline="30000" smtClean="0">
                <a:latin typeface="Times New Roman" pitchFamily="-84" charset="0"/>
                <a:ea typeface="ＭＳ Ｐゴシック" pitchFamily="-84" charset="-128"/>
              </a:rPr>
              <a:t>41,42</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Damaged endothelium exacerbates the inflammatory response.</a:t>
            </a:r>
            <a:r>
              <a:rPr lang="en-GB" baseline="30000" smtClean="0">
                <a:latin typeface="Times New Roman" pitchFamily="-84" charset="0"/>
                <a:ea typeface="ＭＳ Ｐゴシック" pitchFamily="-84" charset="-128"/>
              </a:rPr>
              <a:t>41,42</a:t>
            </a:r>
            <a:endParaRPr lang="en-US"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 endothelium is a dynamic participant in cellular and organ function. Through the expression of surface proteins and  soluble mediators, the endothelium plays an important role in maintaining the physiological equilibrium between coagulation and fibrinolysis. Derangements in these normal functions contribute to systemic inflammation.</a:t>
            </a:r>
            <a:r>
              <a:rPr lang="en-GB" b="1" baseline="30000" smtClean="0">
                <a:latin typeface="Times New Roman" pitchFamily="-84" charset="0"/>
                <a:ea typeface="ＭＳ Ｐゴシック" pitchFamily="-84" charset="-128"/>
              </a:rPr>
              <a:t>41,42</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During the inflammatory response, endothelial cell activation causes overall vasodilation, allowing leucocytes to access infection sites.</a:t>
            </a:r>
            <a:r>
              <a:rPr lang="en-GB" b="1" baseline="30000" smtClean="0">
                <a:latin typeface="Times New Roman" pitchFamily="-84" charset="0"/>
                <a:ea typeface="ＭＳ Ｐゴシック" pitchFamily="-84" charset="-128"/>
              </a:rPr>
              <a:t>41</a:t>
            </a:r>
            <a:r>
              <a:rPr lang="en-GB" b="1" smtClean="0">
                <a:latin typeface="Times New Roman" pitchFamily="-84" charset="0"/>
                <a:ea typeface="ＭＳ Ｐゴシック" pitchFamily="-84" charset="-128"/>
              </a:rPr>
              <a:t> Normally, the endothelium would downregulate this initial pro-inflammatory response by expressing anti-inflammatory and anticoagulant mediators.</a:t>
            </a:r>
            <a:r>
              <a:rPr lang="en-GB" b="1" baseline="30000" smtClean="0">
                <a:latin typeface="Times New Roman" pitchFamily="-84" charset="0"/>
                <a:ea typeface="ＭＳ Ｐゴシック" pitchFamily="-84" charset="-128"/>
              </a:rPr>
              <a:t>42</a:t>
            </a:r>
            <a:r>
              <a:rPr lang="en-GB" b="1" smtClean="0">
                <a:latin typeface="Times New Roman" pitchFamily="-84" charset="0"/>
                <a:ea typeface="ＭＳ Ｐゴシック" pitchFamily="-84" charset="-128"/>
              </a:rPr>
              <a:t>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In sepsis, this regulatory function of the endothelium fails, leading to excessive vasodilation, hypoperfusion, generalised tissue damage and inappropriate cytokine response. The damaged endothelium loses its homeostatic balance and becomes procoagulant, precipitating coagulopathy and microthrombus formation.</a:t>
            </a:r>
            <a:r>
              <a:rPr lang="en-GB" b="1" baseline="30000" smtClean="0">
                <a:latin typeface="Times New Roman" pitchFamily="-84" charset="0"/>
                <a:ea typeface="ＭＳ Ｐゴシック" pitchFamily="-84" charset="-128"/>
              </a:rPr>
              <a:t>41</a:t>
            </a:r>
            <a:endParaRPr lang="en-US" smtClean="0">
              <a:latin typeface="Times New Roman" pitchFamily="-84" charset="0"/>
              <a:ea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571376C-8056-40B8-9152-52C115EC34CC}" type="slidenum">
              <a:rPr lang="en-GB" sz="1200">
                <a:latin typeface="Times New Roman" pitchFamily="-84" charset="0"/>
              </a:rPr>
              <a:pPr/>
              <a:t>32</a:t>
            </a:fld>
            <a:endParaRPr lang="en-GB" sz="1200">
              <a:latin typeface="Times New Roman" pitchFamily="-84" charset="0"/>
            </a:endParaRPr>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Individuals respond differently to inflammatory stimuli.</a:t>
            </a:r>
          </a:p>
          <a:p>
            <a:pPr>
              <a:tabLst>
                <a:tab pos="93663" algn="l"/>
              </a:tabLst>
            </a:pPr>
            <a:r>
              <a:rPr lang="en-GB" smtClean="0">
                <a:latin typeface="Times New Roman" pitchFamily="-84" charset="0"/>
                <a:ea typeface="ＭＳ Ｐゴシック" pitchFamily="-84" charset="-128"/>
              </a:rPr>
              <a:t>	Inflammatory cytokine production may be genetically determined. For example, the 	tendency for overproduction of tumour necrosis factor (TNF) is a hereditary trait.</a:t>
            </a:r>
            <a:r>
              <a:rPr lang="en-GB" baseline="30000" smtClean="0">
                <a:latin typeface="Times New Roman" pitchFamily="-84" charset="0"/>
                <a:ea typeface="ＭＳ Ｐゴシック" pitchFamily="-84" charset="-128"/>
              </a:rPr>
              <a:t>102</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Increased TNF production has been linked to an increased risk of organ dysfunction 	and poor prognosis in severe sepsis.</a:t>
            </a:r>
            <a:r>
              <a:rPr lang="en-GB" baseline="30000" smtClean="0">
                <a:latin typeface="Times New Roman" pitchFamily="-84" charset="0"/>
                <a:ea typeface="ＭＳ Ｐゴシック" pitchFamily="-84" charset="-128"/>
              </a:rPr>
              <a:t>102</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Responses such as the production of cytokines, that play a key role in the development of sepsis and other inflammatory diseases, may be genetically determined through gene polymorphisms.</a:t>
            </a:r>
            <a:r>
              <a:rPr lang="en-GB" b="1" baseline="30000" smtClean="0">
                <a:latin typeface="Times New Roman" pitchFamily="-84" charset="0"/>
                <a:ea typeface="ＭＳ Ｐゴシック" pitchFamily="-84" charset="-128"/>
              </a:rPr>
              <a:t>102,104</a:t>
            </a:r>
            <a:endParaRPr lang="en-GB" smtClean="0">
              <a:latin typeface="Times New Roman" pitchFamily="-84" charset="0"/>
              <a:ea typeface="ＭＳ Ｐゴシック" pitchFamily="-84" charset="-128"/>
            </a:endParaRPr>
          </a:p>
          <a:p>
            <a:pPr>
              <a:tabLst>
                <a:tab pos="93663" algn="l"/>
              </a:tabLst>
            </a:pPr>
            <a:endParaRPr lang="en-GB" baseline="30000" smtClean="0">
              <a:latin typeface="Times New Roman" pitchFamily="-84" charset="0"/>
              <a:ea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F8CEC51C-9662-4011-A1AD-BF7107A58D4B}" type="slidenum">
              <a:rPr lang="en-GB" sz="1200">
                <a:latin typeface="Times New Roman" pitchFamily="-84" charset="0"/>
              </a:rPr>
              <a:pPr/>
              <a:t>35</a:t>
            </a:fld>
            <a:endParaRPr lang="en-GB" sz="1200">
              <a:latin typeface="Times New Roman" pitchFamily="-84"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455A08D-F876-4334-86B6-F3345F16EBB4}" type="slidenum">
              <a:rPr lang="en-GB" sz="1200">
                <a:latin typeface="Times New Roman" pitchFamily="-84" charset="0"/>
              </a:rPr>
              <a:pPr/>
              <a:t>36</a:t>
            </a:fld>
            <a:endParaRPr lang="en-GB" sz="1200">
              <a:latin typeface="Times New Roman" pitchFamily="-84"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EF5F7D2-6BA3-4131-814D-86A92EE7AB11}" type="slidenum">
              <a:rPr lang="en-GB" sz="1200">
                <a:latin typeface="Times New Roman" pitchFamily="-84" charset="0"/>
              </a:rPr>
              <a:pPr/>
              <a:t>37</a:t>
            </a:fld>
            <a:endParaRPr lang="en-GB" sz="1200">
              <a:latin typeface="Times New Roman" pitchFamily="-84"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5281753-102A-42F2-A46C-4277B6E88E24}" type="slidenum">
              <a:rPr lang="en-GB" sz="1200">
                <a:latin typeface="Times New Roman" pitchFamily="-84" charset="0"/>
              </a:rPr>
              <a:pPr/>
              <a:t>38</a:t>
            </a:fld>
            <a:endParaRPr lang="en-GB" sz="1200">
              <a:latin typeface="Times New Roman" pitchFamily="-84"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B423829-00CA-4A63-857A-1A008936EBE6}" type="slidenum">
              <a:rPr lang="en-GB" sz="1200">
                <a:latin typeface="Times New Roman" pitchFamily="-84" charset="0"/>
              </a:rPr>
              <a:pPr/>
              <a:t>5</a:t>
            </a:fld>
            <a:endParaRPr lang="en-GB" sz="1200">
              <a:latin typeface="Times New Roman" pitchFamily="-84"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93663" algn="l"/>
              </a:tabLst>
            </a:pPr>
            <a:r>
              <a:rPr lang="en-GB" smtClean="0">
                <a:latin typeface="Times New Roman" pitchFamily="-84" charset="0"/>
                <a:ea typeface="ＭＳ Ｐゴシック" pitchFamily="-84" charset="-128"/>
              </a:rPr>
              <a:t>	Severe sepsis is defined as sepsis with signs of at least one acute organ 		dysfunction.</a:t>
            </a:r>
            <a:r>
              <a:rPr lang="en-GB" baseline="30000" smtClean="0">
                <a:latin typeface="Times New Roman" pitchFamily="-84" charset="0"/>
                <a:ea typeface="ＭＳ Ｐゴシック" pitchFamily="-84" charset="-128"/>
              </a:rPr>
              <a:t>11</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Septic shock is sepsis-induced refractory hypotension that persists despite adequate 	fluid resuscitation, along with the presence of hypoperfusion abnormalities or organ 	dysfunction.</a:t>
            </a:r>
            <a:r>
              <a:rPr lang="en-GB" baseline="30000" smtClean="0">
                <a:latin typeface="Times New Roman" pitchFamily="-84" charset="0"/>
                <a:ea typeface="ＭＳ Ｐゴシック" pitchFamily="-84" charset="-128"/>
              </a:rPr>
              <a:t>11</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In septic shock, hypotension is defined as a systolic blood pressure of &lt;90mmHg or a reduction of &gt;40mmHg from baseline in the absence of other causes of hypotension.</a:t>
            </a:r>
            <a:r>
              <a:rPr lang="en-GB" b="1" baseline="30000" smtClean="0">
                <a:latin typeface="Times New Roman" pitchFamily="-84" charset="0"/>
                <a:ea typeface="ＭＳ Ｐゴシック" pitchFamily="-84" charset="-128"/>
              </a:rPr>
              <a:t>11</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a:t>
            </a:r>
          </a:p>
          <a:p>
            <a:pPr>
              <a:tabLst>
                <a:tab pos="93663" algn="l"/>
              </a:tabLst>
            </a:pPr>
            <a:r>
              <a:rPr lang="en-GB" b="1" smtClean="0">
                <a:latin typeface="Times New Roman" pitchFamily="-84" charset="0"/>
                <a:ea typeface="ＭＳ Ｐゴシック" pitchFamily="-84" charset="-128"/>
              </a:rPr>
              <a:t>It is important to realise that these stages do not necessarily imply an increasing severity of infection, but rather an increasingly severe systemic response to infection.</a:t>
            </a:r>
            <a:r>
              <a:rPr lang="en-GB" b="1" baseline="30000" smtClean="0">
                <a:latin typeface="Times New Roman" pitchFamily="-84" charset="0"/>
                <a:ea typeface="ＭＳ Ｐゴシック" pitchFamily="-84" charset="-128"/>
              </a:rPr>
              <a:t>3</a:t>
            </a:r>
            <a:endParaRPr lang="en-GB"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D09066E-E5A0-4831-9027-1507D5C0666F}" type="slidenum">
              <a:rPr lang="en-GB" sz="1200">
                <a:latin typeface="Times New Roman" pitchFamily="-84" charset="0"/>
              </a:rPr>
              <a:pPr/>
              <a:t>39</a:t>
            </a:fld>
            <a:endParaRPr lang="en-GB" sz="1200">
              <a:latin typeface="Times New Roman" pitchFamily="-84"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23B6F00-649C-4A6E-B734-464F70C8B928}" type="slidenum">
              <a:rPr lang="en-GB" sz="1200">
                <a:latin typeface="Times New Roman" pitchFamily="-84" charset="0"/>
              </a:rPr>
              <a:pPr/>
              <a:t>40</a:t>
            </a:fld>
            <a:endParaRPr lang="en-GB" sz="1200">
              <a:latin typeface="Times New Roman" pitchFamily="-84"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15CDA57-3D76-4011-A793-1936C5E0C06F}" type="slidenum">
              <a:rPr lang="en-GB" sz="1200">
                <a:latin typeface="Times New Roman" pitchFamily="-84" charset="0"/>
              </a:rPr>
              <a:pPr/>
              <a:t>41</a:t>
            </a:fld>
            <a:endParaRPr lang="en-GB" sz="1200">
              <a:latin typeface="Times New Roman" pitchFamily="-84"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E53E4C4-CB3F-4C51-900C-7F46CC8DA886}" type="slidenum">
              <a:rPr lang="en-GB" sz="1200">
                <a:latin typeface="Times New Roman" pitchFamily="-84" charset="0"/>
              </a:rPr>
              <a:pPr/>
              <a:t>42</a:t>
            </a:fld>
            <a:endParaRPr lang="en-GB" sz="1200">
              <a:latin typeface="Times New Roman" pitchFamily="-84"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F472AF31-BEA1-46D7-A024-CBE8DD4D2894}" type="slidenum">
              <a:rPr lang="en-GB" sz="1200">
                <a:latin typeface="Times New Roman" pitchFamily="-84" charset="0"/>
              </a:rPr>
              <a:pPr/>
              <a:t>52</a:t>
            </a:fld>
            <a:endParaRPr lang="en-GB" sz="1200">
              <a:latin typeface="Times New Roman" pitchFamily="-84" charset="0"/>
            </a:endParaRPr>
          </a:p>
        </p:txBody>
      </p:sp>
      <p:sp>
        <p:nvSpPr>
          <p:cNvPr id="104451" name="Rectangle 2"/>
          <p:cNvSpPr>
            <a:spLocks noChangeArrowheads="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Investigational therapies that target only specific inflammatory mediators, e.g. anti-	endotoxin therapies, have not been effective in all sepsis patients.</a:t>
            </a:r>
            <a:r>
              <a:rPr lang="en-GB" baseline="30000" smtClean="0">
                <a:latin typeface="Times New Roman" pitchFamily="-84" charset="0"/>
                <a:ea typeface="ＭＳ Ｐゴシック" pitchFamily="-84" charset="-128"/>
              </a:rPr>
              <a:t>9</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Despite improvements in surgical procedures and advances in antimicrobial agents, 	the overall success of current approaches has been limited.</a:t>
            </a:r>
            <a:r>
              <a:rPr lang="en-GB" baseline="30000" smtClean="0">
                <a:latin typeface="Times New Roman" pitchFamily="-84" charset="0"/>
                <a:ea typeface="ＭＳ Ｐゴシック" pitchFamily="-84" charset="-128"/>
              </a:rPr>
              <a:t>5,9,48,100,129</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The future of severe sepsis management lies in targeting and interrupting the sepsis 	cascade.</a:t>
            </a:r>
            <a:r>
              <a:rPr lang="en-GB" baseline="30000" smtClean="0">
                <a:latin typeface="Times New Roman" pitchFamily="-84" charset="0"/>
                <a:ea typeface="ＭＳ Ｐゴシック" pitchFamily="-84" charset="-128"/>
              </a:rPr>
              <a:t>2,9,63</a:t>
            </a:r>
            <a:endParaRPr lang="en-US"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Efforts to identify a specific agent that can modulate the underlying disease process in sepsis have met with little success.</a:t>
            </a:r>
            <a:r>
              <a:rPr lang="en-GB" b="1" baseline="30000" smtClean="0">
                <a:latin typeface="Times New Roman" pitchFamily="-84" charset="0"/>
                <a:ea typeface="ＭＳ Ｐゴシック" pitchFamily="-84" charset="-128"/>
              </a:rPr>
              <a:t>2,9</a:t>
            </a:r>
            <a:r>
              <a:rPr lang="en-GB" b="1" smtClean="0">
                <a:latin typeface="Times New Roman" pitchFamily="-84" charset="0"/>
                <a:ea typeface="ＭＳ Ｐゴシック" pitchFamily="-84" charset="-128"/>
              </a:rPr>
              <a:t> Agents targeted to host cell activation (e.g. anti-endotoxin monoclonal antibody), a number of mediators of the inflammatory response (e.g. soluble tumour necrosis factor (TNF) receptor, anti-TNF monoclonal antibody, and IL-1 receptor antagonist), and prostaglandin inhibitors (e.g. ibuprofen) have not been shown to reduce mortality in large clinical trials, despite some early indications of benefit.</a:t>
            </a:r>
            <a:r>
              <a:rPr lang="en-GB" b="1" baseline="30000" smtClean="0">
                <a:latin typeface="Times New Roman" pitchFamily="-84" charset="0"/>
                <a:ea typeface="ＭＳ Ｐゴシック" pitchFamily="-84" charset="-128"/>
              </a:rPr>
              <a:t>19,131,132</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Antithrombin (AT) levels have been shown to be abnormally low in patients with severe sepsis, and this may correlate with a poor prognosis.</a:t>
            </a:r>
            <a:r>
              <a:rPr lang="en-GB" b="1" baseline="30000" smtClean="0">
                <a:latin typeface="Times New Roman" pitchFamily="-84" charset="0"/>
                <a:ea typeface="ＭＳ Ｐゴシック" pitchFamily="-84" charset="-128"/>
              </a:rPr>
              <a:t>133</a:t>
            </a:r>
            <a:r>
              <a:rPr lang="en-GB" b="1" smtClean="0">
                <a:latin typeface="Times New Roman" pitchFamily="-84" charset="0"/>
                <a:ea typeface="ＭＳ Ｐゴシック" pitchFamily="-84" charset="-128"/>
              </a:rPr>
              <a:t> Administration of AT III for severe sepsis in one phase I trial and one phase III trial failed to show any significant improvements in mortality rates compared with placebo.</a:t>
            </a:r>
            <a:r>
              <a:rPr lang="en-GB" b="1" baseline="30000" smtClean="0">
                <a:latin typeface="Times New Roman" pitchFamily="-84" charset="0"/>
                <a:ea typeface="ＭＳ Ｐゴシック" pitchFamily="-84" charset="-128"/>
              </a:rPr>
              <a:t>133</a:t>
            </a:r>
            <a:endParaRPr lang="en-GB" smtClean="0">
              <a:latin typeface="Times New Roman" pitchFamily="-84" charset="0"/>
              <a:ea typeface="ＭＳ Ｐゴシック" pitchFamily="-84" charset="-128"/>
            </a:endParaRPr>
          </a:p>
          <a:p>
            <a:pPr>
              <a:tabLst>
                <a:tab pos="93663" algn="l"/>
              </a:tabLst>
            </a:pPr>
            <a:endParaRPr lang="en-US" baseline="30000" smtClean="0">
              <a:latin typeface="Times New Roman" pitchFamily="-84" charset="0"/>
              <a:ea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831F6DA-50C4-4863-A73C-26201727CBF3}" type="slidenum">
              <a:rPr lang="en-GB" sz="1200">
                <a:latin typeface="Times New Roman" pitchFamily="-84" charset="0"/>
              </a:rPr>
              <a:pPr/>
              <a:t>53</a:t>
            </a:fld>
            <a:endParaRPr lang="en-GB" sz="1200">
              <a:latin typeface="Times New Roman" pitchFamily="-84" charset="0"/>
            </a:endParaRPr>
          </a:p>
        </p:txBody>
      </p:sp>
      <p:sp>
        <p:nvSpPr>
          <p:cNvPr id="106499" name="Rectangle 2"/>
          <p:cNvSpPr>
            <a:spLocks noChangeArrowheads="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Investigations into effective therapies for sepsis are still being carried out, with a 		number of mechanisms being targeted.</a:t>
            </a:r>
          </a:p>
          <a:p>
            <a:pPr>
              <a:tabLst>
                <a:tab pos="93663" algn="l"/>
              </a:tabLst>
            </a:pPr>
            <a:r>
              <a:rPr lang="en-GB" smtClean="0">
                <a:latin typeface="Times New Roman" pitchFamily="-84" charset="0"/>
                <a:ea typeface="ＭＳ Ｐゴシック" pitchFamily="-84" charset="-128"/>
              </a:rPr>
              <a:t>	A number of potentially beneficial agents are now emerging.</a:t>
            </a:r>
          </a:p>
          <a:p>
            <a:pPr>
              <a:tabLst>
                <a:tab pos="93663" algn="l"/>
              </a:tabLst>
            </a:pPr>
            <a:r>
              <a:rPr lang="en-GB" smtClean="0">
                <a:latin typeface="Times New Roman" pitchFamily="-84" charset="0"/>
                <a:ea typeface="ＭＳ Ｐゴシック" pitchFamily="-84" charset="-128"/>
              </a:rPr>
              <a:t>	These include recombinant human activated protein C, low-dose steroids, tissue 		factor pathway inhibitor (TFPI) and anti-tumour necrosis factor (TNF) monoclonal 		antibody (Mab).</a:t>
            </a: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Replenishment therapy with protein C is also being considered. However, no data, other than open-label case studies, have evaluated the effects of protein C in the treatment of severe sepsis.</a:t>
            </a:r>
            <a:r>
              <a:rPr lang="en-GB" b="1" baseline="30000" smtClean="0">
                <a:latin typeface="Times New Roman" pitchFamily="-84" charset="0"/>
                <a:ea typeface="ＭＳ Ｐゴシック" pitchFamily="-84" charset="-128"/>
              </a:rPr>
              <a:t>87</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 phase III trial of TFPI is currently under way with results awaited. A phase I investigation reported that TFPI administration showed a dose-dependent reduction in thrombin generation.</a:t>
            </a:r>
            <a:r>
              <a:rPr lang="en-GB" b="1" baseline="30000" smtClean="0">
                <a:latin typeface="Times New Roman" pitchFamily="-84" charset="0"/>
                <a:ea typeface="ＭＳ Ｐゴシック" pitchFamily="-84" charset="-128"/>
              </a:rPr>
              <a:t>134</a:t>
            </a:r>
            <a:r>
              <a:rPr lang="en-GB" b="1" smtClean="0">
                <a:latin typeface="Times New Roman" pitchFamily="-84" charset="0"/>
                <a:ea typeface="ＭＳ Ｐゴシック" pitchFamily="-84" charset="-128"/>
              </a:rPr>
              <a:t> This suggests that TFPI replenishment may also help regulate coagulation dysfunction.</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Steroids have been used for many years but their efficacy remains controversial. Two well-designed, prospective, randomised studies demonstrated their inability to decrease mortality.</a:t>
            </a:r>
            <a:r>
              <a:rPr lang="en-GB" b="1" baseline="30000" smtClean="0">
                <a:latin typeface="Times New Roman" pitchFamily="-84" charset="0"/>
                <a:ea typeface="ＭＳ Ｐゴシック" pitchFamily="-84" charset="-128"/>
              </a:rPr>
              <a:t>135</a:t>
            </a:r>
            <a:r>
              <a:rPr lang="en-GB" b="1" smtClean="0">
                <a:latin typeface="Times New Roman" pitchFamily="-84" charset="0"/>
                <a:ea typeface="ＭＳ Ｐゴシック" pitchFamily="-84" charset="-128"/>
              </a:rPr>
              <a:t> However, low-dose steroids have recently been shown to significantly reduce the risk of death in septic shock patients who are non-responders to acetylcholinesterase.</a:t>
            </a:r>
            <a:r>
              <a:rPr lang="en-GB" b="1" baseline="30000" smtClean="0">
                <a:latin typeface="Times New Roman" pitchFamily="-84" charset="0"/>
                <a:ea typeface="ＭＳ Ｐゴシック" pitchFamily="-84" charset="-128"/>
              </a:rPr>
              <a:t>136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Anti-TNF murine Mab fragments, which are less immunogenic than anti-TNF Mabs previously investigated, have been shown to neutralise human TNF and give a 10% reduction in the relative risk of mortality for severe sepsis patients.</a:t>
            </a:r>
            <a:r>
              <a:rPr lang="en-GB" b="1" baseline="30000" smtClean="0">
                <a:latin typeface="Times New Roman" pitchFamily="-84" charset="0"/>
                <a:ea typeface="ＭＳ Ｐゴシック" pitchFamily="-84" charset="-128"/>
              </a:rPr>
              <a:t>137</a:t>
            </a:r>
            <a:endParaRPr lang="en-US" smtClean="0">
              <a:latin typeface="Times New Roman" pitchFamily="-84" charset="0"/>
              <a:ea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DEF2B99-9209-4FC5-BE93-F440B7EFC2BE}" type="slidenum">
              <a:rPr lang="en-GB" sz="1200">
                <a:latin typeface="Times New Roman" pitchFamily="-84" charset="0"/>
              </a:rPr>
              <a:pPr/>
              <a:t>66</a:t>
            </a:fld>
            <a:endParaRPr lang="en-GB" sz="1200">
              <a:latin typeface="Times New Roman" pitchFamily="-84" charset="0"/>
            </a:endParaRPr>
          </a:p>
        </p:txBody>
      </p:sp>
      <p:sp>
        <p:nvSpPr>
          <p:cNvPr id="120835" name="Rectangle 2"/>
          <p:cNvSpPr>
            <a:spLocks noChangeArrowheads="1"/>
          </p:cNvSpPr>
          <p:nvPr>
            <p:ph type="sldImg"/>
          </p:nvPr>
        </p:nvSpPr>
        <p:spPr>
          <a:solidFill>
            <a:srgbClr val="FFFFFF"/>
          </a:solidFill>
          <a:ln/>
        </p:spPr>
      </p:sp>
      <p:sp>
        <p:nvSpPr>
          <p:cNvPr id="120836"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Treatment may be either medical or surgical, or a combination of both.</a:t>
            </a:r>
            <a:r>
              <a:rPr lang="en-GB" baseline="30000" smtClean="0">
                <a:latin typeface="Times New Roman" pitchFamily="-84" charset="0"/>
                <a:ea typeface="ＭＳ Ｐゴシック" pitchFamily="-84" charset="-128"/>
              </a:rPr>
              <a:t>129</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The initial treatment priority is control of life-threatening abnormalities through 		assessment of airways, breathing and circulation.</a:t>
            </a:r>
          </a:p>
          <a:p>
            <a:pPr>
              <a:tabLst>
                <a:tab pos="93663" algn="l"/>
              </a:tabLst>
            </a:pPr>
            <a:r>
              <a:rPr lang="en-GB" smtClean="0">
                <a:latin typeface="Times New Roman" pitchFamily="-84" charset="0"/>
                <a:ea typeface="ＭＳ Ｐゴシック" pitchFamily="-84" charset="-128"/>
              </a:rPr>
              <a:t>	Thereafter, management of sepsis includes treatment of the underlying infection, 		restoration of tissue perfusion, and patient support.</a:t>
            </a: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 purpose of oxygen support is to restore and help maintain adequate tissue oxygenation.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 goals of haemodynamic support are to restore an effective blood pressure to ensure tissue perfusion and to normalise cellular metabolism.</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Treating underlying infection through antibiotic therapy and possible surgical debridement is an essential part of sepsis management.</a:t>
            </a:r>
            <a:r>
              <a:rPr lang="en-GB" b="1" baseline="30000" smtClean="0">
                <a:latin typeface="Times New Roman" pitchFamily="-84" charset="0"/>
                <a:ea typeface="ＭＳ Ｐゴシック" pitchFamily="-84" charset="-128"/>
              </a:rPr>
              <a:t>5,130</a:t>
            </a:r>
            <a:r>
              <a:rPr lang="en-GB" b="1" smtClean="0">
                <a:latin typeface="Times New Roman" pitchFamily="-84" charset="0"/>
                <a:ea typeface="ＭＳ Ｐゴシック" pitchFamily="-84" charset="-128"/>
              </a:rPr>
              <a:t> The advice of a microbiologist is strongly recommended.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Good practice basics include adherence to aseptic techniques and measures for infection control.</a:t>
            </a:r>
          </a:p>
          <a:p>
            <a:pPr>
              <a:tabLst>
                <a:tab pos="93663" algn="l"/>
              </a:tabLst>
            </a:pPr>
            <a:endParaRPr lang="en-US" b="1" smtClean="0">
              <a:latin typeface="Times New Roman" pitchFamily="-84" charset="0"/>
              <a:ea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7C67953-E24D-4A76-B5B7-FA1FE3C59251}" type="slidenum">
              <a:rPr lang="en-GB" sz="1200">
                <a:latin typeface="Times New Roman" pitchFamily="-84" charset="0"/>
              </a:rPr>
              <a:pPr/>
              <a:t>68</a:t>
            </a:fld>
            <a:endParaRPr lang="en-GB" sz="1200">
              <a:latin typeface="Times New Roman" pitchFamily="-84" charset="0"/>
            </a:endParaRPr>
          </a:p>
        </p:txBody>
      </p:sp>
      <p:sp>
        <p:nvSpPr>
          <p:cNvPr id="123907" name="Rectangle 2"/>
          <p:cNvSpPr>
            <a:spLocks noChangeArrowheads="1"/>
          </p:cNvSpPr>
          <p:nvPr>
            <p:ph type="sldImg"/>
          </p:nvPr>
        </p:nvSpPr>
        <p:spPr>
          <a:solidFill>
            <a:srgbClr val="FFFFFF"/>
          </a:solidFill>
          <a:ln/>
        </p:spPr>
      </p:sp>
      <p:sp>
        <p:nvSpPr>
          <p:cNvPr id="123908"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More than 250 patients are required before any therapeutic activity can be reliably 		determined.</a:t>
            </a:r>
            <a:r>
              <a:rPr lang="en-GB" baseline="30000" smtClean="0">
                <a:latin typeface="Times New Roman" pitchFamily="-84" charset="0"/>
                <a:ea typeface="ＭＳ Ｐゴシック" pitchFamily="-84" charset="-128"/>
              </a:rPr>
              <a:t>19</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In a meta-analysis of trials of anti-inflammatory treatments in sepsis, the odds ratio – 	a measure of the probability of surviving – shows a consistently small benefit.</a:t>
            </a:r>
            <a:r>
              <a:rPr lang="en-GB" baseline="30000" smtClean="0">
                <a:latin typeface="Times New Roman" pitchFamily="-84" charset="0"/>
                <a:ea typeface="ＭＳ Ｐゴシック" pitchFamily="-84" charset="-128"/>
              </a:rPr>
              <a:t>19</a:t>
            </a:r>
            <a:r>
              <a:rPr lang="en-GB" smtClean="0">
                <a:latin typeface="Times New Roman" pitchFamily="-84" charset="0"/>
                <a:ea typeface="ＭＳ Ｐゴシック" pitchFamily="-84" charset="-128"/>
              </a:rPr>
              <a:t> </a:t>
            </a:r>
          </a:p>
          <a:p>
            <a:pPr>
              <a:tabLst>
                <a:tab pos="93663" algn="l"/>
              </a:tabLst>
            </a:pPr>
            <a:endParaRPr lang="en-US"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 meta-analysis of trials of anti-inflammatory treatments in more than 10,000 patients with severe sepsis or septic shock compared odds-ratios for 21 clinical trials.</a:t>
            </a:r>
            <a:r>
              <a:rPr lang="en-GB" b="1" baseline="30000" smtClean="0">
                <a:latin typeface="Times New Roman" pitchFamily="-84" charset="0"/>
                <a:ea typeface="ＭＳ Ｐゴシック" pitchFamily="-84" charset="-128"/>
              </a:rPr>
              <a:t>19</a:t>
            </a:r>
            <a:r>
              <a:rPr lang="en-GB" b="1" smtClean="0">
                <a:latin typeface="Times New Roman" pitchFamily="-84" charset="0"/>
                <a:ea typeface="ＭＳ Ｐゴシック" pitchFamily="-84" charset="-128"/>
              </a:rPr>
              <a:t> The graph shows the relative benefit and harm of trial agents for severe sepsis and septic shock compared with placebo. Before any therapeutic activity for an agent can be reliably determined, the number of patients participating in a particular trial must be more than </a:t>
            </a:r>
            <a:r>
              <a:rPr lang="en-GB" b="1" baseline="30000" smtClean="0">
                <a:latin typeface="Times New Roman" pitchFamily="-84" charset="0"/>
                <a:ea typeface="ＭＳ Ｐゴシック" pitchFamily="-84" charset="-128"/>
              </a:rPr>
              <a:t>250.19</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sz="1000" b="1" smtClean="0">
                <a:latin typeface="Times New Roman" pitchFamily="-84" charset="0"/>
                <a:ea typeface="ＭＳ Ｐゴシック" pitchFamily="-84" charset="-128"/>
              </a:rPr>
              <a:t>Combined results of all 21 sepsis trials in the meta-analysis (excluding trials marked *) showed a small, statistically significant benefit (odds ratio 1:1; 95% confidence interval: 1.02 to 1.20; p=0.02).</a:t>
            </a:r>
            <a:r>
              <a:rPr lang="en-GB" sz="1000" b="1" baseline="30000" smtClean="0">
                <a:latin typeface="Times New Roman" pitchFamily="-84" charset="0"/>
                <a:ea typeface="ＭＳ Ｐゴシック" pitchFamily="-84" charset="-128"/>
              </a:rPr>
              <a:t>19</a:t>
            </a:r>
            <a:endParaRPr lang="en-US" b="1"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a:p>
            <a:pPr>
              <a:tabLst>
                <a:tab pos="93663" algn="l"/>
              </a:tabLst>
            </a:pPr>
            <a:r>
              <a:rPr lang="en-US" b="1" smtClean="0">
                <a:latin typeface="Times New Roman" pitchFamily="-84" charset="0"/>
                <a:ea typeface="ＭＳ Ｐゴシック" pitchFamily="-84" charset="-128"/>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C8C08B2-4C58-4CB2-AA45-DC93E264638B}" type="slidenum">
              <a:rPr lang="en-GB" sz="1200">
                <a:latin typeface="Times New Roman" pitchFamily="-84" charset="0"/>
              </a:rPr>
              <a:pPr/>
              <a:t>9</a:t>
            </a:fld>
            <a:endParaRPr lang="en-GB" sz="1200">
              <a:latin typeface="Times New Roman" pitchFamily="-84" charset="0"/>
            </a:endParaRPr>
          </a:p>
        </p:txBody>
      </p:sp>
      <p:sp>
        <p:nvSpPr>
          <p:cNvPr id="29699" name="Rectangle 2"/>
          <p:cNvSpPr>
            <a:spLocks noChangeArrowheads="1"/>
          </p:cNvSpPr>
          <p:nvPr>
            <p:ph type="sldImg"/>
          </p:nvPr>
        </p:nvSpPr>
        <p:spPr>
          <a:solidFill>
            <a:srgbClr val="FFFFFF"/>
          </a:solidFill>
          <a:ln/>
        </p:spPr>
      </p:sp>
      <p:sp>
        <p:nvSpPr>
          <p:cNvPr id="29700" name="Rectangle 3"/>
          <p:cNvSpPr>
            <a:spLocks noChangeArrowheads="1"/>
          </p:cNvSpPr>
          <p:nvPr>
            <p:ph type="body" idx="1"/>
          </p:nvPr>
        </p:nvSpPr>
        <p:spPr>
          <a:solidFill>
            <a:srgbClr val="FFFFFF"/>
          </a:solidFill>
          <a:ln>
            <a:solidFill>
              <a:srgbClr val="000000"/>
            </a:solidFill>
          </a:ln>
        </p:spPr>
        <p:txBody>
          <a:bodyPr/>
          <a:lstStyle/>
          <a:p>
            <a:pPr>
              <a:tabLst>
                <a:tab pos="93663" algn="l"/>
              </a:tabLst>
            </a:pPr>
            <a:r>
              <a:rPr lang="en-GB" smtClean="0">
                <a:latin typeface="Times New Roman" pitchFamily="-84" charset="0"/>
                <a:ea typeface="ＭＳ Ｐゴシック" pitchFamily="-84" charset="-128"/>
              </a:rPr>
              <a:t>	Severe sepsis and its sequelae are a significant drain on global healthcare budgets 	around the world.</a:t>
            </a:r>
            <a:r>
              <a:rPr lang="en-GB" baseline="30000" smtClean="0">
                <a:latin typeface="Times New Roman" pitchFamily="-84" charset="0"/>
                <a:ea typeface="ＭＳ Ｐゴシック" pitchFamily="-84" charset="-128"/>
              </a:rPr>
              <a:t>20</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The 10–14% of European ICU patients who develop severe sepsis are associated with 	approximately 24–32% of the total costs in these ICUs.</a:t>
            </a:r>
            <a:r>
              <a:rPr lang="en-GB" baseline="30000" smtClean="0">
                <a:latin typeface="Times New Roman" pitchFamily="-84" charset="0"/>
                <a:ea typeface="ＭＳ Ｐゴシック" pitchFamily="-84" charset="-128"/>
              </a:rPr>
              <a:t>20</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Severe sepsis causes both direct</a:t>
            </a:r>
            <a:r>
              <a:rPr lang="en-GB" baseline="30000" smtClean="0">
                <a:latin typeface="Times New Roman" pitchFamily="-84" charset="0"/>
                <a:ea typeface="ＭＳ Ｐゴシック" pitchFamily="-84" charset="-128"/>
              </a:rPr>
              <a:t>1</a:t>
            </a:r>
            <a:r>
              <a:rPr lang="en-GB" smtClean="0">
                <a:latin typeface="Times New Roman" pitchFamily="-84" charset="0"/>
                <a:ea typeface="ＭＳ Ｐゴシック" pitchFamily="-84" charset="-128"/>
              </a:rPr>
              <a:t> and indirect</a:t>
            </a:r>
            <a:r>
              <a:rPr lang="en-GB" baseline="30000" smtClean="0">
                <a:latin typeface="Times New Roman" pitchFamily="-84" charset="0"/>
                <a:ea typeface="ＭＳ Ｐゴシック" pitchFamily="-84" charset="-128"/>
              </a:rPr>
              <a:t>20,21</a:t>
            </a:r>
            <a:r>
              <a:rPr lang="en-GB" smtClean="0">
                <a:latin typeface="Times New Roman" pitchFamily="-84" charset="0"/>
                <a:ea typeface="ＭＳ Ｐゴシック" pitchFamily="-84" charset="-128"/>
              </a:rPr>
              <a:t> costs, including lost income and 	long-term morbidity, as well as medical treatment and continuing care.</a:t>
            </a:r>
            <a:r>
              <a:rPr lang="en-GB" baseline="30000" smtClean="0">
                <a:latin typeface="Times New Roman" pitchFamily="-84" charset="0"/>
                <a:ea typeface="ＭＳ Ｐゴシック" pitchFamily="-84" charset="-128"/>
              </a:rPr>
              <a:t>20,21</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Patients with severe sepsis consume significant healthcare resources.</a:t>
            </a:r>
            <a:r>
              <a:rPr lang="en-GB" b="1" baseline="30000" smtClean="0">
                <a:latin typeface="Times New Roman" pitchFamily="-84" charset="0"/>
                <a:ea typeface="ＭＳ Ｐゴシック" pitchFamily="-84" charset="-128"/>
              </a:rPr>
              <a:t>20</a:t>
            </a:r>
            <a:r>
              <a:rPr lang="en-GB" b="1" smtClean="0">
                <a:latin typeface="Times New Roman" pitchFamily="-84" charset="0"/>
                <a:ea typeface="ＭＳ Ｐゴシック" pitchFamily="-84" charset="-128"/>
              </a:rPr>
              <a:t> Direct costs include physician, nurse and other staff costs, ICU beds and equipment, diagnostic equipment, medical and surgical supplies, supportive care equipment and drug therapy.</a:t>
            </a:r>
            <a:r>
              <a:rPr lang="en-GB" b="1" baseline="30000" smtClean="0">
                <a:latin typeface="Times New Roman" pitchFamily="-84" charset="0"/>
                <a:ea typeface="ＭＳ Ｐゴシック" pitchFamily="-84" charset="-128"/>
              </a:rPr>
              <a:t>1</a:t>
            </a:r>
            <a:r>
              <a:rPr lang="en-GB" b="1" smtClean="0">
                <a:latin typeface="Times New Roman" pitchFamily="-84" charset="0"/>
                <a:ea typeface="ＭＳ Ｐゴシック" pitchFamily="-84" charset="-128"/>
              </a:rPr>
              <a:t> Indirect patient costs include non ICU, non-healthcare costs and morbidity associated with the disease.</a:t>
            </a:r>
            <a:r>
              <a:rPr lang="en-GB" b="1" baseline="30000" smtClean="0">
                <a:latin typeface="Times New Roman" pitchFamily="-84" charset="0"/>
                <a:ea typeface="ＭＳ Ｐゴシック" pitchFamily="-84" charset="-128"/>
              </a:rPr>
              <a:t>20</a:t>
            </a:r>
            <a:r>
              <a:rPr lang="en-GB" b="1" smtClean="0">
                <a:latin typeface="Times New Roman" pitchFamily="-84" charset="0"/>
                <a:ea typeface="ＭＳ Ｐゴシック" pitchFamily="-84" charset="-128"/>
              </a:rPr>
              <a:t> </a:t>
            </a: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 economic burden shown here for the UK and EU represents ICU healthcare costs only and does not include more intangible burdens to the patient or family.</a:t>
            </a:r>
            <a:r>
              <a:rPr lang="en-GB" b="1" baseline="30000" smtClean="0">
                <a:latin typeface="Times New Roman" pitchFamily="-84" charset="0"/>
                <a:ea typeface="ＭＳ Ｐゴシック" pitchFamily="-84" charset="-128"/>
              </a:rPr>
              <a:t>20</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834AD5B-B5B0-4834-9E51-8844AC43F288}" type="slidenum">
              <a:rPr lang="en-GB" sz="1200">
                <a:latin typeface="Times New Roman" pitchFamily="-84" charset="0"/>
              </a:rPr>
              <a:pPr/>
              <a:t>10</a:t>
            </a:fld>
            <a:endParaRPr lang="en-GB" sz="1200">
              <a:latin typeface="Times New Roman" pitchFamily="-84"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E3A6C33-86C8-414F-816D-E6A5A79544EE}" type="slidenum">
              <a:rPr lang="en-GB" sz="1200">
                <a:latin typeface="Times New Roman" pitchFamily="-84" charset="0"/>
              </a:rPr>
              <a:pPr/>
              <a:t>11</a:t>
            </a:fld>
            <a:endParaRPr lang="en-GB" sz="1200">
              <a:latin typeface="Times New Roman" pitchFamily="-84"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89E1789-56EE-4D69-B6C6-978BE1E2ED2E}" type="slidenum">
              <a:rPr lang="en-GB" sz="1200">
                <a:latin typeface="Times New Roman" pitchFamily="-84" charset="0"/>
              </a:rPr>
              <a:pPr/>
              <a:t>12</a:t>
            </a:fld>
            <a:endParaRPr lang="en-GB" sz="1200">
              <a:latin typeface="Times New Roman" pitchFamily="-84" charset="0"/>
            </a:endParaRPr>
          </a:p>
        </p:txBody>
      </p:sp>
      <p:sp>
        <p:nvSpPr>
          <p:cNvPr id="35843" name="Rectangle 2"/>
          <p:cNvSpPr>
            <a:spLocks noChangeArrowheads="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The most common microbial causes of sepsis are pure Gram-negative or Gram-		positive pathogens (36% and 35% of cases, respectively).</a:t>
            </a:r>
            <a:r>
              <a:rPr lang="en-GB" baseline="30000" smtClean="0">
                <a:latin typeface="Times New Roman" pitchFamily="-84" charset="0"/>
                <a:ea typeface="ＭＳ Ｐゴシック" pitchFamily="-84" charset="-128"/>
              </a:rPr>
              <a:t>15</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Mixed bacterial infections account for 19% of cases, pure fungal 5%, with mixed 		bacterial/ fungal/viral infections comprising the remaining 5%.</a:t>
            </a:r>
            <a:r>
              <a:rPr lang="en-GB" baseline="30000" smtClean="0">
                <a:latin typeface="Times New Roman" pitchFamily="-84" charset="0"/>
                <a:ea typeface="ＭＳ Ｐゴシック" pitchFamily="-84" charset="-128"/>
              </a:rPr>
              <a:t>15</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Almost every type of micro-organism has the potential to initiate an episode of sepsis. However, only 60% of cases may be associated with a microbiologically confirmed infectious pathogen.</a:t>
            </a:r>
            <a:r>
              <a:rPr lang="en-GB" b="1" baseline="30000" smtClean="0">
                <a:latin typeface="Times New Roman" pitchFamily="-84" charset="0"/>
                <a:ea typeface="ＭＳ Ｐゴシック" pitchFamily="-84" charset="-128"/>
              </a:rPr>
              <a:t>15</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The clinical progression of sepsis is similar, regardless of the infectious agent.</a:t>
            </a:r>
            <a:r>
              <a:rPr lang="en-GB" b="1" baseline="30000" smtClean="0">
                <a:latin typeface="Times New Roman" pitchFamily="-84" charset="0"/>
                <a:ea typeface="ＭＳ Ｐゴシック" pitchFamily="-84" charset="-128"/>
              </a:rPr>
              <a:t>6,15,23</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Although Gram-negative bacteria have traditionally been the most common bacteria associated with septic shock,</a:t>
            </a:r>
            <a:r>
              <a:rPr lang="en-GB" b="1" baseline="30000" smtClean="0">
                <a:latin typeface="Times New Roman" pitchFamily="-84" charset="0"/>
                <a:ea typeface="ＭＳ Ｐゴシック" pitchFamily="-84" charset="-128"/>
              </a:rPr>
              <a:t>25,26</a:t>
            </a:r>
            <a:r>
              <a:rPr lang="en-GB" b="1" smtClean="0">
                <a:latin typeface="Times New Roman" pitchFamily="-84" charset="0"/>
                <a:ea typeface="ＭＳ Ｐゴシック" pitchFamily="-84" charset="-128"/>
              </a:rPr>
              <a:t> the relative proportion of cases associated with </a:t>
            </a:r>
            <a:br>
              <a:rPr lang="en-GB" b="1" smtClean="0">
                <a:latin typeface="Times New Roman" pitchFamily="-84" charset="0"/>
                <a:ea typeface="ＭＳ Ｐゴシック" pitchFamily="-84" charset="-128"/>
              </a:rPr>
            </a:br>
            <a:r>
              <a:rPr lang="en-GB" b="1" smtClean="0">
                <a:latin typeface="Times New Roman" pitchFamily="-84" charset="0"/>
                <a:ea typeface="ＭＳ Ｐゴシック" pitchFamily="-84" charset="-128"/>
              </a:rPr>
              <a:t>Gram-positive infection has escalated.</a:t>
            </a:r>
            <a:r>
              <a:rPr lang="en-GB" b="1" baseline="30000" smtClean="0">
                <a:latin typeface="Times New Roman" pitchFamily="-84" charset="0"/>
                <a:ea typeface="ＭＳ Ｐゴシック" pitchFamily="-84" charset="-128"/>
              </a:rPr>
              <a:t>6,23,24</a:t>
            </a:r>
            <a:r>
              <a:rPr lang="en-GB" b="1" smtClean="0">
                <a:latin typeface="Times New Roman" pitchFamily="-84" charset="0"/>
                <a:ea typeface="ＭＳ Ｐゴシック" pitchFamily="-84" charset="-128"/>
              </a:rPr>
              <a:t> </a:t>
            </a:r>
          </a:p>
          <a:p>
            <a:pPr>
              <a:tabLst>
                <a:tab pos="93663" algn="l"/>
              </a:tabLst>
            </a:pPr>
            <a:endParaRPr lang="en-US" smtClean="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C5CC8A2-513E-404A-B7A3-91916F2BF0DB}" type="slidenum">
              <a:rPr lang="en-GB" sz="1200">
                <a:latin typeface="Times New Roman" pitchFamily="-84" charset="0"/>
              </a:rPr>
              <a:pPr/>
              <a:t>13</a:t>
            </a:fld>
            <a:endParaRPr lang="en-GB" sz="1200">
              <a:latin typeface="Times New Roman" pitchFamily="-84" charset="0"/>
            </a:endParaRPr>
          </a:p>
        </p:txBody>
      </p:sp>
      <p:sp>
        <p:nvSpPr>
          <p:cNvPr id="37891" name="Rectangle 2"/>
          <p:cNvSpPr>
            <a:spLocks noChangeArrowheads="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Gram-negative and Gram-positive bacteria initiate the disease process by different 	mechanisms.</a:t>
            </a:r>
            <a:r>
              <a:rPr lang="en-GB" baseline="30000" smtClean="0">
                <a:latin typeface="Times New Roman" pitchFamily="-84" charset="0"/>
                <a:ea typeface="ＭＳ Ｐゴシック" pitchFamily="-84" charset="-128"/>
              </a:rPr>
              <a:t>6</a:t>
            </a:r>
            <a:r>
              <a:rPr lang="en-GB" smtClean="0">
                <a:latin typeface="Times New Roman" pitchFamily="-84" charset="0"/>
                <a:ea typeface="ＭＳ Ｐゴシック" pitchFamily="-84" charset="-128"/>
              </a:rPr>
              <a:t> However, there is an overlap in some inflammatory pathways. </a:t>
            </a:r>
          </a:p>
          <a:p>
            <a:pPr>
              <a:tabLst>
                <a:tab pos="93663" algn="l"/>
              </a:tabLst>
            </a:pPr>
            <a:r>
              <a:rPr lang="en-GB" smtClean="0">
                <a:latin typeface="Times New Roman" pitchFamily="-84" charset="0"/>
                <a:ea typeface="ＭＳ Ｐゴシック" pitchFamily="-84" charset="-128"/>
              </a:rPr>
              <a:t>	The CD14 receptor, present on many human cell types, plays a key role in initiating 	cellular activation by bacterial envelope components from both Gram-negative and 	Gram-positive bacteria.</a:t>
            </a:r>
            <a:r>
              <a:rPr lang="en-GB" baseline="30000" smtClean="0">
                <a:latin typeface="Times New Roman" pitchFamily="-84" charset="0"/>
                <a:ea typeface="ＭＳ Ｐゴシック" pitchFamily="-84" charset="-128"/>
              </a:rPr>
              <a:t>6</a:t>
            </a:r>
            <a:r>
              <a:rPr lang="en-GB" smtClean="0">
                <a:latin typeface="Times New Roman" pitchFamily="-84" charset="0"/>
                <a:ea typeface="ＭＳ Ｐゴシック" pitchFamily="-84" charset="-128"/>
              </a:rPr>
              <a:t> </a:t>
            </a:r>
          </a:p>
          <a:p>
            <a:pPr>
              <a:tabLst>
                <a:tab pos="93663" algn="l"/>
              </a:tabLst>
            </a:pPr>
            <a:r>
              <a:rPr lang="en-GB" smtClean="0">
                <a:latin typeface="Times New Roman" pitchFamily="-84" charset="0"/>
                <a:ea typeface="ＭＳ Ｐゴシック" pitchFamily="-84" charset="-128"/>
              </a:rPr>
              <a:t>	Despite subtle differences in the host response to Gram-positive and Gram-negative 	pathogens, disease severity and mortality in sepsis is similar.</a:t>
            </a:r>
            <a:r>
              <a:rPr lang="en-GB" baseline="30000" smtClean="0">
                <a:latin typeface="Times New Roman" pitchFamily="-84" charset="0"/>
                <a:ea typeface="ＭＳ Ｐゴシック" pitchFamily="-84" charset="-128"/>
              </a:rPr>
              <a:t>6,23,24</a:t>
            </a:r>
            <a:endParaRPr lang="en-GB" smtClean="0">
              <a:latin typeface="Times New Roman" pitchFamily="-84" charset="0"/>
              <a:ea typeface="ＭＳ Ｐゴシック" pitchFamily="-84" charset="-128"/>
            </a:endParaRPr>
          </a:p>
          <a:p>
            <a:pPr>
              <a:tabLst>
                <a:tab pos="93663" algn="l"/>
              </a:tabLst>
            </a:pPr>
            <a:endParaRPr lang="en-GB" b="1" baseline="30000"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Despite the apparent differences between Gram-negative and Gram-positive bacteria, the systemic inflammatory responses for both types of pathogen are, in a qualitative sense, similar.</a:t>
            </a:r>
            <a:r>
              <a:rPr lang="en-GB" b="1" baseline="30000" smtClean="0">
                <a:latin typeface="Times New Roman" pitchFamily="-84" charset="0"/>
                <a:ea typeface="ＭＳ Ｐゴシック" pitchFamily="-84" charset="-128"/>
              </a:rPr>
              <a:t>6,23</a:t>
            </a: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  </a:t>
            </a:r>
          </a:p>
          <a:p>
            <a:pPr>
              <a:tabLst>
                <a:tab pos="93663" algn="l"/>
              </a:tabLst>
            </a:pPr>
            <a:r>
              <a:rPr lang="en-GB" b="1" smtClean="0">
                <a:latin typeface="Times New Roman" pitchFamily="-84" charset="0"/>
                <a:ea typeface="ＭＳ Ｐゴシック" pitchFamily="-84" charset="-128"/>
              </a:rPr>
              <a:t>This is important because the identity of the causative organism is often unknown at the onset of sepsis and treatment targeting the host inflammatory response needs to be rapid and beneficial, regardless of the causative organism.</a:t>
            </a:r>
            <a:r>
              <a:rPr lang="en-GB" b="1" baseline="30000" smtClean="0">
                <a:latin typeface="Times New Roman" pitchFamily="-84" charset="0"/>
                <a:ea typeface="ＭＳ Ｐゴシック" pitchFamily="-84" charset="-128"/>
              </a:rPr>
              <a:t>6,27</a:t>
            </a:r>
            <a:endParaRPr lang="en-GB" b="1"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fld id="{37610D9F-5E3E-40C0-9103-73B1A2A77148}" type="slidenum">
              <a:rPr lang="en-GB" sz="1200">
                <a:latin typeface="Times New Roman" pitchFamily="-84" charset="0"/>
              </a:rPr>
              <a:pPr/>
              <a:t>14</a:t>
            </a:fld>
            <a:endParaRPr lang="en-GB" sz="1200">
              <a:latin typeface="Times New Roman" pitchFamily="-84" charset="0"/>
            </a:endParaRPr>
          </a:p>
        </p:txBody>
      </p:sp>
      <p:sp>
        <p:nvSpPr>
          <p:cNvPr id="39939" name="Rectangle 2"/>
          <p:cNvSpPr>
            <a:spLocks noChangeArrowheads="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p:spPr>
        <p:txBody>
          <a:bodyPr lIns="91531" tIns="45766" rIns="91531" bIns="45766"/>
          <a:lstStyle/>
          <a:p>
            <a:pPr>
              <a:tabLst>
                <a:tab pos="93663" algn="l"/>
              </a:tabLst>
            </a:pPr>
            <a:r>
              <a:rPr lang="en-GB" smtClean="0">
                <a:latin typeface="Times New Roman" pitchFamily="-84" charset="0"/>
                <a:ea typeface="ＭＳ Ｐゴシック" pitchFamily="-84" charset="-128"/>
              </a:rPr>
              <a:t>	Despite the existence of many virulent factors associated with Gram-negative 		bacteria, current evidence indicates that endotoxin is the principal component 		responsible for initiating the process of sepsis.</a:t>
            </a:r>
            <a:r>
              <a:rPr lang="en-GB" baseline="30000" smtClean="0">
                <a:latin typeface="Times New Roman" pitchFamily="-84" charset="0"/>
                <a:ea typeface="ＭＳ Ｐゴシック" pitchFamily="-84" charset="-128"/>
              </a:rPr>
              <a:t>6</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Lipopolysaccharide (LPS) is the active component of this endotoxin and the factor 	most commonly associated with toxicity.</a:t>
            </a:r>
            <a:r>
              <a:rPr lang="en-GB" baseline="30000" smtClean="0">
                <a:latin typeface="Times New Roman" pitchFamily="-84" charset="0"/>
                <a:ea typeface="ＭＳ Ｐゴシック" pitchFamily="-84" charset="-128"/>
              </a:rPr>
              <a:t>28</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LPS comprises three distinct structural regions: (a) lipid A – the toxic moiety, (b) the 	core region – a series of saccharide residues (c) O-antigen polysaccharide.</a:t>
            </a:r>
            <a:r>
              <a:rPr lang="en-GB" baseline="30000" smtClean="0">
                <a:latin typeface="Times New Roman" pitchFamily="-84" charset="0"/>
                <a:ea typeface="ＭＳ Ｐゴシック" pitchFamily="-84" charset="-128"/>
              </a:rPr>
              <a:t>6,28</a:t>
            </a:r>
            <a:endParaRPr lang="en-GB" smtClean="0">
              <a:latin typeface="Times New Roman" pitchFamily="-84" charset="0"/>
              <a:ea typeface="ＭＳ Ｐゴシック" pitchFamily="-84" charset="-128"/>
            </a:endParaRPr>
          </a:p>
          <a:p>
            <a:pPr>
              <a:tabLst>
                <a:tab pos="93663" algn="l"/>
              </a:tabLst>
            </a:pPr>
            <a:r>
              <a:rPr lang="en-GB" smtClean="0">
                <a:latin typeface="Times New Roman" pitchFamily="-84" charset="0"/>
                <a:ea typeface="ＭＳ Ｐゴシック" pitchFamily="-84" charset="-128"/>
              </a:rPr>
              <a:t>	Many of the immunological effects of LPS are mediated by their activation of 		macrophages and subsequent release of immunological products.</a:t>
            </a:r>
            <a:r>
              <a:rPr lang="en-GB" baseline="30000" smtClean="0">
                <a:latin typeface="Times New Roman" pitchFamily="-84" charset="0"/>
                <a:ea typeface="ＭＳ Ｐゴシック" pitchFamily="-84" charset="-128"/>
              </a:rPr>
              <a:t>28</a:t>
            </a:r>
            <a:endParaRPr lang="en-GB" smtClean="0">
              <a:latin typeface="Times New Roman" pitchFamily="-84" charset="0"/>
              <a:ea typeface="ＭＳ Ｐゴシック" pitchFamily="-84" charset="-128"/>
            </a:endParaRPr>
          </a:p>
          <a:p>
            <a:pPr>
              <a:tabLst>
                <a:tab pos="93663" algn="l"/>
              </a:tabLst>
            </a:pPr>
            <a:endParaRPr lang="en-GB" smtClean="0">
              <a:latin typeface="Times New Roman" pitchFamily="-84" charset="0"/>
              <a:ea typeface="ＭＳ Ｐゴシック" pitchFamily="-84" charset="-128"/>
            </a:endParaRPr>
          </a:p>
          <a:p>
            <a:pPr>
              <a:tabLst>
                <a:tab pos="93663" algn="l"/>
              </a:tabLst>
            </a:pPr>
            <a:endParaRPr lang="en-GB" b="1" smtClean="0">
              <a:latin typeface="Times New Roman" pitchFamily="-84" charset="0"/>
              <a:ea typeface="ＭＳ Ｐゴシック" pitchFamily="-84" charset="-128"/>
            </a:endParaRPr>
          </a:p>
          <a:p>
            <a:pPr>
              <a:tabLst>
                <a:tab pos="93663" algn="l"/>
              </a:tabLst>
            </a:pPr>
            <a:r>
              <a:rPr lang="en-GB" b="1" smtClean="0">
                <a:latin typeface="Times New Roman" pitchFamily="-84" charset="0"/>
                <a:ea typeface="ＭＳ Ｐゴシック" pitchFamily="-84" charset="-128"/>
              </a:rPr>
              <a:t>Endotoxin (lipopolysaccharide [LPS]), a major constituent of Gram-negative bacterial cell walls, is a complex macromolecule and one of the most important microbial products implicated in sepsis.</a:t>
            </a:r>
            <a:r>
              <a:rPr lang="en-GB" b="1" baseline="30000" smtClean="0">
                <a:latin typeface="Times New Roman" pitchFamily="-84" charset="0"/>
                <a:ea typeface="ＭＳ Ｐゴシック" pitchFamily="-84" charset="-128"/>
              </a:rPr>
              <a:t>29</a:t>
            </a:r>
            <a:r>
              <a:rPr lang="en-GB" b="1" smtClean="0">
                <a:latin typeface="Times New Roman" pitchFamily="-84" charset="0"/>
                <a:ea typeface="ＭＳ Ｐゴシック" pitchFamily="-84" charset="-128"/>
              </a:rPr>
              <a:t> Following infection, LPS binds to serum LPS-binding protein, which increases the clearance of LPS and facilitates its interaction with a cell surface receptor (CD14) expressed by leucocytes (e.g. monocytes, macrophages and neutrophils). Thereafter, LPS activates both the classical and alternative complement pathways.</a:t>
            </a:r>
            <a:r>
              <a:rPr lang="en-GB" b="1" baseline="30000" smtClean="0">
                <a:latin typeface="Times New Roman" pitchFamily="-84" charset="0"/>
                <a:ea typeface="ＭＳ Ｐゴシック" pitchFamily="-84" charset="-128"/>
              </a:rPr>
              <a:t>30</a:t>
            </a:r>
            <a:endParaRPr lang="en-GB" b="1" smtClean="0">
              <a:latin typeface="Times New Roman" pitchFamily="-84" charset="0"/>
              <a:ea typeface="ＭＳ Ｐゴシック" pitchFamily="-84" charset="-128"/>
            </a:endParaRPr>
          </a:p>
          <a:p>
            <a:pPr>
              <a:tabLst>
                <a:tab pos="93663" algn="l"/>
              </a:tabLst>
            </a:pPr>
            <a:endParaRPr lang="en-US" smtClean="0">
              <a:latin typeface="Times New Roman"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3F7ECB8-3F5C-4F4A-9992-209E53863E1A}" type="slidenum">
              <a:rPr lang="en-GB"/>
              <a:pPr/>
              <a:t>‹#›</a:t>
            </a:fld>
            <a:endParaRPr lang="en-GB"/>
          </a:p>
        </p:txBody>
      </p:sp>
    </p:spTree>
    <p:extLst>
      <p:ext uri="{BB962C8B-B14F-4D97-AF65-F5344CB8AC3E}">
        <p14:creationId xmlns:p14="http://schemas.microsoft.com/office/powerpoint/2010/main" val="227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49D329-3266-41FA-B538-6C5932EA2D36}" type="slidenum">
              <a:rPr lang="en-GB"/>
              <a:pPr/>
              <a:t>‹#›</a:t>
            </a:fld>
            <a:endParaRPr lang="en-GB"/>
          </a:p>
        </p:txBody>
      </p:sp>
    </p:spTree>
    <p:extLst>
      <p:ext uri="{BB962C8B-B14F-4D97-AF65-F5344CB8AC3E}">
        <p14:creationId xmlns:p14="http://schemas.microsoft.com/office/powerpoint/2010/main" val="211538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03C4216-A4BF-40F5-BEAF-B4354FB8A37C}" type="slidenum">
              <a:rPr lang="en-GB"/>
              <a:pPr/>
              <a:t>‹#›</a:t>
            </a:fld>
            <a:endParaRPr lang="en-GB"/>
          </a:p>
        </p:txBody>
      </p:sp>
    </p:spTree>
    <p:extLst>
      <p:ext uri="{BB962C8B-B14F-4D97-AF65-F5344CB8AC3E}">
        <p14:creationId xmlns:p14="http://schemas.microsoft.com/office/powerpoint/2010/main" val="376846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F014B49-7D23-40B3-B061-4B737BA50B3B}" type="slidenum">
              <a:rPr lang="en-GB"/>
              <a:pPr/>
              <a:t>‹#›</a:t>
            </a:fld>
            <a:endParaRPr lang="en-GB"/>
          </a:p>
        </p:txBody>
      </p:sp>
    </p:spTree>
    <p:extLst>
      <p:ext uri="{BB962C8B-B14F-4D97-AF65-F5344CB8AC3E}">
        <p14:creationId xmlns:p14="http://schemas.microsoft.com/office/powerpoint/2010/main" val="2426714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45DA3D4-EDB2-4F68-B1C0-BCABE0080707}" type="slidenum">
              <a:rPr lang="en-GB"/>
              <a:pPr/>
              <a:t>‹#›</a:t>
            </a:fld>
            <a:endParaRPr lang="en-GB"/>
          </a:p>
        </p:txBody>
      </p:sp>
    </p:spTree>
    <p:extLst>
      <p:ext uri="{BB962C8B-B14F-4D97-AF65-F5344CB8AC3E}">
        <p14:creationId xmlns:p14="http://schemas.microsoft.com/office/powerpoint/2010/main" val="225852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C81F40-BC4D-433D-826B-D6E0985CBC5B}" type="slidenum">
              <a:rPr lang="en-GB"/>
              <a:pPr/>
              <a:t>‹#›</a:t>
            </a:fld>
            <a:endParaRPr lang="en-GB"/>
          </a:p>
        </p:txBody>
      </p:sp>
    </p:spTree>
    <p:extLst>
      <p:ext uri="{BB962C8B-B14F-4D97-AF65-F5344CB8AC3E}">
        <p14:creationId xmlns:p14="http://schemas.microsoft.com/office/powerpoint/2010/main" val="29270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8088239-7EAD-448A-8E5F-A8F9CF6FD221}" type="slidenum">
              <a:rPr lang="en-GB"/>
              <a:pPr/>
              <a:t>‹#›</a:t>
            </a:fld>
            <a:endParaRPr lang="en-GB"/>
          </a:p>
        </p:txBody>
      </p:sp>
    </p:spTree>
    <p:extLst>
      <p:ext uri="{BB962C8B-B14F-4D97-AF65-F5344CB8AC3E}">
        <p14:creationId xmlns:p14="http://schemas.microsoft.com/office/powerpoint/2010/main" val="394514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770B17-C4E6-4B95-907B-0EF3E7FC302D}" type="slidenum">
              <a:rPr lang="en-GB"/>
              <a:pPr/>
              <a:t>‹#›</a:t>
            </a:fld>
            <a:endParaRPr lang="en-GB"/>
          </a:p>
        </p:txBody>
      </p:sp>
    </p:spTree>
    <p:extLst>
      <p:ext uri="{BB962C8B-B14F-4D97-AF65-F5344CB8AC3E}">
        <p14:creationId xmlns:p14="http://schemas.microsoft.com/office/powerpoint/2010/main" val="30153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88D7963-DB78-4CA6-8382-FCE34C3C4690}" type="slidenum">
              <a:rPr lang="en-GB"/>
              <a:pPr/>
              <a:t>‹#›</a:t>
            </a:fld>
            <a:endParaRPr lang="en-GB"/>
          </a:p>
        </p:txBody>
      </p:sp>
    </p:spTree>
    <p:extLst>
      <p:ext uri="{BB962C8B-B14F-4D97-AF65-F5344CB8AC3E}">
        <p14:creationId xmlns:p14="http://schemas.microsoft.com/office/powerpoint/2010/main" val="199110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431E4CD-928F-4AB5-86B7-B00329FC82EC}" type="slidenum">
              <a:rPr lang="en-GB"/>
              <a:pPr/>
              <a:t>‹#›</a:t>
            </a:fld>
            <a:endParaRPr lang="en-GB"/>
          </a:p>
        </p:txBody>
      </p:sp>
    </p:spTree>
    <p:extLst>
      <p:ext uri="{BB962C8B-B14F-4D97-AF65-F5344CB8AC3E}">
        <p14:creationId xmlns:p14="http://schemas.microsoft.com/office/powerpoint/2010/main" val="224398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733D422-1CFD-4410-A68A-9462A2349799}" type="slidenum">
              <a:rPr lang="en-GB"/>
              <a:pPr/>
              <a:t>‹#›</a:t>
            </a:fld>
            <a:endParaRPr lang="en-GB"/>
          </a:p>
        </p:txBody>
      </p:sp>
    </p:spTree>
    <p:extLst>
      <p:ext uri="{BB962C8B-B14F-4D97-AF65-F5344CB8AC3E}">
        <p14:creationId xmlns:p14="http://schemas.microsoft.com/office/powerpoint/2010/main" val="72183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3BC1EBA-0EEC-4850-9730-BF044F712504}" type="slidenum">
              <a:rPr lang="en-GB"/>
              <a:pPr/>
              <a:t>‹#›</a:t>
            </a:fld>
            <a:endParaRPr lang="en-GB"/>
          </a:p>
        </p:txBody>
      </p:sp>
    </p:spTree>
    <p:extLst>
      <p:ext uri="{BB962C8B-B14F-4D97-AF65-F5344CB8AC3E}">
        <p14:creationId xmlns:p14="http://schemas.microsoft.com/office/powerpoint/2010/main" val="64563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2F7FD-704C-4901-B05B-7305EABA891D}" type="slidenum">
              <a:rPr lang="en-GB"/>
              <a:pPr/>
              <a:t>‹#›</a:t>
            </a:fld>
            <a:endParaRPr lang="en-GB"/>
          </a:p>
        </p:txBody>
      </p:sp>
    </p:spTree>
    <p:extLst>
      <p:ext uri="{BB962C8B-B14F-4D97-AF65-F5344CB8AC3E}">
        <p14:creationId xmlns:p14="http://schemas.microsoft.com/office/powerpoint/2010/main" val="1076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8B317B4-65EF-499F-A523-12388D05BA4F}" type="slidenum">
              <a:rPr lang="en-GB"/>
              <a:pPr/>
              <a:t>‹#›</a:t>
            </a:fld>
            <a:endParaRPr lang="en-GB"/>
          </a:p>
        </p:txBody>
      </p:sp>
    </p:spTree>
    <p:extLst>
      <p:ext uri="{BB962C8B-B14F-4D97-AF65-F5344CB8AC3E}">
        <p14:creationId xmlns:p14="http://schemas.microsoft.com/office/powerpoint/2010/main" val="269683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defRPr>
            </a:lvl1pPr>
          </a:lstStyle>
          <a:p>
            <a:fld id="{C497467F-4452-4DDD-A151-63CA07E2ED35}"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28600" y="801688"/>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4400" dirty="0" smtClean="0">
                <a:solidFill>
                  <a:schemeClr val="bg2"/>
                </a:solidFill>
              </a:rPr>
              <a:t>Clinical sepsis and host defence</a:t>
            </a:r>
            <a:endParaRPr lang="en-GB" sz="4400" dirty="0">
              <a:solidFill>
                <a:schemeClr val="bg2"/>
              </a:solidFill>
            </a:endParaRPr>
          </a:p>
        </p:txBody>
      </p:sp>
      <p:sp>
        <p:nvSpPr>
          <p:cNvPr id="207875" name="Text Box 3"/>
          <p:cNvSpPr txBox="1">
            <a:spLocks noChangeArrowheads="1"/>
          </p:cNvSpPr>
          <p:nvPr/>
        </p:nvSpPr>
        <p:spPr bwMode="auto">
          <a:xfrm>
            <a:off x="533400" y="2590800"/>
            <a:ext cx="8077200" cy="14335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GB" sz="3200" dirty="0">
                <a:solidFill>
                  <a:schemeClr val="bg2"/>
                </a:solidFill>
              </a:rPr>
              <a:t>Dr Stephen Brett</a:t>
            </a:r>
          </a:p>
          <a:p>
            <a:pPr algn="ctr" eaLnBrk="1" hangingPunct="1"/>
            <a:r>
              <a:rPr lang="en-US" sz="2800" dirty="0">
                <a:solidFill>
                  <a:schemeClr val="bg2"/>
                </a:solidFill>
              </a:rPr>
              <a:t>Consultant in Intensive Care Medicine</a:t>
            </a:r>
          </a:p>
          <a:p>
            <a:pPr algn="ctr" eaLnBrk="1" hangingPunct="1"/>
            <a:r>
              <a:rPr lang="en-US" sz="2800" dirty="0">
                <a:solidFill>
                  <a:schemeClr val="bg2"/>
                </a:solidFill>
              </a:rPr>
              <a:t>Hammersmith Hospital</a:t>
            </a:r>
          </a:p>
        </p:txBody>
      </p:sp>
      <p:pic>
        <p:nvPicPr>
          <p:cNvPr id="17413" name="Picture 4" descr="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21225"/>
            <a:ext cx="20875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0" name="Object 2"/>
          <p:cNvGraphicFramePr>
            <a:graphicFrameLocks noChangeAspect="1"/>
          </p:cNvGraphicFramePr>
          <p:nvPr/>
        </p:nvGraphicFramePr>
        <p:xfrm>
          <a:off x="-117475" y="5794375"/>
          <a:ext cx="8866188" cy="730250"/>
        </p:xfrm>
        <a:graphic>
          <a:graphicData uri="http://schemas.openxmlformats.org/presentationml/2006/ole">
            <mc:AlternateContent xmlns:mc="http://schemas.openxmlformats.org/markup-compatibility/2006">
              <mc:Choice xmlns:v="urn:schemas-microsoft-com:vml" Requires="v">
                <p:oleObj spid="_x0000_s17415" name="Document" r:id="rId5" imgW="6553200" imgH="508000" progId="Word.Document.8">
                  <p:embed/>
                </p:oleObj>
              </mc:Choice>
              <mc:Fallback>
                <p:oleObj name="Document" r:id="rId5" imgW="6553200" imgH="50800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 y="5794375"/>
                        <a:ext cx="88661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6"/>
          <p:cNvSpPr>
            <a:spLocks noChangeArrowheads="1"/>
          </p:cNvSpPr>
          <p:nvPr/>
        </p:nvSpPr>
        <p:spPr bwMode="auto">
          <a:xfrm>
            <a:off x="0" y="1773238"/>
            <a:ext cx="9144000" cy="431800"/>
          </a:xfrm>
          <a:prstGeom prst="rect">
            <a:avLst/>
          </a:prstGeom>
          <a:solidFill>
            <a:srgbClr val="99CCFF"/>
          </a:solidFill>
          <a:ln w="9525">
            <a:solidFill>
              <a:schemeClr val="tx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“Organs”</a:t>
            </a:r>
          </a:p>
        </p:txBody>
      </p:sp>
      <p:sp>
        <p:nvSpPr>
          <p:cNvPr id="6147" name="Rectangle 3"/>
          <p:cNvSpPr>
            <a:spLocks noGrp="1" noChangeArrowheads="1"/>
          </p:cNvSpPr>
          <p:nvPr>
            <p:ph type="body" idx="1"/>
          </p:nvPr>
        </p:nvSpPr>
        <p:spPr>
          <a:xfrm>
            <a:off x="685800" y="1752600"/>
            <a:ext cx="7772400" cy="4114800"/>
          </a:xfrm>
        </p:spPr>
        <p:txBody>
          <a:bodyPr/>
          <a:lstStyle/>
          <a:p>
            <a:r>
              <a:rPr lang="en-GB" b="1" smtClean="0">
                <a:effectLst>
                  <a:outerShdw blurRad="38100" dist="38100" dir="2700000" algn="tl">
                    <a:srgbClr val="000000"/>
                  </a:outerShdw>
                </a:effectLst>
                <a:latin typeface="Arial" charset="0"/>
                <a:ea typeface="ＭＳ Ｐゴシック" pitchFamily="-84" charset="-128"/>
              </a:rPr>
              <a:t>Brain</a:t>
            </a:r>
          </a:p>
          <a:p>
            <a:r>
              <a:rPr lang="en-GB" b="1" smtClean="0">
                <a:effectLst>
                  <a:outerShdw blurRad="38100" dist="38100" dir="2700000" algn="tl">
                    <a:srgbClr val="000000"/>
                  </a:outerShdw>
                </a:effectLst>
                <a:latin typeface="Arial" charset="0"/>
                <a:ea typeface="ＭＳ Ｐゴシック" pitchFamily="-84" charset="-128"/>
              </a:rPr>
              <a:t>Lungs</a:t>
            </a:r>
          </a:p>
          <a:p>
            <a:r>
              <a:rPr lang="en-GB" b="1" smtClean="0">
                <a:effectLst>
                  <a:outerShdw blurRad="38100" dist="38100" dir="2700000" algn="tl">
                    <a:srgbClr val="000000"/>
                  </a:outerShdw>
                </a:effectLst>
                <a:latin typeface="Arial" charset="0"/>
                <a:ea typeface="ＭＳ Ｐゴシック" pitchFamily="-84" charset="-128"/>
              </a:rPr>
              <a:t>Heart and circulation</a:t>
            </a:r>
          </a:p>
          <a:p>
            <a:r>
              <a:rPr lang="en-GB" b="1" smtClean="0">
                <a:effectLst>
                  <a:outerShdw blurRad="38100" dist="38100" dir="2700000" algn="tl">
                    <a:srgbClr val="000000"/>
                  </a:outerShdw>
                </a:effectLst>
                <a:latin typeface="Arial" charset="0"/>
                <a:ea typeface="ＭＳ Ｐゴシック" pitchFamily="-84" charset="-128"/>
              </a:rPr>
              <a:t>Kidneys</a:t>
            </a:r>
          </a:p>
          <a:p>
            <a:r>
              <a:rPr lang="en-GB" b="1" smtClean="0">
                <a:effectLst>
                  <a:outerShdw blurRad="38100" dist="38100" dir="2700000" algn="tl">
                    <a:srgbClr val="000000"/>
                  </a:outerShdw>
                </a:effectLst>
                <a:latin typeface="Arial" charset="0"/>
                <a:ea typeface="ＭＳ Ｐゴシック" pitchFamily="-84" charset="-128"/>
              </a:rPr>
              <a:t>Liver</a:t>
            </a:r>
          </a:p>
          <a:p>
            <a:r>
              <a:rPr lang="en-GB" b="1" smtClean="0">
                <a:effectLst>
                  <a:outerShdw blurRad="38100" dist="38100" dir="2700000" algn="tl">
                    <a:srgbClr val="000000"/>
                  </a:outerShdw>
                </a:effectLst>
                <a:latin typeface="Arial" charset="0"/>
                <a:ea typeface="ＭＳ Ｐゴシック" pitchFamily="-84" charset="-128"/>
              </a:rPr>
              <a:t>Gut</a:t>
            </a:r>
          </a:p>
          <a:p>
            <a:r>
              <a:rPr lang="en-GB" b="1" smtClean="0">
                <a:effectLst>
                  <a:outerShdw blurRad="38100" dist="38100" dir="2700000" algn="tl">
                    <a:srgbClr val="000000"/>
                  </a:outerShdw>
                </a:effectLst>
                <a:latin typeface="Arial" charset="0"/>
                <a:ea typeface="ＭＳ Ｐゴシック" pitchFamily="-84" charset="-128"/>
              </a:rPr>
              <a:t>Skin</a:t>
            </a:r>
          </a:p>
          <a:p>
            <a:r>
              <a:rPr lang="en-GB" b="1" smtClean="0">
                <a:effectLst>
                  <a:outerShdw blurRad="38100" dist="38100" dir="2700000" algn="tl">
                    <a:srgbClr val="000000"/>
                  </a:outerShdw>
                </a:effectLst>
                <a:latin typeface="Arial" charset="0"/>
                <a:ea typeface="ＭＳ Ｐゴシック" pitchFamily="-84" charset="-128"/>
              </a:rPr>
              <a:t>Bone marrow and immune response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GB" sz="4400" b="1">
                <a:solidFill>
                  <a:schemeClr val="tx2"/>
                </a:solidFill>
                <a:effectLst>
                  <a:outerShdw blurRad="38100" dist="38100" dir="2700000" algn="tl">
                    <a:srgbClr val="000000"/>
                  </a:outerShdw>
                </a:effectLst>
              </a:rPr>
              <a:t>“Organs”</a:t>
            </a:r>
          </a:p>
        </p:txBody>
      </p:sp>
      <p:sp>
        <p:nvSpPr>
          <p:cNvPr id="20483" name="Rectangle 3"/>
          <p:cNvSpPr>
            <a:spLocks noChangeArrowheads="1"/>
          </p:cNvSpPr>
          <p:nvPr/>
        </p:nvSpPr>
        <p:spPr bwMode="auto">
          <a:xfrm>
            <a:off x="685800" y="17526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GB" sz="3200" b="1">
                <a:effectLst>
                  <a:outerShdw blurRad="38100" dist="38100" dir="2700000" algn="tl">
                    <a:srgbClr val="000000"/>
                  </a:outerShdw>
                </a:effectLst>
              </a:rPr>
              <a:t>The vascular endothelium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b="1" smtClean="0">
                <a:effectLst>
                  <a:outerShdw blurRad="38100" dist="38100" dir="2700000" algn="tl">
                    <a:srgbClr val="000000"/>
                  </a:outerShdw>
                </a:effectLst>
                <a:latin typeface="Arial" charset="0"/>
                <a:ea typeface="ＭＳ Ｐゴシック" pitchFamily="-84" charset="-128"/>
              </a:rPr>
              <a:t>Pathogens involved in sepsis</a:t>
            </a:r>
            <a:br>
              <a:rPr lang="en-US" sz="4000" b="1" smtClean="0">
                <a:effectLst>
                  <a:outerShdw blurRad="38100" dist="38100" dir="2700000" algn="tl">
                    <a:srgbClr val="000000"/>
                  </a:outerShdw>
                </a:effectLst>
                <a:latin typeface="Arial" charset="0"/>
                <a:ea typeface="ＭＳ Ｐゴシック" pitchFamily="-84" charset="-128"/>
              </a:rPr>
            </a:br>
            <a:r>
              <a:rPr lang="en-US" sz="3100" b="1" i="1" smtClean="0">
                <a:effectLst>
                  <a:outerShdw blurRad="38100" dist="38100" dir="2700000" algn="tl">
                    <a:srgbClr val="000000"/>
                  </a:outerShdw>
                </a:effectLst>
                <a:latin typeface="Arial" charset="0"/>
                <a:ea typeface="ＭＳ Ｐゴシック" pitchFamily="-84" charset="-128"/>
              </a:rPr>
              <a:t>An overview</a:t>
            </a:r>
            <a:endParaRPr lang="en-US" sz="4000" b="1" smtClean="0">
              <a:effectLst>
                <a:outerShdw blurRad="38100" dist="38100" dir="2700000" algn="tl">
                  <a:srgbClr val="000000"/>
                </a:outerShdw>
              </a:effectLst>
              <a:latin typeface="Arial" charset="0"/>
              <a:ea typeface="ＭＳ Ｐゴシック" pitchFamily="-84" charset="-128"/>
            </a:endParaRPr>
          </a:p>
        </p:txBody>
      </p:sp>
      <p:sp>
        <p:nvSpPr>
          <p:cNvPr id="34819" name="Rectangle 3"/>
          <p:cNvSpPr>
            <a:spLocks noGrp="1" noChangeArrowheads="1"/>
          </p:cNvSpPr>
          <p:nvPr>
            <p:ph type="body" idx="1"/>
          </p:nvPr>
        </p:nvSpPr>
        <p:spPr>
          <a:xfrm>
            <a:off x="461963" y="4352925"/>
            <a:ext cx="8159750" cy="1835150"/>
          </a:xfrm>
        </p:spPr>
        <p:txBody>
          <a:bodyPr/>
          <a:lstStyle/>
          <a:p>
            <a:pPr>
              <a:spcAft>
                <a:spcPct val="25000"/>
              </a:spcAft>
            </a:pPr>
            <a:r>
              <a:rPr lang="en-US" sz="2600" smtClean="0">
                <a:latin typeface="Arial" charset="0"/>
                <a:ea typeface="ＭＳ Ｐゴシック" pitchFamily="-84" charset="-128"/>
              </a:rPr>
              <a:t>Only 60% of severe sepsis/septic shock cases are associated with confirmed infection</a:t>
            </a:r>
          </a:p>
          <a:p>
            <a:pPr>
              <a:lnSpc>
                <a:spcPct val="90000"/>
              </a:lnSpc>
              <a:spcAft>
                <a:spcPct val="25000"/>
              </a:spcAft>
            </a:pPr>
            <a:r>
              <a:rPr lang="en-US" sz="2600" smtClean="0">
                <a:latin typeface="Arial" charset="0"/>
                <a:ea typeface="ＭＳ Ｐゴシック" pitchFamily="-84" charset="-128"/>
              </a:rPr>
              <a:t>Disease progression is similar regardless of causative organism</a:t>
            </a:r>
          </a:p>
        </p:txBody>
      </p:sp>
      <p:sp>
        <p:nvSpPr>
          <p:cNvPr id="34820" name="Rectangle 5"/>
          <p:cNvSpPr>
            <a:spLocks noChangeArrowheads="1"/>
          </p:cNvSpPr>
          <p:nvPr/>
        </p:nvSpPr>
        <p:spPr bwMode="auto">
          <a:xfrm>
            <a:off x="5630863" y="1214438"/>
            <a:ext cx="19907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1" name="Freeform 6"/>
          <p:cNvSpPr>
            <a:spLocks/>
          </p:cNvSpPr>
          <p:nvPr/>
        </p:nvSpPr>
        <p:spPr bwMode="auto">
          <a:xfrm>
            <a:off x="3859213" y="2857500"/>
            <a:ext cx="1652587" cy="609600"/>
          </a:xfrm>
          <a:custGeom>
            <a:avLst/>
            <a:gdLst>
              <a:gd name="T0" fmla="*/ 0 w 1041"/>
              <a:gd name="T1" fmla="*/ 2147483647 h 384"/>
              <a:gd name="T2" fmla="*/ 2147483647 w 1041"/>
              <a:gd name="T3" fmla="*/ 0 h 384"/>
              <a:gd name="T4" fmla="*/ 2147483647 w 1041"/>
              <a:gd name="T5" fmla="*/ 2147483647 h 384"/>
              <a:gd name="T6" fmla="*/ 0 w 1041"/>
              <a:gd name="T7" fmla="*/ 2147483647 h 384"/>
              <a:gd name="T8" fmla="*/ 0 w 1041"/>
              <a:gd name="T9" fmla="*/ 2147483647 h 384"/>
              <a:gd name="T10" fmla="*/ 0 60000 65536"/>
              <a:gd name="T11" fmla="*/ 0 60000 65536"/>
              <a:gd name="T12" fmla="*/ 0 60000 65536"/>
              <a:gd name="T13" fmla="*/ 0 60000 65536"/>
              <a:gd name="T14" fmla="*/ 0 60000 65536"/>
              <a:gd name="T15" fmla="*/ 0 w 1041"/>
              <a:gd name="T16" fmla="*/ 0 h 384"/>
              <a:gd name="T17" fmla="*/ 1041 w 1041"/>
              <a:gd name="T18" fmla="*/ 384 h 384"/>
            </a:gdLst>
            <a:ahLst/>
            <a:cxnLst>
              <a:cxn ang="T10">
                <a:pos x="T0" y="T1"/>
              </a:cxn>
              <a:cxn ang="T11">
                <a:pos x="T2" y="T3"/>
              </a:cxn>
              <a:cxn ang="T12">
                <a:pos x="T4" y="T5"/>
              </a:cxn>
              <a:cxn ang="T13">
                <a:pos x="T6" y="T7"/>
              </a:cxn>
              <a:cxn ang="T14">
                <a:pos x="T8" y="T9"/>
              </a:cxn>
            </a:cxnLst>
            <a:rect l="T15" t="T16" r="T17" b="T18"/>
            <a:pathLst>
              <a:path w="1041" h="384">
                <a:moveTo>
                  <a:pt x="0" y="80"/>
                </a:moveTo>
                <a:lnTo>
                  <a:pt x="1041" y="0"/>
                </a:lnTo>
                <a:lnTo>
                  <a:pt x="1041" y="304"/>
                </a:lnTo>
                <a:lnTo>
                  <a:pt x="0" y="384"/>
                </a:lnTo>
                <a:lnTo>
                  <a:pt x="0" y="80"/>
                </a:lnTo>
                <a:close/>
              </a:path>
            </a:pathLst>
          </a:custGeom>
          <a:gradFill rotWithShape="0">
            <a:gsLst>
              <a:gs pos="0">
                <a:srgbClr val="514A45"/>
              </a:gs>
              <a:gs pos="50000">
                <a:srgbClr val="AFA095"/>
              </a:gs>
              <a:gs pos="100000">
                <a:srgbClr val="514A4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2" name="Freeform 7"/>
          <p:cNvSpPr>
            <a:spLocks/>
          </p:cNvSpPr>
          <p:nvPr/>
        </p:nvSpPr>
        <p:spPr bwMode="auto">
          <a:xfrm>
            <a:off x="3859213" y="2540000"/>
            <a:ext cx="1665287" cy="444500"/>
          </a:xfrm>
          <a:custGeom>
            <a:avLst/>
            <a:gdLst>
              <a:gd name="T0" fmla="*/ 0 w 1049"/>
              <a:gd name="T1" fmla="*/ 0 h 280"/>
              <a:gd name="T2" fmla="*/ 2147483647 w 1049"/>
              <a:gd name="T3" fmla="*/ 0 h 280"/>
              <a:gd name="T4" fmla="*/ 2147483647 w 1049"/>
              <a:gd name="T5" fmla="*/ 0 h 280"/>
              <a:gd name="T6" fmla="*/ 2147483647 w 1049"/>
              <a:gd name="T7" fmla="*/ 0 h 280"/>
              <a:gd name="T8" fmla="*/ 2147483647 w 1049"/>
              <a:gd name="T9" fmla="*/ 0 h 280"/>
              <a:gd name="T10" fmla="*/ 2147483647 w 1049"/>
              <a:gd name="T11" fmla="*/ 0 h 280"/>
              <a:gd name="T12" fmla="*/ 2147483647 w 1049"/>
              <a:gd name="T13" fmla="*/ 0 h 280"/>
              <a:gd name="T14" fmla="*/ 2147483647 w 1049"/>
              <a:gd name="T15" fmla="*/ 2147483647 h 280"/>
              <a:gd name="T16" fmla="*/ 2147483647 w 1049"/>
              <a:gd name="T17" fmla="*/ 2147483647 h 280"/>
              <a:gd name="T18" fmla="*/ 2147483647 w 1049"/>
              <a:gd name="T19" fmla="*/ 2147483647 h 280"/>
              <a:gd name="T20" fmla="*/ 2147483647 w 1049"/>
              <a:gd name="T21" fmla="*/ 2147483647 h 280"/>
              <a:gd name="T22" fmla="*/ 2147483647 w 1049"/>
              <a:gd name="T23" fmla="*/ 2147483647 h 280"/>
              <a:gd name="T24" fmla="*/ 2147483647 w 1049"/>
              <a:gd name="T25" fmla="*/ 2147483647 h 280"/>
              <a:gd name="T26" fmla="*/ 2147483647 w 1049"/>
              <a:gd name="T27" fmla="*/ 2147483647 h 280"/>
              <a:gd name="T28" fmla="*/ 2147483647 w 1049"/>
              <a:gd name="T29" fmla="*/ 2147483647 h 280"/>
              <a:gd name="T30" fmla="*/ 2147483647 w 1049"/>
              <a:gd name="T31" fmla="*/ 2147483647 h 280"/>
              <a:gd name="T32" fmla="*/ 2147483647 w 1049"/>
              <a:gd name="T33" fmla="*/ 2147483647 h 280"/>
              <a:gd name="T34" fmla="*/ 2147483647 w 1049"/>
              <a:gd name="T35" fmla="*/ 2147483647 h 280"/>
              <a:gd name="T36" fmla="*/ 2147483647 w 1049"/>
              <a:gd name="T37" fmla="*/ 2147483647 h 280"/>
              <a:gd name="T38" fmla="*/ 2147483647 w 1049"/>
              <a:gd name="T39" fmla="*/ 2147483647 h 280"/>
              <a:gd name="T40" fmla="*/ 2147483647 w 1049"/>
              <a:gd name="T41" fmla="*/ 2147483647 h 280"/>
              <a:gd name="T42" fmla="*/ 2147483647 w 1049"/>
              <a:gd name="T43" fmla="*/ 2147483647 h 280"/>
              <a:gd name="T44" fmla="*/ 2147483647 w 1049"/>
              <a:gd name="T45" fmla="*/ 2147483647 h 280"/>
              <a:gd name="T46" fmla="*/ 2147483647 w 1049"/>
              <a:gd name="T47" fmla="*/ 2147483647 h 280"/>
              <a:gd name="T48" fmla="*/ 2147483647 w 1049"/>
              <a:gd name="T49" fmla="*/ 2147483647 h 280"/>
              <a:gd name="T50" fmla="*/ 2147483647 w 1049"/>
              <a:gd name="T51" fmla="*/ 2147483647 h 280"/>
              <a:gd name="T52" fmla="*/ 2147483647 w 1049"/>
              <a:gd name="T53" fmla="*/ 2147483647 h 280"/>
              <a:gd name="T54" fmla="*/ 2147483647 w 1049"/>
              <a:gd name="T55" fmla="*/ 2147483647 h 280"/>
              <a:gd name="T56" fmla="*/ 2147483647 w 1049"/>
              <a:gd name="T57" fmla="*/ 2147483647 h 280"/>
              <a:gd name="T58" fmla="*/ 2147483647 w 1049"/>
              <a:gd name="T59" fmla="*/ 2147483647 h 280"/>
              <a:gd name="T60" fmla="*/ 2147483647 w 1049"/>
              <a:gd name="T61" fmla="*/ 2147483647 h 280"/>
              <a:gd name="T62" fmla="*/ 2147483647 w 1049"/>
              <a:gd name="T63" fmla="*/ 2147483647 h 280"/>
              <a:gd name="T64" fmla="*/ 2147483647 w 1049"/>
              <a:gd name="T65" fmla="*/ 2147483647 h 280"/>
              <a:gd name="T66" fmla="*/ 2147483647 w 1049"/>
              <a:gd name="T67" fmla="*/ 2147483647 h 280"/>
              <a:gd name="T68" fmla="*/ 2147483647 w 1049"/>
              <a:gd name="T69" fmla="*/ 2147483647 h 280"/>
              <a:gd name="T70" fmla="*/ 2147483647 w 1049"/>
              <a:gd name="T71" fmla="*/ 2147483647 h 280"/>
              <a:gd name="T72" fmla="*/ 2147483647 w 1049"/>
              <a:gd name="T73" fmla="*/ 2147483647 h 280"/>
              <a:gd name="T74" fmla="*/ 2147483647 w 1049"/>
              <a:gd name="T75" fmla="*/ 2147483647 h 280"/>
              <a:gd name="T76" fmla="*/ 2147483647 w 1049"/>
              <a:gd name="T77" fmla="*/ 2147483647 h 280"/>
              <a:gd name="T78" fmla="*/ 2147483647 w 1049"/>
              <a:gd name="T79" fmla="*/ 2147483647 h 280"/>
              <a:gd name="T80" fmla="*/ 0 w 1049"/>
              <a:gd name="T81" fmla="*/ 2147483647 h 280"/>
              <a:gd name="T82" fmla="*/ 0 w 1049"/>
              <a:gd name="T83" fmla="*/ 0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9"/>
              <a:gd name="T127" fmla="*/ 0 h 280"/>
              <a:gd name="T128" fmla="*/ 1049 w 1049"/>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9" h="280">
                <a:moveTo>
                  <a:pt x="0" y="0"/>
                </a:moveTo>
                <a:lnTo>
                  <a:pt x="40" y="0"/>
                </a:lnTo>
                <a:lnTo>
                  <a:pt x="80" y="0"/>
                </a:lnTo>
                <a:lnTo>
                  <a:pt x="120" y="0"/>
                </a:lnTo>
                <a:lnTo>
                  <a:pt x="136" y="0"/>
                </a:lnTo>
                <a:lnTo>
                  <a:pt x="176" y="0"/>
                </a:lnTo>
                <a:lnTo>
                  <a:pt x="208" y="0"/>
                </a:lnTo>
                <a:lnTo>
                  <a:pt x="248" y="8"/>
                </a:lnTo>
                <a:lnTo>
                  <a:pt x="288" y="8"/>
                </a:lnTo>
                <a:lnTo>
                  <a:pt x="320" y="8"/>
                </a:lnTo>
                <a:lnTo>
                  <a:pt x="360" y="16"/>
                </a:lnTo>
                <a:lnTo>
                  <a:pt x="392" y="16"/>
                </a:lnTo>
                <a:lnTo>
                  <a:pt x="408" y="16"/>
                </a:lnTo>
                <a:lnTo>
                  <a:pt x="448" y="24"/>
                </a:lnTo>
                <a:lnTo>
                  <a:pt x="480" y="24"/>
                </a:lnTo>
                <a:lnTo>
                  <a:pt x="512" y="32"/>
                </a:lnTo>
                <a:lnTo>
                  <a:pt x="552" y="40"/>
                </a:lnTo>
                <a:lnTo>
                  <a:pt x="584" y="40"/>
                </a:lnTo>
                <a:lnTo>
                  <a:pt x="617" y="48"/>
                </a:lnTo>
                <a:lnTo>
                  <a:pt x="641" y="56"/>
                </a:lnTo>
                <a:lnTo>
                  <a:pt x="657" y="56"/>
                </a:lnTo>
                <a:lnTo>
                  <a:pt x="689" y="64"/>
                </a:lnTo>
                <a:lnTo>
                  <a:pt x="721" y="64"/>
                </a:lnTo>
                <a:lnTo>
                  <a:pt x="745" y="72"/>
                </a:lnTo>
                <a:lnTo>
                  <a:pt x="777" y="80"/>
                </a:lnTo>
                <a:lnTo>
                  <a:pt x="801" y="88"/>
                </a:lnTo>
                <a:lnTo>
                  <a:pt x="825" y="96"/>
                </a:lnTo>
                <a:lnTo>
                  <a:pt x="849" y="104"/>
                </a:lnTo>
                <a:lnTo>
                  <a:pt x="865" y="104"/>
                </a:lnTo>
                <a:lnTo>
                  <a:pt x="889" y="112"/>
                </a:lnTo>
                <a:lnTo>
                  <a:pt x="905" y="120"/>
                </a:lnTo>
                <a:lnTo>
                  <a:pt x="929" y="128"/>
                </a:lnTo>
                <a:lnTo>
                  <a:pt x="945" y="136"/>
                </a:lnTo>
                <a:lnTo>
                  <a:pt x="969" y="152"/>
                </a:lnTo>
                <a:lnTo>
                  <a:pt x="985" y="160"/>
                </a:lnTo>
                <a:lnTo>
                  <a:pt x="1001" y="168"/>
                </a:lnTo>
                <a:lnTo>
                  <a:pt x="1009" y="168"/>
                </a:lnTo>
                <a:lnTo>
                  <a:pt x="1025" y="184"/>
                </a:lnTo>
                <a:lnTo>
                  <a:pt x="1033" y="192"/>
                </a:lnTo>
                <a:lnTo>
                  <a:pt x="1049" y="200"/>
                </a:lnTo>
                <a:lnTo>
                  <a:pt x="0" y="280"/>
                </a:lnTo>
                <a:lnTo>
                  <a:pt x="0" y="0"/>
                </a:lnTo>
                <a:close/>
              </a:path>
            </a:pathLst>
          </a:custGeom>
          <a:solidFill>
            <a:srgbClr val="AFA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3" name="Freeform 8"/>
          <p:cNvSpPr>
            <a:spLocks/>
          </p:cNvSpPr>
          <p:nvPr/>
        </p:nvSpPr>
        <p:spPr bwMode="auto">
          <a:xfrm>
            <a:off x="5092700" y="3111500"/>
            <a:ext cx="673100" cy="838200"/>
          </a:xfrm>
          <a:custGeom>
            <a:avLst/>
            <a:gdLst>
              <a:gd name="T0" fmla="*/ 2147483647 w 424"/>
              <a:gd name="T1" fmla="*/ 0 h 528"/>
              <a:gd name="T2" fmla="*/ 2147483647 w 424"/>
              <a:gd name="T3" fmla="*/ 2147483647 h 528"/>
              <a:gd name="T4" fmla="*/ 2147483647 w 424"/>
              <a:gd name="T5" fmla="*/ 2147483647 h 528"/>
              <a:gd name="T6" fmla="*/ 2147483647 w 424"/>
              <a:gd name="T7" fmla="*/ 2147483647 h 528"/>
              <a:gd name="T8" fmla="*/ 2147483647 w 424"/>
              <a:gd name="T9" fmla="*/ 2147483647 h 528"/>
              <a:gd name="T10" fmla="*/ 2147483647 w 424"/>
              <a:gd name="T11" fmla="*/ 2147483647 h 528"/>
              <a:gd name="T12" fmla="*/ 2147483647 w 424"/>
              <a:gd name="T13" fmla="*/ 2147483647 h 528"/>
              <a:gd name="T14" fmla="*/ 2147483647 w 424"/>
              <a:gd name="T15" fmla="*/ 2147483647 h 528"/>
              <a:gd name="T16" fmla="*/ 2147483647 w 424"/>
              <a:gd name="T17" fmla="*/ 2147483647 h 528"/>
              <a:gd name="T18" fmla="*/ 2147483647 w 424"/>
              <a:gd name="T19" fmla="*/ 2147483647 h 528"/>
              <a:gd name="T20" fmla="*/ 2147483647 w 424"/>
              <a:gd name="T21" fmla="*/ 2147483647 h 528"/>
              <a:gd name="T22" fmla="*/ 2147483647 w 424"/>
              <a:gd name="T23" fmla="*/ 2147483647 h 528"/>
              <a:gd name="T24" fmla="*/ 2147483647 w 424"/>
              <a:gd name="T25" fmla="*/ 2147483647 h 528"/>
              <a:gd name="T26" fmla="*/ 2147483647 w 424"/>
              <a:gd name="T27" fmla="*/ 2147483647 h 528"/>
              <a:gd name="T28" fmla="*/ 2147483647 w 424"/>
              <a:gd name="T29" fmla="*/ 2147483647 h 528"/>
              <a:gd name="T30" fmla="*/ 2147483647 w 424"/>
              <a:gd name="T31" fmla="*/ 2147483647 h 528"/>
              <a:gd name="T32" fmla="*/ 2147483647 w 424"/>
              <a:gd name="T33" fmla="*/ 2147483647 h 528"/>
              <a:gd name="T34" fmla="*/ 2147483647 w 424"/>
              <a:gd name="T35" fmla="*/ 2147483647 h 528"/>
              <a:gd name="T36" fmla="*/ 2147483647 w 424"/>
              <a:gd name="T37" fmla="*/ 2147483647 h 528"/>
              <a:gd name="T38" fmla="*/ 2147483647 w 424"/>
              <a:gd name="T39" fmla="*/ 2147483647 h 528"/>
              <a:gd name="T40" fmla="*/ 2147483647 w 424"/>
              <a:gd name="T41" fmla="*/ 2147483647 h 528"/>
              <a:gd name="T42" fmla="*/ 2147483647 w 424"/>
              <a:gd name="T43" fmla="*/ 2147483647 h 528"/>
              <a:gd name="T44" fmla="*/ 2147483647 w 424"/>
              <a:gd name="T45" fmla="*/ 2147483647 h 528"/>
              <a:gd name="T46" fmla="*/ 2147483647 w 424"/>
              <a:gd name="T47" fmla="*/ 2147483647 h 528"/>
              <a:gd name="T48" fmla="*/ 2147483647 w 424"/>
              <a:gd name="T49" fmla="*/ 2147483647 h 528"/>
              <a:gd name="T50" fmla="*/ 2147483647 w 424"/>
              <a:gd name="T51" fmla="*/ 2147483647 h 528"/>
              <a:gd name="T52" fmla="*/ 2147483647 w 424"/>
              <a:gd name="T53" fmla="*/ 2147483647 h 528"/>
              <a:gd name="T54" fmla="*/ 0 w 424"/>
              <a:gd name="T55" fmla="*/ 2147483647 h 528"/>
              <a:gd name="T56" fmla="*/ 0 w 424"/>
              <a:gd name="T57" fmla="*/ 2147483647 h 528"/>
              <a:gd name="T58" fmla="*/ 2147483647 w 424"/>
              <a:gd name="T59" fmla="*/ 2147483647 h 528"/>
              <a:gd name="T60" fmla="*/ 2147483647 w 424"/>
              <a:gd name="T61" fmla="*/ 2147483647 h 528"/>
              <a:gd name="T62" fmla="*/ 2147483647 w 424"/>
              <a:gd name="T63" fmla="*/ 2147483647 h 528"/>
              <a:gd name="T64" fmla="*/ 2147483647 w 424"/>
              <a:gd name="T65" fmla="*/ 2147483647 h 528"/>
              <a:gd name="T66" fmla="*/ 2147483647 w 424"/>
              <a:gd name="T67" fmla="*/ 2147483647 h 528"/>
              <a:gd name="T68" fmla="*/ 2147483647 w 424"/>
              <a:gd name="T69" fmla="*/ 2147483647 h 528"/>
              <a:gd name="T70" fmla="*/ 2147483647 w 424"/>
              <a:gd name="T71" fmla="*/ 2147483647 h 528"/>
              <a:gd name="T72" fmla="*/ 2147483647 w 424"/>
              <a:gd name="T73" fmla="*/ 2147483647 h 528"/>
              <a:gd name="T74" fmla="*/ 2147483647 w 424"/>
              <a:gd name="T75" fmla="*/ 2147483647 h 528"/>
              <a:gd name="T76" fmla="*/ 2147483647 w 424"/>
              <a:gd name="T77" fmla="*/ 2147483647 h 528"/>
              <a:gd name="T78" fmla="*/ 2147483647 w 424"/>
              <a:gd name="T79" fmla="*/ 2147483647 h 528"/>
              <a:gd name="T80" fmla="*/ 2147483647 w 424"/>
              <a:gd name="T81" fmla="*/ 2147483647 h 528"/>
              <a:gd name="T82" fmla="*/ 2147483647 w 424"/>
              <a:gd name="T83" fmla="*/ 2147483647 h 528"/>
              <a:gd name="T84" fmla="*/ 2147483647 w 424"/>
              <a:gd name="T85" fmla="*/ 2147483647 h 528"/>
              <a:gd name="T86" fmla="*/ 2147483647 w 424"/>
              <a:gd name="T87" fmla="*/ 2147483647 h 528"/>
              <a:gd name="T88" fmla="*/ 2147483647 w 424"/>
              <a:gd name="T89" fmla="*/ 2147483647 h 528"/>
              <a:gd name="T90" fmla="*/ 2147483647 w 424"/>
              <a:gd name="T91" fmla="*/ 2147483647 h 528"/>
              <a:gd name="T92" fmla="*/ 2147483647 w 424"/>
              <a:gd name="T93" fmla="*/ 2147483647 h 528"/>
              <a:gd name="T94" fmla="*/ 2147483647 w 424"/>
              <a:gd name="T95" fmla="*/ 2147483647 h 528"/>
              <a:gd name="T96" fmla="*/ 2147483647 w 424"/>
              <a:gd name="T97" fmla="*/ 2147483647 h 528"/>
              <a:gd name="T98" fmla="*/ 2147483647 w 424"/>
              <a:gd name="T99" fmla="*/ 2147483647 h 528"/>
              <a:gd name="T100" fmla="*/ 2147483647 w 424"/>
              <a:gd name="T101" fmla="*/ 2147483647 h 528"/>
              <a:gd name="T102" fmla="*/ 2147483647 w 424"/>
              <a:gd name="T103" fmla="*/ 2147483647 h 528"/>
              <a:gd name="T104" fmla="*/ 2147483647 w 424"/>
              <a:gd name="T105" fmla="*/ 2147483647 h 528"/>
              <a:gd name="T106" fmla="*/ 2147483647 w 424"/>
              <a:gd name="T107" fmla="*/ 2147483647 h 528"/>
              <a:gd name="T108" fmla="*/ 2147483647 w 424"/>
              <a:gd name="T109" fmla="*/ 2147483647 h 528"/>
              <a:gd name="T110" fmla="*/ 2147483647 w 424"/>
              <a:gd name="T111" fmla="*/ 2147483647 h 528"/>
              <a:gd name="T112" fmla="*/ 2147483647 w 424"/>
              <a:gd name="T113" fmla="*/ 0 h 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528"/>
              <a:gd name="T173" fmla="*/ 424 w 424"/>
              <a:gd name="T174" fmla="*/ 528 h 5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528">
                <a:moveTo>
                  <a:pt x="424" y="0"/>
                </a:moveTo>
                <a:lnTo>
                  <a:pt x="424" y="8"/>
                </a:lnTo>
                <a:lnTo>
                  <a:pt x="416" y="24"/>
                </a:lnTo>
                <a:lnTo>
                  <a:pt x="416" y="32"/>
                </a:lnTo>
                <a:lnTo>
                  <a:pt x="408" y="40"/>
                </a:lnTo>
                <a:lnTo>
                  <a:pt x="408" y="48"/>
                </a:lnTo>
                <a:lnTo>
                  <a:pt x="400" y="64"/>
                </a:lnTo>
                <a:lnTo>
                  <a:pt x="392" y="64"/>
                </a:lnTo>
                <a:lnTo>
                  <a:pt x="384" y="72"/>
                </a:lnTo>
                <a:lnTo>
                  <a:pt x="376" y="88"/>
                </a:lnTo>
                <a:lnTo>
                  <a:pt x="360" y="96"/>
                </a:lnTo>
                <a:lnTo>
                  <a:pt x="352" y="104"/>
                </a:lnTo>
                <a:lnTo>
                  <a:pt x="336" y="112"/>
                </a:lnTo>
                <a:lnTo>
                  <a:pt x="320" y="120"/>
                </a:lnTo>
                <a:lnTo>
                  <a:pt x="304" y="128"/>
                </a:lnTo>
                <a:lnTo>
                  <a:pt x="288" y="136"/>
                </a:lnTo>
                <a:lnTo>
                  <a:pt x="264" y="152"/>
                </a:lnTo>
                <a:lnTo>
                  <a:pt x="248" y="160"/>
                </a:lnTo>
                <a:lnTo>
                  <a:pt x="224" y="168"/>
                </a:lnTo>
                <a:lnTo>
                  <a:pt x="200" y="176"/>
                </a:lnTo>
                <a:lnTo>
                  <a:pt x="176" y="184"/>
                </a:lnTo>
                <a:lnTo>
                  <a:pt x="168" y="184"/>
                </a:lnTo>
                <a:lnTo>
                  <a:pt x="144" y="192"/>
                </a:lnTo>
                <a:lnTo>
                  <a:pt x="112" y="200"/>
                </a:lnTo>
                <a:lnTo>
                  <a:pt x="88" y="208"/>
                </a:lnTo>
                <a:lnTo>
                  <a:pt x="64" y="216"/>
                </a:lnTo>
                <a:lnTo>
                  <a:pt x="32" y="216"/>
                </a:lnTo>
                <a:lnTo>
                  <a:pt x="0" y="224"/>
                </a:lnTo>
                <a:lnTo>
                  <a:pt x="0" y="528"/>
                </a:lnTo>
                <a:lnTo>
                  <a:pt x="32" y="520"/>
                </a:lnTo>
                <a:lnTo>
                  <a:pt x="64" y="520"/>
                </a:lnTo>
                <a:lnTo>
                  <a:pt x="88" y="512"/>
                </a:lnTo>
                <a:lnTo>
                  <a:pt x="112" y="504"/>
                </a:lnTo>
                <a:lnTo>
                  <a:pt x="144" y="496"/>
                </a:lnTo>
                <a:lnTo>
                  <a:pt x="168" y="488"/>
                </a:lnTo>
                <a:lnTo>
                  <a:pt x="176" y="488"/>
                </a:lnTo>
                <a:lnTo>
                  <a:pt x="200" y="480"/>
                </a:lnTo>
                <a:lnTo>
                  <a:pt x="224" y="472"/>
                </a:lnTo>
                <a:lnTo>
                  <a:pt x="248" y="464"/>
                </a:lnTo>
                <a:lnTo>
                  <a:pt x="264" y="456"/>
                </a:lnTo>
                <a:lnTo>
                  <a:pt x="288" y="440"/>
                </a:lnTo>
                <a:lnTo>
                  <a:pt x="304" y="432"/>
                </a:lnTo>
                <a:lnTo>
                  <a:pt x="320" y="424"/>
                </a:lnTo>
                <a:lnTo>
                  <a:pt x="336" y="416"/>
                </a:lnTo>
                <a:lnTo>
                  <a:pt x="352" y="408"/>
                </a:lnTo>
                <a:lnTo>
                  <a:pt x="360" y="400"/>
                </a:lnTo>
                <a:lnTo>
                  <a:pt x="376" y="392"/>
                </a:lnTo>
                <a:lnTo>
                  <a:pt x="384" y="376"/>
                </a:lnTo>
                <a:lnTo>
                  <a:pt x="392" y="368"/>
                </a:lnTo>
                <a:lnTo>
                  <a:pt x="400" y="368"/>
                </a:lnTo>
                <a:lnTo>
                  <a:pt x="408" y="352"/>
                </a:lnTo>
                <a:lnTo>
                  <a:pt x="408" y="344"/>
                </a:lnTo>
                <a:lnTo>
                  <a:pt x="416" y="336"/>
                </a:lnTo>
                <a:lnTo>
                  <a:pt x="416" y="328"/>
                </a:lnTo>
                <a:lnTo>
                  <a:pt x="424" y="312"/>
                </a:lnTo>
                <a:lnTo>
                  <a:pt x="424" y="304"/>
                </a:lnTo>
                <a:lnTo>
                  <a:pt x="424" y="0"/>
                </a:lnTo>
                <a:close/>
              </a:path>
            </a:pathLst>
          </a:custGeom>
          <a:gradFill rotWithShape="0">
            <a:gsLst>
              <a:gs pos="0">
                <a:srgbClr val="00395B"/>
              </a:gs>
              <a:gs pos="50000">
                <a:srgbClr val="007BC5"/>
              </a:gs>
              <a:gs pos="100000">
                <a:srgbClr val="00395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4" name="Freeform 9"/>
          <p:cNvSpPr>
            <a:spLocks/>
          </p:cNvSpPr>
          <p:nvPr/>
        </p:nvSpPr>
        <p:spPr bwMode="auto">
          <a:xfrm>
            <a:off x="4024313" y="3111500"/>
            <a:ext cx="1068387" cy="838200"/>
          </a:xfrm>
          <a:custGeom>
            <a:avLst/>
            <a:gdLst>
              <a:gd name="T0" fmla="*/ 0 w 673"/>
              <a:gd name="T1" fmla="*/ 0 h 528"/>
              <a:gd name="T2" fmla="*/ 2147483647 w 673"/>
              <a:gd name="T3" fmla="*/ 2147483647 h 528"/>
              <a:gd name="T4" fmla="*/ 2147483647 w 673"/>
              <a:gd name="T5" fmla="*/ 2147483647 h 528"/>
              <a:gd name="T6" fmla="*/ 0 w 673"/>
              <a:gd name="T7" fmla="*/ 2147483647 h 528"/>
              <a:gd name="T8" fmla="*/ 0 w 673"/>
              <a:gd name="T9" fmla="*/ 0 h 528"/>
              <a:gd name="T10" fmla="*/ 0 60000 65536"/>
              <a:gd name="T11" fmla="*/ 0 60000 65536"/>
              <a:gd name="T12" fmla="*/ 0 60000 65536"/>
              <a:gd name="T13" fmla="*/ 0 60000 65536"/>
              <a:gd name="T14" fmla="*/ 0 60000 65536"/>
              <a:gd name="T15" fmla="*/ 0 w 673"/>
              <a:gd name="T16" fmla="*/ 0 h 528"/>
              <a:gd name="T17" fmla="*/ 673 w 673"/>
              <a:gd name="T18" fmla="*/ 528 h 528"/>
            </a:gdLst>
            <a:ahLst/>
            <a:cxnLst>
              <a:cxn ang="T10">
                <a:pos x="T0" y="T1"/>
              </a:cxn>
              <a:cxn ang="T11">
                <a:pos x="T2" y="T3"/>
              </a:cxn>
              <a:cxn ang="T12">
                <a:pos x="T4" y="T5"/>
              </a:cxn>
              <a:cxn ang="T13">
                <a:pos x="T6" y="T7"/>
              </a:cxn>
              <a:cxn ang="T14">
                <a:pos x="T8" y="T9"/>
              </a:cxn>
            </a:cxnLst>
            <a:rect l="T15" t="T16" r="T17" b="T18"/>
            <a:pathLst>
              <a:path w="673" h="528">
                <a:moveTo>
                  <a:pt x="0" y="0"/>
                </a:moveTo>
                <a:lnTo>
                  <a:pt x="673" y="224"/>
                </a:lnTo>
                <a:lnTo>
                  <a:pt x="673" y="528"/>
                </a:lnTo>
                <a:lnTo>
                  <a:pt x="0" y="304"/>
                </a:lnTo>
                <a:lnTo>
                  <a:pt x="0" y="0"/>
                </a:lnTo>
                <a:close/>
              </a:path>
            </a:pathLst>
          </a:custGeom>
          <a:gradFill rotWithShape="0">
            <a:gsLst>
              <a:gs pos="0">
                <a:srgbClr val="007BC5"/>
              </a:gs>
              <a:gs pos="100000">
                <a:srgbClr val="00395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10"/>
          <p:cNvSpPr>
            <a:spLocks/>
          </p:cNvSpPr>
          <p:nvPr/>
        </p:nvSpPr>
        <p:spPr bwMode="auto">
          <a:xfrm>
            <a:off x="4024313" y="2984500"/>
            <a:ext cx="1741487" cy="482600"/>
          </a:xfrm>
          <a:custGeom>
            <a:avLst/>
            <a:gdLst>
              <a:gd name="T0" fmla="*/ 2147483647 w 1097"/>
              <a:gd name="T1" fmla="*/ 0 h 304"/>
              <a:gd name="T2" fmla="*/ 2147483647 w 1097"/>
              <a:gd name="T3" fmla="*/ 2147483647 h 304"/>
              <a:gd name="T4" fmla="*/ 2147483647 w 1097"/>
              <a:gd name="T5" fmla="*/ 2147483647 h 304"/>
              <a:gd name="T6" fmla="*/ 2147483647 w 1097"/>
              <a:gd name="T7" fmla="*/ 2147483647 h 304"/>
              <a:gd name="T8" fmla="*/ 2147483647 w 1097"/>
              <a:gd name="T9" fmla="*/ 2147483647 h 304"/>
              <a:gd name="T10" fmla="*/ 2147483647 w 1097"/>
              <a:gd name="T11" fmla="*/ 2147483647 h 304"/>
              <a:gd name="T12" fmla="*/ 2147483647 w 1097"/>
              <a:gd name="T13" fmla="*/ 2147483647 h 304"/>
              <a:gd name="T14" fmla="*/ 2147483647 w 1097"/>
              <a:gd name="T15" fmla="*/ 2147483647 h 304"/>
              <a:gd name="T16" fmla="*/ 2147483647 w 1097"/>
              <a:gd name="T17" fmla="*/ 2147483647 h 304"/>
              <a:gd name="T18" fmla="*/ 2147483647 w 1097"/>
              <a:gd name="T19" fmla="*/ 2147483647 h 304"/>
              <a:gd name="T20" fmla="*/ 2147483647 w 1097"/>
              <a:gd name="T21" fmla="*/ 2147483647 h 304"/>
              <a:gd name="T22" fmla="*/ 2147483647 w 1097"/>
              <a:gd name="T23" fmla="*/ 2147483647 h 304"/>
              <a:gd name="T24" fmla="*/ 2147483647 w 1097"/>
              <a:gd name="T25" fmla="*/ 2147483647 h 304"/>
              <a:gd name="T26" fmla="*/ 2147483647 w 1097"/>
              <a:gd name="T27" fmla="*/ 2147483647 h 304"/>
              <a:gd name="T28" fmla="*/ 2147483647 w 1097"/>
              <a:gd name="T29" fmla="*/ 2147483647 h 304"/>
              <a:gd name="T30" fmla="*/ 2147483647 w 1097"/>
              <a:gd name="T31" fmla="*/ 2147483647 h 304"/>
              <a:gd name="T32" fmla="*/ 2147483647 w 1097"/>
              <a:gd name="T33" fmla="*/ 2147483647 h 304"/>
              <a:gd name="T34" fmla="*/ 2147483647 w 1097"/>
              <a:gd name="T35" fmla="*/ 2147483647 h 304"/>
              <a:gd name="T36" fmla="*/ 2147483647 w 1097"/>
              <a:gd name="T37" fmla="*/ 2147483647 h 304"/>
              <a:gd name="T38" fmla="*/ 2147483647 w 1097"/>
              <a:gd name="T39" fmla="*/ 2147483647 h 304"/>
              <a:gd name="T40" fmla="*/ 2147483647 w 1097"/>
              <a:gd name="T41" fmla="*/ 2147483647 h 304"/>
              <a:gd name="T42" fmla="*/ 2147483647 w 1097"/>
              <a:gd name="T43" fmla="*/ 2147483647 h 304"/>
              <a:gd name="T44" fmla="*/ 2147483647 w 1097"/>
              <a:gd name="T45" fmla="*/ 2147483647 h 304"/>
              <a:gd name="T46" fmla="*/ 2147483647 w 1097"/>
              <a:gd name="T47" fmla="*/ 2147483647 h 304"/>
              <a:gd name="T48" fmla="*/ 2147483647 w 1097"/>
              <a:gd name="T49" fmla="*/ 2147483647 h 304"/>
              <a:gd name="T50" fmla="*/ 2147483647 w 1097"/>
              <a:gd name="T51" fmla="*/ 2147483647 h 304"/>
              <a:gd name="T52" fmla="*/ 2147483647 w 1097"/>
              <a:gd name="T53" fmla="*/ 2147483647 h 304"/>
              <a:gd name="T54" fmla="*/ 2147483647 w 1097"/>
              <a:gd name="T55" fmla="*/ 2147483647 h 304"/>
              <a:gd name="T56" fmla="*/ 2147483647 w 1097"/>
              <a:gd name="T57" fmla="*/ 2147483647 h 304"/>
              <a:gd name="T58" fmla="*/ 2147483647 w 1097"/>
              <a:gd name="T59" fmla="*/ 2147483647 h 304"/>
              <a:gd name="T60" fmla="*/ 2147483647 w 1097"/>
              <a:gd name="T61" fmla="*/ 2147483647 h 304"/>
              <a:gd name="T62" fmla="*/ 2147483647 w 1097"/>
              <a:gd name="T63" fmla="*/ 2147483647 h 304"/>
              <a:gd name="T64" fmla="*/ 2147483647 w 1097"/>
              <a:gd name="T65" fmla="*/ 2147483647 h 304"/>
              <a:gd name="T66" fmla="*/ 2147483647 w 1097"/>
              <a:gd name="T67" fmla="*/ 2147483647 h 304"/>
              <a:gd name="T68" fmla="*/ 2147483647 w 1097"/>
              <a:gd name="T69" fmla="*/ 2147483647 h 304"/>
              <a:gd name="T70" fmla="*/ 2147483647 w 1097"/>
              <a:gd name="T71" fmla="*/ 2147483647 h 304"/>
              <a:gd name="T72" fmla="*/ 2147483647 w 1097"/>
              <a:gd name="T73" fmla="*/ 2147483647 h 304"/>
              <a:gd name="T74" fmla="*/ 0 w 1097"/>
              <a:gd name="T75" fmla="*/ 2147483647 h 304"/>
              <a:gd name="T76" fmla="*/ 2147483647 w 1097"/>
              <a:gd name="T77" fmla="*/ 0 h 3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7"/>
              <a:gd name="T118" fmla="*/ 0 h 304"/>
              <a:gd name="T119" fmla="*/ 1097 w 1097"/>
              <a:gd name="T120" fmla="*/ 304 h 3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7" h="304">
                <a:moveTo>
                  <a:pt x="1049" y="0"/>
                </a:moveTo>
                <a:lnTo>
                  <a:pt x="1057" y="8"/>
                </a:lnTo>
                <a:lnTo>
                  <a:pt x="1065" y="16"/>
                </a:lnTo>
                <a:lnTo>
                  <a:pt x="1073" y="24"/>
                </a:lnTo>
                <a:lnTo>
                  <a:pt x="1081" y="40"/>
                </a:lnTo>
                <a:lnTo>
                  <a:pt x="1089" y="48"/>
                </a:lnTo>
                <a:lnTo>
                  <a:pt x="1089" y="56"/>
                </a:lnTo>
                <a:lnTo>
                  <a:pt x="1089" y="64"/>
                </a:lnTo>
                <a:lnTo>
                  <a:pt x="1097" y="72"/>
                </a:lnTo>
                <a:lnTo>
                  <a:pt x="1097" y="80"/>
                </a:lnTo>
                <a:lnTo>
                  <a:pt x="1097" y="88"/>
                </a:lnTo>
                <a:lnTo>
                  <a:pt x="1089" y="104"/>
                </a:lnTo>
                <a:lnTo>
                  <a:pt x="1089" y="112"/>
                </a:lnTo>
                <a:lnTo>
                  <a:pt x="1081" y="120"/>
                </a:lnTo>
                <a:lnTo>
                  <a:pt x="1081" y="128"/>
                </a:lnTo>
                <a:lnTo>
                  <a:pt x="1073" y="144"/>
                </a:lnTo>
                <a:lnTo>
                  <a:pt x="1065" y="152"/>
                </a:lnTo>
                <a:lnTo>
                  <a:pt x="1049" y="160"/>
                </a:lnTo>
                <a:lnTo>
                  <a:pt x="1041" y="168"/>
                </a:lnTo>
                <a:lnTo>
                  <a:pt x="1033" y="176"/>
                </a:lnTo>
                <a:lnTo>
                  <a:pt x="1025" y="184"/>
                </a:lnTo>
                <a:lnTo>
                  <a:pt x="1009" y="192"/>
                </a:lnTo>
                <a:lnTo>
                  <a:pt x="993" y="200"/>
                </a:lnTo>
                <a:lnTo>
                  <a:pt x="977" y="208"/>
                </a:lnTo>
                <a:lnTo>
                  <a:pt x="961" y="216"/>
                </a:lnTo>
                <a:lnTo>
                  <a:pt x="937" y="232"/>
                </a:lnTo>
                <a:lnTo>
                  <a:pt x="921" y="240"/>
                </a:lnTo>
                <a:lnTo>
                  <a:pt x="897" y="248"/>
                </a:lnTo>
                <a:lnTo>
                  <a:pt x="873" y="256"/>
                </a:lnTo>
                <a:lnTo>
                  <a:pt x="849" y="264"/>
                </a:lnTo>
                <a:lnTo>
                  <a:pt x="825" y="272"/>
                </a:lnTo>
                <a:lnTo>
                  <a:pt x="817" y="272"/>
                </a:lnTo>
                <a:lnTo>
                  <a:pt x="785" y="280"/>
                </a:lnTo>
                <a:lnTo>
                  <a:pt x="761" y="288"/>
                </a:lnTo>
                <a:lnTo>
                  <a:pt x="737" y="296"/>
                </a:lnTo>
                <a:lnTo>
                  <a:pt x="705" y="296"/>
                </a:lnTo>
                <a:lnTo>
                  <a:pt x="673" y="304"/>
                </a:lnTo>
                <a:lnTo>
                  <a:pt x="0" y="80"/>
                </a:lnTo>
                <a:lnTo>
                  <a:pt x="1049" y="0"/>
                </a:lnTo>
                <a:close/>
              </a:path>
            </a:pathLst>
          </a:custGeom>
          <a:solidFill>
            <a:srgbClr val="007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7" name="Freeform 11"/>
          <p:cNvSpPr>
            <a:spLocks/>
          </p:cNvSpPr>
          <p:nvPr/>
        </p:nvSpPr>
        <p:spPr bwMode="auto">
          <a:xfrm>
            <a:off x="4659313" y="3530600"/>
            <a:ext cx="255587" cy="533400"/>
          </a:xfrm>
          <a:custGeom>
            <a:avLst/>
            <a:gdLst/>
            <a:ahLst/>
            <a:cxnLst>
              <a:cxn ang="0">
                <a:pos x="161" y="0"/>
              </a:cxn>
              <a:cxn ang="0">
                <a:pos x="129" y="8"/>
              </a:cxn>
              <a:cxn ang="0">
                <a:pos x="121" y="8"/>
              </a:cxn>
              <a:cxn ang="0">
                <a:pos x="88" y="16"/>
              </a:cxn>
              <a:cxn ang="0">
                <a:pos x="56" y="24"/>
              </a:cxn>
              <a:cxn ang="0">
                <a:pos x="40" y="24"/>
              </a:cxn>
              <a:cxn ang="0">
                <a:pos x="0" y="32"/>
              </a:cxn>
              <a:cxn ang="0">
                <a:pos x="0" y="336"/>
              </a:cxn>
              <a:cxn ang="0">
                <a:pos x="40" y="328"/>
              </a:cxn>
              <a:cxn ang="0">
                <a:pos x="56" y="328"/>
              </a:cxn>
              <a:cxn ang="0">
                <a:pos x="88" y="320"/>
              </a:cxn>
              <a:cxn ang="0">
                <a:pos x="121" y="312"/>
              </a:cxn>
              <a:cxn ang="0">
                <a:pos x="129" y="312"/>
              </a:cxn>
              <a:cxn ang="0">
                <a:pos x="161" y="304"/>
              </a:cxn>
              <a:cxn ang="0">
                <a:pos x="161" y="0"/>
              </a:cxn>
            </a:cxnLst>
            <a:rect l="0" t="0" r="r" b="b"/>
            <a:pathLst>
              <a:path w="161" h="336">
                <a:moveTo>
                  <a:pt x="161" y="0"/>
                </a:moveTo>
                <a:lnTo>
                  <a:pt x="129" y="8"/>
                </a:lnTo>
                <a:lnTo>
                  <a:pt x="121" y="8"/>
                </a:lnTo>
                <a:lnTo>
                  <a:pt x="88" y="16"/>
                </a:lnTo>
                <a:lnTo>
                  <a:pt x="56" y="24"/>
                </a:lnTo>
                <a:lnTo>
                  <a:pt x="40" y="24"/>
                </a:lnTo>
                <a:lnTo>
                  <a:pt x="0" y="32"/>
                </a:lnTo>
                <a:lnTo>
                  <a:pt x="0" y="336"/>
                </a:lnTo>
                <a:lnTo>
                  <a:pt x="40" y="328"/>
                </a:lnTo>
                <a:lnTo>
                  <a:pt x="56" y="328"/>
                </a:lnTo>
                <a:lnTo>
                  <a:pt x="88" y="320"/>
                </a:lnTo>
                <a:lnTo>
                  <a:pt x="121" y="312"/>
                </a:lnTo>
                <a:lnTo>
                  <a:pt x="129" y="312"/>
                </a:lnTo>
                <a:lnTo>
                  <a:pt x="161" y="304"/>
                </a:lnTo>
                <a:lnTo>
                  <a:pt x="161"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p:spPr>
        <p:txBody>
          <a:bodyPr/>
          <a:lstStyle/>
          <a:p>
            <a:endParaRPr lang="en-US"/>
          </a:p>
        </p:txBody>
      </p:sp>
      <p:sp>
        <p:nvSpPr>
          <p:cNvPr id="50188" name="Freeform 12"/>
          <p:cNvSpPr>
            <a:spLocks/>
          </p:cNvSpPr>
          <p:nvPr/>
        </p:nvSpPr>
        <p:spPr bwMode="auto">
          <a:xfrm>
            <a:off x="3846513" y="3175000"/>
            <a:ext cx="812800" cy="876300"/>
          </a:xfrm>
          <a:custGeom>
            <a:avLst/>
            <a:gdLst/>
            <a:ahLst/>
            <a:cxnLst>
              <a:cxn ang="0">
                <a:pos x="0" y="0"/>
              </a:cxn>
              <a:cxn ang="0">
                <a:pos x="512" y="248"/>
              </a:cxn>
              <a:cxn ang="0">
                <a:pos x="512" y="552"/>
              </a:cxn>
              <a:cxn ang="0">
                <a:pos x="0" y="304"/>
              </a:cxn>
              <a:cxn ang="0">
                <a:pos x="0" y="0"/>
              </a:cxn>
            </a:cxnLst>
            <a:rect l="0" t="0" r="r" b="b"/>
            <a:pathLst>
              <a:path w="512" h="552">
                <a:moveTo>
                  <a:pt x="0" y="0"/>
                </a:moveTo>
                <a:lnTo>
                  <a:pt x="512" y="248"/>
                </a:lnTo>
                <a:lnTo>
                  <a:pt x="512" y="552"/>
                </a:lnTo>
                <a:lnTo>
                  <a:pt x="0" y="304"/>
                </a:lnTo>
                <a:lnTo>
                  <a:pt x="0"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p:spPr>
        <p:txBody>
          <a:bodyPr/>
          <a:lstStyle/>
          <a:p>
            <a:endParaRPr lang="en-US"/>
          </a:p>
        </p:txBody>
      </p:sp>
      <p:sp>
        <p:nvSpPr>
          <p:cNvPr id="34828" name="Freeform 13"/>
          <p:cNvSpPr>
            <a:spLocks/>
          </p:cNvSpPr>
          <p:nvPr/>
        </p:nvSpPr>
        <p:spPr bwMode="auto">
          <a:xfrm>
            <a:off x="3846513" y="3175000"/>
            <a:ext cx="1068387" cy="406400"/>
          </a:xfrm>
          <a:custGeom>
            <a:avLst/>
            <a:gdLst>
              <a:gd name="T0" fmla="*/ 2147483647 w 673"/>
              <a:gd name="T1" fmla="*/ 2147483647 h 256"/>
              <a:gd name="T2" fmla="*/ 2147483647 w 673"/>
              <a:gd name="T3" fmla="*/ 2147483647 h 256"/>
              <a:gd name="T4" fmla="*/ 2147483647 w 673"/>
              <a:gd name="T5" fmla="*/ 2147483647 h 256"/>
              <a:gd name="T6" fmla="*/ 2147483647 w 673"/>
              <a:gd name="T7" fmla="*/ 2147483647 h 256"/>
              <a:gd name="T8" fmla="*/ 2147483647 w 673"/>
              <a:gd name="T9" fmla="*/ 2147483647 h 256"/>
              <a:gd name="T10" fmla="*/ 2147483647 w 673"/>
              <a:gd name="T11" fmla="*/ 2147483647 h 256"/>
              <a:gd name="T12" fmla="*/ 2147483647 w 673"/>
              <a:gd name="T13" fmla="*/ 2147483647 h 256"/>
              <a:gd name="T14" fmla="*/ 0 w 673"/>
              <a:gd name="T15" fmla="*/ 0 h 256"/>
              <a:gd name="T16" fmla="*/ 2147483647 w 673"/>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256"/>
              <a:gd name="T29" fmla="*/ 673 w 67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256">
                <a:moveTo>
                  <a:pt x="673" y="224"/>
                </a:moveTo>
                <a:lnTo>
                  <a:pt x="641" y="232"/>
                </a:lnTo>
                <a:lnTo>
                  <a:pt x="633" y="232"/>
                </a:lnTo>
                <a:lnTo>
                  <a:pt x="600" y="240"/>
                </a:lnTo>
                <a:lnTo>
                  <a:pt x="568" y="248"/>
                </a:lnTo>
                <a:lnTo>
                  <a:pt x="552" y="248"/>
                </a:lnTo>
                <a:lnTo>
                  <a:pt x="512" y="256"/>
                </a:lnTo>
                <a:lnTo>
                  <a:pt x="0" y="0"/>
                </a:lnTo>
                <a:lnTo>
                  <a:pt x="673" y="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14"/>
          <p:cNvSpPr>
            <a:spLocks/>
          </p:cNvSpPr>
          <p:nvPr/>
        </p:nvSpPr>
        <p:spPr bwMode="auto">
          <a:xfrm>
            <a:off x="1446213" y="3060700"/>
            <a:ext cx="1193800" cy="914400"/>
          </a:xfrm>
          <a:custGeom>
            <a:avLst/>
            <a:gdLst>
              <a:gd name="T0" fmla="*/ 2147483647 w 752"/>
              <a:gd name="T1" fmla="*/ 2147483647 h 576"/>
              <a:gd name="T2" fmla="*/ 2147483647 w 752"/>
              <a:gd name="T3" fmla="*/ 2147483647 h 576"/>
              <a:gd name="T4" fmla="*/ 2147483647 w 752"/>
              <a:gd name="T5" fmla="*/ 2147483647 h 576"/>
              <a:gd name="T6" fmla="*/ 2147483647 w 752"/>
              <a:gd name="T7" fmla="*/ 2147483647 h 576"/>
              <a:gd name="T8" fmla="*/ 2147483647 w 752"/>
              <a:gd name="T9" fmla="*/ 2147483647 h 576"/>
              <a:gd name="T10" fmla="*/ 2147483647 w 752"/>
              <a:gd name="T11" fmla="*/ 2147483647 h 576"/>
              <a:gd name="T12" fmla="*/ 2147483647 w 752"/>
              <a:gd name="T13" fmla="*/ 2147483647 h 576"/>
              <a:gd name="T14" fmla="*/ 2147483647 w 752"/>
              <a:gd name="T15" fmla="*/ 2147483647 h 576"/>
              <a:gd name="T16" fmla="*/ 2147483647 w 752"/>
              <a:gd name="T17" fmla="*/ 2147483647 h 576"/>
              <a:gd name="T18" fmla="*/ 2147483647 w 752"/>
              <a:gd name="T19" fmla="*/ 2147483647 h 576"/>
              <a:gd name="T20" fmla="*/ 2147483647 w 752"/>
              <a:gd name="T21" fmla="*/ 2147483647 h 576"/>
              <a:gd name="T22" fmla="*/ 2147483647 w 752"/>
              <a:gd name="T23" fmla="*/ 2147483647 h 576"/>
              <a:gd name="T24" fmla="*/ 2147483647 w 752"/>
              <a:gd name="T25" fmla="*/ 2147483647 h 576"/>
              <a:gd name="T26" fmla="*/ 2147483647 w 752"/>
              <a:gd name="T27" fmla="*/ 2147483647 h 576"/>
              <a:gd name="T28" fmla="*/ 2147483647 w 752"/>
              <a:gd name="T29" fmla="*/ 2147483647 h 576"/>
              <a:gd name="T30" fmla="*/ 2147483647 w 752"/>
              <a:gd name="T31" fmla="*/ 2147483647 h 576"/>
              <a:gd name="T32" fmla="*/ 0 w 752"/>
              <a:gd name="T33" fmla="*/ 2147483647 h 576"/>
              <a:gd name="T34" fmla="*/ 0 w 752"/>
              <a:gd name="T35" fmla="*/ 2147483647 h 576"/>
              <a:gd name="T36" fmla="*/ 0 w 752"/>
              <a:gd name="T37" fmla="*/ 2147483647 h 576"/>
              <a:gd name="T38" fmla="*/ 0 w 752"/>
              <a:gd name="T39" fmla="*/ 2147483647 h 576"/>
              <a:gd name="T40" fmla="*/ 2147483647 w 752"/>
              <a:gd name="T41" fmla="*/ 2147483647 h 576"/>
              <a:gd name="T42" fmla="*/ 2147483647 w 752"/>
              <a:gd name="T43" fmla="*/ 2147483647 h 576"/>
              <a:gd name="T44" fmla="*/ 2147483647 w 752"/>
              <a:gd name="T45" fmla="*/ 2147483647 h 576"/>
              <a:gd name="T46" fmla="*/ 2147483647 w 752"/>
              <a:gd name="T47" fmla="*/ 2147483647 h 576"/>
              <a:gd name="T48" fmla="*/ 2147483647 w 752"/>
              <a:gd name="T49" fmla="*/ 2147483647 h 576"/>
              <a:gd name="T50" fmla="*/ 2147483647 w 752"/>
              <a:gd name="T51" fmla="*/ 2147483647 h 576"/>
              <a:gd name="T52" fmla="*/ 2147483647 w 752"/>
              <a:gd name="T53" fmla="*/ 2147483647 h 576"/>
              <a:gd name="T54" fmla="*/ 2147483647 w 752"/>
              <a:gd name="T55" fmla="*/ 2147483647 h 576"/>
              <a:gd name="T56" fmla="*/ 2147483647 w 752"/>
              <a:gd name="T57" fmla="*/ 2147483647 h 576"/>
              <a:gd name="T58" fmla="*/ 2147483647 w 752"/>
              <a:gd name="T59" fmla="*/ 2147483647 h 576"/>
              <a:gd name="T60" fmla="*/ 2147483647 w 752"/>
              <a:gd name="T61" fmla="*/ 2147483647 h 576"/>
              <a:gd name="T62" fmla="*/ 2147483647 w 752"/>
              <a:gd name="T63" fmla="*/ 2147483647 h 576"/>
              <a:gd name="T64" fmla="*/ 2147483647 w 752"/>
              <a:gd name="T65" fmla="*/ 2147483647 h 576"/>
              <a:gd name="T66" fmla="*/ 2147483647 w 752"/>
              <a:gd name="T67" fmla="*/ 2147483647 h 576"/>
              <a:gd name="T68" fmla="*/ 2147483647 w 752"/>
              <a:gd name="T69" fmla="*/ 2147483647 h 576"/>
              <a:gd name="T70" fmla="*/ 2147483647 w 752"/>
              <a:gd name="T71" fmla="*/ 2147483647 h 576"/>
              <a:gd name="T72" fmla="*/ 2147483647 w 752"/>
              <a:gd name="T73" fmla="*/ 2147483647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2"/>
              <a:gd name="T112" fmla="*/ 0 h 576"/>
              <a:gd name="T113" fmla="*/ 752 w 752"/>
              <a:gd name="T114" fmla="*/ 576 h 5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2" h="576">
                <a:moveTo>
                  <a:pt x="752" y="272"/>
                </a:moveTo>
                <a:lnTo>
                  <a:pt x="720" y="272"/>
                </a:lnTo>
                <a:lnTo>
                  <a:pt x="680" y="264"/>
                </a:lnTo>
                <a:lnTo>
                  <a:pt x="648" y="264"/>
                </a:lnTo>
                <a:lnTo>
                  <a:pt x="608" y="256"/>
                </a:lnTo>
                <a:lnTo>
                  <a:pt x="576" y="256"/>
                </a:lnTo>
                <a:lnTo>
                  <a:pt x="544" y="248"/>
                </a:lnTo>
                <a:lnTo>
                  <a:pt x="512" y="240"/>
                </a:lnTo>
                <a:lnTo>
                  <a:pt x="480" y="240"/>
                </a:lnTo>
                <a:lnTo>
                  <a:pt x="448" y="232"/>
                </a:lnTo>
                <a:lnTo>
                  <a:pt x="416" y="224"/>
                </a:lnTo>
                <a:lnTo>
                  <a:pt x="392" y="216"/>
                </a:lnTo>
                <a:lnTo>
                  <a:pt x="360" y="216"/>
                </a:lnTo>
                <a:lnTo>
                  <a:pt x="328" y="208"/>
                </a:lnTo>
                <a:lnTo>
                  <a:pt x="304" y="200"/>
                </a:lnTo>
                <a:lnTo>
                  <a:pt x="280" y="192"/>
                </a:lnTo>
                <a:lnTo>
                  <a:pt x="256" y="184"/>
                </a:lnTo>
                <a:lnTo>
                  <a:pt x="232" y="176"/>
                </a:lnTo>
                <a:lnTo>
                  <a:pt x="208" y="168"/>
                </a:lnTo>
                <a:lnTo>
                  <a:pt x="184" y="160"/>
                </a:lnTo>
                <a:lnTo>
                  <a:pt x="160" y="152"/>
                </a:lnTo>
                <a:lnTo>
                  <a:pt x="144" y="144"/>
                </a:lnTo>
                <a:lnTo>
                  <a:pt x="128" y="136"/>
                </a:lnTo>
                <a:lnTo>
                  <a:pt x="112" y="128"/>
                </a:lnTo>
                <a:lnTo>
                  <a:pt x="96" y="120"/>
                </a:lnTo>
                <a:lnTo>
                  <a:pt x="80" y="112"/>
                </a:lnTo>
                <a:lnTo>
                  <a:pt x="64" y="96"/>
                </a:lnTo>
                <a:lnTo>
                  <a:pt x="48" y="88"/>
                </a:lnTo>
                <a:lnTo>
                  <a:pt x="40" y="80"/>
                </a:lnTo>
                <a:lnTo>
                  <a:pt x="32" y="72"/>
                </a:lnTo>
                <a:lnTo>
                  <a:pt x="24" y="64"/>
                </a:lnTo>
                <a:lnTo>
                  <a:pt x="16" y="48"/>
                </a:lnTo>
                <a:lnTo>
                  <a:pt x="8" y="40"/>
                </a:lnTo>
                <a:lnTo>
                  <a:pt x="0" y="32"/>
                </a:lnTo>
                <a:lnTo>
                  <a:pt x="0" y="24"/>
                </a:lnTo>
                <a:lnTo>
                  <a:pt x="0" y="8"/>
                </a:lnTo>
                <a:lnTo>
                  <a:pt x="0" y="0"/>
                </a:lnTo>
                <a:lnTo>
                  <a:pt x="0" y="304"/>
                </a:lnTo>
                <a:lnTo>
                  <a:pt x="0" y="312"/>
                </a:lnTo>
                <a:lnTo>
                  <a:pt x="0" y="328"/>
                </a:lnTo>
                <a:lnTo>
                  <a:pt x="0" y="336"/>
                </a:lnTo>
                <a:lnTo>
                  <a:pt x="8" y="344"/>
                </a:lnTo>
                <a:lnTo>
                  <a:pt x="16" y="352"/>
                </a:lnTo>
                <a:lnTo>
                  <a:pt x="24" y="368"/>
                </a:lnTo>
                <a:lnTo>
                  <a:pt x="32" y="376"/>
                </a:lnTo>
                <a:lnTo>
                  <a:pt x="40" y="384"/>
                </a:lnTo>
                <a:lnTo>
                  <a:pt x="48" y="392"/>
                </a:lnTo>
                <a:lnTo>
                  <a:pt x="64" y="400"/>
                </a:lnTo>
                <a:lnTo>
                  <a:pt x="80" y="416"/>
                </a:lnTo>
                <a:lnTo>
                  <a:pt x="96" y="424"/>
                </a:lnTo>
                <a:lnTo>
                  <a:pt x="112" y="432"/>
                </a:lnTo>
                <a:lnTo>
                  <a:pt x="128" y="440"/>
                </a:lnTo>
                <a:lnTo>
                  <a:pt x="144" y="448"/>
                </a:lnTo>
                <a:lnTo>
                  <a:pt x="160" y="456"/>
                </a:lnTo>
                <a:lnTo>
                  <a:pt x="184" y="464"/>
                </a:lnTo>
                <a:lnTo>
                  <a:pt x="208" y="472"/>
                </a:lnTo>
                <a:lnTo>
                  <a:pt x="232" y="480"/>
                </a:lnTo>
                <a:lnTo>
                  <a:pt x="256" y="488"/>
                </a:lnTo>
                <a:lnTo>
                  <a:pt x="280" y="496"/>
                </a:lnTo>
                <a:lnTo>
                  <a:pt x="304" y="504"/>
                </a:lnTo>
                <a:lnTo>
                  <a:pt x="328" y="512"/>
                </a:lnTo>
                <a:lnTo>
                  <a:pt x="360" y="520"/>
                </a:lnTo>
                <a:lnTo>
                  <a:pt x="392" y="520"/>
                </a:lnTo>
                <a:lnTo>
                  <a:pt x="416" y="528"/>
                </a:lnTo>
                <a:lnTo>
                  <a:pt x="448" y="536"/>
                </a:lnTo>
                <a:lnTo>
                  <a:pt x="480" y="544"/>
                </a:lnTo>
                <a:lnTo>
                  <a:pt x="512" y="544"/>
                </a:lnTo>
                <a:lnTo>
                  <a:pt x="544" y="552"/>
                </a:lnTo>
                <a:lnTo>
                  <a:pt x="576" y="560"/>
                </a:lnTo>
                <a:lnTo>
                  <a:pt x="608" y="560"/>
                </a:lnTo>
                <a:lnTo>
                  <a:pt x="648" y="568"/>
                </a:lnTo>
                <a:lnTo>
                  <a:pt x="680" y="568"/>
                </a:lnTo>
                <a:lnTo>
                  <a:pt x="720" y="576"/>
                </a:lnTo>
                <a:lnTo>
                  <a:pt x="752" y="576"/>
                </a:lnTo>
                <a:lnTo>
                  <a:pt x="752" y="272"/>
                </a:lnTo>
                <a:close/>
              </a:path>
            </a:pathLst>
          </a:custGeom>
          <a:gradFill rotWithShape="0">
            <a:gsLst>
              <a:gs pos="0">
                <a:srgbClr val="4A3D1B"/>
              </a:gs>
              <a:gs pos="50000">
                <a:srgbClr val="F7CE5B"/>
              </a:gs>
              <a:gs pos="100000">
                <a:srgbClr val="4A3D1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15"/>
          <p:cNvSpPr>
            <a:spLocks/>
          </p:cNvSpPr>
          <p:nvPr/>
        </p:nvSpPr>
        <p:spPr bwMode="auto">
          <a:xfrm>
            <a:off x="2640013" y="3060700"/>
            <a:ext cx="533400" cy="914400"/>
          </a:xfrm>
          <a:custGeom>
            <a:avLst/>
            <a:gdLst>
              <a:gd name="T0" fmla="*/ 2147483647 w 336"/>
              <a:gd name="T1" fmla="*/ 0 h 576"/>
              <a:gd name="T2" fmla="*/ 0 w 336"/>
              <a:gd name="T3" fmla="*/ 2147483647 h 576"/>
              <a:gd name="T4" fmla="*/ 0 w 336"/>
              <a:gd name="T5" fmla="*/ 2147483647 h 576"/>
              <a:gd name="T6" fmla="*/ 2147483647 w 336"/>
              <a:gd name="T7" fmla="*/ 2147483647 h 576"/>
              <a:gd name="T8" fmla="*/ 2147483647 w 336"/>
              <a:gd name="T9" fmla="*/ 0 h 576"/>
              <a:gd name="T10" fmla="*/ 0 60000 65536"/>
              <a:gd name="T11" fmla="*/ 0 60000 65536"/>
              <a:gd name="T12" fmla="*/ 0 60000 65536"/>
              <a:gd name="T13" fmla="*/ 0 60000 65536"/>
              <a:gd name="T14" fmla="*/ 0 60000 65536"/>
              <a:gd name="T15" fmla="*/ 0 w 336"/>
              <a:gd name="T16" fmla="*/ 0 h 576"/>
              <a:gd name="T17" fmla="*/ 336 w 336"/>
              <a:gd name="T18" fmla="*/ 576 h 576"/>
            </a:gdLst>
            <a:ahLst/>
            <a:cxnLst>
              <a:cxn ang="T10">
                <a:pos x="T0" y="T1"/>
              </a:cxn>
              <a:cxn ang="T11">
                <a:pos x="T2" y="T3"/>
              </a:cxn>
              <a:cxn ang="T12">
                <a:pos x="T4" y="T5"/>
              </a:cxn>
              <a:cxn ang="T13">
                <a:pos x="T6" y="T7"/>
              </a:cxn>
              <a:cxn ang="T14">
                <a:pos x="T8" y="T9"/>
              </a:cxn>
            </a:cxnLst>
            <a:rect l="T15" t="T16" r="T17" b="T18"/>
            <a:pathLst>
              <a:path w="336" h="576">
                <a:moveTo>
                  <a:pt x="336" y="0"/>
                </a:moveTo>
                <a:lnTo>
                  <a:pt x="0" y="272"/>
                </a:lnTo>
                <a:lnTo>
                  <a:pt x="0" y="576"/>
                </a:lnTo>
                <a:lnTo>
                  <a:pt x="336" y="304"/>
                </a:lnTo>
                <a:lnTo>
                  <a:pt x="336" y="0"/>
                </a:lnTo>
                <a:close/>
              </a:path>
            </a:pathLst>
          </a:custGeom>
          <a:gradFill rotWithShape="0">
            <a:gsLst>
              <a:gs pos="0">
                <a:srgbClr val="725F2A"/>
              </a:gs>
              <a:gs pos="50000">
                <a:srgbClr val="F7CE5B"/>
              </a:gs>
              <a:gs pos="100000">
                <a:srgbClr val="725F2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16"/>
          <p:cNvSpPr>
            <a:spLocks/>
          </p:cNvSpPr>
          <p:nvPr/>
        </p:nvSpPr>
        <p:spPr bwMode="auto">
          <a:xfrm>
            <a:off x="1446213" y="2616200"/>
            <a:ext cx="1727200" cy="876300"/>
          </a:xfrm>
          <a:custGeom>
            <a:avLst/>
            <a:gdLst>
              <a:gd name="T0" fmla="*/ 2147483647 w 1088"/>
              <a:gd name="T1" fmla="*/ 2147483647 h 552"/>
              <a:gd name="T2" fmla="*/ 2147483647 w 1088"/>
              <a:gd name="T3" fmla="*/ 2147483647 h 552"/>
              <a:gd name="T4" fmla="*/ 2147483647 w 1088"/>
              <a:gd name="T5" fmla="*/ 2147483647 h 552"/>
              <a:gd name="T6" fmla="*/ 2147483647 w 1088"/>
              <a:gd name="T7" fmla="*/ 2147483647 h 552"/>
              <a:gd name="T8" fmla="*/ 2147483647 w 1088"/>
              <a:gd name="T9" fmla="*/ 2147483647 h 552"/>
              <a:gd name="T10" fmla="*/ 2147483647 w 1088"/>
              <a:gd name="T11" fmla="*/ 2147483647 h 552"/>
              <a:gd name="T12" fmla="*/ 2147483647 w 1088"/>
              <a:gd name="T13" fmla="*/ 2147483647 h 552"/>
              <a:gd name="T14" fmla="*/ 2147483647 w 1088"/>
              <a:gd name="T15" fmla="*/ 2147483647 h 552"/>
              <a:gd name="T16" fmla="*/ 2147483647 w 1088"/>
              <a:gd name="T17" fmla="*/ 2147483647 h 552"/>
              <a:gd name="T18" fmla="*/ 2147483647 w 1088"/>
              <a:gd name="T19" fmla="*/ 2147483647 h 552"/>
              <a:gd name="T20" fmla="*/ 2147483647 w 1088"/>
              <a:gd name="T21" fmla="*/ 2147483647 h 552"/>
              <a:gd name="T22" fmla="*/ 2147483647 w 1088"/>
              <a:gd name="T23" fmla="*/ 2147483647 h 552"/>
              <a:gd name="T24" fmla="*/ 2147483647 w 1088"/>
              <a:gd name="T25" fmla="*/ 2147483647 h 552"/>
              <a:gd name="T26" fmla="*/ 2147483647 w 1088"/>
              <a:gd name="T27" fmla="*/ 2147483647 h 552"/>
              <a:gd name="T28" fmla="*/ 2147483647 w 1088"/>
              <a:gd name="T29" fmla="*/ 2147483647 h 552"/>
              <a:gd name="T30" fmla="*/ 2147483647 w 1088"/>
              <a:gd name="T31" fmla="*/ 2147483647 h 552"/>
              <a:gd name="T32" fmla="*/ 0 w 1088"/>
              <a:gd name="T33" fmla="*/ 2147483647 h 552"/>
              <a:gd name="T34" fmla="*/ 0 w 1088"/>
              <a:gd name="T35" fmla="*/ 2147483647 h 552"/>
              <a:gd name="T36" fmla="*/ 0 w 1088"/>
              <a:gd name="T37" fmla="*/ 2147483647 h 552"/>
              <a:gd name="T38" fmla="*/ 0 w 1088"/>
              <a:gd name="T39" fmla="*/ 2147483647 h 552"/>
              <a:gd name="T40" fmla="*/ 2147483647 w 1088"/>
              <a:gd name="T41" fmla="*/ 2147483647 h 552"/>
              <a:gd name="T42" fmla="*/ 2147483647 w 1088"/>
              <a:gd name="T43" fmla="*/ 2147483647 h 552"/>
              <a:gd name="T44" fmla="*/ 2147483647 w 1088"/>
              <a:gd name="T45" fmla="*/ 2147483647 h 552"/>
              <a:gd name="T46" fmla="*/ 2147483647 w 1088"/>
              <a:gd name="T47" fmla="*/ 2147483647 h 552"/>
              <a:gd name="T48" fmla="*/ 2147483647 w 1088"/>
              <a:gd name="T49" fmla="*/ 2147483647 h 552"/>
              <a:gd name="T50" fmla="*/ 2147483647 w 1088"/>
              <a:gd name="T51" fmla="*/ 2147483647 h 552"/>
              <a:gd name="T52" fmla="*/ 2147483647 w 1088"/>
              <a:gd name="T53" fmla="*/ 2147483647 h 552"/>
              <a:gd name="T54" fmla="*/ 2147483647 w 1088"/>
              <a:gd name="T55" fmla="*/ 2147483647 h 552"/>
              <a:gd name="T56" fmla="*/ 2147483647 w 1088"/>
              <a:gd name="T57" fmla="*/ 2147483647 h 552"/>
              <a:gd name="T58" fmla="*/ 2147483647 w 1088"/>
              <a:gd name="T59" fmla="*/ 2147483647 h 552"/>
              <a:gd name="T60" fmla="*/ 2147483647 w 1088"/>
              <a:gd name="T61" fmla="*/ 2147483647 h 552"/>
              <a:gd name="T62" fmla="*/ 2147483647 w 1088"/>
              <a:gd name="T63" fmla="*/ 2147483647 h 552"/>
              <a:gd name="T64" fmla="*/ 2147483647 w 1088"/>
              <a:gd name="T65" fmla="*/ 2147483647 h 552"/>
              <a:gd name="T66" fmla="*/ 2147483647 w 1088"/>
              <a:gd name="T67" fmla="*/ 2147483647 h 552"/>
              <a:gd name="T68" fmla="*/ 2147483647 w 1088"/>
              <a:gd name="T69" fmla="*/ 2147483647 h 552"/>
              <a:gd name="T70" fmla="*/ 2147483647 w 1088"/>
              <a:gd name="T71" fmla="*/ 2147483647 h 552"/>
              <a:gd name="T72" fmla="*/ 2147483647 w 1088"/>
              <a:gd name="T73" fmla="*/ 2147483647 h 552"/>
              <a:gd name="T74" fmla="*/ 2147483647 w 1088"/>
              <a:gd name="T75" fmla="*/ 2147483647 h 552"/>
              <a:gd name="T76" fmla="*/ 2147483647 w 1088"/>
              <a:gd name="T77" fmla="*/ 0 h 552"/>
              <a:gd name="T78" fmla="*/ 2147483647 w 1088"/>
              <a:gd name="T79" fmla="*/ 0 h 552"/>
              <a:gd name="T80" fmla="*/ 2147483647 w 1088"/>
              <a:gd name="T81" fmla="*/ 0 h 552"/>
              <a:gd name="T82" fmla="*/ 2147483647 w 1088"/>
              <a:gd name="T83" fmla="*/ 2147483647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8"/>
              <a:gd name="T127" fmla="*/ 0 h 552"/>
              <a:gd name="T128" fmla="*/ 1088 w 1088"/>
              <a:gd name="T129" fmla="*/ 552 h 5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8" h="552">
                <a:moveTo>
                  <a:pt x="752" y="552"/>
                </a:moveTo>
                <a:lnTo>
                  <a:pt x="720" y="552"/>
                </a:lnTo>
                <a:lnTo>
                  <a:pt x="680" y="544"/>
                </a:lnTo>
                <a:lnTo>
                  <a:pt x="648" y="544"/>
                </a:lnTo>
                <a:lnTo>
                  <a:pt x="608" y="536"/>
                </a:lnTo>
                <a:lnTo>
                  <a:pt x="576" y="536"/>
                </a:lnTo>
                <a:lnTo>
                  <a:pt x="544" y="528"/>
                </a:lnTo>
                <a:lnTo>
                  <a:pt x="512" y="520"/>
                </a:lnTo>
                <a:lnTo>
                  <a:pt x="480" y="520"/>
                </a:lnTo>
                <a:lnTo>
                  <a:pt x="448" y="512"/>
                </a:lnTo>
                <a:lnTo>
                  <a:pt x="416" y="504"/>
                </a:lnTo>
                <a:lnTo>
                  <a:pt x="392" y="496"/>
                </a:lnTo>
                <a:lnTo>
                  <a:pt x="360" y="496"/>
                </a:lnTo>
                <a:lnTo>
                  <a:pt x="328" y="488"/>
                </a:lnTo>
                <a:lnTo>
                  <a:pt x="304" y="480"/>
                </a:lnTo>
                <a:lnTo>
                  <a:pt x="280" y="472"/>
                </a:lnTo>
                <a:lnTo>
                  <a:pt x="256" y="464"/>
                </a:lnTo>
                <a:lnTo>
                  <a:pt x="232" y="456"/>
                </a:lnTo>
                <a:lnTo>
                  <a:pt x="208" y="448"/>
                </a:lnTo>
                <a:lnTo>
                  <a:pt x="184" y="440"/>
                </a:lnTo>
                <a:lnTo>
                  <a:pt x="160" y="432"/>
                </a:lnTo>
                <a:lnTo>
                  <a:pt x="144" y="424"/>
                </a:lnTo>
                <a:lnTo>
                  <a:pt x="128" y="416"/>
                </a:lnTo>
                <a:lnTo>
                  <a:pt x="112" y="408"/>
                </a:lnTo>
                <a:lnTo>
                  <a:pt x="96" y="400"/>
                </a:lnTo>
                <a:lnTo>
                  <a:pt x="80" y="392"/>
                </a:lnTo>
                <a:lnTo>
                  <a:pt x="64" y="376"/>
                </a:lnTo>
                <a:lnTo>
                  <a:pt x="48" y="368"/>
                </a:lnTo>
                <a:lnTo>
                  <a:pt x="40" y="360"/>
                </a:lnTo>
                <a:lnTo>
                  <a:pt x="32" y="352"/>
                </a:lnTo>
                <a:lnTo>
                  <a:pt x="24" y="344"/>
                </a:lnTo>
                <a:lnTo>
                  <a:pt x="16" y="328"/>
                </a:lnTo>
                <a:lnTo>
                  <a:pt x="8" y="320"/>
                </a:lnTo>
                <a:lnTo>
                  <a:pt x="0" y="312"/>
                </a:lnTo>
                <a:lnTo>
                  <a:pt x="0" y="304"/>
                </a:lnTo>
                <a:lnTo>
                  <a:pt x="0" y="288"/>
                </a:lnTo>
                <a:lnTo>
                  <a:pt x="0" y="280"/>
                </a:lnTo>
                <a:lnTo>
                  <a:pt x="0" y="272"/>
                </a:lnTo>
                <a:lnTo>
                  <a:pt x="0" y="264"/>
                </a:lnTo>
                <a:lnTo>
                  <a:pt x="0" y="256"/>
                </a:lnTo>
                <a:lnTo>
                  <a:pt x="8" y="240"/>
                </a:lnTo>
                <a:lnTo>
                  <a:pt x="16" y="232"/>
                </a:lnTo>
                <a:lnTo>
                  <a:pt x="24" y="224"/>
                </a:lnTo>
                <a:lnTo>
                  <a:pt x="32" y="216"/>
                </a:lnTo>
                <a:lnTo>
                  <a:pt x="40" y="200"/>
                </a:lnTo>
                <a:lnTo>
                  <a:pt x="48" y="192"/>
                </a:lnTo>
                <a:lnTo>
                  <a:pt x="64" y="184"/>
                </a:lnTo>
                <a:lnTo>
                  <a:pt x="80" y="176"/>
                </a:lnTo>
                <a:lnTo>
                  <a:pt x="96" y="168"/>
                </a:lnTo>
                <a:lnTo>
                  <a:pt x="112" y="160"/>
                </a:lnTo>
                <a:lnTo>
                  <a:pt x="128" y="152"/>
                </a:lnTo>
                <a:lnTo>
                  <a:pt x="144" y="136"/>
                </a:lnTo>
                <a:lnTo>
                  <a:pt x="160" y="128"/>
                </a:lnTo>
                <a:lnTo>
                  <a:pt x="184" y="120"/>
                </a:lnTo>
                <a:lnTo>
                  <a:pt x="208" y="112"/>
                </a:lnTo>
                <a:lnTo>
                  <a:pt x="232" y="104"/>
                </a:lnTo>
                <a:lnTo>
                  <a:pt x="256" y="96"/>
                </a:lnTo>
                <a:lnTo>
                  <a:pt x="280" y="88"/>
                </a:lnTo>
                <a:lnTo>
                  <a:pt x="304" y="88"/>
                </a:lnTo>
                <a:lnTo>
                  <a:pt x="328" y="80"/>
                </a:lnTo>
                <a:lnTo>
                  <a:pt x="360" y="72"/>
                </a:lnTo>
                <a:lnTo>
                  <a:pt x="392" y="64"/>
                </a:lnTo>
                <a:lnTo>
                  <a:pt x="416" y="56"/>
                </a:lnTo>
                <a:lnTo>
                  <a:pt x="448" y="56"/>
                </a:lnTo>
                <a:lnTo>
                  <a:pt x="480" y="48"/>
                </a:lnTo>
                <a:lnTo>
                  <a:pt x="512" y="40"/>
                </a:lnTo>
                <a:lnTo>
                  <a:pt x="544" y="40"/>
                </a:lnTo>
                <a:lnTo>
                  <a:pt x="576" y="32"/>
                </a:lnTo>
                <a:lnTo>
                  <a:pt x="608" y="24"/>
                </a:lnTo>
                <a:lnTo>
                  <a:pt x="648" y="24"/>
                </a:lnTo>
                <a:lnTo>
                  <a:pt x="680" y="16"/>
                </a:lnTo>
                <a:lnTo>
                  <a:pt x="720" y="16"/>
                </a:lnTo>
                <a:lnTo>
                  <a:pt x="752" y="8"/>
                </a:lnTo>
                <a:lnTo>
                  <a:pt x="792" y="8"/>
                </a:lnTo>
                <a:lnTo>
                  <a:pt x="824" y="8"/>
                </a:lnTo>
                <a:lnTo>
                  <a:pt x="864" y="8"/>
                </a:lnTo>
                <a:lnTo>
                  <a:pt x="904" y="0"/>
                </a:lnTo>
                <a:lnTo>
                  <a:pt x="936" y="0"/>
                </a:lnTo>
                <a:lnTo>
                  <a:pt x="976" y="0"/>
                </a:lnTo>
                <a:lnTo>
                  <a:pt x="1016" y="0"/>
                </a:lnTo>
                <a:lnTo>
                  <a:pt x="1048" y="0"/>
                </a:lnTo>
                <a:lnTo>
                  <a:pt x="1088" y="0"/>
                </a:lnTo>
                <a:lnTo>
                  <a:pt x="1088" y="280"/>
                </a:lnTo>
                <a:lnTo>
                  <a:pt x="752" y="552"/>
                </a:lnTo>
                <a:close/>
              </a:path>
            </a:pathLst>
          </a:custGeom>
          <a:solidFill>
            <a:srgbClr val="F7C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3" name="Freeform 17"/>
          <p:cNvSpPr>
            <a:spLocks/>
          </p:cNvSpPr>
          <p:nvPr/>
        </p:nvSpPr>
        <p:spPr bwMode="auto">
          <a:xfrm>
            <a:off x="2970213" y="3619500"/>
            <a:ext cx="292100" cy="495300"/>
          </a:xfrm>
          <a:custGeom>
            <a:avLst/>
            <a:gdLst/>
            <a:ahLst/>
            <a:cxnLst>
              <a:cxn ang="0">
                <a:pos x="184" y="8"/>
              </a:cxn>
              <a:cxn ang="0">
                <a:pos x="152" y="8"/>
              </a:cxn>
              <a:cxn ang="0">
                <a:pos x="128" y="8"/>
              </a:cxn>
              <a:cxn ang="0">
                <a:pos x="96" y="8"/>
              </a:cxn>
              <a:cxn ang="0">
                <a:pos x="56" y="8"/>
              </a:cxn>
              <a:cxn ang="0">
                <a:pos x="40" y="0"/>
              </a:cxn>
              <a:cxn ang="0">
                <a:pos x="0" y="0"/>
              </a:cxn>
              <a:cxn ang="0">
                <a:pos x="0" y="304"/>
              </a:cxn>
              <a:cxn ang="0">
                <a:pos x="40" y="304"/>
              </a:cxn>
              <a:cxn ang="0">
                <a:pos x="56" y="312"/>
              </a:cxn>
              <a:cxn ang="0">
                <a:pos x="96" y="312"/>
              </a:cxn>
              <a:cxn ang="0">
                <a:pos x="128" y="312"/>
              </a:cxn>
              <a:cxn ang="0">
                <a:pos x="152" y="312"/>
              </a:cxn>
              <a:cxn ang="0">
                <a:pos x="184" y="312"/>
              </a:cxn>
              <a:cxn ang="0">
                <a:pos x="184" y="8"/>
              </a:cxn>
            </a:cxnLst>
            <a:rect l="0" t="0" r="r" b="b"/>
            <a:pathLst>
              <a:path w="184" h="312">
                <a:moveTo>
                  <a:pt x="184" y="8"/>
                </a:moveTo>
                <a:lnTo>
                  <a:pt x="152" y="8"/>
                </a:lnTo>
                <a:lnTo>
                  <a:pt x="128" y="8"/>
                </a:lnTo>
                <a:lnTo>
                  <a:pt x="96" y="8"/>
                </a:lnTo>
                <a:lnTo>
                  <a:pt x="56" y="8"/>
                </a:lnTo>
                <a:lnTo>
                  <a:pt x="40" y="0"/>
                </a:lnTo>
                <a:lnTo>
                  <a:pt x="0" y="0"/>
                </a:lnTo>
                <a:lnTo>
                  <a:pt x="0" y="304"/>
                </a:lnTo>
                <a:lnTo>
                  <a:pt x="40" y="304"/>
                </a:lnTo>
                <a:lnTo>
                  <a:pt x="56" y="312"/>
                </a:lnTo>
                <a:lnTo>
                  <a:pt x="96" y="312"/>
                </a:lnTo>
                <a:lnTo>
                  <a:pt x="128" y="312"/>
                </a:lnTo>
                <a:lnTo>
                  <a:pt x="152" y="312"/>
                </a:lnTo>
                <a:lnTo>
                  <a:pt x="184" y="312"/>
                </a:lnTo>
                <a:lnTo>
                  <a:pt x="184" y="8"/>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p:spPr>
        <p:txBody>
          <a:bodyPr/>
          <a:lstStyle/>
          <a:p>
            <a:endParaRPr lang="en-US"/>
          </a:p>
        </p:txBody>
      </p:sp>
      <p:sp>
        <p:nvSpPr>
          <p:cNvPr id="50194" name="Freeform 18"/>
          <p:cNvSpPr>
            <a:spLocks/>
          </p:cNvSpPr>
          <p:nvPr/>
        </p:nvSpPr>
        <p:spPr bwMode="auto">
          <a:xfrm>
            <a:off x="3262313" y="3187700"/>
            <a:ext cx="241300" cy="927100"/>
          </a:xfrm>
          <a:custGeom>
            <a:avLst/>
            <a:gdLst/>
            <a:ahLst/>
            <a:cxnLst>
              <a:cxn ang="0">
                <a:pos x="152" y="0"/>
              </a:cxn>
              <a:cxn ang="0">
                <a:pos x="0" y="280"/>
              </a:cxn>
              <a:cxn ang="0">
                <a:pos x="0" y="584"/>
              </a:cxn>
              <a:cxn ang="0">
                <a:pos x="152" y="304"/>
              </a:cxn>
              <a:cxn ang="0">
                <a:pos x="152" y="0"/>
              </a:cxn>
            </a:cxnLst>
            <a:rect l="0" t="0" r="r" b="b"/>
            <a:pathLst>
              <a:path w="152" h="584">
                <a:moveTo>
                  <a:pt x="152" y="0"/>
                </a:moveTo>
                <a:lnTo>
                  <a:pt x="0" y="280"/>
                </a:lnTo>
                <a:lnTo>
                  <a:pt x="0" y="584"/>
                </a:lnTo>
                <a:lnTo>
                  <a:pt x="152" y="304"/>
                </a:lnTo>
                <a:lnTo>
                  <a:pt x="152" y="0"/>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p:spPr>
        <p:txBody>
          <a:bodyPr/>
          <a:lstStyle/>
          <a:p>
            <a:endParaRPr lang="en-US"/>
          </a:p>
        </p:txBody>
      </p:sp>
      <p:sp>
        <p:nvSpPr>
          <p:cNvPr id="34834" name="Freeform 19"/>
          <p:cNvSpPr>
            <a:spLocks/>
          </p:cNvSpPr>
          <p:nvPr/>
        </p:nvSpPr>
        <p:spPr bwMode="auto">
          <a:xfrm>
            <a:off x="2970213" y="3187700"/>
            <a:ext cx="533400" cy="444500"/>
          </a:xfrm>
          <a:custGeom>
            <a:avLst/>
            <a:gdLst>
              <a:gd name="T0" fmla="*/ 2147483647 w 336"/>
              <a:gd name="T1" fmla="*/ 2147483647 h 280"/>
              <a:gd name="T2" fmla="*/ 2147483647 w 336"/>
              <a:gd name="T3" fmla="*/ 2147483647 h 280"/>
              <a:gd name="T4" fmla="*/ 2147483647 w 336"/>
              <a:gd name="T5" fmla="*/ 2147483647 h 280"/>
              <a:gd name="T6" fmla="*/ 2147483647 w 336"/>
              <a:gd name="T7" fmla="*/ 2147483647 h 280"/>
              <a:gd name="T8" fmla="*/ 2147483647 w 336"/>
              <a:gd name="T9" fmla="*/ 2147483647 h 280"/>
              <a:gd name="T10" fmla="*/ 2147483647 w 336"/>
              <a:gd name="T11" fmla="*/ 2147483647 h 280"/>
              <a:gd name="T12" fmla="*/ 0 w 336"/>
              <a:gd name="T13" fmla="*/ 2147483647 h 280"/>
              <a:gd name="T14" fmla="*/ 2147483647 w 336"/>
              <a:gd name="T15" fmla="*/ 0 h 280"/>
              <a:gd name="T16" fmla="*/ 2147483647 w 336"/>
              <a:gd name="T17" fmla="*/ 2147483647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280"/>
              <a:gd name="T29" fmla="*/ 336 w 336"/>
              <a:gd name="T30" fmla="*/ 280 h 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280">
                <a:moveTo>
                  <a:pt x="184" y="280"/>
                </a:moveTo>
                <a:lnTo>
                  <a:pt x="152" y="280"/>
                </a:lnTo>
                <a:lnTo>
                  <a:pt x="128" y="280"/>
                </a:lnTo>
                <a:lnTo>
                  <a:pt x="96" y="280"/>
                </a:lnTo>
                <a:lnTo>
                  <a:pt x="56" y="280"/>
                </a:lnTo>
                <a:lnTo>
                  <a:pt x="40" y="272"/>
                </a:lnTo>
                <a:lnTo>
                  <a:pt x="0" y="272"/>
                </a:lnTo>
                <a:lnTo>
                  <a:pt x="336" y="0"/>
                </a:lnTo>
                <a:lnTo>
                  <a:pt x="184" y="28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20"/>
          <p:cNvSpPr>
            <a:spLocks/>
          </p:cNvSpPr>
          <p:nvPr/>
        </p:nvSpPr>
        <p:spPr bwMode="auto">
          <a:xfrm>
            <a:off x="3440113" y="3594100"/>
            <a:ext cx="1054100" cy="533400"/>
          </a:xfrm>
          <a:custGeom>
            <a:avLst/>
            <a:gdLst>
              <a:gd name="T0" fmla="*/ 2147483647 w 664"/>
              <a:gd name="T1" fmla="*/ 0 h 336"/>
              <a:gd name="T2" fmla="*/ 2147483647 w 664"/>
              <a:gd name="T3" fmla="*/ 0 h 336"/>
              <a:gd name="T4" fmla="*/ 2147483647 w 664"/>
              <a:gd name="T5" fmla="*/ 2147483647 h 336"/>
              <a:gd name="T6" fmla="*/ 2147483647 w 664"/>
              <a:gd name="T7" fmla="*/ 2147483647 h 336"/>
              <a:gd name="T8" fmla="*/ 2147483647 w 664"/>
              <a:gd name="T9" fmla="*/ 2147483647 h 336"/>
              <a:gd name="T10" fmla="*/ 2147483647 w 664"/>
              <a:gd name="T11" fmla="*/ 2147483647 h 336"/>
              <a:gd name="T12" fmla="*/ 2147483647 w 664"/>
              <a:gd name="T13" fmla="*/ 2147483647 h 336"/>
              <a:gd name="T14" fmla="*/ 2147483647 w 664"/>
              <a:gd name="T15" fmla="*/ 2147483647 h 336"/>
              <a:gd name="T16" fmla="*/ 2147483647 w 664"/>
              <a:gd name="T17" fmla="*/ 2147483647 h 336"/>
              <a:gd name="T18" fmla="*/ 2147483647 w 664"/>
              <a:gd name="T19" fmla="*/ 2147483647 h 336"/>
              <a:gd name="T20" fmla="*/ 2147483647 w 664"/>
              <a:gd name="T21" fmla="*/ 2147483647 h 336"/>
              <a:gd name="T22" fmla="*/ 2147483647 w 664"/>
              <a:gd name="T23" fmla="*/ 2147483647 h 336"/>
              <a:gd name="T24" fmla="*/ 2147483647 w 664"/>
              <a:gd name="T25" fmla="*/ 2147483647 h 336"/>
              <a:gd name="T26" fmla="*/ 2147483647 w 664"/>
              <a:gd name="T27" fmla="*/ 2147483647 h 336"/>
              <a:gd name="T28" fmla="*/ 2147483647 w 664"/>
              <a:gd name="T29" fmla="*/ 2147483647 h 336"/>
              <a:gd name="T30" fmla="*/ 2147483647 w 664"/>
              <a:gd name="T31" fmla="*/ 2147483647 h 336"/>
              <a:gd name="T32" fmla="*/ 2147483647 w 664"/>
              <a:gd name="T33" fmla="*/ 2147483647 h 336"/>
              <a:gd name="T34" fmla="*/ 2147483647 w 664"/>
              <a:gd name="T35" fmla="*/ 2147483647 h 336"/>
              <a:gd name="T36" fmla="*/ 0 w 664"/>
              <a:gd name="T37" fmla="*/ 2147483647 h 336"/>
              <a:gd name="T38" fmla="*/ 0 w 664"/>
              <a:gd name="T39" fmla="*/ 2147483647 h 336"/>
              <a:gd name="T40" fmla="*/ 2147483647 w 664"/>
              <a:gd name="T41" fmla="*/ 2147483647 h 336"/>
              <a:gd name="T42" fmla="*/ 2147483647 w 664"/>
              <a:gd name="T43" fmla="*/ 2147483647 h 336"/>
              <a:gd name="T44" fmla="*/ 2147483647 w 664"/>
              <a:gd name="T45" fmla="*/ 2147483647 h 336"/>
              <a:gd name="T46" fmla="*/ 2147483647 w 664"/>
              <a:gd name="T47" fmla="*/ 2147483647 h 336"/>
              <a:gd name="T48" fmla="*/ 2147483647 w 664"/>
              <a:gd name="T49" fmla="*/ 2147483647 h 336"/>
              <a:gd name="T50" fmla="*/ 2147483647 w 664"/>
              <a:gd name="T51" fmla="*/ 2147483647 h 336"/>
              <a:gd name="T52" fmla="*/ 2147483647 w 664"/>
              <a:gd name="T53" fmla="*/ 2147483647 h 336"/>
              <a:gd name="T54" fmla="*/ 2147483647 w 664"/>
              <a:gd name="T55" fmla="*/ 2147483647 h 336"/>
              <a:gd name="T56" fmla="*/ 2147483647 w 664"/>
              <a:gd name="T57" fmla="*/ 2147483647 h 336"/>
              <a:gd name="T58" fmla="*/ 2147483647 w 664"/>
              <a:gd name="T59" fmla="*/ 2147483647 h 336"/>
              <a:gd name="T60" fmla="*/ 2147483647 w 664"/>
              <a:gd name="T61" fmla="*/ 2147483647 h 336"/>
              <a:gd name="T62" fmla="*/ 2147483647 w 664"/>
              <a:gd name="T63" fmla="*/ 2147483647 h 336"/>
              <a:gd name="T64" fmla="*/ 2147483647 w 664"/>
              <a:gd name="T65" fmla="*/ 2147483647 h 336"/>
              <a:gd name="T66" fmla="*/ 2147483647 w 664"/>
              <a:gd name="T67" fmla="*/ 2147483647 h 336"/>
              <a:gd name="T68" fmla="*/ 2147483647 w 664"/>
              <a:gd name="T69" fmla="*/ 2147483647 h 336"/>
              <a:gd name="T70" fmla="*/ 2147483647 w 664"/>
              <a:gd name="T71" fmla="*/ 2147483647 h 336"/>
              <a:gd name="T72" fmla="*/ 2147483647 w 664"/>
              <a:gd name="T73" fmla="*/ 2147483647 h 336"/>
              <a:gd name="T74" fmla="*/ 2147483647 w 664"/>
              <a:gd name="T75" fmla="*/ 2147483647 h 336"/>
              <a:gd name="T76" fmla="*/ 2147483647 w 664"/>
              <a:gd name="T77" fmla="*/ 0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4"/>
              <a:gd name="T118" fmla="*/ 0 h 336"/>
              <a:gd name="T119" fmla="*/ 664 w 664"/>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4" h="336">
                <a:moveTo>
                  <a:pt x="664" y="0"/>
                </a:moveTo>
                <a:lnTo>
                  <a:pt x="632" y="0"/>
                </a:lnTo>
                <a:lnTo>
                  <a:pt x="600" y="8"/>
                </a:lnTo>
                <a:lnTo>
                  <a:pt x="560" y="8"/>
                </a:lnTo>
                <a:lnTo>
                  <a:pt x="528" y="16"/>
                </a:lnTo>
                <a:lnTo>
                  <a:pt x="488" y="16"/>
                </a:lnTo>
                <a:lnTo>
                  <a:pt x="456" y="16"/>
                </a:lnTo>
                <a:lnTo>
                  <a:pt x="416" y="24"/>
                </a:lnTo>
                <a:lnTo>
                  <a:pt x="384" y="24"/>
                </a:lnTo>
                <a:lnTo>
                  <a:pt x="344" y="24"/>
                </a:lnTo>
                <a:lnTo>
                  <a:pt x="304" y="24"/>
                </a:lnTo>
                <a:lnTo>
                  <a:pt x="272" y="32"/>
                </a:lnTo>
                <a:lnTo>
                  <a:pt x="232" y="32"/>
                </a:lnTo>
                <a:lnTo>
                  <a:pt x="192" y="32"/>
                </a:lnTo>
                <a:lnTo>
                  <a:pt x="152" y="32"/>
                </a:lnTo>
                <a:lnTo>
                  <a:pt x="112" y="32"/>
                </a:lnTo>
                <a:lnTo>
                  <a:pt x="80" y="32"/>
                </a:lnTo>
                <a:lnTo>
                  <a:pt x="40" y="32"/>
                </a:lnTo>
                <a:lnTo>
                  <a:pt x="0" y="24"/>
                </a:lnTo>
                <a:lnTo>
                  <a:pt x="0" y="328"/>
                </a:lnTo>
                <a:lnTo>
                  <a:pt x="40" y="336"/>
                </a:lnTo>
                <a:lnTo>
                  <a:pt x="80" y="336"/>
                </a:lnTo>
                <a:lnTo>
                  <a:pt x="112" y="336"/>
                </a:lnTo>
                <a:lnTo>
                  <a:pt x="152" y="336"/>
                </a:lnTo>
                <a:lnTo>
                  <a:pt x="192" y="336"/>
                </a:lnTo>
                <a:lnTo>
                  <a:pt x="232" y="336"/>
                </a:lnTo>
                <a:lnTo>
                  <a:pt x="272" y="336"/>
                </a:lnTo>
                <a:lnTo>
                  <a:pt x="304" y="328"/>
                </a:lnTo>
                <a:lnTo>
                  <a:pt x="344" y="328"/>
                </a:lnTo>
                <a:lnTo>
                  <a:pt x="384" y="328"/>
                </a:lnTo>
                <a:lnTo>
                  <a:pt x="416" y="328"/>
                </a:lnTo>
                <a:lnTo>
                  <a:pt x="456" y="320"/>
                </a:lnTo>
                <a:lnTo>
                  <a:pt x="488" y="320"/>
                </a:lnTo>
                <a:lnTo>
                  <a:pt x="528" y="320"/>
                </a:lnTo>
                <a:lnTo>
                  <a:pt x="560" y="312"/>
                </a:lnTo>
                <a:lnTo>
                  <a:pt x="600" y="312"/>
                </a:lnTo>
                <a:lnTo>
                  <a:pt x="632" y="304"/>
                </a:lnTo>
                <a:lnTo>
                  <a:pt x="664" y="304"/>
                </a:lnTo>
                <a:lnTo>
                  <a:pt x="664" y="0"/>
                </a:lnTo>
                <a:close/>
              </a:path>
            </a:pathLst>
          </a:custGeom>
          <a:gradFill rotWithShape="0">
            <a:gsLst>
              <a:gs pos="0">
                <a:srgbClr val="39111E"/>
              </a:gs>
              <a:gs pos="50000">
                <a:srgbClr val="7B2441"/>
              </a:gs>
              <a:gs pos="100000">
                <a:srgbClr val="39111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21"/>
          <p:cNvSpPr>
            <a:spLocks/>
          </p:cNvSpPr>
          <p:nvPr/>
        </p:nvSpPr>
        <p:spPr bwMode="auto">
          <a:xfrm>
            <a:off x="3440113" y="3187700"/>
            <a:ext cx="1054100" cy="457200"/>
          </a:xfrm>
          <a:custGeom>
            <a:avLst/>
            <a:gdLst>
              <a:gd name="T0" fmla="*/ 2147483647 w 664"/>
              <a:gd name="T1" fmla="*/ 2147483647 h 288"/>
              <a:gd name="T2" fmla="*/ 2147483647 w 664"/>
              <a:gd name="T3" fmla="*/ 2147483647 h 288"/>
              <a:gd name="T4" fmla="*/ 2147483647 w 664"/>
              <a:gd name="T5" fmla="*/ 2147483647 h 288"/>
              <a:gd name="T6" fmla="*/ 2147483647 w 664"/>
              <a:gd name="T7" fmla="*/ 2147483647 h 288"/>
              <a:gd name="T8" fmla="*/ 2147483647 w 664"/>
              <a:gd name="T9" fmla="*/ 2147483647 h 288"/>
              <a:gd name="T10" fmla="*/ 2147483647 w 664"/>
              <a:gd name="T11" fmla="*/ 2147483647 h 288"/>
              <a:gd name="T12" fmla="*/ 2147483647 w 664"/>
              <a:gd name="T13" fmla="*/ 2147483647 h 288"/>
              <a:gd name="T14" fmla="*/ 2147483647 w 664"/>
              <a:gd name="T15" fmla="*/ 2147483647 h 288"/>
              <a:gd name="T16" fmla="*/ 2147483647 w 664"/>
              <a:gd name="T17" fmla="*/ 2147483647 h 288"/>
              <a:gd name="T18" fmla="*/ 2147483647 w 664"/>
              <a:gd name="T19" fmla="*/ 2147483647 h 288"/>
              <a:gd name="T20" fmla="*/ 2147483647 w 664"/>
              <a:gd name="T21" fmla="*/ 2147483647 h 288"/>
              <a:gd name="T22" fmla="*/ 2147483647 w 664"/>
              <a:gd name="T23" fmla="*/ 2147483647 h 288"/>
              <a:gd name="T24" fmla="*/ 2147483647 w 664"/>
              <a:gd name="T25" fmla="*/ 2147483647 h 288"/>
              <a:gd name="T26" fmla="*/ 2147483647 w 664"/>
              <a:gd name="T27" fmla="*/ 2147483647 h 288"/>
              <a:gd name="T28" fmla="*/ 2147483647 w 664"/>
              <a:gd name="T29" fmla="*/ 2147483647 h 288"/>
              <a:gd name="T30" fmla="*/ 2147483647 w 664"/>
              <a:gd name="T31" fmla="*/ 2147483647 h 288"/>
              <a:gd name="T32" fmla="*/ 2147483647 w 664"/>
              <a:gd name="T33" fmla="*/ 2147483647 h 288"/>
              <a:gd name="T34" fmla="*/ 2147483647 w 664"/>
              <a:gd name="T35" fmla="*/ 2147483647 h 288"/>
              <a:gd name="T36" fmla="*/ 0 w 664"/>
              <a:gd name="T37" fmla="*/ 2147483647 h 288"/>
              <a:gd name="T38" fmla="*/ 2147483647 w 664"/>
              <a:gd name="T39" fmla="*/ 0 h 288"/>
              <a:gd name="T40" fmla="*/ 2147483647 w 664"/>
              <a:gd name="T41" fmla="*/ 2147483647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4"/>
              <a:gd name="T64" fmla="*/ 0 h 288"/>
              <a:gd name="T65" fmla="*/ 664 w 664"/>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4" h="288">
                <a:moveTo>
                  <a:pt x="664" y="256"/>
                </a:moveTo>
                <a:lnTo>
                  <a:pt x="632" y="256"/>
                </a:lnTo>
                <a:lnTo>
                  <a:pt x="600" y="264"/>
                </a:lnTo>
                <a:lnTo>
                  <a:pt x="560" y="264"/>
                </a:lnTo>
                <a:lnTo>
                  <a:pt x="528" y="272"/>
                </a:lnTo>
                <a:lnTo>
                  <a:pt x="488" y="272"/>
                </a:lnTo>
                <a:lnTo>
                  <a:pt x="456" y="272"/>
                </a:lnTo>
                <a:lnTo>
                  <a:pt x="416" y="280"/>
                </a:lnTo>
                <a:lnTo>
                  <a:pt x="384" y="280"/>
                </a:lnTo>
                <a:lnTo>
                  <a:pt x="344" y="280"/>
                </a:lnTo>
                <a:lnTo>
                  <a:pt x="304" y="280"/>
                </a:lnTo>
                <a:lnTo>
                  <a:pt x="272" y="288"/>
                </a:lnTo>
                <a:lnTo>
                  <a:pt x="232" y="288"/>
                </a:lnTo>
                <a:lnTo>
                  <a:pt x="192" y="288"/>
                </a:lnTo>
                <a:lnTo>
                  <a:pt x="152" y="288"/>
                </a:lnTo>
                <a:lnTo>
                  <a:pt x="112" y="288"/>
                </a:lnTo>
                <a:lnTo>
                  <a:pt x="80" y="288"/>
                </a:lnTo>
                <a:lnTo>
                  <a:pt x="40" y="288"/>
                </a:lnTo>
                <a:lnTo>
                  <a:pt x="0" y="280"/>
                </a:lnTo>
                <a:lnTo>
                  <a:pt x="152" y="0"/>
                </a:lnTo>
                <a:lnTo>
                  <a:pt x="664" y="256"/>
                </a:lnTo>
                <a:close/>
              </a:path>
            </a:pathLst>
          </a:custGeom>
          <a:solidFill>
            <a:srgbClr val="7B24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Rectangle 22"/>
          <p:cNvSpPr>
            <a:spLocks noChangeArrowheads="1"/>
          </p:cNvSpPr>
          <p:nvPr/>
        </p:nvSpPr>
        <p:spPr bwMode="auto">
          <a:xfrm>
            <a:off x="6299200" y="1651000"/>
            <a:ext cx="127000" cy="127000"/>
          </a:xfrm>
          <a:prstGeom prst="rect">
            <a:avLst/>
          </a:prstGeom>
          <a:solidFill>
            <a:srgbClr val="AFA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8" name="Rectangle 23"/>
          <p:cNvSpPr>
            <a:spLocks noChangeArrowheads="1"/>
          </p:cNvSpPr>
          <p:nvPr/>
        </p:nvSpPr>
        <p:spPr bwMode="auto">
          <a:xfrm>
            <a:off x="6608763" y="1581150"/>
            <a:ext cx="158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Gram negative</a:t>
            </a:r>
            <a:endParaRPr lang="en-GB" sz="1000" b="1">
              <a:solidFill>
                <a:srgbClr val="FFFFFF"/>
              </a:solidFill>
            </a:endParaRPr>
          </a:p>
        </p:txBody>
      </p:sp>
      <p:sp>
        <p:nvSpPr>
          <p:cNvPr id="34839" name="Rectangle 24"/>
          <p:cNvSpPr>
            <a:spLocks noChangeArrowheads="1"/>
          </p:cNvSpPr>
          <p:nvPr/>
        </p:nvSpPr>
        <p:spPr bwMode="auto">
          <a:xfrm>
            <a:off x="6299200" y="2044700"/>
            <a:ext cx="127000" cy="1270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0" name="Rectangle 25"/>
          <p:cNvSpPr>
            <a:spLocks noChangeArrowheads="1"/>
          </p:cNvSpPr>
          <p:nvPr/>
        </p:nvSpPr>
        <p:spPr bwMode="auto">
          <a:xfrm>
            <a:off x="6608763" y="197485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Gram positive</a:t>
            </a:r>
            <a:endParaRPr lang="en-GB" sz="1000" b="1">
              <a:solidFill>
                <a:srgbClr val="FFFFFF"/>
              </a:solidFill>
            </a:endParaRPr>
          </a:p>
        </p:txBody>
      </p:sp>
      <p:sp>
        <p:nvSpPr>
          <p:cNvPr id="34841" name="Rectangle 26"/>
          <p:cNvSpPr>
            <a:spLocks noChangeArrowheads="1"/>
          </p:cNvSpPr>
          <p:nvPr/>
        </p:nvSpPr>
        <p:spPr bwMode="auto">
          <a:xfrm>
            <a:off x="6299200" y="2438400"/>
            <a:ext cx="127000" cy="127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2" name="Rectangle 27"/>
          <p:cNvSpPr>
            <a:spLocks noChangeArrowheads="1"/>
          </p:cNvSpPr>
          <p:nvPr/>
        </p:nvSpPr>
        <p:spPr bwMode="auto">
          <a:xfrm>
            <a:off x="6596063" y="2368550"/>
            <a:ext cx="176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Fungal infection</a:t>
            </a:r>
            <a:endParaRPr lang="en-GB" sz="1000" b="1">
              <a:solidFill>
                <a:srgbClr val="FFFFFF"/>
              </a:solidFill>
            </a:endParaRPr>
          </a:p>
        </p:txBody>
      </p:sp>
      <p:sp>
        <p:nvSpPr>
          <p:cNvPr id="34843" name="Rectangle 28"/>
          <p:cNvSpPr>
            <a:spLocks noChangeArrowheads="1"/>
          </p:cNvSpPr>
          <p:nvPr/>
        </p:nvSpPr>
        <p:spPr bwMode="auto">
          <a:xfrm>
            <a:off x="6299200" y="2819400"/>
            <a:ext cx="127000" cy="127000"/>
          </a:xfrm>
          <a:prstGeom prst="rect">
            <a:avLst/>
          </a:prstGeom>
          <a:solidFill>
            <a:srgbClr val="7B24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4" name="Rectangle 29"/>
          <p:cNvSpPr>
            <a:spLocks noChangeArrowheads="1"/>
          </p:cNvSpPr>
          <p:nvPr/>
        </p:nvSpPr>
        <p:spPr bwMode="auto">
          <a:xfrm>
            <a:off x="6608763" y="2749550"/>
            <a:ext cx="165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Mixed bacterial</a:t>
            </a:r>
            <a:endParaRPr lang="en-GB" sz="1000" b="1">
              <a:solidFill>
                <a:srgbClr val="FFFFFF"/>
              </a:solidFill>
            </a:endParaRPr>
          </a:p>
        </p:txBody>
      </p:sp>
      <p:sp>
        <p:nvSpPr>
          <p:cNvPr id="34845" name="Rectangle 30"/>
          <p:cNvSpPr>
            <a:spLocks noChangeArrowheads="1"/>
          </p:cNvSpPr>
          <p:nvPr/>
        </p:nvSpPr>
        <p:spPr bwMode="auto">
          <a:xfrm>
            <a:off x="6299200" y="3213100"/>
            <a:ext cx="127000" cy="127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6" name="Rectangle 31"/>
          <p:cNvSpPr>
            <a:spLocks noChangeArrowheads="1"/>
          </p:cNvSpPr>
          <p:nvPr/>
        </p:nvSpPr>
        <p:spPr bwMode="auto">
          <a:xfrm>
            <a:off x="6608763" y="3143250"/>
            <a:ext cx="133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Other mixed</a:t>
            </a:r>
            <a:endParaRPr lang="en-GB" sz="1000" b="1">
              <a:solidFill>
                <a:srgbClr val="FFFFFF"/>
              </a:solidFill>
            </a:endParaRPr>
          </a:p>
        </p:txBody>
      </p:sp>
      <p:sp>
        <p:nvSpPr>
          <p:cNvPr id="34847" name="Rectangle 32"/>
          <p:cNvSpPr>
            <a:spLocks noChangeArrowheads="1"/>
          </p:cNvSpPr>
          <p:nvPr/>
        </p:nvSpPr>
        <p:spPr bwMode="auto">
          <a:xfrm>
            <a:off x="6299200" y="3606800"/>
            <a:ext cx="127000" cy="127000"/>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8" name="Rectangle 33"/>
          <p:cNvSpPr>
            <a:spLocks noChangeArrowheads="1"/>
          </p:cNvSpPr>
          <p:nvPr/>
        </p:nvSpPr>
        <p:spPr bwMode="auto">
          <a:xfrm>
            <a:off x="6608763" y="3536950"/>
            <a:ext cx="1409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sz="1800" b="1">
                <a:solidFill>
                  <a:srgbClr val="FFFFFF"/>
                </a:solidFill>
              </a:rPr>
              <a:t>Unconfirmed</a:t>
            </a:r>
            <a:endParaRPr lang="en-GB" sz="1000" b="1">
              <a:solidFill>
                <a:srgbClr val="FFFFFF"/>
              </a:solidFill>
            </a:endParaRPr>
          </a:p>
        </p:txBody>
      </p:sp>
      <p:sp>
        <p:nvSpPr>
          <p:cNvPr id="34849" name="Text Box 34"/>
          <p:cNvSpPr txBox="1">
            <a:spLocks noChangeArrowheads="1"/>
          </p:cNvSpPr>
          <p:nvPr/>
        </p:nvSpPr>
        <p:spPr bwMode="auto">
          <a:xfrm>
            <a:off x="4198938" y="261620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solidFill>
                  <a:schemeClr val="bg2"/>
                </a:solidFill>
              </a:rPr>
              <a:t>20%</a:t>
            </a:r>
          </a:p>
        </p:txBody>
      </p:sp>
      <p:sp>
        <p:nvSpPr>
          <p:cNvPr id="34850" name="Text Box 35"/>
          <p:cNvSpPr txBox="1">
            <a:spLocks noChangeArrowheads="1"/>
          </p:cNvSpPr>
          <p:nvPr/>
        </p:nvSpPr>
        <p:spPr bwMode="auto">
          <a:xfrm>
            <a:off x="4941888" y="307975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solidFill>
                  <a:schemeClr val="bg2"/>
                </a:solidFill>
              </a:rPr>
              <a:t>19%</a:t>
            </a:r>
          </a:p>
        </p:txBody>
      </p:sp>
      <p:sp>
        <p:nvSpPr>
          <p:cNvPr id="34851" name="Text Box 36"/>
          <p:cNvSpPr txBox="1">
            <a:spLocks noChangeArrowheads="1"/>
          </p:cNvSpPr>
          <p:nvPr/>
        </p:nvSpPr>
        <p:spPr bwMode="auto">
          <a:xfrm>
            <a:off x="3654425" y="335915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t>10%</a:t>
            </a:r>
          </a:p>
        </p:txBody>
      </p:sp>
      <p:sp>
        <p:nvSpPr>
          <p:cNvPr id="34852" name="Text Box 37"/>
          <p:cNvSpPr txBox="1">
            <a:spLocks noChangeArrowheads="1"/>
          </p:cNvSpPr>
          <p:nvPr/>
        </p:nvSpPr>
        <p:spPr bwMode="auto">
          <a:xfrm>
            <a:off x="2120900" y="291306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solidFill>
                  <a:schemeClr val="bg2"/>
                </a:solidFill>
              </a:rPr>
              <a:t>45%</a:t>
            </a:r>
          </a:p>
        </p:txBody>
      </p:sp>
      <p:sp>
        <p:nvSpPr>
          <p:cNvPr id="34853" name="Text Box 38"/>
          <p:cNvSpPr txBox="1">
            <a:spLocks noChangeArrowheads="1"/>
          </p:cNvSpPr>
          <p:nvPr/>
        </p:nvSpPr>
        <p:spPr bwMode="auto">
          <a:xfrm>
            <a:off x="3036888" y="3411538"/>
            <a:ext cx="293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solidFill>
                  <a:schemeClr val="bg2"/>
                </a:solidFill>
              </a:rPr>
              <a:t>3%</a:t>
            </a:r>
          </a:p>
        </p:txBody>
      </p:sp>
      <p:sp>
        <p:nvSpPr>
          <p:cNvPr id="34854" name="Text Box 39"/>
          <p:cNvSpPr txBox="1">
            <a:spLocks noChangeArrowheads="1"/>
          </p:cNvSpPr>
          <p:nvPr/>
        </p:nvSpPr>
        <p:spPr bwMode="auto">
          <a:xfrm>
            <a:off x="4506913" y="3362325"/>
            <a:ext cx="293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GB" sz="1600" b="1">
                <a:solidFill>
                  <a:schemeClr val="bg2"/>
                </a:solidFill>
              </a:rPr>
              <a:t>3%</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flipV="1">
            <a:off x="6249988" y="1922463"/>
            <a:ext cx="0" cy="250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36867" name="Line 3"/>
          <p:cNvSpPr>
            <a:spLocks noChangeShapeType="1"/>
          </p:cNvSpPr>
          <p:nvPr/>
        </p:nvSpPr>
        <p:spPr bwMode="auto">
          <a:xfrm flipV="1">
            <a:off x="2640013" y="1922463"/>
            <a:ext cx="0" cy="250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52229" name="Rectangle 5"/>
          <p:cNvSpPr>
            <a:spLocks noGrp="1" noChangeArrowheads="1"/>
          </p:cNvSpPr>
          <p:nvPr>
            <p:ph type="title"/>
          </p:nvPr>
        </p:nvSpPr>
        <p:spPr>
          <a:xfrm>
            <a:off x="685800" y="152400"/>
            <a:ext cx="7772400" cy="1143000"/>
          </a:xfrm>
        </p:spPr>
        <p:txBody>
          <a:bodyPr/>
          <a:lstStyle/>
          <a:p>
            <a:r>
              <a:rPr lang="en-US" sz="3200" b="1" smtClean="0">
                <a:effectLst>
                  <a:outerShdw blurRad="38100" dist="38100" dir="2700000" algn="tl">
                    <a:srgbClr val="000000"/>
                  </a:outerShdw>
                </a:effectLst>
                <a:latin typeface="Arial" charset="0"/>
                <a:ea typeface="ＭＳ Ｐゴシック" pitchFamily="-84" charset="-128"/>
              </a:rPr>
              <a:t>Bacterial pathogens in sepsis</a:t>
            </a:r>
            <a:br>
              <a:rPr lang="en-US" sz="3200" b="1" smtClean="0">
                <a:effectLst>
                  <a:outerShdw blurRad="38100" dist="38100" dir="2700000" algn="tl">
                    <a:srgbClr val="000000"/>
                  </a:outerShdw>
                </a:effectLst>
                <a:latin typeface="Arial" charset="0"/>
                <a:ea typeface="ＭＳ Ｐゴシック" pitchFamily="-84" charset="-128"/>
              </a:rPr>
            </a:br>
            <a:r>
              <a:rPr lang="en-US" sz="3200" b="1" i="1" smtClean="0">
                <a:effectLst>
                  <a:outerShdw blurRad="38100" dist="38100" dir="2700000" algn="tl">
                    <a:srgbClr val="000000"/>
                  </a:outerShdw>
                </a:effectLst>
                <a:latin typeface="Arial" charset="0"/>
                <a:ea typeface="ＭＳ Ｐゴシック" pitchFamily="-84" charset="-128"/>
              </a:rPr>
              <a:t>A final common pathway?</a:t>
            </a:r>
            <a:endParaRPr lang="en-US" sz="3200" b="1" smtClean="0">
              <a:effectLst>
                <a:outerShdw blurRad="38100" dist="38100" dir="2700000" algn="tl">
                  <a:srgbClr val="000000"/>
                </a:outerShdw>
              </a:effectLst>
              <a:latin typeface="Arial" charset="0"/>
              <a:ea typeface="ＭＳ Ｐゴシック" pitchFamily="-84" charset="-128"/>
            </a:endParaRPr>
          </a:p>
        </p:txBody>
      </p:sp>
      <p:sp>
        <p:nvSpPr>
          <p:cNvPr id="36869" name="Oval 6"/>
          <p:cNvSpPr>
            <a:spLocks noChangeArrowheads="1"/>
          </p:cNvSpPr>
          <p:nvPr/>
        </p:nvSpPr>
        <p:spPr bwMode="auto">
          <a:xfrm>
            <a:off x="1593850" y="1312863"/>
            <a:ext cx="2182813" cy="723900"/>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p>
            <a:pPr algn="ctr">
              <a:spcBef>
                <a:spcPct val="30000"/>
              </a:spcBef>
            </a:pPr>
            <a:r>
              <a:rPr lang="en-US" sz="1600" b="1">
                <a:solidFill>
                  <a:srgbClr val="154381"/>
                </a:solidFill>
              </a:rPr>
              <a:t>Gram-negative</a:t>
            </a:r>
          </a:p>
        </p:txBody>
      </p:sp>
      <p:sp>
        <p:nvSpPr>
          <p:cNvPr id="36870" name="Oval 7"/>
          <p:cNvSpPr>
            <a:spLocks noChangeArrowheads="1"/>
          </p:cNvSpPr>
          <p:nvPr/>
        </p:nvSpPr>
        <p:spPr bwMode="auto">
          <a:xfrm>
            <a:off x="5116513" y="1317625"/>
            <a:ext cx="2182812" cy="72390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p>
            <a:pPr algn="ctr">
              <a:spcBef>
                <a:spcPct val="30000"/>
              </a:spcBef>
            </a:pPr>
            <a:r>
              <a:rPr lang="en-US" sz="1600" b="1"/>
              <a:t>Gram-positive</a:t>
            </a:r>
          </a:p>
        </p:txBody>
      </p:sp>
      <p:sp>
        <p:nvSpPr>
          <p:cNvPr id="36871" name="Text Box 8"/>
          <p:cNvSpPr txBox="1">
            <a:spLocks noChangeArrowheads="1"/>
          </p:cNvSpPr>
          <p:nvPr/>
        </p:nvSpPr>
        <p:spPr bwMode="auto">
          <a:xfrm>
            <a:off x="6342063" y="3178175"/>
            <a:ext cx="2195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rIns="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600" b="1"/>
              <a:t>Cell wall components</a:t>
            </a:r>
          </a:p>
          <a:p>
            <a:r>
              <a:rPr lang="en-US" sz="1600" b="1"/>
              <a:t>Extracellular products  </a:t>
            </a:r>
          </a:p>
        </p:txBody>
      </p:sp>
      <p:sp>
        <p:nvSpPr>
          <p:cNvPr id="36872" name="Text Box 9"/>
          <p:cNvSpPr txBox="1">
            <a:spLocks noChangeArrowheads="1"/>
          </p:cNvSpPr>
          <p:nvPr/>
        </p:nvSpPr>
        <p:spPr bwMode="auto">
          <a:xfrm>
            <a:off x="857250" y="2998788"/>
            <a:ext cx="17129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rIns="0"/>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spcBef>
                <a:spcPct val="50000"/>
              </a:spcBef>
            </a:pPr>
            <a:r>
              <a:rPr lang="en-US" sz="1600" b="1"/>
              <a:t>Endotoxin and other toxins</a:t>
            </a:r>
          </a:p>
        </p:txBody>
      </p:sp>
      <p:sp>
        <p:nvSpPr>
          <p:cNvPr id="36873" name="Text Box 10"/>
          <p:cNvSpPr txBox="1">
            <a:spLocks noChangeArrowheads="1"/>
          </p:cNvSpPr>
          <p:nvPr/>
        </p:nvSpPr>
        <p:spPr bwMode="auto">
          <a:xfrm>
            <a:off x="3376613" y="5662613"/>
            <a:ext cx="2132012" cy="615950"/>
          </a:xfrm>
          <a:prstGeom prst="rect">
            <a:avLst/>
          </a:prstGeom>
          <a:gradFill rotWithShape="0">
            <a:gsLst>
              <a:gs pos="0">
                <a:srgbClr val="F7CE5B"/>
              </a:gs>
              <a:gs pos="100000">
                <a:srgbClr val="007BC5"/>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lIns="137160" tIns="137160" rIns="137160" bIns="13716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b="1">
                <a:solidFill>
                  <a:srgbClr val="154381"/>
                </a:solidFill>
              </a:rPr>
              <a:t>SEPSIS</a:t>
            </a:r>
            <a:endParaRPr lang="en-US" sz="1400" b="1">
              <a:solidFill>
                <a:srgbClr val="154381"/>
              </a:solidFill>
            </a:endParaRPr>
          </a:p>
        </p:txBody>
      </p:sp>
      <p:sp>
        <p:nvSpPr>
          <p:cNvPr id="36874" name="Line 11"/>
          <p:cNvSpPr>
            <a:spLocks noChangeShapeType="1"/>
          </p:cNvSpPr>
          <p:nvPr/>
        </p:nvSpPr>
        <p:spPr bwMode="auto">
          <a:xfrm>
            <a:off x="2679700" y="4518025"/>
            <a:ext cx="735013" cy="1144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36875" name="Text Box 12"/>
          <p:cNvSpPr txBox="1">
            <a:spLocks noChangeArrowheads="1"/>
          </p:cNvSpPr>
          <p:nvPr/>
        </p:nvSpPr>
        <p:spPr bwMode="auto">
          <a:xfrm>
            <a:off x="3224213" y="4805363"/>
            <a:ext cx="2436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37160" tIns="137160" rIns="137160" bIns="13716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2000" b="1"/>
              <a:t>INFLAMMATION</a:t>
            </a:r>
          </a:p>
        </p:txBody>
      </p:sp>
      <p:sp>
        <p:nvSpPr>
          <p:cNvPr id="36876" name="Text Box 13"/>
          <p:cNvSpPr txBox="1">
            <a:spLocks noChangeArrowheads="1"/>
          </p:cNvSpPr>
          <p:nvPr/>
        </p:nvSpPr>
        <p:spPr bwMode="auto">
          <a:xfrm>
            <a:off x="4791075" y="2174875"/>
            <a:ext cx="29083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rIns="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400" b="1" i="1"/>
              <a:t>e.g. Staphylococcus aureus</a:t>
            </a:r>
          </a:p>
          <a:p>
            <a:pPr algn="ctr"/>
            <a:r>
              <a:rPr lang="en-US" sz="1400" b="1" i="1"/>
              <a:t>Streptococcus pneumoniae</a:t>
            </a:r>
          </a:p>
          <a:p>
            <a:pPr algn="ctr"/>
            <a:r>
              <a:rPr lang="en-US" sz="1400" b="1" i="1"/>
              <a:t>Enterococcus faecalis</a:t>
            </a:r>
            <a:r>
              <a:rPr lang="en-US" sz="1400" b="1"/>
              <a:t>  </a:t>
            </a:r>
          </a:p>
        </p:txBody>
      </p:sp>
      <p:sp>
        <p:nvSpPr>
          <p:cNvPr id="36877" name="Text Box 14"/>
          <p:cNvSpPr txBox="1">
            <a:spLocks noChangeArrowheads="1"/>
          </p:cNvSpPr>
          <p:nvPr/>
        </p:nvSpPr>
        <p:spPr bwMode="auto">
          <a:xfrm>
            <a:off x="1593850" y="2155825"/>
            <a:ext cx="25193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rIns="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sz="1400" b="1" i="1"/>
              <a:t>e.g. Neisseria meningitidis</a:t>
            </a:r>
            <a:br>
              <a:rPr lang="en-GB" sz="1400" b="1" i="1"/>
            </a:br>
            <a:r>
              <a:rPr lang="en-GB" sz="1400" b="1" i="1"/>
              <a:t>        Escherichia coli</a:t>
            </a:r>
            <a:endParaRPr lang="en-US" sz="1600" i="1"/>
          </a:p>
        </p:txBody>
      </p:sp>
      <p:sp>
        <p:nvSpPr>
          <p:cNvPr id="36878" name="Text Box 15"/>
          <p:cNvSpPr txBox="1">
            <a:spLocks noChangeArrowheads="1"/>
          </p:cNvSpPr>
          <p:nvPr/>
        </p:nvSpPr>
        <p:spPr bwMode="auto">
          <a:xfrm>
            <a:off x="1616075" y="3932238"/>
            <a:ext cx="2132013" cy="665162"/>
          </a:xfrm>
          <a:prstGeom prst="rect">
            <a:avLst/>
          </a:prstGeom>
          <a:solidFill>
            <a:srgbClr val="F7CE5B"/>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154381"/>
                </a:solidFill>
              </a:rPr>
              <a:t>Host immune response</a:t>
            </a:r>
            <a:endParaRPr lang="en-US" sz="1400" b="1">
              <a:solidFill>
                <a:srgbClr val="154381"/>
              </a:solidFill>
            </a:endParaRPr>
          </a:p>
        </p:txBody>
      </p:sp>
      <p:sp>
        <p:nvSpPr>
          <p:cNvPr id="36879" name="Line 16"/>
          <p:cNvSpPr>
            <a:spLocks noChangeShapeType="1"/>
          </p:cNvSpPr>
          <p:nvPr/>
        </p:nvSpPr>
        <p:spPr bwMode="auto">
          <a:xfrm flipH="1">
            <a:off x="5475288" y="4511675"/>
            <a:ext cx="733425" cy="1150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36880" name="Line 17"/>
          <p:cNvSpPr>
            <a:spLocks noChangeShapeType="1"/>
          </p:cNvSpPr>
          <p:nvPr/>
        </p:nvSpPr>
        <p:spPr bwMode="auto">
          <a:xfrm>
            <a:off x="2638425" y="2722563"/>
            <a:ext cx="0" cy="1154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36881" name="Line 18"/>
          <p:cNvSpPr>
            <a:spLocks noChangeShapeType="1"/>
          </p:cNvSpPr>
          <p:nvPr/>
        </p:nvSpPr>
        <p:spPr bwMode="auto">
          <a:xfrm>
            <a:off x="6246813" y="2840038"/>
            <a:ext cx="0" cy="10366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36882" name="Text Box 19"/>
          <p:cNvSpPr txBox="1">
            <a:spLocks noChangeArrowheads="1"/>
          </p:cNvSpPr>
          <p:nvPr/>
        </p:nvSpPr>
        <p:spPr bwMode="auto">
          <a:xfrm>
            <a:off x="5137150" y="3932238"/>
            <a:ext cx="2132013" cy="668337"/>
          </a:xfrm>
          <a:prstGeom prst="rect">
            <a:avLst/>
          </a:prstGeom>
          <a:solidFill>
            <a:srgbClr val="007BC5"/>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t>Host immune response</a:t>
            </a:r>
            <a:endParaRPr lang="en-US" sz="1400" b="1"/>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85800" y="381000"/>
            <a:ext cx="7772400" cy="1143000"/>
          </a:xfrm>
        </p:spPr>
        <p:txBody>
          <a:bodyPr/>
          <a:lstStyle/>
          <a:p>
            <a:r>
              <a:rPr lang="en-US" smtClean="0">
                <a:effectLst>
                  <a:outerShdw blurRad="38100" dist="38100" dir="2700000" algn="tl">
                    <a:srgbClr val="000000"/>
                  </a:outerShdw>
                </a:effectLst>
                <a:latin typeface="Arial" charset="0"/>
                <a:ea typeface="ＭＳ Ｐゴシック" pitchFamily="-84" charset="-128"/>
              </a:rPr>
              <a:t>Gram-negative sepsis: pathogenetic mechanisms</a:t>
            </a:r>
          </a:p>
        </p:txBody>
      </p:sp>
      <p:sp>
        <p:nvSpPr>
          <p:cNvPr id="54275" name="Rectangle 1027"/>
          <p:cNvSpPr>
            <a:spLocks noGrp="1" noChangeArrowheads="1"/>
          </p:cNvSpPr>
          <p:nvPr>
            <p:ph type="body" idx="1"/>
          </p:nvPr>
        </p:nvSpPr>
        <p:spPr>
          <a:xfrm>
            <a:off x="461963" y="1822450"/>
            <a:ext cx="8532812" cy="4314825"/>
          </a:xfrm>
        </p:spPr>
        <p:txBody>
          <a:bodyPr/>
          <a:lstStyle/>
          <a:p>
            <a:r>
              <a:rPr lang="en-GB" sz="2800" smtClean="0">
                <a:effectLst>
                  <a:outerShdw blurRad="38100" dist="38100" dir="2700000" algn="tl">
                    <a:srgbClr val="000000"/>
                  </a:outerShdw>
                </a:effectLst>
                <a:latin typeface="Arial" charset="0"/>
                <a:ea typeface="ＭＳ Ｐゴシック" pitchFamily="-84" charset="-128"/>
                <a:sym typeface="Greek Symbols" pitchFamily="18" charset="2"/>
              </a:rPr>
              <a:t>A large number of Gram-negative virulence</a:t>
            </a:r>
            <a:br>
              <a:rPr lang="en-GB" sz="2800" smtClean="0">
                <a:effectLst>
                  <a:outerShdw blurRad="38100" dist="38100" dir="2700000" algn="tl">
                    <a:srgbClr val="000000"/>
                  </a:outerShdw>
                </a:effectLst>
                <a:latin typeface="Arial" charset="0"/>
                <a:ea typeface="ＭＳ Ｐゴシック" pitchFamily="-84" charset="-128"/>
                <a:sym typeface="Greek Symbols" pitchFamily="18" charset="2"/>
              </a:rPr>
            </a:br>
            <a:r>
              <a:rPr lang="en-GB" sz="2800" smtClean="0">
                <a:effectLst>
                  <a:outerShdw blurRad="38100" dist="38100" dir="2700000" algn="tl">
                    <a:srgbClr val="000000"/>
                  </a:outerShdw>
                </a:effectLst>
                <a:latin typeface="Arial" charset="0"/>
                <a:ea typeface="ＭＳ Ｐゴシック" pitchFamily="-84" charset="-128"/>
                <a:sym typeface="Greek Symbols" pitchFamily="18" charset="2"/>
              </a:rPr>
              <a:t>factors have been identified</a:t>
            </a:r>
          </a:p>
          <a:p>
            <a:r>
              <a:rPr lang="en-GB" sz="2800" smtClean="0">
                <a:effectLst>
                  <a:outerShdw blurRad="38100" dist="38100" dir="2700000" algn="tl">
                    <a:srgbClr val="000000"/>
                  </a:outerShdw>
                </a:effectLst>
                <a:latin typeface="Arial" charset="0"/>
                <a:ea typeface="ＭＳ Ｐゴシック" pitchFamily="-84" charset="-128"/>
                <a:sym typeface="Greek Symbols" pitchFamily="18" charset="2"/>
              </a:rPr>
              <a:t>An endotoxin from the bacterial cell wall – lipopolysaccharide (LPS) – is a key factor associated with Gram-negative bacterial toxicity</a:t>
            </a:r>
          </a:p>
          <a:p>
            <a:r>
              <a:rPr lang="en-GB" sz="2800" smtClean="0">
                <a:effectLst>
                  <a:outerShdw blurRad="38100" dist="38100" dir="2700000" algn="tl">
                    <a:srgbClr val="000000"/>
                  </a:outerShdw>
                </a:effectLst>
                <a:latin typeface="Arial" charset="0"/>
                <a:ea typeface="ＭＳ Ｐゴシック" pitchFamily="-84" charset="-128"/>
                <a:sym typeface="Greek Symbols" pitchFamily="18" charset="2"/>
              </a:rPr>
              <a:t>LPS is an active component comprising:</a:t>
            </a:r>
          </a:p>
          <a:p>
            <a:pPr lvl="1"/>
            <a:r>
              <a:rPr lang="en-GB" sz="2400" smtClean="0">
                <a:effectLst>
                  <a:outerShdw blurRad="38100" dist="38100" dir="2700000" algn="tl">
                    <a:srgbClr val="000000"/>
                  </a:outerShdw>
                </a:effectLst>
                <a:latin typeface="Arial" charset="0"/>
                <a:ea typeface="ＭＳ Ｐゴシック" pitchFamily="-84" charset="-128"/>
                <a:sym typeface="Greek Symbols" pitchFamily="18" charset="2"/>
              </a:rPr>
              <a:t>lipid A</a:t>
            </a:r>
          </a:p>
          <a:p>
            <a:pPr lvl="1"/>
            <a:r>
              <a:rPr lang="en-GB" sz="2400" smtClean="0">
                <a:effectLst>
                  <a:outerShdw blurRad="38100" dist="38100" dir="2700000" algn="tl">
                    <a:srgbClr val="000000"/>
                  </a:outerShdw>
                </a:effectLst>
                <a:latin typeface="Arial" charset="0"/>
                <a:ea typeface="ＭＳ Ｐゴシック" pitchFamily="-84" charset="-128"/>
                <a:sym typeface="Greek Symbols" pitchFamily="18" charset="2"/>
              </a:rPr>
              <a:t>core region</a:t>
            </a:r>
          </a:p>
          <a:p>
            <a:pPr lvl="1"/>
            <a:r>
              <a:rPr lang="en-GB" sz="2400" smtClean="0">
                <a:effectLst>
                  <a:outerShdw blurRad="38100" dist="38100" dir="2700000" algn="tl">
                    <a:srgbClr val="000000"/>
                  </a:outerShdw>
                </a:effectLst>
                <a:latin typeface="Arial" charset="0"/>
                <a:ea typeface="ＭＳ Ｐゴシック" pitchFamily="-84" charset="-128"/>
                <a:sym typeface="Greek Symbols" pitchFamily="18" charset="2"/>
              </a:rPr>
              <a:t>O-antigen polysaccharide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0"/>
          <p:cNvSpPr>
            <a:spLocks noGrp="1" noChangeArrowheads="1"/>
          </p:cNvSpPr>
          <p:nvPr>
            <p:ph type="title"/>
          </p:nvPr>
        </p:nvSpPr>
        <p:spPr>
          <a:xfrm>
            <a:off x="768350" y="863600"/>
            <a:ext cx="7362825" cy="762000"/>
          </a:xfrm>
          <a:noFill/>
        </p:spPr>
        <p:txBody>
          <a:bodyPr lIns="92075" tIns="46038" rIns="92075" bIns="46038"/>
          <a:lstStyle/>
          <a:p>
            <a:r>
              <a:rPr lang="en-US" b="1" smtClean="0">
                <a:latin typeface="Arial" charset="0"/>
                <a:ea typeface="ＭＳ Ｐゴシック" pitchFamily="-84" charset="-128"/>
              </a:rPr>
              <a:t>Bacterial Endotoxin</a:t>
            </a:r>
            <a:endParaRPr lang="en-US" sz="3200" b="1" smtClean="0">
              <a:latin typeface="Arial" charset="0"/>
              <a:ea typeface="ＭＳ Ｐゴシック" pitchFamily="-84" charset="-128"/>
            </a:endParaRPr>
          </a:p>
        </p:txBody>
      </p:sp>
      <p:grpSp>
        <p:nvGrpSpPr>
          <p:cNvPr id="40963" name="Group 2051"/>
          <p:cNvGrpSpPr>
            <a:grpSpLocks/>
          </p:cNvGrpSpPr>
          <p:nvPr/>
        </p:nvGrpSpPr>
        <p:grpSpPr bwMode="auto">
          <a:xfrm>
            <a:off x="1289050" y="1600200"/>
            <a:ext cx="6788150" cy="2478088"/>
            <a:chOff x="812" y="1008"/>
            <a:chExt cx="4276" cy="1561"/>
          </a:xfrm>
        </p:grpSpPr>
        <p:grpSp>
          <p:nvGrpSpPr>
            <p:cNvPr id="40965" name="Group 2052"/>
            <p:cNvGrpSpPr>
              <a:grpSpLocks/>
            </p:cNvGrpSpPr>
            <p:nvPr/>
          </p:nvGrpSpPr>
          <p:grpSpPr bwMode="auto">
            <a:xfrm>
              <a:off x="872" y="1008"/>
              <a:ext cx="4216" cy="1008"/>
              <a:chOff x="480" y="960"/>
              <a:chExt cx="4888" cy="1008"/>
            </a:xfrm>
          </p:grpSpPr>
          <p:sp>
            <p:nvSpPr>
              <p:cNvPr id="40972" name="Line 2053"/>
              <p:cNvSpPr>
                <a:spLocks noChangeShapeType="1"/>
              </p:cNvSpPr>
              <p:nvPr/>
            </p:nvSpPr>
            <p:spPr bwMode="auto">
              <a:xfrm>
                <a:off x="3780" y="1207"/>
                <a:ext cx="0" cy="4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3" name="Line 2054"/>
              <p:cNvSpPr>
                <a:spLocks noChangeShapeType="1"/>
              </p:cNvSpPr>
              <p:nvPr/>
            </p:nvSpPr>
            <p:spPr bwMode="auto">
              <a:xfrm>
                <a:off x="2165" y="1447"/>
                <a:ext cx="0" cy="1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4" name="Line 2055"/>
              <p:cNvSpPr>
                <a:spLocks noChangeShapeType="1"/>
              </p:cNvSpPr>
              <p:nvPr/>
            </p:nvSpPr>
            <p:spPr bwMode="auto">
              <a:xfrm>
                <a:off x="2488" y="1447"/>
                <a:ext cx="0" cy="1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5" name="Line 2056"/>
              <p:cNvSpPr>
                <a:spLocks noChangeShapeType="1"/>
              </p:cNvSpPr>
              <p:nvPr/>
            </p:nvSpPr>
            <p:spPr bwMode="auto">
              <a:xfrm>
                <a:off x="3134" y="1447"/>
                <a:ext cx="0" cy="1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6" name="Line 2057"/>
              <p:cNvSpPr>
                <a:spLocks noChangeShapeType="1"/>
              </p:cNvSpPr>
              <p:nvPr/>
            </p:nvSpPr>
            <p:spPr bwMode="auto">
              <a:xfrm>
                <a:off x="3457" y="1734"/>
                <a:ext cx="0" cy="1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7" name="Line 2058"/>
              <p:cNvSpPr>
                <a:spLocks noChangeShapeType="1"/>
              </p:cNvSpPr>
              <p:nvPr/>
            </p:nvSpPr>
            <p:spPr bwMode="auto">
              <a:xfrm>
                <a:off x="3457" y="1447"/>
                <a:ext cx="0" cy="1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8" name="Line 2059"/>
              <p:cNvSpPr>
                <a:spLocks noChangeShapeType="1"/>
              </p:cNvSpPr>
              <p:nvPr/>
            </p:nvSpPr>
            <p:spPr bwMode="auto">
              <a:xfrm>
                <a:off x="4101" y="1159"/>
                <a:ext cx="0" cy="4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79" name="Line 2060"/>
              <p:cNvSpPr>
                <a:spLocks noChangeShapeType="1"/>
              </p:cNvSpPr>
              <p:nvPr/>
            </p:nvSpPr>
            <p:spPr bwMode="auto">
              <a:xfrm>
                <a:off x="4489" y="1159"/>
                <a:ext cx="0" cy="80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80" name="Line 2061"/>
              <p:cNvSpPr>
                <a:spLocks noChangeShapeType="1"/>
              </p:cNvSpPr>
              <p:nvPr/>
            </p:nvSpPr>
            <p:spPr bwMode="auto">
              <a:xfrm>
                <a:off x="1196" y="1447"/>
                <a:ext cx="0" cy="1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81" name="Line 2062"/>
              <p:cNvSpPr>
                <a:spLocks noChangeShapeType="1"/>
              </p:cNvSpPr>
              <p:nvPr/>
            </p:nvSpPr>
            <p:spPr bwMode="auto">
              <a:xfrm>
                <a:off x="519" y="1650"/>
                <a:ext cx="3976"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0982" name="Freeform 2063"/>
              <p:cNvSpPr>
                <a:spLocks/>
              </p:cNvSpPr>
              <p:nvPr/>
            </p:nvSpPr>
            <p:spPr bwMode="auto">
              <a:xfrm>
                <a:off x="4569" y="1637"/>
                <a:ext cx="691" cy="30"/>
              </a:xfrm>
              <a:custGeom>
                <a:avLst/>
                <a:gdLst>
                  <a:gd name="T0" fmla="*/ 0 w 691"/>
                  <a:gd name="T1" fmla="*/ 21 h 30"/>
                  <a:gd name="T2" fmla="*/ 25 w 691"/>
                  <a:gd name="T3" fmla="*/ 8 h 30"/>
                  <a:gd name="T4" fmla="*/ 34 w 691"/>
                  <a:gd name="T5" fmla="*/ 2 h 30"/>
                  <a:gd name="T6" fmla="*/ 42 w 691"/>
                  <a:gd name="T7" fmla="*/ 0 h 30"/>
                  <a:gd name="T8" fmla="*/ 51 w 691"/>
                  <a:gd name="T9" fmla="*/ 0 h 30"/>
                  <a:gd name="T10" fmla="*/ 59 w 691"/>
                  <a:gd name="T11" fmla="*/ 0 h 30"/>
                  <a:gd name="T12" fmla="*/ 76 w 691"/>
                  <a:gd name="T13" fmla="*/ 5 h 30"/>
                  <a:gd name="T14" fmla="*/ 84 w 691"/>
                  <a:gd name="T15" fmla="*/ 10 h 30"/>
                  <a:gd name="T16" fmla="*/ 84 w 691"/>
                  <a:gd name="T17" fmla="*/ 13 h 30"/>
                  <a:gd name="T18" fmla="*/ 93 w 691"/>
                  <a:gd name="T19" fmla="*/ 16 h 30"/>
                  <a:gd name="T20" fmla="*/ 101 w 691"/>
                  <a:gd name="T21" fmla="*/ 18 h 30"/>
                  <a:gd name="T22" fmla="*/ 118 w 691"/>
                  <a:gd name="T23" fmla="*/ 16 h 30"/>
                  <a:gd name="T24" fmla="*/ 126 w 691"/>
                  <a:gd name="T25" fmla="*/ 10 h 30"/>
                  <a:gd name="T26" fmla="*/ 143 w 691"/>
                  <a:gd name="T27" fmla="*/ 5 h 30"/>
                  <a:gd name="T28" fmla="*/ 160 w 691"/>
                  <a:gd name="T29" fmla="*/ 2 h 30"/>
                  <a:gd name="T30" fmla="*/ 168 w 691"/>
                  <a:gd name="T31" fmla="*/ 0 h 30"/>
                  <a:gd name="T32" fmla="*/ 185 w 691"/>
                  <a:gd name="T33" fmla="*/ 0 h 30"/>
                  <a:gd name="T34" fmla="*/ 202 w 691"/>
                  <a:gd name="T35" fmla="*/ 0 h 30"/>
                  <a:gd name="T36" fmla="*/ 210 w 691"/>
                  <a:gd name="T37" fmla="*/ 2 h 30"/>
                  <a:gd name="T38" fmla="*/ 219 w 691"/>
                  <a:gd name="T39" fmla="*/ 2 h 30"/>
                  <a:gd name="T40" fmla="*/ 219 w 691"/>
                  <a:gd name="T41" fmla="*/ 5 h 30"/>
                  <a:gd name="T42" fmla="*/ 236 w 691"/>
                  <a:gd name="T43" fmla="*/ 18 h 30"/>
                  <a:gd name="T44" fmla="*/ 244 w 691"/>
                  <a:gd name="T45" fmla="*/ 26 h 30"/>
                  <a:gd name="T46" fmla="*/ 252 w 691"/>
                  <a:gd name="T47" fmla="*/ 29 h 30"/>
                  <a:gd name="T48" fmla="*/ 261 w 691"/>
                  <a:gd name="T49" fmla="*/ 26 h 30"/>
                  <a:gd name="T50" fmla="*/ 269 w 691"/>
                  <a:gd name="T51" fmla="*/ 24 h 30"/>
                  <a:gd name="T52" fmla="*/ 286 w 691"/>
                  <a:gd name="T53" fmla="*/ 10 h 30"/>
                  <a:gd name="T54" fmla="*/ 303 w 691"/>
                  <a:gd name="T55" fmla="*/ 0 h 30"/>
                  <a:gd name="T56" fmla="*/ 328 w 691"/>
                  <a:gd name="T57" fmla="*/ 2 h 30"/>
                  <a:gd name="T58" fmla="*/ 353 w 691"/>
                  <a:gd name="T59" fmla="*/ 5 h 30"/>
                  <a:gd name="T60" fmla="*/ 370 w 691"/>
                  <a:gd name="T61" fmla="*/ 13 h 30"/>
                  <a:gd name="T62" fmla="*/ 379 w 691"/>
                  <a:gd name="T63" fmla="*/ 18 h 30"/>
                  <a:gd name="T64" fmla="*/ 395 w 691"/>
                  <a:gd name="T65" fmla="*/ 18 h 30"/>
                  <a:gd name="T66" fmla="*/ 404 w 691"/>
                  <a:gd name="T67" fmla="*/ 16 h 30"/>
                  <a:gd name="T68" fmla="*/ 412 w 691"/>
                  <a:gd name="T69" fmla="*/ 13 h 30"/>
                  <a:gd name="T70" fmla="*/ 429 w 691"/>
                  <a:gd name="T71" fmla="*/ 5 h 30"/>
                  <a:gd name="T72" fmla="*/ 446 w 691"/>
                  <a:gd name="T73" fmla="*/ 5 h 30"/>
                  <a:gd name="T74" fmla="*/ 463 w 691"/>
                  <a:gd name="T75" fmla="*/ 2 h 30"/>
                  <a:gd name="T76" fmla="*/ 471 w 691"/>
                  <a:gd name="T77" fmla="*/ 2 h 30"/>
                  <a:gd name="T78" fmla="*/ 488 w 691"/>
                  <a:gd name="T79" fmla="*/ 8 h 30"/>
                  <a:gd name="T80" fmla="*/ 496 w 691"/>
                  <a:gd name="T81" fmla="*/ 13 h 30"/>
                  <a:gd name="T82" fmla="*/ 496 w 691"/>
                  <a:gd name="T83" fmla="*/ 18 h 30"/>
                  <a:gd name="T84" fmla="*/ 496 w 691"/>
                  <a:gd name="T85" fmla="*/ 24 h 30"/>
                  <a:gd name="T86" fmla="*/ 505 w 691"/>
                  <a:gd name="T87" fmla="*/ 24 h 30"/>
                  <a:gd name="T88" fmla="*/ 522 w 691"/>
                  <a:gd name="T89" fmla="*/ 24 h 30"/>
                  <a:gd name="T90" fmla="*/ 530 w 691"/>
                  <a:gd name="T91" fmla="*/ 24 h 30"/>
                  <a:gd name="T92" fmla="*/ 547 w 691"/>
                  <a:gd name="T93" fmla="*/ 10 h 30"/>
                  <a:gd name="T94" fmla="*/ 547 w 691"/>
                  <a:gd name="T95" fmla="*/ 5 h 30"/>
                  <a:gd name="T96" fmla="*/ 555 w 691"/>
                  <a:gd name="T97" fmla="*/ 2 h 30"/>
                  <a:gd name="T98" fmla="*/ 572 w 691"/>
                  <a:gd name="T99" fmla="*/ 0 h 30"/>
                  <a:gd name="T100" fmla="*/ 589 w 691"/>
                  <a:gd name="T101" fmla="*/ 0 h 30"/>
                  <a:gd name="T102" fmla="*/ 623 w 691"/>
                  <a:gd name="T103" fmla="*/ 5 h 30"/>
                  <a:gd name="T104" fmla="*/ 640 w 691"/>
                  <a:gd name="T105" fmla="*/ 16 h 30"/>
                  <a:gd name="T106" fmla="*/ 648 w 691"/>
                  <a:gd name="T107" fmla="*/ 24 h 30"/>
                  <a:gd name="T108" fmla="*/ 673 w 691"/>
                  <a:gd name="T109" fmla="*/ 24 h 30"/>
                  <a:gd name="T110" fmla="*/ 690 w 691"/>
                  <a:gd name="T111" fmla="*/ 21 h 30"/>
                  <a:gd name="T112" fmla="*/ 690 w 691"/>
                  <a:gd name="T113" fmla="*/ 18 h 30"/>
                  <a:gd name="T114" fmla="*/ 682 w 691"/>
                  <a:gd name="T115" fmla="*/ 16 h 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1"/>
                  <a:gd name="T175" fmla="*/ 0 h 30"/>
                  <a:gd name="T176" fmla="*/ 691 w 691"/>
                  <a:gd name="T177" fmla="*/ 30 h 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1" h="30">
                    <a:moveTo>
                      <a:pt x="0" y="21"/>
                    </a:moveTo>
                    <a:lnTo>
                      <a:pt x="25" y="8"/>
                    </a:lnTo>
                    <a:lnTo>
                      <a:pt x="34" y="2"/>
                    </a:lnTo>
                    <a:lnTo>
                      <a:pt x="42" y="0"/>
                    </a:lnTo>
                    <a:lnTo>
                      <a:pt x="51" y="0"/>
                    </a:lnTo>
                    <a:lnTo>
                      <a:pt x="59" y="0"/>
                    </a:lnTo>
                    <a:lnTo>
                      <a:pt x="76" y="5"/>
                    </a:lnTo>
                    <a:lnTo>
                      <a:pt x="84" y="10"/>
                    </a:lnTo>
                    <a:lnTo>
                      <a:pt x="84" y="13"/>
                    </a:lnTo>
                    <a:lnTo>
                      <a:pt x="93" y="16"/>
                    </a:lnTo>
                    <a:lnTo>
                      <a:pt x="101" y="18"/>
                    </a:lnTo>
                    <a:lnTo>
                      <a:pt x="118" y="16"/>
                    </a:lnTo>
                    <a:lnTo>
                      <a:pt x="126" y="10"/>
                    </a:lnTo>
                    <a:lnTo>
                      <a:pt x="143" y="5"/>
                    </a:lnTo>
                    <a:lnTo>
                      <a:pt x="160" y="2"/>
                    </a:lnTo>
                    <a:lnTo>
                      <a:pt x="168" y="0"/>
                    </a:lnTo>
                    <a:lnTo>
                      <a:pt x="185" y="0"/>
                    </a:lnTo>
                    <a:lnTo>
                      <a:pt x="202" y="0"/>
                    </a:lnTo>
                    <a:lnTo>
                      <a:pt x="210" y="2"/>
                    </a:lnTo>
                    <a:lnTo>
                      <a:pt x="219" y="2"/>
                    </a:lnTo>
                    <a:lnTo>
                      <a:pt x="219" y="5"/>
                    </a:lnTo>
                    <a:lnTo>
                      <a:pt x="236" y="18"/>
                    </a:lnTo>
                    <a:lnTo>
                      <a:pt x="244" y="26"/>
                    </a:lnTo>
                    <a:lnTo>
                      <a:pt x="252" y="29"/>
                    </a:lnTo>
                    <a:lnTo>
                      <a:pt x="261" y="26"/>
                    </a:lnTo>
                    <a:lnTo>
                      <a:pt x="269" y="24"/>
                    </a:lnTo>
                    <a:lnTo>
                      <a:pt x="286" y="10"/>
                    </a:lnTo>
                    <a:lnTo>
                      <a:pt x="303" y="0"/>
                    </a:lnTo>
                    <a:lnTo>
                      <a:pt x="328" y="2"/>
                    </a:lnTo>
                    <a:lnTo>
                      <a:pt x="353" y="5"/>
                    </a:lnTo>
                    <a:lnTo>
                      <a:pt x="370" y="13"/>
                    </a:lnTo>
                    <a:lnTo>
                      <a:pt x="379" y="18"/>
                    </a:lnTo>
                    <a:lnTo>
                      <a:pt x="395" y="18"/>
                    </a:lnTo>
                    <a:lnTo>
                      <a:pt x="404" y="16"/>
                    </a:lnTo>
                    <a:lnTo>
                      <a:pt x="412" y="13"/>
                    </a:lnTo>
                    <a:lnTo>
                      <a:pt x="429" y="5"/>
                    </a:lnTo>
                    <a:lnTo>
                      <a:pt x="446" y="5"/>
                    </a:lnTo>
                    <a:lnTo>
                      <a:pt x="463" y="2"/>
                    </a:lnTo>
                    <a:lnTo>
                      <a:pt x="471" y="2"/>
                    </a:lnTo>
                    <a:lnTo>
                      <a:pt x="488" y="8"/>
                    </a:lnTo>
                    <a:lnTo>
                      <a:pt x="496" y="13"/>
                    </a:lnTo>
                    <a:lnTo>
                      <a:pt x="496" y="18"/>
                    </a:lnTo>
                    <a:lnTo>
                      <a:pt x="496" y="24"/>
                    </a:lnTo>
                    <a:lnTo>
                      <a:pt x="505" y="24"/>
                    </a:lnTo>
                    <a:lnTo>
                      <a:pt x="522" y="24"/>
                    </a:lnTo>
                    <a:lnTo>
                      <a:pt x="530" y="24"/>
                    </a:lnTo>
                    <a:lnTo>
                      <a:pt x="547" y="10"/>
                    </a:lnTo>
                    <a:lnTo>
                      <a:pt x="547" y="5"/>
                    </a:lnTo>
                    <a:lnTo>
                      <a:pt x="555" y="2"/>
                    </a:lnTo>
                    <a:lnTo>
                      <a:pt x="572" y="0"/>
                    </a:lnTo>
                    <a:lnTo>
                      <a:pt x="589" y="0"/>
                    </a:lnTo>
                    <a:lnTo>
                      <a:pt x="623" y="5"/>
                    </a:lnTo>
                    <a:lnTo>
                      <a:pt x="640" y="16"/>
                    </a:lnTo>
                    <a:lnTo>
                      <a:pt x="648" y="24"/>
                    </a:lnTo>
                    <a:lnTo>
                      <a:pt x="673" y="24"/>
                    </a:lnTo>
                    <a:lnTo>
                      <a:pt x="690" y="21"/>
                    </a:lnTo>
                    <a:lnTo>
                      <a:pt x="690" y="18"/>
                    </a:lnTo>
                    <a:lnTo>
                      <a:pt x="682" y="16"/>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3" name="AutoShape 2064"/>
              <p:cNvSpPr>
                <a:spLocks noChangeArrowheads="1"/>
              </p:cNvSpPr>
              <p:nvPr/>
            </p:nvSpPr>
            <p:spPr bwMode="auto">
              <a:xfrm>
                <a:off x="480" y="1535"/>
                <a:ext cx="258" cy="230"/>
              </a:xfrm>
              <a:prstGeom prst="hexagon">
                <a:avLst>
                  <a:gd name="adj" fmla="val 27971"/>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4" name="AutoShape 2065"/>
              <p:cNvSpPr>
                <a:spLocks noChangeArrowheads="1"/>
              </p:cNvSpPr>
              <p:nvPr/>
            </p:nvSpPr>
            <p:spPr bwMode="auto">
              <a:xfrm>
                <a:off x="803" y="1535"/>
                <a:ext cx="258" cy="230"/>
              </a:xfrm>
              <a:prstGeom prst="hexagon">
                <a:avLst>
                  <a:gd name="adj" fmla="val 27971"/>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5" name="AutoShape 2066"/>
              <p:cNvSpPr>
                <a:spLocks noChangeArrowheads="1"/>
              </p:cNvSpPr>
              <p:nvPr/>
            </p:nvSpPr>
            <p:spPr bwMode="auto">
              <a:xfrm>
                <a:off x="1126" y="1535"/>
                <a:ext cx="258" cy="230"/>
              </a:xfrm>
              <a:prstGeom prst="hexagon">
                <a:avLst>
                  <a:gd name="adj" fmla="val 27971"/>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6" name="AutoShape 2067"/>
              <p:cNvSpPr>
                <a:spLocks noChangeArrowheads="1"/>
              </p:cNvSpPr>
              <p:nvPr/>
            </p:nvSpPr>
            <p:spPr bwMode="auto">
              <a:xfrm>
                <a:off x="4031" y="1535"/>
                <a:ext cx="258" cy="230"/>
              </a:xfrm>
              <a:prstGeom prst="hexagon">
                <a:avLst>
                  <a:gd name="adj" fmla="val 27971"/>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7" name="AutoShape 2068"/>
              <p:cNvSpPr>
                <a:spLocks noChangeArrowheads="1"/>
              </p:cNvSpPr>
              <p:nvPr/>
            </p:nvSpPr>
            <p:spPr bwMode="auto">
              <a:xfrm>
                <a:off x="3708" y="1535"/>
                <a:ext cx="258" cy="230"/>
              </a:xfrm>
              <a:prstGeom prst="hexagon">
                <a:avLst>
                  <a:gd name="adj" fmla="val 27971"/>
                  <a:gd name="vf" fmla="val 11547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8" name="AutoShape 2069"/>
              <p:cNvSpPr>
                <a:spLocks noChangeArrowheads="1"/>
              </p:cNvSpPr>
              <p:nvPr/>
            </p:nvSpPr>
            <p:spPr bwMode="auto">
              <a:xfrm>
                <a:off x="3385" y="1535"/>
                <a:ext cx="258" cy="230"/>
              </a:xfrm>
              <a:prstGeom prst="hexagon">
                <a:avLst>
                  <a:gd name="adj" fmla="val 27971"/>
                  <a:gd name="vf" fmla="val 11547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89" name="AutoShape 2070"/>
              <p:cNvSpPr>
                <a:spLocks noChangeArrowheads="1"/>
              </p:cNvSpPr>
              <p:nvPr/>
            </p:nvSpPr>
            <p:spPr bwMode="auto">
              <a:xfrm>
                <a:off x="1772" y="1535"/>
                <a:ext cx="257" cy="230"/>
              </a:xfrm>
              <a:prstGeom prst="hexagon">
                <a:avLst>
                  <a:gd name="adj" fmla="val 27862"/>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0" name="AutoShape 2071"/>
              <p:cNvSpPr>
                <a:spLocks noChangeArrowheads="1"/>
              </p:cNvSpPr>
              <p:nvPr/>
            </p:nvSpPr>
            <p:spPr bwMode="auto">
              <a:xfrm>
                <a:off x="3062" y="1535"/>
                <a:ext cx="258" cy="230"/>
              </a:xfrm>
              <a:prstGeom prst="hexagon">
                <a:avLst>
                  <a:gd name="adj" fmla="val 279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1" name="AutoShape 2072"/>
              <p:cNvSpPr>
                <a:spLocks noChangeArrowheads="1"/>
              </p:cNvSpPr>
              <p:nvPr/>
            </p:nvSpPr>
            <p:spPr bwMode="auto">
              <a:xfrm>
                <a:off x="1449" y="1535"/>
                <a:ext cx="258" cy="230"/>
              </a:xfrm>
              <a:prstGeom prst="hexagon">
                <a:avLst>
                  <a:gd name="adj" fmla="val 27971"/>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2" name="AutoShape 2073"/>
              <p:cNvSpPr>
                <a:spLocks noChangeArrowheads="1"/>
              </p:cNvSpPr>
              <p:nvPr/>
            </p:nvSpPr>
            <p:spPr bwMode="auto">
              <a:xfrm>
                <a:off x="2094" y="1535"/>
                <a:ext cx="258" cy="230"/>
              </a:xfrm>
              <a:prstGeom prst="hexagon">
                <a:avLst>
                  <a:gd name="adj" fmla="val 27971"/>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3" name="AutoShape 2074"/>
              <p:cNvSpPr>
                <a:spLocks noChangeArrowheads="1"/>
              </p:cNvSpPr>
              <p:nvPr/>
            </p:nvSpPr>
            <p:spPr bwMode="auto">
              <a:xfrm>
                <a:off x="2417" y="1535"/>
                <a:ext cx="258" cy="230"/>
              </a:xfrm>
              <a:prstGeom prst="hexagon">
                <a:avLst>
                  <a:gd name="adj" fmla="val 279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4" name="AutoShape 2075"/>
              <p:cNvSpPr>
                <a:spLocks noChangeArrowheads="1"/>
              </p:cNvSpPr>
              <p:nvPr/>
            </p:nvSpPr>
            <p:spPr bwMode="auto">
              <a:xfrm>
                <a:off x="2740" y="1535"/>
                <a:ext cx="258" cy="230"/>
              </a:xfrm>
              <a:prstGeom prst="hexagon">
                <a:avLst>
                  <a:gd name="adj" fmla="val 27971"/>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5" name="AutoShape 2076"/>
              <p:cNvSpPr>
                <a:spLocks noChangeArrowheads="1"/>
              </p:cNvSpPr>
              <p:nvPr/>
            </p:nvSpPr>
            <p:spPr bwMode="auto">
              <a:xfrm>
                <a:off x="1127" y="1248"/>
                <a:ext cx="258" cy="229"/>
              </a:xfrm>
              <a:prstGeom prst="hexagon">
                <a:avLst>
                  <a:gd name="adj" fmla="val 28093"/>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6" name="AutoShape 2077"/>
              <p:cNvSpPr>
                <a:spLocks noChangeArrowheads="1"/>
              </p:cNvSpPr>
              <p:nvPr/>
            </p:nvSpPr>
            <p:spPr bwMode="auto">
              <a:xfrm>
                <a:off x="2418" y="1248"/>
                <a:ext cx="258" cy="229"/>
              </a:xfrm>
              <a:prstGeom prst="hexagon">
                <a:avLst>
                  <a:gd name="adj" fmla="val 28093"/>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7" name="AutoShape 2078"/>
              <p:cNvSpPr>
                <a:spLocks noChangeArrowheads="1"/>
              </p:cNvSpPr>
              <p:nvPr/>
            </p:nvSpPr>
            <p:spPr bwMode="auto">
              <a:xfrm>
                <a:off x="2094" y="1248"/>
                <a:ext cx="258" cy="229"/>
              </a:xfrm>
              <a:prstGeom prst="hexagon">
                <a:avLst>
                  <a:gd name="adj" fmla="val 28093"/>
                  <a:gd name="vf" fmla="val 11547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8" name="AutoShape 2079"/>
              <p:cNvSpPr>
                <a:spLocks noChangeArrowheads="1"/>
              </p:cNvSpPr>
              <p:nvPr/>
            </p:nvSpPr>
            <p:spPr bwMode="auto">
              <a:xfrm>
                <a:off x="3062" y="1248"/>
                <a:ext cx="258" cy="229"/>
              </a:xfrm>
              <a:prstGeom prst="hexagon">
                <a:avLst>
                  <a:gd name="adj" fmla="val 28093"/>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9" name="AutoShape 2080"/>
              <p:cNvSpPr>
                <a:spLocks noChangeArrowheads="1"/>
              </p:cNvSpPr>
              <p:nvPr/>
            </p:nvSpPr>
            <p:spPr bwMode="auto">
              <a:xfrm>
                <a:off x="3385" y="1248"/>
                <a:ext cx="258" cy="229"/>
              </a:xfrm>
              <a:prstGeom prst="hexagon">
                <a:avLst>
                  <a:gd name="adj" fmla="val 28093"/>
                  <a:gd name="vf" fmla="val 11547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0" name="AutoShape 2081"/>
              <p:cNvSpPr>
                <a:spLocks noChangeArrowheads="1"/>
              </p:cNvSpPr>
              <p:nvPr/>
            </p:nvSpPr>
            <p:spPr bwMode="auto">
              <a:xfrm>
                <a:off x="4031" y="960"/>
                <a:ext cx="258" cy="230"/>
              </a:xfrm>
              <a:prstGeom prst="hexagon">
                <a:avLst>
                  <a:gd name="adj" fmla="val 27971"/>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1" name="AutoShape 2082"/>
              <p:cNvSpPr>
                <a:spLocks noChangeArrowheads="1"/>
              </p:cNvSpPr>
              <p:nvPr/>
            </p:nvSpPr>
            <p:spPr bwMode="auto">
              <a:xfrm>
                <a:off x="4033" y="1248"/>
                <a:ext cx="258" cy="229"/>
              </a:xfrm>
              <a:prstGeom prst="hexagon">
                <a:avLst>
                  <a:gd name="adj" fmla="val 28093"/>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2" name="Freeform 2083"/>
              <p:cNvSpPr>
                <a:spLocks/>
              </p:cNvSpPr>
              <p:nvPr/>
            </p:nvSpPr>
            <p:spPr bwMode="auto">
              <a:xfrm>
                <a:off x="4569" y="1445"/>
                <a:ext cx="691" cy="34"/>
              </a:xfrm>
              <a:custGeom>
                <a:avLst/>
                <a:gdLst>
                  <a:gd name="T0" fmla="*/ 0 w 691"/>
                  <a:gd name="T1" fmla="*/ 24 h 34"/>
                  <a:gd name="T2" fmla="*/ 25 w 691"/>
                  <a:gd name="T3" fmla="*/ 12 h 34"/>
                  <a:gd name="T4" fmla="*/ 34 w 691"/>
                  <a:gd name="T5" fmla="*/ 5 h 34"/>
                  <a:gd name="T6" fmla="*/ 42 w 691"/>
                  <a:gd name="T7" fmla="*/ 0 h 34"/>
                  <a:gd name="T8" fmla="*/ 51 w 691"/>
                  <a:gd name="T9" fmla="*/ 0 h 34"/>
                  <a:gd name="T10" fmla="*/ 59 w 691"/>
                  <a:gd name="T11" fmla="*/ 2 h 34"/>
                  <a:gd name="T12" fmla="*/ 76 w 691"/>
                  <a:gd name="T13" fmla="*/ 7 h 34"/>
                  <a:gd name="T14" fmla="*/ 84 w 691"/>
                  <a:gd name="T15" fmla="*/ 12 h 34"/>
                  <a:gd name="T16" fmla="*/ 84 w 691"/>
                  <a:gd name="T17" fmla="*/ 16 h 34"/>
                  <a:gd name="T18" fmla="*/ 93 w 691"/>
                  <a:gd name="T19" fmla="*/ 19 h 34"/>
                  <a:gd name="T20" fmla="*/ 101 w 691"/>
                  <a:gd name="T21" fmla="*/ 21 h 34"/>
                  <a:gd name="T22" fmla="*/ 118 w 691"/>
                  <a:gd name="T23" fmla="*/ 19 h 34"/>
                  <a:gd name="T24" fmla="*/ 126 w 691"/>
                  <a:gd name="T25" fmla="*/ 14 h 34"/>
                  <a:gd name="T26" fmla="*/ 143 w 691"/>
                  <a:gd name="T27" fmla="*/ 9 h 34"/>
                  <a:gd name="T28" fmla="*/ 160 w 691"/>
                  <a:gd name="T29" fmla="*/ 5 h 34"/>
                  <a:gd name="T30" fmla="*/ 185 w 691"/>
                  <a:gd name="T31" fmla="*/ 0 h 34"/>
                  <a:gd name="T32" fmla="*/ 202 w 691"/>
                  <a:gd name="T33" fmla="*/ 2 h 34"/>
                  <a:gd name="T34" fmla="*/ 210 w 691"/>
                  <a:gd name="T35" fmla="*/ 2 h 34"/>
                  <a:gd name="T36" fmla="*/ 219 w 691"/>
                  <a:gd name="T37" fmla="*/ 5 h 34"/>
                  <a:gd name="T38" fmla="*/ 219 w 691"/>
                  <a:gd name="T39" fmla="*/ 7 h 34"/>
                  <a:gd name="T40" fmla="*/ 227 w 691"/>
                  <a:gd name="T41" fmla="*/ 14 h 34"/>
                  <a:gd name="T42" fmla="*/ 236 w 691"/>
                  <a:gd name="T43" fmla="*/ 21 h 34"/>
                  <a:gd name="T44" fmla="*/ 244 w 691"/>
                  <a:gd name="T45" fmla="*/ 28 h 34"/>
                  <a:gd name="T46" fmla="*/ 252 w 691"/>
                  <a:gd name="T47" fmla="*/ 33 h 34"/>
                  <a:gd name="T48" fmla="*/ 261 w 691"/>
                  <a:gd name="T49" fmla="*/ 31 h 34"/>
                  <a:gd name="T50" fmla="*/ 269 w 691"/>
                  <a:gd name="T51" fmla="*/ 28 h 34"/>
                  <a:gd name="T52" fmla="*/ 286 w 691"/>
                  <a:gd name="T53" fmla="*/ 12 h 34"/>
                  <a:gd name="T54" fmla="*/ 303 w 691"/>
                  <a:gd name="T55" fmla="*/ 2 h 34"/>
                  <a:gd name="T56" fmla="*/ 328 w 691"/>
                  <a:gd name="T57" fmla="*/ 5 h 34"/>
                  <a:gd name="T58" fmla="*/ 353 w 691"/>
                  <a:gd name="T59" fmla="*/ 7 h 34"/>
                  <a:gd name="T60" fmla="*/ 370 w 691"/>
                  <a:gd name="T61" fmla="*/ 14 h 34"/>
                  <a:gd name="T62" fmla="*/ 379 w 691"/>
                  <a:gd name="T63" fmla="*/ 21 h 34"/>
                  <a:gd name="T64" fmla="*/ 395 w 691"/>
                  <a:gd name="T65" fmla="*/ 21 h 34"/>
                  <a:gd name="T66" fmla="*/ 404 w 691"/>
                  <a:gd name="T67" fmla="*/ 21 h 34"/>
                  <a:gd name="T68" fmla="*/ 412 w 691"/>
                  <a:gd name="T69" fmla="*/ 16 h 34"/>
                  <a:gd name="T70" fmla="*/ 429 w 691"/>
                  <a:gd name="T71" fmla="*/ 7 h 34"/>
                  <a:gd name="T72" fmla="*/ 446 w 691"/>
                  <a:gd name="T73" fmla="*/ 7 h 34"/>
                  <a:gd name="T74" fmla="*/ 463 w 691"/>
                  <a:gd name="T75" fmla="*/ 7 h 34"/>
                  <a:gd name="T76" fmla="*/ 471 w 691"/>
                  <a:gd name="T77" fmla="*/ 7 h 34"/>
                  <a:gd name="T78" fmla="*/ 488 w 691"/>
                  <a:gd name="T79" fmla="*/ 12 h 34"/>
                  <a:gd name="T80" fmla="*/ 496 w 691"/>
                  <a:gd name="T81" fmla="*/ 16 h 34"/>
                  <a:gd name="T82" fmla="*/ 496 w 691"/>
                  <a:gd name="T83" fmla="*/ 21 h 34"/>
                  <a:gd name="T84" fmla="*/ 496 w 691"/>
                  <a:gd name="T85" fmla="*/ 26 h 34"/>
                  <a:gd name="T86" fmla="*/ 505 w 691"/>
                  <a:gd name="T87" fmla="*/ 28 h 34"/>
                  <a:gd name="T88" fmla="*/ 522 w 691"/>
                  <a:gd name="T89" fmla="*/ 28 h 34"/>
                  <a:gd name="T90" fmla="*/ 530 w 691"/>
                  <a:gd name="T91" fmla="*/ 28 h 34"/>
                  <a:gd name="T92" fmla="*/ 539 w 691"/>
                  <a:gd name="T93" fmla="*/ 21 h 34"/>
                  <a:gd name="T94" fmla="*/ 547 w 691"/>
                  <a:gd name="T95" fmla="*/ 14 h 34"/>
                  <a:gd name="T96" fmla="*/ 547 w 691"/>
                  <a:gd name="T97" fmla="*/ 9 h 34"/>
                  <a:gd name="T98" fmla="*/ 555 w 691"/>
                  <a:gd name="T99" fmla="*/ 5 h 34"/>
                  <a:gd name="T100" fmla="*/ 572 w 691"/>
                  <a:gd name="T101" fmla="*/ 0 h 34"/>
                  <a:gd name="T102" fmla="*/ 589 w 691"/>
                  <a:gd name="T103" fmla="*/ 2 h 34"/>
                  <a:gd name="T104" fmla="*/ 606 w 691"/>
                  <a:gd name="T105" fmla="*/ 5 h 34"/>
                  <a:gd name="T106" fmla="*/ 623 w 691"/>
                  <a:gd name="T107" fmla="*/ 7 h 34"/>
                  <a:gd name="T108" fmla="*/ 648 w 691"/>
                  <a:gd name="T109" fmla="*/ 28 h 34"/>
                  <a:gd name="T110" fmla="*/ 673 w 691"/>
                  <a:gd name="T111" fmla="*/ 28 h 34"/>
                  <a:gd name="T112" fmla="*/ 690 w 691"/>
                  <a:gd name="T113" fmla="*/ 26 h 34"/>
                  <a:gd name="T114" fmla="*/ 690 w 691"/>
                  <a:gd name="T115" fmla="*/ 21 h 34"/>
                  <a:gd name="T116" fmla="*/ 682 w 691"/>
                  <a:gd name="T117" fmla="*/ 19 h 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1"/>
                  <a:gd name="T178" fmla="*/ 0 h 34"/>
                  <a:gd name="T179" fmla="*/ 691 w 691"/>
                  <a:gd name="T180" fmla="*/ 34 h 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1" h="34">
                    <a:moveTo>
                      <a:pt x="0" y="24"/>
                    </a:moveTo>
                    <a:lnTo>
                      <a:pt x="25" y="12"/>
                    </a:lnTo>
                    <a:lnTo>
                      <a:pt x="34" y="5"/>
                    </a:lnTo>
                    <a:lnTo>
                      <a:pt x="42" y="0"/>
                    </a:lnTo>
                    <a:lnTo>
                      <a:pt x="51" y="0"/>
                    </a:lnTo>
                    <a:lnTo>
                      <a:pt x="59" y="2"/>
                    </a:lnTo>
                    <a:lnTo>
                      <a:pt x="76" y="7"/>
                    </a:lnTo>
                    <a:lnTo>
                      <a:pt x="84" y="12"/>
                    </a:lnTo>
                    <a:lnTo>
                      <a:pt x="84" y="16"/>
                    </a:lnTo>
                    <a:lnTo>
                      <a:pt x="93" y="19"/>
                    </a:lnTo>
                    <a:lnTo>
                      <a:pt x="101" y="21"/>
                    </a:lnTo>
                    <a:lnTo>
                      <a:pt x="118" y="19"/>
                    </a:lnTo>
                    <a:lnTo>
                      <a:pt x="126" y="14"/>
                    </a:lnTo>
                    <a:lnTo>
                      <a:pt x="143" y="9"/>
                    </a:lnTo>
                    <a:lnTo>
                      <a:pt x="160" y="5"/>
                    </a:lnTo>
                    <a:lnTo>
                      <a:pt x="185" y="0"/>
                    </a:lnTo>
                    <a:lnTo>
                      <a:pt x="202" y="2"/>
                    </a:lnTo>
                    <a:lnTo>
                      <a:pt x="210" y="2"/>
                    </a:lnTo>
                    <a:lnTo>
                      <a:pt x="219" y="5"/>
                    </a:lnTo>
                    <a:lnTo>
                      <a:pt x="219" y="7"/>
                    </a:lnTo>
                    <a:lnTo>
                      <a:pt x="227" y="14"/>
                    </a:lnTo>
                    <a:lnTo>
                      <a:pt x="236" y="21"/>
                    </a:lnTo>
                    <a:lnTo>
                      <a:pt x="244" y="28"/>
                    </a:lnTo>
                    <a:lnTo>
                      <a:pt x="252" y="33"/>
                    </a:lnTo>
                    <a:lnTo>
                      <a:pt x="261" y="31"/>
                    </a:lnTo>
                    <a:lnTo>
                      <a:pt x="269" y="28"/>
                    </a:lnTo>
                    <a:lnTo>
                      <a:pt x="286" y="12"/>
                    </a:lnTo>
                    <a:lnTo>
                      <a:pt x="303" y="2"/>
                    </a:lnTo>
                    <a:lnTo>
                      <a:pt x="328" y="5"/>
                    </a:lnTo>
                    <a:lnTo>
                      <a:pt x="353" y="7"/>
                    </a:lnTo>
                    <a:lnTo>
                      <a:pt x="370" y="14"/>
                    </a:lnTo>
                    <a:lnTo>
                      <a:pt x="379" y="21"/>
                    </a:lnTo>
                    <a:lnTo>
                      <a:pt x="395" y="21"/>
                    </a:lnTo>
                    <a:lnTo>
                      <a:pt x="404" y="21"/>
                    </a:lnTo>
                    <a:lnTo>
                      <a:pt x="412" y="16"/>
                    </a:lnTo>
                    <a:lnTo>
                      <a:pt x="429" y="7"/>
                    </a:lnTo>
                    <a:lnTo>
                      <a:pt x="446" y="7"/>
                    </a:lnTo>
                    <a:lnTo>
                      <a:pt x="463" y="7"/>
                    </a:lnTo>
                    <a:lnTo>
                      <a:pt x="471" y="7"/>
                    </a:lnTo>
                    <a:lnTo>
                      <a:pt x="488" y="12"/>
                    </a:lnTo>
                    <a:lnTo>
                      <a:pt x="496" y="16"/>
                    </a:lnTo>
                    <a:lnTo>
                      <a:pt x="496" y="21"/>
                    </a:lnTo>
                    <a:lnTo>
                      <a:pt x="496" y="26"/>
                    </a:lnTo>
                    <a:lnTo>
                      <a:pt x="505" y="28"/>
                    </a:lnTo>
                    <a:lnTo>
                      <a:pt x="522" y="28"/>
                    </a:lnTo>
                    <a:lnTo>
                      <a:pt x="530" y="28"/>
                    </a:lnTo>
                    <a:lnTo>
                      <a:pt x="539" y="21"/>
                    </a:lnTo>
                    <a:lnTo>
                      <a:pt x="547" y="14"/>
                    </a:lnTo>
                    <a:lnTo>
                      <a:pt x="547" y="9"/>
                    </a:lnTo>
                    <a:lnTo>
                      <a:pt x="555" y="5"/>
                    </a:lnTo>
                    <a:lnTo>
                      <a:pt x="572" y="0"/>
                    </a:lnTo>
                    <a:lnTo>
                      <a:pt x="589" y="2"/>
                    </a:lnTo>
                    <a:lnTo>
                      <a:pt x="606" y="5"/>
                    </a:lnTo>
                    <a:lnTo>
                      <a:pt x="623" y="7"/>
                    </a:lnTo>
                    <a:lnTo>
                      <a:pt x="648" y="28"/>
                    </a:lnTo>
                    <a:lnTo>
                      <a:pt x="673" y="28"/>
                    </a:lnTo>
                    <a:lnTo>
                      <a:pt x="690" y="26"/>
                    </a:lnTo>
                    <a:lnTo>
                      <a:pt x="690" y="21"/>
                    </a:lnTo>
                    <a:lnTo>
                      <a:pt x="682" y="19"/>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3" name="Freeform 2084"/>
              <p:cNvSpPr>
                <a:spLocks/>
              </p:cNvSpPr>
              <p:nvPr/>
            </p:nvSpPr>
            <p:spPr bwMode="auto">
              <a:xfrm>
                <a:off x="4569" y="1349"/>
                <a:ext cx="691" cy="34"/>
              </a:xfrm>
              <a:custGeom>
                <a:avLst/>
                <a:gdLst>
                  <a:gd name="T0" fmla="*/ 0 w 691"/>
                  <a:gd name="T1" fmla="*/ 22 h 34"/>
                  <a:gd name="T2" fmla="*/ 25 w 691"/>
                  <a:gd name="T3" fmla="*/ 11 h 34"/>
                  <a:gd name="T4" fmla="*/ 34 w 691"/>
                  <a:gd name="T5" fmla="*/ 4 h 34"/>
                  <a:gd name="T6" fmla="*/ 42 w 691"/>
                  <a:gd name="T7" fmla="*/ 2 h 34"/>
                  <a:gd name="T8" fmla="*/ 51 w 691"/>
                  <a:gd name="T9" fmla="*/ 0 h 34"/>
                  <a:gd name="T10" fmla="*/ 59 w 691"/>
                  <a:gd name="T11" fmla="*/ 2 h 34"/>
                  <a:gd name="T12" fmla="*/ 76 w 691"/>
                  <a:gd name="T13" fmla="*/ 6 h 34"/>
                  <a:gd name="T14" fmla="*/ 84 w 691"/>
                  <a:gd name="T15" fmla="*/ 13 h 34"/>
                  <a:gd name="T16" fmla="*/ 84 w 691"/>
                  <a:gd name="T17" fmla="*/ 18 h 34"/>
                  <a:gd name="T18" fmla="*/ 93 w 691"/>
                  <a:gd name="T19" fmla="*/ 20 h 34"/>
                  <a:gd name="T20" fmla="*/ 101 w 691"/>
                  <a:gd name="T21" fmla="*/ 22 h 34"/>
                  <a:gd name="T22" fmla="*/ 118 w 691"/>
                  <a:gd name="T23" fmla="*/ 20 h 34"/>
                  <a:gd name="T24" fmla="*/ 126 w 691"/>
                  <a:gd name="T25" fmla="*/ 13 h 34"/>
                  <a:gd name="T26" fmla="*/ 143 w 691"/>
                  <a:gd name="T27" fmla="*/ 9 h 34"/>
                  <a:gd name="T28" fmla="*/ 160 w 691"/>
                  <a:gd name="T29" fmla="*/ 4 h 34"/>
                  <a:gd name="T30" fmla="*/ 168 w 691"/>
                  <a:gd name="T31" fmla="*/ 2 h 34"/>
                  <a:gd name="T32" fmla="*/ 185 w 691"/>
                  <a:gd name="T33" fmla="*/ 2 h 34"/>
                  <a:gd name="T34" fmla="*/ 202 w 691"/>
                  <a:gd name="T35" fmla="*/ 2 h 34"/>
                  <a:gd name="T36" fmla="*/ 210 w 691"/>
                  <a:gd name="T37" fmla="*/ 4 h 34"/>
                  <a:gd name="T38" fmla="*/ 219 w 691"/>
                  <a:gd name="T39" fmla="*/ 4 h 34"/>
                  <a:gd name="T40" fmla="*/ 219 w 691"/>
                  <a:gd name="T41" fmla="*/ 6 h 34"/>
                  <a:gd name="T42" fmla="*/ 227 w 691"/>
                  <a:gd name="T43" fmla="*/ 13 h 34"/>
                  <a:gd name="T44" fmla="*/ 236 w 691"/>
                  <a:gd name="T45" fmla="*/ 22 h 34"/>
                  <a:gd name="T46" fmla="*/ 244 w 691"/>
                  <a:gd name="T47" fmla="*/ 29 h 34"/>
                  <a:gd name="T48" fmla="*/ 252 w 691"/>
                  <a:gd name="T49" fmla="*/ 33 h 34"/>
                  <a:gd name="T50" fmla="*/ 261 w 691"/>
                  <a:gd name="T51" fmla="*/ 31 h 34"/>
                  <a:gd name="T52" fmla="*/ 269 w 691"/>
                  <a:gd name="T53" fmla="*/ 29 h 34"/>
                  <a:gd name="T54" fmla="*/ 286 w 691"/>
                  <a:gd name="T55" fmla="*/ 13 h 34"/>
                  <a:gd name="T56" fmla="*/ 303 w 691"/>
                  <a:gd name="T57" fmla="*/ 2 h 34"/>
                  <a:gd name="T58" fmla="*/ 353 w 691"/>
                  <a:gd name="T59" fmla="*/ 9 h 34"/>
                  <a:gd name="T60" fmla="*/ 370 w 691"/>
                  <a:gd name="T61" fmla="*/ 15 h 34"/>
                  <a:gd name="T62" fmla="*/ 379 w 691"/>
                  <a:gd name="T63" fmla="*/ 22 h 34"/>
                  <a:gd name="T64" fmla="*/ 395 w 691"/>
                  <a:gd name="T65" fmla="*/ 22 h 34"/>
                  <a:gd name="T66" fmla="*/ 404 w 691"/>
                  <a:gd name="T67" fmla="*/ 20 h 34"/>
                  <a:gd name="T68" fmla="*/ 412 w 691"/>
                  <a:gd name="T69" fmla="*/ 15 h 34"/>
                  <a:gd name="T70" fmla="*/ 429 w 691"/>
                  <a:gd name="T71" fmla="*/ 9 h 34"/>
                  <a:gd name="T72" fmla="*/ 446 w 691"/>
                  <a:gd name="T73" fmla="*/ 6 h 34"/>
                  <a:gd name="T74" fmla="*/ 463 w 691"/>
                  <a:gd name="T75" fmla="*/ 6 h 34"/>
                  <a:gd name="T76" fmla="*/ 471 w 691"/>
                  <a:gd name="T77" fmla="*/ 6 h 34"/>
                  <a:gd name="T78" fmla="*/ 488 w 691"/>
                  <a:gd name="T79" fmla="*/ 11 h 34"/>
                  <a:gd name="T80" fmla="*/ 496 w 691"/>
                  <a:gd name="T81" fmla="*/ 18 h 34"/>
                  <a:gd name="T82" fmla="*/ 496 w 691"/>
                  <a:gd name="T83" fmla="*/ 22 h 34"/>
                  <a:gd name="T84" fmla="*/ 496 w 691"/>
                  <a:gd name="T85" fmla="*/ 26 h 34"/>
                  <a:gd name="T86" fmla="*/ 505 w 691"/>
                  <a:gd name="T87" fmla="*/ 29 h 34"/>
                  <a:gd name="T88" fmla="*/ 522 w 691"/>
                  <a:gd name="T89" fmla="*/ 29 h 34"/>
                  <a:gd name="T90" fmla="*/ 530 w 691"/>
                  <a:gd name="T91" fmla="*/ 29 h 34"/>
                  <a:gd name="T92" fmla="*/ 547 w 691"/>
                  <a:gd name="T93" fmla="*/ 13 h 34"/>
                  <a:gd name="T94" fmla="*/ 547 w 691"/>
                  <a:gd name="T95" fmla="*/ 9 h 34"/>
                  <a:gd name="T96" fmla="*/ 555 w 691"/>
                  <a:gd name="T97" fmla="*/ 4 h 34"/>
                  <a:gd name="T98" fmla="*/ 572 w 691"/>
                  <a:gd name="T99" fmla="*/ 0 h 34"/>
                  <a:gd name="T100" fmla="*/ 589 w 691"/>
                  <a:gd name="T101" fmla="*/ 2 h 34"/>
                  <a:gd name="T102" fmla="*/ 606 w 691"/>
                  <a:gd name="T103" fmla="*/ 4 h 34"/>
                  <a:gd name="T104" fmla="*/ 623 w 691"/>
                  <a:gd name="T105" fmla="*/ 9 h 34"/>
                  <a:gd name="T106" fmla="*/ 640 w 691"/>
                  <a:gd name="T107" fmla="*/ 18 h 34"/>
                  <a:gd name="T108" fmla="*/ 648 w 691"/>
                  <a:gd name="T109" fmla="*/ 29 h 34"/>
                  <a:gd name="T110" fmla="*/ 673 w 691"/>
                  <a:gd name="T111" fmla="*/ 26 h 34"/>
                  <a:gd name="T112" fmla="*/ 682 w 691"/>
                  <a:gd name="T113" fmla="*/ 26 h 34"/>
                  <a:gd name="T114" fmla="*/ 690 w 691"/>
                  <a:gd name="T115" fmla="*/ 24 h 34"/>
                  <a:gd name="T116" fmla="*/ 690 w 691"/>
                  <a:gd name="T117" fmla="*/ 22 h 34"/>
                  <a:gd name="T118" fmla="*/ 682 w 691"/>
                  <a:gd name="T119" fmla="*/ 20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1"/>
                  <a:gd name="T181" fmla="*/ 0 h 34"/>
                  <a:gd name="T182" fmla="*/ 691 w 691"/>
                  <a:gd name="T183" fmla="*/ 34 h 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1" h="34">
                    <a:moveTo>
                      <a:pt x="0" y="22"/>
                    </a:moveTo>
                    <a:lnTo>
                      <a:pt x="25" y="11"/>
                    </a:lnTo>
                    <a:lnTo>
                      <a:pt x="34" y="4"/>
                    </a:lnTo>
                    <a:lnTo>
                      <a:pt x="42" y="2"/>
                    </a:lnTo>
                    <a:lnTo>
                      <a:pt x="51" y="0"/>
                    </a:lnTo>
                    <a:lnTo>
                      <a:pt x="59" y="2"/>
                    </a:lnTo>
                    <a:lnTo>
                      <a:pt x="76" y="6"/>
                    </a:lnTo>
                    <a:lnTo>
                      <a:pt x="84" y="13"/>
                    </a:lnTo>
                    <a:lnTo>
                      <a:pt x="84" y="18"/>
                    </a:lnTo>
                    <a:lnTo>
                      <a:pt x="93" y="20"/>
                    </a:lnTo>
                    <a:lnTo>
                      <a:pt x="101" y="22"/>
                    </a:lnTo>
                    <a:lnTo>
                      <a:pt x="118" y="20"/>
                    </a:lnTo>
                    <a:lnTo>
                      <a:pt x="126" y="13"/>
                    </a:lnTo>
                    <a:lnTo>
                      <a:pt x="143" y="9"/>
                    </a:lnTo>
                    <a:lnTo>
                      <a:pt x="160" y="4"/>
                    </a:lnTo>
                    <a:lnTo>
                      <a:pt x="168" y="2"/>
                    </a:lnTo>
                    <a:lnTo>
                      <a:pt x="185" y="2"/>
                    </a:lnTo>
                    <a:lnTo>
                      <a:pt x="202" y="2"/>
                    </a:lnTo>
                    <a:lnTo>
                      <a:pt x="210" y="4"/>
                    </a:lnTo>
                    <a:lnTo>
                      <a:pt x="219" y="4"/>
                    </a:lnTo>
                    <a:lnTo>
                      <a:pt x="219" y="6"/>
                    </a:lnTo>
                    <a:lnTo>
                      <a:pt x="227" y="13"/>
                    </a:lnTo>
                    <a:lnTo>
                      <a:pt x="236" y="22"/>
                    </a:lnTo>
                    <a:lnTo>
                      <a:pt x="244" y="29"/>
                    </a:lnTo>
                    <a:lnTo>
                      <a:pt x="252" y="33"/>
                    </a:lnTo>
                    <a:lnTo>
                      <a:pt x="261" y="31"/>
                    </a:lnTo>
                    <a:lnTo>
                      <a:pt x="269" y="29"/>
                    </a:lnTo>
                    <a:lnTo>
                      <a:pt x="286" y="13"/>
                    </a:lnTo>
                    <a:lnTo>
                      <a:pt x="303" y="2"/>
                    </a:lnTo>
                    <a:lnTo>
                      <a:pt x="353" y="9"/>
                    </a:lnTo>
                    <a:lnTo>
                      <a:pt x="370" y="15"/>
                    </a:lnTo>
                    <a:lnTo>
                      <a:pt x="379" y="22"/>
                    </a:lnTo>
                    <a:lnTo>
                      <a:pt x="395" y="22"/>
                    </a:lnTo>
                    <a:lnTo>
                      <a:pt x="404" y="20"/>
                    </a:lnTo>
                    <a:lnTo>
                      <a:pt x="412" y="15"/>
                    </a:lnTo>
                    <a:lnTo>
                      <a:pt x="429" y="9"/>
                    </a:lnTo>
                    <a:lnTo>
                      <a:pt x="446" y="6"/>
                    </a:lnTo>
                    <a:lnTo>
                      <a:pt x="463" y="6"/>
                    </a:lnTo>
                    <a:lnTo>
                      <a:pt x="471" y="6"/>
                    </a:lnTo>
                    <a:lnTo>
                      <a:pt x="488" y="11"/>
                    </a:lnTo>
                    <a:lnTo>
                      <a:pt x="496" y="18"/>
                    </a:lnTo>
                    <a:lnTo>
                      <a:pt x="496" y="22"/>
                    </a:lnTo>
                    <a:lnTo>
                      <a:pt x="496" y="26"/>
                    </a:lnTo>
                    <a:lnTo>
                      <a:pt x="505" y="29"/>
                    </a:lnTo>
                    <a:lnTo>
                      <a:pt x="522" y="29"/>
                    </a:lnTo>
                    <a:lnTo>
                      <a:pt x="530" y="29"/>
                    </a:lnTo>
                    <a:lnTo>
                      <a:pt x="547" y="13"/>
                    </a:lnTo>
                    <a:lnTo>
                      <a:pt x="547" y="9"/>
                    </a:lnTo>
                    <a:lnTo>
                      <a:pt x="555" y="4"/>
                    </a:lnTo>
                    <a:lnTo>
                      <a:pt x="572" y="0"/>
                    </a:lnTo>
                    <a:lnTo>
                      <a:pt x="589" y="2"/>
                    </a:lnTo>
                    <a:lnTo>
                      <a:pt x="606" y="4"/>
                    </a:lnTo>
                    <a:lnTo>
                      <a:pt x="623" y="9"/>
                    </a:lnTo>
                    <a:lnTo>
                      <a:pt x="640" y="18"/>
                    </a:lnTo>
                    <a:lnTo>
                      <a:pt x="648" y="29"/>
                    </a:lnTo>
                    <a:lnTo>
                      <a:pt x="673" y="26"/>
                    </a:lnTo>
                    <a:lnTo>
                      <a:pt x="682" y="26"/>
                    </a:lnTo>
                    <a:lnTo>
                      <a:pt x="690" y="24"/>
                    </a:lnTo>
                    <a:lnTo>
                      <a:pt x="690" y="22"/>
                    </a:lnTo>
                    <a:lnTo>
                      <a:pt x="682" y="20"/>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4" name="Freeform 2085"/>
              <p:cNvSpPr>
                <a:spLocks/>
              </p:cNvSpPr>
              <p:nvPr/>
            </p:nvSpPr>
            <p:spPr bwMode="auto">
              <a:xfrm>
                <a:off x="4569" y="1732"/>
                <a:ext cx="691" cy="35"/>
              </a:xfrm>
              <a:custGeom>
                <a:avLst/>
                <a:gdLst>
                  <a:gd name="T0" fmla="*/ 0 w 691"/>
                  <a:gd name="T1" fmla="*/ 23 h 35"/>
                  <a:gd name="T2" fmla="*/ 8 w 691"/>
                  <a:gd name="T3" fmla="*/ 17 h 35"/>
                  <a:gd name="T4" fmla="*/ 25 w 691"/>
                  <a:gd name="T5" fmla="*/ 11 h 35"/>
                  <a:gd name="T6" fmla="*/ 34 w 691"/>
                  <a:gd name="T7" fmla="*/ 6 h 35"/>
                  <a:gd name="T8" fmla="*/ 42 w 691"/>
                  <a:gd name="T9" fmla="*/ 3 h 35"/>
                  <a:gd name="T10" fmla="*/ 51 w 691"/>
                  <a:gd name="T11" fmla="*/ 0 h 35"/>
                  <a:gd name="T12" fmla="*/ 59 w 691"/>
                  <a:gd name="T13" fmla="*/ 3 h 35"/>
                  <a:gd name="T14" fmla="*/ 67 w 691"/>
                  <a:gd name="T15" fmla="*/ 6 h 35"/>
                  <a:gd name="T16" fmla="*/ 76 w 691"/>
                  <a:gd name="T17" fmla="*/ 6 h 35"/>
                  <a:gd name="T18" fmla="*/ 84 w 691"/>
                  <a:gd name="T19" fmla="*/ 11 h 35"/>
                  <a:gd name="T20" fmla="*/ 84 w 691"/>
                  <a:gd name="T21" fmla="*/ 17 h 35"/>
                  <a:gd name="T22" fmla="*/ 93 w 691"/>
                  <a:gd name="T23" fmla="*/ 20 h 35"/>
                  <a:gd name="T24" fmla="*/ 101 w 691"/>
                  <a:gd name="T25" fmla="*/ 23 h 35"/>
                  <a:gd name="T26" fmla="*/ 118 w 691"/>
                  <a:gd name="T27" fmla="*/ 20 h 35"/>
                  <a:gd name="T28" fmla="*/ 126 w 691"/>
                  <a:gd name="T29" fmla="*/ 14 h 35"/>
                  <a:gd name="T30" fmla="*/ 143 w 691"/>
                  <a:gd name="T31" fmla="*/ 9 h 35"/>
                  <a:gd name="T32" fmla="*/ 160 w 691"/>
                  <a:gd name="T33" fmla="*/ 6 h 35"/>
                  <a:gd name="T34" fmla="*/ 168 w 691"/>
                  <a:gd name="T35" fmla="*/ 3 h 35"/>
                  <a:gd name="T36" fmla="*/ 185 w 691"/>
                  <a:gd name="T37" fmla="*/ 3 h 35"/>
                  <a:gd name="T38" fmla="*/ 202 w 691"/>
                  <a:gd name="T39" fmla="*/ 3 h 35"/>
                  <a:gd name="T40" fmla="*/ 210 w 691"/>
                  <a:gd name="T41" fmla="*/ 3 h 35"/>
                  <a:gd name="T42" fmla="*/ 219 w 691"/>
                  <a:gd name="T43" fmla="*/ 6 h 35"/>
                  <a:gd name="T44" fmla="*/ 227 w 691"/>
                  <a:gd name="T45" fmla="*/ 14 h 35"/>
                  <a:gd name="T46" fmla="*/ 236 w 691"/>
                  <a:gd name="T47" fmla="*/ 23 h 35"/>
                  <a:gd name="T48" fmla="*/ 244 w 691"/>
                  <a:gd name="T49" fmla="*/ 28 h 35"/>
                  <a:gd name="T50" fmla="*/ 252 w 691"/>
                  <a:gd name="T51" fmla="*/ 34 h 35"/>
                  <a:gd name="T52" fmla="*/ 261 w 691"/>
                  <a:gd name="T53" fmla="*/ 31 h 35"/>
                  <a:gd name="T54" fmla="*/ 269 w 691"/>
                  <a:gd name="T55" fmla="*/ 28 h 35"/>
                  <a:gd name="T56" fmla="*/ 286 w 691"/>
                  <a:gd name="T57" fmla="*/ 14 h 35"/>
                  <a:gd name="T58" fmla="*/ 303 w 691"/>
                  <a:gd name="T59" fmla="*/ 3 h 35"/>
                  <a:gd name="T60" fmla="*/ 328 w 691"/>
                  <a:gd name="T61" fmla="*/ 6 h 35"/>
                  <a:gd name="T62" fmla="*/ 353 w 691"/>
                  <a:gd name="T63" fmla="*/ 9 h 35"/>
                  <a:gd name="T64" fmla="*/ 370 w 691"/>
                  <a:gd name="T65" fmla="*/ 14 h 35"/>
                  <a:gd name="T66" fmla="*/ 379 w 691"/>
                  <a:gd name="T67" fmla="*/ 23 h 35"/>
                  <a:gd name="T68" fmla="*/ 395 w 691"/>
                  <a:gd name="T69" fmla="*/ 23 h 35"/>
                  <a:gd name="T70" fmla="*/ 404 w 691"/>
                  <a:gd name="T71" fmla="*/ 20 h 35"/>
                  <a:gd name="T72" fmla="*/ 412 w 691"/>
                  <a:gd name="T73" fmla="*/ 17 h 35"/>
                  <a:gd name="T74" fmla="*/ 429 w 691"/>
                  <a:gd name="T75" fmla="*/ 9 h 35"/>
                  <a:gd name="T76" fmla="*/ 446 w 691"/>
                  <a:gd name="T77" fmla="*/ 9 h 35"/>
                  <a:gd name="T78" fmla="*/ 463 w 691"/>
                  <a:gd name="T79" fmla="*/ 6 h 35"/>
                  <a:gd name="T80" fmla="*/ 471 w 691"/>
                  <a:gd name="T81" fmla="*/ 6 h 35"/>
                  <a:gd name="T82" fmla="*/ 488 w 691"/>
                  <a:gd name="T83" fmla="*/ 11 h 35"/>
                  <a:gd name="T84" fmla="*/ 496 w 691"/>
                  <a:gd name="T85" fmla="*/ 17 h 35"/>
                  <a:gd name="T86" fmla="*/ 496 w 691"/>
                  <a:gd name="T87" fmla="*/ 23 h 35"/>
                  <a:gd name="T88" fmla="*/ 496 w 691"/>
                  <a:gd name="T89" fmla="*/ 28 h 35"/>
                  <a:gd name="T90" fmla="*/ 505 w 691"/>
                  <a:gd name="T91" fmla="*/ 31 h 35"/>
                  <a:gd name="T92" fmla="*/ 522 w 691"/>
                  <a:gd name="T93" fmla="*/ 31 h 35"/>
                  <a:gd name="T94" fmla="*/ 530 w 691"/>
                  <a:gd name="T95" fmla="*/ 28 h 35"/>
                  <a:gd name="T96" fmla="*/ 547 w 691"/>
                  <a:gd name="T97" fmla="*/ 14 h 35"/>
                  <a:gd name="T98" fmla="*/ 547 w 691"/>
                  <a:gd name="T99" fmla="*/ 9 h 35"/>
                  <a:gd name="T100" fmla="*/ 555 w 691"/>
                  <a:gd name="T101" fmla="*/ 6 h 35"/>
                  <a:gd name="T102" fmla="*/ 572 w 691"/>
                  <a:gd name="T103" fmla="*/ 3 h 35"/>
                  <a:gd name="T104" fmla="*/ 589 w 691"/>
                  <a:gd name="T105" fmla="*/ 3 h 35"/>
                  <a:gd name="T106" fmla="*/ 623 w 691"/>
                  <a:gd name="T107" fmla="*/ 9 h 35"/>
                  <a:gd name="T108" fmla="*/ 640 w 691"/>
                  <a:gd name="T109" fmla="*/ 20 h 35"/>
                  <a:gd name="T110" fmla="*/ 648 w 691"/>
                  <a:gd name="T111" fmla="*/ 28 h 35"/>
                  <a:gd name="T112" fmla="*/ 673 w 691"/>
                  <a:gd name="T113" fmla="*/ 28 h 35"/>
                  <a:gd name="T114" fmla="*/ 682 w 691"/>
                  <a:gd name="T115" fmla="*/ 28 h 35"/>
                  <a:gd name="T116" fmla="*/ 690 w 691"/>
                  <a:gd name="T117" fmla="*/ 26 h 35"/>
                  <a:gd name="T118" fmla="*/ 690 w 691"/>
                  <a:gd name="T119" fmla="*/ 23 h 35"/>
                  <a:gd name="T120" fmla="*/ 682 w 691"/>
                  <a:gd name="T121" fmla="*/ 20 h 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35"/>
                  <a:gd name="T185" fmla="*/ 691 w 691"/>
                  <a:gd name="T186" fmla="*/ 35 h 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35">
                    <a:moveTo>
                      <a:pt x="0" y="23"/>
                    </a:moveTo>
                    <a:lnTo>
                      <a:pt x="8" y="17"/>
                    </a:lnTo>
                    <a:lnTo>
                      <a:pt x="25" y="11"/>
                    </a:lnTo>
                    <a:lnTo>
                      <a:pt x="34" y="6"/>
                    </a:lnTo>
                    <a:lnTo>
                      <a:pt x="42" y="3"/>
                    </a:lnTo>
                    <a:lnTo>
                      <a:pt x="51" y="0"/>
                    </a:lnTo>
                    <a:lnTo>
                      <a:pt x="59" y="3"/>
                    </a:lnTo>
                    <a:lnTo>
                      <a:pt x="67" y="6"/>
                    </a:lnTo>
                    <a:lnTo>
                      <a:pt x="76" y="6"/>
                    </a:lnTo>
                    <a:lnTo>
                      <a:pt x="84" y="11"/>
                    </a:lnTo>
                    <a:lnTo>
                      <a:pt x="84" y="17"/>
                    </a:lnTo>
                    <a:lnTo>
                      <a:pt x="93" y="20"/>
                    </a:lnTo>
                    <a:lnTo>
                      <a:pt x="101" y="23"/>
                    </a:lnTo>
                    <a:lnTo>
                      <a:pt x="118" y="20"/>
                    </a:lnTo>
                    <a:lnTo>
                      <a:pt x="126" y="14"/>
                    </a:lnTo>
                    <a:lnTo>
                      <a:pt x="143" y="9"/>
                    </a:lnTo>
                    <a:lnTo>
                      <a:pt x="160" y="6"/>
                    </a:lnTo>
                    <a:lnTo>
                      <a:pt x="168" y="3"/>
                    </a:lnTo>
                    <a:lnTo>
                      <a:pt x="185" y="3"/>
                    </a:lnTo>
                    <a:lnTo>
                      <a:pt x="202" y="3"/>
                    </a:lnTo>
                    <a:lnTo>
                      <a:pt x="210" y="3"/>
                    </a:lnTo>
                    <a:lnTo>
                      <a:pt x="219" y="6"/>
                    </a:lnTo>
                    <a:lnTo>
                      <a:pt x="227" y="14"/>
                    </a:lnTo>
                    <a:lnTo>
                      <a:pt x="236" y="23"/>
                    </a:lnTo>
                    <a:lnTo>
                      <a:pt x="244" y="28"/>
                    </a:lnTo>
                    <a:lnTo>
                      <a:pt x="252" y="34"/>
                    </a:lnTo>
                    <a:lnTo>
                      <a:pt x="261" y="31"/>
                    </a:lnTo>
                    <a:lnTo>
                      <a:pt x="269" y="28"/>
                    </a:lnTo>
                    <a:lnTo>
                      <a:pt x="286" y="14"/>
                    </a:lnTo>
                    <a:lnTo>
                      <a:pt x="303" y="3"/>
                    </a:lnTo>
                    <a:lnTo>
                      <a:pt x="328" y="6"/>
                    </a:lnTo>
                    <a:lnTo>
                      <a:pt x="353" y="9"/>
                    </a:lnTo>
                    <a:lnTo>
                      <a:pt x="370" y="14"/>
                    </a:lnTo>
                    <a:lnTo>
                      <a:pt x="379" y="23"/>
                    </a:lnTo>
                    <a:lnTo>
                      <a:pt x="395" y="23"/>
                    </a:lnTo>
                    <a:lnTo>
                      <a:pt x="404" y="20"/>
                    </a:lnTo>
                    <a:lnTo>
                      <a:pt x="412" y="17"/>
                    </a:lnTo>
                    <a:lnTo>
                      <a:pt x="429" y="9"/>
                    </a:lnTo>
                    <a:lnTo>
                      <a:pt x="446" y="9"/>
                    </a:lnTo>
                    <a:lnTo>
                      <a:pt x="463" y="6"/>
                    </a:lnTo>
                    <a:lnTo>
                      <a:pt x="471" y="6"/>
                    </a:lnTo>
                    <a:lnTo>
                      <a:pt x="488" y="11"/>
                    </a:lnTo>
                    <a:lnTo>
                      <a:pt x="496" y="17"/>
                    </a:lnTo>
                    <a:lnTo>
                      <a:pt x="496" y="23"/>
                    </a:lnTo>
                    <a:lnTo>
                      <a:pt x="496" y="28"/>
                    </a:lnTo>
                    <a:lnTo>
                      <a:pt x="505" y="31"/>
                    </a:lnTo>
                    <a:lnTo>
                      <a:pt x="522" y="31"/>
                    </a:lnTo>
                    <a:lnTo>
                      <a:pt x="530" y="28"/>
                    </a:lnTo>
                    <a:lnTo>
                      <a:pt x="547" y="14"/>
                    </a:lnTo>
                    <a:lnTo>
                      <a:pt x="547" y="9"/>
                    </a:lnTo>
                    <a:lnTo>
                      <a:pt x="555" y="6"/>
                    </a:lnTo>
                    <a:lnTo>
                      <a:pt x="572" y="3"/>
                    </a:lnTo>
                    <a:lnTo>
                      <a:pt x="589" y="3"/>
                    </a:lnTo>
                    <a:lnTo>
                      <a:pt x="623" y="9"/>
                    </a:lnTo>
                    <a:lnTo>
                      <a:pt x="640" y="20"/>
                    </a:lnTo>
                    <a:lnTo>
                      <a:pt x="648" y="28"/>
                    </a:lnTo>
                    <a:lnTo>
                      <a:pt x="673" y="28"/>
                    </a:lnTo>
                    <a:lnTo>
                      <a:pt x="682" y="28"/>
                    </a:lnTo>
                    <a:lnTo>
                      <a:pt x="690" y="26"/>
                    </a:lnTo>
                    <a:lnTo>
                      <a:pt x="690" y="23"/>
                    </a:lnTo>
                    <a:lnTo>
                      <a:pt x="682" y="20"/>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5" name="AutoShape 2086"/>
              <p:cNvSpPr>
                <a:spLocks noChangeArrowheads="1"/>
              </p:cNvSpPr>
              <p:nvPr/>
            </p:nvSpPr>
            <p:spPr bwMode="auto">
              <a:xfrm rot="5400000">
                <a:off x="4369" y="1311"/>
                <a:ext cx="242" cy="208"/>
              </a:xfrm>
              <a:prstGeom prst="hexagon">
                <a:avLst>
                  <a:gd name="adj" fmla="val 29022"/>
                  <a:gd name="vf" fmla="val 11547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06" name="Freeform 2087"/>
              <p:cNvSpPr>
                <a:spLocks/>
              </p:cNvSpPr>
              <p:nvPr/>
            </p:nvSpPr>
            <p:spPr bwMode="auto">
              <a:xfrm>
                <a:off x="4624" y="1684"/>
                <a:ext cx="690" cy="34"/>
              </a:xfrm>
              <a:custGeom>
                <a:avLst/>
                <a:gdLst>
                  <a:gd name="T0" fmla="*/ 0 w 690"/>
                  <a:gd name="T1" fmla="*/ 22 h 34"/>
                  <a:gd name="T2" fmla="*/ 9 w 690"/>
                  <a:gd name="T3" fmla="*/ 17 h 34"/>
                  <a:gd name="T4" fmla="*/ 26 w 690"/>
                  <a:gd name="T5" fmla="*/ 11 h 34"/>
                  <a:gd name="T6" fmla="*/ 34 w 690"/>
                  <a:gd name="T7" fmla="*/ 3 h 34"/>
                  <a:gd name="T8" fmla="*/ 43 w 690"/>
                  <a:gd name="T9" fmla="*/ 0 h 34"/>
                  <a:gd name="T10" fmla="*/ 51 w 690"/>
                  <a:gd name="T11" fmla="*/ 0 h 34"/>
                  <a:gd name="T12" fmla="*/ 60 w 690"/>
                  <a:gd name="T13" fmla="*/ 3 h 34"/>
                  <a:gd name="T14" fmla="*/ 68 w 690"/>
                  <a:gd name="T15" fmla="*/ 6 h 34"/>
                  <a:gd name="T16" fmla="*/ 77 w 690"/>
                  <a:gd name="T17" fmla="*/ 6 h 34"/>
                  <a:gd name="T18" fmla="*/ 85 w 690"/>
                  <a:gd name="T19" fmla="*/ 11 h 34"/>
                  <a:gd name="T20" fmla="*/ 85 w 690"/>
                  <a:gd name="T21" fmla="*/ 17 h 34"/>
                  <a:gd name="T22" fmla="*/ 94 w 690"/>
                  <a:gd name="T23" fmla="*/ 19 h 34"/>
                  <a:gd name="T24" fmla="*/ 94 w 690"/>
                  <a:gd name="T25" fmla="*/ 22 h 34"/>
                  <a:gd name="T26" fmla="*/ 111 w 690"/>
                  <a:gd name="T27" fmla="*/ 19 h 34"/>
                  <a:gd name="T28" fmla="*/ 128 w 690"/>
                  <a:gd name="T29" fmla="*/ 14 h 34"/>
                  <a:gd name="T30" fmla="*/ 145 w 690"/>
                  <a:gd name="T31" fmla="*/ 8 h 34"/>
                  <a:gd name="T32" fmla="*/ 162 w 690"/>
                  <a:gd name="T33" fmla="*/ 6 h 34"/>
                  <a:gd name="T34" fmla="*/ 179 w 690"/>
                  <a:gd name="T35" fmla="*/ 0 h 34"/>
                  <a:gd name="T36" fmla="*/ 196 w 690"/>
                  <a:gd name="T37" fmla="*/ 3 h 34"/>
                  <a:gd name="T38" fmla="*/ 213 w 690"/>
                  <a:gd name="T39" fmla="*/ 3 h 34"/>
                  <a:gd name="T40" fmla="*/ 221 w 690"/>
                  <a:gd name="T41" fmla="*/ 6 h 34"/>
                  <a:gd name="T42" fmla="*/ 230 w 690"/>
                  <a:gd name="T43" fmla="*/ 14 h 34"/>
                  <a:gd name="T44" fmla="*/ 230 w 690"/>
                  <a:gd name="T45" fmla="*/ 22 h 34"/>
                  <a:gd name="T46" fmla="*/ 238 w 690"/>
                  <a:gd name="T47" fmla="*/ 28 h 34"/>
                  <a:gd name="T48" fmla="*/ 255 w 690"/>
                  <a:gd name="T49" fmla="*/ 33 h 34"/>
                  <a:gd name="T50" fmla="*/ 264 w 690"/>
                  <a:gd name="T51" fmla="*/ 30 h 34"/>
                  <a:gd name="T52" fmla="*/ 272 w 690"/>
                  <a:gd name="T53" fmla="*/ 28 h 34"/>
                  <a:gd name="T54" fmla="*/ 289 w 690"/>
                  <a:gd name="T55" fmla="*/ 14 h 34"/>
                  <a:gd name="T56" fmla="*/ 306 w 690"/>
                  <a:gd name="T57" fmla="*/ 3 h 34"/>
                  <a:gd name="T58" fmla="*/ 332 w 690"/>
                  <a:gd name="T59" fmla="*/ 6 h 34"/>
                  <a:gd name="T60" fmla="*/ 357 w 690"/>
                  <a:gd name="T61" fmla="*/ 8 h 34"/>
                  <a:gd name="T62" fmla="*/ 366 w 690"/>
                  <a:gd name="T63" fmla="*/ 17 h 34"/>
                  <a:gd name="T64" fmla="*/ 374 w 690"/>
                  <a:gd name="T65" fmla="*/ 22 h 34"/>
                  <a:gd name="T66" fmla="*/ 400 w 690"/>
                  <a:gd name="T67" fmla="*/ 22 h 34"/>
                  <a:gd name="T68" fmla="*/ 408 w 690"/>
                  <a:gd name="T69" fmla="*/ 19 h 34"/>
                  <a:gd name="T70" fmla="*/ 417 w 690"/>
                  <a:gd name="T71" fmla="*/ 17 h 34"/>
                  <a:gd name="T72" fmla="*/ 425 w 690"/>
                  <a:gd name="T73" fmla="*/ 8 h 34"/>
                  <a:gd name="T74" fmla="*/ 442 w 690"/>
                  <a:gd name="T75" fmla="*/ 8 h 34"/>
                  <a:gd name="T76" fmla="*/ 459 w 690"/>
                  <a:gd name="T77" fmla="*/ 6 h 34"/>
                  <a:gd name="T78" fmla="*/ 476 w 690"/>
                  <a:gd name="T79" fmla="*/ 6 h 34"/>
                  <a:gd name="T80" fmla="*/ 485 w 690"/>
                  <a:gd name="T81" fmla="*/ 11 h 34"/>
                  <a:gd name="T82" fmla="*/ 493 w 690"/>
                  <a:gd name="T83" fmla="*/ 17 h 34"/>
                  <a:gd name="T84" fmla="*/ 502 w 690"/>
                  <a:gd name="T85" fmla="*/ 22 h 34"/>
                  <a:gd name="T86" fmla="*/ 502 w 690"/>
                  <a:gd name="T87" fmla="*/ 28 h 34"/>
                  <a:gd name="T88" fmla="*/ 510 w 690"/>
                  <a:gd name="T89" fmla="*/ 30 h 34"/>
                  <a:gd name="T90" fmla="*/ 519 w 690"/>
                  <a:gd name="T91" fmla="*/ 30 h 34"/>
                  <a:gd name="T92" fmla="*/ 527 w 690"/>
                  <a:gd name="T93" fmla="*/ 28 h 34"/>
                  <a:gd name="T94" fmla="*/ 544 w 690"/>
                  <a:gd name="T95" fmla="*/ 14 h 34"/>
                  <a:gd name="T96" fmla="*/ 544 w 690"/>
                  <a:gd name="T97" fmla="*/ 8 h 34"/>
                  <a:gd name="T98" fmla="*/ 553 w 690"/>
                  <a:gd name="T99" fmla="*/ 6 h 34"/>
                  <a:gd name="T100" fmla="*/ 570 w 690"/>
                  <a:gd name="T101" fmla="*/ 3 h 34"/>
                  <a:gd name="T102" fmla="*/ 587 w 690"/>
                  <a:gd name="T103" fmla="*/ 3 h 34"/>
                  <a:gd name="T104" fmla="*/ 621 w 690"/>
                  <a:gd name="T105" fmla="*/ 8 h 34"/>
                  <a:gd name="T106" fmla="*/ 638 w 690"/>
                  <a:gd name="T107" fmla="*/ 19 h 34"/>
                  <a:gd name="T108" fmla="*/ 655 w 690"/>
                  <a:gd name="T109" fmla="*/ 28 h 34"/>
                  <a:gd name="T110" fmla="*/ 672 w 690"/>
                  <a:gd name="T111" fmla="*/ 28 h 34"/>
                  <a:gd name="T112" fmla="*/ 680 w 690"/>
                  <a:gd name="T113" fmla="*/ 28 h 34"/>
                  <a:gd name="T114" fmla="*/ 689 w 690"/>
                  <a:gd name="T115" fmla="*/ 25 h 34"/>
                  <a:gd name="T116" fmla="*/ 689 w 690"/>
                  <a:gd name="T117" fmla="*/ 22 h 34"/>
                  <a:gd name="T118" fmla="*/ 680 w 690"/>
                  <a:gd name="T119" fmla="*/ 19 h 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0"/>
                  <a:gd name="T181" fmla="*/ 0 h 34"/>
                  <a:gd name="T182" fmla="*/ 690 w 690"/>
                  <a:gd name="T183" fmla="*/ 34 h 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0" h="34">
                    <a:moveTo>
                      <a:pt x="0" y="22"/>
                    </a:moveTo>
                    <a:lnTo>
                      <a:pt x="9" y="17"/>
                    </a:lnTo>
                    <a:lnTo>
                      <a:pt x="26" y="11"/>
                    </a:lnTo>
                    <a:lnTo>
                      <a:pt x="34" y="3"/>
                    </a:lnTo>
                    <a:lnTo>
                      <a:pt x="43" y="0"/>
                    </a:lnTo>
                    <a:lnTo>
                      <a:pt x="51" y="0"/>
                    </a:lnTo>
                    <a:lnTo>
                      <a:pt x="60" y="3"/>
                    </a:lnTo>
                    <a:lnTo>
                      <a:pt x="68" y="6"/>
                    </a:lnTo>
                    <a:lnTo>
                      <a:pt x="77" y="6"/>
                    </a:lnTo>
                    <a:lnTo>
                      <a:pt x="85" y="11"/>
                    </a:lnTo>
                    <a:lnTo>
                      <a:pt x="85" y="17"/>
                    </a:lnTo>
                    <a:lnTo>
                      <a:pt x="94" y="19"/>
                    </a:lnTo>
                    <a:lnTo>
                      <a:pt x="94" y="22"/>
                    </a:lnTo>
                    <a:lnTo>
                      <a:pt x="111" y="19"/>
                    </a:lnTo>
                    <a:lnTo>
                      <a:pt x="128" y="14"/>
                    </a:lnTo>
                    <a:lnTo>
                      <a:pt x="145" y="8"/>
                    </a:lnTo>
                    <a:lnTo>
                      <a:pt x="162" y="6"/>
                    </a:lnTo>
                    <a:lnTo>
                      <a:pt x="179" y="0"/>
                    </a:lnTo>
                    <a:lnTo>
                      <a:pt x="196" y="3"/>
                    </a:lnTo>
                    <a:lnTo>
                      <a:pt x="213" y="3"/>
                    </a:lnTo>
                    <a:lnTo>
                      <a:pt x="221" y="6"/>
                    </a:lnTo>
                    <a:lnTo>
                      <a:pt x="230" y="14"/>
                    </a:lnTo>
                    <a:lnTo>
                      <a:pt x="230" y="22"/>
                    </a:lnTo>
                    <a:lnTo>
                      <a:pt x="238" y="28"/>
                    </a:lnTo>
                    <a:lnTo>
                      <a:pt x="255" y="33"/>
                    </a:lnTo>
                    <a:lnTo>
                      <a:pt x="264" y="30"/>
                    </a:lnTo>
                    <a:lnTo>
                      <a:pt x="272" y="28"/>
                    </a:lnTo>
                    <a:lnTo>
                      <a:pt x="289" y="14"/>
                    </a:lnTo>
                    <a:lnTo>
                      <a:pt x="306" y="3"/>
                    </a:lnTo>
                    <a:lnTo>
                      <a:pt x="332" y="6"/>
                    </a:lnTo>
                    <a:lnTo>
                      <a:pt x="357" y="8"/>
                    </a:lnTo>
                    <a:lnTo>
                      <a:pt x="366" y="17"/>
                    </a:lnTo>
                    <a:lnTo>
                      <a:pt x="374" y="22"/>
                    </a:lnTo>
                    <a:lnTo>
                      <a:pt x="400" y="22"/>
                    </a:lnTo>
                    <a:lnTo>
                      <a:pt x="408" y="19"/>
                    </a:lnTo>
                    <a:lnTo>
                      <a:pt x="417" y="17"/>
                    </a:lnTo>
                    <a:lnTo>
                      <a:pt x="425" y="8"/>
                    </a:lnTo>
                    <a:lnTo>
                      <a:pt x="442" y="8"/>
                    </a:lnTo>
                    <a:lnTo>
                      <a:pt x="459" y="6"/>
                    </a:lnTo>
                    <a:lnTo>
                      <a:pt x="476" y="6"/>
                    </a:lnTo>
                    <a:lnTo>
                      <a:pt x="485" y="11"/>
                    </a:lnTo>
                    <a:lnTo>
                      <a:pt x="493" y="17"/>
                    </a:lnTo>
                    <a:lnTo>
                      <a:pt x="502" y="22"/>
                    </a:lnTo>
                    <a:lnTo>
                      <a:pt x="502" y="28"/>
                    </a:lnTo>
                    <a:lnTo>
                      <a:pt x="510" y="30"/>
                    </a:lnTo>
                    <a:lnTo>
                      <a:pt x="519" y="30"/>
                    </a:lnTo>
                    <a:lnTo>
                      <a:pt x="527" y="28"/>
                    </a:lnTo>
                    <a:lnTo>
                      <a:pt x="544" y="14"/>
                    </a:lnTo>
                    <a:lnTo>
                      <a:pt x="544" y="8"/>
                    </a:lnTo>
                    <a:lnTo>
                      <a:pt x="553" y="6"/>
                    </a:lnTo>
                    <a:lnTo>
                      <a:pt x="570" y="3"/>
                    </a:lnTo>
                    <a:lnTo>
                      <a:pt x="587" y="3"/>
                    </a:lnTo>
                    <a:lnTo>
                      <a:pt x="621" y="8"/>
                    </a:lnTo>
                    <a:lnTo>
                      <a:pt x="638" y="19"/>
                    </a:lnTo>
                    <a:lnTo>
                      <a:pt x="655" y="28"/>
                    </a:lnTo>
                    <a:lnTo>
                      <a:pt x="672" y="28"/>
                    </a:lnTo>
                    <a:lnTo>
                      <a:pt x="680" y="28"/>
                    </a:lnTo>
                    <a:lnTo>
                      <a:pt x="689" y="25"/>
                    </a:lnTo>
                    <a:lnTo>
                      <a:pt x="689" y="22"/>
                    </a:lnTo>
                    <a:lnTo>
                      <a:pt x="680" y="19"/>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7" name="Freeform 2088"/>
              <p:cNvSpPr>
                <a:spLocks/>
              </p:cNvSpPr>
              <p:nvPr/>
            </p:nvSpPr>
            <p:spPr bwMode="auto">
              <a:xfrm>
                <a:off x="4680" y="1587"/>
                <a:ext cx="688" cy="35"/>
              </a:xfrm>
              <a:custGeom>
                <a:avLst/>
                <a:gdLst>
                  <a:gd name="T0" fmla="*/ 0 w 688"/>
                  <a:gd name="T1" fmla="*/ 24 h 35"/>
                  <a:gd name="T2" fmla="*/ 26 w 688"/>
                  <a:gd name="T3" fmla="*/ 11 h 35"/>
                  <a:gd name="T4" fmla="*/ 34 w 688"/>
                  <a:gd name="T5" fmla="*/ 5 h 35"/>
                  <a:gd name="T6" fmla="*/ 43 w 688"/>
                  <a:gd name="T7" fmla="*/ 3 h 35"/>
                  <a:gd name="T8" fmla="*/ 52 w 688"/>
                  <a:gd name="T9" fmla="*/ 0 h 35"/>
                  <a:gd name="T10" fmla="*/ 60 w 688"/>
                  <a:gd name="T11" fmla="*/ 3 h 35"/>
                  <a:gd name="T12" fmla="*/ 69 w 688"/>
                  <a:gd name="T13" fmla="*/ 8 h 35"/>
                  <a:gd name="T14" fmla="*/ 77 w 688"/>
                  <a:gd name="T15" fmla="*/ 13 h 35"/>
                  <a:gd name="T16" fmla="*/ 86 w 688"/>
                  <a:gd name="T17" fmla="*/ 18 h 35"/>
                  <a:gd name="T18" fmla="*/ 94 w 688"/>
                  <a:gd name="T19" fmla="*/ 21 h 35"/>
                  <a:gd name="T20" fmla="*/ 94 w 688"/>
                  <a:gd name="T21" fmla="*/ 24 h 35"/>
                  <a:gd name="T22" fmla="*/ 112 w 688"/>
                  <a:gd name="T23" fmla="*/ 21 h 35"/>
                  <a:gd name="T24" fmla="*/ 129 w 688"/>
                  <a:gd name="T25" fmla="*/ 16 h 35"/>
                  <a:gd name="T26" fmla="*/ 137 w 688"/>
                  <a:gd name="T27" fmla="*/ 8 h 35"/>
                  <a:gd name="T28" fmla="*/ 155 w 688"/>
                  <a:gd name="T29" fmla="*/ 5 h 35"/>
                  <a:gd name="T30" fmla="*/ 163 w 688"/>
                  <a:gd name="T31" fmla="*/ 3 h 35"/>
                  <a:gd name="T32" fmla="*/ 180 w 688"/>
                  <a:gd name="T33" fmla="*/ 3 h 35"/>
                  <a:gd name="T34" fmla="*/ 198 w 688"/>
                  <a:gd name="T35" fmla="*/ 3 h 35"/>
                  <a:gd name="T36" fmla="*/ 206 w 688"/>
                  <a:gd name="T37" fmla="*/ 5 h 35"/>
                  <a:gd name="T38" fmla="*/ 215 w 688"/>
                  <a:gd name="T39" fmla="*/ 5 h 35"/>
                  <a:gd name="T40" fmla="*/ 215 w 688"/>
                  <a:gd name="T41" fmla="*/ 8 h 35"/>
                  <a:gd name="T42" fmla="*/ 223 w 688"/>
                  <a:gd name="T43" fmla="*/ 16 h 35"/>
                  <a:gd name="T44" fmla="*/ 232 w 688"/>
                  <a:gd name="T45" fmla="*/ 24 h 35"/>
                  <a:gd name="T46" fmla="*/ 240 w 688"/>
                  <a:gd name="T47" fmla="*/ 29 h 35"/>
                  <a:gd name="T48" fmla="*/ 249 w 688"/>
                  <a:gd name="T49" fmla="*/ 34 h 35"/>
                  <a:gd name="T50" fmla="*/ 258 w 688"/>
                  <a:gd name="T51" fmla="*/ 31 h 35"/>
                  <a:gd name="T52" fmla="*/ 266 w 688"/>
                  <a:gd name="T53" fmla="*/ 29 h 35"/>
                  <a:gd name="T54" fmla="*/ 283 w 688"/>
                  <a:gd name="T55" fmla="*/ 13 h 35"/>
                  <a:gd name="T56" fmla="*/ 301 w 688"/>
                  <a:gd name="T57" fmla="*/ 3 h 35"/>
                  <a:gd name="T58" fmla="*/ 326 w 688"/>
                  <a:gd name="T59" fmla="*/ 5 h 35"/>
                  <a:gd name="T60" fmla="*/ 352 w 688"/>
                  <a:gd name="T61" fmla="*/ 8 h 35"/>
                  <a:gd name="T62" fmla="*/ 378 w 688"/>
                  <a:gd name="T63" fmla="*/ 24 h 35"/>
                  <a:gd name="T64" fmla="*/ 395 w 688"/>
                  <a:gd name="T65" fmla="*/ 24 h 35"/>
                  <a:gd name="T66" fmla="*/ 404 w 688"/>
                  <a:gd name="T67" fmla="*/ 21 h 35"/>
                  <a:gd name="T68" fmla="*/ 412 w 688"/>
                  <a:gd name="T69" fmla="*/ 16 h 35"/>
                  <a:gd name="T70" fmla="*/ 421 w 688"/>
                  <a:gd name="T71" fmla="*/ 8 h 35"/>
                  <a:gd name="T72" fmla="*/ 438 w 688"/>
                  <a:gd name="T73" fmla="*/ 8 h 35"/>
                  <a:gd name="T74" fmla="*/ 455 w 688"/>
                  <a:gd name="T75" fmla="*/ 8 h 35"/>
                  <a:gd name="T76" fmla="*/ 472 w 688"/>
                  <a:gd name="T77" fmla="*/ 8 h 35"/>
                  <a:gd name="T78" fmla="*/ 489 w 688"/>
                  <a:gd name="T79" fmla="*/ 13 h 35"/>
                  <a:gd name="T80" fmla="*/ 498 w 688"/>
                  <a:gd name="T81" fmla="*/ 24 h 35"/>
                  <a:gd name="T82" fmla="*/ 498 w 688"/>
                  <a:gd name="T83" fmla="*/ 29 h 35"/>
                  <a:gd name="T84" fmla="*/ 507 w 688"/>
                  <a:gd name="T85" fmla="*/ 29 h 35"/>
                  <a:gd name="T86" fmla="*/ 524 w 688"/>
                  <a:gd name="T87" fmla="*/ 29 h 35"/>
                  <a:gd name="T88" fmla="*/ 532 w 688"/>
                  <a:gd name="T89" fmla="*/ 29 h 35"/>
                  <a:gd name="T90" fmla="*/ 541 w 688"/>
                  <a:gd name="T91" fmla="*/ 16 h 35"/>
                  <a:gd name="T92" fmla="*/ 550 w 688"/>
                  <a:gd name="T93" fmla="*/ 8 h 35"/>
                  <a:gd name="T94" fmla="*/ 558 w 688"/>
                  <a:gd name="T95" fmla="*/ 5 h 35"/>
                  <a:gd name="T96" fmla="*/ 575 w 688"/>
                  <a:gd name="T97" fmla="*/ 3 h 35"/>
                  <a:gd name="T98" fmla="*/ 593 w 688"/>
                  <a:gd name="T99" fmla="*/ 3 h 35"/>
                  <a:gd name="T100" fmla="*/ 618 w 688"/>
                  <a:gd name="T101" fmla="*/ 8 h 35"/>
                  <a:gd name="T102" fmla="*/ 635 w 688"/>
                  <a:gd name="T103" fmla="*/ 18 h 35"/>
                  <a:gd name="T104" fmla="*/ 653 w 688"/>
                  <a:gd name="T105" fmla="*/ 29 h 35"/>
                  <a:gd name="T106" fmla="*/ 670 w 688"/>
                  <a:gd name="T107" fmla="*/ 29 h 35"/>
                  <a:gd name="T108" fmla="*/ 687 w 688"/>
                  <a:gd name="T109" fmla="*/ 26 h 35"/>
                  <a:gd name="T110" fmla="*/ 687 w 688"/>
                  <a:gd name="T111" fmla="*/ 24 h 35"/>
                  <a:gd name="T112" fmla="*/ 678 w 688"/>
                  <a:gd name="T113" fmla="*/ 21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8"/>
                  <a:gd name="T172" fmla="*/ 0 h 35"/>
                  <a:gd name="T173" fmla="*/ 688 w 688"/>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8" h="35">
                    <a:moveTo>
                      <a:pt x="0" y="24"/>
                    </a:moveTo>
                    <a:lnTo>
                      <a:pt x="26" y="11"/>
                    </a:lnTo>
                    <a:lnTo>
                      <a:pt x="34" y="5"/>
                    </a:lnTo>
                    <a:lnTo>
                      <a:pt x="43" y="3"/>
                    </a:lnTo>
                    <a:lnTo>
                      <a:pt x="52" y="0"/>
                    </a:lnTo>
                    <a:lnTo>
                      <a:pt x="60" y="3"/>
                    </a:lnTo>
                    <a:lnTo>
                      <a:pt x="69" y="8"/>
                    </a:lnTo>
                    <a:lnTo>
                      <a:pt x="77" y="13"/>
                    </a:lnTo>
                    <a:lnTo>
                      <a:pt x="86" y="18"/>
                    </a:lnTo>
                    <a:lnTo>
                      <a:pt x="94" y="21"/>
                    </a:lnTo>
                    <a:lnTo>
                      <a:pt x="94" y="24"/>
                    </a:lnTo>
                    <a:lnTo>
                      <a:pt x="112" y="21"/>
                    </a:lnTo>
                    <a:lnTo>
                      <a:pt x="129" y="16"/>
                    </a:lnTo>
                    <a:lnTo>
                      <a:pt x="137" y="8"/>
                    </a:lnTo>
                    <a:lnTo>
                      <a:pt x="155" y="5"/>
                    </a:lnTo>
                    <a:lnTo>
                      <a:pt x="163" y="3"/>
                    </a:lnTo>
                    <a:lnTo>
                      <a:pt x="180" y="3"/>
                    </a:lnTo>
                    <a:lnTo>
                      <a:pt x="198" y="3"/>
                    </a:lnTo>
                    <a:lnTo>
                      <a:pt x="206" y="5"/>
                    </a:lnTo>
                    <a:lnTo>
                      <a:pt x="215" y="5"/>
                    </a:lnTo>
                    <a:lnTo>
                      <a:pt x="215" y="8"/>
                    </a:lnTo>
                    <a:lnTo>
                      <a:pt x="223" y="16"/>
                    </a:lnTo>
                    <a:lnTo>
                      <a:pt x="232" y="24"/>
                    </a:lnTo>
                    <a:lnTo>
                      <a:pt x="240" y="29"/>
                    </a:lnTo>
                    <a:lnTo>
                      <a:pt x="249" y="34"/>
                    </a:lnTo>
                    <a:lnTo>
                      <a:pt x="258" y="31"/>
                    </a:lnTo>
                    <a:lnTo>
                      <a:pt x="266" y="29"/>
                    </a:lnTo>
                    <a:lnTo>
                      <a:pt x="283" y="13"/>
                    </a:lnTo>
                    <a:lnTo>
                      <a:pt x="301" y="3"/>
                    </a:lnTo>
                    <a:lnTo>
                      <a:pt x="326" y="5"/>
                    </a:lnTo>
                    <a:lnTo>
                      <a:pt x="352" y="8"/>
                    </a:lnTo>
                    <a:lnTo>
                      <a:pt x="378" y="24"/>
                    </a:lnTo>
                    <a:lnTo>
                      <a:pt x="395" y="24"/>
                    </a:lnTo>
                    <a:lnTo>
                      <a:pt x="404" y="21"/>
                    </a:lnTo>
                    <a:lnTo>
                      <a:pt x="412" y="16"/>
                    </a:lnTo>
                    <a:lnTo>
                      <a:pt x="421" y="8"/>
                    </a:lnTo>
                    <a:lnTo>
                      <a:pt x="438" y="8"/>
                    </a:lnTo>
                    <a:lnTo>
                      <a:pt x="455" y="8"/>
                    </a:lnTo>
                    <a:lnTo>
                      <a:pt x="472" y="8"/>
                    </a:lnTo>
                    <a:lnTo>
                      <a:pt x="489" y="13"/>
                    </a:lnTo>
                    <a:lnTo>
                      <a:pt x="498" y="24"/>
                    </a:lnTo>
                    <a:lnTo>
                      <a:pt x="498" y="29"/>
                    </a:lnTo>
                    <a:lnTo>
                      <a:pt x="507" y="29"/>
                    </a:lnTo>
                    <a:lnTo>
                      <a:pt x="524" y="29"/>
                    </a:lnTo>
                    <a:lnTo>
                      <a:pt x="532" y="29"/>
                    </a:lnTo>
                    <a:lnTo>
                      <a:pt x="541" y="16"/>
                    </a:lnTo>
                    <a:lnTo>
                      <a:pt x="550" y="8"/>
                    </a:lnTo>
                    <a:lnTo>
                      <a:pt x="558" y="5"/>
                    </a:lnTo>
                    <a:lnTo>
                      <a:pt x="575" y="3"/>
                    </a:lnTo>
                    <a:lnTo>
                      <a:pt x="593" y="3"/>
                    </a:lnTo>
                    <a:lnTo>
                      <a:pt x="618" y="8"/>
                    </a:lnTo>
                    <a:lnTo>
                      <a:pt x="635" y="18"/>
                    </a:lnTo>
                    <a:lnTo>
                      <a:pt x="653" y="29"/>
                    </a:lnTo>
                    <a:lnTo>
                      <a:pt x="670" y="29"/>
                    </a:lnTo>
                    <a:lnTo>
                      <a:pt x="687" y="26"/>
                    </a:lnTo>
                    <a:lnTo>
                      <a:pt x="687" y="24"/>
                    </a:lnTo>
                    <a:lnTo>
                      <a:pt x="678" y="21"/>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8" name="Freeform 2089"/>
              <p:cNvSpPr>
                <a:spLocks/>
              </p:cNvSpPr>
              <p:nvPr/>
            </p:nvSpPr>
            <p:spPr bwMode="auto">
              <a:xfrm>
                <a:off x="4680" y="1398"/>
                <a:ext cx="688" cy="33"/>
              </a:xfrm>
              <a:custGeom>
                <a:avLst/>
                <a:gdLst>
                  <a:gd name="T0" fmla="*/ 0 w 688"/>
                  <a:gd name="T1" fmla="*/ 23 h 33"/>
                  <a:gd name="T2" fmla="*/ 9 w 688"/>
                  <a:gd name="T3" fmla="*/ 16 h 33"/>
                  <a:gd name="T4" fmla="*/ 26 w 688"/>
                  <a:gd name="T5" fmla="*/ 9 h 33"/>
                  <a:gd name="T6" fmla="*/ 34 w 688"/>
                  <a:gd name="T7" fmla="*/ 5 h 33"/>
                  <a:gd name="T8" fmla="*/ 43 w 688"/>
                  <a:gd name="T9" fmla="*/ 0 h 33"/>
                  <a:gd name="T10" fmla="*/ 52 w 688"/>
                  <a:gd name="T11" fmla="*/ 0 h 33"/>
                  <a:gd name="T12" fmla="*/ 60 w 688"/>
                  <a:gd name="T13" fmla="*/ 0 h 33"/>
                  <a:gd name="T14" fmla="*/ 60 w 688"/>
                  <a:gd name="T15" fmla="*/ 2 h 33"/>
                  <a:gd name="T16" fmla="*/ 69 w 688"/>
                  <a:gd name="T17" fmla="*/ 5 h 33"/>
                  <a:gd name="T18" fmla="*/ 77 w 688"/>
                  <a:gd name="T19" fmla="*/ 11 h 33"/>
                  <a:gd name="T20" fmla="*/ 86 w 688"/>
                  <a:gd name="T21" fmla="*/ 16 h 33"/>
                  <a:gd name="T22" fmla="*/ 94 w 688"/>
                  <a:gd name="T23" fmla="*/ 18 h 33"/>
                  <a:gd name="T24" fmla="*/ 94 w 688"/>
                  <a:gd name="T25" fmla="*/ 21 h 33"/>
                  <a:gd name="T26" fmla="*/ 112 w 688"/>
                  <a:gd name="T27" fmla="*/ 18 h 33"/>
                  <a:gd name="T28" fmla="*/ 129 w 688"/>
                  <a:gd name="T29" fmla="*/ 14 h 33"/>
                  <a:gd name="T30" fmla="*/ 137 w 688"/>
                  <a:gd name="T31" fmla="*/ 7 h 33"/>
                  <a:gd name="T32" fmla="*/ 155 w 688"/>
                  <a:gd name="T33" fmla="*/ 5 h 33"/>
                  <a:gd name="T34" fmla="*/ 163 w 688"/>
                  <a:gd name="T35" fmla="*/ 0 h 33"/>
                  <a:gd name="T36" fmla="*/ 180 w 688"/>
                  <a:gd name="T37" fmla="*/ 0 h 33"/>
                  <a:gd name="T38" fmla="*/ 198 w 688"/>
                  <a:gd name="T39" fmla="*/ 2 h 33"/>
                  <a:gd name="T40" fmla="*/ 206 w 688"/>
                  <a:gd name="T41" fmla="*/ 2 h 33"/>
                  <a:gd name="T42" fmla="*/ 215 w 688"/>
                  <a:gd name="T43" fmla="*/ 2 h 33"/>
                  <a:gd name="T44" fmla="*/ 215 w 688"/>
                  <a:gd name="T45" fmla="*/ 5 h 33"/>
                  <a:gd name="T46" fmla="*/ 223 w 688"/>
                  <a:gd name="T47" fmla="*/ 11 h 33"/>
                  <a:gd name="T48" fmla="*/ 232 w 688"/>
                  <a:gd name="T49" fmla="*/ 21 h 33"/>
                  <a:gd name="T50" fmla="*/ 240 w 688"/>
                  <a:gd name="T51" fmla="*/ 27 h 33"/>
                  <a:gd name="T52" fmla="*/ 249 w 688"/>
                  <a:gd name="T53" fmla="*/ 32 h 33"/>
                  <a:gd name="T54" fmla="*/ 258 w 688"/>
                  <a:gd name="T55" fmla="*/ 30 h 33"/>
                  <a:gd name="T56" fmla="*/ 266 w 688"/>
                  <a:gd name="T57" fmla="*/ 27 h 33"/>
                  <a:gd name="T58" fmla="*/ 283 w 688"/>
                  <a:gd name="T59" fmla="*/ 11 h 33"/>
                  <a:gd name="T60" fmla="*/ 301 w 688"/>
                  <a:gd name="T61" fmla="*/ 2 h 33"/>
                  <a:gd name="T62" fmla="*/ 326 w 688"/>
                  <a:gd name="T63" fmla="*/ 5 h 33"/>
                  <a:gd name="T64" fmla="*/ 352 w 688"/>
                  <a:gd name="T65" fmla="*/ 7 h 33"/>
                  <a:gd name="T66" fmla="*/ 369 w 688"/>
                  <a:gd name="T67" fmla="*/ 14 h 33"/>
                  <a:gd name="T68" fmla="*/ 378 w 688"/>
                  <a:gd name="T69" fmla="*/ 21 h 33"/>
                  <a:gd name="T70" fmla="*/ 395 w 688"/>
                  <a:gd name="T71" fmla="*/ 21 h 33"/>
                  <a:gd name="T72" fmla="*/ 404 w 688"/>
                  <a:gd name="T73" fmla="*/ 18 h 33"/>
                  <a:gd name="T74" fmla="*/ 412 w 688"/>
                  <a:gd name="T75" fmla="*/ 16 h 33"/>
                  <a:gd name="T76" fmla="*/ 421 w 688"/>
                  <a:gd name="T77" fmla="*/ 7 h 33"/>
                  <a:gd name="T78" fmla="*/ 438 w 688"/>
                  <a:gd name="T79" fmla="*/ 7 h 33"/>
                  <a:gd name="T80" fmla="*/ 455 w 688"/>
                  <a:gd name="T81" fmla="*/ 5 h 33"/>
                  <a:gd name="T82" fmla="*/ 472 w 688"/>
                  <a:gd name="T83" fmla="*/ 5 h 33"/>
                  <a:gd name="T84" fmla="*/ 489 w 688"/>
                  <a:gd name="T85" fmla="*/ 9 h 33"/>
                  <a:gd name="T86" fmla="*/ 498 w 688"/>
                  <a:gd name="T87" fmla="*/ 21 h 33"/>
                  <a:gd name="T88" fmla="*/ 498 w 688"/>
                  <a:gd name="T89" fmla="*/ 25 h 33"/>
                  <a:gd name="T90" fmla="*/ 507 w 688"/>
                  <a:gd name="T91" fmla="*/ 27 h 33"/>
                  <a:gd name="T92" fmla="*/ 524 w 688"/>
                  <a:gd name="T93" fmla="*/ 27 h 33"/>
                  <a:gd name="T94" fmla="*/ 532 w 688"/>
                  <a:gd name="T95" fmla="*/ 27 h 33"/>
                  <a:gd name="T96" fmla="*/ 541 w 688"/>
                  <a:gd name="T97" fmla="*/ 14 h 33"/>
                  <a:gd name="T98" fmla="*/ 550 w 688"/>
                  <a:gd name="T99" fmla="*/ 7 h 33"/>
                  <a:gd name="T100" fmla="*/ 558 w 688"/>
                  <a:gd name="T101" fmla="*/ 5 h 33"/>
                  <a:gd name="T102" fmla="*/ 575 w 688"/>
                  <a:gd name="T103" fmla="*/ 0 h 33"/>
                  <a:gd name="T104" fmla="*/ 593 w 688"/>
                  <a:gd name="T105" fmla="*/ 0 h 33"/>
                  <a:gd name="T106" fmla="*/ 601 w 688"/>
                  <a:gd name="T107" fmla="*/ 2 h 33"/>
                  <a:gd name="T108" fmla="*/ 618 w 688"/>
                  <a:gd name="T109" fmla="*/ 7 h 33"/>
                  <a:gd name="T110" fmla="*/ 635 w 688"/>
                  <a:gd name="T111" fmla="*/ 16 h 33"/>
                  <a:gd name="T112" fmla="*/ 653 w 688"/>
                  <a:gd name="T113" fmla="*/ 27 h 33"/>
                  <a:gd name="T114" fmla="*/ 670 w 688"/>
                  <a:gd name="T115" fmla="*/ 27 h 33"/>
                  <a:gd name="T116" fmla="*/ 687 w 688"/>
                  <a:gd name="T117" fmla="*/ 25 h 33"/>
                  <a:gd name="T118" fmla="*/ 687 w 688"/>
                  <a:gd name="T119" fmla="*/ 21 h 33"/>
                  <a:gd name="T120" fmla="*/ 678 w 688"/>
                  <a:gd name="T121" fmla="*/ 18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8"/>
                  <a:gd name="T184" fmla="*/ 0 h 33"/>
                  <a:gd name="T185" fmla="*/ 688 w 688"/>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8" h="33">
                    <a:moveTo>
                      <a:pt x="0" y="23"/>
                    </a:moveTo>
                    <a:lnTo>
                      <a:pt x="9" y="16"/>
                    </a:lnTo>
                    <a:lnTo>
                      <a:pt x="26" y="9"/>
                    </a:lnTo>
                    <a:lnTo>
                      <a:pt x="34" y="5"/>
                    </a:lnTo>
                    <a:lnTo>
                      <a:pt x="43" y="0"/>
                    </a:lnTo>
                    <a:lnTo>
                      <a:pt x="52" y="0"/>
                    </a:lnTo>
                    <a:lnTo>
                      <a:pt x="60" y="0"/>
                    </a:lnTo>
                    <a:lnTo>
                      <a:pt x="60" y="2"/>
                    </a:lnTo>
                    <a:lnTo>
                      <a:pt x="69" y="5"/>
                    </a:lnTo>
                    <a:lnTo>
                      <a:pt x="77" y="11"/>
                    </a:lnTo>
                    <a:lnTo>
                      <a:pt x="86" y="16"/>
                    </a:lnTo>
                    <a:lnTo>
                      <a:pt x="94" y="18"/>
                    </a:lnTo>
                    <a:lnTo>
                      <a:pt x="94" y="21"/>
                    </a:lnTo>
                    <a:lnTo>
                      <a:pt x="112" y="18"/>
                    </a:lnTo>
                    <a:lnTo>
                      <a:pt x="129" y="14"/>
                    </a:lnTo>
                    <a:lnTo>
                      <a:pt x="137" y="7"/>
                    </a:lnTo>
                    <a:lnTo>
                      <a:pt x="155" y="5"/>
                    </a:lnTo>
                    <a:lnTo>
                      <a:pt x="163" y="0"/>
                    </a:lnTo>
                    <a:lnTo>
                      <a:pt x="180" y="0"/>
                    </a:lnTo>
                    <a:lnTo>
                      <a:pt x="198" y="2"/>
                    </a:lnTo>
                    <a:lnTo>
                      <a:pt x="206" y="2"/>
                    </a:lnTo>
                    <a:lnTo>
                      <a:pt x="215" y="2"/>
                    </a:lnTo>
                    <a:lnTo>
                      <a:pt x="215" y="5"/>
                    </a:lnTo>
                    <a:lnTo>
                      <a:pt x="223" y="11"/>
                    </a:lnTo>
                    <a:lnTo>
                      <a:pt x="232" y="21"/>
                    </a:lnTo>
                    <a:lnTo>
                      <a:pt x="240" y="27"/>
                    </a:lnTo>
                    <a:lnTo>
                      <a:pt x="249" y="32"/>
                    </a:lnTo>
                    <a:lnTo>
                      <a:pt x="258" y="30"/>
                    </a:lnTo>
                    <a:lnTo>
                      <a:pt x="266" y="27"/>
                    </a:lnTo>
                    <a:lnTo>
                      <a:pt x="283" y="11"/>
                    </a:lnTo>
                    <a:lnTo>
                      <a:pt x="301" y="2"/>
                    </a:lnTo>
                    <a:lnTo>
                      <a:pt x="326" y="5"/>
                    </a:lnTo>
                    <a:lnTo>
                      <a:pt x="352" y="7"/>
                    </a:lnTo>
                    <a:lnTo>
                      <a:pt x="369" y="14"/>
                    </a:lnTo>
                    <a:lnTo>
                      <a:pt x="378" y="21"/>
                    </a:lnTo>
                    <a:lnTo>
                      <a:pt x="395" y="21"/>
                    </a:lnTo>
                    <a:lnTo>
                      <a:pt x="404" y="18"/>
                    </a:lnTo>
                    <a:lnTo>
                      <a:pt x="412" y="16"/>
                    </a:lnTo>
                    <a:lnTo>
                      <a:pt x="421" y="7"/>
                    </a:lnTo>
                    <a:lnTo>
                      <a:pt x="438" y="7"/>
                    </a:lnTo>
                    <a:lnTo>
                      <a:pt x="455" y="5"/>
                    </a:lnTo>
                    <a:lnTo>
                      <a:pt x="472" y="5"/>
                    </a:lnTo>
                    <a:lnTo>
                      <a:pt x="489" y="9"/>
                    </a:lnTo>
                    <a:lnTo>
                      <a:pt x="498" y="21"/>
                    </a:lnTo>
                    <a:lnTo>
                      <a:pt x="498" y="25"/>
                    </a:lnTo>
                    <a:lnTo>
                      <a:pt x="507" y="27"/>
                    </a:lnTo>
                    <a:lnTo>
                      <a:pt x="524" y="27"/>
                    </a:lnTo>
                    <a:lnTo>
                      <a:pt x="532" y="27"/>
                    </a:lnTo>
                    <a:lnTo>
                      <a:pt x="541" y="14"/>
                    </a:lnTo>
                    <a:lnTo>
                      <a:pt x="550" y="7"/>
                    </a:lnTo>
                    <a:lnTo>
                      <a:pt x="558" y="5"/>
                    </a:lnTo>
                    <a:lnTo>
                      <a:pt x="575" y="0"/>
                    </a:lnTo>
                    <a:lnTo>
                      <a:pt x="593" y="0"/>
                    </a:lnTo>
                    <a:lnTo>
                      <a:pt x="601" y="2"/>
                    </a:lnTo>
                    <a:lnTo>
                      <a:pt x="618" y="7"/>
                    </a:lnTo>
                    <a:lnTo>
                      <a:pt x="635" y="16"/>
                    </a:lnTo>
                    <a:lnTo>
                      <a:pt x="653" y="27"/>
                    </a:lnTo>
                    <a:lnTo>
                      <a:pt x="670" y="27"/>
                    </a:lnTo>
                    <a:lnTo>
                      <a:pt x="687" y="25"/>
                    </a:lnTo>
                    <a:lnTo>
                      <a:pt x="687" y="21"/>
                    </a:lnTo>
                    <a:lnTo>
                      <a:pt x="678" y="18"/>
                    </a:lnTo>
                  </a:path>
                </a:pathLst>
              </a:custGeom>
              <a:noFill/>
              <a:ln w="127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9" name="AutoShape 2090"/>
              <p:cNvSpPr>
                <a:spLocks noChangeArrowheads="1"/>
              </p:cNvSpPr>
              <p:nvPr/>
            </p:nvSpPr>
            <p:spPr bwMode="auto">
              <a:xfrm rot="5400000">
                <a:off x="4368" y="1602"/>
                <a:ext cx="242" cy="208"/>
              </a:xfrm>
              <a:prstGeom prst="hexagon">
                <a:avLst>
                  <a:gd name="adj" fmla="val 29022"/>
                  <a:gd name="vf" fmla="val 11547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10" name="Oval 2091"/>
              <p:cNvSpPr>
                <a:spLocks noChangeArrowheads="1"/>
              </p:cNvSpPr>
              <p:nvPr/>
            </p:nvSpPr>
            <p:spPr bwMode="auto">
              <a:xfrm>
                <a:off x="4463" y="1105"/>
                <a:ext cx="54" cy="4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11" name="Oval 2092"/>
              <p:cNvSpPr>
                <a:spLocks noChangeArrowheads="1"/>
              </p:cNvSpPr>
              <p:nvPr/>
            </p:nvSpPr>
            <p:spPr bwMode="auto">
              <a:xfrm>
                <a:off x="4463" y="1920"/>
                <a:ext cx="54" cy="4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12" name="Oval 2093"/>
              <p:cNvSpPr>
                <a:spLocks noChangeArrowheads="1"/>
              </p:cNvSpPr>
              <p:nvPr/>
            </p:nvSpPr>
            <p:spPr bwMode="auto">
              <a:xfrm>
                <a:off x="3764" y="1153"/>
                <a:ext cx="54" cy="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13" name="Oval 2094"/>
              <p:cNvSpPr>
                <a:spLocks noChangeArrowheads="1"/>
              </p:cNvSpPr>
              <p:nvPr/>
            </p:nvSpPr>
            <p:spPr bwMode="auto">
              <a:xfrm>
                <a:off x="3764" y="1345"/>
                <a:ext cx="54" cy="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14" name="Oval 2095"/>
              <p:cNvSpPr>
                <a:spLocks noChangeArrowheads="1"/>
              </p:cNvSpPr>
              <p:nvPr/>
            </p:nvSpPr>
            <p:spPr bwMode="auto">
              <a:xfrm>
                <a:off x="3441" y="1872"/>
                <a:ext cx="54" cy="4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015" name="Freeform 2096"/>
              <p:cNvSpPr>
                <a:spLocks/>
              </p:cNvSpPr>
              <p:nvPr/>
            </p:nvSpPr>
            <p:spPr bwMode="auto">
              <a:xfrm>
                <a:off x="3793" y="1163"/>
                <a:ext cx="146" cy="28"/>
              </a:xfrm>
              <a:custGeom>
                <a:avLst/>
                <a:gdLst>
                  <a:gd name="T0" fmla="*/ 0 w 146"/>
                  <a:gd name="T1" fmla="*/ 23 h 28"/>
                  <a:gd name="T2" fmla="*/ 19 w 146"/>
                  <a:gd name="T3" fmla="*/ 10 h 28"/>
                  <a:gd name="T4" fmla="*/ 32 w 146"/>
                  <a:gd name="T5" fmla="*/ 0 h 28"/>
                  <a:gd name="T6" fmla="*/ 44 w 146"/>
                  <a:gd name="T7" fmla="*/ 2 h 28"/>
                  <a:gd name="T8" fmla="*/ 50 w 146"/>
                  <a:gd name="T9" fmla="*/ 8 h 28"/>
                  <a:gd name="T10" fmla="*/ 57 w 146"/>
                  <a:gd name="T11" fmla="*/ 14 h 28"/>
                  <a:gd name="T12" fmla="*/ 69 w 146"/>
                  <a:gd name="T13" fmla="*/ 19 h 28"/>
                  <a:gd name="T14" fmla="*/ 82 w 146"/>
                  <a:gd name="T15" fmla="*/ 23 h 28"/>
                  <a:gd name="T16" fmla="*/ 101 w 146"/>
                  <a:gd name="T17" fmla="*/ 27 h 28"/>
                  <a:gd name="T18" fmla="*/ 107 w 146"/>
                  <a:gd name="T19" fmla="*/ 25 h 28"/>
                  <a:gd name="T20" fmla="*/ 113 w 146"/>
                  <a:gd name="T21" fmla="*/ 23 h 28"/>
                  <a:gd name="T22" fmla="*/ 126 w 146"/>
                  <a:gd name="T23" fmla="*/ 14 h 28"/>
                  <a:gd name="T24" fmla="*/ 132 w 146"/>
                  <a:gd name="T25" fmla="*/ 6 h 28"/>
                  <a:gd name="T26" fmla="*/ 139 w 146"/>
                  <a:gd name="T27" fmla="*/ 4 h 28"/>
                  <a:gd name="T28" fmla="*/ 145 w 146"/>
                  <a:gd name="T29" fmla="*/ 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28"/>
                  <a:gd name="T47" fmla="*/ 146 w 1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28">
                    <a:moveTo>
                      <a:pt x="0" y="23"/>
                    </a:moveTo>
                    <a:lnTo>
                      <a:pt x="19" y="10"/>
                    </a:lnTo>
                    <a:lnTo>
                      <a:pt x="32" y="0"/>
                    </a:lnTo>
                    <a:lnTo>
                      <a:pt x="44" y="2"/>
                    </a:lnTo>
                    <a:lnTo>
                      <a:pt x="50" y="8"/>
                    </a:lnTo>
                    <a:lnTo>
                      <a:pt x="57" y="14"/>
                    </a:lnTo>
                    <a:lnTo>
                      <a:pt x="69" y="19"/>
                    </a:lnTo>
                    <a:lnTo>
                      <a:pt x="82" y="23"/>
                    </a:lnTo>
                    <a:lnTo>
                      <a:pt x="101" y="27"/>
                    </a:lnTo>
                    <a:lnTo>
                      <a:pt x="107" y="25"/>
                    </a:lnTo>
                    <a:lnTo>
                      <a:pt x="113" y="23"/>
                    </a:lnTo>
                    <a:lnTo>
                      <a:pt x="126" y="14"/>
                    </a:lnTo>
                    <a:lnTo>
                      <a:pt x="132" y="6"/>
                    </a:lnTo>
                    <a:lnTo>
                      <a:pt x="139" y="4"/>
                    </a:lnTo>
                    <a:lnTo>
                      <a:pt x="145" y="2"/>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966" name="Rectangle 2097"/>
            <p:cNvSpPr>
              <a:spLocks noChangeArrowheads="1"/>
            </p:cNvSpPr>
            <p:nvPr/>
          </p:nvSpPr>
          <p:spPr bwMode="auto">
            <a:xfrm>
              <a:off x="812" y="2208"/>
              <a:ext cx="155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lnSpc>
                  <a:spcPct val="90000"/>
                </a:lnSpc>
                <a:spcBef>
                  <a:spcPct val="10000"/>
                </a:spcBef>
              </a:pPr>
              <a:r>
                <a:rPr lang="en-US"/>
                <a:t>O-Specific Chain</a:t>
              </a:r>
            </a:p>
          </p:txBody>
        </p:sp>
        <p:sp>
          <p:nvSpPr>
            <p:cNvPr id="40967" name="Rectangle 2098"/>
            <p:cNvSpPr>
              <a:spLocks noChangeArrowheads="1"/>
            </p:cNvSpPr>
            <p:nvPr/>
          </p:nvSpPr>
          <p:spPr bwMode="auto">
            <a:xfrm>
              <a:off x="2856" y="2256"/>
              <a:ext cx="5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lnSpc>
                  <a:spcPct val="90000"/>
                </a:lnSpc>
                <a:spcBef>
                  <a:spcPct val="10000"/>
                </a:spcBef>
              </a:pPr>
              <a:r>
                <a:rPr lang="en-US"/>
                <a:t>Core </a:t>
              </a:r>
            </a:p>
          </p:txBody>
        </p:sp>
        <p:sp>
          <p:nvSpPr>
            <p:cNvPr id="40968" name="Rectangle 2099"/>
            <p:cNvSpPr>
              <a:spLocks noChangeArrowheads="1"/>
            </p:cNvSpPr>
            <p:nvPr/>
          </p:nvSpPr>
          <p:spPr bwMode="auto">
            <a:xfrm>
              <a:off x="4272" y="2304"/>
              <a:ext cx="7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lgn="ctr">
                <a:lnSpc>
                  <a:spcPct val="90000"/>
                </a:lnSpc>
                <a:spcBef>
                  <a:spcPct val="10000"/>
                </a:spcBef>
              </a:pPr>
              <a:r>
                <a:rPr lang="en-US">
                  <a:latin typeface="Georgia" pitchFamily="-84" charset="0"/>
                </a:rPr>
                <a:t>Lipid A </a:t>
              </a:r>
            </a:p>
          </p:txBody>
        </p:sp>
        <p:sp>
          <p:nvSpPr>
            <p:cNvPr id="40969" name="Freeform 2100"/>
            <p:cNvSpPr>
              <a:spLocks/>
            </p:cNvSpPr>
            <p:nvPr/>
          </p:nvSpPr>
          <p:spPr bwMode="auto">
            <a:xfrm>
              <a:off x="912" y="1968"/>
              <a:ext cx="1432" cy="196"/>
            </a:xfrm>
            <a:custGeom>
              <a:avLst/>
              <a:gdLst>
                <a:gd name="T0" fmla="*/ 0 w 2018"/>
                <a:gd name="T1" fmla="*/ 0 h 196"/>
                <a:gd name="T2" fmla="*/ 1 w 2018"/>
                <a:gd name="T3" fmla="*/ 21 h 196"/>
                <a:gd name="T4" fmla="*/ 1 w 2018"/>
                <a:gd name="T5" fmla="*/ 37 h 196"/>
                <a:gd name="T6" fmla="*/ 1 w 2018"/>
                <a:gd name="T7" fmla="*/ 54 h 196"/>
                <a:gd name="T8" fmla="*/ 2 w 2018"/>
                <a:gd name="T9" fmla="*/ 71 h 196"/>
                <a:gd name="T10" fmla="*/ 3 w 2018"/>
                <a:gd name="T11" fmla="*/ 83 h 196"/>
                <a:gd name="T12" fmla="*/ 4 w 2018"/>
                <a:gd name="T13" fmla="*/ 91 h 196"/>
                <a:gd name="T14" fmla="*/ 6 w 2018"/>
                <a:gd name="T15" fmla="*/ 100 h 196"/>
                <a:gd name="T16" fmla="*/ 8 w 2018"/>
                <a:gd name="T17" fmla="*/ 100 h 196"/>
                <a:gd name="T18" fmla="*/ 39 w 2018"/>
                <a:gd name="T19" fmla="*/ 100 h 196"/>
                <a:gd name="T20" fmla="*/ 41 w 2018"/>
                <a:gd name="T21" fmla="*/ 108 h 196"/>
                <a:gd name="T22" fmla="*/ 43 w 2018"/>
                <a:gd name="T23" fmla="*/ 116 h 196"/>
                <a:gd name="T24" fmla="*/ 44 w 2018"/>
                <a:gd name="T25" fmla="*/ 129 h 196"/>
                <a:gd name="T26" fmla="*/ 45 w 2018"/>
                <a:gd name="T27" fmla="*/ 141 h 196"/>
                <a:gd name="T28" fmla="*/ 46 w 2018"/>
                <a:gd name="T29" fmla="*/ 158 h 196"/>
                <a:gd name="T30" fmla="*/ 46 w 2018"/>
                <a:gd name="T31" fmla="*/ 174 h 196"/>
                <a:gd name="T32" fmla="*/ 46 w 2018"/>
                <a:gd name="T33" fmla="*/ 195 h 196"/>
                <a:gd name="T34" fmla="*/ 46 w 2018"/>
                <a:gd name="T35" fmla="*/ 174 h 196"/>
                <a:gd name="T36" fmla="*/ 47 w 2018"/>
                <a:gd name="T37" fmla="*/ 158 h 196"/>
                <a:gd name="T38" fmla="*/ 48 w 2018"/>
                <a:gd name="T39" fmla="*/ 141 h 196"/>
                <a:gd name="T40" fmla="*/ 48 w 2018"/>
                <a:gd name="T41" fmla="*/ 129 h 196"/>
                <a:gd name="T42" fmla="*/ 50 w 2018"/>
                <a:gd name="T43" fmla="*/ 116 h 196"/>
                <a:gd name="T44" fmla="*/ 51 w 2018"/>
                <a:gd name="T45" fmla="*/ 108 h 196"/>
                <a:gd name="T46" fmla="*/ 53 w 2018"/>
                <a:gd name="T47" fmla="*/ 100 h 196"/>
                <a:gd name="T48" fmla="*/ 84 w 2018"/>
                <a:gd name="T49" fmla="*/ 100 h 196"/>
                <a:gd name="T50" fmla="*/ 86 w 2018"/>
                <a:gd name="T51" fmla="*/ 100 h 196"/>
                <a:gd name="T52" fmla="*/ 87 w 2018"/>
                <a:gd name="T53" fmla="*/ 91 h 196"/>
                <a:gd name="T54" fmla="*/ 89 w 2018"/>
                <a:gd name="T55" fmla="*/ 83 h 196"/>
                <a:gd name="T56" fmla="*/ 89 w 2018"/>
                <a:gd name="T57" fmla="*/ 71 h 196"/>
                <a:gd name="T58" fmla="*/ 91 w 2018"/>
                <a:gd name="T59" fmla="*/ 54 h 196"/>
                <a:gd name="T60" fmla="*/ 92 w 2018"/>
                <a:gd name="T61" fmla="*/ 37 h 196"/>
                <a:gd name="T62" fmla="*/ 92 w 2018"/>
                <a:gd name="T63" fmla="*/ 21 h 196"/>
                <a:gd name="T64" fmla="*/ 92 w 2018"/>
                <a:gd name="T65" fmla="*/ 0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8"/>
                <a:gd name="T100" fmla="*/ 0 h 196"/>
                <a:gd name="T101" fmla="*/ 2018 w 2018"/>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8" h="196">
                  <a:moveTo>
                    <a:pt x="0" y="0"/>
                  </a:moveTo>
                  <a:lnTo>
                    <a:pt x="4" y="21"/>
                  </a:lnTo>
                  <a:lnTo>
                    <a:pt x="12" y="37"/>
                  </a:lnTo>
                  <a:lnTo>
                    <a:pt x="27" y="54"/>
                  </a:lnTo>
                  <a:lnTo>
                    <a:pt x="50" y="71"/>
                  </a:lnTo>
                  <a:lnTo>
                    <a:pt x="73" y="83"/>
                  </a:lnTo>
                  <a:lnTo>
                    <a:pt x="104" y="91"/>
                  </a:lnTo>
                  <a:lnTo>
                    <a:pt x="135" y="100"/>
                  </a:lnTo>
                  <a:lnTo>
                    <a:pt x="169" y="100"/>
                  </a:lnTo>
                  <a:lnTo>
                    <a:pt x="841" y="100"/>
                  </a:lnTo>
                  <a:lnTo>
                    <a:pt x="907" y="108"/>
                  </a:lnTo>
                  <a:lnTo>
                    <a:pt x="934" y="116"/>
                  </a:lnTo>
                  <a:lnTo>
                    <a:pt x="961" y="129"/>
                  </a:lnTo>
                  <a:lnTo>
                    <a:pt x="980" y="141"/>
                  </a:lnTo>
                  <a:lnTo>
                    <a:pt x="995" y="158"/>
                  </a:lnTo>
                  <a:lnTo>
                    <a:pt x="1003" y="174"/>
                  </a:lnTo>
                  <a:lnTo>
                    <a:pt x="1007" y="195"/>
                  </a:lnTo>
                  <a:lnTo>
                    <a:pt x="1011" y="174"/>
                  </a:lnTo>
                  <a:lnTo>
                    <a:pt x="1022" y="158"/>
                  </a:lnTo>
                  <a:lnTo>
                    <a:pt x="1037" y="141"/>
                  </a:lnTo>
                  <a:lnTo>
                    <a:pt x="1057" y="129"/>
                  </a:lnTo>
                  <a:lnTo>
                    <a:pt x="1083" y="116"/>
                  </a:lnTo>
                  <a:lnTo>
                    <a:pt x="1110" y="108"/>
                  </a:lnTo>
                  <a:lnTo>
                    <a:pt x="1176" y="100"/>
                  </a:lnTo>
                  <a:lnTo>
                    <a:pt x="1848" y="100"/>
                  </a:lnTo>
                  <a:lnTo>
                    <a:pt x="1883" y="100"/>
                  </a:lnTo>
                  <a:lnTo>
                    <a:pt x="1913" y="91"/>
                  </a:lnTo>
                  <a:lnTo>
                    <a:pt x="1944" y="83"/>
                  </a:lnTo>
                  <a:lnTo>
                    <a:pt x="1967" y="71"/>
                  </a:lnTo>
                  <a:lnTo>
                    <a:pt x="1986" y="54"/>
                  </a:lnTo>
                  <a:lnTo>
                    <a:pt x="2005" y="37"/>
                  </a:lnTo>
                  <a:lnTo>
                    <a:pt x="2013" y="21"/>
                  </a:lnTo>
                  <a:lnTo>
                    <a:pt x="2017" y="0"/>
                  </a:lnTo>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0" name="Freeform 2101"/>
            <p:cNvSpPr>
              <a:spLocks/>
            </p:cNvSpPr>
            <p:nvPr/>
          </p:nvSpPr>
          <p:spPr bwMode="auto">
            <a:xfrm>
              <a:off x="2496" y="2016"/>
              <a:ext cx="1392" cy="144"/>
            </a:xfrm>
            <a:custGeom>
              <a:avLst/>
              <a:gdLst>
                <a:gd name="T0" fmla="*/ 0 w 1779"/>
                <a:gd name="T1" fmla="*/ 0 h 196"/>
                <a:gd name="T2" fmla="*/ 2 w 1779"/>
                <a:gd name="T3" fmla="*/ 2 h 196"/>
                <a:gd name="T4" fmla="*/ 5 w 1779"/>
                <a:gd name="T5" fmla="*/ 4 h 196"/>
                <a:gd name="T6" fmla="*/ 10 w 1779"/>
                <a:gd name="T7" fmla="*/ 5 h 196"/>
                <a:gd name="T8" fmla="*/ 13 w 1779"/>
                <a:gd name="T9" fmla="*/ 6 h 196"/>
                <a:gd name="T10" fmla="*/ 16 w 1779"/>
                <a:gd name="T11" fmla="*/ 6 h 196"/>
                <a:gd name="T12" fmla="*/ 82 w 1779"/>
                <a:gd name="T13" fmla="*/ 6 h 196"/>
                <a:gd name="T14" fmla="*/ 88 w 1779"/>
                <a:gd name="T15" fmla="*/ 7 h 196"/>
                <a:gd name="T16" fmla="*/ 93 w 1779"/>
                <a:gd name="T17" fmla="*/ 8 h 196"/>
                <a:gd name="T18" fmla="*/ 95 w 1779"/>
                <a:gd name="T19" fmla="*/ 10 h 196"/>
                <a:gd name="T20" fmla="*/ 97 w 1779"/>
                <a:gd name="T21" fmla="*/ 12 h 196"/>
                <a:gd name="T22" fmla="*/ 99 w 1779"/>
                <a:gd name="T23" fmla="*/ 10 h 196"/>
                <a:gd name="T24" fmla="*/ 103 w 1779"/>
                <a:gd name="T25" fmla="*/ 8 h 196"/>
                <a:gd name="T26" fmla="*/ 108 w 1779"/>
                <a:gd name="T27" fmla="*/ 7 h 196"/>
                <a:gd name="T28" fmla="*/ 113 w 1779"/>
                <a:gd name="T29" fmla="*/ 6 h 196"/>
                <a:gd name="T30" fmla="*/ 179 w 1779"/>
                <a:gd name="T31" fmla="*/ 6 h 196"/>
                <a:gd name="T32" fmla="*/ 182 w 1779"/>
                <a:gd name="T33" fmla="*/ 6 h 196"/>
                <a:gd name="T34" fmla="*/ 185 w 1779"/>
                <a:gd name="T35" fmla="*/ 5 h 196"/>
                <a:gd name="T36" fmla="*/ 190 w 1779"/>
                <a:gd name="T37" fmla="*/ 4 h 196"/>
                <a:gd name="T38" fmla="*/ 194 w 1779"/>
                <a:gd name="T39" fmla="*/ 2 h 196"/>
                <a:gd name="T40" fmla="*/ 196 w 1779"/>
                <a:gd name="T41" fmla="*/ 0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9"/>
                <a:gd name="T64" fmla="*/ 0 h 196"/>
                <a:gd name="T65" fmla="*/ 1779 w 1779"/>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9" h="196">
                  <a:moveTo>
                    <a:pt x="0" y="0"/>
                  </a:moveTo>
                  <a:lnTo>
                    <a:pt x="14" y="37"/>
                  </a:lnTo>
                  <a:lnTo>
                    <a:pt x="47" y="71"/>
                  </a:lnTo>
                  <a:lnTo>
                    <a:pt x="95" y="91"/>
                  </a:lnTo>
                  <a:lnTo>
                    <a:pt x="122" y="100"/>
                  </a:lnTo>
                  <a:lnTo>
                    <a:pt x="149" y="100"/>
                  </a:lnTo>
                  <a:lnTo>
                    <a:pt x="744" y="100"/>
                  </a:lnTo>
                  <a:lnTo>
                    <a:pt x="798" y="108"/>
                  </a:lnTo>
                  <a:lnTo>
                    <a:pt x="845" y="129"/>
                  </a:lnTo>
                  <a:lnTo>
                    <a:pt x="872" y="158"/>
                  </a:lnTo>
                  <a:lnTo>
                    <a:pt x="886" y="195"/>
                  </a:lnTo>
                  <a:lnTo>
                    <a:pt x="899" y="158"/>
                  </a:lnTo>
                  <a:lnTo>
                    <a:pt x="933" y="129"/>
                  </a:lnTo>
                  <a:lnTo>
                    <a:pt x="980" y="108"/>
                  </a:lnTo>
                  <a:lnTo>
                    <a:pt x="1034" y="100"/>
                  </a:lnTo>
                  <a:lnTo>
                    <a:pt x="1629" y="100"/>
                  </a:lnTo>
                  <a:lnTo>
                    <a:pt x="1656" y="100"/>
                  </a:lnTo>
                  <a:lnTo>
                    <a:pt x="1690" y="91"/>
                  </a:lnTo>
                  <a:lnTo>
                    <a:pt x="1737" y="71"/>
                  </a:lnTo>
                  <a:lnTo>
                    <a:pt x="1764" y="37"/>
                  </a:lnTo>
                  <a:lnTo>
                    <a:pt x="1778" y="0"/>
                  </a:lnTo>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1" name="Freeform 2102"/>
            <p:cNvSpPr>
              <a:spLocks/>
            </p:cNvSpPr>
            <p:nvPr/>
          </p:nvSpPr>
          <p:spPr bwMode="auto">
            <a:xfrm>
              <a:off x="4224" y="2016"/>
              <a:ext cx="774" cy="242"/>
            </a:xfrm>
            <a:custGeom>
              <a:avLst/>
              <a:gdLst>
                <a:gd name="T0" fmla="*/ 0 w 774"/>
                <a:gd name="T1" fmla="*/ 0 h 242"/>
                <a:gd name="T2" fmla="*/ 9 w 774"/>
                <a:gd name="T3" fmla="*/ 47 h 242"/>
                <a:gd name="T4" fmla="*/ 25 w 774"/>
                <a:gd name="T5" fmla="*/ 85 h 242"/>
                <a:gd name="T6" fmla="*/ 41 w 774"/>
                <a:gd name="T7" fmla="*/ 110 h 242"/>
                <a:gd name="T8" fmla="*/ 58 w 774"/>
                <a:gd name="T9" fmla="*/ 114 h 242"/>
                <a:gd name="T10" fmla="*/ 66 w 774"/>
                <a:gd name="T11" fmla="*/ 118 h 242"/>
                <a:gd name="T12" fmla="*/ 321 w 774"/>
                <a:gd name="T13" fmla="*/ 118 h 242"/>
                <a:gd name="T14" fmla="*/ 337 w 774"/>
                <a:gd name="T15" fmla="*/ 123 h 242"/>
                <a:gd name="T16" fmla="*/ 346 w 774"/>
                <a:gd name="T17" fmla="*/ 127 h 242"/>
                <a:gd name="T18" fmla="*/ 370 w 774"/>
                <a:gd name="T19" fmla="*/ 156 h 242"/>
                <a:gd name="T20" fmla="*/ 378 w 774"/>
                <a:gd name="T21" fmla="*/ 195 h 242"/>
                <a:gd name="T22" fmla="*/ 387 w 774"/>
                <a:gd name="T23" fmla="*/ 241 h 242"/>
                <a:gd name="T24" fmla="*/ 395 w 774"/>
                <a:gd name="T25" fmla="*/ 195 h 242"/>
                <a:gd name="T26" fmla="*/ 411 w 774"/>
                <a:gd name="T27" fmla="*/ 156 h 242"/>
                <a:gd name="T28" fmla="*/ 428 w 774"/>
                <a:gd name="T29" fmla="*/ 127 h 242"/>
                <a:gd name="T30" fmla="*/ 444 w 774"/>
                <a:gd name="T31" fmla="*/ 123 h 242"/>
                <a:gd name="T32" fmla="*/ 452 w 774"/>
                <a:gd name="T33" fmla="*/ 118 h 242"/>
                <a:gd name="T34" fmla="*/ 707 w 774"/>
                <a:gd name="T35" fmla="*/ 118 h 242"/>
                <a:gd name="T36" fmla="*/ 724 w 774"/>
                <a:gd name="T37" fmla="*/ 114 h 242"/>
                <a:gd name="T38" fmla="*/ 732 w 774"/>
                <a:gd name="T39" fmla="*/ 110 h 242"/>
                <a:gd name="T40" fmla="*/ 757 w 774"/>
                <a:gd name="T41" fmla="*/ 85 h 242"/>
                <a:gd name="T42" fmla="*/ 765 w 774"/>
                <a:gd name="T43" fmla="*/ 47 h 242"/>
                <a:gd name="T44" fmla="*/ 773 w 774"/>
                <a:gd name="T45" fmla="*/ 0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4"/>
                <a:gd name="T70" fmla="*/ 0 h 242"/>
                <a:gd name="T71" fmla="*/ 774 w 774"/>
                <a:gd name="T72" fmla="*/ 242 h 2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4" h="242">
                  <a:moveTo>
                    <a:pt x="0" y="0"/>
                  </a:moveTo>
                  <a:lnTo>
                    <a:pt x="9" y="47"/>
                  </a:lnTo>
                  <a:lnTo>
                    <a:pt x="25" y="85"/>
                  </a:lnTo>
                  <a:lnTo>
                    <a:pt x="41" y="110"/>
                  </a:lnTo>
                  <a:lnTo>
                    <a:pt x="58" y="114"/>
                  </a:lnTo>
                  <a:lnTo>
                    <a:pt x="66" y="118"/>
                  </a:lnTo>
                  <a:lnTo>
                    <a:pt x="321" y="118"/>
                  </a:lnTo>
                  <a:lnTo>
                    <a:pt x="337" y="123"/>
                  </a:lnTo>
                  <a:lnTo>
                    <a:pt x="346" y="127"/>
                  </a:lnTo>
                  <a:lnTo>
                    <a:pt x="370" y="156"/>
                  </a:lnTo>
                  <a:lnTo>
                    <a:pt x="378" y="195"/>
                  </a:lnTo>
                  <a:lnTo>
                    <a:pt x="387" y="241"/>
                  </a:lnTo>
                  <a:lnTo>
                    <a:pt x="395" y="195"/>
                  </a:lnTo>
                  <a:lnTo>
                    <a:pt x="411" y="156"/>
                  </a:lnTo>
                  <a:lnTo>
                    <a:pt x="428" y="127"/>
                  </a:lnTo>
                  <a:lnTo>
                    <a:pt x="444" y="123"/>
                  </a:lnTo>
                  <a:lnTo>
                    <a:pt x="452" y="118"/>
                  </a:lnTo>
                  <a:lnTo>
                    <a:pt x="707" y="118"/>
                  </a:lnTo>
                  <a:lnTo>
                    <a:pt x="724" y="114"/>
                  </a:lnTo>
                  <a:lnTo>
                    <a:pt x="732" y="110"/>
                  </a:lnTo>
                  <a:lnTo>
                    <a:pt x="757" y="85"/>
                  </a:lnTo>
                  <a:lnTo>
                    <a:pt x="765" y="47"/>
                  </a:lnTo>
                  <a:lnTo>
                    <a:pt x="773" y="0"/>
                  </a:lnTo>
                </a:path>
              </a:pathLst>
            </a:custGeom>
            <a:noFill/>
            <a:ln w="25400" cap="rnd">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964" name="Text Box 2103"/>
          <p:cNvSpPr txBox="1">
            <a:spLocks noChangeArrowheads="1"/>
          </p:cNvSpPr>
          <p:nvPr/>
        </p:nvSpPr>
        <p:spPr bwMode="auto">
          <a:xfrm>
            <a:off x="6584950" y="3324225"/>
            <a:ext cx="2482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endParaRPr lang="en-US" b="1">
              <a:latin typeface="Times New Roman" pitchFamily="-84" charset="0"/>
            </a:endParaRPr>
          </a:p>
          <a:p>
            <a:pPr>
              <a:buFontTx/>
              <a:buChar char="•"/>
            </a:pPr>
            <a:endParaRPr lang="en-US" b="1"/>
          </a:p>
          <a:p>
            <a:pPr>
              <a:buFontTx/>
              <a:buChar char="•"/>
            </a:pPr>
            <a:r>
              <a:rPr lang="en-US" b="1"/>
              <a:t>highly conserved</a:t>
            </a:r>
          </a:p>
          <a:p>
            <a:endParaRPr lang="en-US" b="1">
              <a:latin typeface="Times New Roman" pitchFamily="-8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000" b="1">
                <a:solidFill>
                  <a:schemeClr val="tx2"/>
                </a:solidFill>
                <a:effectLst>
                  <a:outerShdw blurRad="38100" dist="38100" dir="2700000" algn="tl">
                    <a:srgbClr val="000000"/>
                  </a:outerShdw>
                </a:effectLst>
              </a:rPr>
              <a:t>Lipid A</a:t>
            </a:r>
          </a:p>
        </p:txBody>
      </p:sp>
      <p:sp>
        <p:nvSpPr>
          <p:cNvPr id="113667" name="Rectangle 3"/>
          <p:cNvSpPr>
            <a:spLocks noChangeArrowheads="1"/>
          </p:cNvSpPr>
          <p:nvPr/>
        </p:nvSpPr>
        <p:spPr bwMode="auto">
          <a:xfrm>
            <a:off x="609600" y="1600200"/>
            <a:ext cx="8153400" cy="4114800"/>
          </a:xfrm>
          <a:prstGeom prst="rect">
            <a:avLst/>
          </a:prstGeom>
          <a:noFill/>
          <a:ln w="9525">
            <a:noFill/>
            <a:miter lim="800000"/>
            <a:headEnd/>
            <a:tailEnd/>
          </a:ln>
          <a:effectLst/>
        </p:spPr>
        <p:txBody>
          <a:bodyPr/>
          <a:lstStyle/>
          <a:p>
            <a:pPr marL="342900" indent="-342900">
              <a:lnSpc>
                <a:spcPct val="90000"/>
              </a:lnSpc>
              <a:spcBef>
                <a:spcPct val="20000"/>
              </a:spcBef>
            </a:pPr>
            <a:r>
              <a:rPr lang="en-US" b="1">
                <a:effectLst>
                  <a:outerShdw blurRad="38100" dist="38100" dir="2700000" algn="tl">
                    <a:srgbClr val="000000"/>
                  </a:outerShdw>
                </a:effectLst>
              </a:rPr>
              <a:t>Administration of isolated endotoxin reproduces effects on the host that are comparable to Gram negative bacterial challenge. </a:t>
            </a:r>
          </a:p>
          <a:p>
            <a:pPr marL="342900" indent="-342900">
              <a:lnSpc>
                <a:spcPct val="90000"/>
              </a:lnSpc>
              <a:spcBef>
                <a:spcPct val="20000"/>
              </a:spcBef>
            </a:pPr>
            <a:endParaRPr lang="en-US" b="1">
              <a:effectLst>
                <a:outerShdw blurRad="38100" dist="38100" dir="2700000" algn="tl">
                  <a:srgbClr val="000000"/>
                </a:outerShdw>
              </a:effectLst>
            </a:endParaRPr>
          </a:p>
          <a:p>
            <a:pPr marL="342900" indent="-342900">
              <a:lnSpc>
                <a:spcPct val="90000"/>
              </a:lnSpc>
              <a:spcBef>
                <a:spcPct val="20000"/>
              </a:spcBef>
            </a:pPr>
            <a:r>
              <a:rPr lang="en-US" b="1">
                <a:effectLst>
                  <a:outerShdw blurRad="38100" dist="38100" dir="2700000" algn="tl">
                    <a:srgbClr val="000000"/>
                  </a:outerShdw>
                </a:effectLst>
              </a:rPr>
              <a:t>The effects are mediated by the Lipid A component</a:t>
            </a:r>
          </a:p>
          <a:p>
            <a:pPr marL="342900" indent="-342900">
              <a:lnSpc>
                <a:spcPct val="90000"/>
              </a:lnSpc>
              <a:spcBef>
                <a:spcPct val="20000"/>
              </a:spcBef>
              <a:buFontTx/>
              <a:buChar char="•"/>
            </a:pPr>
            <a:r>
              <a:rPr lang="en-US" b="1">
                <a:effectLst>
                  <a:outerShdw blurRad="38100" dist="38100" dir="2700000" algn="tl">
                    <a:srgbClr val="000000"/>
                  </a:outerShdw>
                </a:effectLst>
              </a:rPr>
              <a:t>Direct:</a:t>
            </a:r>
          </a:p>
          <a:p>
            <a:pPr marL="742950" lvl="1" indent="-285750">
              <a:lnSpc>
                <a:spcPct val="90000"/>
              </a:lnSpc>
              <a:spcBef>
                <a:spcPct val="20000"/>
              </a:spcBef>
              <a:buFontTx/>
              <a:buChar char="–"/>
            </a:pPr>
            <a:r>
              <a:rPr lang="en-US" sz="2000" b="1">
                <a:effectLst>
                  <a:outerShdw blurRad="38100" dist="38100" dir="2700000" algn="tl">
                    <a:srgbClr val="000000"/>
                  </a:outerShdw>
                </a:effectLst>
              </a:rPr>
              <a:t>triggers complement, coagulation and fibrinolytic and kinin pathways</a:t>
            </a:r>
          </a:p>
          <a:p>
            <a:pPr marL="342900" indent="-342900">
              <a:lnSpc>
                <a:spcPct val="90000"/>
              </a:lnSpc>
              <a:spcBef>
                <a:spcPct val="20000"/>
              </a:spcBef>
              <a:buFontTx/>
              <a:buChar char="•"/>
            </a:pPr>
            <a:r>
              <a:rPr lang="en-US" b="1">
                <a:effectLst>
                  <a:outerShdw blurRad="38100" dist="38100" dir="2700000" algn="tl">
                    <a:srgbClr val="000000"/>
                  </a:outerShdw>
                </a:effectLst>
              </a:rPr>
              <a:t>Indirect:</a:t>
            </a:r>
          </a:p>
          <a:p>
            <a:pPr marL="742950" lvl="1" indent="-285750">
              <a:lnSpc>
                <a:spcPct val="90000"/>
              </a:lnSpc>
              <a:spcBef>
                <a:spcPct val="20000"/>
              </a:spcBef>
              <a:buFontTx/>
              <a:buChar char="–"/>
            </a:pPr>
            <a:r>
              <a:rPr lang="en-US" sz="2000" b="1">
                <a:effectLst>
                  <a:outerShdw blurRad="38100" dist="38100" dir="2700000" algn="tl">
                    <a:srgbClr val="000000"/>
                  </a:outerShdw>
                </a:effectLst>
              </a:rPr>
              <a:t>initiator of cytokine cascade in inflammatory response </a:t>
            </a:r>
            <a:endParaRPr lang="en-US" b="1">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533400"/>
            <a:ext cx="8458200" cy="1143000"/>
          </a:xfrm>
          <a:prstGeom prst="rect">
            <a:avLst/>
          </a:prstGeom>
          <a:noFill/>
          <a:ln w="9525">
            <a:noFill/>
            <a:miter lim="800000"/>
            <a:headEnd/>
            <a:tailEnd/>
          </a:ln>
          <a:effectLst/>
        </p:spPr>
        <p:txBody>
          <a:bodyPr anchor="ctr"/>
          <a:lstStyle/>
          <a:p>
            <a:pPr algn="ctr">
              <a:lnSpc>
                <a:spcPct val="90000"/>
              </a:lnSpc>
            </a:pPr>
            <a:r>
              <a:rPr lang="en-US" sz="2800" b="1">
                <a:solidFill>
                  <a:schemeClr val="tx2"/>
                </a:solidFill>
                <a:effectLst>
                  <a:outerShdw blurRad="38100" dist="38100" dir="2700000" algn="tl">
                    <a:srgbClr val="000000"/>
                  </a:outerShdw>
                </a:effectLst>
              </a:rPr>
              <a:t>Shock &amp; MOD after administration of Salmonella Endotoxin</a:t>
            </a:r>
            <a:endParaRPr lang="en-US" sz="4400" b="1">
              <a:solidFill>
                <a:schemeClr val="tx2"/>
              </a:solidFill>
              <a:effectLst>
                <a:outerShdw blurRad="38100" dist="38100" dir="2700000" algn="tl">
                  <a:srgbClr val="000000"/>
                </a:outerShdw>
              </a:effectLst>
            </a:endParaRPr>
          </a:p>
        </p:txBody>
      </p:sp>
      <p:sp>
        <p:nvSpPr>
          <p:cNvPr id="114691"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b="1">
                <a:effectLst>
                  <a:outerShdw blurRad="38100" dist="38100" dir="2700000" algn="tl">
                    <a:srgbClr val="000000"/>
                  </a:outerShdw>
                </a:effectLst>
              </a:rPr>
              <a:t>IV admin of 1 mg (~ 15,000 ng/kg) </a:t>
            </a:r>
            <a:r>
              <a:rPr lang="en-US" sz="2800" b="1" i="1">
                <a:effectLst>
                  <a:outerShdw blurRad="38100" dist="38100" dir="2700000" algn="tl">
                    <a:srgbClr val="000000"/>
                  </a:outerShdw>
                </a:effectLst>
              </a:rPr>
              <a:t>Salmonella minn</a:t>
            </a:r>
            <a:r>
              <a:rPr lang="en-US" sz="2800" b="1">
                <a:effectLst>
                  <a:outerShdw blurRad="38100" dist="38100" dir="2700000" algn="tl">
                    <a:srgbClr val="000000"/>
                  </a:outerShdw>
                </a:effectLst>
              </a:rPr>
              <a:t> endotoxin</a:t>
            </a:r>
          </a:p>
          <a:p>
            <a:pPr marL="342900" indent="-342900">
              <a:lnSpc>
                <a:spcPct val="90000"/>
              </a:lnSpc>
              <a:spcBef>
                <a:spcPct val="20000"/>
              </a:spcBef>
              <a:buFontTx/>
              <a:buChar char="•"/>
            </a:pPr>
            <a:r>
              <a:rPr lang="en-US" sz="2800" b="1">
                <a:effectLst>
                  <a:outerShdw blurRad="38100" dist="38100" dir="2700000" algn="tl">
                    <a:srgbClr val="000000"/>
                  </a:outerShdw>
                </a:effectLst>
              </a:rPr>
              <a:t>all cultures negative</a:t>
            </a:r>
          </a:p>
          <a:p>
            <a:pPr marL="342900" indent="-342900">
              <a:lnSpc>
                <a:spcPct val="90000"/>
              </a:lnSpc>
              <a:spcBef>
                <a:spcPct val="20000"/>
              </a:spcBef>
              <a:buFontTx/>
              <a:buChar char="•"/>
            </a:pPr>
            <a:r>
              <a:rPr lang="en-US" sz="2800" b="1">
                <a:effectLst>
                  <a:outerShdw blurRad="38100" dist="38100" dir="2700000" algn="tl">
                    <a:srgbClr val="000000"/>
                  </a:outerShdw>
                </a:effectLst>
              </a:rPr>
              <a:t>“Endotoxin alone is sufficient to trigger the endogenous inflammatory response that leads to septic shock in humans.” *</a:t>
            </a:r>
          </a:p>
          <a:p>
            <a:pPr marL="342900" indent="-342900">
              <a:lnSpc>
                <a:spcPct val="90000"/>
              </a:lnSpc>
              <a:spcBef>
                <a:spcPct val="20000"/>
              </a:spcBef>
              <a:buFontTx/>
              <a:buChar char="•"/>
            </a:pPr>
            <a:endParaRPr lang="en-US" sz="2800" b="1">
              <a:effectLst>
                <a:outerShdw blurRad="38100" dist="38100" dir="2700000" algn="tl">
                  <a:srgbClr val="000000"/>
                </a:outerShdw>
              </a:effectLst>
            </a:endParaRPr>
          </a:p>
          <a:p>
            <a:pPr marL="342900" indent="-342900">
              <a:lnSpc>
                <a:spcPct val="90000"/>
              </a:lnSpc>
              <a:spcBef>
                <a:spcPct val="20000"/>
              </a:spcBef>
              <a:buFontTx/>
              <a:buChar char="•"/>
            </a:pPr>
            <a:endParaRPr lang="en-US" sz="2800" b="1">
              <a:effectLst>
                <a:outerShdw blurRad="38100" dist="38100" dir="2700000" algn="tl">
                  <a:srgbClr val="000000"/>
                </a:outerShdw>
              </a:effectLst>
            </a:endParaRPr>
          </a:p>
          <a:p>
            <a:pPr marL="342900" indent="-342900">
              <a:lnSpc>
                <a:spcPct val="90000"/>
              </a:lnSpc>
              <a:spcBef>
                <a:spcPct val="20000"/>
              </a:spcBef>
            </a:pPr>
            <a:r>
              <a:rPr lang="en-US" sz="2000" b="1">
                <a:effectLst>
                  <a:outerShdw blurRad="38100" dist="38100" dir="2700000" algn="tl">
                    <a:srgbClr val="000000"/>
                  </a:outerShdw>
                </a:effectLst>
              </a:rPr>
              <a:t>* Taveira da Silva, NEJM, 1993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rab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59436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xiphodors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71800"/>
            <a:ext cx="46482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1143000" y="228600"/>
            <a:ext cx="7543800" cy="519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2800" b="1">
                <a:solidFill>
                  <a:srgbClr val="FFFF00"/>
                </a:solidFill>
                <a:effectLst>
                  <a:outerShdw blurRad="38100" dist="38100" dir="2700000" algn="tl">
                    <a:srgbClr val="000000"/>
                  </a:outerShdw>
                </a:effectLst>
              </a:rPr>
              <a:t>The Evolution of Endotoxin Assays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r>
              <a:rPr lang="en-GB" sz="2800" b="1">
                <a:solidFill>
                  <a:schemeClr val="tx2"/>
                </a:solidFill>
                <a:effectLst>
                  <a:outerShdw blurRad="38100" dist="38100" dir="2700000" algn="tl">
                    <a:srgbClr val="000000"/>
                  </a:outerShdw>
                </a:effectLst>
              </a:rPr>
              <a:t>Relationship between plasma levels of LPS and LPS-binding protein in patients with severe sepsis and septic shock</a:t>
            </a:r>
          </a:p>
        </p:txBody>
      </p:sp>
      <p:sp>
        <p:nvSpPr>
          <p:cNvPr id="118787" name="Rectangle 3"/>
          <p:cNvSpPr>
            <a:spLocks noChangeArrowheads="1"/>
          </p:cNvSpPr>
          <p:nvPr/>
        </p:nvSpPr>
        <p:spPr bwMode="auto">
          <a:xfrm>
            <a:off x="685800" y="1600200"/>
            <a:ext cx="7772400" cy="4114800"/>
          </a:xfrm>
          <a:prstGeom prst="rect">
            <a:avLst/>
          </a:prstGeom>
          <a:noFill/>
          <a:ln w="9525">
            <a:noFill/>
            <a:miter lim="800000"/>
            <a:headEnd/>
            <a:tailEnd/>
          </a:ln>
          <a:effectLst/>
        </p:spPr>
        <p:txBody>
          <a:bodyPr/>
          <a:lstStyle/>
          <a:p>
            <a:pPr marL="342900" indent="-342900" algn="r">
              <a:spcBef>
                <a:spcPct val="20000"/>
              </a:spcBef>
            </a:pPr>
            <a:r>
              <a:rPr lang="en-GB" sz="2800" b="1">
                <a:effectLst>
                  <a:outerShdw blurRad="38100" dist="38100" dir="2700000" algn="tl">
                    <a:srgbClr val="000000"/>
                  </a:outerShdw>
                </a:effectLst>
              </a:rPr>
              <a:t>Opal et al. JID 1999; 180: 1584</a:t>
            </a:r>
          </a:p>
          <a:p>
            <a:pPr marL="342900" indent="-342900">
              <a:spcBef>
                <a:spcPct val="20000"/>
              </a:spcBef>
              <a:buFontTx/>
              <a:buChar char="•"/>
            </a:pPr>
            <a:endParaRPr lang="en-GB" sz="2800" b="1">
              <a:effectLst>
                <a:outerShdw blurRad="38100" dist="38100" dir="2700000" algn="tl">
                  <a:srgbClr val="000000"/>
                </a:outerShdw>
              </a:effectLst>
            </a:endParaRPr>
          </a:p>
        </p:txBody>
      </p:sp>
      <p:pic>
        <p:nvPicPr>
          <p:cNvPr id="49156" name="Picture 4" descr="D:\Opal Fig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2209800"/>
            <a:ext cx="7646987"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41910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3434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l="2370" t="3065" r="5798" b="4233"/>
          <a:stretch>
            <a:fillRect/>
          </a:stretch>
        </p:blipFill>
        <p:spPr bwMode="auto">
          <a:xfrm>
            <a:off x="4572000" y="533400"/>
            <a:ext cx="43068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rot="3021349">
            <a:off x="3582988" y="568325"/>
            <a:ext cx="644525" cy="612775"/>
          </a:xfrm>
          <a:prstGeom prst="rect">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774825"/>
            <a:ext cx="57594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031"/>
          <p:cNvSpPr>
            <a:spLocks noGrp="1" noChangeArrowheads="1"/>
          </p:cNvSpPr>
          <p:nvPr>
            <p:ph type="title"/>
          </p:nvPr>
        </p:nvSpPr>
        <p:spPr>
          <a:xfrm>
            <a:off x="250825" y="333375"/>
            <a:ext cx="8713788" cy="1143000"/>
          </a:xfrm>
        </p:spPr>
        <p:txBody>
          <a:bodyPr/>
          <a:lstStyle/>
          <a:p>
            <a:r>
              <a:rPr lang="en-GB" sz="3000" b="1" smtClean="0">
                <a:latin typeface="Arial" charset="0"/>
                <a:ea typeface="ＭＳ Ｐゴシック" pitchFamily="-84" charset="-128"/>
              </a:rPr>
              <a:t>Diagnostic and prognostic implications of endotoxemia in critical illness: Results of the MEDIC study</a:t>
            </a:r>
          </a:p>
        </p:txBody>
      </p:sp>
      <p:sp>
        <p:nvSpPr>
          <p:cNvPr id="51204" name="Text Box 1032"/>
          <p:cNvSpPr txBox="1">
            <a:spLocks noChangeArrowheads="1"/>
          </p:cNvSpPr>
          <p:nvPr/>
        </p:nvSpPr>
        <p:spPr bwMode="auto">
          <a:xfrm>
            <a:off x="4124325" y="6284913"/>
            <a:ext cx="491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b="1"/>
              <a:t>Marshall et al. JID 2004; 190: 527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685800" y="152400"/>
            <a:ext cx="7772400" cy="1143000"/>
          </a:xfrm>
        </p:spPr>
        <p:txBody>
          <a:bodyPr/>
          <a:lstStyle/>
          <a:p>
            <a:r>
              <a:rPr lang="en-GB" smtClean="0">
                <a:ea typeface="ＭＳ Ｐゴシック" pitchFamily="-84" charset="-128"/>
              </a:rPr>
              <a:t>Infection</a:t>
            </a:r>
          </a:p>
        </p:txBody>
      </p:sp>
      <p:graphicFrame>
        <p:nvGraphicFramePr>
          <p:cNvPr id="5" name="SmartArt Placeholder 4"/>
          <p:cNvGraphicFramePr>
            <a:graphicFrameLocks noGrp="1"/>
          </p:cNvGraphicFramePr>
          <p:nvPr>
            <p:ph type="dgm" idx="1"/>
          </p:nvPr>
        </p:nvGraphicFramePr>
        <p:xfrm>
          <a:off x="381000" y="1447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4800" y="609600"/>
            <a:ext cx="8610600" cy="1143000"/>
          </a:xfrm>
          <a:prstGeom prst="rect">
            <a:avLst/>
          </a:prstGeom>
          <a:noFill/>
          <a:ln w="9525">
            <a:noFill/>
            <a:miter lim="800000"/>
            <a:headEnd/>
            <a:tailEnd/>
          </a:ln>
          <a:effectLst/>
        </p:spPr>
        <p:txBody>
          <a:bodyPr anchor="ctr"/>
          <a:lstStyle/>
          <a:p>
            <a:pPr algn="ctr"/>
            <a:r>
              <a:rPr lang="en-GB" sz="2800" b="1">
                <a:solidFill>
                  <a:schemeClr val="tx2"/>
                </a:solidFill>
                <a:effectLst>
                  <a:outerShdw blurRad="38100" dist="38100" dir="2700000" algn="tl">
                    <a:srgbClr val="000000"/>
                  </a:outerShdw>
                </a:effectLst>
              </a:rPr>
              <a:t>Circulating endotoxin and antiendotoxin antibodies during severe sepsis and septic shock</a:t>
            </a:r>
            <a:r>
              <a:rPr lang="en-GB" sz="4400">
                <a:solidFill>
                  <a:schemeClr val="tx2"/>
                </a:solidFill>
                <a:latin typeface="Times New Roman" pitchFamily="-84" charset="0"/>
              </a:rPr>
              <a:t> </a:t>
            </a:r>
          </a:p>
        </p:txBody>
      </p:sp>
      <p:sp>
        <p:nvSpPr>
          <p:cNvPr id="54275"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pPr>
            <a:r>
              <a:rPr lang="en-GB"/>
              <a:t>Maury et al. J Crit Care 2003; 18: 115</a:t>
            </a:r>
          </a:p>
          <a:p>
            <a:pPr marL="342900" indent="-342900">
              <a:spcBef>
                <a:spcPct val="20000"/>
              </a:spcBef>
              <a:buFontTx/>
              <a:buChar char="•"/>
            </a:pPr>
            <a:endParaRPr lang="en-GB" sz="3200">
              <a:latin typeface="Times New Roman" pitchFamily="-84" charset="0"/>
            </a:endParaRPr>
          </a:p>
          <a:p>
            <a:pPr marL="342900" indent="-342900">
              <a:spcBef>
                <a:spcPct val="20000"/>
              </a:spcBef>
            </a:pPr>
            <a:r>
              <a:rPr lang="en-GB" sz="3200">
                <a:latin typeface="Times New Roman" pitchFamily="-84" charset="0"/>
              </a:rPr>
              <a:t> </a:t>
            </a:r>
          </a:p>
        </p:txBody>
      </p:sp>
      <p:pic>
        <p:nvPicPr>
          <p:cNvPr id="54276" name="Picture 4" descr="D:\Maury Fig 1 j crit car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468563"/>
            <a:ext cx="66294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1143000"/>
          </a:xfrm>
        </p:spPr>
        <p:txBody>
          <a:bodyPr/>
          <a:lstStyle/>
          <a:p>
            <a:r>
              <a:rPr lang="en-US" b="1" smtClean="0">
                <a:effectLst>
                  <a:outerShdw blurRad="38100" dist="38100" dir="2700000" algn="tl">
                    <a:srgbClr val="000000"/>
                  </a:outerShdw>
                </a:effectLst>
                <a:latin typeface="Arial" charset="0"/>
                <a:ea typeface="ＭＳ Ｐゴシック" pitchFamily="-84" charset="-128"/>
              </a:rPr>
              <a:t>Gram-positive sepsis: pathogenetic mechanisms</a:t>
            </a:r>
          </a:p>
        </p:txBody>
      </p:sp>
      <p:sp>
        <p:nvSpPr>
          <p:cNvPr id="56323" name="Rectangle 3"/>
          <p:cNvSpPr>
            <a:spLocks noGrp="1" noChangeArrowheads="1"/>
          </p:cNvSpPr>
          <p:nvPr>
            <p:ph type="body" idx="1"/>
          </p:nvPr>
        </p:nvSpPr>
        <p:spPr>
          <a:xfrm>
            <a:off x="461963" y="1828800"/>
            <a:ext cx="8532812" cy="4314825"/>
          </a:xfrm>
        </p:spPr>
        <p:txBody>
          <a:bodyPr lIns="92075" tIns="46038" rIns="92075" bIns="46038"/>
          <a:lstStyle/>
          <a:p>
            <a:pPr>
              <a:lnSpc>
                <a:spcPct val="105000"/>
              </a:lnSpc>
              <a:spcBef>
                <a:spcPct val="30000"/>
              </a:spcBef>
            </a:pPr>
            <a:r>
              <a:rPr lang="en-GB" sz="2800" b="1" smtClean="0">
                <a:effectLst>
                  <a:outerShdw blurRad="38100" dist="38100" dir="2700000" algn="tl">
                    <a:srgbClr val="000000"/>
                  </a:outerShdw>
                </a:effectLst>
                <a:latin typeface="Arial" charset="0"/>
                <a:ea typeface="ＭＳ Ｐゴシック" pitchFamily="-84" charset="-128"/>
              </a:rPr>
              <a:t>Cell wall components</a:t>
            </a:r>
          </a:p>
          <a:p>
            <a:pPr lvl="1">
              <a:lnSpc>
                <a:spcPct val="105000"/>
              </a:lnSpc>
            </a:pPr>
            <a:r>
              <a:rPr lang="en-GB" sz="2400" b="1" smtClean="0">
                <a:effectLst>
                  <a:outerShdw blurRad="38100" dist="38100" dir="2700000" algn="tl">
                    <a:srgbClr val="000000"/>
                  </a:outerShdw>
                </a:effectLst>
                <a:latin typeface="Arial" charset="0"/>
                <a:ea typeface="ＭＳ Ｐゴシック" pitchFamily="-84" charset="-128"/>
              </a:rPr>
              <a:t>Lipoteichoic acid</a:t>
            </a:r>
          </a:p>
          <a:p>
            <a:pPr lvl="1">
              <a:lnSpc>
                <a:spcPct val="105000"/>
              </a:lnSpc>
              <a:spcAft>
                <a:spcPct val="65000"/>
              </a:spcAft>
            </a:pPr>
            <a:r>
              <a:rPr lang="en-GB" sz="2400" b="1" smtClean="0">
                <a:effectLst>
                  <a:outerShdw blurRad="38100" dist="38100" dir="2700000" algn="tl">
                    <a:srgbClr val="000000"/>
                  </a:outerShdw>
                </a:effectLst>
                <a:latin typeface="Arial" charset="0"/>
                <a:ea typeface="ＭＳ Ｐゴシック" pitchFamily="-84" charset="-128"/>
              </a:rPr>
              <a:t>Peptidoglycan</a:t>
            </a:r>
          </a:p>
          <a:p>
            <a:pPr>
              <a:lnSpc>
                <a:spcPct val="105000"/>
              </a:lnSpc>
              <a:spcBef>
                <a:spcPct val="30000"/>
              </a:spcBef>
            </a:pPr>
            <a:r>
              <a:rPr lang="en-GB" sz="2800" b="1" smtClean="0">
                <a:effectLst>
                  <a:outerShdw blurRad="38100" dist="38100" dir="2700000" algn="tl">
                    <a:srgbClr val="000000"/>
                  </a:outerShdw>
                </a:effectLst>
                <a:latin typeface="Arial" charset="0"/>
                <a:ea typeface="ＭＳ Ｐゴシック" pitchFamily="-84" charset="-128"/>
              </a:rPr>
              <a:t>Extracellular products</a:t>
            </a:r>
          </a:p>
          <a:p>
            <a:pPr lvl="1">
              <a:lnSpc>
                <a:spcPct val="105000"/>
              </a:lnSpc>
            </a:pPr>
            <a:r>
              <a:rPr lang="en-GB" sz="2400" b="1" smtClean="0">
                <a:effectLst>
                  <a:outerShdw blurRad="38100" dist="38100" dir="2700000" algn="tl">
                    <a:srgbClr val="000000"/>
                  </a:outerShdw>
                </a:effectLst>
                <a:latin typeface="Arial" charset="0"/>
                <a:ea typeface="ＭＳ Ｐゴシック" pitchFamily="-84" charset="-128"/>
              </a:rPr>
              <a:t>A–B toxins (diphtheria)</a:t>
            </a:r>
          </a:p>
          <a:p>
            <a:pPr lvl="1">
              <a:lnSpc>
                <a:spcPct val="105000"/>
              </a:lnSpc>
            </a:pPr>
            <a:r>
              <a:rPr lang="en-GB" sz="2400" b="1" smtClean="0">
                <a:effectLst>
                  <a:outerShdw blurRad="38100" dist="38100" dir="2700000" algn="tl">
                    <a:srgbClr val="000000"/>
                  </a:outerShdw>
                </a:effectLst>
                <a:latin typeface="Arial" charset="0"/>
                <a:ea typeface="ＭＳ Ｐゴシック" pitchFamily="-84" charset="-128"/>
              </a:rPr>
              <a:t>Pore-forming toxins (</a:t>
            </a:r>
            <a:r>
              <a:rPr lang="en-GB" sz="2400" b="1" smtClean="0">
                <a:effectLst>
                  <a:outerShdw blurRad="38100" dist="38100" dir="2700000" algn="tl">
                    <a:srgbClr val="000000"/>
                  </a:outerShdw>
                </a:effectLst>
                <a:latin typeface="Arial" charset="0"/>
                <a:ea typeface="ＭＳ Ｐゴシック" pitchFamily="-84" charset="-128"/>
                <a:sym typeface="Symbol" pitchFamily="-84" charset="2"/>
              </a:rPr>
              <a:t></a:t>
            </a:r>
            <a:r>
              <a:rPr lang="en-GB" sz="2400" b="1" smtClean="0">
                <a:effectLst>
                  <a:outerShdw blurRad="38100" dist="38100" dir="2700000" algn="tl">
                    <a:srgbClr val="000000"/>
                  </a:outerShdw>
                </a:effectLst>
                <a:latin typeface="Arial" charset="0"/>
                <a:ea typeface="ＭＳ Ｐゴシック" pitchFamily="-84" charset="-128"/>
                <a:sym typeface="Greek Symbols" pitchFamily="18" charset="2"/>
              </a:rPr>
              <a:t>-toxin of </a:t>
            </a:r>
            <a:r>
              <a:rPr lang="en-GB" sz="2400" b="1" i="1" smtClean="0">
                <a:effectLst>
                  <a:outerShdw blurRad="38100" dist="38100" dir="2700000" algn="tl">
                    <a:srgbClr val="000000"/>
                  </a:outerShdw>
                </a:effectLst>
                <a:latin typeface="Arial" charset="0"/>
                <a:ea typeface="ＭＳ Ｐゴシック" pitchFamily="-84" charset="-128"/>
                <a:sym typeface="Greek Symbols" pitchFamily="18" charset="2"/>
              </a:rPr>
              <a:t>Staphylococcus aureus</a:t>
            </a:r>
            <a:r>
              <a:rPr lang="en-GB" sz="2400" b="1" smtClean="0">
                <a:effectLst>
                  <a:outerShdw blurRad="38100" dist="38100" dir="2700000" algn="tl">
                    <a:srgbClr val="000000"/>
                  </a:outerShdw>
                </a:effectLst>
                <a:latin typeface="Arial" charset="0"/>
                <a:ea typeface="ＭＳ Ｐゴシック" pitchFamily="-84" charset="-128"/>
                <a:sym typeface="Greek Symbols" pitchFamily="18" charset="2"/>
              </a:rPr>
              <a:t>)</a:t>
            </a:r>
          </a:p>
          <a:p>
            <a:pPr lvl="1">
              <a:lnSpc>
                <a:spcPct val="105000"/>
              </a:lnSpc>
            </a:pPr>
            <a:r>
              <a:rPr lang="en-GB" sz="2400" b="1" smtClean="0">
                <a:effectLst>
                  <a:outerShdw blurRad="38100" dist="38100" dir="2700000" algn="tl">
                    <a:srgbClr val="000000"/>
                  </a:outerShdw>
                </a:effectLst>
                <a:latin typeface="Arial" charset="0"/>
                <a:ea typeface="ＭＳ Ｐゴシック" pitchFamily="-84" charset="-128"/>
                <a:sym typeface="Greek Symbols" pitchFamily="18" charset="2"/>
              </a:rPr>
              <a:t>Hydrolysing enzymes (proteases, hyaluronidases etc)</a:t>
            </a:r>
          </a:p>
          <a:p>
            <a:pPr lvl="1">
              <a:lnSpc>
                <a:spcPct val="105000"/>
              </a:lnSpc>
            </a:pPr>
            <a:r>
              <a:rPr lang="en-GB" sz="2400" b="1" smtClean="0">
                <a:effectLst>
                  <a:outerShdw blurRad="38100" dist="38100" dir="2700000" algn="tl">
                    <a:srgbClr val="000000"/>
                  </a:outerShdw>
                </a:effectLst>
                <a:latin typeface="Arial" charset="0"/>
                <a:ea typeface="ＭＳ Ｐゴシック" pitchFamily="-84" charset="-128"/>
                <a:sym typeface="Greek Symbols" pitchFamily="18" charset="2"/>
              </a:rPr>
              <a:t>Superantigens (TSST, SPEA etc)</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1143000"/>
          </a:xfrm>
        </p:spPr>
        <p:txBody>
          <a:bodyPr/>
          <a:lstStyle/>
          <a:p>
            <a:r>
              <a:rPr lang="en-US" b="1" smtClean="0">
                <a:effectLst>
                  <a:outerShdw blurRad="38100" dist="38100" dir="2700000" algn="tl">
                    <a:srgbClr val="000000"/>
                  </a:outerShdw>
                </a:effectLst>
                <a:latin typeface="Arial" charset="0"/>
                <a:ea typeface="ＭＳ Ｐゴシック" pitchFamily="-84" charset="-128"/>
              </a:rPr>
              <a:t>Nosocomial infections</a:t>
            </a:r>
          </a:p>
        </p:txBody>
      </p:sp>
      <p:sp>
        <p:nvSpPr>
          <p:cNvPr id="58371" name="Rectangle 3"/>
          <p:cNvSpPr>
            <a:spLocks noGrp="1" noChangeArrowheads="1"/>
          </p:cNvSpPr>
          <p:nvPr>
            <p:ph type="body" idx="1"/>
          </p:nvPr>
        </p:nvSpPr>
        <p:spPr>
          <a:xfrm>
            <a:off x="461963" y="1143000"/>
            <a:ext cx="8205787" cy="5326063"/>
          </a:xfrm>
        </p:spPr>
        <p:txBody>
          <a:bodyPr/>
          <a:lstStyle/>
          <a:p>
            <a:pPr>
              <a:lnSpc>
                <a:spcPct val="90000"/>
              </a:lnSpc>
              <a:spcBef>
                <a:spcPct val="60000"/>
              </a:spcBef>
            </a:pPr>
            <a:r>
              <a:rPr lang="en-US" sz="2800" b="1" smtClean="0">
                <a:effectLst>
                  <a:outerShdw blurRad="38100" dist="38100" dir="2700000" algn="tl">
                    <a:srgbClr val="000000"/>
                  </a:outerShdw>
                </a:effectLst>
                <a:latin typeface="Arial" charset="0"/>
                <a:ea typeface="ＭＳ Ｐゴシック" pitchFamily="-84" charset="-128"/>
              </a:rPr>
              <a:t>Nosocomial infection and drug-resistant pathogens </a:t>
            </a:r>
          </a:p>
          <a:p>
            <a:pPr lvl="1">
              <a:lnSpc>
                <a:spcPct val="90000"/>
              </a:lnSpc>
              <a:spcBef>
                <a:spcPct val="60000"/>
              </a:spcBef>
            </a:pPr>
            <a:r>
              <a:rPr lang="en-US" sz="2400" b="1" smtClean="0">
                <a:effectLst>
                  <a:outerShdw blurRad="38100" dist="38100" dir="2700000" algn="tl">
                    <a:srgbClr val="000000"/>
                  </a:outerShdw>
                </a:effectLst>
                <a:latin typeface="Arial" charset="0"/>
                <a:ea typeface="ＭＳ Ｐゴシック" pitchFamily="-84" charset="-128"/>
              </a:rPr>
              <a:t>multi-resistant </a:t>
            </a:r>
            <a:r>
              <a:rPr lang="en-US" sz="2400" b="1" i="1" smtClean="0">
                <a:effectLst>
                  <a:outerShdw blurRad="38100" dist="38100" dir="2700000" algn="tl">
                    <a:srgbClr val="000000"/>
                  </a:outerShdw>
                </a:effectLst>
                <a:latin typeface="Arial" charset="0"/>
                <a:ea typeface="ＭＳ Ｐゴシック" pitchFamily="-84" charset="-128"/>
              </a:rPr>
              <a:t>Staphylococcus aureus</a:t>
            </a:r>
          </a:p>
          <a:p>
            <a:pPr lvl="1">
              <a:lnSpc>
                <a:spcPct val="90000"/>
              </a:lnSpc>
              <a:spcBef>
                <a:spcPct val="60000"/>
              </a:spcBef>
            </a:pPr>
            <a:r>
              <a:rPr lang="en-US" sz="2400" b="1" smtClean="0">
                <a:effectLst>
                  <a:outerShdw blurRad="38100" dist="38100" dir="2700000" algn="tl">
                    <a:srgbClr val="000000"/>
                  </a:outerShdw>
                </a:effectLst>
                <a:latin typeface="Arial" charset="0"/>
                <a:ea typeface="ＭＳ Ｐゴシック" pitchFamily="-84" charset="-128"/>
              </a:rPr>
              <a:t>vancomycin-resistant enterococci</a:t>
            </a:r>
          </a:p>
          <a:p>
            <a:pPr lvl="1">
              <a:lnSpc>
                <a:spcPct val="90000"/>
              </a:lnSpc>
              <a:spcBef>
                <a:spcPct val="60000"/>
              </a:spcBef>
            </a:pPr>
            <a:r>
              <a:rPr lang="en-US" sz="2400" b="1" smtClean="0">
                <a:effectLst>
                  <a:outerShdw blurRad="38100" dist="38100" dir="2700000" algn="tl">
                    <a:srgbClr val="000000"/>
                  </a:outerShdw>
                </a:effectLst>
                <a:latin typeface="Arial" charset="0"/>
                <a:ea typeface="ＭＳ Ｐゴシック" pitchFamily="-84" charset="-128"/>
              </a:rPr>
              <a:t>multi-drug resistant Gram-negative bacteria</a:t>
            </a:r>
          </a:p>
          <a:p>
            <a:pPr lvl="1">
              <a:lnSpc>
                <a:spcPct val="90000"/>
              </a:lnSpc>
              <a:spcBef>
                <a:spcPct val="60000"/>
              </a:spcBef>
            </a:pPr>
            <a:r>
              <a:rPr lang="en-US" sz="2400" b="1" smtClean="0">
                <a:effectLst>
                  <a:outerShdw blurRad="38100" dist="38100" dir="2700000" algn="tl">
                    <a:srgbClr val="000000"/>
                  </a:outerShdw>
                </a:effectLst>
                <a:latin typeface="Arial" charset="0"/>
                <a:ea typeface="ＭＳ Ｐゴシック" pitchFamily="-84" charset="-128"/>
              </a:rPr>
              <a:t>Clostridium dificile</a:t>
            </a:r>
          </a:p>
          <a:p>
            <a:pPr>
              <a:lnSpc>
                <a:spcPct val="90000"/>
              </a:lnSpc>
              <a:spcBef>
                <a:spcPct val="60000"/>
              </a:spcBef>
            </a:pPr>
            <a:r>
              <a:rPr lang="en-US" sz="2800" b="1" smtClean="0">
                <a:effectLst>
                  <a:outerShdw blurRad="38100" dist="38100" dir="2700000" algn="tl">
                    <a:srgbClr val="000000"/>
                  </a:outerShdw>
                </a:effectLst>
                <a:latin typeface="Arial" charset="0"/>
                <a:ea typeface="ＭＳ Ｐゴシック" pitchFamily="-84" charset="-128"/>
              </a:rPr>
              <a:t>At any one time, 9% (mean prevalence) of </a:t>
            </a:r>
            <a:br>
              <a:rPr lang="en-US" sz="2800" b="1" smtClean="0">
                <a:effectLst>
                  <a:outerShdw blurRad="38100" dist="38100" dir="2700000" algn="tl">
                    <a:srgbClr val="000000"/>
                  </a:outerShdw>
                </a:effectLst>
                <a:latin typeface="Arial" charset="0"/>
                <a:ea typeface="ＭＳ Ｐゴシック" pitchFamily="-84" charset="-128"/>
              </a:rPr>
            </a:br>
            <a:r>
              <a:rPr lang="en-US" sz="2800" b="1" smtClean="0">
                <a:effectLst>
                  <a:outerShdw blurRad="38100" dist="38100" dir="2700000" algn="tl">
                    <a:srgbClr val="000000"/>
                  </a:outerShdw>
                </a:effectLst>
                <a:latin typeface="Arial" charset="0"/>
                <a:ea typeface="ＭＳ Ｐゴシック" pitchFamily="-84" charset="-128"/>
              </a:rPr>
              <a:t>in-patients have infection, acquired following admission</a:t>
            </a:r>
            <a:endParaRPr lang="en-US" sz="2800" b="1" baseline="30000" smtClean="0">
              <a:effectLst>
                <a:outerShdw blurRad="38100" dist="38100" dir="2700000" algn="tl">
                  <a:srgbClr val="000000"/>
                </a:outerShdw>
              </a:effectLst>
              <a:latin typeface="Arial" charset="0"/>
              <a:ea typeface="ＭＳ Ｐゴシック" pitchFamily="-84" charset="-128"/>
            </a:endParaRPr>
          </a:p>
          <a:p>
            <a:pPr>
              <a:lnSpc>
                <a:spcPct val="90000"/>
              </a:lnSpc>
              <a:spcBef>
                <a:spcPct val="60000"/>
              </a:spcBef>
            </a:pPr>
            <a:r>
              <a:rPr lang="en-US" sz="2800" b="1" smtClean="0">
                <a:effectLst>
                  <a:outerShdw blurRad="38100" dist="38100" dir="2700000" algn="tl">
                    <a:srgbClr val="000000"/>
                  </a:outerShdw>
                </a:effectLst>
                <a:latin typeface="Arial" charset="0"/>
                <a:ea typeface="ＭＳ Ｐゴシック" pitchFamily="-84" charset="-128"/>
              </a:rPr>
              <a:t>Microbial resistance increases the threat to patients with nosocomial infection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effectLst>
                  <a:outerShdw blurRad="38100" dist="38100" dir="2700000" algn="tl">
                    <a:srgbClr val="000000"/>
                  </a:outerShdw>
                </a:effectLst>
                <a:latin typeface="Arial" charset="0"/>
                <a:ea typeface="ＭＳ Ｐゴシック" pitchFamily="-84" charset="-128"/>
              </a:rPr>
              <a:t>Other pathogens in sepsis</a:t>
            </a:r>
          </a:p>
        </p:txBody>
      </p:sp>
      <p:sp>
        <p:nvSpPr>
          <p:cNvPr id="60419" name="Rectangle 3"/>
          <p:cNvSpPr>
            <a:spLocks noGrp="1" noChangeArrowheads="1"/>
          </p:cNvSpPr>
          <p:nvPr>
            <p:ph type="body" idx="1"/>
          </p:nvPr>
        </p:nvSpPr>
        <p:spPr>
          <a:xfrm>
            <a:off x="685800" y="2189163"/>
            <a:ext cx="7473950" cy="3382962"/>
          </a:xfrm>
        </p:spPr>
        <p:txBody>
          <a:bodyPr/>
          <a:lstStyle/>
          <a:p>
            <a:pPr>
              <a:lnSpc>
                <a:spcPct val="90000"/>
              </a:lnSpc>
              <a:spcBef>
                <a:spcPct val="60000"/>
              </a:spcBef>
            </a:pPr>
            <a:r>
              <a:rPr lang="en-US" sz="2800" i="1" smtClean="0">
                <a:effectLst>
                  <a:outerShdw blurRad="38100" dist="38100" dir="2700000" algn="tl">
                    <a:srgbClr val="000000"/>
                  </a:outerShdw>
                </a:effectLst>
                <a:latin typeface="Arial" charset="0"/>
                <a:ea typeface="ＭＳ Ｐゴシック" pitchFamily="-84" charset="-128"/>
              </a:rPr>
              <a:t>Candida </a:t>
            </a:r>
            <a:r>
              <a:rPr lang="en-US" sz="2800" smtClean="0">
                <a:effectLst>
                  <a:outerShdw blurRad="38100" dist="38100" dir="2700000" algn="tl">
                    <a:srgbClr val="000000"/>
                  </a:outerShdw>
                </a:effectLst>
                <a:latin typeface="Arial" charset="0"/>
                <a:ea typeface="ＭＳ Ｐゴシック" pitchFamily="-84" charset="-128"/>
              </a:rPr>
              <a:t>spp. are the most common fungal pathogens associated with sepsis</a:t>
            </a:r>
            <a:endParaRPr lang="en-US" sz="2800" i="1" smtClean="0">
              <a:effectLst>
                <a:outerShdw blurRad="38100" dist="38100" dir="2700000" algn="tl">
                  <a:srgbClr val="000000"/>
                </a:outerShdw>
              </a:effectLst>
              <a:latin typeface="Arial" charset="0"/>
              <a:ea typeface="ＭＳ Ｐゴシック" pitchFamily="-84" charset="-128"/>
            </a:endParaRPr>
          </a:p>
          <a:p>
            <a:pPr>
              <a:lnSpc>
                <a:spcPct val="90000"/>
              </a:lnSpc>
              <a:spcBef>
                <a:spcPct val="60000"/>
              </a:spcBef>
            </a:pPr>
            <a:r>
              <a:rPr lang="en-US" sz="2800" smtClean="0">
                <a:effectLst>
                  <a:outerShdw blurRad="38100" dist="38100" dir="2700000" algn="tl">
                    <a:srgbClr val="000000"/>
                  </a:outerShdw>
                </a:effectLst>
                <a:latin typeface="Arial" charset="0"/>
                <a:ea typeface="ＭＳ Ｐゴシック" pitchFamily="-84" charset="-128"/>
              </a:rPr>
              <a:t>Candidaemia is associated with a high </a:t>
            </a:r>
            <a:br>
              <a:rPr lang="en-US" sz="2800" smtClean="0">
                <a:effectLst>
                  <a:outerShdw blurRad="38100" dist="38100" dir="2700000" algn="tl">
                    <a:srgbClr val="000000"/>
                  </a:outerShdw>
                </a:effectLst>
                <a:latin typeface="Arial" charset="0"/>
                <a:ea typeface="ＭＳ Ｐゴシック" pitchFamily="-84" charset="-128"/>
              </a:rPr>
            </a:br>
            <a:r>
              <a:rPr lang="en-US" sz="2800" smtClean="0">
                <a:effectLst>
                  <a:outerShdw blurRad="38100" dist="38100" dir="2700000" algn="tl">
                    <a:srgbClr val="000000"/>
                  </a:outerShdw>
                </a:effectLst>
                <a:latin typeface="Arial" charset="0"/>
                <a:ea typeface="ＭＳ Ｐゴシック" pitchFamily="-84" charset="-128"/>
              </a:rPr>
              <a:t>mortality of 50%</a:t>
            </a:r>
          </a:p>
          <a:p>
            <a:pPr>
              <a:lnSpc>
                <a:spcPct val="90000"/>
              </a:lnSpc>
              <a:spcBef>
                <a:spcPct val="60000"/>
              </a:spcBef>
            </a:pPr>
            <a:r>
              <a:rPr lang="en-US" sz="2800" smtClean="0">
                <a:effectLst>
                  <a:outerShdw blurRad="38100" dist="38100" dir="2700000" algn="tl">
                    <a:srgbClr val="000000"/>
                  </a:outerShdw>
                </a:effectLst>
                <a:latin typeface="Arial" charset="0"/>
                <a:ea typeface="ＭＳ Ｐゴシック" pitchFamily="-84" charset="-128"/>
              </a:rPr>
              <a:t>Viruses (e.g. RSV, influenza virus) or parasites (e.g. malaria) may be associated with sepsis</a:t>
            </a:r>
            <a:endParaRPr lang="en-US" sz="2800" baseline="30000" smtClean="0">
              <a:effectLst>
                <a:outerShdw blurRad="38100" dist="38100" dir="2700000" algn="tl">
                  <a:srgbClr val="000000"/>
                </a:outerShdw>
              </a:effectLst>
              <a:latin typeface="Arial" charset="0"/>
              <a:ea typeface="ＭＳ Ｐゴシック" pitchFamily="-84" charset="-128"/>
            </a:endParaRPr>
          </a:p>
        </p:txBody>
      </p:sp>
      <p:sp>
        <p:nvSpPr>
          <p:cNvPr id="60421" name="Text Box 5"/>
          <p:cNvSpPr txBox="1">
            <a:spLocks noChangeArrowheads="1"/>
          </p:cNvSpPr>
          <p:nvPr/>
        </p:nvSpPr>
        <p:spPr bwMode="auto">
          <a:xfrm>
            <a:off x="279400" y="6510338"/>
            <a:ext cx="8702675" cy="347662"/>
          </a:xfrm>
          <a:prstGeom prst="rect">
            <a:avLst/>
          </a:prstGeom>
          <a:noFill/>
          <a:ln w="12700">
            <a:noFill/>
            <a:miter lim="800000"/>
            <a:headEnd/>
            <a:tailEnd/>
          </a:ln>
          <a:effec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a:effectLst>
                  <a:outerShdw blurRad="38100" dist="38100" dir="2700000" algn="tl">
                    <a:srgbClr val="000000"/>
                  </a:outerShdw>
                </a:effectLst>
              </a:rPr>
              <a:t>RSV: respiratory syncytial virus</a:t>
            </a:r>
            <a:endParaRPr lang="en-GB" sz="12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lstStyle/>
          <a:p>
            <a:r>
              <a:rPr lang="en-US" sz="4000" b="1" smtClean="0">
                <a:effectLst>
                  <a:outerShdw blurRad="38100" dist="38100" dir="2700000" algn="tl">
                    <a:srgbClr val="000000"/>
                  </a:outerShdw>
                </a:effectLst>
                <a:latin typeface="Arial" charset="0"/>
                <a:ea typeface="ＭＳ Ｐゴシック" pitchFamily="-84" charset="-128"/>
              </a:rPr>
              <a:t>Host response to infection</a:t>
            </a:r>
            <a:br>
              <a:rPr lang="en-US" sz="4000" b="1" smtClean="0">
                <a:effectLst>
                  <a:outerShdw blurRad="38100" dist="38100" dir="2700000" algn="tl">
                    <a:srgbClr val="000000"/>
                  </a:outerShdw>
                </a:effectLst>
                <a:latin typeface="Arial" charset="0"/>
                <a:ea typeface="ＭＳ Ｐゴシック" pitchFamily="-84" charset="-128"/>
              </a:rPr>
            </a:br>
            <a:r>
              <a:rPr lang="en-US" sz="3100" b="1" i="1" smtClean="0">
                <a:effectLst>
                  <a:outerShdw blurRad="38100" dist="38100" dir="2700000" algn="tl">
                    <a:srgbClr val="000000"/>
                  </a:outerShdw>
                </a:effectLst>
                <a:latin typeface="Arial" charset="0"/>
                <a:ea typeface="ＭＳ Ｐゴシック" pitchFamily="-84" charset="-128"/>
              </a:rPr>
              <a:t>Progression to sepsis and severe sepsis</a:t>
            </a:r>
            <a:endParaRPr lang="en-US" sz="4000" b="1" i="1" smtClean="0">
              <a:effectLst>
                <a:outerShdw blurRad="38100" dist="38100" dir="2700000" algn="tl">
                  <a:srgbClr val="000000"/>
                </a:outerShdw>
              </a:effectLst>
              <a:latin typeface="Arial" charset="0"/>
              <a:ea typeface="ＭＳ Ｐゴシック" pitchFamily="-84" charset="-128"/>
            </a:endParaRPr>
          </a:p>
        </p:txBody>
      </p:sp>
      <p:grpSp>
        <p:nvGrpSpPr>
          <p:cNvPr id="2" name="Group 3"/>
          <p:cNvGrpSpPr>
            <a:grpSpLocks/>
          </p:cNvGrpSpPr>
          <p:nvPr/>
        </p:nvGrpSpPr>
        <p:grpSpPr bwMode="auto">
          <a:xfrm>
            <a:off x="1398588" y="4495800"/>
            <a:ext cx="2901950" cy="1895475"/>
            <a:chOff x="881" y="2832"/>
            <a:chExt cx="1828" cy="1194"/>
          </a:xfrm>
        </p:grpSpPr>
        <p:sp>
          <p:nvSpPr>
            <p:cNvPr id="5" name="Text Box 4"/>
            <p:cNvSpPr txBox="1">
              <a:spLocks noChangeArrowheads="1"/>
            </p:cNvSpPr>
            <p:nvPr/>
          </p:nvSpPr>
          <p:spPr bwMode="auto">
            <a:xfrm>
              <a:off x="881" y="2832"/>
              <a:ext cx="18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2000" b="1"/>
                <a:t>Loss of homeostasis</a:t>
              </a:r>
            </a:p>
          </p:txBody>
        </p:sp>
        <p:sp>
          <p:nvSpPr>
            <p:cNvPr id="62469" name="AutoShape 5"/>
            <p:cNvSpPr>
              <a:spLocks noChangeArrowheads="1"/>
            </p:cNvSpPr>
            <p:nvPr/>
          </p:nvSpPr>
          <p:spPr bwMode="auto">
            <a:xfrm flipV="1">
              <a:off x="1689" y="3089"/>
              <a:ext cx="198" cy="246"/>
            </a:xfrm>
            <a:prstGeom prst="upArrow">
              <a:avLst>
                <a:gd name="adj1" fmla="val 42583"/>
                <a:gd name="adj2" fmla="val 61115"/>
              </a:avLst>
            </a:prstGeom>
            <a:gradFill rotWithShape="0">
              <a:gsLst>
                <a:gs pos="0">
                  <a:srgbClr val="007BC5"/>
                </a:gs>
                <a:gs pos="100000">
                  <a:srgbClr val="F7CE5B"/>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2485" name="Text Box 6"/>
            <p:cNvSpPr txBox="1">
              <a:spLocks noChangeArrowheads="1"/>
            </p:cNvSpPr>
            <p:nvPr/>
          </p:nvSpPr>
          <p:spPr bwMode="auto">
            <a:xfrm>
              <a:off x="976" y="3267"/>
              <a:ext cx="16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2000" b="1"/>
                <a:t>Organ dysfunction</a:t>
              </a:r>
            </a:p>
          </p:txBody>
        </p:sp>
        <p:sp>
          <p:nvSpPr>
            <p:cNvPr id="6" name="AutoShape 7"/>
            <p:cNvSpPr>
              <a:spLocks noChangeArrowheads="1"/>
            </p:cNvSpPr>
            <p:nvPr/>
          </p:nvSpPr>
          <p:spPr bwMode="auto">
            <a:xfrm flipV="1">
              <a:off x="1689" y="3543"/>
              <a:ext cx="198" cy="233"/>
            </a:xfrm>
            <a:prstGeom prst="upArrow">
              <a:avLst>
                <a:gd name="adj1" fmla="val 42583"/>
                <a:gd name="adj2" fmla="val 57885"/>
              </a:avLst>
            </a:prstGeom>
            <a:gradFill rotWithShape="0">
              <a:gsLst>
                <a:gs pos="0">
                  <a:srgbClr val="007BC5"/>
                </a:gs>
                <a:gs pos="100000">
                  <a:srgbClr val="F7CE5B"/>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2487" name="Text Box 8"/>
            <p:cNvSpPr txBox="1">
              <a:spLocks noChangeArrowheads="1"/>
            </p:cNvSpPr>
            <p:nvPr/>
          </p:nvSpPr>
          <p:spPr bwMode="auto">
            <a:xfrm>
              <a:off x="976" y="3776"/>
              <a:ext cx="16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2000" b="1"/>
                <a:t>Death</a:t>
              </a:r>
            </a:p>
          </p:txBody>
        </p:sp>
      </p:grpSp>
      <p:grpSp>
        <p:nvGrpSpPr>
          <p:cNvPr id="3" name="Group 10"/>
          <p:cNvGrpSpPr>
            <a:grpSpLocks/>
          </p:cNvGrpSpPr>
          <p:nvPr/>
        </p:nvGrpSpPr>
        <p:grpSpPr bwMode="auto">
          <a:xfrm>
            <a:off x="622300" y="1517650"/>
            <a:ext cx="6732588" cy="368300"/>
            <a:chOff x="392" y="956"/>
            <a:chExt cx="4241" cy="232"/>
          </a:xfrm>
        </p:grpSpPr>
        <p:sp>
          <p:nvSpPr>
            <p:cNvPr id="7" name="AutoShape 11"/>
            <p:cNvSpPr>
              <a:spLocks noChangeArrowheads="1"/>
            </p:cNvSpPr>
            <p:nvPr/>
          </p:nvSpPr>
          <p:spPr bwMode="auto">
            <a:xfrm rot="16200000" flipV="1">
              <a:off x="2033" y="243"/>
              <a:ext cx="205" cy="1680"/>
            </a:xfrm>
            <a:prstGeom prst="upArrow">
              <a:avLst>
                <a:gd name="adj1" fmla="val 40491"/>
                <a:gd name="adj2" fmla="val 84986"/>
              </a:avLst>
            </a:prstGeom>
            <a:gradFill rotWithShape="0">
              <a:gsLst>
                <a:gs pos="0">
                  <a:srgbClr val="F7CE5B"/>
                </a:gs>
                <a:gs pos="100000">
                  <a:srgbClr val="007BC5"/>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2480" name="AutoShape 12"/>
            <p:cNvSpPr>
              <a:spLocks noChangeArrowheads="1"/>
            </p:cNvSpPr>
            <p:nvPr/>
          </p:nvSpPr>
          <p:spPr bwMode="auto">
            <a:xfrm>
              <a:off x="392" y="956"/>
              <a:ext cx="957"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r>
                <a:rPr lang="en-US" sz="2000" b="1"/>
                <a:t>Pathogen</a:t>
              </a:r>
            </a:p>
          </p:txBody>
        </p:sp>
        <p:sp>
          <p:nvSpPr>
            <p:cNvPr id="62481" name="AutoShape 13"/>
            <p:cNvSpPr>
              <a:spLocks noChangeArrowheads="1"/>
            </p:cNvSpPr>
            <p:nvPr/>
          </p:nvSpPr>
          <p:spPr bwMode="auto">
            <a:xfrm>
              <a:off x="1552" y="960"/>
              <a:ext cx="998"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spcBef>
                  <a:spcPct val="50000"/>
                </a:spcBef>
              </a:pPr>
              <a:r>
                <a:rPr lang="en-US" sz="2000" b="1"/>
                <a:t>Infection</a:t>
              </a:r>
            </a:p>
          </p:txBody>
        </p:sp>
        <p:sp>
          <p:nvSpPr>
            <p:cNvPr id="8" name="Text Box 14"/>
            <p:cNvSpPr txBox="1">
              <a:spLocks noChangeArrowheads="1"/>
            </p:cNvSpPr>
            <p:nvPr/>
          </p:nvSpPr>
          <p:spPr bwMode="auto">
            <a:xfrm>
              <a:off x="2994" y="957"/>
              <a:ext cx="16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solidFill>
                    <a:srgbClr val="F7CE5B"/>
                  </a:solidFill>
                </a:rPr>
                <a:t>Host response</a:t>
              </a:r>
            </a:p>
          </p:txBody>
        </p:sp>
      </p:grpSp>
      <p:grpSp>
        <p:nvGrpSpPr>
          <p:cNvPr id="4" name="Group 15"/>
          <p:cNvGrpSpPr>
            <a:grpSpLocks/>
          </p:cNvGrpSpPr>
          <p:nvPr/>
        </p:nvGrpSpPr>
        <p:grpSpPr bwMode="auto">
          <a:xfrm>
            <a:off x="3910013" y="2038350"/>
            <a:ext cx="4016375" cy="3079750"/>
            <a:chOff x="2463" y="1284"/>
            <a:chExt cx="2530" cy="1940"/>
          </a:xfrm>
        </p:grpSpPr>
        <p:sp>
          <p:nvSpPr>
            <p:cNvPr id="62470" name="Freeform 16"/>
            <p:cNvSpPr>
              <a:spLocks/>
            </p:cNvSpPr>
            <p:nvPr/>
          </p:nvSpPr>
          <p:spPr bwMode="auto">
            <a:xfrm>
              <a:off x="2968" y="2143"/>
              <a:ext cx="1083" cy="1080"/>
            </a:xfrm>
            <a:custGeom>
              <a:avLst/>
              <a:gdLst>
                <a:gd name="T0" fmla="*/ 0 w 832"/>
                <a:gd name="T1" fmla="*/ 3334 h 830"/>
                <a:gd name="T2" fmla="*/ 0 w 832"/>
                <a:gd name="T3" fmla="*/ 6589 h 830"/>
                <a:gd name="T4" fmla="*/ 2303 w 832"/>
                <a:gd name="T5" fmla="*/ 8877 h 830"/>
                <a:gd name="T6" fmla="*/ 5570 w 832"/>
                <a:gd name="T7" fmla="*/ 8877 h 830"/>
                <a:gd name="T8" fmla="*/ 7867 w 832"/>
                <a:gd name="T9" fmla="*/ 6604 h 830"/>
                <a:gd name="T10" fmla="*/ 8928 w 832"/>
                <a:gd name="T11" fmla="*/ 5897 h 830"/>
                <a:gd name="T12" fmla="*/ 7853 w 832"/>
                <a:gd name="T13" fmla="*/ 5187 h 830"/>
                <a:gd name="T14" fmla="*/ 7853 w 832"/>
                <a:gd name="T15" fmla="*/ 4756 h 830"/>
                <a:gd name="T16" fmla="*/ 6735 w 832"/>
                <a:gd name="T17" fmla="*/ 4045 h 830"/>
                <a:gd name="T18" fmla="*/ 7822 w 832"/>
                <a:gd name="T19" fmla="*/ 3349 h 830"/>
                <a:gd name="T20" fmla="*/ 5548 w 832"/>
                <a:gd name="T21" fmla="*/ 1063 h 830"/>
                <a:gd name="T22" fmla="*/ 4866 w 832"/>
                <a:gd name="T23" fmla="*/ 0 h 830"/>
                <a:gd name="T24" fmla="*/ 4129 w 832"/>
                <a:gd name="T25" fmla="*/ 1067 h 830"/>
                <a:gd name="T26" fmla="*/ 3677 w 832"/>
                <a:gd name="T27" fmla="*/ 1067 h 830"/>
                <a:gd name="T28" fmla="*/ 2959 w 832"/>
                <a:gd name="T29" fmla="*/ 2130 h 830"/>
                <a:gd name="T30" fmla="*/ 2268 w 832"/>
                <a:gd name="T31" fmla="*/ 1053 h 830"/>
                <a:gd name="T32" fmla="*/ 0 w 832"/>
                <a:gd name="T33" fmla="*/ 3334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2"/>
                <a:gd name="T52" fmla="*/ 0 h 830"/>
                <a:gd name="T53" fmla="*/ 832 w 832"/>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2" h="830">
                  <a:moveTo>
                    <a:pt x="0" y="312"/>
                  </a:moveTo>
                  <a:lnTo>
                    <a:pt x="0" y="616"/>
                  </a:lnTo>
                  <a:lnTo>
                    <a:pt x="214" y="830"/>
                  </a:lnTo>
                  <a:lnTo>
                    <a:pt x="519" y="830"/>
                  </a:lnTo>
                  <a:lnTo>
                    <a:pt x="733" y="617"/>
                  </a:lnTo>
                  <a:lnTo>
                    <a:pt x="832" y="552"/>
                  </a:lnTo>
                  <a:lnTo>
                    <a:pt x="732" y="485"/>
                  </a:lnTo>
                  <a:lnTo>
                    <a:pt x="732" y="445"/>
                  </a:lnTo>
                  <a:lnTo>
                    <a:pt x="628" y="378"/>
                  </a:lnTo>
                  <a:lnTo>
                    <a:pt x="729" y="313"/>
                  </a:lnTo>
                  <a:lnTo>
                    <a:pt x="517" y="99"/>
                  </a:lnTo>
                  <a:lnTo>
                    <a:pt x="453" y="0"/>
                  </a:lnTo>
                  <a:lnTo>
                    <a:pt x="385" y="100"/>
                  </a:lnTo>
                  <a:lnTo>
                    <a:pt x="343" y="100"/>
                  </a:lnTo>
                  <a:lnTo>
                    <a:pt x="276" y="199"/>
                  </a:lnTo>
                  <a:lnTo>
                    <a:pt x="211" y="98"/>
                  </a:lnTo>
                  <a:lnTo>
                    <a:pt x="0" y="312"/>
                  </a:lnTo>
                  <a:close/>
                </a:path>
              </a:pathLst>
            </a:custGeom>
            <a:gradFill rotWithShape="0">
              <a:gsLst>
                <a:gs pos="0">
                  <a:srgbClr val="AFA095"/>
                </a:gs>
                <a:gs pos="100000">
                  <a:srgbClr val="514A45"/>
                </a:gs>
              </a:gsLst>
              <a:path path="rect">
                <a:fillToRect l="50000" t="50000" r="50000" b="50000"/>
              </a:path>
            </a:gradFill>
            <a:ln w="9525">
              <a:miter lim="800000"/>
              <a:headEnd/>
              <a:tailEnd/>
            </a:ln>
            <a:scene3d>
              <a:camera prst="legacyObliqueTopRight"/>
              <a:lightRig rig="legacyFlat3" dir="b"/>
            </a:scene3d>
            <a:sp3d extrusionH="176200" prstMaterial="legacyMatte">
              <a:bevelT w="13500" h="13500" prst="angle"/>
              <a:bevelB w="13500" h="13500" prst="angle"/>
              <a:extrusionClr>
                <a:srgbClr val="AFA095"/>
              </a:extrusionClr>
            </a:sp3d>
          </p:spPr>
          <p:txBody>
            <a:bodyPr>
              <a:flatTx/>
            </a:bodyPr>
            <a:lstStyle/>
            <a:p>
              <a:endParaRPr lang="en-US"/>
            </a:p>
          </p:txBody>
        </p:sp>
        <p:sp>
          <p:nvSpPr>
            <p:cNvPr id="62471" name="Freeform 17"/>
            <p:cNvSpPr>
              <a:spLocks/>
            </p:cNvSpPr>
            <p:nvPr/>
          </p:nvSpPr>
          <p:spPr bwMode="auto">
            <a:xfrm>
              <a:off x="3822" y="2141"/>
              <a:ext cx="1080" cy="1083"/>
            </a:xfrm>
            <a:custGeom>
              <a:avLst/>
              <a:gdLst>
                <a:gd name="T0" fmla="*/ 3349 w 830"/>
                <a:gd name="T1" fmla="*/ 8928 h 832"/>
                <a:gd name="T2" fmla="*/ 6589 w 830"/>
                <a:gd name="T3" fmla="*/ 8928 h 832"/>
                <a:gd name="T4" fmla="*/ 8877 w 830"/>
                <a:gd name="T5" fmla="*/ 6629 h 832"/>
                <a:gd name="T6" fmla="*/ 8877 w 830"/>
                <a:gd name="T7" fmla="*/ 3357 h 832"/>
                <a:gd name="T8" fmla="*/ 6604 w 830"/>
                <a:gd name="T9" fmla="*/ 1066 h 832"/>
                <a:gd name="T10" fmla="*/ 5897 w 830"/>
                <a:gd name="T11" fmla="*/ 0 h 832"/>
                <a:gd name="T12" fmla="*/ 5187 w 830"/>
                <a:gd name="T13" fmla="*/ 1067 h 832"/>
                <a:gd name="T14" fmla="*/ 4768 w 830"/>
                <a:gd name="T15" fmla="*/ 1067 h 832"/>
                <a:gd name="T16" fmla="*/ 4047 w 830"/>
                <a:gd name="T17" fmla="*/ 2191 h 832"/>
                <a:gd name="T18" fmla="*/ 3357 w 830"/>
                <a:gd name="T19" fmla="*/ 1101 h 832"/>
                <a:gd name="T20" fmla="*/ 1067 w 830"/>
                <a:gd name="T21" fmla="*/ 3380 h 832"/>
                <a:gd name="T22" fmla="*/ 0 w 830"/>
                <a:gd name="T23" fmla="*/ 4065 h 832"/>
                <a:gd name="T24" fmla="*/ 1075 w 830"/>
                <a:gd name="T25" fmla="*/ 4803 h 832"/>
                <a:gd name="T26" fmla="*/ 1075 w 830"/>
                <a:gd name="T27" fmla="*/ 5251 h 832"/>
                <a:gd name="T28" fmla="*/ 2130 w 830"/>
                <a:gd name="T29" fmla="*/ 5964 h 832"/>
                <a:gd name="T30" fmla="*/ 1063 w 830"/>
                <a:gd name="T31" fmla="*/ 6661 h 832"/>
                <a:gd name="T32" fmla="*/ 3349 w 830"/>
                <a:gd name="T33" fmla="*/ 8928 h 8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832"/>
                <a:gd name="T53" fmla="*/ 830 w 830"/>
                <a:gd name="T54" fmla="*/ 832 h 8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832">
                  <a:moveTo>
                    <a:pt x="313" y="832"/>
                  </a:moveTo>
                  <a:lnTo>
                    <a:pt x="616" y="832"/>
                  </a:lnTo>
                  <a:lnTo>
                    <a:pt x="830" y="618"/>
                  </a:lnTo>
                  <a:lnTo>
                    <a:pt x="830" y="313"/>
                  </a:lnTo>
                  <a:lnTo>
                    <a:pt x="617" y="99"/>
                  </a:lnTo>
                  <a:lnTo>
                    <a:pt x="552" y="0"/>
                  </a:lnTo>
                  <a:lnTo>
                    <a:pt x="485" y="100"/>
                  </a:lnTo>
                  <a:lnTo>
                    <a:pt x="446" y="100"/>
                  </a:lnTo>
                  <a:lnTo>
                    <a:pt x="379" y="204"/>
                  </a:lnTo>
                  <a:lnTo>
                    <a:pt x="314" y="103"/>
                  </a:lnTo>
                  <a:lnTo>
                    <a:pt x="100" y="315"/>
                  </a:lnTo>
                  <a:lnTo>
                    <a:pt x="0" y="379"/>
                  </a:lnTo>
                  <a:lnTo>
                    <a:pt x="101" y="447"/>
                  </a:lnTo>
                  <a:lnTo>
                    <a:pt x="101" y="489"/>
                  </a:lnTo>
                  <a:lnTo>
                    <a:pt x="199" y="556"/>
                  </a:lnTo>
                  <a:lnTo>
                    <a:pt x="99" y="621"/>
                  </a:lnTo>
                  <a:lnTo>
                    <a:pt x="313" y="832"/>
                  </a:lnTo>
                  <a:close/>
                </a:path>
              </a:pathLst>
            </a:custGeom>
            <a:gradFill rotWithShape="0">
              <a:gsLst>
                <a:gs pos="0">
                  <a:srgbClr val="F7CE5B"/>
                </a:gs>
                <a:gs pos="100000">
                  <a:srgbClr val="725F2A"/>
                </a:gs>
              </a:gsLst>
              <a:path path="rect">
                <a:fillToRect l="50000" t="50000" r="50000" b="50000"/>
              </a:path>
            </a:gradFill>
            <a:ln w="9525">
              <a:miter lim="800000"/>
              <a:headEnd/>
              <a:tailEnd/>
            </a:ln>
            <a:scene3d>
              <a:camera prst="legacyObliqueTopRight"/>
              <a:lightRig rig="legacyFlat3" dir="b"/>
            </a:scene3d>
            <a:sp3d extrusionH="176200" prstMaterial="legacyMatte">
              <a:bevelT w="13500" h="13500" prst="angle"/>
              <a:bevelB w="13500" h="13500" prst="angle"/>
              <a:extrusionClr>
                <a:srgbClr val="F7CE5B"/>
              </a:extrusionClr>
            </a:sp3d>
          </p:spPr>
          <p:txBody>
            <a:bodyPr>
              <a:flatTx/>
            </a:bodyPr>
            <a:lstStyle/>
            <a:p>
              <a:endParaRPr lang="en-US"/>
            </a:p>
          </p:txBody>
        </p:sp>
        <p:sp>
          <p:nvSpPr>
            <p:cNvPr id="62482" name="AutoShape 18"/>
            <p:cNvSpPr>
              <a:spLocks noChangeArrowheads="1"/>
            </p:cNvSpPr>
            <p:nvPr/>
          </p:nvSpPr>
          <p:spPr bwMode="auto">
            <a:xfrm rot="4492970" flipV="1">
              <a:off x="2563" y="2554"/>
              <a:ext cx="198" cy="398"/>
            </a:xfrm>
            <a:prstGeom prst="upArrow">
              <a:avLst>
                <a:gd name="adj1" fmla="val 42583"/>
                <a:gd name="adj2" fmla="val 98876"/>
              </a:avLst>
            </a:prstGeom>
            <a:gradFill rotWithShape="0">
              <a:gsLst>
                <a:gs pos="0">
                  <a:srgbClr val="F7CE5B"/>
                </a:gs>
                <a:gs pos="100000">
                  <a:srgbClr val="007BC5"/>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2483" name="Text Box 19"/>
            <p:cNvSpPr txBox="1">
              <a:spLocks noChangeArrowheads="1"/>
            </p:cNvSpPr>
            <p:nvPr/>
          </p:nvSpPr>
          <p:spPr bwMode="auto">
            <a:xfrm>
              <a:off x="3159" y="2548"/>
              <a:ext cx="802" cy="384"/>
            </a:xfrm>
            <a:prstGeom prst="rect">
              <a:avLst/>
            </a:prstGeom>
            <a:noFill/>
            <a:ln w="127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700" b="1">
                  <a:effectLst>
                    <a:outerShdw blurRad="38100" dist="38100" dir="2700000" algn="tl">
                      <a:srgbClr val="000000"/>
                    </a:outerShdw>
                  </a:effectLst>
                </a:rPr>
                <a:t>Other </a:t>
              </a:r>
              <a:br>
                <a:rPr lang="en-US" sz="1700" b="1">
                  <a:effectLst>
                    <a:outerShdw blurRad="38100" dist="38100" dir="2700000" algn="tl">
                      <a:srgbClr val="000000"/>
                    </a:outerShdw>
                  </a:effectLst>
                </a:rPr>
              </a:br>
              <a:r>
                <a:rPr lang="en-US" sz="1700" b="1">
                  <a:effectLst>
                    <a:outerShdw blurRad="38100" dist="38100" dir="2700000" algn="tl">
                      <a:srgbClr val="000000"/>
                    </a:outerShdw>
                  </a:effectLst>
                </a:rPr>
                <a:t>factors</a:t>
              </a:r>
            </a:p>
          </p:txBody>
        </p:sp>
        <p:sp>
          <p:nvSpPr>
            <p:cNvPr id="62484" name="Text Box 20"/>
            <p:cNvSpPr txBox="1">
              <a:spLocks noChangeArrowheads="1"/>
            </p:cNvSpPr>
            <p:nvPr/>
          </p:nvSpPr>
          <p:spPr bwMode="auto">
            <a:xfrm>
              <a:off x="3969" y="2548"/>
              <a:ext cx="1008" cy="384"/>
            </a:xfrm>
            <a:prstGeom prst="rect">
              <a:avLst/>
            </a:prstGeom>
            <a:noFill/>
            <a:ln w="127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700" b="1">
                  <a:effectLst>
                    <a:outerShdw blurRad="38100" dist="38100" dir="2700000" algn="tl">
                      <a:srgbClr val="000000"/>
                    </a:outerShdw>
                  </a:effectLst>
                </a:rPr>
                <a:t>Coagulation/</a:t>
              </a:r>
              <a:br>
                <a:rPr lang="en-US" sz="1700" b="1">
                  <a:effectLst>
                    <a:outerShdw blurRad="38100" dist="38100" dir="2700000" algn="tl">
                      <a:srgbClr val="000000"/>
                    </a:outerShdw>
                  </a:effectLst>
                </a:rPr>
              </a:br>
              <a:r>
                <a:rPr lang="en-US" sz="1700" b="1">
                  <a:effectLst>
                    <a:outerShdw blurRad="38100" dist="38100" dir="2700000" algn="tl">
                      <a:srgbClr val="000000"/>
                    </a:outerShdw>
                  </a:effectLst>
                </a:rPr>
                <a:t>fibrinolysis</a:t>
              </a:r>
            </a:p>
          </p:txBody>
        </p:sp>
        <p:sp>
          <p:nvSpPr>
            <p:cNvPr id="62475" name="Freeform 21"/>
            <p:cNvSpPr>
              <a:spLocks/>
            </p:cNvSpPr>
            <p:nvPr/>
          </p:nvSpPr>
          <p:spPr bwMode="auto">
            <a:xfrm>
              <a:off x="2964" y="1284"/>
              <a:ext cx="1080" cy="1083"/>
            </a:xfrm>
            <a:custGeom>
              <a:avLst/>
              <a:gdLst>
                <a:gd name="T0" fmla="*/ 5538 w 830"/>
                <a:gd name="T1" fmla="*/ 0 h 832"/>
                <a:gd name="T2" fmla="*/ 2303 w 830"/>
                <a:gd name="T3" fmla="*/ 0 h 832"/>
                <a:gd name="T4" fmla="*/ 0 w 830"/>
                <a:gd name="T5" fmla="*/ 2303 h 832"/>
                <a:gd name="T6" fmla="*/ 0 w 830"/>
                <a:gd name="T7" fmla="*/ 5578 h 832"/>
                <a:gd name="T8" fmla="*/ 2288 w 830"/>
                <a:gd name="T9" fmla="*/ 7867 h 832"/>
                <a:gd name="T10" fmla="*/ 2981 w 830"/>
                <a:gd name="T11" fmla="*/ 8928 h 832"/>
                <a:gd name="T12" fmla="*/ 3692 w 830"/>
                <a:gd name="T13" fmla="*/ 7867 h 832"/>
                <a:gd name="T14" fmla="*/ 4113 w 830"/>
                <a:gd name="T15" fmla="*/ 7867 h 832"/>
                <a:gd name="T16" fmla="*/ 4833 w 830"/>
                <a:gd name="T17" fmla="*/ 6735 h 832"/>
                <a:gd name="T18" fmla="*/ 5531 w 830"/>
                <a:gd name="T19" fmla="*/ 7822 h 832"/>
                <a:gd name="T20" fmla="*/ 7814 w 830"/>
                <a:gd name="T21" fmla="*/ 5548 h 832"/>
                <a:gd name="T22" fmla="*/ 8877 w 830"/>
                <a:gd name="T23" fmla="*/ 4866 h 832"/>
                <a:gd name="T24" fmla="*/ 7803 w 830"/>
                <a:gd name="T25" fmla="*/ 4129 h 832"/>
                <a:gd name="T26" fmla="*/ 7803 w 830"/>
                <a:gd name="T27" fmla="*/ 3677 h 832"/>
                <a:gd name="T28" fmla="*/ 6749 w 830"/>
                <a:gd name="T29" fmla="*/ 2959 h 832"/>
                <a:gd name="T30" fmla="*/ 7825 w 830"/>
                <a:gd name="T31" fmla="*/ 2268 h 832"/>
                <a:gd name="T32" fmla="*/ 5538 w 830"/>
                <a:gd name="T33" fmla="*/ 0 h 8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832"/>
                <a:gd name="T53" fmla="*/ 830 w 830"/>
                <a:gd name="T54" fmla="*/ 832 h 8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832">
                  <a:moveTo>
                    <a:pt x="518" y="0"/>
                  </a:moveTo>
                  <a:lnTo>
                    <a:pt x="215" y="0"/>
                  </a:lnTo>
                  <a:lnTo>
                    <a:pt x="0" y="214"/>
                  </a:lnTo>
                  <a:lnTo>
                    <a:pt x="0" y="520"/>
                  </a:lnTo>
                  <a:lnTo>
                    <a:pt x="214" y="733"/>
                  </a:lnTo>
                  <a:lnTo>
                    <a:pt x="279" y="832"/>
                  </a:lnTo>
                  <a:lnTo>
                    <a:pt x="345" y="733"/>
                  </a:lnTo>
                  <a:lnTo>
                    <a:pt x="385" y="733"/>
                  </a:lnTo>
                  <a:lnTo>
                    <a:pt x="452" y="628"/>
                  </a:lnTo>
                  <a:lnTo>
                    <a:pt x="517" y="729"/>
                  </a:lnTo>
                  <a:lnTo>
                    <a:pt x="731" y="517"/>
                  </a:lnTo>
                  <a:lnTo>
                    <a:pt x="830" y="453"/>
                  </a:lnTo>
                  <a:lnTo>
                    <a:pt x="730" y="385"/>
                  </a:lnTo>
                  <a:lnTo>
                    <a:pt x="730" y="343"/>
                  </a:lnTo>
                  <a:lnTo>
                    <a:pt x="631" y="276"/>
                  </a:lnTo>
                  <a:lnTo>
                    <a:pt x="732" y="211"/>
                  </a:lnTo>
                  <a:lnTo>
                    <a:pt x="518" y="0"/>
                  </a:lnTo>
                  <a:close/>
                </a:path>
              </a:pathLst>
            </a:custGeom>
            <a:gradFill rotWithShape="0">
              <a:gsLst>
                <a:gs pos="0">
                  <a:srgbClr val="007BC5"/>
                </a:gs>
                <a:gs pos="100000">
                  <a:srgbClr val="00395B"/>
                </a:gs>
              </a:gsLst>
              <a:path path="rect">
                <a:fillToRect l="50000" t="50000" r="50000" b="50000"/>
              </a:path>
            </a:gradFill>
            <a:ln w="9525">
              <a:miter lim="800000"/>
              <a:headEnd/>
              <a:tailEnd/>
            </a:ln>
            <a:scene3d>
              <a:camera prst="legacyObliqueTopRight"/>
              <a:lightRig rig="legacyFlat3" dir="b"/>
            </a:scene3d>
            <a:sp3d extrusionH="176200" prstMaterial="legacyMatte">
              <a:bevelT w="13500" h="13500" prst="angle"/>
              <a:bevelB w="13500" h="13500" prst="angle"/>
              <a:extrusionClr>
                <a:srgbClr val="007BC5"/>
              </a:extrusionClr>
            </a:sp3d>
          </p:spPr>
          <p:txBody>
            <a:bodyPr>
              <a:flatTx/>
            </a:bodyPr>
            <a:lstStyle/>
            <a:p>
              <a:endParaRPr lang="en-US"/>
            </a:p>
          </p:txBody>
        </p:sp>
        <p:sp>
          <p:nvSpPr>
            <p:cNvPr id="62486" name="Text Box 22"/>
            <p:cNvSpPr txBox="1">
              <a:spLocks noChangeArrowheads="1"/>
            </p:cNvSpPr>
            <p:nvPr/>
          </p:nvSpPr>
          <p:spPr bwMode="auto">
            <a:xfrm>
              <a:off x="2911" y="1651"/>
              <a:ext cx="1055" cy="221"/>
            </a:xfrm>
            <a:prstGeom prst="rect">
              <a:avLst/>
            </a:prstGeom>
            <a:noFill/>
            <a:ln w="127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700" b="1">
                  <a:effectLst>
                    <a:outerShdw blurRad="38100" dist="38100" dir="2700000" algn="tl">
                      <a:srgbClr val="000000"/>
                    </a:outerShdw>
                  </a:effectLst>
                </a:rPr>
                <a:t>Inflammation</a:t>
              </a:r>
            </a:p>
          </p:txBody>
        </p:sp>
        <p:sp>
          <p:nvSpPr>
            <p:cNvPr id="62477" name="Freeform 23"/>
            <p:cNvSpPr>
              <a:spLocks/>
            </p:cNvSpPr>
            <p:nvPr/>
          </p:nvSpPr>
          <p:spPr bwMode="auto">
            <a:xfrm>
              <a:off x="3820" y="1291"/>
              <a:ext cx="1083" cy="1079"/>
            </a:xfrm>
            <a:custGeom>
              <a:avLst/>
              <a:gdLst>
                <a:gd name="T0" fmla="*/ 8928 w 832"/>
                <a:gd name="T1" fmla="*/ 5485 h 830"/>
                <a:gd name="T2" fmla="*/ 8928 w 832"/>
                <a:gd name="T3" fmla="*/ 2265 h 830"/>
                <a:gd name="T4" fmla="*/ 6629 w 832"/>
                <a:gd name="T5" fmla="*/ 0 h 830"/>
                <a:gd name="T6" fmla="*/ 3357 w 832"/>
                <a:gd name="T7" fmla="*/ 0 h 830"/>
                <a:gd name="T8" fmla="*/ 1067 w 832"/>
                <a:gd name="T9" fmla="*/ 2257 h 830"/>
                <a:gd name="T10" fmla="*/ 0 w 832"/>
                <a:gd name="T11" fmla="*/ 2945 h 830"/>
                <a:gd name="T12" fmla="*/ 1067 w 832"/>
                <a:gd name="T13" fmla="*/ 3663 h 830"/>
                <a:gd name="T14" fmla="*/ 1067 w 832"/>
                <a:gd name="T15" fmla="*/ 4073 h 830"/>
                <a:gd name="T16" fmla="*/ 2191 w 832"/>
                <a:gd name="T17" fmla="*/ 4781 h 830"/>
                <a:gd name="T18" fmla="*/ 1101 w 832"/>
                <a:gd name="T19" fmla="*/ 5472 h 830"/>
                <a:gd name="T20" fmla="*/ 3380 w 832"/>
                <a:gd name="T21" fmla="*/ 7742 h 830"/>
                <a:gd name="T22" fmla="*/ 4077 w 832"/>
                <a:gd name="T23" fmla="*/ 8804 h 830"/>
                <a:gd name="T24" fmla="*/ 4806 w 832"/>
                <a:gd name="T25" fmla="*/ 7734 h 830"/>
                <a:gd name="T26" fmla="*/ 5251 w 832"/>
                <a:gd name="T27" fmla="*/ 7734 h 830"/>
                <a:gd name="T28" fmla="*/ 5964 w 832"/>
                <a:gd name="T29" fmla="*/ 6692 h 830"/>
                <a:gd name="T30" fmla="*/ 6661 w 832"/>
                <a:gd name="T31" fmla="*/ 7751 h 830"/>
                <a:gd name="T32" fmla="*/ 8928 w 832"/>
                <a:gd name="T33" fmla="*/ 5485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2"/>
                <a:gd name="T52" fmla="*/ 0 h 830"/>
                <a:gd name="T53" fmla="*/ 832 w 832"/>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2" h="830">
                  <a:moveTo>
                    <a:pt x="832" y="517"/>
                  </a:moveTo>
                  <a:lnTo>
                    <a:pt x="832" y="214"/>
                  </a:lnTo>
                  <a:lnTo>
                    <a:pt x="618" y="0"/>
                  </a:lnTo>
                  <a:lnTo>
                    <a:pt x="313" y="0"/>
                  </a:lnTo>
                  <a:lnTo>
                    <a:pt x="100" y="213"/>
                  </a:lnTo>
                  <a:lnTo>
                    <a:pt x="0" y="278"/>
                  </a:lnTo>
                  <a:lnTo>
                    <a:pt x="100" y="345"/>
                  </a:lnTo>
                  <a:lnTo>
                    <a:pt x="100" y="384"/>
                  </a:lnTo>
                  <a:lnTo>
                    <a:pt x="204" y="451"/>
                  </a:lnTo>
                  <a:lnTo>
                    <a:pt x="103" y="516"/>
                  </a:lnTo>
                  <a:lnTo>
                    <a:pt x="315" y="730"/>
                  </a:lnTo>
                  <a:lnTo>
                    <a:pt x="380" y="830"/>
                  </a:lnTo>
                  <a:lnTo>
                    <a:pt x="448" y="729"/>
                  </a:lnTo>
                  <a:lnTo>
                    <a:pt x="489" y="729"/>
                  </a:lnTo>
                  <a:lnTo>
                    <a:pt x="556" y="631"/>
                  </a:lnTo>
                  <a:lnTo>
                    <a:pt x="621" y="731"/>
                  </a:lnTo>
                  <a:lnTo>
                    <a:pt x="832" y="517"/>
                  </a:lnTo>
                  <a:close/>
                </a:path>
              </a:pathLst>
            </a:custGeom>
            <a:gradFill rotWithShape="0">
              <a:gsLst>
                <a:gs pos="0">
                  <a:srgbClr val="7B2441"/>
                </a:gs>
                <a:gs pos="100000">
                  <a:srgbClr val="39111E"/>
                </a:gs>
              </a:gsLst>
              <a:path path="rect">
                <a:fillToRect l="50000" t="50000" r="50000" b="50000"/>
              </a:path>
            </a:gradFill>
            <a:ln w="9525">
              <a:miter lim="800000"/>
              <a:headEnd/>
              <a:tailEnd/>
            </a:ln>
            <a:scene3d>
              <a:camera prst="legacyObliqueTopRight"/>
              <a:lightRig rig="legacyFlat3" dir="b"/>
            </a:scene3d>
            <a:sp3d extrusionH="176200" prstMaterial="legacyMatte">
              <a:bevelT w="13500" h="13500" prst="angle"/>
              <a:bevelB w="13500" h="13500" prst="angle"/>
              <a:extrusionClr>
                <a:srgbClr val="7B2441"/>
              </a:extrusionClr>
            </a:sp3d>
          </p:spPr>
          <p:txBody>
            <a:bodyPr>
              <a:flatTx/>
            </a:bodyPr>
            <a:lstStyle/>
            <a:p>
              <a:endParaRPr lang="en-US"/>
            </a:p>
          </p:txBody>
        </p:sp>
        <p:sp>
          <p:nvSpPr>
            <p:cNvPr id="62488" name="Text Box 24"/>
            <p:cNvSpPr txBox="1">
              <a:spLocks noChangeArrowheads="1"/>
            </p:cNvSpPr>
            <p:nvPr/>
          </p:nvSpPr>
          <p:spPr bwMode="auto">
            <a:xfrm>
              <a:off x="4016" y="1560"/>
              <a:ext cx="977" cy="384"/>
            </a:xfrm>
            <a:prstGeom prst="rect">
              <a:avLst/>
            </a:prstGeom>
            <a:noFill/>
            <a:ln w="127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700" b="1">
                  <a:effectLst>
                    <a:outerShdw blurRad="38100" dist="38100" dir="2700000" algn="tl">
                      <a:srgbClr val="000000"/>
                    </a:outerShdw>
                  </a:effectLst>
                </a:rPr>
                <a:t>Endothelial dysfunction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6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100"/>
                            </p:stCondLst>
                            <p:childTnLst>
                              <p:par>
                                <p:cTn id="13" presetID="22" presetClass="entr" presetSubtype="1" fill="hold" nodeType="afterEffect">
                                  <p:stCondLst>
                                    <p:cond delay="1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1143000"/>
          </a:xfrm>
        </p:spPr>
        <p:txBody>
          <a:bodyPr/>
          <a:lstStyle/>
          <a:p>
            <a:r>
              <a:rPr lang="en-US" b="1" smtClean="0">
                <a:effectLst>
                  <a:outerShdw blurRad="38100" dist="38100" dir="2700000" algn="tl">
                    <a:srgbClr val="000000"/>
                  </a:outerShdw>
                </a:effectLst>
                <a:latin typeface="Arial" charset="0"/>
                <a:ea typeface="ＭＳ Ｐゴシック" pitchFamily="-84" charset="-128"/>
              </a:rPr>
              <a:t>Pathogenesis of sepsis</a:t>
            </a:r>
            <a:br>
              <a:rPr lang="en-US" b="1" smtClean="0">
                <a:effectLst>
                  <a:outerShdw blurRad="38100" dist="38100" dir="2700000" algn="tl">
                    <a:srgbClr val="000000"/>
                  </a:outerShdw>
                </a:effectLst>
                <a:latin typeface="Arial" charset="0"/>
                <a:ea typeface="ＭＳ Ｐゴシック" pitchFamily="-84" charset="-128"/>
              </a:rPr>
            </a:br>
            <a:r>
              <a:rPr lang="en-US" sz="3500" b="1" i="1" smtClean="0">
                <a:effectLst>
                  <a:outerShdw blurRad="38100" dist="38100" dir="2700000" algn="tl">
                    <a:srgbClr val="000000"/>
                  </a:outerShdw>
                </a:effectLst>
                <a:latin typeface="Arial" charset="0"/>
                <a:ea typeface="ＭＳ Ｐゴシック" pitchFamily="-84" charset="-128"/>
              </a:rPr>
              <a:t>An overview</a:t>
            </a:r>
            <a:endParaRPr lang="en-US" b="1" smtClean="0">
              <a:effectLst>
                <a:outerShdw blurRad="38100" dist="38100" dir="2700000" algn="tl">
                  <a:srgbClr val="000000"/>
                </a:outerShdw>
              </a:effectLst>
              <a:latin typeface="Arial" charset="0"/>
              <a:ea typeface="ＭＳ Ｐゴシック" pitchFamily="-84" charset="-128"/>
            </a:endParaRPr>
          </a:p>
        </p:txBody>
      </p:sp>
      <p:grpSp>
        <p:nvGrpSpPr>
          <p:cNvPr id="2" name="Group 4"/>
          <p:cNvGrpSpPr>
            <a:grpSpLocks/>
          </p:cNvGrpSpPr>
          <p:nvPr/>
        </p:nvGrpSpPr>
        <p:grpSpPr bwMode="auto">
          <a:xfrm>
            <a:off x="266700" y="3605213"/>
            <a:ext cx="3752850" cy="3006725"/>
            <a:chOff x="168" y="2271"/>
            <a:chExt cx="2364" cy="1894"/>
          </a:xfrm>
        </p:grpSpPr>
        <p:sp>
          <p:nvSpPr>
            <p:cNvPr id="64551" name="AutoShape 5"/>
            <p:cNvSpPr>
              <a:spLocks noChangeArrowheads="1"/>
            </p:cNvSpPr>
            <p:nvPr/>
          </p:nvSpPr>
          <p:spPr bwMode="auto">
            <a:xfrm>
              <a:off x="168" y="2271"/>
              <a:ext cx="2364" cy="1894"/>
            </a:xfrm>
            <a:prstGeom prst="roundRect">
              <a:avLst>
                <a:gd name="adj" fmla="val 16667"/>
              </a:avLst>
            </a:prstGeom>
            <a:solidFill>
              <a:srgbClr val="007BC5"/>
            </a:solidFill>
            <a:ln w="38100">
              <a:solidFill>
                <a:srgbClr val="F7CE5B"/>
              </a:solidFill>
              <a:round/>
              <a:headEnd/>
              <a:tailEnd/>
            </a:ln>
          </p:spPr>
          <p:txBody>
            <a:bodyPr lIns="0" tIns="0" rIns="0" bIns="0" anchor="ctr">
              <a:spAutoFit/>
            </a:bodyPr>
            <a:lstStyle/>
            <a:p>
              <a:endParaRPr lang="en-US"/>
            </a:p>
          </p:txBody>
        </p:sp>
        <p:grpSp>
          <p:nvGrpSpPr>
            <p:cNvPr id="64552" name="Group 6"/>
            <p:cNvGrpSpPr>
              <a:grpSpLocks/>
            </p:cNvGrpSpPr>
            <p:nvPr/>
          </p:nvGrpSpPr>
          <p:grpSpPr bwMode="auto">
            <a:xfrm>
              <a:off x="280" y="2421"/>
              <a:ext cx="2084" cy="1694"/>
              <a:chOff x="280" y="2421"/>
              <a:chExt cx="2084" cy="1694"/>
            </a:xfrm>
          </p:grpSpPr>
          <p:sp>
            <p:nvSpPr>
              <p:cNvPr id="64553" name="AutoShape 7"/>
              <p:cNvSpPr>
                <a:spLocks noChangeArrowheads="1"/>
              </p:cNvSpPr>
              <p:nvPr/>
            </p:nvSpPr>
            <p:spPr bwMode="auto">
              <a:xfrm>
                <a:off x="1464" y="3133"/>
                <a:ext cx="889" cy="17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45720" tIns="0" rIns="45720" bIns="0" anchor="ctr">
                <a:spAutoFit/>
              </a:bodyPr>
              <a:lstStyle/>
              <a:p>
                <a:pPr algn="ctr">
                  <a:spcBef>
                    <a:spcPct val="50000"/>
                  </a:spcBef>
                </a:pPr>
                <a:r>
                  <a:rPr lang="en-US" sz="1600" b="1"/>
                  <a:t>Tissue injury</a:t>
                </a:r>
              </a:p>
            </p:txBody>
          </p:sp>
          <p:sp>
            <p:nvSpPr>
              <p:cNvPr id="64554" name="AutoShape 8"/>
              <p:cNvSpPr>
                <a:spLocks noChangeArrowheads="1"/>
              </p:cNvSpPr>
              <p:nvPr/>
            </p:nvSpPr>
            <p:spPr bwMode="auto">
              <a:xfrm>
                <a:off x="1345" y="3603"/>
                <a:ext cx="1019" cy="5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45720" tIns="0" rIns="45720" bIns="0" anchor="ctr">
                <a:spAutoFit/>
              </a:bodyPr>
              <a:lstStyle/>
              <a:p>
                <a:pPr>
                  <a:spcBef>
                    <a:spcPct val="50000"/>
                  </a:spcBef>
                </a:pPr>
                <a:r>
                  <a:rPr lang="en-US" sz="1600" b="1"/>
                  <a:t>Microvascular coagulation/</a:t>
                </a:r>
                <a:br>
                  <a:rPr lang="en-US" sz="1600" b="1"/>
                </a:br>
                <a:r>
                  <a:rPr lang="en-US" sz="1600" b="1"/>
                  <a:t>thrombosis</a:t>
                </a:r>
              </a:p>
            </p:txBody>
          </p:sp>
          <p:sp>
            <p:nvSpPr>
              <p:cNvPr id="64555" name="AutoShape 9"/>
              <p:cNvSpPr>
                <a:spLocks noChangeArrowheads="1"/>
              </p:cNvSpPr>
              <p:nvPr/>
            </p:nvSpPr>
            <p:spPr bwMode="auto">
              <a:xfrm>
                <a:off x="280" y="3092"/>
                <a:ext cx="851" cy="34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45720" tIns="0" rIns="45720" bIns="0" anchor="ctr">
                <a:spAutoFit/>
              </a:bodyPr>
              <a:lstStyle/>
              <a:p>
                <a:pPr>
                  <a:spcBef>
                    <a:spcPct val="50000"/>
                  </a:spcBef>
                </a:pPr>
                <a:r>
                  <a:rPr lang="en-US" sz="1600" b="1"/>
                  <a:t>Organ dysfunction</a:t>
                </a:r>
              </a:p>
            </p:txBody>
          </p:sp>
          <p:sp>
            <p:nvSpPr>
              <p:cNvPr id="3" name="AutoShape 10"/>
              <p:cNvSpPr>
                <a:spLocks noChangeArrowheads="1"/>
              </p:cNvSpPr>
              <p:nvPr/>
            </p:nvSpPr>
            <p:spPr bwMode="auto">
              <a:xfrm>
                <a:off x="367" y="3847"/>
                <a:ext cx="737" cy="25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45720" tIns="0" rIns="45720" bIns="0" anchor="ctr">
                <a:spAutoFit/>
              </a:bodyPr>
              <a:lstStyle/>
              <a:p>
                <a:pPr>
                  <a:spcBef>
                    <a:spcPct val="50000"/>
                  </a:spcBef>
                </a:pPr>
                <a:r>
                  <a:rPr lang="en-US" b="1"/>
                  <a:t>Death</a:t>
                </a:r>
              </a:p>
            </p:txBody>
          </p:sp>
          <p:sp>
            <p:nvSpPr>
              <p:cNvPr id="7" name="AutoShape 11"/>
              <p:cNvSpPr>
                <a:spLocks noChangeArrowheads="1"/>
              </p:cNvSpPr>
              <p:nvPr/>
            </p:nvSpPr>
            <p:spPr bwMode="auto">
              <a:xfrm rot="3825656" flipV="1">
                <a:off x="979" y="2469"/>
                <a:ext cx="161" cy="834"/>
              </a:xfrm>
              <a:prstGeom prst="upArrow">
                <a:avLst>
                  <a:gd name="adj1" fmla="val 40491"/>
                  <a:gd name="adj2" fmla="val 53720"/>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58" name="AutoShape 12"/>
              <p:cNvSpPr>
                <a:spLocks noChangeArrowheads="1"/>
              </p:cNvSpPr>
              <p:nvPr/>
            </p:nvSpPr>
            <p:spPr bwMode="auto">
              <a:xfrm>
                <a:off x="1076" y="2421"/>
                <a:ext cx="976" cy="354"/>
              </a:xfrm>
              <a:prstGeom prst="roundRect">
                <a:avLst>
                  <a:gd name="adj" fmla="val 16667"/>
                </a:avLst>
              </a:prstGeom>
              <a:solidFill>
                <a:srgbClr val="F7CE5B"/>
              </a:solidFill>
              <a:ln w="19050">
                <a:solidFill>
                  <a:schemeClr val="tx1"/>
                </a:solidFill>
                <a:round/>
                <a:headEnd/>
                <a:tailEnd/>
              </a:ln>
            </p:spPr>
            <p:txBody>
              <a:bodyPr lIns="45720" tIns="0" rIns="45720" bIns="0" anchor="ctr">
                <a:spAutoFit/>
              </a:bodyPr>
              <a:lstStyle/>
              <a:p>
                <a:pPr>
                  <a:spcBef>
                    <a:spcPct val="50000"/>
                  </a:spcBef>
                </a:pPr>
                <a:r>
                  <a:rPr lang="en-US" sz="1600" b="1">
                    <a:solidFill>
                      <a:srgbClr val="154381"/>
                    </a:solidFill>
                  </a:rPr>
                  <a:t>Mitochondrial dysfunction</a:t>
                </a:r>
                <a:endParaRPr lang="en-US" sz="1600" b="1">
                  <a:solidFill>
                    <a:schemeClr val="bg2"/>
                  </a:solidFill>
                </a:endParaRPr>
              </a:p>
            </p:txBody>
          </p:sp>
          <p:sp>
            <p:nvSpPr>
              <p:cNvPr id="8" name="AutoShape 13"/>
              <p:cNvSpPr>
                <a:spLocks noChangeArrowheads="1"/>
              </p:cNvSpPr>
              <p:nvPr/>
            </p:nvSpPr>
            <p:spPr bwMode="auto">
              <a:xfrm flipV="1">
                <a:off x="572" y="3561"/>
                <a:ext cx="198" cy="246"/>
              </a:xfrm>
              <a:prstGeom prst="upArrow">
                <a:avLst>
                  <a:gd name="adj1" fmla="val 42583"/>
                  <a:gd name="adj2" fmla="val 61115"/>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26" name="AutoShape 14"/>
              <p:cNvSpPr>
                <a:spLocks noChangeArrowheads="1"/>
              </p:cNvSpPr>
              <p:nvPr/>
            </p:nvSpPr>
            <p:spPr bwMode="auto">
              <a:xfrm>
                <a:off x="1705" y="3391"/>
                <a:ext cx="198" cy="246"/>
              </a:xfrm>
              <a:prstGeom prst="upArrow">
                <a:avLst>
                  <a:gd name="adj1" fmla="val 42583"/>
                  <a:gd name="adj2" fmla="val 61115"/>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9" name="AutoShape 15"/>
              <p:cNvSpPr>
                <a:spLocks noChangeArrowheads="1"/>
              </p:cNvSpPr>
              <p:nvPr/>
            </p:nvSpPr>
            <p:spPr bwMode="auto">
              <a:xfrm rot="5400000" flipV="1">
                <a:off x="1163" y="3108"/>
                <a:ext cx="198" cy="246"/>
              </a:xfrm>
              <a:prstGeom prst="upArrow">
                <a:avLst>
                  <a:gd name="adj1" fmla="val 42583"/>
                  <a:gd name="adj2" fmla="val 61115"/>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grpSp>
      </p:grpSp>
      <p:grpSp>
        <p:nvGrpSpPr>
          <p:cNvPr id="5" name="Group 16"/>
          <p:cNvGrpSpPr>
            <a:grpSpLocks/>
          </p:cNvGrpSpPr>
          <p:nvPr/>
        </p:nvGrpSpPr>
        <p:grpSpPr bwMode="auto">
          <a:xfrm>
            <a:off x="3694113" y="5219700"/>
            <a:ext cx="3975100" cy="1379538"/>
            <a:chOff x="2327" y="3288"/>
            <a:chExt cx="2504" cy="869"/>
          </a:xfrm>
        </p:grpSpPr>
        <p:sp>
          <p:nvSpPr>
            <p:cNvPr id="64546" name="AutoShape 17"/>
            <p:cNvSpPr>
              <a:spLocks noChangeArrowheads="1"/>
            </p:cNvSpPr>
            <p:nvPr/>
          </p:nvSpPr>
          <p:spPr bwMode="auto">
            <a:xfrm rot="5400000">
              <a:off x="3754" y="4059"/>
              <a:ext cx="133" cy="64"/>
            </a:xfrm>
            <a:prstGeom prst="triangle">
              <a:avLst>
                <a:gd name="adj" fmla="val 50000"/>
              </a:avLst>
            </a:prstGeom>
            <a:solidFill>
              <a:srgbClr val="AFA095"/>
            </a:solidFill>
            <a:ln w="38100">
              <a:solidFill>
                <a:srgbClr val="AFA095"/>
              </a:solidFill>
              <a:miter lim="800000"/>
              <a:headEnd/>
              <a:tailEnd/>
            </a:ln>
          </p:spPr>
          <p:txBody>
            <a:bodyPr lIns="0" tIns="0" rIns="0" bIns="0" anchor="ctr">
              <a:spAutoFit/>
            </a:bodyPr>
            <a:lstStyle/>
            <a:p>
              <a:endParaRPr lang="en-US"/>
            </a:p>
          </p:txBody>
        </p:sp>
        <p:sp>
          <p:nvSpPr>
            <p:cNvPr id="4" name="Oval 18"/>
            <p:cNvSpPr>
              <a:spLocks noChangeArrowheads="1"/>
            </p:cNvSpPr>
            <p:nvPr/>
          </p:nvSpPr>
          <p:spPr bwMode="auto">
            <a:xfrm>
              <a:off x="3118" y="3288"/>
              <a:ext cx="1350" cy="799"/>
            </a:xfrm>
            <a:prstGeom prst="ellipse">
              <a:avLst/>
            </a:prstGeom>
            <a:noFill/>
            <a:ln w="76200">
              <a:solidFill>
                <a:srgbClr val="AFA095"/>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0" name="AutoShape 19"/>
            <p:cNvSpPr>
              <a:spLocks noChangeArrowheads="1"/>
            </p:cNvSpPr>
            <p:nvPr/>
          </p:nvSpPr>
          <p:spPr bwMode="auto">
            <a:xfrm>
              <a:off x="3901" y="3558"/>
              <a:ext cx="930" cy="363"/>
            </a:xfrm>
            <a:prstGeom prst="roundRect">
              <a:avLst>
                <a:gd name="adj" fmla="val 16667"/>
              </a:avLst>
            </a:prstGeom>
            <a:solidFill>
              <a:srgbClr val="AFA095"/>
            </a:solidFill>
            <a:ln w="19050">
              <a:solidFill>
                <a:schemeClr val="tx1"/>
              </a:solidFill>
              <a:round/>
              <a:headEnd/>
              <a:tailEnd/>
            </a:ln>
          </p:spPr>
          <p:txBody>
            <a:bodyPr lIns="45720" tIns="0" rIns="45720" bIns="0" anchor="ctr"/>
            <a:lstStyle/>
            <a:p>
              <a:pPr>
                <a:spcBef>
                  <a:spcPct val="50000"/>
                </a:spcBef>
              </a:pPr>
              <a:r>
                <a:rPr lang="en-US" sz="1600" b="1"/>
                <a:t>Activation of coagulation</a:t>
              </a:r>
            </a:p>
          </p:txBody>
        </p:sp>
        <p:sp>
          <p:nvSpPr>
            <p:cNvPr id="64532" name="AutoShape 20"/>
            <p:cNvSpPr>
              <a:spLocks noChangeArrowheads="1"/>
            </p:cNvSpPr>
            <p:nvPr/>
          </p:nvSpPr>
          <p:spPr bwMode="auto">
            <a:xfrm rot="5400000" flipV="1">
              <a:off x="2529" y="3398"/>
              <a:ext cx="205" cy="609"/>
            </a:xfrm>
            <a:prstGeom prst="upArrow">
              <a:avLst>
                <a:gd name="adj1" fmla="val 40491"/>
                <a:gd name="adj2" fmla="val 30808"/>
              </a:avLst>
            </a:prstGeom>
            <a:gradFill rotWithShape="0">
              <a:gsLst>
                <a:gs pos="0">
                  <a:schemeClr val="accent2"/>
                </a:gs>
                <a:gs pos="100000">
                  <a:srgbClr val="AFA095"/>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50" name="AutoShape 21"/>
            <p:cNvSpPr>
              <a:spLocks noChangeArrowheads="1"/>
            </p:cNvSpPr>
            <p:nvPr/>
          </p:nvSpPr>
          <p:spPr bwMode="auto">
            <a:xfrm>
              <a:off x="2793" y="3535"/>
              <a:ext cx="914" cy="363"/>
            </a:xfrm>
            <a:prstGeom prst="roundRect">
              <a:avLst>
                <a:gd name="adj" fmla="val 16667"/>
              </a:avLst>
            </a:prstGeom>
            <a:solidFill>
              <a:srgbClr val="AFA095"/>
            </a:solidFill>
            <a:ln w="19050">
              <a:solidFill>
                <a:schemeClr val="tx1"/>
              </a:solidFill>
              <a:round/>
              <a:headEnd/>
              <a:tailEnd/>
            </a:ln>
          </p:spPr>
          <p:txBody>
            <a:bodyPr lIns="45720" tIns="0" rIns="45720" bIns="0" anchor="ctr"/>
            <a:lstStyle/>
            <a:p>
              <a:pPr>
                <a:spcBef>
                  <a:spcPct val="50000"/>
                </a:spcBef>
              </a:pPr>
              <a:r>
                <a:rPr lang="en-US" sz="1600" b="1"/>
                <a:t>Inhibition of fibrinolysis</a:t>
              </a:r>
            </a:p>
          </p:txBody>
        </p:sp>
      </p:grpSp>
      <p:grpSp>
        <p:nvGrpSpPr>
          <p:cNvPr id="6" name="Group 22"/>
          <p:cNvGrpSpPr>
            <a:grpSpLocks/>
          </p:cNvGrpSpPr>
          <p:nvPr/>
        </p:nvGrpSpPr>
        <p:grpSpPr bwMode="auto">
          <a:xfrm>
            <a:off x="3181350" y="1355725"/>
            <a:ext cx="5930900" cy="4684713"/>
            <a:chOff x="2004" y="854"/>
            <a:chExt cx="3736" cy="2951"/>
          </a:xfrm>
        </p:grpSpPr>
        <p:sp>
          <p:nvSpPr>
            <p:cNvPr id="64535" name="AutoShape 23"/>
            <p:cNvSpPr>
              <a:spLocks noChangeArrowheads="1"/>
            </p:cNvSpPr>
            <p:nvPr/>
          </p:nvSpPr>
          <p:spPr bwMode="auto">
            <a:xfrm rot="4618466" flipV="1">
              <a:off x="2686" y="2662"/>
              <a:ext cx="161" cy="834"/>
            </a:xfrm>
            <a:prstGeom prst="upArrow">
              <a:avLst>
                <a:gd name="adj1" fmla="val 40491"/>
                <a:gd name="adj2" fmla="val 53720"/>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27" name="AutoShape 24"/>
            <p:cNvSpPr>
              <a:spLocks noChangeArrowheads="1"/>
            </p:cNvSpPr>
            <p:nvPr/>
          </p:nvSpPr>
          <p:spPr bwMode="auto">
            <a:xfrm rot="-5400000">
              <a:off x="3682" y="3254"/>
              <a:ext cx="133" cy="64"/>
            </a:xfrm>
            <a:prstGeom prst="triangle">
              <a:avLst>
                <a:gd name="adj" fmla="val 50000"/>
              </a:avLst>
            </a:prstGeom>
            <a:solidFill>
              <a:srgbClr val="AFA095"/>
            </a:solidFill>
            <a:ln w="38100">
              <a:solidFill>
                <a:srgbClr val="AFA095"/>
              </a:solidFill>
              <a:miter lim="800000"/>
              <a:headEnd/>
              <a:tailEnd/>
            </a:ln>
          </p:spPr>
          <p:txBody>
            <a:bodyPr lIns="0" tIns="0" rIns="0" bIns="0" anchor="ctr">
              <a:spAutoFit/>
            </a:bodyPr>
            <a:lstStyle/>
            <a:p>
              <a:endParaRPr lang="en-US"/>
            </a:p>
          </p:txBody>
        </p:sp>
        <p:sp>
          <p:nvSpPr>
            <p:cNvPr id="64537" name="AutoShape 25"/>
            <p:cNvSpPr>
              <a:spLocks noChangeArrowheads="1"/>
            </p:cNvSpPr>
            <p:nvPr/>
          </p:nvSpPr>
          <p:spPr bwMode="auto">
            <a:xfrm rot="3133608" flipV="1">
              <a:off x="4363" y="2588"/>
              <a:ext cx="205" cy="834"/>
            </a:xfrm>
            <a:prstGeom prst="upArrow">
              <a:avLst>
                <a:gd name="adj1" fmla="val 40491"/>
                <a:gd name="adj2" fmla="val 42190"/>
              </a:avLst>
            </a:prstGeom>
            <a:solidFill>
              <a:srgbClr val="7B2441"/>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29" name="AutoShape 26"/>
            <p:cNvSpPr>
              <a:spLocks noChangeArrowheads="1"/>
            </p:cNvSpPr>
            <p:nvPr/>
          </p:nvSpPr>
          <p:spPr bwMode="auto">
            <a:xfrm>
              <a:off x="4180" y="2681"/>
              <a:ext cx="1344" cy="452"/>
            </a:xfrm>
            <a:prstGeom prst="roundRect">
              <a:avLst>
                <a:gd name="adj" fmla="val 16667"/>
              </a:avLst>
            </a:prstGeom>
            <a:solidFill>
              <a:srgbClr val="7B2441"/>
            </a:solidFill>
            <a:ln w="19050">
              <a:solidFill>
                <a:schemeClr val="tx1"/>
              </a:solidFill>
              <a:round/>
              <a:headEnd/>
              <a:tailEnd/>
            </a:ln>
          </p:spPr>
          <p:txBody>
            <a:bodyPr lIns="45720" tIns="0" rIns="45720" bIns="0" anchor="ctr">
              <a:spAutoFit/>
            </a:bodyPr>
            <a:lstStyle/>
            <a:p>
              <a:pPr>
                <a:lnSpc>
                  <a:spcPct val="80000"/>
                </a:lnSpc>
                <a:spcBef>
                  <a:spcPct val="50000"/>
                </a:spcBef>
              </a:pPr>
              <a:r>
                <a:rPr lang="en-US" sz="1600" b="1"/>
                <a:t>Endothelial dysfunction</a:t>
              </a:r>
            </a:p>
            <a:p>
              <a:pPr>
                <a:lnSpc>
                  <a:spcPct val="80000"/>
                </a:lnSpc>
                <a:spcBef>
                  <a:spcPct val="50000"/>
                </a:spcBef>
              </a:pPr>
              <a:r>
                <a:rPr lang="en-US" sz="1200" b="1"/>
                <a:t>Tissue factor expression</a:t>
              </a:r>
              <a:endParaRPr lang="en-US" sz="1600" b="1"/>
            </a:p>
          </p:txBody>
        </p:sp>
        <p:sp>
          <p:nvSpPr>
            <p:cNvPr id="64530" name="AutoShape 27"/>
            <p:cNvSpPr>
              <a:spLocks noChangeArrowheads="1"/>
            </p:cNvSpPr>
            <p:nvPr/>
          </p:nvSpPr>
          <p:spPr bwMode="auto">
            <a:xfrm>
              <a:off x="2998" y="2648"/>
              <a:ext cx="990" cy="524"/>
            </a:xfrm>
            <a:prstGeom prst="roundRect">
              <a:avLst>
                <a:gd name="adj" fmla="val 16667"/>
              </a:avLst>
            </a:prstGeom>
            <a:solidFill>
              <a:srgbClr val="F7CE5B"/>
            </a:solidFill>
            <a:ln w="19050">
              <a:solidFill>
                <a:schemeClr val="tx1"/>
              </a:solidFill>
              <a:round/>
              <a:headEnd/>
              <a:tailEnd/>
            </a:ln>
          </p:spPr>
          <p:txBody>
            <a:bodyPr lIns="45720" tIns="0" rIns="45720" bIns="0" anchor="ctr">
              <a:spAutoFit/>
            </a:bodyPr>
            <a:lstStyle/>
            <a:p>
              <a:pPr>
                <a:spcBef>
                  <a:spcPct val="50000"/>
                </a:spcBef>
              </a:pPr>
              <a:r>
                <a:rPr lang="en-US" sz="1600" b="1">
                  <a:solidFill>
                    <a:srgbClr val="154381"/>
                  </a:solidFill>
                </a:rPr>
                <a:t>Microvascular flow redistribution</a:t>
              </a:r>
              <a:endParaRPr lang="en-US" sz="1600" b="1">
                <a:solidFill>
                  <a:schemeClr val="bg2"/>
                </a:solidFill>
              </a:endParaRPr>
            </a:p>
          </p:txBody>
        </p:sp>
        <p:sp>
          <p:nvSpPr>
            <p:cNvPr id="64540" name="AutoShape 28"/>
            <p:cNvSpPr>
              <a:spLocks noChangeArrowheads="1"/>
            </p:cNvSpPr>
            <p:nvPr/>
          </p:nvSpPr>
          <p:spPr bwMode="auto">
            <a:xfrm rot="5400000" flipV="1">
              <a:off x="3769" y="1412"/>
              <a:ext cx="205" cy="892"/>
            </a:xfrm>
            <a:prstGeom prst="upArrow">
              <a:avLst>
                <a:gd name="adj1" fmla="val 40491"/>
                <a:gd name="adj2" fmla="val 45124"/>
              </a:avLst>
            </a:prstGeom>
            <a:gradFill rotWithShape="0">
              <a:gsLst>
                <a:gs pos="0">
                  <a:srgbClr val="007BC5"/>
                </a:gs>
                <a:gs pos="100000">
                  <a:srgbClr val="007BC5">
                    <a:gamma/>
                    <a:shade val="46275"/>
                    <a:invGamma/>
                  </a:srgbClr>
                </a:gs>
              </a:gsLst>
              <a:lin ang="0" scaled="1"/>
            </a:gradFill>
            <a:ln w="12700">
              <a:noFill/>
              <a:miter lim="800000"/>
              <a:headEnd/>
              <a:tailEnd/>
            </a:ln>
            <a:effectLst>
              <a:outerShdw blurRad="63500" dist="17961" dir="2700000" algn="ctr" rotWithShape="0">
                <a:srgbClr val="000000">
                  <a:alpha val="74998"/>
                </a:srgbClr>
              </a:outerShdw>
            </a:effectLst>
          </p:spPr>
          <p:txBody>
            <a:bodyPr wrap="none" anchor="ctr"/>
            <a:lstStyle/>
            <a:p>
              <a:endParaRPr lang="en-US"/>
            </a:p>
          </p:txBody>
        </p:sp>
        <p:sp>
          <p:nvSpPr>
            <p:cNvPr id="64541" name="AutoShape 29"/>
            <p:cNvSpPr>
              <a:spLocks noChangeArrowheads="1"/>
            </p:cNvSpPr>
            <p:nvPr/>
          </p:nvSpPr>
          <p:spPr bwMode="auto">
            <a:xfrm rot="3062069" flipV="1">
              <a:off x="4003" y="1661"/>
              <a:ext cx="205" cy="1163"/>
            </a:xfrm>
            <a:prstGeom prst="upArrow">
              <a:avLst>
                <a:gd name="adj1" fmla="val 40491"/>
                <a:gd name="adj2" fmla="val 58833"/>
              </a:avLst>
            </a:prstGeom>
            <a:gradFill rotWithShape="0">
              <a:gsLst>
                <a:gs pos="0">
                  <a:srgbClr val="007BC5">
                    <a:gamma/>
                    <a:shade val="46275"/>
                    <a:invGamma/>
                  </a:srgbClr>
                </a:gs>
                <a:gs pos="50000">
                  <a:srgbClr val="007BC5"/>
                </a:gs>
                <a:gs pos="100000">
                  <a:srgbClr val="007BC5">
                    <a:gamma/>
                    <a:shade val="46275"/>
                    <a:invGamma/>
                  </a:srgbClr>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42" name="AutoShape 30"/>
            <p:cNvSpPr>
              <a:spLocks noChangeArrowheads="1"/>
            </p:cNvSpPr>
            <p:nvPr/>
          </p:nvSpPr>
          <p:spPr bwMode="auto">
            <a:xfrm rot="1741536" flipV="1">
              <a:off x="2408" y="1822"/>
              <a:ext cx="205" cy="1394"/>
            </a:xfrm>
            <a:prstGeom prst="upArrow">
              <a:avLst>
                <a:gd name="adj1" fmla="val 40491"/>
                <a:gd name="adj2" fmla="val 70519"/>
              </a:avLst>
            </a:prstGeom>
            <a:gradFill rotWithShape="0">
              <a:gsLst>
                <a:gs pos="0">
                  <a:srgbClr val="007BC5"/>
                </a:gs>
                <a:gs pos="100000">
                  <a:srgbClr val="F7CE5B"/>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34" name="Text Box 31"/>
            <p:cNvSpPr txBox="1">
              <a:spLocks noChangeArrowheads="1"/>
            </p:cNvSpPr>
            <p:nvPr/>
          </p:nvSpPr>
          <p:spPr bwMode="auto">
            <a:xfrm>
              <a:off x="4766" y="2422"/>
              <a:ext cx="7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30000"/>
                </a:spcBef>
              </a:pPr>
              <a:r>
                <a:rPr lang="en-US" sz="1600" b="1"/>
                <a:t>Inflammation</a:t>
              </a:r>
            </a:p>
          </p:txBody>
        </p:sp>
        <p:sp>
          <p:nvSpPr>
            <p:cNvPr id="11" name="AutoShape 32"/>
            <p:cNvSpPr>
              <a:spLocks noChangeArrowheads="1"/>
            </p:cNvSpPr>
            <p:nvPr/>
          </p:nvSpPr>
          <p:spPr bwMode="auto">
            <a:xfrm rot="5400000">
              <a:off x="4441" y="2297"/>
              <a:ext cx="328" cy="27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46 w 21600"/>
                <a:gd name="T13" fmla="*/ 2927 h 21600"/>
                <a:gd name="T14" fmla="*/ 18241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7BC5"/>
                </a:gs>
                <a:gs pos="100000">
                  <a:srgbClr val="00395B"/>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en-US"/>
            </a:p>
          </p:txBody>
        </p:sp>
        <p:sp>
          <p:nvSpPr>
            <p:cNvPr id="64545" name="AutoShape 33"/>
            <p:cNvSpPr>
              <a:spLocks noChangeArrowheads="1"/>
            </p:cNvSpPr>
            <p:nvPr/>
          </p:nvSpPr>
          <p:spPr bwMode="auto">
            <a:xfrm rot="5400000" flipV="1">
              <a:off x="5073" y="1464"/>
              <a:ext cx="221" cy="812"/>
            </a:xfrm>
            <a:prstGeom prst="upArrow">
              <a:avLst>
                <a:gd name="adj1" fmla="val 40491"/>
                <a:gd name="adj2" fmla="val 38103"/>
              </a:avLst>
            </a:prstGeom>
            <a:gradFill rotWithShape="0">
              <a:gsLst>
                <a:gs pos="0">
                  <a:srgbClr val="007BC5"/>
                </a:gs>
                <a:gs pos="100000">
                  <a:srgbClr val="007BC5">
                    <a:gamma/>
                    <a:shade val="46275"/>
                    <a:invGamma/>
                  </a:srgbClr>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12" name="Rectangle 34"/>
            <p:cNvSpPr>
              <a:spLocks noChangeArrowheads="1"/>
            </p:cNvSpPr>
            <p:nvPr/>
          </p:nvSpPr>
          <p:spPr bwMode="auto">
            <a:xfrm>
              <a:off x="5579" y="1822"/>
              <a:ext cx="102" cy="1917"/>
            </a:xfrm>
            <a:prstGeom prst="rect">
              <a:avLst/>
            </a:prstGeom>
            <a:gradFill rotWithShape="0">
              <a:gsLst>
                <a:gs pos="0">
                  <a:srgbClr val="00395B"/>
                </a:gs>
                <a:gs pos="100000">
                  <a:srgbClr val="007BC5"/>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p>
              <a:endParaRPr lang="en-US"/>
            </a:p>
          </p:txBody>
        </p:sp>
        <p:sp>
          <p:nvSpPr>
            <p:cNvPr id="64547" name="AutoShape 35"/>
            <p:cNvSpPr>
              <a:spLocks noChangeArrowheads="1"/>
            </p:cNvSpPr>
            <p:nvPr/>
          </p:nvSpPr>
          <p:spPr bwMode="auto">
            <a:xfrm rot="4389529" flipV="1">
              <a:off x="3087" y="1013"/>
              <a:ext cx="205" cy="2324"/>
            </a:xfrm>
            <a:prstGeom prst="upArrow">
              <a:avLst>
                <a:gd name="adj1" fmla="val 40491"/>
                <a:gd name="adj2" fmla="val 117565"/>
              </a:avLst>
            </a:prstGeom>
            <a:gradFill rotWithShape="0">
              <a:gsLst>
                <a:gs pos="0">
                  <a:srgbClr val="007BC5"/>
                </a:gs>
                <a:gs pos="100000">
                  <a:srgbClr val="F7CE5B"/>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48" name="AutoShape 36"/>
            <p:cNvSpPr>
              <a:spLocks noChangeArrowheads="1"/>
            </p:cNvSpPr>
            <p:nvPr/>
          </p:nvSpPr>
          <p:spPr bwMode="auto">
            <a:xfrm rot="5400000" flipV="1">
              <a:off x="5171" y="3296"/>
              <a:ext cx="205" cy="812"/>
            </a:xfrm>
            <a:prstGeom prst="upArrow">
              <a:avLst>
                <a:gd name="adj1" fmla="val 40491"/>
                <a:gd name="adj2" fmla="val 41077"/>
              </a:avLst>
            </a:prstGeom>
            <a:gradFill rotWithShape="0">
              <a:gsLst>
                <a:gs pos="0">
                  <a:srgbClr val="007BC5">
                    <a:gamma/>
                    <a:shade val="46275"/>
                    <a:invGamma/>
                  </a:srgbClr>
                </a:gs>
                <a:gs pos="100000">
                  <a:srgbClr val="007BC5"/>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13" name="AutoShape 37"/>
            <p:cNvSpPr>
              <a:spLocks noChangeArrowheads="1"/>
            </p:cNvSpPr>
            <p:nvPr/>
          </p:nvSpPr>
          <p:spPr bwMode="auto">
            <a:xfrm rot="5400000">
              <a:off x="4231" y="336"/>
              <a:ext cx="757" cy="1794"/>
            </a:xfrm>
            <a:prstGeom prst="curvedRightArrow">
              <a:avLst>
                <a:gd name="adj1" fmla="val 11926"/>
                <a:gd name="adj2" fmla="val 59324"/>
                <a:gd name="adj3" fmla="val 33333"/>
              </a:avLst>
            </a:prstGeom>
            <a:gradFill rotWithShape="0">
              <a:gsLst>
                <a:gs pos="0">
                  <a:srgbClr val="155676"/>
                </a:gs>
                <a:gs pos="50000">
                  <a:srgbClr val="2DB9FF"/>
                </a:gs>
                <a:gs pos="100000">
                  <a:srgbClr val="155676"/>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p>
              <a:endParaRPr lang="en-US"/>
            </a:p>
          </p:txBody>
        </p:sp>
        <p:sp>
          <p:nvSpPr>
            <p:cNvPr id="14" name="AutoShape 38"/>
            <p:cNvSpPr>
              <a:spLocks noChangeArrowheads="1"/>
            </p:cNvSpPr>
            <p:nvPr/>
          </p:nvSpPr>
          <p:spPr bwMode="auto">
            <a:xfrm>
              <a:off x="2004" y="1773"/>
              <a:ext cx="1371" cy="149"/>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nSpc>
                  <a:spcPct val="80000"/>
                </a:lnSpc>
              </a:pPr>
              <a:r>
                <a:rPr lang="en-US" sz="1600" b="1"/>
                <a:t>Leucocyte activation</a:t>
              </a:r>
              <a:endParaRPr lang="en-US" sz="1200" b="1"/>
            </a:p>
          </p:txBody>
        </p:sp>
        <p:sp>
          <p:nvSpPr>
            <p:cNvPr id="15" name="AutoShape 39"/>
            <p:cNvSpPr>
              <a:spLocks noChangeArrowheads="1"/>
            </p:cNvSpPr>
            <p:nvPr/>
          </p:nvSpPr>
          <p:spPr bwMode="auto">
            <a:xfrm rot="5400000" flipH="1" flipV="1">
              <a:off x="4346" y="987"/>
              <a:ext cx="920" cy="1868"/>
            </a:xfrm>
            <a:prstGeom prst="curvedRightArrow">
              <a:avLst>
                <a:gd name="adj1" fmla="val 22288"/>
                <a:gd name="adj2" fmla="val 62896"/>
                <a:gd name="adj3" fmla="val 29458"/>
              </a:avLst>
            </a:prstGeom>
            <a:gradFill rotWithShape="0">
              <a:gsLst>
                <a:gs pos="0">
                  <a:srgbClr val="00395B"/>
                </a:gs>
                <a:gs pos="50000">
                  <a:srgbClr val="007BC5"/>
                </a:gs>
                <a:gs pos="100000">
                  <a:srgbClr val="00395B"/>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p>
              <a:endParaRPr lang="en-US"/>
            </a:p>
          </p:txBody>
        </p:sp>
        <p:sp>
          <p:nvSpPr>
            <p:cNvPr id="64543" name="Freeform 40"/>
            <p:cNvSpPr>
              <a:spLocks/>
            </p:cNvSpPr>
            <p:nvPr/>
          </p:nvSpPr>
          <p:spPr bwMode="auto">
            <a:xfrm>
              <a:off x="3767" y="1358"/>
              <a:ext cx="453" cy="252"/>
            </a:xfrm>
            <a:custGeom>
              <a:avLst/>
              <a:gdLst>
                <a:gd name="T0" fmla="*/ 0 w 453"/>
                <a:gd name="T1" fmla="*/ 0 h 252"/>
                <a:gd name="T2" fmla="*/ 453 w 453"/>
                <a:gd name="T3" fmla="*/ 0 h 252"/>
                <a:gd name="T4" fmla="*/ 190 w 453"/>
                <a:gd name="T5" fmla="*/ 252 h 252"/>
                <a:gd name="T6" fmla="*/ 0 w 453"/>
                <a:gd name="T7" fmla="*/ 0 h 252"/>
                <a:gd name="T8" fmla="*/ 0 60000 65536"/>
                <a:gd name="T9" fmla="*/ 0 60000 65536"/>
                <a:gd name="T10" fmla="*/ 0 60000 65536"/>
                <a:gd name="T11" fmla="*/ 0 60000 65536"/>
                <a:gd name="T12" fmla="*/ 0 w 453"/>
                <a:gd name="T13" fmla="*/ 0 h 252"/>
                <a:gd name="T14" fmla="*/ 453 w 453"/>
                <a:gd name="T15" fmla="*/ 252 h 252"/>
              </a:gdLst>
              <a:ahLst/>
              <a:cxnLst>
                <a:cxn ang="T8">
                  <a:pos x="T0" y="T1"/>
                </a:cxn>
                <a:cxn ang="T9">
                  <a:pos x="T2" y="T3"/>
                </a:cxn>
                <a:cxn ang="T10">
                  <a:pos x="T4" y="T5"/>
                </a:cxn>
                <a:cxn ang="T11">
                  <a:pos x="T6" y="T7"/>
                </a:cxn>
              </a:cxnLst>
              <a:rect l="T12" t="T13" r="T14" b="T15"/>
              <a:pathLst>
                <a:path w="453" h="252">
                  <a:moveTo>
                    <a:pt x="0" y="0"/>
                  </a:moveTo>
                  <a:lnTo>
                    <a:pt x="453" y="0"/>
                  </a:lnTo>
                  <a:lnTo>
                    <a:pt x="190" y="252"/>
                  </a:lnTo>
                  <a:lnTo>
                    <a:pt x="0" y="0"/>
                  </a:lnTo>
                  <a:close/>
                </a:path>
              </a:pathLst>
            </a:custGeom>
            <a:gradFill rotWithShape="0">
              <a:gsLst>
                <a:gs pos="0">
                  <a:srgbClr val="009DEC"/>
                </a:gs>
                <a:gs pos="100000">
                  <a:srgbClr val="00496D"/>
                </a:gs>
              </a:gsLst>
              <a:lin ang="54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4544" name="AutoShape 41"/>
            <p:cNvSpPr>
              <a:spLocks noChangeArrowheads="1"/>
            </p:cNvSpPr>
            <p:nvPr/>
          </p:nvSpPr>
          <p:spPr bwMode="auto">
            <a:xfrm>
              <a:off x="4065" y="888"/>
              <a:ext cx="1310" cy="540"/>
            </a:xfrm>
            <a:prstGeom prst="roundRect">
              <a:avLst>
                <a:gd name="adj" fmla="val 16667"/>
              </a:avLst>
            </a:prstGeom>
            <a:solidFill>
              <a:srgbClr val="2DB9FF"/>
            </a:solidFill>
            <a:ln w="19050">
              <a:solidFill>
                <a:schemeClr val="tx1"/>
              </a:solidFill>
              <a:round/>
              <a:headEnd/>
              <a:tailEnd/>
            </a:ln>
          </p:spPr>
          <p:txBody>
            <a:bodyPr lIns="45720" tIns="0" rIns="45720" bIns="0" anchor="ctr">
              <a:spAutoFit/>
            </a:bodyPr>
            <a:lstStyle/>
            <a:p>
              <a:pPr>
                <a:lnSpc>
                  <a:spcPct val="80000"/>
                </a:lnSpc>
              </a:pPr>
              <a:r>
                <a:rPr lang="en-US" sz="1600" b="1"/>
                <a:t>Anti-inflammatory </a:t>
              </a:r>
            </a:p>
            <a:p>
              <a:pPr>
                <a:lnSpc>
                  <a:spcPct val="80000"/>
                </a:lnSpc>
              </a:pPr>
              <a:r>
                <a:rPr lang="en-US" sz="1600" b="1"/>
                <a:t>mediators</a:t>
              </a:r>
            </a:p>
            <a:p>
              <a:r>
                <a:rPr lang="en-US" sz="1200" b="1"/>
                <a:t>e.g. IL-10, IL-1ra receptor antagonists</a:t>
              </a:r>
              <a:endParaRPr lang="en-US" sz="1600" b="1"/>
            </a:p>
          </p:txBody>
        </p:sp>
        <p:sp>
          <p:nvSpPr>
            <p:cNvPr id="16" name="AutoShape 42"/>
            <p:cNvSpPr>
              <a:spLocks noChangeArrowheads="1"/>
            </p:cNvSpPr>
            <p:nvPr/>
          </p:nvSpPr>
          <p:spPr bwMode="auto">
            <a:xfrm>
              <a:off x="4078" y="1496"/>
              <a:ext cx="1284" cy="667"/>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nSpc>
                  <a:spcPct val="80000"/>
                </a:lnSpc>
              </a:pPr>
              <a:r>
                <a:rPr lang="en-US" sz="1600" b="1"/>
                <a:t>Pro-inflammatory </a:t>
              </a:r>
            </a:p>
            <a:p>
              <a:pPr>
                <a:lnSpc>
                  <a:spcPct val="80000"/>
                </a:lnSpc>
              </a:pPr>
              <a:r>
                <a:rPr lang="en-US" sz="1600" b="1"/>
                <a:t>mediators</a:t>
              </a:r>
            </a:p>
            <a:p>
              <a:r>
                <a:rPr lang="en-US" sz="1200" b="1"/>
                <a:t>e.g. Tumour necrosis factor, IL-1, IL-6, IL-8, </a:t>
              </a:r>
              <a:br>
                <a:rPr lang="en-US" sz="1200" b="1"/>
              </a:br>
              <a:r>
                <a:rPr lang="en-US" sz="1200" b="1"/>
                <a:t>nitric oxide</a:t>
              </a:r>
            </a:p>
          </p:txBody>
        </p:sp>
      </p:grpSp>
      <p:grpSp>
        <p:nvGrpSpPr>
          <p:cNvPr id="18" name="Group 43"/>
          <p:cNvGrpSpPr>
            <a:grpSpLocks/>
          </p:cNvGrpSpPr>
          <p:nvPr/>
        </p:nvGrpSpPr>
        <p:grpSpPr bwMode="auto">
          <a:xfrm>
            <a:off x="374650" y="1587500"/>
            <a:ext cx="6273800" cy="1147763"/>
            <a:chOff x="236" y="1000"/>
            <a:chExt cx="3952" cy="723"/>
          </a:xfrm>
        </p:grpSpPr>
        <p:sp>
          <p:nvSpPr>
            <p:cNvPr id="64556" name="AutoShape 44"/>
            <p:cNvSpPr>
              <a:spLocks noChangeArrowheads="1"/>
            </p:cNvSpPr>
            <p:nvPr/>
          </p:nvSpPr>
          <p:spPr bwMode="auto">
            <a:xfrm flipV="1">
              <a:off x="2852" y="1001"/>
              <a:ext cx="205" cy="722"/>
            </a:xfrm>
            <a:prstGeom prst="upArrow">
              <a:avLst>
                <a:gd name="adj1" fmla="val 40491"/>
                <a:gd name="adj2" fmla="val 36524"/>
              </a:avLst>
            </a:prstGeom>
            <a:gradFill rotWithShape="0">
              <a:gsLst>
                <a:gs pos="0">
                  <a:srgbClr val="007BC5"/>
                </a:gs>
                <a:gs pos="100000">
                  <a:srgbClr val="007BC5">
                    <a:gamma/>
                    <a:shade val="46275"/>
                    <a:invGamma/>
                  </a:srgbClr>
                </a:gs>
              </a:gsLst>
              <a:lin ang="0" scaled="1"/>
            </a:gradFill>
            <a:ln w="12700">
              <a:noFill/>
              <a:miter lim="800000"/>
              <a:headEnd/>
              <a:tailEnd/>
            </a:ln>
            <a:effectLst>
              <a:outerShdw blurRad="63500" dist="17961" dir="2700000" algn="ctr" rotWithShape="0">
                <a:srgbClr val="000000">
                  <a:alpha val="74998"/>
                </a:srgbClr>
              </a:outerShdw>
            </a:effectLst>
          </p:spPr>
          <p:txBody>
            <a:bodyPr wrap="none" anchor="ctr"/>
            <a:lstStyle/>
            <a:p>
              <a:endParaRPr lang="en-US"/>
            </a:p>
          </p:txBody>
        </p:sp>
        <p:sp>
          <p:nvSpPr>
            <p:cNvPr id="64557" name="AutoShape 45"/>
            <p:cNvSpPr>
              <a:spLocks noChangeArrowheads="1"/>
            </p:cNvSpPr>
            <p:nvPr/>
          </p:nvSpPr>
          <p:spPr bwMode="auto">
            <a:xfrm rot="18432047" flipV="1">
              <a:off x="3605" y="1029"/>
              <a:ext cx="221" cy="945"/>
            </a:xfrm>
            <a:prstGeom prst="upArrow">
              <a:avLst>
                <a:gd name="adj1" fmla="val 43713"/>
                <a:gd name="adj2" fmla="val 73266"/>
              </a:avLst>
            </a:prstGeom>
            <a:solidFill>
              <a:srgbClr val="007BC5"/>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grpSp>
          <p:nvGrpSpPr>
            <p:cNvPr id="64521" name="Group 46"/>
            <p:cNvGrpSpPr>
              <a:grpSpLocks/>
            </p:cNvGrpSpPr>
            <p:nvPr/>
          </p:nvGrpSpPr>
          <p:grpSpPr bwMode="auto">
            <a:xfrm>
              <a:off x="236" y="1000"/>
              <a:ext cx="3130" cy="354"/>
              <a:chOff x="236" y="1000"/>
              <a:chExt cx="3130" cy="354"/>
            </a:xfrm>
          </p:grpSpPr>
          <p:sp>
            <p:nvSpPr>
              <p:cNvPr id="64559" name="AutoShape 47"/>
              <p:cNvSpPr>
                <a:spLocks noChangeArrowheads="1"/>
              </p:cNvSpPr>
              <p:nvPr/>
            </p:nvSpPr>
            <p:spPr bwMode="auto">
              <a:xfrm rot="16200000" flipV="1">
                <a:off x="1591" y="326"/>
                <a:ext cx="205" cy="1680"/>
              </a:xfrm>
              <a:prstGeom prst="upArrow">
                <a:avLst>
                  <a:gd name="adj1" fmla="val 40491"/>
                  <a:gd name="adj2" fmla="val 84986"/>
                </a:avLst>
              </a:prstGeom>
              <a:gradFill rotWithShape="0">
                <a:gsLst>
                  <a:gs pos="0">
                    <a:srgbClr val="F7CE5B"/>
                  </a:gs>
                  <a:gs pos="100000">
                    <a:srgbClr val="007BC5"/>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4523" name="AutoShape 48"/>
              <p:cNvSpPr>
                <a:spLocks noChangeArrowheads="1"/>
              </p:cNvSpPr>
              <p:nvPr/>
            </p:nvSpPr>
            <p:spPr bwMode="auto">
              <a:xfrm>
                <a:off x="236" y="1074"/>
                <a:ext cx="715" cy="18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r>
                  <a:rPr lang="en-US" sz="1600" b="1"/>
                  <a:t>Pathogen</a:t>
                </a:r>
              </a:p>
            </p:txBody>
          </p:sp>
          <p:sp>
            <p:nvSpPr>
              <p:cNvPr id="64524" name="AutoShape 49"/>
              <p:cNvSpPr>
                <a:spLocks noChangeArrowheads="1"/>
              </p:cNvSpPr>
              <p:nvPr/>
            </p:nvSpPr>
            <p:spPr bwMode="auto">
              <a:xfrm>
                <a:off x="1063" y="1077"/>
                <a:ext cx="1037" cy="18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spcBef>
                    <a:spcPct val="50000"/>
                  </a:spcBef>
                </a:pPr>
                <a:r>
                  <a:rPr lang="en-US" sz="1600" b="1"/>
                  <a:t>Infection</a:t>
                </a:r>
              </a:p>
            </p:txBody>
          </p:sp>
          <p:sp>
            <p:nvSpPr>
              <p:cNvPr id="64525" name="AutoShape 50"/>
              <p:cNvSpPr>
                <a:spLocks noChangeArrowheads="1"/>
              </p:cNvSpPr>
              <p:nvPr/>
            </p:nvSpPr>
            <p:spPr bwMode="auto">
              <a:xfrm>
                <a:off x="2566" y="1000"/>
                <a:ext cx="800" cy="35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spcBef>
                    <a:spcPct val="50000"/>
                  </a:spcBef>
                </a:pPr>
                <a:r>
                  <a:rPr lang="en-US" sz="1600" b="1"/>
                  <a:t>Host </a:t>
                </a:r>
                <a:br>
                  <a:rPr lang="en-US" sz="1600" b="1"/>
                </a:br>
                <a:r>
                  <a:rPr lang="en-US" sz="1600" b="1"/>
                  <a:t>responses</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ou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04800"/>
            <a:ext cx="7772400" cy="1143000"/>
          </a:xfrm>
        </p:spPr>
        <p:txBody>
          <a:bodyPr/>
          <a:lstStyle/>
          <a:p>
            <a:r>
              <a:rPr lang="en-US" sz="3600" b="1" smtClean="0">
                <a:effectLst>
                  <a:outerShdw blurRad="38100" dist="38100" dir="2700000" algn="tl">
                    <a:srgbClr val="000000"/>
                  </a:outerShdw>
                </a:effectLst>
                <a:latin typeface="Arial" charset="0"/>
                <a:ea typeface="ＭＳ Ｐゴシック" pitchFamily="-84" charset="-128"/>
              </a:rPr>
              <a:t>Inflammatory response to microbial toxins</a:t>
            </a:r>
          </a:p>
        </p:txBody>
      </p:sp>
      <p:sp>
        <p:nvSpPr>
          <p:cNvPr id="72708" name="AutoShape 4"/>
          <p:cNvSpPr>
            <a:spLocks noChangeArrowheads="1"/>
          </p:cNvSpPr>
          <p:nvPr/>
        </p:nvSpPr>
        <p:spPr bwMode="auto">
          <a:xfrm flipV="1">
            <a:off x="3078163" y="1500188"/>
            <a:ext cx="325437" cy="1277937"/>
          </a:xfrm>
          <a:prstGeom prst="upArrow">
            <a:avLst>
              <a:gd name="adj1" fmla="val 40491"/>
              <a:gd name="adj2" fmla="val 40723"/>
            </a:avLst>
          </a:prstGeom>
          <a:gradFill rotWithShape="0">
            <a:gsLst>
              <a:gs pos="0">
                <a:srgbClr val="F7CE5B"/>
              </a:gs>
              <a:gs pos="100000">
                <a:srgbClr val="007BC5"/>
              </a:gs>
            </a:gsLst>
            <a:lin ang="540000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grpSp>
        <p:nvGrpSpPr>
          <p:cNvPr id="2" name="Group 5"/>
          <p:cNvGrpSpPr>
            <a:grpSpLocks/>
          </p:cNvGrpSpPr>
          <p:nvPr/>
        </p:nvGrpSpPr>
        <p:grpSpPr bwMode="auto">
          <a:xfrm>
            <a:off x="2476500" y="2749550"/>
            <a:ext cx="2519363" cy="1504950"/>
            <a:chOff x="1560" y="1857"/>
            <a:chExt cx="1587" cy="948"/>
          </a:xfrm>
        </p:grpSpPr>
        <p:sp>
          <p:nvSpPr>
            <p:cNvPr id="72710" name="Rectangle 6"/>
            <p:cNvSpPr>
              <a:spLocks noChangeArrowheads="1"/>
            </p:cNvSpPr>
            <p:nvPr/>
          </p:nvSpPr>
          <p:spPr bwMode="auto">
            <a:xfrm>
              <a:off x="1560" y="1857"/>
              <a:ext cx="1038" cy="384"/>
            </a:xfrm>
            <a:prstGeom prst="rect">
              <a:avLst/>
            </a:prstGeom>
            <a:noFill/>
            <a:ln w="9525">
              <a:noFill/>
              <a:miter lim="800000"/>
              <a:headEnd/>
              <a:tailEnd/>
            </a:ln>
            <a:effectLst/>
          </p:spPr>
          <p:txBody>
            <a:bodyPr lIns="0" tIns="0" rIns="0" bIns="0">
              <a:spAutoFit/>
            </a:bodyPr>
            <a:lstStyle/>
            <a:p>
              <a:pPr>
                <a:spcBef>
                  <a:spcPct val="10000"/>
                </a:spcBef>
              </a:pPr>
              <a:r>
                <a:rPr lang="en-US" sz="2000" b="1">
                  <a:solidFill>
                    <a:srgbClr val="F7CE5B"/>
                  </a:solidFill>
                  <a:effectLst>
                    <a:outerShdw blurRad="38100" dist="38100" dir="2700000" algn="tl">
                      <a:srgbClr val="000000"/>
                    </a:outerShdw>
                  </a:effectLst>
                </a:rPr>
                <a:t>Monocyte/</a:t>
              </a:r>
              <a:br>
                <a:rPr lang="en-US" sz="2000" b="1">
                  <a:solidFill>
                    <a:srgbClr val="F7CE5B"/>
                  </a:solidFill>
                  <a:effectLst>
                    <a:outerShdw blurRad="38100" dist="38100" dir="2700000" algn="tl">
                      <a:srgbClr val="000000"/>
                    </a:outerShdw>
                  </a:effectLst>
                </a:rPr>
              </a:br>
              <a:r>
                <a:rPr lang="en-US" sz="2000" b="1">
                  <a:solidFill>
                    <a:srgbClr val="F7CE5B"/>
                  </a:solidFill>
                  <a:effectLst>
                    <a:outerShdw blurRad="38100" dist="38100" dir="2700000" algn="tl">
                      <a:srgbClr val="000000"/>
                    </a:outerShdw>
                  </a:effectLst>
                </a:rPr>
                <a:t>macrophage</a:t>
              </a:r>
            </a:p>
          </p:txBody>
        </p:sp>
        <p:grpSp>
          <p:nvGrpSpPr>
            <p:cNvPr id="66592" name="Group 7"/>
            <p:cNvGrpSpPr>
              <a:grpSpLocks/>
            </p:cNvGrpSpPr>
            <p:nvPr/>
          </p:nvGrpSpPr>
          <p:grpSpPr bwMode="auto">
            <a:xfrm>
              <a:off x="2492" y="2088"/>
              <a:ext cx="655" cy="717"/>
              <a:chOff x="2492" y="2088"/>
              <a:chExt cx="655" cy="717"/>
            </a:xfrm>
          </p:grpSpPr>
          <p:sp>
            <p:nvSpPr>
              <p:cNvPr id="66593" name="Freeform 8"/>
              <p:cNvSpPr>
                <a:spLocks/>
              </p:cNvSpPr>
              <p:nvPr/>
            </p:nvSpPr>
            <p:spPr bwMode="auto">
              <a:xfrm>
                <a:off x="2492" y="2088"/>
                <a:ext cx="655" cy="717"/>
              </a:xfrm>
              <a:custGeom>
                <a:avLst/>
                <a:gdLst>
                  <a:gd name="T0" fmla="*/ 252 w 737"/>
                  <a:gd name="T1" fmla="*/ 309 h 717"/>
                  <a:gd name="T2" fmla="*/ 242 w 737"/>
                  <a:gd name="T3" fmla="*/ 224 h 717"/>
                  <a:gd name="T4" fmla="*/ 222 w 737"/>
                  <a:gd name="T5" fmla="*/ 247 h 717"/>
                  <a:gd name="T6" fmla="*/ 206 w 737"/>
                  <a:gd name="T7" fmla="*/ 273 h 717"/>
                  <a:gd name="T8" fmla="*/ 199 w 737"/>
                  <a:gd name="T9" fmla="*/ 243 h 717"/>
                  <a:gd name="T10" fmla="*/ 211 w 737"/>
                  <a:gd name="T11" fmla="*/ 191 h 717"/>
                  <a:gd name="T12" fmla="*/ 211 w 737"/>
                  <a:gd name="T13" fmla="*/ 122 h 717"/>
                  <a:gd name="T14" fmla="*/ 206 w 737"/>
                  <a:gd name="T15" fmla="*/ 115 h 717"/>
                  <a:gd name="T16" fmla="*/ 191 w 737"/>
                  <a:gd name="T17" fmla="*/ 174 h 717"/>
                  <a:gd name="T18" fmla="*/ 180 w 737"/>
                  <a:gd name="T19" fmla="*/ 191 h 717"/>
                  <a:gd name="T20" fmla="*/ 183 w 737"/>
                  <a:gd name="T21" fmla="*/ 115 h 717"/>
                  <a:gd name="T22" fmla="*/ 180 w 737"/>
                  <a:gd name="T23" fmla="*/ 59 h 717"/>
                  <a:gd name="T24" fmla="*/ 170 w 737"/>
                  <a:gd name="T25" fmla="*/ 46 h 717"/>
                  <a:gd name="T26" fmla="*/ 163 w 737"/>
                  <a:gd name="T27" fmla="*/ 95 h 717"/>
                  <a:gd name="T28" fmla="*/ 157 w 737"/>
                  <a:gd name="T29" fmla="*/ 79 h 717"/>
                  <a:gd name="T30" fmla="*/ 152 w 737"/>
                  <a:gd name="T31" fmla="*/ 66 h 717"/>
                  <a:gd name="T32" fmla="*/ 139 w 737"/>
                  <a:gd name="T33" fmla="*/ 118 h 717"/>
                  <a:gd name="T34" fmla="*/ 128 w 737"/>
                  <a:gd name="T35" fmla="*/ 155 h 717"/>
                  <a:gd name="T36" fmla="*/ 132 w 737"/>
                  <a:gd name="T37" fmla="*/ 102 h 717"/>
                  <a:gd name="T38" fmla="*/ 126 w 737"/>
                  <a:gd name="T39" fmla="*/ 20 h 717"/>
                  <a:gd name="T40" fmla="*/ 108 w 737"/>
                  <a:gd name="T41" fmla="*/ 23 h 717"/>
                  <a:gd name="T42" fmla="*/ 108 w 737"/>
                  <a:gd name="T43" fmla="*/ 56 h 717"/>
                  <a:gd name="T44" fmla="*/ 98 w 737"/>
                  <a:gd name="T45" fmla="*/ 13 h 717"/>
                  <a:gd name="T46" fmla="*/ 96 w 737"/>
                  <a:gd name="T47" fmla="*/ 10 h 717"/>
                  <a:gd name="T48" fmla="*/ 85 w 737"/>
                  <a:gd name="T49" fmla="*/ 63 h 717"/>
                  <a:gd name="T50" fmla="*/ 60 w 737"/>
                  <a:gd name="T51" fmla="*/ 50 h 717"/>
                  <a:gd name="T52" fmla="*/ 37 w 737"/>
                  <a:gd name="T53" fmla="*/ 53 h 717"/>
                  <a:gd name="T54" fmla="*/ 42 w 737"/>
                  <a:gd name="T55" fmla="*/ 79 h 717"/>
                  <a:gd name="T56" fmla="*/ 53 w 737"/>
                  <a:gd name="T57" fmla="*/ 122 h 717"/>
                  <a:gd name="T58" fmla="*/ 53 w 737"/>
                  <a:gd name="T59" fmla="*/ 184 h 717"/>
                  <a:gd name="T60" fmla="*/ 31 w 737"/>
                  <a:gd name="T61" fmla="*/ 178 h 717"/>
                  <a:gd name="T62" fmla="*/ 14 w 737"/>
                  <a:gd name="T63" fmla="*/ 178 h 717"/>
                  <a:gd name="T64" fmla="*/ 11 w 737"/>
                  <a:gd name="T65" fmla="*/ 210 h 717"/>
                  <a:gd name="T66" fmla="*/ 26 w 737"/>
                  <a:gd name="T67" fmla="*/ 220 h 717"/>
                  <a:gd name="T68" fmla="*/ 61 w 737"/>
                  <a:gd name="T69" fmla="*/ 273 h 717"/>
                  <a:gd name="T70" fmla="*/ 52 w 737"/>
                  <a:gd name="T71" fmla="*/ 332 h 717"/>
                  <a:gd name="T72" fmla="*/ 25 w 737"/>
                  <a:gd name="T73" fmla="*/ 292 h 717"/>
                  <a:gd name="T74" fmla="*/ 14 w 737"/>
                  <a:gd name="T75" fmla="*/ 247 h 717"/>
                  <a:gd name="T76" fmla="*/ 11 w 737"/>
                  <a:gd name="T77" fmla="*/ 273 h 717"/>
                  <a:gd name="T78" fmla="*/ 12 w 737"/>
                  <a:gd name="T79" fmla="*/ 312 h 717"/>
                  <a:gd name="T80" fmla="*/ 0 w 737"/>
                  <a:gd name="T81" fmla="*/ 371 h 717"/>
                  <a:gd name="T82" fmla="*/ 14 w 737"/>
                  <a:gd name="T83" fmla="*/ 378 h 717"/>
                  <a:gd name="T84" fmla="*/ 22 w 737"/>
                  <a:gd name="T85" fmla="*/ 355 h 717"/>
                  <a:gd name="T86" fmla="*/ 42 w 737"/>
                  <a:gd name="T87" fmla="*/ 375 h 717"/>
                  <a:gd name="T88" fmla="*/ 42 w 737"/>
                  <a:gd name="T89" fmla="*/ 421 h 717"/>
                  <a:gd name="T90" fmla="*/ 46 w 737"/>
                  <a:gd name="T91" fmla="*/ 463 h 717"/>
                  <a:gd name="T92" fmla="*/ 61 w 737"/>
                  <a:gd name="T93" fmla="*/ 443 h 717"/>
                  <a:gd name="T94" fmla="*/ 75 w 737"/>
                  <a:gd name="T95" fmla="*/ 450 h 717"/>
                  <a:gd name="T96" fmla="*/ 68 w 737"/>
                  <a:gd name="T97" fmla="*/ 512 h 717"/>
                  <a:gd name="T98" fmla="*/ 79 w 737"/>
                  <a:gd name="T99" fmla="*/ 535 h 717"/>
                  <a:gd name="T100" fmla="*/ 98 w 737"/>
                  <a:gd name="T101" fmla="*/ 480 h 717"/>
                  <a:gd name="T102" fmla="*/ 112 w 737"/>
                  <a:gd name="T103" fmla="*/ 480 h 717"/>
                  <a:gd name="T104" fmla="*/ 112 w 737"/>
                  <a:gd name="T105" fmla="*/ 535 h 717"/>
                  <a:gd name="T106" fmla="*/ 112 w 737"/>
                  <a:gd name="T107" fmla="*/ 627 h 717"/>
                  <a:gd name="T108" fmla="*/ 145 w 737"/>
                  <a:gd name="T109" fmla="*/ 703 h 717"/>
                  <a:gd name="T110" fmla="*/ 163 w 737"/>
                  <a:gd name="T111" fmla="*/ 716 h 717"/>
                  <a:gd name="T112" fmla="*/ 205 w 737"/>
                  <a:gd name="T113" fmla="*/ 686 h 717"/>
                  <a:gd name="T114" fmla="*/ 237 w 737"/>
                  <a:gd name="T115" fmla="*/ 591 h 717"/>
                  <a:gd name="T116" fmla="*/ 250 w 737"/>
                  <a:gd name="T117" fmla="*/ 470 h 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7"/>
                  <a:gd name="T178" fmla="*/ 0 h 717"/>
                  <a:gd name="T179" fmla="*/ 737 w 737"/>
                  <a:gd name="T180" fmla="*/ 717 h 7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7" h="717">
                    <a:moveTo>
                      <a:pt x="724" y="434"/>
                    </a:moveTo>
                    <a:lnTo>
                      <a:pt x="730" y="391"/>
                    </a:lnTo>
                    <a:lnTo>
                      <a:pt x="736" y="348"/>
                    </a:lnTo>
                    <a:lnTo>
                      <a:pt x="730" y="309"/>
                    </a:lnTo>
                    <a:lnTo>
                      <a:pt x="718" y="276"/>
                    </a:lnTo>
                    <a:lnTo>
                      <a:pt x="712" y="247"/>
                    </a:lnTo>
                    <a:lnTo>
                      <a:pt x="706" y="233"/>
                    </a:lnTo>
                    <a:lnTo>
                      <a:pt x="700" y="224"/>
                    </a:lnTo>
                    <a:lnTo>
                      <a:pt x="688" y="224"/>
                    </a:lnTo>
                    <a:lnTo>
                      <a:pt x="670" y="230"/>
                    </a:lnTo>
                    <a:lnTo>
                      <a:pt x="652" y="240"/>
                    </a:lnTo>
                    <a:lnTo>
                      <a:pt x="640" y="247"/>
                    </a:lnTo>
                    <a:lnTo>
                      <a:pt x="622" y="263"/>
                    </a:lnTo>
                    <a:lnTo>
                      <a:pt x="610" y="269"/>
                    </a:lnTo>
                    <a:lnTo>
                      <a:pt x="604" y="273"/>
                    </a:lnTo>
                    <a:lnTo>
                      <a:pt x="598" y="273"/>
                    </a:lnTo>
                    <a:lnTo>
                      <a:pt x="592" y="273"/>
                    </a:lnTo>
                    <a:lnTo>
                      <a:pt x="574" y="260"/>
                    </a:lnTo>
                    <a:lnTo>
                      <a:pt x="574" y="253"/>
                    </a:lnTo>
                    <a:lnTo>
                      <a:pt x="574" y="243"/>
                    </a:lnTo>
                    <a:lnTo>
                      <a:pt x="580" y="224"/>
                    </a:lnTo>
                    <a:lnTo>
                      <a:pt x="586" y="210"/>
                    </a:lnTo>
                    <a:lnTo>
                      <a:pt x="598" y="201"/>
                    </a:lnTo>
                    <a:lnTo>
                      <a:pt x="610" y="191"/>
                    </a:lnTo>
                    <a:lnTo>
                      <a:pt x="616" y="178"/>
                    </a:lnTo>
                    <a:lnTo>
                      <a:pt x="616" y="161"/>
                    </a:lnTo>
                    <a:lnTo>
                      <a:pt x="616" y="138"/>
                    </a:lnTo>
                    <a:lnTo>
                      <a:pt x="610" y="122"/>
                    </a:lnTo>
                    <a:lnTo>
                      <a:pt x="610" y="115"/>
                    </a:lnTo>
                    <a:lnTo>
                      <a:pt x="604" y="112"/>
                    </a:lnTo>
                    <a:lnTo>
                      <a:pt x="598" y="115"/>
                    </a:lnTo>
                    <a:lnTo>
                      <a:pt x="586" y="132"/>
                    </a:lnTo>
                    <a:lnTo>
                      <a:pt x="574" y="148"/>
                    </a:lnTo>
                    <a:lnTo>
                      <a:pt x="562" y="161"/>
                    </a:lnTo>
                    <a:lnTo>
                      <a:pt x="550" y="174"/>
                    </a:lnTo>
                    <a:lnTo>
                      <a:pt x="532" y="184"/>
                    </a:lnTo>
                    <a:lnTo>
                      <a:pt x="526" y="191"/>
                    </a:lnTo>
                    <a:lnTo>
                      <a:pt x="520" y="194"/>
                    </a:lnTo>
                    <a:lnTo>
                      <a:pt x="520" y="191"/>
                    </a:lnTo>
                    <a:lnTo>
                      <a:pt x="520" y="184"/>
                    </a:lnTo>
                    <a:lnTo>
                      <a:pt x="520" y="174"/>
                    </a:lnTo>
                    <a:lnTo>
                      <a:pt x="526" y="145"/>
                    </a:lnTo>
                    <a:lnTo>
                      <a:pt x="532" y="115"/>
                    </a:lnTo>
                    <a:lnTo>
                      <a:pt x="532" y="102"/>
                    </a:lnTo>
                    <a:lnTo>
                      <a:pt x="532" y="92"/>
                    </a:lnTo>
                    <a:lnTo>
                      <a:pt x="532" y="76"/>
                    </a:lnTo>
                    <a:lnTo>
                      <a:pt x="520" y="59"/>
                    </a:lnTo>
                    <a:lnTo>
                      <a:pt x="514" y="50"/>
                    </a:lnTo>
                    <a:lnTo>
                      <a:pt x="502" y="43"/>
                    </a:lnTo>
                    <a:lnTo>
                      <a:pt x="497" y="43"/>
                    </a:lnTo>
                    <a:lnTo>
                      <a:pt x="491" y="46"/>
                    </a:lnTo>
                    <a:lnTo>
                      <a:pt x="479" y="63"/>
                    </a:lnTo>
                    <a:lnTo>
                      <a:pt x="473" y="72"/>
                    </a:lnTo>
                    <a:lnTo>
                      <a:pt x="473" y="86"/>
                    </a:lnTo>
                    <a:lnTo>
                      <a:pt x="473" y="95"/>
                    </a:lnTo>
                    <a:lnTo>
                      <a:pt x="467" y="99"/>
                    </a:lnTo>
                    <a:lnTo>
                      <a:pt x="461" y="92"/>
                    </a:lnTo>
                    <a:lnTo>
                      <a:pt x="455" y="79"/>
                    </a:lnTo>
                    <a:lnTo>
                      <a:pt x="449" y="66"/>
                    </a:lnTo>
                    <a:lnTo>
                      <a:pt x="443" y="63"/>
                    </a:lnTo>
                    <a:lnTo>
                      <a:pt x="437" y="63"/>
                    </a:lnTo>
                    <a:lnTo>
                      <a:pt x="437" y="66"/>
                    </a:lnTo>
                    <a:lnTo>
                      <a:pt x="431" y="72"/>
                    </a:lnTo>
                    <a:lnTo>
                      <a:pt x="419" y="86"/>
                    </a:lnTo>
                    <a:lnTo>
                      <a:pt x="413" y="105"/>
                    </a:lnTo>
                    <a:lnTo>
                      <a:pt x="401" y="118"/>
                    </a:lnTo>
                    <a:lnTo>
                      <a:pt x="389" y="132"/>
                    </a:lnTo>
                    <a:lnTo>
                      <a:pt x="383" y="145"/>
                    </a:lnTo>
                    <a:lnTo>
                      <a:pt x="377" y="155"/>
                    </a:lnTo>
                    <a:lnTo>
                      <a:pt x="371" y="155"/>
                    </a:lnTo>
                    <a:lnTo>
                      <a:pt x="371" y="151"/>
                    </a:lnTo>
                    <a:lnTo>
                      <a:pt x="371" y="145"/>
                    </a:lnTo>
                    <a:lnTo>
                      <a:pt x="371" y="125"/>
                    </a:lnTo>
                    <a:lnTo>
                      <a:pt x="377" y="102"/>
                    </a:lnTo>
                    <a:lnTo>
                      <a:pt x="377" y="82"/>
                    </a:lnTo>
                    <a:lnTo>
                      <a:pt x="371" y="46"/>
                    </a:lnTo>
                    <a:lnTo>
                      <a:pt x="371" y="33"/>
                    </a:lnTo>
                    <a:lnTo>
                      <a:pt x="365" y="20"/>
                    </a:lnTo>
                    <a:lnTo>
                      <a:pt x="347" y="7"/>
                    </a:lnTo>
                    <a:lnTo>
                      <a:pt x="329" y="0"/>
                    </a:lnTo>
                    <a:lnTo>
                      <a:pt x="317" y="10"/>
                    </a:lnTo>
                    <a:lnTo>
                      <a:pt x="311" y="23"/>
                    </a:lnTo>
                    <a:lnTo>
                      <a:pt x="311" y="33"/>
                    </a:lnTo>
                    <a:lnTo>
                      <a:pt x="311" y="46"/>
                    </a:lnTo>
                    <a:lnTo>
                      <a:pt x="311" y="53"/>
                    </a:lnTo>
                    <a:lnTo>
                      <a:pt x="311" y="56"/>
                    </a:lnTo>
                    <a:lnTo>
                      <a:pt x="311" y="53"/>
                    </a:lnTo>
                    <a:lnTo>
                      <a:pt x="305" y="46"/>
                    </a:lnTo>
                    <a:lnTo>
                      <a:pt x="293" y="30"/>
                    </a:lnTo>
                    <a:lnTo>
                      <a:pt x="281" y="13"/>
                    </a:lnTo>
                    <a:lnTo>
                      <a:pt x="281" y="7"/>
                    </a:lnTo>
                    <a:lnTo>
                      <a:pt x="275" y="4"/>
                    </a:lnTo>
                    <a:lnTo>
                      <a:pt x="275" y="10"/>
                    </a:lnTo>
                    <a:lnTo>
                      <a:pt x="275" y="27"/>
                    </a:lnTo>
                    <a:lnTo>
                      <a:pt x="269" y="43"/>
                    </a:lnTo>
                    <a:lnTo>
                      <a:pt x="257" y="56"/>
                    </a:lnTo>
                    <a:lnTo>
                      <a:pt x="245" y="63"/>
                    </a:lnTo>
                    <a:lnTo>
                      <a:pt x="227" y="63"/>
                    </a:lnTo>
                    <a:lnTo>
                      <a:pt x="209" y="59"/>
                    </a:lnTo>
                    <a:lnTo>
                      <a:pt x="191" y="56"/>
                    </a:lnTo>
                    <a:lnTo>
                      <a:pt x="173" y="50"/>
                    </a:lnTo>
                    <a:lnTo>
                      <a:pt x="155" y="46"/>
                    </a:lnTo>
                    <a:lnTo>
                      <a:pt x="131" y="46"/>
                    </a:lnTo>
                    <a:lnTo>
                      <a:pt x="113" y="50"/>
                    </a:lnTo>
                    <a:lnTo>
                      <a:pt x="107" y="53"/>
                    </a:lnTo>
                    <a:lnTo>
                      <a:pt x="107" y="59"/>
                    </a:lnTo>
                    <a:lnTo>
                      <a:pt x="107" y="72"/>
                    </a:lnTo>
                    <a:lnTo>
                      <a:pt x="113" y="76"/>
                    </a:lnTo>
                    <a:lnTo>
                      <a:pt x="119" y="79"/>
                    </a:lnTo>
                    <a:lnTo>
                      <a:pt x="125" y="82"/>
                    </a:lnTo>
                    <a:lnTo>
                      <a:pt x="131" y="89"/>
                    </a:lnTo>
                    <a:lnTo>
                      <a:pt x="143" y="102"/>
                    </a:lnTo>
                    <a:lnTo>
                      <a:pt x="155" y="122"/>
                    </a:lnTo>
                    <a:lnTo>
                      <a:pt x="161" y="148"/>
                    </a:lnTo>
                    <a:lnTo>
                      <a:pt x="161" y="161"/>
                    </a:lnTo>
                    <a:lnTo>
                      <a:pt x="161" y="171"/>
                    </a:lnTo>
                    <a:lnTo>
                      <a:pt x="155" y="184"/>
                    </a:lnTo>
                    <a:lnTo>
                      <a:pt x="149" y="191"/>
                    </a:lnTo>
                    <a:lnTo>
                      <a:pt x="131" y="187"/>
                    </a:lnTo>
                    <a:lnTo>
                      <a:pt x="113" y="184"/>
                    </a:lnTo>
                    <a:lnTo>
                      <a:pt x="89" y="178"/>
                    </a:lnTo>
                    <a:lnTo>
                      <a:pt x="77" y="174"/>
                    </a:lnTo>
                    <a:lnTo>
                      <a:pt x="65" y="171"/>
                    </a:lnTo>
                    <a:lnTo>
                      <a:pt x="53" y="174"/>
                    </a:lnTo>
                    <a:lnTo>
                      <a:pt x="41" y="178"/>
                    </a:lnTo>
                    <a:lnTo>
                      <a:pt x="30" y="187"/>
                    </a:lnTo>
                    <a:lnTo>
                      <a:pt x="24" y="201"/>
                    </a:lnTo>
                    <a:lnTo>
                      <a:pt x="24" y="207"/>
                    </a:lnTo>
                    <a:lnTo>
                      <a:pt x="30" y="210"/>
                    </a:lnTo>
                    <a:lnTo>
                      <a:pt x="35" y="214"/>
                    </a:lnTo>
                    <a:lnTo>
                      <a:pt x="47" y="217"/>
                    </a:lnTo>
                    <a:lnTo>
                      <a:pt x="65" y="217"/>
                    </a:lnTo>
                    <a:lnTo>
                      <a:pt x="77" y="220"/>
                    </a:lnTo>
                    <a:lnTo>
                      <a:pt x="113" y="227"/>
                    </a:lnTo>
                    <a:lnTo>
                      <a:pt x="143" y="233"/>
                    </a:lnTo>
                    <a:lnTo>
                      <a:pt x="167" y="253"/>
                    </a:lnTo>
                    <a:lnTo>
                      <a:pt x="179" y="273"/>
                    </a:lnTo>
                    <a:lnTo>
                      <a:pt x="179" y="292"/>
                    </a:lnTo>
                    <a:lnTo>
                      <a:pt x="173" y="312"/>
                    </a:lnTo>
                    <a:lnTo>
                      <a:pt x="155" y="325"/>
                    </a:lnTo>
                    <a:lnTo>
                      <a:pt x="149" y="332"/>
                    </a:lnTo>
                    <a:lnTo>
                      <a:pt x="137" y="332"/>
                    </a:lnTo>
                    <a:lnTo>
                      <a:pt x="113" y="322"/>
                    </a:lnTo>
                    <a:lnTo>
                      <a:pt x="89" y="309"/>
                    </a:lnTo>
                    <a:lnTo>
                      <a:pt x="71" y="292"/>
                    </a:lnTo>
                    <a:lnTo>
                      <a:pt x="59" y="273"/>
                    </a:lnTo>
                    <a:lnTo>
                      <a:pt x="53" y="256"/>
                    </a:lnTo>
                    <a:lnTo>
                      <a:pt x="47" y="250"/>
                    </a:lnTo>
                    <a:lnTo>
                      <a:pt x="41" y="247"/>
                    </a:lnTo>
                    <a:lnTo>
                      <a:pt x="30" y="250"/>
                    </a:lnTo>
                    <a:lnTo>
                      <a:pt x="24" y="256"/>
                    </a:lnTo>
                    <a:lnTo>
                      <a:pt x="24" y="263"/>
                    </a:lnTo>
                    <a:lnTo>
                      <a:pt x="30" y="273"/>
                    </a:lnTo>
                    <a:lnTo>
                      <a:pt x="30" y="289"/>
                    </a:lnTo>
                    <a:lnTo>
                      <a:pt x="35" y="302"/>
                    </a:lnTo>
                    <a:lnTo>
                      <a:pt x="35" y="306"/>
                    </a:lnTo>
                    <a:lnTo>
                      <a:pt x="35" y="312"/>
                    </a:lnTo>
                    <a:lnTo>
                      <a:pt x="24" y="329"/>
                    </a:lnTo>
                    <a:lnTo>
                      <a:pt x="6" y="348"/>
                    </a:lnTo>
                    <a:lnTo>
                      <a:pt x="0" y="365"/>
                    </a:lnTo>
                    <a:lnTo>
                      <a:pt x="0" y="371"/>
                    </a:lnTo>
                    <a:lnTo>
                      <a:pt x="6" y="375"/>
                    </a:lnTo>
                    <a:lnTo>
                      <a:pt x="24" y="381"/>
                    </a:lnTo>
                    <a:lnTo>
                      <a:pt x="35" y="381"/>
                    </a:lnTo>
                    <a:lnTo>
                      <a:pt x="41" y="378"/>
                    </a:lnTo>
                    <a:lnTo>
                      <a:pt x="47" y="371"/>
                    </a:lnTo>
                    <a:lnTo>
                      <a:pt x="47" y="365"/>
                    </a:lnTo>
                    <a:lnTo>
                      <a:pt x="53" y="361"/>
                    </a:lnTo>
                    <a:lnTo>
                      <a:pt x="65" y="355"/>
                    </a:lnTo>
                    <a:lnTo>
                      <a:pt x="77" y="355"/>
                    </a:lnTo>
                    <a:lnTo>
                      <a:pt x="89" y="361"/>
                    </a:lnTo>
                    <a:lnTo>
                      <a:pt x="101" y="368"/>
                    </a:lnTo>
                    <a:lnTo>
                      <a:pt x="119" y="375"/>
                    </a:lnTo>
                    <a:lnTo>
                      <a:pt x="125" y="381"/>
                    </a:lnTo>
                    <a:lnTo>
                      <a:pt x="125" y="394"/>
                    </a:lnTo>
                    <a:lnTo>
                      <a:pt x="125" y="407"/>
                    </a:lnTo>
                    <a:lnTo>
                      <a:pt x="119" y="421"/>
                    </a:lnTo>
                    <a:lnTo>
                      <a:pt x="113" y="430"/>
                    </a:lnTo>
                    <a:lnTo>
                      <a:pt x="113" y="447"/>
                    </a:lnTo>
                    <a:lnTo>
                      <a:pt x="113" y="460"/>
                    </a:lnTo>
                    <a:lnTo>
                      <a:pt x="131" y="463"/>
                    </a:lnTo>
                    <a:lnTo>
                      <a:pt x="149" y="463"/>
                    </a:lnTo>
                    <a:lnTo>
                      <a:pt x="161" y="460"/>
                    </a:lnTo>
                    <a:lnTo>
                      <a:pt x="167" y="453"/>
                    </a:lnTo>
                    <a:lnTo>
                      <a:pt x="179" y="443"/>
                    </a:lnTo>
                    <a:lnTo>
                      <a:pt x="185" y="440"/>
                    </a:lnTo>
                    <a:lnTo>
                      <a:pt x="203" y="440"/>
                    </a:lnTo>
                    <a:lnTo>
                      <a:pt x="209" y="443"/>
                    </a:lnTo>
                    <a:lnTo>
                      <a:pt x="215" y="450"/>
                    </a:lnTo>
                    <a:lnTo>
                      <a:pt x="215" y="463"/>
                    </a:lnTo>
                    <a:lnTo>
                      <a:pt x="209" y="480"/>
                    </a:lnTo>
                    <a:lnTo>
                      <a:pt x="203" y="499"/>
                    </a:lnTo>
                    <a:lnTo>
                      <a:pt x="197" y="512"/>
                    </a:lnTo>
                    <a:lnTo>
                      <a:pt x="203" y="532"/>
                    </a:lnTo>
                    <a:lnTo>
                      <a:pt x="209" y="535"/>
                    </a:lnTo>
                    <a:lnTo>
                      <a:pt x="215" y="539"/>
                    </a:lnTo>
                    <a:lnTo>
                      <a:pt x="227" y="535"/>
                    </a:lnTo>
                    <a:lnTo>
                      <a:pt x="239" y="529"/>
                    </a:lnTo>
                    <a:lnTo>
                      <a:pt x="257" y="506"/>
                    </a:lnTo>
                    <a:lnTo>
                      <a:pt x="275" y="489"/>
                    </a:lnTo>
                    <a:lnTo>
                      <a:pt x="281" y="480"/>
                    </a:lnTo>
                    <a:lnTo>
                      <a:pt x="287" y="476"/>
                    </a:lnTo>
                    <a:lnTo>
                      <a:pt x="299" y="473"/>
                    </a:lnTo>
                    <a:lnTo>
                      <a:pt x="305" y="473"/>
                    </a:lnTo>
                    <a:lnTo>
                      <a:pt x="323" y="480"/>
                    </a:lnTo>
                    <a:lnTo>
                      <a:pt x="329" y="489"/>
                    </a:lnTo>
                    <a:lnTo>
                      <a:pt x="329" y="506"/>
                    </a:lnTo>
                    <a:lnTo>
                      <a:pt x="329" y="519"/>
                    </a:lnTo>
                    <a:lnTo>
                      <a:pt x="323" y="535"/>
                    </a:lnTo>
                    <a:lnTo>
                      <a:pt x="317" y="552"/>
                    </a:lnTo>
                    <a:lnTo>
                      <a:pt x="311" y="568"/>
                    </a:lnTo>
                    <a:lnTo>
                      <a:pt x="317" y="598"/>
                    </a:lnTo>
                    <a:lnTo>
                      <a:pt x="323" y="627"/>
                    </a:lnTo>
                    <a:lnTo>
                      <a:pt x="335" y="650"/>
                    </a:lnTo>
                    <a:lnTo>
                      <a:pt x="353" y="670"/>
                    </a:lnTo>
                    <a:lnTo>
                      <a:pt x="389" y="686"/>
                    </a:lnTo>
                    <a:lnTo>
                      <a:pt x="419" y="703"/>
                    </a:lnTo>
                    <a:lnTo>
                      <a:pt x="437" y="709"/>
                    </a:lnTo>
                    <a:lnTo>
                      <a:pt x="449" y="713"/>
                    </a:lnTo>
                    <a:lnTo>
                      <a:pt x="461" y="716"/>
                    </a:lnTo>
                    <a:lnTo>
                      <a:pt x="473" y="716"/>
                    </a:lnTo>
                    <a:lnTo>
                      <a:pt x="491" y="716"/>
                    </a:lnTo>
                    <a:lnTo>
                      <a:pt x="508" y="713"/>
                    </a:lnTo>
                    <a:lnTo>
                      <a:pt x="556" y="703"/>
                    </a:lnTo>
                    <a:lnTo>
                      <a:pt x="592" y="686"/>
                    </a:lnTo>
                    <a:lnTo>
                      <a:pt x="610" y="677"/>
                    </a:lnTo>
                    <a:lnTo>
                      <a:pt x="628" y="663"/>
                    </a:lnTo>
                    <a:lnTo>
                      <a:pt x="658" y="631"/>
                    </a:lnTo>
                    <a:lnTo>
                      <a:pt x="682" y="591"/>
                    </a:lnTo>
                    <a:lnTo>
                      <a:pt x="706" y="549"/>
                    </a:lnTo>
                    <a:lnTo>
                      <a:pt x="718" y="506"/>
                    </a:lnTo>
                    <a:lnTo>
                      <a:pt x="724" y="486"/>
                    </a:lnTo>
                    <a:lnTo>
                      <a:pt x="724" y="470"/>
                    </a:lnTo>
                    <a:lnTo>
                      <a:pt x="724" y="434"/>
                    </a:lnTo>
                  </a:path>
                </a:pathLst>
              </a:custGeom>
              <a:solidFill>
                <a:srgbClr val="007BC5"/>
              </a:solidFill>
              <a:ln w="9525" cap="rnd">
                <a:solidFill>
                  <a:schemeClr val="tx1"/>
                </a:solidFill>
                <a:round/>
                <a:headEnd/>
                <a:tailEnd/>
              </a:ln>
            </p:spPr>
            <p:txBody>
              <a:bodyPr/>
              <a:lstStyle/>
              <a:p>
                <a:endParaRPr lang="en-US"/>
              </a:p>
            </p:txBody>
          </p:sp>
          <p:sp>
            <p:nvSpPr>
              <p:cNvPr id="66594" name="Freeform 9"/>
              <p:cNvSpPr>
                <a:spLocks/>
              </p:cNvSpPr>
              <p:nvPr/>
            </p:nvSpPr>
            <p:spPr bwMode="auto">
              <a:xfrm>
                <a:off x="2684" y="2194"/>
                <a:ext cx="67" cy="140"/>
              </a:xfrm>
              <a:custGeom>
                <a:avLst/>
                <a:gdLst>
                  <a:gd name="T0" fmla="*/ 27 w 75"/>
                  <a:gd name="T1" fmla="*/ 79 h 140"/>
                  <a:gd name="T2" fmla="*/ 27 w 75"/>
                  <a:gd name="T3" fmla="*/ 51 h 140"/>
                  <a:gd name="T4" fmla="*/ 27 w 75"/>
                  <a:gd name="T5" fmla="*/ 36 h 140"/>
                  <a:gd name="T6" fmla="*/ 24 w 75"/>
                  <a:gd name="T7" fmla="*/ 25 h 140"/>
                  <a:gd name="T8" fmla="*/ 21 w 75"/>
                  <a:gd name="T9" fmla="*/ 10 h 140"/>
                  <a:gd name="T10" fmla="*/ 19 w 75"/>
                  <a:gd name="T11" fmla="*/ 3 h 140"/>
                  <a:gd name="T12" fmla="*/ 17 w 75"/>
                  <a:gd name="T13" fmla="*/ 0 h 140"/>
                  <a:gd name="T14" fmla="*/ 10 w 75"/>
                  <a:gd name="T15" fmla="*/ 3 h 140"/>
                  <a:gd name="T16" fmla="*/ 4 w 75"/>
                  <a:gd name="T17" fmla="*/ 13 h 140"/>
                  <a:gd name="T18" fmla="*/ 0 w 75"/>
                  <a:gd name="T19" fmla="*/ 33 h 140"/>
                  <a:gd name="T20" fmla="*/ 0 w 75"/>
                  <a:gd name="T21" fmla="*/ 58 h 140"/>
                  <a:gd name="T22" fmla="*/ 0 w 75"/>
                  <a:gd name="T23" fmla="*/ 76 h 140"/>
                  <a:gd name="T24" fmla="*/ 0 w 75"/>
                  <a:gd name="T25" fmla="*/ 96 h 140"/>
                  <a:gd name="T26" fmla="*/ 4 w 75"/>
                  <a:gd name="T27" fmla="*/ 117 h 140"/>
                  <a:gd name="T28" fmla="*/ 4 w 75"/>
                  <a:gd name="T29" fmla="*/ 124 h 140"/>
                  <a:gd name="T30" fmla="*/ 4 w 75"/>
                  <a:gd name="T31" fmla="*/ 129 h 140"/>
                  <a:gd name="T32" fmla="*/ 8 w 75"/>
                  <a:gd name="T33" fmla="*/ 137 h 140"/>
                  <a:gd name="T34" fmla="*/ 13 w 75"/>
                  <a:gd name="T35" fmla="*/ 139 h 140"/>
                  <a:gd name="T36" fmla="*/ 17 w 75"/>
                  <a:gd name="T37" fmla="*/ 137 h 140"/>
                  <a:gd name="T38" fmla="*/ 21 w 75"/>
                  <a:gd name="T39" fmla="*/ 132 h 140"/>
                  <a:gd name="T40" fmla="*/ 23 w 75"/>
                  <a:gd name="T41" fmla="*/ 122 h 140"/>
                  <a:gd name="T42" fmla="*/ 24 w 75"/>
                  <a:gd name="T43" fmla="*/ 109 h 140"/>
                  <a:gd name="T44" fmla="*/ 27 w 75"/>
                  <a:gd name="T45" fmla="*/ 94 h 140"/>
                  <a:gd name="T46" fmla="*/ 27 w 75"/>
                  <a:gd name="T47" fmla="*/ 79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140"/>
                  <a:gd name="T74" fmla="*/ 75 w 75"/>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140">
                    <a:moveTo>
                      <a:pt x="74" y="79"/>
                    </a:moveTo>
                    <a:lnTo>
                      <a:pt x="74" y="51"/>
                    </a:lnTo>
                    <a:lnTo>
                      <a:pt x="74" y="36"/>
                    </a:lnTo>
                    <a:lnTo>
                      <a:pt x="68" y="25"/>
                    </a:lnTo>
                    <a:lnTo>
                      <a:pt x="58" y="10"/>
                    </a:lnTo>
                    <a:lnTo>
                      <a:pt x="53" y="3"/>
                    </a:lnTo>
                    <a:lnTo>
                      <a:pt x="47" y="0"/>
                    </a:lnTo>
                    <a:lnTo>
                      <a:pt x="26" y="3"/>
                    </a:lnTo>
                    <a:lnTo>
                      <a:pt x="5" y="13"/>
                    </a:lnTo>
                    <a:lnTo>
                      <a:pt x="0" y="33"/>
                    </a:lnTo>
                    <a:lnTo>
                      <a:pt x="0" y="58"/>
                    </a:lnTo>
                    <a:lnTo>
                      <a:pt x="0" y="76"/>
                    </a:lnTo>
                    <a:lnTo>
                      <a:pt x="0" y="96"/>
                    </a:lnTo>
                    <a:lnTo>
                      <a:pt x="5" y="117"/>
                    </a:lnTo>
                    <a:lnTo>
                      <a:pt x="5" y="124"/>
                    </a:lnTo>
                    <a:lnTo>
                      <a:pt x="10" y="129"/>
                    </a:lnTo>
                    <a:lnTo>
                      <a:pt x="21" y="137"/>
                    </a:lnTo>
                    <a:lnTo>
                      <a:pt x="37" y="139"/>
                    </a:lnTo>
                    <a:lnTo>
                      <a:pt x="47" y="137"/>
                    </a:lnTo>
                    <a:lnTo>
                      <a:pt x="58" y="132"/>
                    </a:lnTo>
                    <a:lnTo>
                      <a:pt x="63" y="122"/>
                    </a:lnTo>
                    <a:lnTo>
                      <a:pt x="68" y="109"/>
                    </a:lnTo>
                    <a:lnTo>
                      <a:pt x="74" y="94"/>
                    </a:lnTo>
                    <a:lnTo>
                      <a:pt x="74" y="79"/>
                    </a:lnTo>
                  </a:path>
                </a:pathLst>
              </a:custGeom>
              <a:solidFill>
                <a:srgbClr val="F7CE5B"/>
              </a:solidFill>
              <a:ln w="9525" cap="rnd">
                <a:solidFill>
                  <a:srgbClr val="154381"/>
                </a:solidFill>
                <a:round/>
                <a:headEnd/>
                <a:tailEnd/>
              </a:ln>
            </p:spPr>
            <p:txBody>
              <a:bodyPr/>
              <a:lstStyle/>
              <a:p>
                <a:endParaRPr lang="en-US"/>
              </a:p>
            </p:txBody>
          </p:sp>
          <p:sp>
            <p:nvSpPr>
              <p:cNvPr id="66595" name="Freeform 10"/>
              <p:cNvSpPr>
                <a:spLocks/>
              </p:cNvSpPr>
              <p:nvPr/>
            </p:nvSpPr>
            <p:spPr bwMode="auto">
              <a:xfrm>
                <a:off x="2848" y="2261"/>
                <a:ext cx="106" cy="129"/>
              </a:xfrm>
              <a:custGeom>
                <a:avLst/>
                <a:gdLst>
                  <a:gd name="T0" fmla="*/ 10 w 119"/>
                  <a:gd name="T1" fmla="*/ 26 h 129"/>
                  <a:gd name="T2" fmla="*/ 14 w 119"/>
                  <a:gd name="T3" fmla="*/ 13 h 129"/>
                  <a:gd name="T4" fmla="*/ 16 w 119"/>
                  <a:gd name="T5" fmla="*/ 8 h 129"/>
                  <a:gd name="T6" fmla="*/ 18 w 119"/>
                  <a:gd name="T7" fmla="*/ 5 h 129"/>
                  <a:gd name="T8" fmla="*/ 24 w 119"/>
                  <a:gd name="T9" fmla="*/ 0 h 129"/>
                  <a:gd name="T10" fmla="*/ 29 w 119"/>
                  <a:gd name="T11" fmla="*/ 2 h 129"/>
                  <a:gd name="T12" fmla="*/ 34 w 119"/>
                  <a:gd name="T13" fmla="*/ 10 h 129"/>
                  <a:gd name="T14" fmla="*/ 40 w 119"/>
                  <a:gd name="T15" fmla="*/ 26 h 129"/>
                  <a:gd name="T16" fmla="*/ 42 w 119"/>
                  <a:gd name="T17" fmla="*/ 37 h 129"/>
                  <a:gd name="T18" fmla="*/ 42 w 119"/>
                  <a:gd name="T19" fmla="*/ 47 h 129"/>
                  <a:gd name="T20" fmla="*/ 42 w 119"/>
                  <a:gd name="T21" fmla="*/ 71 h 129"/>
                  <a:gd name="T22" fmla="*/ 36 w 119"/>
                  <a:gd name="T23" fmla="*/ 94 h 129"/>
                  <a:gd name="T24" fmla="*/ 34 w 119"/>
                  <a:gd name="T25" fmla="*/ 107 h 129"/>
                  <a:gd name="T26" fmla="*/ 29 w 119"/>
                  <a:gd name="T27" fmla="*/ 115 h 129"/>
                  <a:gd name="T28" fmla="*/ 22 w 119"/>
                  <a:gd name="T29" fmla="*/ 126 h 129"/>
                  <a:gd name="T30" fmla="*/ 16 w 119"/>
                  <a:gd name="T31" fmla="*/ 128 h 129"/>
                  <a:gd name="T32" fmla="*/ 12 w 119"/>
                  <a:gd name="T33" fmla="*/ 128 h 129"/>
                  <a:gd name="T34" fmla="*/ 6 w 119"/>
                  <a:gd name="T35" fmla="*/ 123 h 129"/>
                  <a:gd name="T36" fmla="*/ 4 w 119"/>
                  <a:gd name="T37" fmla="*/ 118 h 129"/>
                  <a:gd name="T38" fmla="*/ 0 w 119"/>
                  <a:gd name="T39" fmla="*/ 110 h 129"/>
                  <a:gd name="T40" fmla="*/ 0 w 119"/>
                  <a:gd name="T41" fmla="*/ 97 h 129"/>
                  <a:gd name="T42" fmla="*/ 0 w 119"/>
                  <a:gd name="T43" fmla="*/ 84 h 129"/>
                  <a:gd name="T44" fmla="*/ 0 w 119"/>
                  <a:gd name="T45" fmla="*/ 68 h 129"/>
                  <a:gd name="T46" fmla="*/ 0 w 119"/>
                  <a:gd name="T47" fmla="*/ 55 h 129"/>
                  <a:gd name="T48" fmla="*/ 4 w 119"/>
                  <a:gd name="T49" fmla="*/ 39 h 129"/>
                  <a:gd name="T50" fmla="*/ 10 w 119"/>
                  <a:gd name="T51" fmla="*/ 26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29"/>
                  <a:gd name="T80" fmla="*/ 119 w 119"/>
                  <a:gd name="T81" fmla="*/ 129 h 1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29">
                    <a:moveTo>
                      <a:pt x="28" y="26"/>
                    </a:moveTo>
                    <a:lnTo>
                      <a:pt x="39" y="13"/>
                    </a:lnTo>
                    <a:lnTo>
                      <a:pt x="45" y="8"/>
                    </a:lnTo>
                    <a:lnTo>
                      <a:pt x="51" y="5"/>
                    </a:lnTo>
                    <a:lnTo>
                      <a:pt x="68" y="0"/>
                    </a:lnTo>
                    <a:lnTo>
                      <a:pt x="84" y="2"/>
                    </a:lnTo>
                    <a:lnTo>
                      <a:pt x="96" y="10"/>
                    </a:lnTo>
                    <a:lnTo>
                      <a:pt x="113" y="26"/>
                    </a:lnTo>
                    <a:lnTo>
                      <a:pt x="118" y="37"/>
                    </a:lnTo>
                    <a:lnTo>
                      <a:pt x="118" y="47"/>
                    </a:lnTo>
                    <a:lnTo>
                      <a:pt x="118" y="71"/>
                    </a:lnTo>
                    <a:lnTo>
                      <a:pt x="101" y="94"/>
                    </a:lnTo>
                    <a:lnTo>
                      <a:pt x="96" y="107"/>
                    </a:lnTo>
                    <a:lnTo>
                      <a:pt x="84" y="115"/>
                    </a:lnTo>
                    <a:lnTo>
                      <a:pt x="62" y="126"/>
                    </a:lnTo>
                    <a:lnTo>
                      <a:pt x="45" y="128"/>
                    </a:lnTo>
                    <a:lnTo>
                      <a:pt x="34" y="128"/>
                    </a:lnTo>
                    <a:lnTo>
                      <a:pt x="17" y="123"/>
                    </a:lnTo>
                    <a:lnTo>
                      <a:pt x="5" y="118"/>
                    </a:lnTo>
                    <a:lnTo>
                      <a:pt x="0" y="110"/>
                    </a:lnTo>
                    <a:lnTo>
                      <a:pt x="0" y="97"/>
                    </a:lnTo>
                    <a:lnTo>
                      <a:pt x="0" y="84"/>
                    </a:lnTo>
                    <a:lnTo>
                      <a:pt x="0" y="68"/>
                    </a:lnTo>
                    <a:lnTo>
                      <a:pt x="0" y="55"/>
                    </a:lnTo>
                    <a:lnTo>
                      <a:pt x="11" y="39"/>
                    </a:lnTo>
                    <a:lnTo>
                      <a:pt x="28" y="26"/>
                    </a:lnTo>
                  </a:path>
                </a:pathLst>
              </a:custGeom>
              <a:solidFill>
                <a:srgbClr val="F7CE5B"/>
              </a:solidFill>
              <a:ln w="9525" cap="rnd">
                <a:solidFill>
                  <a:srgbClr val="154381"/>
                </a:solidFill>
                <a:round/>
                <a:headEnd/>
                <a:tailEnd/>
              </a:ln>
            </p:spPr>
            <p:txBody>
              <a:bodyPr/>
              <a:lstStyle/>
              <a:p>
                <a:endParaRPr lang="en-US"/>
              </a:p>
            </p:txBody>
          </p:sp>
          <p:sp>
            <p:nvSpPr>
              <p:cNvPr id="66596" name="Freeform 11"/>
              <p:cNvSpPr>
                <a:spLocks/>
              </p:cNvSpPr>
              <p:nvPr/>
            </p:nvSpPr>
            <p:spPr bwMode="auto">
              <a:xfrm>
                <a:off x="2689" y="2392"/>
                <a:ext cx="91" cy="141"/>
              </a:xfrm>
              <a:custGeom>
                <a:avLst/>
                <a:gdLst>
                  <a:gd name="T0" fmla="*/ 36 w 102"/>
                  <a:gd name="T1" fmla="*/ 43 h 141"/>
                  <a:gd name="T2" fmla="*/ 35 w 102"/>
                  <a:gd name="T3" fmla="*/ 32 h 141"/>
                  <a:gd name="T4" fmla="*/ 32 w 102"/>
                  <a:gd name="T5" fmla="*/ 20 h 141"/>
                  <a:gd name="T6" fmla="*/ 30 w 102"/>
                  <a:gd name="T7" fmla="*/ 9 h 141"/>
                  <a:gd name="T8" fmla="*/ 25 w 102"/>
                  <a:gd name="T9" fmla="*/ 0 h 141"/>
                  <a:gd name="T10" fmla="*/ 19 w 102"/>
                  <a:gd name="T11" fmla="*/ 3 h 141"/>
                  <a:gd name="T12" fmla="*/ 12 w 102"/>
                  <a:gd name="T13" fmla="*/ 12 h 141"/>
                  <a:gd name="T14" fmla="*/ 10 w 102"/>
                  <a:gd name="T15" fmla="*/ 20 h 141"/>
                  <a:gd name="T16" fmla="*/ 5 w 102"/>
                  <a:gd name="T17" fmla="*/ 32 h 141"/>
                  <a:gd name="T18" fmla="*/ 4 w 102"/>
                  <a:gd name="T19" fmla="*/ 55 h 141"/>
                  <a:gd name="T20" fmla="*/ 0 w 102"/>
                  <a:gd name="T21" fmla="*/ 77 h 141"/>
                  <a:gd name="T22" fmla="*/ 0 w 102"/>
                  <a:gd name="T23" fmla="*/ 100 h 141"/>
                  <a:gd name="T24" fmla="*/ 4 w 102"/>
                  <a:gd name="T25" fmla="*/ 120 h 141"/>
                  <a:gd name="T26" fmla="*/ 5 w 102"/>
                  <a:gd name="T27" fmla="*/ 129 h 141"/>
                  <a:gd name="T28" fmla="*/ 8 w 102"/>
                  <a:gd name="T29" fmla="*/ 137 h 141"/>
                  <a:gd name="T30" fmla="*/ 12 w 102"/>
                  <a:gd name="T31" fmla="*/ 140 h 141"/>
                  <a:gd name="T32" fmla="*/ 15 w 102"/>
                  <a:gd name="T33" fmla="*/ 140 h 141"/>
                  <a:gd name="T34" fmla="*/ 17 w 102"/>
                  <a:gd name="T35" fmla="*/ 134 h 141"/>
                  <a:gd name="T36" fmla="*/ 21 w 102"/>
                  <a:gd name="T37" fmla="*/ 126 h 141"/>
                  <a:gd name="T38" fmla="*/ 23 w 102"/>
                  <a:gd name="T39" fmla="*/ 112 h 141"/>
                  <a:gd name="T40" fmla="*/ 26 w 102"/>
                  <a:gd name="T41" fmla="*/ 100 h 141"/>
                  <a:gd name="T42" fmla="*/ 29 w 102"/>
                  <a:gd name="T43" fmla="*/ 89 h 141"/>
                  <a:gd name="T44" fmla="*/ 30 w 102"/>
                  <a:gd name="T45" fmla="*/ 72 h 141"/>
                  <a:gd name="T46" fmla="*/ 30 w 102"/>
                  <a:gd name="T47" fmla="*/ 60 h 141"/>
                  <a:gd name="T48" fmla="*/ 35 w 102"/>
                  <a:gd name="T49" fmla="*/ 52 h 141"/>
                  <a:gd name="T50" fmla="*/ 36 w 102"/>
                  <a:gd name="T51" fmla="*/ 43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141"/>
                  <a:gd name="T80" fmla="*/ 102 w 102"/>
                  <a:gd name="T81" fmla="*/ 141 h 1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141">
                    <a:moveTo>
                      <a:pt x="101" y="43"/>
                    </a:moveTo>
                    <a:lnTo>
                      <a:pt x="96" y="32"/>
                    </a:lnTo>
                    <a:lnTo>
                      <a:pt x="90" y="20"/>
                    </a:lnTo>
                    <a:lnTo>
                      <a:pt x="85" y="9"/>
                    </a:lnTo>
                    <a:lnTo>
                      <a:pt x="69" y="0"/>
                    </a:lnTo>
                    <a:lnTo>
                      <a:pt x="53" y="3"/>
                    </a:lnTo>
                    <a:lnTo>
                      <a:pt x="32" y="12"/>
                    </a:lnTo>
                    <a:lnTo>
                      <a:pt x="26" y="20"/>
                    </a:lnTo>
                    <a:lnTo>
                      <a:pt x="16" y="32"/>
                    </a:lnTo>
                    <a:lnTo>
                      <a:pt x="5" y="55"/>
                    </a:lnTo>
                    <a:lnTo>
                      <a:pt x="0" y="77"/>
                    </a:lnTo>
                    <a:lnTo>
                      <a:pt x="0" y="100"/>
                    </a:lnTo>
                    <a:lnTo>
                      <a:pt x="10" y="120"/>
                    </a:lnTo>
                    <a:lnTo>
                      <a:pt x="16" y="129"/>
                    </a:lnTo>
                    <a:lnTo>
                      <a:pt x="21" y="137"/>
                    </a:lnTo>
                    <a:lnTo>
                      <a:pt x="32" y="140"/>
                    </a:lnTo>
                    <a:lnTo>
                      <a:pt x="42" y="140"/>
                    </a:lnTo>
                    <a:lnTo>
                      <a:pt x="48" y="134"/>
                    </a:lnTo>
                    <a:lnTo>
                      <a:pt x="58" y="126"/>
                    </a:lnTo>
                    <a:lnTo>
                      <a:pt x="64" y="112"/>
                    </a:lnTo>
                    <a:lnTo>
                      <a:pt x="74" y="100"/>
                    </a:lnTo>
                    <a:lnTo>
                      <a:pt x="80" y="89"/>
                    </a:lnTo>
                    <a:lnTo>
                      <a:pt x="85" y="72"/>
                    </a:lnTo>
                    <a:lnTo>
                      <a:pt x="85" y="60"/>
                    </a:lnTo>
                    <a:lnTo>
                      <a:pt x="96" y="52"/>
                    </a:lnTo>
                    <a:lnTo>
                      <a:pt x="101" y="43"/>
                    </a:lnTo>
                  </a:path>
                </a:pathLst>
              </a:custGeom>
              <a:solidFill>
                <a:srgbClr val="F7CE5B"/>
              </a:solidFill>
              <a:ln w="9525" cap="rnd">
                <a:solidFill>
                  <a:srgbClr val="154381"/>
                </a:solidFill>
                <a:round/>
                <a:headEnd/>
                <a:tailEnd/>
              </a:ln>
            </p:spPr>
            <p:txBody>
              <a:bodyPr/>
              <a:lstStyle/>
              <a:p>
                <a:endParaRPr lang="en-US"/>
              </a:p>
            </p:txBody>
          </p:sp>
          <p:sp>
            <p:nvSpPr>
              <p:cNvPr id="66597" name="Freeform 12"/>
              <p:cNvSpPr>
                <a:spLocks/>
              </p:cNvSpPr>
              <p:nvPr/>
            </p:nvSpPr>
            <p:spPr bwMode="auto">
              <a:xfrm>
                <a:off x="2779" y="2475"/>
                <a:ext cx="60" cy="119"/>
              </a:xfrm>
              <a:custGeom>
                <a:avLst/>
                <a:gdLst>
                  <a:gd name="T0" fmla="*/ 18 w 67"/>
                  <a:gd name="T1" fmla="*/ 21 h 119"/>
                  <a:gd name="T2" fmla="*/ 13 w 67"/>
                  <a:gd name="T3" fmla="*/ 9 h 119"/>
                  <a:gd name="T4" fmla="*/ 12 w 67"/>
                  <a:gd name="T5" fmla="*/ 3 h 119"/>
                  <a:gd name="T6" fmla="*/ 10 w 67"/>
                  <a:gd name="T7" fmla="*/ 0 h 119"/>
                  <a:gd name="T8" fmla="*/ 6 w 67"/>
                  <a:gd name="T9" fmla="*/ 6 h 119"/>
                  <a:gd name="T10" fmla="*/ 4 w 67"/>
                  <a:gd name="T11" fmla="*/ 18 h 119"/>
                  <a:gd name="T12" fmla="*/ 0 w 67"/>
                  <a:gd name="T13" fmla="*/ 27 h 119"/>
                  <a:gd name="T14" fmla="*/ 0 w 67"/>
                  <a:gd name="T15" fmla="*/ 41 h 119"/>
                  <a:gd name="T16" fmla="*/ 0 w 67"/>
                  <a:gd name="T17" fmla="*/ 56 h 119"/>
                  <a:gd name="T18" fmla="*/ 0 w 67"/>
                  <a:gd name="T19" fmla="*/ 68 h 119"/>
                  <a:gd name="T20" fmla="*/ 4 w 67"/>
                  <a:gd name="T21" fmla="*/ 89 h 119"/>
                  <a:gd name="T22" fmla="*/ 10 w 67"/>
                  <a:gd name="T23" fmla="*/ 106 h 119"/>
                  <a:gd name="T24" fmla="*/ 16 w 67"/>
                  <a:gd name="T25" fmla="*/ 115 h 119"/>
                  <a:gd name="T26" fmla="*/ 20 w 67"/>
                  <a:gd name="T27" fmla="*/ 118 h 119"/>
                  <a:gd name="T28" fmla="*/ 22 w 67"/>
                  <a:gd name="T29" fmla="*/ 115 h 119"/>
                  <a:gd name="T30" fmla="*/ 24 w 67"/>
                  <a:gd name="T31" fmla="*/ 103 h 119"/>
                  <a:gd name="T32" fmla="*/ 24 w 67"/>
                  <a:gd name="T33" fmla="*/ 97 h 119"/>
                  <a:gd name="T34" fmla="*/ 24 w 67"/>
                  <a:gd name="T35" fmla="*/ 89 h 119"/>
                  <a:gd name="T36" fmla="*/ 24 w 67"/>
                  <a:gd name="T37" fmla="*/ 74 h 119"/>
                  <a:gd name="T38" fmla="*/ 22 w 67"/>
                  <a:gd name="T39" fmla="*/ 56 h 119"/>
                  <a:gd name="T40" fmla="*/ 22 w 67"/>
                  <a:gd name="T41" fmla="*/ 47 h 119"/>
                  <a:gd name="T42" fmla="*/ 20 w 67"/>
                  <a:gd name="T43" fmla="*/ 41 h 119"/>
                  <a:gd name="T44" fmla="*/ 20 w 67"/>
                  <a:gd name="T45" fmla="*/ 30 h 119"/>
                  <a:gd name="T46" fmla="*/ 18 w 67"/>
                  <a:gd name="T47" fmla="*/ 21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
                  <a:gd name="T73" fmla="*/ 0 h 119"/>
                  <a:gd name="T74" fmla="*/ 67 w 67"/>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 h="119">
                    <a:moveTo>
                      <a:pt x="49" y="21"/>
                    </a:moveTo>
                    <a:lnTo>
                      <a:pt x="38" y="9"/>
                    </a:lnTo>
                    <a:lnTo>
                      <a:pt x="33" y="3"/>
                    </a:lnTo>
                    <a:lnTo>
                      <a:pt x="27" y="0"/>
                    </a:lnTo>
                    <a:lnTo>
                      <a:pt x="17" y="6"/>
                    </a:lnTo>
                    <a:lnTo>
                      <a:pt x="6" y="18"/>
                    </a:lnTo>
                    <a:lnTo>
                      <a:pt x="0" y="27"/>
                    </a:lnTo>
                    <a:lnTo>
                      <a:pt x="0" y="41"/>
                    </a:lnTo>
                    <a:lnTo>
                      <a:pt x="0" y="56"/>
                    </a:lnTo>
                    <a:lnTo>
                      <a:pt x="0" y="68"/>
                    </a:lnTo>
                    <a:lnTo>
                      <a:pt x="11" y="89"/>
                    </a:lnTo>
                    <a:lnTo>
                      <a:pt x="27" y="106"/>
                    </a:lnTo>
                    <a:lnTo>
                      <a:pt x="44" y="115"/>
                    </a:lnTo>
                    <a:lnTo>
                      <a:pt x="55" y="118"/>
                    </a:lnTo>
                    <a:lnTo>
                      <a:pt x="60" y="115"/>
                    </a:lnTo>
                    <a:lnTo>
                      <a:pt x="66" y="103"/>
                    </a:lnTo>
                    <a:lnTo>
                      <a:pt x="66" y="97"/>
                    </a:lnTo>
                    <a:lnTo>
                      <a:pt x="66" y="89"/>
                    </a:lnTo>
                    <a:lnTo>
                      <a:pt x="66" y="74"/>
                    </a:lnTo>
                    <a:lnTo>
                      <a:pt x="60" y="56"/>
                    </a:lnTo>
                    <a:lnTo>
                      <a:pt x="60" y="47"/>
                    </a:lnTo>
                    <a:lnTo>
                      <a:pt x="55" y="41"/>
                    </a:lnTo>
                    <a:lnTo>
                      <a:pt x="55" y="30"/>
                    </a:lnTo>
                    <a:lnTo>
                      <a:pt x="49" y="21"/>
                    </a:lnTo>
                  </a:path>
                </a:pathLst>
              </a:custGeom>
              <a:solidFill>
                <a:srgbClr val="F7CE5B"/>
              </a:solidFill>
              <a:ln w="9525" cap="rnd">
                <a:solidFill>
                  <a:srgbClr val="154381"/>
                </a:solidFill>
                <a:round/>
                <a:headEnd/>
                <a:tailEnd/>
              </a:ln>
            </p:spPr>
            <p:txBody>
              <a:bodyPr/>
              <a:lstStyle/>
              <a:p>
                <a:endParaRPr lang="en-US"/>
              </a:p>
            </p:txBody>
          </p:sp>
          <p:sp>
            <p:nvSpPr>
              <p:cNvPr id="66598" name="Freeform 13"/>
              <p:cNvSpPr>
                <a:spLocks/>
              </p:cNvSpPr>
              <p:nvPr/>
            </p:nvSpPr>
            <p:spPr bwMode="auto">
              <a:xfrm>
                <a:off x="2899" y="2277"/>
                <a:ext cx="26" cy="24"/>
              </a:xfrm>
              <a:custGeom>
                <a:avLst/>
                <a:gdLst>
                  <a:gd name="T0" fmla="*/ 11 w 29"/>
                  <a:gd name="T1" fmla="*/ 5 h 24"/>
                  <a:gd name="T2" fmla="*/ 6 w 29"/>
                  <a:gd name="T3" fmla="*/ 0 h 24"/>
                  <a:gd name="T4" fmla="*/ 4 w 29"/>
                  <a:gd name="T5" fmla="*/ 0 h 24"/>
                  <a:gd name="T6" fmla="*/ 4 w 29"/>
                  <a:gd name="T7" fmla="*/ 0 h 24"/>
                  <a:gd name="T8" fmla="*/ 4 w 29"/>
                  <a:gd name="T9" fmla="*/ 3 h 24"/>
                  <a:gd name="T10" fmla="*/ 4 w 29"/>
                  <a:gd name="T11" fmla="*/ 5 h 24"/>
                  <a:gd name="T12" fmla="*/ 0 w 29"/>
                  <a:gd name="T13" fmla="*/ 10 h 24"/>
                  <a:gd name="T14" fmla="*/ 4 w 29"/>
                  <a:gd name="T15" fmla="*/ 18 h 24"/>
                  <a:gd name="T16" fmla="*/ 4 w 29"/>
                  <a:gd name="T17" fmla="*/ 23 h 24"/>
                  <a:gd name="T18" fmla="*/ 6 w 29"/>
                  <a:gd name="T19" fmla="*/ 23 h 24"/>
                  <a:gd name="T20" fmla="*/ 9 w 29"/>
                  <a:gd name="T21" fmla="*/ 23 h 24"/>
                  <a:gd name="T22" fmla="*/ 9 w 29"/>
                  <a:gd name="T23" fmla="*/ 23 h 24"/>
                  <a:gd name="T24" fmla="*/ 11 w 29"/>
                  <a:gd name="T25" fmla="*/ 18 h 24"/>
                  <a:gd name="T26" fmla="*/ 11 w 29"/>
                  <a:gd name="T27" fmla="*/ 13 h 24"/>
                  <a:gd name="T28" fmla="*/ 11 w 29"/>
                  <a:gd name="T29" fmla="*/ 5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4"/>
                  <a:gd name="T47" fmla="*/ 29 w 29"/>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4">
                    <a:moveTo>
                      <a:pt x="28" y="5"/>
                    </a:moveTo>
                    <a:lnTo>
                      <a:pt x="17" y="0"/>
                    </a:lnTo>
                    <a:lnTo>
                      <a:pt x="12" y="0"/>
                    </a:lnTo>
                    <a:lnTo>
                      <a:pt x="6" y="3"/>
                    </a:lnTo>
                    <a:lnTo>
                      <a:pt x="6" y="5"/>
                    </a:lnTo>
                    <a:lnTo>
                      <a:pt x="0" y="10"/>
                    </a:lnTo>
                    <a:lnTo>
                      <a:pt x="6" y="18"/>
                    </a:lnTo>
                    <a:lnTo>
                      <a:pt x="12" y="23"/>
                    </a:lnTo>
                    <a:lnTo>
                      <a:pt x="17" y="23"/>
                    </a:lnTo>
                    <a:lnTo>
                      <a:pt x="23" y="23"/>
                    </a:lnTo>
                    <a:lnTo>
                      <a:pt x="28" y="18"/>
                    </a:lnTo>
                    <a:lnTo>
                      <a:pt x="28" y="13"/>
                    </a:lnTo>
                    <a:lnTo>
                      <a:pt x="28" y="5"/>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599" name="Freeform 14"/>
              <p:cNvSpPr>
                <a:spLocks/>
              </p:cNvSpPr>
              <p:nvPr/>
            </p:nvSpPr>
            <p:spPr bwMode="auto">
              <a:xfrm>
                <a:off x="2912" y="2311"/>
                <a:ext cx="32" cy="31"/>
              </a:xfrm>
              <a:custGeom>
                <a:avLst/>
                <a:gdLst>
                  <a:gd name="T0" fmla="*/ 13 w 35"/>
                  <a:gd name="T1" fmla="*/ 0 h 31"/>
                  <a:gd name="T2" fmla="*/ 8 w 35"/>
                  <a:gd name="T3" fmla="*/ 0 h 31"/>
                  <a:gd name="T4" fmla="*/ 5 w 35"/>
                  <a:gd name="T5" fmla="*/ 0 h 31"/>
                  <a:gd name="T6" fmla="*/ 5 w 35"/>
                  <a:gd name="T7" fmla="*/ 2 h 31"/>
                  <a:gd name="T8" fmla="*/ 5 w 35"/>
                  <a:gd name="T9" fmla="*/ 5 h 31"/>
                  <a:gd name="T10" fmla="*/ 0 w 35"/>
                  <a:gd name="T11" fmla="*/ 13 h 31"/>
                  <a:gd name="T12" fmla="*/ 5 w 35"/>
                  <a:gd name="T13" fmla="*/ 20 h 31"/>
                  <a:gd name="T14" fmla="*/ 5 w 35"/>
                  <a:gd name="T15" fmla="*/ 25 h 31"/>
                  <a:gd name="T16" fmla="*/ 8 w 35"/>
                  <a:gd name="T17" fmla="*/ 30 h 31"/>
                  <a:gd name="T18" fmla="*/ 11 w 35"/>
                  <a:gd name="T19" fmla="*/ 30 h 31"/>
                  <a:gd name="T20" fmla="*/ 13 w 35"/>
                  <a:gd name="T21" fmla="*/ 30 h 31"/>
                  <a:gd name="T22" fmla="*/ 13 w 35"/>
                  <a:gd name="T23" fmla="*/ 28 h 31"/>
                  <a:gd name="T24" fmla="*/ 15 w 35"/>
                  <a:gd name="T25" fmla="*/ 23 h 31"/>
                  <a:gd name="T26" fmla="*/ 15 w 35"/>
                  <a:gd name="T27" fmla="*/ 13 h 31"/>
                  <a:gd name="T28" fmla="*/ 15 w 35"/>
                  <a:gd name="T29" fmla="*/ 5 h 31"/>
                  <a:gd name="T30" fmla="*/ 13 w 35"/>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31"/>
                  <a:gd name="T50" fmla="*/ 35 w 35"/>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31">
                    <a:moveTo>
                      <a:pt x="28" y="0"/>
                    </a:moveTo>
                    <a:lnTo>
                      <a:pt x="17" y="0"/>
                    </a:lnTo>
                    <a:lnTo>
                      <a:pt x="12" y="0"/>
                    </a:lnTo>
                    <a:lnTo>
                      <a:pt x="6" y="2"/>
                    </a:lnTo>
                    <a:lnTo>
                      <a:pt x="6" y="5"/>
                    </a:lnTo>
                    <a:lnTo>
                      <a:pt x="0" y="13"/>
                    </a:lnTo>
                    <a:lnTo>
                      <a:pt x="6" y="20"/>
                    </a:lnTo>
                    <a:lnTo>
                      <a:pt x="12" y="25"/>
                    </a:lnTo>
                    <a:lnTo>
                      <a:pt x="17" y="30"/>
                    </a:lnTo>
                    <a:lnTo>
                      <a:pt x="23" y="30"/>
                    </a:lnTo>
                    <a:lnTo>
                      <a:pt x="28" y="30"/>
                    </a:lnTo>
                    <a:lnTo>
                      <a:pt x="28" y="28"/>
                    </a:lnTo>
                    <a:lnTo>
                      <a:pt x="34" y="23"/>
                    </a:lnTo>
                    <a:lnTo>
                      <a:pt x="34" y="13"/>
                    </a:lnTo>
                    <a:lnTo>
                      <a:pt x="34" y="5"/>
                    </a:lnTo>
                    <a:lnTo>
                      <a:pt x="28" y="0"/>
                    </a:lnTo>
                  </a:path>
                </a:pathLst>
              </a:custGeom>
              <a:solidFill>
                <a:schemeClr val="bg2"/>
              </a:solidFill>
              <a:ln w="9525" cap="rnd">
                <a:solidFill>
                  <a:schemeClr val="bg2"/>
                </a:solidFill>
                <a:round/>
                <a:headEnd/>
                <a:tailEnd/>
              </a:ln>
            </p:spPr>
            <p:txBody>
              <a:bodyPr/>
              <a:lstStyle/>
              <a:p>
                <a:endParaRPr lang="en-US"/>
              </a:p>
            </p:txBody>
          </p:sp>
          <p:sp>
            <p:nvSpPr>
              <p:cNvPr id="66600" name="Freeform 15"/>
              <p:cNvSpPr>
                <a:spLocks/>
              </p:cNvSpPr>
              <p:nvPr/>
            </p:nvSpPr>
            <p:spPr bwMode="auto">
              <a:xfrm>
                <a:off x="2864" y="2325"/>
                <a:ext cx="20" cy="19"/>
              </a:xfrm>
              <a:custGeom>
                <a:avLst/>
                <a:gdLst>
                  <a:gd name="T0" fmla="*/ 4 w 23"/>
                  <a:gd name="T1" fmla="*/ 0 h 19"/>
                  <a:gd name="T2" fmla="*/ 3 w 23"/>
                  <a:gd name="T3" fmla="*/ 0 h 19"/>
                  <a:gd name="T4" fmla="*/ 3 w 23"/>
                  <a:gd name="T5" fmla="*/ 0 h 19"/>
                  <a:gd name="T6" fmla="*/ 3 w 23"/>
                  <a:gd name="T7" fmla="*/ 5 h 19"/>
                  <a:gd name="T8" fmla="*/ 0 w 23"/>
                  <a:gd name="T9" fmla="*/ 10 h 19"/>
                  <a:gd name="T10" fmla="*/ 3 w 23"/>
                  <a:gd name="T11" fmla="*/ 15 h 19"/>
                  <a:gd name="T12" fmla="*/ 3 w 23"/>
                  <a:gd name="T13" fmla="*/ 18 h 19"/>
                  <a:gd name="T14" fmla="*/ 4 w 23"/>
                  <a:gd name="T15" fmla="*/ 15 h 19"/>
                  <a:gd name="T16" fmla="*/ 7 w 23"/>
                  <a:gd name="T17" fmla="*/ 8 h 19"/>
                  <a:gd name="T18" fmla="*/ 7 w 23"/>
                  <a:gd name="T19" fmla="*/ 3 h 19"/>
                  <a:gd name="T20" fmla="*/ 4 w 2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9"/>
                  <a:gd name="T35" fmla="*/ 23 w 2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9">
                    <a:moveTo>
                      <a:pt x="16" y="0"/>
                    </a:moveTo>
                    <a:lnTo>
                      <a:pt x="11" y="0"/>
                    </a:lnTo>
                    <a:lnTo>
                      <a:pt x="5" y="0"/>
                    </a:lnTo>
                    <a:lnTo>
                      <a:pt x="5" y="5"/>
                    </a:lnTo>
                    <a:lnTo>
                      <a:pt x="0" y="10"/>
                    </a:lnTo>
                    <a:lnTo>
                      <a:pt x="5" y="15"/>
                    </a:lnTo>
                    <a:lnTo>
                      <a:pt x="11" y="18"/>
                    </a:lnTo>
                    <a:lnTo>
                      <a:pt x="16" y="15"/>
                    </a:lnTo>
                    <a:lnTo>
                      <a:pt x="22" y="8"/>
                    </a:lnTo>
                    <a:lnTo>
                      <a:pt x="22" y="3"/>
                    </a:lnTo>
                    <a:lnTo>
                      <a:pt x="16"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1" name="Freeform 16"/>
              <p:cNvSpPr>
                <a:spLocks/>
              </p:cNvSpPr>
              <p:nvPr/>
            </p:nvSpPr>
            <p:spPr bwMode="auto">
              <a:xfrm>
                <a:off x="2865" y="2354"/>
                <a:ext cx="26" cy="19"/>
              </a:xfrm>
              <a:custGeom>
                <a:avLst/>
                <a:gdLst>
                  <a:gd name="T0" fmla="*/ 6 w 29"/>
                  <a:gd name="T1" fmla="*/ 0 h 19"/>
                  <a:gd name="T2" fmla="*/ 0 w 29"/>
                  <a:gd name="T3" fmla="*/ 0 h 19"/>
                  <a:gd name="T4" fmla="*/ 0 w 29"/>
                  <a:gd name="T5" fmla="*/ 5 h 19"/>
                  <a:gd name="T6" fmla="*/ 0 w 29"/>
                  <a:gd name="T7" fmla="*/ 11 h 19"/>
                  <a:gd name="T8" fmla="*/ 4 w 29"/>
                  <a:gd name="T9" fmla="*/ 13 h 19"/>
                  <a:gd name="T10" fmla="*/ 4 w 29"/>
                  <a:gd name="T11" fmla="*/ 16 h 19"/>
                  <a:gd name="T12" fmla="*/ 6 w 29"/>
                  <a:gd name="T13" fmla="*/ 18 h 19"/>
                  <a:gd name="T14" fmla="*/ 9 w 29"/>
                  <a:gd name="T15" fmla="*/ 18 h 19"/>
                  <a:gd name="T16" fmla="*/ 11 w 29"/>
                  <a:gd name="T17" fmla="*/ 13 h 19"/>
                  <a:gd name="T18" fmla="*/ 11 w 29"/>
                  <a:gd name="T19" fmla="*/ 8 h 19"/>
                  <a:gd name="T20" fmla="*/ 9 w 29"/>
                  <a:gd name="T21" fmla="*/ 5 h 19"/>
                  <a:gd name="T22" fmla="*/ 6 w 2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9"/>
                  <a:gd name="T38" fmla="*/ 29 w 2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9">
                    <a:moveTo>
                      <a:pt x="17" y="0"/>
                    </a:moveTo>
                    <a:lnTo>
                      <a:pt x="0" y="0"/>
                    </a:lnTo>
                    <a:lnTo>
                      <a:pt x="0" y="5"/>
                    </a:lnTo>
                    <a:lnTo>
                      <a:pt x="0" y="11"/>
                    </a:lnTo>
                    <a:lnTo>
                      <a:pt x="6" y="13"/>
                    </a:lnTo>
                    <a:lnTo>
                      <a:pt x="11" y="16"/>
                    </a:lnTo>
                    <a:lnTo>
                      <a:pt x="17" y="18"/>
                    </a:lnTo>
                    <a:lnTo>
                      <a:pt x="22" y="18"/>
                    </a:lnTo>
                    <a:lnTo>
                      <a:pt x="28" y="13"/>
                    </a:lnTo>
                    <a:lnTo>
                      <a:pt x="28" y="8"/>
                    </a:lnTo>
                    <a:lnTo>
                      <a:pt x="22" y="5"/>
                    </a:lnTo>
                    <a:lnTo>
                      <a:pt x="17"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2" name="Freeform 17"/>
              <p:cNvSpPr>
                <a:spLocks/>
              </p:cNvSpPr>
              <p:nvPr/>
            </p:nvSpPr>
            <p:spPr bwMode="auto">
              <a:xfrm>
                <a:off x="2882" y="2292"/>
                <a:ext cx="36" cy="76"/>
              </a:xfrm>
              <a:custGeom>
                <a:avLst/>
                <a:gdLst>
                  <a:gd name="T0" fmla="*/ 9 w 40"/>
                  <a:gd name="T1" fmla="*/ 31 h 76"/>
                  <a:gd name="T2" fmla="*/ 9 w 40"/>
                  <a:gd name="T3" fmla="*/ 23 h 76"/>
                  <a:gd name="T4" fmla="*/ 9 w 40"/>
                  <a:gd name="T5" fmla="*/ 13 h 76"/>
                  <a:gd name="T6" fmla="*/ 7 w 40"/>
                  <a:gd name="T7" fmla="*/ 5 h 76"/>
                  <a:gd name="T8" fmla="*/ 7 w 40"/>
                  <a:gd name="T9" fmla="*/ 3 h 76"/>
                  <a:gd name="T10" fmla="*/ 5 w 40"/>
                  <a:gd name="T11" fmla="*/ 0 h 76"/>
                  <a:gd name="T12" fmla="*/ 5 w 40"/>
                  <a:gd name="T13" fmla="*/ 3 h 76"/>
                  <a:gd name="T14" fmla="*/ 5 w 40"/>
                  <a:gd name="T15" fmla="*/ 5 h 76"/>
                  <a:gd name="T16" fmla="*/ 0 w 40"/>
                  <a:gd name="T17" fmla="*/ 13 h 76"/>
                  <a:gd name="T18" fmla="*/ 5 w 40"/>
                  <a:gd name="T19" fmla="*/ 23 h 76"/>
                  <a:gd name="T20" fmla="*/ 5 w 40"/>
                  <a:gd name="T21" fmla="*/ 34 h 76"/>
                  <a:gd name="T22" fmla="*/ 7 w 40"/>
                  <a:gd name="T23" fmla="*/ 41 h 76"/>
                  <a:gd name="T24" fmla="*/ 7 w 40"/>
                  <a:gd name="T25" fmla="*/ 49 h 76"/>
                  <a:gd name="T26" fmla="*/ 7 w 40"/>
                  <a:gd name="T27" fmla="*/ 65 h 76"/>
                  <a:gd name="T28" fmla="*/ 9 w 40"/>
                  <a:gd name="T29" fmla="*/ 70 h 76"/>
                  <a:gd name="T30" fmla="*/ 9 w 40"/>
                  <a:gd name="T31" fmla="*/ 75 h 76"/>
                  <a:gd name="T32" fmla="*/ 12 w 40"/>
                  <a:gd name="T33" fmla="*/ 75 h 76"/>
                  <a:gd name="T34" fmla="*/ 13 w 40"/>
                  <a:gd name="T35" fmla="*/ 72 h 76"/>
                  <a:gd name="T36" fmla="*/ 15 w 40"/>
                  <a:gd name="T37" fmla="*/ 65 h 76"/>
                  <a:gd name="T38" fmla="*/ 13 w 40"/>
                  <a:gd name="T39" fmla="*/ 54 h 76"/>
                  <a:gd name="T40" fmla="*/ 12 w 40"/>
                  <a:gd name="T41" fmla="*/ 44 h 76"/>
                  <a:gd name="T42" fmla="*/ 9 w 40"/>
                  <a:gd name="T43" fmla="*/ 39 h 76"/>
                  <a:gd name="T44" fmla="*/ 9 w 40"/>
                  <a:gd name="T45" fmla="*/ 36 h 76"/>
                  <a:gd name="T46" fmla="*/ 9 w 40"/>
                  <a:gd name="T47" fmla="*/ 31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76"/>
                  <a:gd name="T74" fmla="*/ 40 w 40"/>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76">
                    <a:moveTo>
                      <a:pt x="22" y="31"/>
                    </a:moveTo>
                    <a:lnTo>
                      <a:pt x="22" y="23"/>
                    </a:lnTo>
                    <a:lnTo>
                      <a:pt x="22" y="13"/>
                    </a:lnTo>
                    <a:lnTo>
                      <a:pt x="17" y="5"/>
                    </a:lnTo>
                    <a:lnTo>
                      <a:pt x="17" y="3"/>
                    </a:lnTo>
                    <a:lnTo>
                      <a:pt x="11" y="0"/>
                    </a:lnTo>
                    <a:lnTo>
                      <a:pt x="11" y="3"/>
                    </a:lnTo>
                    <a:lnTo>
                      <a:pt x="6" y="5"/>
                    </a:lnTo>
                    <a:lnTo>
                      <a:pt x="0" y="13"/>
                    </a:lnTo>
                    <a:lnTo>
                      <a:pt x="6" y="23"/>
                    </a:lnTo>
                    <a:lnTo>
                      <a:pt x="11" y="34"/>
                    </a:lnTo>
                    <a:lnTo>
                      <a:pt x="17" y="41"/>
                    </a:lnTo>
                    <a:lnTo>
                      <a:pt x="17" y="49"/>
                    </a:lnTo>
                    <a:lnTo>
                      <a:pt x="17" y="65"/>
                    </a:lnTo>
                    <a:lnTo>
                      <a:pt x="22" y="70"/>
                    </a:lnTo>
                    <a:lnTo>
                      <a:pt x="22" y="75"/>
                    </a:lnTo>
                    <a:lnTo>
                      <a:pt x="28" y="75"/>
                    </a:lnTo>
                    <a:lnTo>
                      <a:pt x="33" y="72"/>
                    </a:lnTo>
                    <a:lnTo>
                      <a:pt x="39" y="65"/>
                    </a:lnTo>
                    <a:lnTo>
                      <a:pt x="33" y="54"/>
                    </a:lnTo>
                    <a:lnTo>
                      <a:pt x="28" y="44"/>
                    </a:lnTo>
                    <a:lnTo>
                      <a:pt x="22" y="39"/>
                    </a:lnTo>
                    <a:lnTo>
                      <a:pt x="22" y="36"/>
                    </a:lnTo>
                    <a:lnTo>
                      <a:pt x="22" y="31"/>
                    </a:lnTo>
                  </a:path>
                </a:pathLst>
              </a:custGeom>
              <a:solidFill>
                <a:schemeClr val="bg2"/>
              </a:solidFill>
              <a:ln w="9525" cap="rnd">
                <a:solidFill>
                  <a:schemeClr val="bg2"/>
                </a:solidFill>
                <a:round/>
                <a:headEnd/>
                <a:tailEnd/>
              </a:ln>
            </p:spPr>
            <p:txBody>
              <a:bodyPr/>
              <a:lstStyle/>
              <a:p>
                <a:endParaRPr lang="en-US"/>
              </a:p>
            </p:txBody>
          </p:sp>
          <p:sp>
            <p:nvSpPr>
              <p:cNvPr id="66603" name="Freeform 18"/>
              <p:cNvSpPr>
                <a:spLocks/>
              </p:cNvSpPr>
              <p:nvPr/>
            </p:nvSpPr>
            <p:spPr bwMode="auto">
              <a:xfrm>
                <a:off x="2704" y="2215"/>
                <a:ext cx="29" cy="20"/>
              </a:xfrm>
              <a:custGeom>
                <a:avLst/>
                <a:gdLst>
                  <a:gd name="T0" fmla="*/ 9 w 32"/>
                  <a:gd name="T1" fmla="*/ 0 h 20"/>
                  <a:gd name="T2" fmla="*/ 6 w 32"/>
                  <a:gd name="T3" fmla="*/ 0 h 20"/>
                  <a:gd name="T4" fmla="*/ 5 w 32"/>
                  <a:gd name="T5" fmla="*/ 0 h 20"/>
                  <a:gd name="T6" fmla="*/ 0 w 32"/>
                  <a:gd name="T7" fmla="*/ 4 h 20"/>
                  <a:gd name="T8" fmla="*/ 0 w 32"/>
                  <a:gd name="T9" fmla="*/ 7 h 20"/>
                  <a:gd name="T10" fmla="*/ 0 w 32"/>
                  <a:gd name="T11" fmla="*/ 9 h 20"/>
                  <a:gd name="T12" fmla="*/ 5 w 32"/>
                  <a:gd name="T13" fmla="*/ 12 h 20"/>
                  <a:gd name="T14" fmla="*/ 6 w 32"/>
                  <a:gd name="T15" fmla="*/ 16 h 20"/>
                  <a:gd name="T16" fmla="*/ 6 w 32"/>
                  <a:gd name="T17" fmla="*/ 19 h 20"/>
                  <a:gd name="T18" fmla="*/ 9 w 32"/>
                  <a:gd name="T19" fmla="*/ 19 h 20"/>
                  <a:gd name="T20" fmla="*/ 12 w 32"/>
                  <a:gd name="T21" fmla="*/ 16 h 20"/>
                  <a:gd name="T22" fmla="*/ 12 w 32"/>
                  <a:gd name="T23" fmla="*/ 14 h 20"/>
                  <a:gd name="T24" fmla="*/ 13 w 32"/>
                  <a:gd name="T25" fmla="*/ 9 h 20"/>
                  <a:gd name="T26" fmla="*/ 13 w 32"/>
                  <a:gd name="T27" fmla="*/ 7 h 20"/>
                  <a:gd name="T28" fmla="*/ 12 w 32"/>
                  <a:gd name="T29" fmla="*/ 2 h 20"/>
                  <a:gd name="T30" fmla="*/ 9 w 32"/>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0"/>
                  <a:gd name="T50" fmla="*/ 32 w 32"/>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0">
                    <a:moveTo>
                      <a:pt x="21" y="0"/>
                    </a:moveTo>
                    <a:lnTo>
                      <a:pt x="15" y="0"/>
                    </a:lnTo>
                    <a:lnTo>
                      <a:pt x="5" y="0"/>
                    </a:lnTo>
                    <a:lnTo>
                      <a:pt x="0" y="4"/>
                    </a:lnTo>
                    <a:lnTo>
                      <a:pt x="0" y="7"/>
                    </a:lnTo>
                    <a:lnTo>
                      <a:pt x="0" y="9"/>
                    </a:lnTo>
                    <a:lnTo>
                      <a:pt x="5" y="12"/>
                    </a:lnTo>
                    <a:lnTo>
                      <a:pt x="15" y="16"/>
                    </a:lnTo>
                    <a:lnTo>
                      <a:pt x="15" y="19"/>
                    </a:lnTo>
                    <a:lnTo>
                      <a:pt x="21" y="19"/>
                    </a:lnTo>
                    <a:lnTo>
                      <a:pt x="26" y="16"/>
                    </a:lnTo>
                    <a:lnTo>
                      <a:pt x="26" y="14"/>
                    </a:lnTo>
                    <a:lnTo>
                      <a:pt x="31" y="9"/>
                    </a:lnTo>
                    <a:lnTo>
                      <a:pt x="31" y="7"/>
                    </a:lnTo>
                    <a:lnTo>
                      <a:pt x="26" y="2"/>
                    </a:lnTo>
                    <a:lnTo>
                      <a:pt x="21"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4" name="Freeform 19"/>
              <p:cNvSpPr>
                <a:spLocks/>
              </p:cNvSpPr>
              <p:nvPr/>
            </p:nvSpPr>
            <p:spPr bwMode="auto">
              <a:xfrm>
                <a:off x="2715" y="2249"/>
                <a:ext cx="29" cy="30"/>
              </a:xfrm>
              <a:custGeom>
                <a:avLst/>
                <a:gdLst>
                  <a:gd name="T0" fmla="*/ 7 w 33"/>
                  <a:gd name="T1" fmla="*/ 2 h 30"/>
                  <a:gd name="T2" fmla="*/ 5 w 33"/>
                  <a:gd name="T3" fmla="*/ 0 h 30"/>
                  <a:gd name="T4" fmla="*/ 4 w 33"/>
                  <a:gd name="T5" fmla="*/ 2 h 30"/>
                  <a:gd name="T6" fmla="*/ 0 w 33"/>
                  <a:gd name="T7" fmla="*/ 5 h 30"/>
                  <a:gd name="T8" fmla="*/ 0 w 33"/>
                  <a:gd name="T9" fmla="*/ 12 h 30"/>
                  <a:gd name="T10" fmla="*/ 0 w 33"/>
                  <a:gd name="T11" fmla="*/ 17 h 30"/>
                  <a:gd name="T12" fmla="*/ 4 w 33"/>
                  <a:gd name="T13" fmla="*/ 22 h 30"/>
                  <a:gd name="T14" fmla="*/ 4 w 33"/>
                  <a:gd name="T15" fmla="*/ 27 h 30"/>
                  <a:gd name="T16" fmla="*/ 5 w 33"/>
                  <a:gd name="T17" fmla="*/ 29 h 30"/>
                  <a:gd name="T18" fmla="*/ 7 w 33"/>
                  <a:gd name="T19" fmla="*/ 27 h 30"/>
                  <a:gd name="T20" fmla="*/ 9 w 33"/>
                  <a:gd name="T21" fmla="*/ 22 h 30"/>
                  <a:gd name="T22" fmla="*/ 10 w 33"/>
                  <a:gd name="T23" fmla="*/ 14 h 30"/>
                  <a:gd name="T24" fmla="*/ 10 w 33"/>
                  <a:gd name="T25" fmla="*/ 7 h 30"/>
                  <a:gd name="T26" fmla="*/ 9 w 33"/>
                  <a:gd name="T27" fmla="*/ 5 h 30"/>
                  <a:gd name="T28" fmla="*/ 7 w 33"/>
                  <a:gd name="T29" fmla="*/ 2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0"/>
                  <a:gd name="T47" fmla="*/ 33 w 33"/>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0">
                    <a:moveTo>
                      <a:pt x="21" y="2"/>
                    </a:moveTo>
                    <a:lnTo>
                      <a:pt x="16" y="0"/>
                    </a:lnTo>
                    <a:lnTo>
                      <a:pt x="6" y="2"/>
                    </a:lnTo>
                    <a:lnTo>
                      <a:pt x="0" y="5"/>
                    </a:lnTo>
                    <a:lnTo>
                      <a:pt x="0" y="12"/>
                    </a:lnTo>
                    <a:lnTo>
                      <a:pt x="0" y="17"/>
                    </a:lnTo>
                    <a:lnTo>
                      <a:pt x="6" y="22"/>
                    </a:lnTo>
                    <a:lnTo>
                      <a:pt x="11" y="27"/>
                    </a:lnTo>
                    <a:lnTo>
                      <a:pt x="16" y="29"/>
                    </a:lnTo>
                    <a:lnTo>
                      <a:pt x="21" y="27"/>
                    </a:lnTo>
                    <a:lnTo>
                      <a:pt x="27" y="22"/>
                    </a:lnTo>
                    <a:lnTo>
                      <a:pt x="32" y="14"/>
                    </a:lnTo>
                    <a:lnTo>
                      <a:pt x="32" y="7"/>
                    </a:lnTo>
                    <a:lnTo>
                      <a:pt x="27" y="5"/>
                    </a:lnTo>
                    <a:lnTo>
                      <a:pt x="21" y="2"/>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5" name="Freeform 20"/>
              <p:cNvSpPr>
                <a:spLocks/>
              </p:cNvSpPr>
              <p:nvPr/>
            </p:nvSpPr>
            <p:spPr bwMode="auto">
              <a:xfrm>
                <a:off x="2703" y="2255"/>
                <a:ext cx="15" cy="38"/>
              </a:xfrm>
              <a:custGeom>
                <a:avLst/>
                <a:gdLst>
                  <a:gd name="T0" fmla="*/ 4 w 17"/>
                  <a:gd name="T1" fmla="*/ 4 h 38"/>
                  <a:gd name="T2" fmla="*/ 4 w 17"/>
                  <a:gd name="T3" fmla="*/ 0 h 38"/>
                  <a:gd name="T4" fmla="*/ 0 w 17"/>
                  <a:gd name="T5" fmla="*/ 0 h 38"/>
                  <a:gd name="T6" fmla="*/ 0 w 17"/>
                  <a:gd name="T7" fmla="*/ 2 h 38"/>
                  <a:gd name="T8" fmla="*/ 0 w 17"/>
                  <a:gd name="T9" fmla="*/ 4 h 38"/>
                  <a:gd name="T10" fmla="*/ 0 w 17"/>
                  <a:gd name="T11" fmla="*/ 12 h 38"/>
                  <a:gd name="T12" fmla="*/ 0 w 17"/>
                  <a:gd name="T13" fmla="*/ 22 h 38"/>
                  <a:gd name="T14" fmla="*/ 0 w 17"/>
                  <a:gd name="T15" fmla="*/ 32 h 38"/>
                  <a:gd name="T16" fmla="*/ 4 w 17"/>
                  <a:gd name="T17" fmla="*/ 37 h 38"/>
                  <a:gd name="T18" fmla="*/ 4 w 17"/>
                  <a:gd name="T19" fmla="*/ 37 h 38"/>
                  <a:gd name="T20" fmla="*/ 4 w 17"/>
                  <a:gd name="T21" fmla="*/ 37 h 38"/>
                  <a:gd name="T22" fmla="*/ 4 w 17"/>
                  <a:gd name="T23" fmla="*/ 37 h 38"/>
                  <a:gd name="T24" fmla="*/ 4 w 17"/>
                  <a:gd name="T25" fmla="*/ 32 h 38"/>
                  <a:gd name="T26" fmla="*/ 5 w 17"/>
                  <a:gd name="T27" fmla="*/ 22 h 38"/>
                  <a:gd name="T28" fmla="*/ 5 w 17"/>
                  <a:gd name="T29" fmla="*/ 12 h 38"/>
                  <a:gd name="T30" fmla="*/ 5 w 17"/>
                  <a:gd name="T31" fmla="*/ 7 h 38"/>
                  <a:gd name="T32" fmla="*/ 4 w 17"/>
                  <a:gd name="T33" fmla="*/ 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8"/>
                  <a:gd name="T53" fmla="*/ 17 w 1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8">
                    <a:moveTo>
                      <a:pt x="11" y="4"/>
                    </a:moveTo>
                    <a:lnTo>
                      <a:pt x="6" y="0"/>
                    </a:lnTo>
                    <a:lnTo>
                      <a:pt x="0" y="0"/>
                    </a:lnTo>
                    <a:lnTo>
                      <a:pt x="0" y="2"/>
                    </a:lnTo>
                    <a:lnTo>
                      <a:pt x="0" y="4"/>
                    </a:lnTo>
                    <a:lnTo>
                      <a:pt x="0" y="12"/>
                    </a:lnTo>
                    <a:lnTo>
                      <a:pt x="0" y="22"/>
                    </a:lnTo>
                    <a:lnTo>
                      <a:pt x="0" y="32"/>
                    </a:lnTo>
                    <a:lnTo>
                      <a:pt x="6" y="37"/>
                    </a:lnTo>
                    <a:lnTo>
                      <a:pt x="11" y="37"/>
                    </a:lnTo>
                    <a:lnTo>
                      <a:pt x="11" y="32"/>
                    </a:lnTo>
                    <a:lnTo>
                      <a:pt x="16" y="22"/>
                    </a:lnTo>
                    <a:lnTo>
                      <a:pt x="16" y="12"/>
                    </a:lnTo>
                    <a:lnTo>
                      <a:pt x="16" y="7"/>
                    </a:lnTo>
                    <a:lnTo>
                      <a:pt x="11" y="4"/>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6" name="Freeform 21"/>
              <p:cNvSpPr>
                <a:spLocks/>
              </p:cNvSpPr>
              <p:nvPr/>
            </p:nvSpPr>
            <p:spPr bwMode="auto">
              <a:xfrm>
                <a:off x="2703" y="2298"/>
                <a:ext cx="28" cy="18"/>
              </a:xfrm>
              <a:custGeom>
                <a:avLst/>
                <a:gdLst>
                  <a:gd name="T0" fmla="*/ 7 w 32"/>
                  <a:gd name="T1" fmla="*/ 0 h 18"/>
                  <a:gd name="T2" fmla="*/ 4 w 32"/>
                  <a:gd name="T3" fmla="*/ 0 h 18"/>
                  <a:gd name="T4" fmla="*/ 4 w 32"/>
                  <a:gd name="T5" fmla="*/ 0 h 18"/>
                  <a:gd name="T6" fmla="*/ 4 w 32"/>
                  <a:gd name="T7" fmla="*/ 5 h 18"/>
                  <a:gd name="T8" fmla="*/ 0 w 32"/>
                  <a:gd name="T9" fmla="*/ 10 h 18"/>
                  <a:gd name="T10" fmla="*/ 4 w 32"/>
                  <a:gd name="T11" fmla="*/ 12 h 18"/>
                  <a:gd name="T12" fmla="*/ 4 w 32"/>
                  <a:gd name="T13" fmla="*/ 15 h 18"/>
                  <a:gd name="T14" fmla="*/ 7 w 32"/>
                  <a:gd name="T15" fmla="*/ 17 h 18"/>
                  <a:gd name="T16" fmla="*/ 9 w 32"/>
                  <a:gd name="T17" fmla="*/ 17 h 18"/>
                  <a:gd name="T18" fmla="*/ 10 w 32"/>
                  <a:gd name="T19" fmla="*/ 12 h 18"/>
                  <a:gd name="T20" fmla="*/ 10 w 32"/>
                  <a:gd name="T21" fmla="*/ 7 h 18"/>
                  <a:gd name="T22" fmla="*/ 9 w 32"/>
                  <a:gd name="T23" fmla="*/ 2 h 18"/>
                  <a:gd name="T24" fmla="*/ 7 w 3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8"/>
                  <a:gd name="T41" fmla="*/ 32 w 3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8">
                    <a:moveTo>
                      <a:pt x="21" y="0"/>
                    </a:moveTo>
                    <a:lnTo>
                      <a:pt x="15" y="0"/>
                    </a:lnTo>
                    <a:lnTo>
                      <a:pt x="5" y="0"/>
                    </a:lnTo>
                    <a:lnTo>
                      <a:pt x="5" y="5"/>
                    </a:lnTo>
                    <a:lnTo>
                      <a:pt x="0" y="10"/>
                    </a:lnTo>
                    <a:lnTo>
                      <a:pt x="5" y="12"/>
                    </a:lnTo>
                    <a:lnTo>
                      <a:pt x="15" y="15"/>
                    </a:lnTo>
                    <a:lnTo>
                      <a:pt x="21" y="17"/>
                    </a:lnTo>
                    <a:lnTo>
                      <a:pt x="26" y="17"/>
                    </a:lnTo>
                    <a:lnTo>
                      <a:pt x="31" y="12"/>
                    </a:lnTo>
                    <a:lnTo>
                      <a:pt x="31" y="7"/>
                    </a:lnTo>
                    <a:lnTo>
                      <a:pt x="26" y="2"/>
                    </a:lnTo>
                    <a:lnTo>
                      <a:pt x="21"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7" name="Freeform 22"/>
              <p:cNvSpPr>
                <a:spLocks/>
              </p:cNvSpPr>
              <p:nvPr/>
            </p:nvSpPr>
            <p:spPr bwMode="auto">
              <a:xfrm>
                <a:off x="2733" y="2422"/>
                <a:ext cx="29" cy="31"/>
              </a:xfrm>
              <a:custGeom>
                <a:avLst/>
                <a:gdLst>
                  <a:gd name="T0" fmla="*/ 7 w 33"/>
                  <a:gd name="T1" fmla="*/ 0 h 31"/>
                  <a:gd name="T2" fmla="*/ 5 w 33"/>
                  <a:gd name="T3" fmla="*/ 0 h 31"/>
                  <a:gd name="T4" fmla="*/ 4 w 33"/>
                  <a:gd name="T5" fmla="*/ 0 h 31"/>
                  <a:gd name="T6" fmla="*/ 4 w 33"/>
                  <a:gd name="T7" fmla="*/ 3 h 31"/>
                  <a:gd name="T8" fmla="*/ 4 w 33"/>
                  <a:gd name="T9" fmla="*/ 6 h 31"/>
                  <a:gd name="T10" fmla="*/ 0 w 33"/>
                  <a:gd name="T11" fmla="*/ 11 h 31"/>
                  <a:gd name="T12" fmla="*/ 4 w 33"/>
                  <a:gd name="T13" fmla="*/ 19 h 31"/>
                  <a:gd name="T14" fmla="*/ 4 w 33"/>
                  <a:gd name="T15" fmla="*/ 25 h 31"/>
                  <a:gd name="T16" fmla="*/ 5 w 33"/>
                  <a:gd name="T17" fmla="*/ 30 h 31"/>
                  <a:gd name="T18" fmla="*/ 7 w 33"/>
                  <a:gd name="T19" fmla="*/ 30 h 31"/>
                  <a:gd name="T20" fmla="*/ 9 w 33"/>
                  <a:gd name="T21" fmla="*/ 28 h 31"/>
                  <a:gd name="T22" fmla="*/ 9 w 33"/>
                  <a:gd name="T23" fmla="*/ 22 h 31"/>
                  <a:gd name="T24" fmla="*/ 10 w 33"/>
                  <a:gd name="T25" fmla="*/ 17 h 31"/>
                  <a:gd name="T26" fmla="*/ 10 w 33"/>
                  <a:gd name="T27" fmla="*/ 14 h 31"/>
                  <a:gd name="T28" fmla="*/ 9 w 33"/>
                  <a:gd name="T29" fmla="*/ 6 h 31"/>
                  <a:gd name="T30" fmla="*/ 7 w 33"/>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21" y="0"/>
                    </a:moveTo>
                    <a:lnTo>
                      <a:pt x="16" y="0"/>
                    </a:lnTo>
                    <a:lnTo>
                      <a:pt x="6" y="0"/>
                    </a:lnTo>
                    <a:lnTo>
                      <a:pt x="6" y="3"/>
                    </a:lnTo>
                    <a:lnTo>
                      <a:pt x="6" y="6"/>
                    </a:lnTo>
                    <a:lnTo>
                      <a:pt x="0" y="11"/>
                    </a:lnTo>
                    <a:lnTo>
                      <a:pt x="6" y="19"/>
                    </a:lnTo>
                    <a:lnTo>
                      <a:pt x="6" y="25"/>
                    </a:lnTo>
                    <a:lnTo>
                      <a:pt x="16" y="30"/>
                    </a:lnTo>
                    <a:lnTo>
                      <a:pt x="21" y="30"/>
                    </a:lnTo>
                    <a:lnTo>
                      <a:pt x="27" y="28"/>
                    </a:lnTo>
                    <a:lnTo>
                      <a:pt x="27" y="22"/>
                    </a:lnTo>
                    <a:lnTo>
                      <a:pt x="32" y="17"/>
                    </a:lnTo>
                    <a:lnTo>
                      <a:pt x="32" y="14"/>
                    </a:lnTo>
                    <a:lnTo>
                      <a:pt x="27" y="6"/>
                    </a:lnTo>
                    <a:lnTo>
                      <a:pt x="21"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8" name="Freeform 23"/>
              <p:cNvSpPr>
                <a:spLocks/>
              </p:cNvSpPr>
              <p:nvPr/>
            </p:nvSpPr>
            <p:spPr bwMode="auto">
              <a:xfrm>
                <a:off x="2706" y="2436"/>
                <a:ext cx="20" cy="20"/>
              </a:xfrm>
              <a:custGeom>
                <a:avLst/>
                <a:gdLst>
                  <a:gd name="T0" fmla="*/ 7 w 22"/>
                  <a:gd name="T1" fmla="*/ 0 h 20"/>
                  <a:gd name="T2" fmla="*/ 5 w 22"/>
                  <a:gd name="T3" fmla="*/ 0 h 20"/>
                  <a:gd name="T4" fmla="*/ 5 w 22"/>
                  <a:gd name="T5" fmla="*/ 3 h 20"/>
                  <a:gd name="T6" fmla="*/ 0 w 22"/>
                  <a:gd name="T7" fmla="*/ 5 h 20"/>
                  <a:gd name="T8" fmla="*/ 0 w 22"/>
                  <a:gd name="T9" fmla="*/ 11 h 20"/>
                  <a:gd name="T10" fmla="*/ 5 w 22"/>
                  <a:gd name="T11" fmla="*/ 16 h 20"/>
                  <a:gd name="T12" fmla="*/ 5 w 22"/>
                  <a:gd name="T13" fmla="*/ 19 h 20"/>
                  <a:gd name="T14" fmla="*/ 7 w 22"/>
                  <a:gd name="T15" fmla="*/ 16 h 20"/>
                  <a:gd name="T16" fmla="*/ 9 w 22"/>
                  <a:gd name="T17" fmla="*/ 11 h 20"/>
                  <a:gd name="T18" fmla="*/ 9 w 22"/>
                  <a:gd name="T19" fmla="*/ 5 h 20"/>
                  <a:gd name="T20" fmla="*/ 7 w 22"/>
                  <a:gd name="T21" fmla="*/ 3 h 20"/>
                  <a:gd name="T22" fmla="*/ 7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6" y="0"/>
                    </a:moveTo>
                    <a:lnTo>
                      <a:pt x="11" y="0"/>
                    </a:lnTo>
                    <a:lnTo>
                      <a:pt x="5" y="3"/>
                    </a:lnTo>
                    <a:lnTo>
                      <a:pt x="0" y="5"/>
                    </a:lnTo>
                    <a:lnTo>
                      <a:pt x="0" y="11"/>
                    </a:lnTo>
                    <a:lnTo>
                      <a:pt x="5" y="16"/>
                    </a:lnTo>
                    <a:lnTo>
                      <a:pt x="11" y="19"/>
                    </a:lnTo>
                    <a:lnTo>
                      <a:pt x="16" y="16"/>
                    </a:lnTo>
                    <a:lnTo>
                      <a:pt x="21" y="11"/>
                    </a:lnTo>
                    <a:lnTo>
                      <a:pt x="21" y="5"/>
                    </a:lnTo>
                    <a:lnTo>
                      <a:pt x="16" y="3"/>
                    </a:lnTo>
                    <a:lnTo>
                      <a:pt x="16"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09" name="Freeform 24"/>
              <p:cNvSpPr>
                <a:spLocks/>
              </p:cNvSpPr>
              <p:nvPr/>
            </p:nvSpPr>
            <p:spPr bwMode="auto">
              <a:xfrm>
                <a:off x="2800" y="2552"/>
                <a:ext cx="30" cy="18"/>
              </a:xfrm>
              <a:custGeom>
                <a:avLst/>
                <a:gdLst>
                  <a:gd name="T0" fmla="*/ 9 w 33"/>
                  <a:gd name="T1" fmla="*/ 0 h 18"/>
                  <a:gd name="T2" fmla="*/ 7 w 33"/>
                  <a:gd name="T3" fmla="*/ 0 h 18"/>
                  <a:gd name="T4" fmla="*/ 5 w 33"/>
                  <a:gd name="T5" fmla="*/ 0 h 18"/>
                  <a:gd name="T6" fmla="*/ 5 w 33"/>
                  <a:gd name="T7" fmla="*/ 5 h 18"/>
                  <a:gd name="T8" fmla="*/ 0 w 33"/>
                  <a:gd name="T9" fmla="*/ 11 h 18"/>
                  <a:gd name="T10" fmla="*/ 5 w 33"/>
                  <a:gd name="T11" fmla="*/ 14 h 18"/>
                  <a:gd name="T12" fmla="*/ 7 w 33"/>
                  <a:gd name="T13" fmla="*/ 17 h 18"/>
                  <a:gd name="T14" fmla="*/ 9 w 33"/>
                  <a:gd name="T15" fmla="*/ 17 h 18"/>
                  <a:gd name="T16" fmla="*/ 12 w 33"/>
                  <a:gd name="T17" fmla="*/ 17 h 18"/>
                  <a:gd name="T18" fmla="*/ 14 w 33"/>
                  <a:gd name="T19" fmla="*/ 14 h 18"/>
                  <a:gd name="T20" fmla="*/ 14 w 33"/>
                  <a:gd name="T21" fmla="*/ 8 h 18"/>
                  <a:gd name="T22" fmla="*/ 12 w 33"/>
                  <a:gd name="T23" fmla="*/ 3 h 18"/>
                  <a:gd name="T24" fmla="*/ 9 w 33"/>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8"/>
                  <a:gd name="T41" fmla="*/ 33 w 3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8">
                    <a:moveTo>
                      <a:pt x="21" y="0"/>
                    </a:moveTo>
                    <a:lnTo>
                      <a:pt x="16" y="0"/>
                    </a:lnTo>
                    <a:lnTo>
                      <a:pt x="5" y="0"/>
                    </a:lnTo>
                    <a:lnTo>
                      <a:pt x="5" y="5"/>
                    </a:lnTo>
                    <a:lnTo>
                      <a:pt x="0" y="11"/>
                    </a:lnTo>
                    <a:lnTo>
                      <a:pt x="10" y="14"/>
                    </a:lnTo>
                    <a:lnTo>
                      <a:pt x="16" y="17"/>
                    </a:lnTo>
                    <a:lnTo>
                      <a:pt x="21" y="17"/>
                    </a:lnTo>
                    <a:lnTo>
                      <a:pt x="27" y="17"/>
                    </a:lnTo>
                    <a:lnTo>
                      <a:pt x="32" y="14"/>
                    </a:lnTo>
                    <a:lnTo>
                      <a:pt x="32" y="8"/>
                    </a:lnTo>
                    <a:lnTo>
                      <a:pt x="27" y="3"/>
                    </a:lnTo>
                    <a:lnTo>
                      <a:pt x="21" y="0"/>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10" name="Freeform 25"/>
              <p:cNvSpPr>
                <a:spLocks/>
              </p:cNvSpPr>
              <p:nvPr/>
            </p:nvSpPr>
            <p:spPr bwMode="auto">
              <a:xfrm>
                <a:off x="2792" y="2498"/>
                <a:ext cx="30" cy="32"/>
              </a:xfrm>
              <a:custGeom>
                <a:avLst/>
                <a:gdLst>
                  <a:gd name="T0" fmla="*/ 12 w 33"/>
                  <a:gd name="T1" fmla="*/ 3 h 32"/>
                  <a:gd name="T2" fmla="*/ 7 w 33"/>
                  <a:gd name="T3" fmla="*/ 0 h 32"/>
                  <a:gd name="T4" fmla="*/ 5 w 33"/>
                  <a:gd name="T5" fmla="*/ 0 h 32"/>
                  <a:gd name="T6" fmla="*/ 5 w 33"/>
                  <a:gd name="T7" fmla="*/ 6 h 32"/>
                  <a:gd name="T8" fmla="*/ 0 w 33"/>
                  <a:gd name="T9" fmla="*/ 14 h 32"/>
                  <a:gd name="T10" fmla="*/ 5 w 33"/>
                  <a:gd name="T11" fmla="*/ 20 h 32"/>
                  <a:gd name="T12" fmla="*/ 5 w 33"/>
                  <a:gd name="T13" fmla="*/ 28 h 32"/>
                  <a:gd name="T14" fmla="*/ 7 w 33"/>
                  <a:gd name="T15" fmla="*/ 31 h 32"/>
                  <a:gd name="T16" fmla="*/ 12 w 33"/>
                  <a:gd name="T17" fmla="*/ 31 h 32"/>
                  <a:gd name="T18" fmla="*/ 14 w 33"/>
                  <a:gd name="T19" fmla="*/ 23 h 32"/>
                  <a:gd name="T20" fmla="*/ 14 w 33"/>
                  <a:gd name="T21" fmla="*/ 14 h 32"/>
                  <a:gd name="T22" fmla="*/ 14 w 33"/>
                  <a:gd name="T23" fmla="*/ 6 h 32"/>
                  <a:gd name="T24" fmla="*/ 12 w 33"/>
                  <a:gd name="T25" fmla="*/ 3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2"/>
                  <a:gd name="T41" fmla="*/ 33 w 3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2">
                    <a:moveTo>
                      <a:pt x="27" y="3"/>
                    </a:moveTo>
                    <a:lnTo>
                      <a:pt x="16" y="0"/>
                    </a:lnTo>
                    <a:lnTo>
                      <a:pt x="10" y="0"/>
                    </a:lnTo>
                    <a:lnTo>
                      <a:pt x="5" y="6"/>
                    </a:lnTo>
                    <a:lnTo>
                      <a:pt x="0" y="14"/>
                    </a:lnTo>
                    <a:lnTo>
                      <a:pt x="5" y="20"/>
                    </a:lnTo>
                    <a:lnTo>
                      <a:pt x="5" y="28"/>
                    </a:lnTo>
                    <a:lnTo>
                      <a:pt x="16" y="31"/>
                    </a:lnTo>
                    <a:lnTo>
                      <a:pt x="27" y="31"/>
                    </a:lnTo>
                    <a:lnTo>
                      <a:pt x="32" y="23"/>
                    </a:lnTo>
                    <a:lnTo>
                      <a:pt x="32" y="14"/>
                    </a:lnTo>
                    <a:lnTo>
                      <a:pt x="32" y="6"/>
                    </a:lnTo>
                    <a:lnTo>
                      <a:pt x="27" y="3"/>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11" name="Freeform 26"/>
              <p:cNvSpPr>
                <a:spLocks/>
              </p:cNvSpPr>
              <p:nvPr/>
            </p:nvSpPr>
            <p:spPr bwMode="auto">
              <a:xfrm>
                <a:off x="2848" y="2417"/>
                <a:ext cx="258" cy="335"/>
              </a:xfrm>
              <a:custGeom>
                <a:avLst/>
                <a:gdLst>
                  <a:gd name="T0" fmla="*/ 52 w 291"/>
                  <a:gd name="T1" fmla="*/ 16 h 335"/>
                  <a:gd name="T2" fmla="*/ 46 w 291"/>
                  <a:gd name="T3" fmla="*/ 26 h 335"/>
                  <a:gd name="T4" fmla="*/ 41 w 291"/>
                  <a:gd name="T5" fmla="*/ 42 h 335"/>
                  <a:gd name="T6" fmla="*/ 35 w 291"/>
                  <a:gd name="T7" fmla="*/ 58 h 335"/>
                  <a:gd name="T8" fmla="*/ 28 w 291"/>
                  <a:gd name="T9" fmla="*/ 71 h 335"/>
                  <a:gd name="T10" fmla="*/ 24 w 291"/>
                  <a:gd name="T11" fmla="*/ 80 h 335"/>
                  <a:gd name="T12" fmla="*/ 20 w 291"/>
                  <a:gd name="T13" fmla="*/ 83 h 335"/>
                  <a:gd name="T14" fmla="*/ 17 w 291"/>
                  <a:gd name="T15" fmla="*/ 87 h 335"/>
                  <a:gd name="T16" fmla="*/ 14 w 291"/>
                  <a:gd name="T17" fmla="*/ 96 h 335"/>
                  <a:gd name="T18" fmla="*/ 12 w 291"/>
                  <a:gd name="T19" fmla="*/ 109 h 335"/>
                  <a:gd name="T20" fmla="*/ 11 w 291"/>
                  <a:gd name="T21" fmla="*/ 128 h 335"/>
                  <a:gd name="T22" fmla="*/ 9 w 291"/>
                  <a:gd name="T23" fmla="*/ 148 h 335"/>
                  <a:gd name="T24" fmla="*/ 6 w 291"/>
                  <a:gd name="T25" fmla="*/ 164 h 335"/>
                  <a:gd name="T26" fmla="*/ 4 w 291"/>
                  <a:gd name="T27" fmla="*/ 173 h 335"/>
                  <a:gd name="T28" fmla="*/ 4 w 291"/>
                  <a:gd name="T29" fmla="*/ 183 h 335"/>
                  <a:gd name="T30" fmla="*/ 4 w 291"/>
                  <a:gd name="T31" fmla="*/ 189 h 335"/>
                  <a:gd name="T32" fmla="*/ 4 w 291"/>
                  <a:gd name="T33" fmla="*/ 199 h 335"/>
                  <a:gd name="T34" fmla="*/ 0 w 291"/>
                  <a:gd name="T35" fmla="*/ 218 h 335"/>
                  <a:gd name="T36" fmla="*/ 0 w 291"/>
                  <a:gd name="T37" fmla="*/ 244 h 335"/>
                  <a:gd name="T38" fmla="*/ 0 w 291"/>
                  <a:gd name="T39" fmla="*/ 266 h 335"/>
                  <a:gd name="T40" fmla="*/ 4 w 291"/>
                  <a:gd name="T41" fmla="*/ 285 h 335"/>
                  <a:gd name="T42" fmla="*/ 6 w 291"/>
                  <a:gd name="T43" fmla="*/ 302 h 335"/>
                  <a:gd name="T44" fmla="*/ 11 w 291"/>
                  <a:gd name="T45" fmla="*/ 318 h 335"/>
                  <a:gd name="T46" fmla="*/ 17 w 291"/>
                  <a:gd name="T47" fmla="*/ 327 h 335"/>
                  <a:gd name="T48" fmla="*/ 21 w 291"/>
                  <a:gd name="T49" fmla="*/ 334 h 335"/>
                  <a:gd name="T50" fmla="*/ 30 w 291"/>
                  <a:gd name="T51" fmla="*/ 334 h 335"/>
                  <a:gd name="T52" fmla="*/ 41 w 291"/>
                  <a:gd name="T53" fmla="*/ 330 h 335"/>
                  <a:gd name="T54" fmla="*/ 48 w 291"/>
                  <a:gd name="T55" fmla="*/ 324 h 335"/>
                  <a:gd name="T56" fmla="*/ 56 w 291"/>
                  <a:gd name="T57" fmla="*/ 311 h 335"/>
                  <a:gd name="T58" fmla="*/ 65 w 291"/>
                  <a:gd name="T59" fmla="*/ 298 h 335"/>
                  <a:gd name="T60" fmla="*/ 71 w 291"/>
                  <a:gd name="T61" fmla="*/ 282 h 335"/>
                  <a:gd name="T62" fmla="*/ 80 w 291"/>
                  <a:gd name="T63" fmla="*/ 247 h 335"/>
                  <a:gd name="T64" fmla="*/ 86 w 291"/>
                  <a:gd name="T65" fmla="*/ 212 h 335"/>
                  <a:gd name="T66" fmla="*/ 89 w 291"/>
                  <a:gd name="T67" fmla="*/ 192 h 335"/>
                  <a:gd name="T68" fmla="*/ 90 w 291"/>
                  <a:gd name="T69" fmla="*/ 176 h 335"/>
                  <a:gd name="T70" fmla="*/ 94 w 291"/>
                  <a:gd name="T71" fmla="*/ 148 h 335"/>
                  <a:gd name="T72" fmla="*/ 96 w 291"/>
                  <a:gd name="T73" fmla="*/ 115 h 335"/>
                  <a:gd name="T74" fmla="*/ 98 w 291"/>
                  <a:gd name="T75" fmla="*/ 99 h 335"/>
                  <a:gd name="T76" fmla="*/ 98 w 291"/>
                  <a:gd name="T77" fmla="*/ 83 h 335"/>
                  <a:gd name="T78" fmla="*/ 96 w 291"/>
                  <a:gd name="T79" fmla="*/ 64 h 335"/>
                  <a:gd name="T80" fmla="*/ 94 w 291"/>
                  <a:gd name="T81" fmla="*/ 48 h 335"/>
                  <a:gd name="T82" fmla="*/ 86 w 291"/>
                  <a:gd name="T83" fmla="*/ 19 h 335"/>
                  <a:gd name="T84" fmla="*/ 82 w 291"/>
                  <a:gd name="T85" fmla="*/ 10 h 335"/>
                  <a:gd name="T86" fmla="*/ 79 w 291"/>
                  <a:gd name="T87" fmla="*/ 3 h 335"/>
                  <a:gd name="T88" fmla="*/ 73 w 291"/>
                  <a:gd name="T89" fmla="*/ 0 h 335"/>
                  <a:gd name="T90" fmla="*/ 66 w 291"/>
                  <a:gd name="T91" fmla="*/ 3 h 335"/>
                  <a:gd name="T92" fmla="*/ 59 w 291"/>
                  <a:gd name="T93" fmla="*/ 6 h 335"/>
                  <a:gd name="T94" fmla="*/ 52 w 291"/>
                  <a:gd name="T95" fmla="*/ 16 h 3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1"/>
                  <a:gd name="T145" fmla="*/ 0 h 335"/>
                  <a:gd name="T146" fmla="*/ 291 w 291"/>
                  <a:gd name="T147" fmla="*/ 335 h 3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1" h="335">
                    <a:moveTo>
                      <a:pt x="154" y="16"/>
                    </a:moveTo>
                    <a:lnTo>
                      <a:pt x="136" y="26"/>
                    </a:lnTo>
                    <a:lnTo>
                      <a:pt x="119" y="42"/>
                    </a:lnTo>
                    <a:lnTo>
                      <a:pt x="101" y="58"/>
                    </a:lnTo>
                    <a:lnTo>
                      <a:pt x="83" y="71"/>
                    </a:lnTo>
                    <a:lnTo>
                      <a:pt x="71" y="80"/>
                    </a:lnTo>
                    <a:lnTo>
                      <a:pt x="59" y="83"/>
                    </a:lnTo>
                    <a:lnTo>
                      <a:pt x="48" y="87"/>
                    </a:lnTo>
                    <a:lnTo>
                      <a:pt x="42" y="96"/>
                    </a:lnTo>
                    <a:lnTo>
                      <a:pt x="36" y="109"/>
                    </a:lnTo>
                    <a:lnTo>
                      <a:pt x="30" y="128"/>
                    </a:lnTo>
                    <a:lnTo>
                      <a:pt x="24" y="148"/>
                    </a:lnTo>
                    <a:lnTo>
                      <a:pt x="18" y="164"/>
                    </a:lnTo>
                    <a:lnTo>
                      <a:pt x="12" y="173"/>
                    </a:lnTo>
                    <a:lnTo>
                      <a:pt x="12" y="183"/>
                    </a:lnTo>
                    <a:lnTo>
                      <a:pt x="6" y="189"/>
                    </a:lnTo>
                    <a:lnTo>
                      <a:pt x="6" y="199"/>
                    </a:lnTo>
                    <a:lnTo>
                      <a:pt x="0" y="218"/>
                    </a:lnTo>
                    <a:lnTo>
                      <a:pt x="0" y="244"/>
                    </a:lnTo>
                    <a:lnTo>
                      <a:pt x="0" y="266"/>
                    </a:lnTo>
                    <a:lnTo>
                      <a:pt x="6" y="285"/>
                    </a:lnTo>
                    <a:lnTo>
                      <a:pt x="18" y="302"/>
                    </a:lnTo>
                    <a:lnTo>
                      <a:pt x="30" y="318"/>
                    </a:lnTo>
                    <a:lnTo>
                      <a:pt x="48" y="327"/>
                    </a:lnTo>
                    <a:lnTo>
                      <a:pt x="65" y="334"/>
                    </a:lnTo>
                    <a:lnTo>
                      <a:pt x="89" y="334"/>
                    </a:lnTo>
                    <a:lnTo>
                      <a:pt x="119" y="330"/>
                    </a:lnTo>
                    <a:lnTo>
                      <a:pt x="142" y="324"/>
                    </a:lnTo>
                    <a:lnTo>
                      <a:pt x="166" y="311"/>
                    </a:lnTo>
                    <a:lnTo>
                      <a:pt x="189" y="298"/>
                    </a:lnTo>
                    <a:lnTo>
                      <a:pt x="207" y="282"/>
                    </a:lnTo>
                    <a:lnTo>
                      <a:pt x="237" y="247"/>
                    </a:lnTo>
                    <a:lnTo>
                      <a:pt x="255" y="212"/>
                    </a:lnTo>
                    <a:lnTo>
                      <a:pt x="260" y="192"/>
                    </a:lnTo>
                    <a:lnTo>
                      <a:pt x="266" y="176"/>
                    </a:lnTo>
                    <a:lnTo>
                      <a:pt x="278" y="148"/>
                    </a:lnTo>
                    <a:lnTo>
                      <a:pt x="284" y="115"/>
                    </a:lnTo>
                    <a:lnTo>
                      <a:pt x="290" y="99"/>
                    </a:lnTo>
                    <a:lnTo>
                      <a:pt x="290" y="83"/>
                    </a:lnTo>
                    <a:lnTo>
                      <a:pt x="284" y="64"/>
                    </a:lnTo>
                    <a:lnTo>
                      <a:pt x="278" y="48"/>
                    </a:lnTo>
                    <a:lnTo>
                      <a:pt x="255" y="19"/>
                    </a:lnTo>
                    <a:lnTo>
                      <a:pt x="243" y="10"/>
                    </a:lnTo>
                    <a:lnTo>
                      <a:pt x="231" y="3"/>
                    </a:lnTo>
                    <a:lnTo>
                      <a:pt x="213" y="0"/>
                    </a:lnTo>
                    <a:lnTo>
                      <a:pt x="195" y="3"/>
                    </a:lnTo>
                    <a:lnTo>
                      <a:pt x="172" y="6"/>
                    </a:lnTo>
                    <a:lnTo>
                      <a:pt x="154" y="16"/>
                    </a:lnTo>
                  </a:path>
                </a:pathLst>
              </a:custGeom>
              <a:solidFill>
                <a:srgbClr val="7B244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612" name="Freeform 27"/>
              <p:cNvSpPr>
                <a:spLocks/>
              </p:cNvSpPr>
              <p:nvPr/>
            </p:nvSpPr>
            <p:spPr bwMode="auto">
              <a:xfrm>
                <a:off x="2991" y="2434"/>
                <a:ext cx="68" cy="72"/>
              </a:xfrm>
              <a:custGeom>
                <a:avLst/>
                <a:gdLst>
                  <a:gd name="T0" fmla="*/ 25 w 77"/>
                  <a:gd name="T1" fmla="*/ 6 h 72"/>
                  <a:gd name="T2" fmla="*/ 23 w 77"/>
                  <a:gd name="T3" fmla="*/ 9 h 72"/>
                  <a:gd name="T4" fmla="*/ 20 w 77"/>
                  <a:gd name="T5" fmla="*/ 11 h 72"/>
                  <a:gd name="T6" fmla="*/ 19 w 77"/>
                  <a:gd name="T7" fmla="*/ 17 h 72"/>
                  <a:gd name="T8" fmla="*/ 19 w 77"/>
                  <a:gd name="T9" fmla="*/ 23 h 72"/>
                  <a:gd name="T10" fmla="*/ 23 w 77"/>
                  <a:gd name="T11" fmla="*/ 28 h 72"/>
                  <a:gd name="T12" fmla="*/ 25 w 77"/>
                  <a:gd name="T13" fmla="*/ 40 h 72"/>
                  <a:gd name="T14" fmla="*/ 25 w 77"/>
                  <a:gd name="T15" fmla="*/ 48 h 72"/>
                  <a:gd name="T16" fmla="*/ 23 w 77"/>
                  <a:gd name="T17" fmla="*/ 60 h 72"/>
                  <a:gd name="T18" fmla="*/ 19 w 77"/>
                  <a:gd name="T19" fmla="*/ 62 h 72"/>
                  <a:gd name="T20" fmla="*/ 13 w 77"/>
                  <a:gd name="T21" fmla="*/ 65 h 72"/>
                  <a:gd name="T22" fmla="*/ 10 w 77"/>
                  <a:gd name="T23" fmla="*/ 62 h 72"/>
                  <a:gd name="T24" fmla="*/ 8 w 77"/>
                  <a:gd name="T25" fmla="*/ 54 h 72"/>
                  <a:gd name="T26" fmla="*/ 8 w 77"/>
                  <a:gd name="T27" fmla="*/ 48 h 72"/>
                  <a:gd name="T28" fmla="*/ 11 w 77"/>
                  <a:gd name="T29" fmla="*/ 43 h 72"/>
                  <a:gd name="T30" fmla="*/ 16 w 77"/>
                  <a:gd name="T31" fmla="*/ 43 h 72"/>
                  <a:gd name="T32" fmla="*/ 18 w 77"/>
                  <a:gd name="T33" fmla="*/ 43 h 72"/>
                  <a:gd name="T34" fmla="*/ 19 w 77"/>
                  <a:gd name="T35" fmla="*/ 45 h 72"/>
                  <a:gd name="T36" fmla="*/ 20 w 77"/>
                  <a:gd name="T37" fmla="*/ 48 h 72"/>
                  <a:gd name="T38" fmla="*/ 20 w 77"/>
                  <a:gd name="T39" fmla="*/ 57 h 72"/>
                  <a:gd name="T40" fmla="*/ 19 w 77"/>
                  <a:gd name="T41" fmla="*/ 65 h 72"/>
                  <a:gd name="T42" fmla="*/ 18 w 77"/>
                  <a:gd name="T43" fmla="*/ 68 h 72"/>
                  <a:gd name="T44" fmla="*/ 13 w 77"/>
                  <a:gd name="T45" fmla="*/ 71 h 72"/>
                  <a:gd name="T46" fmla="*/ 11 w 77"/>
                  <a:gd name="T47" fmla="*/ 71 h 72"/>
                  <a:gd name="T48" fmla="*/ 11 w 77"/>
                  <a:gd name="T49" fmla="*/ 68 h 72"/>
                  <a:gd name="T50" fmla="*/ 10 w 77"/>
                  <a:gd name="T51" fmla="*/ 62 h 72"/>
                  <a:gd name="T52" fmla="*/ 10 w 77"/>
                  <a:gd name="T53" fmla="*/ 45 h 72"/>
                  <a:gd name="T54" fmla="*/ 6 w 77"/>
                  <a:gd name="T55" fmla="*/ 34 h 72"/>
                  <a:gd name="T56" fmla="*/ 6 w 77"/>
                  <a:gd name="T57" fmla="*/ 45 h 72"/>
                  <a:gd name="T58" fmla="*/ 6 w 77"/>
                  <a:gd name="T59" fmla="*/ 54 h 72"/>
                  <a:gd name="T60" fmla="*/ 11 w 77"/>
                  <a:gd name="T61" fmla="*/ 65 h 72"/>
                  <a:gd name="T62" fmla="*/ 16 w 77"/>
                  <a:gd name="T63" fmla="*/ 57 h 72"/>
                  <a:gd name="T64" fmla="*/ 16 w 77"/>
                  <a:gd name="T65" fmla="*/ 51 h 72"/>
                  <a:gd name="T66" fmla="*/ 13 w 77"/>
                  <a:gd name="T67" fmla="*/ 48 h 72"/>
                  <a:gd name="T68" fmla="*/ 10 w 77"/>
                  <a:gd name="T69" fmla="*/ 43 h 72"/>
                  <a:gd name="T70" fmla="*/ 8 w 77"/>
                  <a:gd name="T71" fmla="*/ 40 h 72"/>
                  <a:gd name="T72" fmla="*/ 8 w 77"/>
                  <a:gd name="T73" fmla="*/ 40 h 72"/>
                  <a:gd name="T74" fmla="*/ 6 w 77"/>
                  <a:gd name="T75" fmla="*/ 48 h 72"/>
                  <a:gd name="T76" fmla="*/ 4 w 77"/>
                  <a:gd name="T77" fmla="*/ 37 h 72"/>
                  <a:gd name="T78" fmla="*/ 4 w 77"/>
                  <a:gd name="T79" fmla="*/ 34 h 72"/>
                  <a:gd name="T80" fmla="*/ 4 w 77"/>
                  <a:gd name="T81" fmla="*/ 26 h 72"/>
                  <a:gd name="T82" fmla="*/ 4 w 77"/>
                  <a:gd name="T83" fmla="*/ 17 h 72"/>
                  <a:gd name="T84" fmla="*/ 4 w 77"/>
                  <a:gd name="T85" fmla="*/ 9 h 72"/>
                  <a:gd name="T86" fmla="*/ 4 w 77"/>
                  <a:gd name="T87" fmla="*/ 3 h 72"/>
                  <a:gd name="T88" fmla="*/ 0 w 77"/>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72"/>
                  <a:gd name="T137" fmla="*/ 77 w 77"/>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72">
                    <a:moveTo>
                      <a:pt x="76" y="6"/>
                    </a:moveTo>
                    <a:lnTo>
                      <a:pt x="70" y="9"/>
                    </a:lnTo>
                    <a:lnTo>
                      <a:pt x="65" y="11"/>
                    </a:lnTo>
                    <a:lnTo>
                      <a:pt x="59" y="17"/>
                    </a:lnTo>
                    <a:lnTo>
                      <a:pt x="59" y="23"/>
                    </a:lnTo>
                    <a:lnTo>
                      <a:pt x="70" y="28"/>
                    </a:lnTo>
                    <a:lnTo>
                      <a:pt x="76" y="40"/>
                    </a:lnTo>
                    <a:lnTo>
                      <a:pt x="76" y="48"/>
                    </a:lnTo>
                    <a:lnTo>
                      <a:pt x="70" y="60"/>
                    </a:lnTo>
                    <a:lnTo>
                      <a:pt x="59" y="62"/>
                    </a:lnTo>
                    <a:lnTo>
                      <a:pt x="41" y="65"/>
                    </a:lnTo>
                    <a:lnTo>
                      <a:pt x="30" y="62"/>
                    </a:lnTo>
                    <a:lnTo>
                      <a:pt x="24" y="54"/>
                    </a:lnTo>
                    <a:lnTo>
                      <a:pt x="24" y="48"/>
                    </a:lnTo>
                    <a:lnTo>
                      <a:pt x="35" y="43"/>
                    </a:lnTo>
                    <a:lnTo>
                      <a:pt x="47" y="43"/>
                    </a:lnTo>
                    <a:lnTo>
                      <a:pt x="53" y="43"/>
                    </a:lnTo>
                    <a:lnTo>
                      <a:pt x="59" y="45"/>
                    </a:lnTo>
                    <a:lnTo>
                      <a:pt x="65" y="48"/>
                    </a:lnTo>
                    <a:lnTo>
                      <a:pt x="65" y="57"/>
                    </a:lnTo>
                    <a:lnTo>
                      <a:pt x="59" y="65"/>
                    </a:lnTo>
                    <a:lnTo>
                      <a:pt x="53" y="68"/>
                    </a:lnTo>
                    <a:lnTo>
                      <a:pt x="41" y="71"/>
                    </a:lnTo>
                    <a:lnTo>
                      <a:pt x="35" y="71"/>
                    </a:lnTo>
                    <a:lnTo>
                      <a:pt x="35" y="68"/>
                    </a:lnTo>
                    <a:lnTo>
                      <a:pt x="30" y="62"/>
                    </a:lnTo>
                    <a:lnTo>
                      <a:pt x="30" y="45"/>
                    </a:lnTo>
                    <a:lnTo>
                      <a:pt x="18" y="34"/>
                    </a:lnTo>
                    <a:lnTo>
                      <a:pt x="18" y="45"/>
                    </a:lnTo>
                    <a:lnTo>
                      <a:pt x="18" y="54"/>
                    </a:lnTo>
                    <a:lnTo>
                      <a:pt x="35" y="65"/>
                    </a:lnTo>
                    <a:lnTo>
                      <a:pt x="47" y="57"/>
                    </a:lnTo>
                    <a:lnTo>
                      <a:pt x="47" y="51"/>
                    </a:lnTo>
                    <a:lnTo>
                      <a:pt x="41" y="48"/>
                    </a:lnTo>
                    <a:lnTo>
                      <a:pt x="30" y="43"/>
                    </a:lnTo>
                    <a:lnTo>
                      <a:pt x="24" y="40"/>
                    </a:lnTo>
                    <a:lnTo>
                      <a:pt x="18" y="48"/>
                    </a:lnTo>
                    <a:lnTo>
                      <a:pt x="12" y="37"/>
                    </a:lnTo>
                    <a:lnTo>
                      <a:pt x="6" y="34"/>
                    </a:lnTo>
                    <a:lnTo>
                      <a:pt x="6" y="26"/>
                    </a:lnTo>
                    <a:lnTo>
                      <a:pt x="6" y="17"/>
                    </a:lnTo>
                    <a:lnTo>
                      <a:pt x="6" y="9"/>
                    </a:lnTo>
                    <a:lnTo>
                      <a:pt x="6" y="3"/>
                    </a:lnTo>
                    <a:lnTo>
                      <a:pt x="0" y="0"/>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3" name="Freeform 28"/>
              <p:cNvSpPr>
                <a:spLocks/>
              </p:cNvSpPr>
              <p:nvPr/>
            </p:nvSpPr>
            <p:spPr bwMode="auto">
              <a:xfrm>
                <a:off x="2921" y="2466"/>
                <a:ext cx="175" cy="103"/>
              </a:xfrm>
              <a:custGeom>
                <a:avLst/>
                <a:gdLst>
                  <a:gd name="T0" fmla="*/ 71 w 196"/>
                  <a:gd name="T1" fmla="*/ 44 h 103"/>
                  <a:gd name="T2" fmla="*/ 63 w 196"/>
                  <a:gd name="T3" fmla="*/ 61 h 103"/>
                  <a:gd name="T4" fmla="*/ 60 w 196"/>
                  <a:gd name="T5" fmla="*/ 67 h 103"/>
                  <a:gd name="T6" fmla="*/ 57 w 196"/>
                  <a:gd name="T7" fmla="*/ 70 h 103"/>
                  <a:gd name="T8" fmla="*/ 57 w 196"/>
                  <a:gd name="T9" fmla="*/ 67 h 103"/>
                  <a:gd name="T10" fmla="*/ 60 w 196"/>
                  <a:gd name="T11" fmla="*/ 61 h 103"/>
                  <a:gd name="T12" fmla="*/ 63 w 196"/>
                  <a:gd name="T13" fmla="*/ 53 h 103"/>
                  <a:gd name="T14" fmla="*/ 63 w 196"/>
                  <a:gd name="T15" fmla="*/ 47 h 103"/>
                  <a:gd name="T16" fmla="*/ 60 w 196"/>
                  <a:gd name="T17" fmla="*/ 44 h 103"/>
                  <a:gd name="T18" fmla="*/ 54 w 196"/>
                  <a:gd name="T19" fmla="*/ 38 h 103"/>
                  <a:gd name="T20" fmla="*/ 49 w 196"/>
                  <a:gd name="T21" fmla="*/ 35 h 103"/>
                  <a:gd name="T22" fmla="*/ 45 w 196"/>
                  <a:gd name="T23" fmla="*/ 35 h 103"/>
                  <a:gd name="T24" fmla="*/ 43 w 196"/>
                  <a:gd name="T25" fmla="*/ 38 h 103"/>
                  <a:gd name="T26" fmla="*/ 43 w 196"/>
                  <a:gd name="T27" fmla="*/ 44 h 103"/>
                  <a:gd name="T28" fmla="*/ 43 w 196"/>
                  <a:gd name="T29" fmla="*/ 50 h 103"/>
                  <a:gd name="T30" fmla="*/ 43 w 196"/>
                  <a:gd name="T31" fmla="*/ 50 h 103"/>
                  <a:gd name="T32" fmla="*/ 43 w 196"/>
                  <a:gd name="T33" fmla="*/ 47 h 103"/>
                  <a:gd name="T34" fmla="*/ 43 w 196"/>
                  <a:gd name="T35" fmla="*/ 41 h 103"/>
                  <a:gd name="T36" fmla="*/ 45 w 196"/>
                  <a:gd name="T37" fmla="*/ 24 h 103"/>
                  <a:gd name="T38" fmla="*/ 45 w 196"/>
                  <a:gd name="T39" fmla="*/ 9 h 103"/>
                  <a:gd name="T40" fmla="*/ 45 w 196"/>
                  <a:gd name="T41" fmla="*/ 3 h 103"/>
                  <a:gd name="T42" fmla="*/ 45 w 196"/>
                  <a:gd name="T43" fmla="*/ 0 h 103"/>
                  <a:gd name="T44" fmla="*/ 43 w 196"/>
                  <a:gd name="T45" fmla="*/ 0 h 103"/>
                  <a:gd name="T46" fmla="*/ 40 w 196"/>
                  <a:gd name="T47" fmla="*/ 3 h 103"/>
                  <a:gd name="T48" fmla="*/ 34 w 196"/>
                  <a:gd name="T49" fmla="*/ 15 h 103"/>
                  <a:gd name="T50" fmla="*/ 30 w 196"/>
                  <a:gd name="T51" fmla="*/ 26 h 103"/>
                  <a:gd name="T52" fmla="*/ 28 w 196"/>
                  <a:gd name="T53" fmla="*/ 32 h 103"/>
                  <a:gd name="T54" fmla="*/ 30 w 196"/>
                  <a:gd name="T55" fmla="*/ 32 h 103"/>
                  <a:gd name="T56" fmla="*/ 36 w 196"/>
                  <a:gd name="T57" fmla="*/ 26 h 103"/>
                  <a:gd name="T58" fmla="*/ 40 w 196"/>
                  <a:gd name="T59" fmla="*/ 21 h 103"/>
                  <a:gd name="T60" fmla="*/ 45 w 196"/>
                  <a:gd name="T61" fmla="*/ 21 h 103"/>
                  <a:gd name="T62" fmla="*/ 45 w 196"/>
                  <a:gd name="T63" fmla="*/ 29 h 103"/>
                  <a:gd name="T64" fmla="*/ 45 w 196"/>
                  <a:gd name="T65" fmla="*/ 44 h 103"/>
                  <a:gd name="T66" fmla="*/ 43 w 196"/>
                  <a:gd name="T67" fmla="*/ 58 h 103"/>
                  <a:gd name="T68" fmla="*/ 40 w 196"/>
                  <a:gd name="T69" fmla="*/ 67 h 103"/>
                  <a:gd name="T70" fmla="*/ 39 w 196"/>
                  <a:gd name="T71" fmla="*/ 67 h 103"/>
                  <a:gd name="T72" fmla="*/ 39 w 196"/>
                  <a:gd name="T73" fmla="*/ 64 h 103"/>
                  <a:gd name="T74" fmla="*/ 39 w 196"/>
                  <a:gd name="T75" fmla="*/ 58 h 103"/>
                  <a:gd name="T76" fmla="*/ 36 w 196"/>
                  <a:gd name="T77" fmla="*/ 56 h 103"/>
                  <a:gd name="T78" fmla="*/ 36 w 196"/>
                  <a:gd name="T79" fmla="*/ 53 h 103"/>
                  <a:gd name="T80" fmla="*/ 34 w 196"/>
                  <a:gd name="T81" fmla="*/ 50 h 103"/>
                  <a:gd name="T82" fmla="*/ 32 w 196"/>
                  <a:gd name="T83" fmla="*/ 50 h 103"/>
                  <a:gd name="T84" fmla="*/ 30 w 196"/>
                  <a:gd name="T85" fmla="*/ 53 h 103"/>
                  <a:gd name="T86" fmla="*/ 30 w 196"/>
                  <a:gd name="T87" fmla="*/ 64 h 103"/>
                  <a:gd name="T88" fmla="*/ 30 w 196"/>
                  <a:gd name="T89" fmla="*/ 79 h 103"/>
                  <a:gd name="T90" fmla="*/ 30 w 196"/>
                  <a:gd name="T91" fmla="*/ 93 h 103"/>
                  <a:gd name="T92" fmla="*/ 30 w 196"/>
                  <a:gd name="T93" fmla="*/ 99 h 103"/>
                  <a:gd name="T94" fmla="*/ 30 w 196"/>
                  <a:gd name="T95" fmla="*/ 102 h 103"/>
                  <a:gd name="T96" fmla="*/ 28 w 196"/>
                  <a:gd name="T97" fmla="*/ 99 h 103"/>
                  <a:gd name="T98" fmla="*/ 23 w 196"/>
                  <a:gd name="T99" fmla="*/ 93 h 103"/>
                  <a:gd name="T100" fmla="*/ 19 w 196"/>
                  <a:gd name="T101" fmla="*/ 82 h 103"/>
                  <a:gd name="T102" fmla="*/ 17 w 196"/>
                  <a:gd name="T103" fmla="*/ 73 h 103"/>
                  <a:gd name="T104" fmla="*/ 17 w 196"/>
                  <a:gd name="T105" fmla="*/ 64 h 103"/>
                  <a:gd name="T106" fmla="*/ 17 w 196"/>
                  <a:gd name="T107" fmla="*/ 53 h 103"/>
                  <a:gd name="T108" fmla="*/ 17 w 196"/>
                  <a:gd name="T109" fmla="*/ 41 h 103"/>
                  <a:gd name="T110" fmla="*/ 17 w 196"/>
                  <a:gd name="T111" fmla="*/ 35 h 103"/>
                  <a:gd name="T112" fmla="*/ 15 w 196"/>
                  <a:gd name="T113" fmla="*/ 32 h 103"/>
                  <a:gd name="T114" fmla="*/ 9 w 196"/>
                  <a:gd name="T115" fmla="*/ 32 h 103"/>
                  <a:gd name="T116" fmla="*/ 4 w 196"/>
                  <a:gd name="T117" fmla="*/ 32 h 103"/>
                  <a:gd name="T118" fmla="*/ 0 w 196"/>
                  <a:gd name="T119" fmla="*/ 32 h 103"/>
                  <a:gd name="T120" fmla="*/ 4 w 196"/>
                  <a:gd name="T121" fmla="*/ 26 h 103"/>
                  <a:gd name="T122" fmla="*/ 4 w 196"/>
                  <a:gd name="T123" fmla="*/ 21 h 103"/>
                  <a:gd name="T124" fmla="*/ 13 w 196"/>
                  <a:gd name="T125" fmla="*/ 9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
                  <a:gd name="T190" fmla="*/ 0 h 103"/>
                  <a:gd name="T191" fmla="*/ 196 w 196"/>
                  <a:gd name="T192" fmla="*/ 103 h 1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 h="103">
                    <a:moveTo>
                      <a:pt x="195" y="44"/>
                    </a:moveTo>
                    <a:lnTo>
                      <a:pt x="171" y="61"/>
                    </a:lnTo>
                    <a:lnTo>
                      <a:pt x="166" y="67"/>
                    </a:lnTo>
                    <a:lnTo>
                      <a:pt x="160" y="70"/>
                    </a:lnTo>
                    <a:lnTo>
                      <a:pt x="160" y="67"/>
                    </a:lnTo>
                    <a:lnTo>
                      <a:pt x="166" y="61"/>
                    </a:lnTo>
                    <a:lnTo>
                      <a:pt x="171" y="53"/>
                    </a:lnTo>
                    <a:lnTo>
                      <a:pt x="171" y="47"/>
                    </a:lnTo>
                    <a:lnTo>
                      <a:pt x="166" y="44"/>
                    </a:lnTo>
                    <a:lnTo>
                      <a:pt x="148" y="38"/>
                    </a:lnTo>
                    <a:lnTo>
                      <a:pt x="136" y="35"/>
                    </a:lnTo>
                    <a:lnTo>
                      <a:pt x="124" y="35"/>
                    </a:lnTo>
                    <a:lnTo>
                      <a:pt x="118" y="38"/>
                    </a:lnTo>
                    <a:lnTo>
                      <a:pt x="118" y="44"/>
                    </a:lnTo>
                    <a:lnTo>
                      <a:pt x="118" y="50"/>
                    </a:lnTo>
                    <a:lnTo>
                      <a:pt x="118" y="47"/>
                    </a:lnTo>
                    <a:lnTo>
                      <a:pt x="118" y="41"/>
                    </a:lnTo>
                    <a:lnTo>
                      <a:pt x="124" y="24"/>
                    </a:lnTo>
                    <a:lnTo>
                      <a:pt x="124" y="9"/>
                    </a:lnTo>
                    <a:lnTo>
                      <a:pt x="124" y="3"/>
                    </a:lnTo>
                    <a:lnTo>
                      <a:pt x="124" y="0"/>
                    </a:lnTo>
                    <a:lnTo>
                      <a:pt x="118" y="0"/>
                    </a:lnTo>
                    <a:lnTo>
                      <a:pt x="112" y="3"/>
                    </a:lnTo>
                    <a:lnTo>
                      <a:pt x="95" y="15"/>
                    </a:lnTo>
                    <a:lnTo>
                      <a:pt x="83" y="26"/>
                    </a:lnTo>
                    <a:lnTo>
                      <a:pt x="77" y="32"/>
                    </a:lnTo>
                    <a:lnTo>
                      <a:pt x="83" y="32"/>
                    </a:lnTo>
                    <a:lnTo>
                      <a:pt x="101" y="26"/>
                    </a:lnTo>
                    <a:lnTo>
                      <a:pt x="112" y="21"/>
                    </a:lnTo>
                    <a:lnTo>
                      <a:pt x="124" y="21"/>
                    </a:lnTo>
                    <a:lnTo>
                      <a:pt x="124" y="29"/>
                    </a:lnTo>
                    <a:lnTo>
                      <a:pt x="124" y="44"/>
                    </a:lnTo>
                    <a:lnTo>
                      <a:pt x="118" y="58"/>
                    </a:lnTo>
                    <a:lnTo>
                      <a:pt x="112" y="67"/>
                    </a:lnTo>
                    <a:lnTo>
                      <a:pt x="107" y="67"/>
                    </a:lnTo>
                    <a:lnTo>
                      <a:pt x="107" y="64"/>
                    </a:lnTo>
                    <a:lnTo>
                      <a:pt x="107" y="58"/>
                    </a:lnTo>
                    <a:lnTo>
                      <a:pt x="101" y="56"/>
                    </a:lnTo>
                    <a:lnTo>
                      <a:pt x="101" y="53"/>
                    </a:lnTo>
                    <a:lnTo>
                      <a:pt x="95" y="50"/>
                    </a:lnTo>
                    <a:lnTo>
                      <a:pt x="89" y="50"/>
                    </a:lnTo>
                    <a:lnTo>
                      <a:pt x="83" y="53"/>
                    </a:lnTo>
                    <a:lnTo>
                      <a:pt x="83" y="64"/>
                    </a:lnTo>
                    <a:lnTo>
                      <a:pt x="83" y="79"/>
                    </a:lnTo>
                    <a:lnTo>
                      <a:pt x="83" y="93"/>
                    </a:lnTo>
                    <a:lnTo>
                      <a:pt x="83" y="99"/>
                    </a:lnTo>
                    <a:lnTo>
                      <a:pt x="83" y="102"/>
                    </a:lnTo>
                    <a:lnTo>
                      <a:pt x="77" y="99"/>
                    </a:lnTo>
                    <a:lnTo>
                      <a:pt x="65" y="93"/>
                    </a:lnTo>
                    <a:lnTo>
                      <a:pt x="54" y="82"/>
                    </a:lnTo>
                    <a:lnTo>
                      <a:pt x="48" y="73"/>
                    </a:lnTo>
                    <a:lnTo>
                      <a:pt x="48" y="64"/>
                    </a:lnTo>
                    <a:lnTo>
                      <a:pt x="48" y="53"/>
                    </a:lnTo>
                    <a:lnTo>
                      <a:pt x="48" y="41"/>
                    </a:lnTo>
                    <a:lnTo>
                      <a:pt x="48" y="35"/>
                    </a:lnTo>
                    <a:lnTo>
                      <a:pt x="42" y="32"/>
                    </a:lnTo>
                    <a:lnTo>
                      <a:pt x="24" y="32"/>
                    </a:lnTo>
                    <a:lnTo>
                      <a:pt x="12" y="32"/>
                    </a:lnTo>
                    <a:lnTo>
                      <a:pt x="0" y="32"/>
                    </a:lnTo>
                    <a:lnTo>
                      <a:pt x="6" y="26"/>
                    </a:lnTo>
                    <a:lnTo>
                      <a:pt x="12" y="21"/>
                    </a:lnTo>
                    <a:lnTo>
                      <a:pt x="36" y="9"/>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4" name="Freeform 29"/>
              <p:cNvSpPr>
                <a:spLocks/>
              </p:cNvSpPr>
              <p:nvPr/>
            </p:nvSpPr>
            <p:spPr bwMode="auto">
              <a:xfrm>
                <a:off x="2916" y="2479"/>
                <a:ext cx="157" cy="258"/>
              </a:xfrm>
              <a:custGeom>
                <a:avLst/>
                <a:gdLst>
                  <a:gd name="T0" fmla="*/ 59 w 177"/>
                  <a:gd name="T1" fmla="*/ 114 h 258"/>
                  <a:gd name="T2" fmla="*/ 59 w 177"/>
                  <a:gd name="T3" fmla="*/ 101 h 258"/>
                  <a:gd name="T4" fmla="*/ 50 w 177"/>
                  <a:gd name="T5" fmla="*/ 111 h 258"/>
                  <a:gd name="T6" fmla="*/ 44 w 177"/>
                  <a:gd name="T7" fmla="*/ 105 h 258"/>
                  <a:gd name="T8" fmla="*/ 44 w 177"/>
                  <a:gd name="T9" fmla="*/ 89 h 258"/>
                  <a:gd name="T10" fmla="*/ 40 w 177"/>
                  <a:gd name="T11" fmla="*/ 82 h 258"/>
                  <a:gd name="T12" fmla="*/ 38 w 177"/>
                  <a:gd name="T13" fmla="*/ 89 h 258"/>
                  <a:gd name="T14" fmla="*/ 32 w 177"/>
                  <a:gd name="T15" fmla="*/ 86 h 258"/>
                  <a:gd name="T16" fmla="*/ 25 w 177"/>
                  <a:gd name="T17" fmla="*/ 73 h 258"/>
                  <a:gd name="T18" fmla="*/ 25 w 177"/>
                  <a:gd name="T19" fmla="*/ 63 h 258"/>
                  <a:gd name="T20" fmla="*/ 34 w 177"/>
                  <a:gd name="T21" fmla="*/ 57 h 258"/>
                  <a:gd name="T22" fmla="*/ 36 w 177"/>
                  <a:gd name="T23" fmla="*/ 57 h 258"/>
                  <a:gd name="T24" fmla="*/ 32 w 177"/>
                  <a:gd name="T25" fmla="*/ 70 h 258"/>
                  <a:gd name="T26" fmla="*/ 30 w 177"/>
                  <a:gd name="T27" fmla="*/ 67 h 258"/>
                  <a:gd name="T28" fmla="*/ 27 w 177"/>
                  <a:gd name="T29" fmla="*/ 51 h 258"/>
                  <a:gd name="T30" fmla="*/ 30 w 177"/>
                  <a:gd name="T31" fmla="*/ 47 h 258"/>
                  <a:gd name="T32" fmla="*/ 36 w 177"/>
                  <a:gd name="T33" fmla="*/ 57 h 258"/>
                  <a:gd name="T34" fmla="*/ 38 w 177"/>
                  <a:gd name="T35" fmla="*/ 54 h 258"/>
                  <a:gd name="T36" fmla="*/ 34 w 177"/>
                  <a:gd name="T37" fmla="*/ 35 h 258"/>
                  <a:gd name="T38" fmla="*/ 24 w 177"/>
                  <a:gd name="T39" fmla="*/ 13 h 258"/>
                  <a:gd name="T40" fmla="*/ 21 w 177"/>
                  <a:gd name="T41" fmla="*/ 16 h 258"/>
                  <a:gd name="T42" fmla="*/ 21 w 177"/>
                  <a:gd name="T43" fmla="*/ 41 h 258"/>
                  <a:gd name="T44" fmla="*/ 25 w 177"/>
                  <a:gd name="T45" fmla="*/ 47 h 258"/>
                  <a:gd name="T46" fmla="*/ 34 w 177"/>
                  <a:gd name="T47" fmla="*/ 35 h 258"/>
                  <a:gd name="T48" fmla="*/ 34 w 177"/>
                  <a:gd name="T49" fmla="*/ 19 h 258"/>
                  <a:gd name="T50" fmla="*/ 27 w 177"/>
                  <a:gd name="T51" fmla="*/ 3 h 258"/>
                  <a:gd name="T52" fmla="*/ 30 w 177"/>
                  <a:gd name="T53" fmla="*/ 3 h 258"/>
                  <a:gd name="T54" fmla="*/ 40 w 177"/>
                  <a:gd name="T55" fmla="*/ 19 h 258"/>
                  <a:gd name="T56" fmla="*/ 41 w 177"/>
                  <a:gd name="T57" fmla="*/ 35 h 258"/>
                  <a:gd name="T58" fmla="*/ 40 w 177"/>
                  <a:gd name="T59" fmla="*/ 47 h 258"/>
                  <a:gd name="T60" fmla="*/ 46 w 177"/>
                  <a:gd name="T61" fmla="*/ 51 h 258"/>
                  <a:gd name="T62" fmla="*/ 47 w 177"/>
                  <a:gd name="T63" fmla="*/ 47 h 258"/>
                  <a:gd name="T64" fmla="*/ 41 w 177"/>
                  <a:gd name="T65" fmla="*/ 47 h 258"/>
                  <a:gd name="T66" fmla="*/ 38 w 177"/>
                  <a:gd name="T67" fmla="*/ 54 h 258"/>
                  <a:gd name="T68" fmla="*/ 38 w 177"/>
                  <a:gd name="T69" fmla="*/ 73 h 258"/>
                  <a:gd name="T70" fmla="*/ 38 w 177"/>
                  <a:gd name="T71" fmla="*/ 86 h 258"/>
                  <a:gd name="T72" fmla="*/ 30 w 177"/>
                  <a:gd name="T73" fmla="*/ 95 h 258"/>
                  <a:gd name="T74" fmla="*/ 20 w 177"/>
                  <a:gd name="T75" fmla="*/ 111 h 258"/>
                  <a:gd name="T76" fmla="*/ 21 w 177"/>
                  <a:gd name="T77" fmla="*/ 127 h 258"/>
                  <a:gd name="T78" fmla="*/ 20 w 177"/>
                  <a:gd name="T79" fmla="*/ 143 h 258"/>
                  <a:gd name="T80" fmla="*/ 11 w 177"/>
                  <a:gd name="T81" fmla="*/ 159 h 258"/>
                  <a:gd name="T82" fmla="*/ 6 w 177"/>
                  <a:gd name="T83" fmla="*/ 171 h 258"/>
                  <a:gd name="T84" fmla="*/ 9 w 177"/>
                  <a:gd name="T85" fmla="*/ 194 h 258"/>
                  <a:gd name="T86" fmla="*/ 9 w 177"/>
                  <a:gd name="T87" fmla="*/ 216 h 258"/>
                  <a:gd name="T88" fmla="*/ 4 w 177"/>
                  <a:gd name="T89" fmla="*/ 222 h 258"/>
                  <a:gd name="T90" fmla="*/ 0 w 177"/>
                  <a:gd name="T91" fmla="*/ 228 h 258"/>
                  <a:gd name="T92" fmla="*/ 0 w 177"/>
                  <a:gd name="T93" fmla="*/ 257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7"/>
                  <a:gd name="T142" fmla="*/ 0 h 258"/>
                  <a:gd name="T143" fmla="*/ 177 w 177"/>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7" h="258">
                    <a:moveTo>
                      <a:pt x="170" y="136"/>
                    </a:moveTo>
                    <a:lnTo>
                      <a:pt x="176" y="114"/>
                    </a:lnTo>
                    <a:lnTo>
                      <a:pt x="176" y="101"/>
                    </a:lnTo>
                    <a:lnTo>
                      <a:pt x="170" y="101"/>
                    </a:lnTo>
                    <a:lnTo>
                      <a:pt x="159" y="108"/>
                    </a:lnTo>
                    <a:lnTo>
                      <a:pt x="147" y="111"/>
                    </a:lnTo>
                    <a:lnTo>
                      <a:pt x="135" y="111"/>
                    </a:lnTo>
                    <a:lnTo>
                      <a:pt x="129" y="105"/>
                    </a:lnTo>
                    <a:lnTo>
                      <a:pt x="129" y="98"/>
                    </a:lnTo>
                    <a:lnTo>
                      <a:pt x="129" y="89"/>
                    </a:lnTo>
                    <a:lnTo>
                      <a:pt x="123" y="82"/>
                    </a:lnTo>
                    <a:lnTo>
                      <a:pt x="117" y="82"/>
                    </a:lnTo>
                    <a:lnTo>
                      <a:pt x="117" y="86"/>
                    </a:lnTo>
                    <a:lnTo>
                      <a:pt x="112" y="89"/>
                    </a:lnTo>
                    <a:lnTo>
                      <a:pt x="106" y="89"/>
                    </a:lnTo>
                    <a:lnTo>
                      <a:pt x="94" y="86"/>
                    </a:lnTo>
                    <a:lnTo>
                      <a:pt x="82" y="79"/>
                    </a:lnTo>
                    <a:lnTo>
                      <a:pt x="76" y="73"/>
                    </a:lnTo>
                    <a:lnTo>
                      <a:pt x="71" y="67"/>
                    </a:lnTo>
                    <a:lnTo>
                      <a:pt x="76" y="63"/>
                    </a:lnTo>
                    <a:lnTo>
                      <a:pt x="88" y="60"/>
                    </a:lnTo>
                    <a:lnTo>
                      <a:pt x="100" y="57"/>
                    </a:lnTo>
                    <a:lnTo>
                      <a:pt x="106" y="54"/>
                    </a:lnTo>
                    <a:lnTo>
                      <a:pt x="106" y="57"/>
                    </a:lnTo>
                    <a:lnTo>
                      <a:pt x="100" y="63"/>
                    </a:lnTo>
                    <a:lnTo>
                      <a:pt x="94" y="70"/>
                    </a:lnTo>
                    <a:lnTo>
                      <a:pt x="88" y="73"/>
                    </a:lnTo>
                    <a:lnTo>
                      <a:pt x="88" y="67"/>
                    </a:lnTo>
                    <a:lnTo>
                      <a:pt x="82" y="60"/>
                    </a:lnTo>
                    <a:lnTo>
                      <a:pt x="82" y="51"/>
                    </a:lnTo>
                    <a:lnTo>
                      <a:pt x="82" y="47"/>
                    </a:lnTo>
                    <a:lnTo>
                      <a:pt x="88" y="47"/>
                    </a:lnTo>
                    <a:lnTo>
                      <a:pt x="100" y="54"/>
                    </a:lnTo>
                    <a:lnTo>
                      <a:pt x="106" y="57"/>
                    </a:lnTo>
                    <a:lnTo>
                      <a:pt x="112" y="57"/>
                    </a:lnTo>
                    <a:lnTo>
                      <a:pt x="112" y="54"/>
                    </a:lnTo>
                    <a:lnTo>
                      <a:pt x="106" y="44"/>
                    </a:lnTo>
                    <a:lnTo>
                      <a:pt x="100" y="35"/>
                    </a:lnTo>
                    <a:lnTo>
                      <a:pt x="88" y="22"/>
                    </a:lnTo>
                    <a:lnTo>
                      <a:pt x="71" y="13"/>
                    </a:lnTo>
                    <a:lnTo>
                      <a:pt x="65" y="9"/>
                    </a:lnTo>
                    <a:lnTo>
                      <a:pt x="65" y="16"/>
                    </a:lnTo>
                    <a:lnTo>
                      <a:pt x="65" y="28"/>
                    </a:lnTo>
                    <a:lnTo>
                      <a:pt x="65" y="41"/>
                    </a:lnTo>
                    <a:lnTo>
                      <a:pt x="71" y="47"/>
                    </a:lnTo>
                    <a:lnTo>
                      <a:pt x="76" y="47"/>
                    </a:lnTo>
                    <a:lnTo>
                      <a:pt x="88" y="41"/>
                    </a:lnTo>
                    <a:lnTo>
                      <a:pt x="100" y="35"/>
                    </a:lnTo>
                    <a:lnTo>
                      <a:pt x="106" y="28"/>
                    </a:lnTo>
                    <a:lnTo>
                      <a:pt x="100" y="19"/>
                    </a:lnTo>
                    <a:lnTo>
                      <a:pt x="94" y="9"/>
                    </a:lnTo>
                    <a:lnTo>
                      <a:pt x="82" y="3"/>
                    </a:lnTo>
                    <a:lnTo>
                      <a:pt x="82" y="0"/>
                    </a:lnTo>
                    <a:lnTo>
                      <a:pt x="88" y="3"/>
                    </a:lnTo>
                    <a:lnTo>
                      <a:pt x="100" y="9"/>
                    </a:lnTo>
                    <a:lnTo>
                      <a:pt x="117" y="19"/>
                    </a:lnTo>
                    <a:lnTo>
                      <a:pt x="123" y="28"/>
                    </a:lnTo>
                    <a:lnTo>
                      <a:pt x="123" y="35"/>
                    </a:lnTo>
                    <a:lnTo>
                      <a:pt x="123" y="41"/>
                    </a:lnTo>
                    <a:lnTo>
                      <a:pt x="117" y="47"/>
                    </a:lnTo>
                    <a:lnTo>
                      <a:pt x="117" y="51"/>
                    </a:lnTo>
                    <a:lnTo>
                      <a:pt x="135" y="51"/>
                    </a:lnTo>
                    <a:lnTo>
                      <a:pt x="147" y="51"/>
                    </a:lnTo>
                    <a:lnTo>
                      <a:pt x="141" y="47"/>
                    </a:lnTo>
                    <a:lnTo>
                      <a:pt x="135" y="44"/>
                    </a:lnTo>
                    <a:lnTo>
                      <a:pt x="123" y="47"/>
                    </a:lnTo>
                    <a:lnTo>
                      <a:pt x="117" y="51"/>
                    </a:lnTo>
                    <a:lnTo>
                      <a:pt x="112" y="54"/>
                    </a:lnTo>
                    <a:lnTo>
                      <a:pt x="112" y="63"/>
                    </a:lnTo>
                    <a:lnTo>
                      <a:pt x="112" y="73"/>
                    </a:lnTo>
                    <a:lnTo>
                      <a:pt x="112" y="79"/>
                    </a:lnTo>
                    <a:lnTo>
                      <a:pt x="112" y="86"/>
                    </a:lnTo>
                    <a:lnTo>
                      <a:pt x="100" y="92"/>
                    </a:lnTo>
                    <a:lnTo>
                      <a:pt x="88" y="95"/>
                    </a:lnTo>
                    <a:lnTo>
                      <a:pt x="76" y="105"/>
                    </a:lnTo>
                    <a:lnTo>
                      <a:pt x="59" y="111"/>
                    </a:lnTo>
                    <a:lnTo>
                      <a:pt x="65" y="124"/>
                    </a:lnTo>
                    <a:lnTo>
                      <a:pt x="65" y="127"/>
                    </a:lnTo>
                    <a:lnTo>
                      <a:pt x="65" y="133"/>
                    </a:lnTo>
                    <a:lnTo>
                      <a:pt x="59" y="143"/>
                    </a:lnTo>
                    <a:lnTo>
                      <a:pt x="47" y="152"/>
                    </a:lnTo>
                    <a:lnTo>
                      <a:pt x="30" y="159"/>
                    </a:lnTo>
                    <a:lnTo>
                      <a:pt x="24" y="165"/>
                    </a:lnTo>
                    <a:lnTo>
                      <a:pt x="18" y="171"/>
                    </a:lnTo>
                    <a:lnTo>
                      <a:pt x="18" y="181"/>
                    </a:lnTo>
                    <a:lnTo>
                      <a:pt x="24" y="194"/>
                    </a:lnTo>
                    <a:lnTo>
                      <a:pt x="24" y="206"/>
                    </a:lnTo>
                    <a:lnTo>
                      <a:pt x="24" y="216"/>
                    </a:lnTo>
                    <a:lnTo>
                      <a:pt x="24" y="222"/>
                    </a:lnTo>
                    <a:lnTo>
                      <a:pt x="12" y="222"/>
                    </a:lnTo>
                    <a:lnTo>
                      <a:pt x="6" y="225"/>
                    </a:lnTo>
                    <a:lnTo>
                      <a:pt x="0" y="228"/>
                    </a:lnTo>
                    <a:lnTo>
                      <a:pt x="0" y="241"/>
                    </a:lnTo>
                    <a:lnTo>
                      <a:pt x="0" y="257"/>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5" name="Freeform 30"/>
              <p:cNvSpPr>
                <a:spLocks/>
              </p:cNvSpPr>
              <p:nvPr/>
            </p:nvSpPr>
            <p:spPr bwMode="auto">
              <a:xfrm>
                <a:off x="2896" y="2534"/>
                <a:ext cx="103" cy="197"/>
              </a:xfrm>
              <a:custGeom>
                <a:avLst/>
                <a:gdLst>
                  <a:gd name="T0" fmla="*/ 42 w 115"/>
                  <a:gd name="T1" fmla="*/ 0 h 197"/>
                  <a:gd name="T2" fmla="*/ 34 w 115"/>
                  <a:gd name="T3" fmla="*/ 3 h 197"/>
                  <a:gd name="T4" fmla="*/ 30 w 115"/>
                  <a:gd name="T5" fmla="*/ 9 h 197"/>
                  <a:gd name="T6" fmla="*/ 30 w 115"/>
                  <a:gd name="T7" fmla="*/ 19 h 197"/>
                  <a:gd name="T8" fmla="*/ 31 w 115"/>
                  <a:gd name="T9" fmla="*/ 31 h 197"/>
                  <a:gd name="T10" fmla="*/ 31 w 115"/>
                  <a:gd name="T11" fmla="*/ 47 h 197"/>
                  <a:gd name="T12" fmla="*/ 31 w 115"/>
                  <a:gd name="T13" fmla="*/ 60 h 197"/>
                  <a:gd name="T14" fmla="*/ 31 w 115"/>
                  <a:gd name="T15" fmla="*/ 63 h 197"/>
                  <a:gd name="T16" fmla="*/ 27 w 115"/>
                  <a:gd name="T17" fmla="*/ 66 h 197"/>
                  <a:gd name="T18" fmla="*/ 25 w 115"/>
                  <a:gd name="T19" fmla="*/ 69 h 197"/>
                  <a:gd name="T20" fmla="*/ 23 w 115"/>
                  <a:gd name="T21" fmla="*/ 76 h 197"/>
                  <a:gd name="T22" fmla="*/ 21 w 115"/>
                  <a:gd name="T23" fmla="*/ 88 h 197"/>
                  <a:gd name="T24" fmla="*/ 19 w 115"/>
                  <a:gd name="T25" fmla="*/ 107 h 197"/>
                  <a:gd name="T26" fmla="*/ 17 w 115"/>
                  <a:gd name="T27" fmla="*/ 123 h 197"/>
                  <a:gd name="T28" fmla="*/ 15 w 115"/>
                  <a:gd name="T29" fmla="*/ 139 h 197"/>
                  <a:gd name="T30" fmla="*/ 11 w 115"/>
                  <a:gd name="T31" fmla="*/ 149 h 197"/>
                  <a:gd name="T32" fmla="*/ 9 w 115"/>
                  <a:gd name="T33" fmla="*/ 155 h 197"/>
                  <a:gd name="T34" fmla="*/ 4 w 115"/>
                  <a:gd name="T35" fmla="*/ 168 h 197"/>
                  <a:gd name="T36" fmla="*/ 0 w 115"/>
                  <a:gd name="T37" fmla="*/ 183 h 197"/>
                  <a:gd name="T38" fmla="*/ 0 w 115"/>
                  <a:gd name="T39" fmla="*/ 196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
                  <a:gd name="T61" fmla="*/ 0 h 197"/>
                  <a:gd name="T62" fmla="*/ 115 w 115"/>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 h="197">
                    <a:moveTo>
                      <a:pt x="114" y="0"/>
                    </a:moveTo>
                    <a:lnTo>
                      <a:pt x="91" y="3"/>
                    </a:lnTo>
                    <a:lnTo>
                      <a:pt x="80" y="9"/>
                    </a:lnTo>
                    <a:lnTo>
                      <a:pt x="80" y="19"/>
                    </a:lnTo>
                    <a:lnTo>
                      <a:pt x="85" y="31"/>
                    </a:lnTo>
                    <a:lnTo>
                      <a:pt x="85" y="47"/>
                    </a:lnTo>
                    <a:lnTo>
                      <a:pt x="85" y="60"/>
                    </a:lnTo>
                    <a:lnTo>
                      <a:pt x="85" y="63"/>
                    </a:lnTo>
                    <a:lnTo>
                      <a:pt x="74" y="66"/>
                    </a:lnTo>
                    <a:lnTo>
                      <a:pt x="68" y="69"/>
                    </a:lnTo>
                    <a:lnTo>
                      <a:pt x="63" y="76"/>
                    </a:lnTo>
                    <a:lnTo>
                      <a:pt x="57" y="88"/>
                    </a:lnTo>
                    <a:lnTo>
                      <a:pt x="51" y="107"/>
                    </a:lnTo>
                    <a:lnTo>
                      <a:pt x="45" y="123"/>
                    </a:lnTo>
                    <a:lnTo>
                      <a:pt x="40" y="139"/>
                    </a:lnTo>
                    <a:lnTo>
                      <a:pt x="28" y="149"/>
                    </a:lnTo>
                    <a:lnTo>
                      <a:pt x="22" y="155"/>
                    </a:lnTo>
                    <a:lnTo>
                      <a:pt x="5" y="168"/>
                    </a:lnTo>
                    <a:lnTo>
                      <a:pt x="0" y="183"/>
                    </a:lnTo>
                    <a:lnTo>
                      <a:pt x="0" y="196"/>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6" name="Freeform 31"/>
              <p:cNvSpPr>
                <a:spLocks/>
              </p:cNvSpPr>
              <p:nvPr/>
            </p:nvSpPr>
            <p:spPr bwMode="auto">
              <a:xfrm>
                <a:off x="2874" y="2514"/>
                <a:ext cx="102" cy="112"/>
              </a:xfrm>
              <a:custGeom>
                <a:avLst/>
                <a:gdLst>
                  <a:gd name="T0" fmla="*/ 6 w 115"/>
                  <a:gd name="T1" fmla="*/ 39 h 112"/>
                  <a:gd name="T2" fmla="*/ 13 w 115"/>
                  <a:gd name="T3" fmla="*/ 54 h 112"/>
                  <a:gd name="T4" fmla="*/ 19 w 115"/>
                  <a:gd name="T5" fmla="*/ 63 h 112"/>
                  <a:gd name="T6" fmla="*/ 24 w 115"/>
                  <a:gd name="T7" fmla="*/ 63 h 112"/>
                  <a:gd name="T8" fmla="*/ 27 w 115"/>
                  <a:gd name="T9" fmla="*/ 57 h 112"/>
                  <a:gd name="T10" fmla="*/ 28 w 115"/>
                  <a:gd name="T11" fmla="*/ 54 h 112"/>
                  <a:gd name="T12" fmla="*/ 31 w 115"/>
                  <a:gd name="T13" fmla="*/ 51 h 112"/>
                  <a:gd name="T14" fmla="*/ 31 w 115"/>
                  <a:gd name="T15" fmla="*/ 57 h 112"/>
                  <a:gd name="T16" fmla="*/ 28 w 115"/>
                  <a:gd name="T17" fmla="*/ 63 h 112"/>
                  <a:gd name="T18" fmla="*/ 27 w 115"/>
                  <a:gd name="T19" fmla="*/ 72 h 112"/>
                  <a:gd name="T20" fmla="*/ 27 w 115"/>
                  <a:gd name="T21" fmla="*/ 75 h 112"/>
                  <a:gd name="T22" fmla="*/ 27 w 115"/>
                  <a:gd name="T23" fmla="*/ 69 h 112"/>
                  <a:gd name="T24" fmla="*/ 27 w 115"/>
                  <a:gd name="T25" fmla="*/ 63 h 112"/>
                  <a:gd name="T26" fmla="*/ 25 w 115"/>
                  <a:gd name="T27" fmla="*/ 54 h 112"/>
                  <a:gd name="T28" fmla="*/ 25 w 115"/>
                  <a:gd name="T29" fmla="*/ 48 h 112"/>
                  <a:gd name="T30" fmla="*/ 21 w 115"/>
                  <a:gd name="T31" fmla="*/ 39 h 112"/>
                  <a:gd name="T32" fmla="*/ 18 w 115"/>
                  <a:gd name="T33" fmla="*/ 39 h 112"/>
                  <a:gd name="T34" fmla="*/ 16 w 115"/>
                  <a:gd name="T35" fmla="*/ 39 h 112"/>
                  <a:gd name="T36" fmla="*/ 16 w 115"/>
                  <a:gd name="T37" fmla="*/ 42 h 112"/>
                  <a:gd name="T38" fmla="*/ 16 w 115"/>
                  <a:gd name="T39" fmla="*/ 51 h 112"/>
                  <a:gd name="T40" fmla="*/ 16 w 115"/>
                  <a:gd name="T41" fmla="*/ 57 h 112"/>
                  <a:gd name="T42" fmla="*/ 16 w 115"/>
                  <a:gd name="T43" fmla="*/ 63 h 112"/>
                  <a:gd name="T44" fmla="*/ 13 w 115"/>
                  <a:gd name="T45" fmla="*/ 72 h 112"/>
                  <a:gd name="T46" fmla="*/ 8 w 115"/>
                  <a:gd name="T47" fmla="*/ 75 h 112"/>
                  <a:gd name="T48" fmla="*/ 6 w 115"/>
                  <a:gd name="T49" fmla="*/ 75 h 112"/>
                  <a:gd name="T50" fmla="*/ 4 w 115"/>
                  <a:gd name="T51" fmla="*/ 75 h 112"/>
                  <a:gd name="T52" fmla="*/ 4 w 115"/>
                  <a:gd name="T53" fmla="*/ 75 h 112"/>
                  <a:gd name="T54" fmla="*/ 0 w 115"/>
                  <a:gd name="T55" fmla="*/ 78 h 112"/>
                  <a:gd name="T56" fmla="*/ 4 w 115"/>
                  <a:gd name="T57" fmla="*/ 87 h 112"/>
                  <a:gd name="T58" fmla="*/ 8 w 115"/>
                  <a:gd name="T59" fmla="*/ 96 h 112"/>
                  <a:gd name="T60" fmla="*/ 12 w 115"/>
                  <a:gd name="T61" fmla="*/ 108 h 112"/>
                  <a:gd name="T62" fmla="*/ 16 w 115"/>
                  <a:gd name="T63" fmla="*/ 111 h 112"/>
                  <a:gd name="T64" fmla="*/ 16 w 115"/>
                  <a:gd name="T65" fmla="*/ 111 h 112"/>
                  <a:gd name="T66" fmla="*/ 18 w 115"/>
                  <a:gd name="T67" fmla="*/ 105 h 112"/>
                  <a:gd name="T68" fmla="*/ 18 w 115"/>
                  <a:gd name="T69" fmla="*/ 93 h 112"/>
                  <a:gd name="T70" fmla="*/ 18 w 115"/>
                  <a:gd name="T71" fmla="*/ 81 h 112"/>
                  <a:gd name="T72" fmla="*/ 19 w 115"/>
                  <a:gd name="T73" fmla="*/ 72 h 112"/>
                  <a:gd name="T74" fmla="*/ 21 w 115"/>
                  <a:gd name="T75" fmla="*/ 69 h 112"/>
                  <a:gd name="T76" fmla="*/ 25 w 115"/>
                  <a:gd name="T77" fmla="*/ 69 h 112"/>
                  <a:gd name="T78" fmla="*/ 28 w 115"/>
                  <a:gd name="T79" fmla="*/ 78 h 112"/>
                  <a:gd name="T80" fmla="*/ 28 w 115"/>
                  <a:gd name="T81" fmla="*/ 87 h 112"/>
                  <a:gd name="T82" fmla="*/ 31 w 115"/>
                  <a:gd name="T83" fmla="*/ 99 h 112"/>
                  <a:gd name="T84" fmla="*/ 31 w 115"/>
                  <a:gd name="T85" fmla="*/ 108 h 112"/>
                  <a:gd name="T86" fmla="*/ 31 w 115"/>
                  <a:gd name="T87" fmla="*/ 111 h 112"/>
                  <a:gd name="T88" fmla="*/ 31 w 115"/>
                  <a:gd name="T89" fmla="*/ 111 h 112"/>
                  <a:gd name="T90" fmla="*/ 32 w 115"/>
                  <a:gd name="T91" fmla="*/ 105 h 112"/>
                  <a:gd name="T92" fmla="*/ 35 w 115"/>
                  <a:gd name="T93" fmla="*/ 96 h 112"/>
                  <a:gd name="T94" fmla="*/ 36 w 115"/>
                  <a:gd name="T95" fmla="*/ 81 h 112"/>
                  <a:gd name="T96" fmla="*/ 39 w 115"/>
                  <a:gd name="T97" fmla="*/ 69 h 112"/>
                  <a:gd name="T98" fmla="*/ 36 w 115"/>
                  <a:gd name="T99" fmla="*/ 54 h 112"/>
                  <a:gd name="T100" fmla="*/ 31 w 115"/>
                  <a:gd name="T101" fmla="*/ 45 h 112"/>
                  <a:gd name="T102" fmla="*/ 27 w 115"/>
                  <a:gd name="T103" fmla="*/ 36 h 112"/>
                  <a:gd name="T104" fmla="*/ 24 w 115"/>
                  <a:gd name="T105" fmla="*/ 30 h 112"/>
                  <a:gd name="T106" fmla="*/ 19 w 115"/>
                  <a:gd name="T107" fmla="*/ 33 h 112"/>
                  <a:gd name="T108" fmla="*/ 16 w 115"/>
                  <a:gd name="T109" fmla="*/ 36 h 112"/>
                  <a:gd name="T110" fmla="*/ 12 w 115"/>
                  <a:gd name="T111" fmla="*/ 39 h 112"/>
                  <a:gd name="T112" fmla="*/ 10 w 115"/>
                  <a:gd name="T113" fmla="*/ 36 h 112"/>
                  <a:gd name="T114" fmla="*/ 8 w 115"/>
                  <a:gd name="T115" fmla="*/ 30 h 112"/>
                  <a:gd name="T116" fmla="*/ 8 w 115"/>
                  <a:gd name="T117" fmla="*/ 21 h 112"/>
                  <a:gd name="T118" fmla="*/ 8 w 115"/>
                  <a:gd name="T119" fmla="*/ 0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
                  <a:gd name="T181" fmla="*/ 0 h 112"/>
                  <a:gd name="T182" fmla="*/ 115 w 115"/>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 h="112">
                    <a:moveTo>
                      <a:pt x="17" y="39"/>
                    </a:moveTo>
                    <a:lnTo>
                      <a:pt x="40" y="54"/>
                    </a:lnTo>
                    <a:lnTo>
                      <a:pt x="57" y="63"/>
                    </a:lnTo>
                    <a:lnTo>
                      <a:pt x="69" y="63"/>
                    </a:lnTo>
                    <a:lnTo>
                      <a:pt x="80" y="57"/>
                    </a:lnTo>
                    <a:lnTo>
                      <a:pt x="86" y="54"/>
                    </a:lnTo>
                    <a:lnTo>
                      <a:pt x="91" y="51"/>
                    </a:lnTo>
                    <a:lnTo>
                      <a:pt x="91" y="57"/>
                    </a:lnTo>
                    <a:lnTo>
                      <a:pt x="86" y="63"/>
                    </a:lnTo>
                    <a:lnTo>
                      <a:pt x="80" y="72"/>
                    </a:lnTo>
                    <a:lnTo>
                      <a:pt x="80" y="75"/>
                    </a:lnTo>
                    <a:lnTo>
                      <a:pt x="80" y="69"/>
                    </a:lnTo>
                    <a:lnTo>
                      <a:pt x="80" y="63"/>
                    </a:lnTo>
                    <a:lnTo>
                      <a:pt x="74" y="54"/>
                    </a:lnTo>
                    <a:lnTo>
                      <a:pt x="74" y="48"/>
                    </a:lnTo>
                    <a:lnTo>
                      <a:pt x="63" y="39"/>
                    </a:lnTo>
                    <a:lnTo>
                      <a:pt x="52" y="39"/>
                    </a:lnTo>
                    <a:lnTo>
                      <a:pt x="46" y="39"/>
                    </a:lnTo>
                    <a:lnTo>
                      <a:pt x="46" y="42"/>
                    </a:lnTo>
                    <a:lnTo>
                      <a:pt x="46" y="51"/>
                    </a:lnTo>
                    <a:lnTo>
                      <a:pt x="46" y="57"/>
                    </a:lnTo>
                    <a:lnTo>
                      <a:pt x="46" y="63"/>
                    </a:lnTo>
                    <a:lnTo>
                      <a:pt x="40" y="72"/>
                    </a:lnTo>
                    <a:lnTo>
                      <a:pt x="23" y="75"/>
                    </a:lnTo>
                    <a:lnTo>
                      <a:pt x="17" y="75"/>
                    </a:lnTo>
                    <a:lnTo>
                      <a:pt x="12" y="75"/>
                    </a:lnTo>
                    <a:lnTo>
                      <a:pt x="6" y="75"/>
                    </a:lnTo>
                    <a:lnTo>
                      <a:pt x="0" y="78"/>
                    </a:lnTo>
                    <a:lnTo>
                      <a:pt x="6" y="87"/>
                    </a:lnTo>
                    <a:lnTo>
                      <a:pt x="23" y="96"/>
                    </a:lnTo>
                    <a:lnTo>
                      <a:pt x="34" y="108"/>
                    </a:lnTo>
                    <a:lnTo>
                      <a:pt x="46" y="111"/>
                    </a:lnTo>
                    <a:lnTo>
                      <a:pt x="52" y="105"/>
                    </a:lnTo>
                    <a:lnTo>
                      <a:pt x="52" y="93"/>
                    </a:lnTo>
                    <a:lnTo>
                      <a:pt x="52" y="81"/>
                    </a:lnTo>
                    <a:lnTo>
                      <a:pt x="57" y="72"/>
                    </a:lnTo>
                    <a:lnTo>
                      <a:pt x="63" y="69"/>
                    </a:lnTo>
                    <a:lnTo>
                      <a:pt x="74" y="69"/>
                    </a:lnTo>
                    <a:lnTo>
                      <a:pt x="86" y="78"/>
                    </a:lnTo>
                    <a:lnTo>
                      <a:pt x="86" y="87"/>
                    </a:lnTo>
                    <a:lnTo>
                      <a:pt x="91" y="99"/>
                    </a:lnTo>
                    <a:lnTo>
                      <a:pt x="91" y="108"/>
                    </a:lnTo>
                    <a:lnTo>
                      <a:pt x="91" y="111"/>
                    </a:lnTo>
                    <a:lnTo>
                      <a:pt x="97" y="105"/>
                    </a:lnTo>
                    <a:lnTo>
                      <a:pt x="103" y="96"/>
                    </a:lnTo>
                    <a:lnTo>
                      <a:pt x="108" y="81"/>
                    </a:lnTo>
                    <a:lnTo>
                      <a:pt x="114" y="69"/>
                    </a:lnTo>
                    <a:lnTo>
                      <a:pt x="108" y="54"/>
                    </a:lnTo>
                    <a:lnTo>
                      <a:pt x="91" y="45"/>
                    </a:lnTo>
                    <a:lnTo>
                      <a:pt x="80" y="36"/>
                    </a:lnTo>
                    <a:lnTo>
                      <a:pt x="69" y="30"/>
                    </a:lnTo>
                    <a:lnTo>
                      <a:pt x="57" y="33"/>
                    </a:lnTo>
                    <a:lnTo>
                      <a:pt x="46" y="36"/>
                    </a:lnTo>
                    <a:lnTo>
                      <a:pt x="34" y="39"/>
                    </a:lnTo>
                    <a:lnTo>
                      <a:pt x="29" y="36"/>
                    </a:lnTo>
                    <a:lnTo>
                      <a:pt x="23" y="30"/>
                    </a:lnTo>
                    <a:lnTo>
                      <a:pt x="23" y="21"/>
                    </a:lnTo>
                    <a:lnTo>
                      <a:pt x="23" y="0"/>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7" name="Freeform 32"/>
              <p:cNvSpPr>
                <a:spLocks/>
              </p:cNvSpPr>
              <p:nvPr/>
            </p:nvSpPr>
            <p:spPr bwMode="auto">
              <a:xfrm>
                <a:off x="2980" y="2526"/>
                <a:ext cx="106" cy="149"/>
              </a:xfrm>
              <a:custGeom>
                <a:avLst/>
                <a:gdLst>
                  <a:gd name="T0" fmla="*/ 42 w 119"/>
                  <a:gd name="T1" fmla="*/ 28 h 149"/>
                  <a:gd name="T2" fmla="*/ 39 w 119"/>
                  <a:gd name="T3" fmla="*/ 34 h 149"/>
                  <a:gd name="T4" fmla="*/ 35 w 119"/>
                  <a:gd name="T5" fmla="*/ 40 h 149"/>
                  <a:gd name="T6" fmla="*/ 27 w 119"/>
                  <a:gd name="T7" fmla="*/ 43 h 149"/>
                  <a:gd name="T8" fmla="*/ 23 w 119"/>
                  <a:gd name="T9" fmla="*/ 43 h 149"/>
                  <a:gd name="T10" fmla="*/ 20 w 119"/>
                  <a:gd name="T11" fmla="*/ 43 h 149"/>
                  <a:gd name="T12" fmla="*/ 20 w 119"/>
                  <a:gd name="T13" fmla="*/ 37 h 149"/>
                  <a:gd name="T14" fmla="*/ 20 w 119"/>
                  <a:gd name="T15" fmla="*/ 31 h 149"/>
                  <a:gd name="T16" fmla="*/ 20 w 119"/>
                  <a:gd name="T17" fmla="*/ 22 h 149"/>
                  <a:gd name="T18" fmla="*/ 20 w 119"/>
                  <a:gd name="T19" fmla="*/ 16 h 149"/>
                  <a:gd name="T20" fmla="*/ 20 w 119"/>
                  <a:gd name="T21" fmla="*/ 16 h 149"/>
                  <a:gd name="T22" fmla="*/ 20 w 119"/>
                  <a:gd name="T23" fmla="*/ 16 h 149"/>
                  <a:gd name="T24" fmla="*/ 16 w 119"/>
                  <a:gd name="T25" fmla="*/ 19 h 149"/>
                  <a:gd name="T26" fmla="*/ 14 w 119"/>
                  <a:gd name="T27" fmla="*/ 19 h 149"/>
                  <a:gd name="T28" fmla="*/ 11 w 119"/>
                  <a:gd name="T29" fmla="*/ 19 h 149"/>
                  <a:gd name="T30" fmla="*/ 6 w 119"/>
                  <a:gd name="T31" fmla="*/ 19 h 149"/>
                  <a:gd name="T32" fmla="*/ 4 w 119"/>
                  <a:gd name="T33" fmla="*/ 16 h 149"/>
                  <a:gd name="T34" fmla="*/ 4 w 119"/>
                  <a:gd name="T35" fmla="*/ 10 h 149"/>
                  <a:gd name="T36" fmla="*/ 4 w 119"/>
                  <a:gd name="T37" fmla="*/ 0 h 149"/>
                  <a:gd name="T38" fmla="*/ 6 w 119"/>
                  <a:gd name="T39" fmla="*/ 0 h 149"/>
                  <a:gd name="T40" fmla="*/ 12 w 119"/>
                  <a:gd name="T41" fmla="*/ 0 h 149"/>
                  <a:gd name="T42" fmla="*/ 16 w 119"/>
                  <a:gd name="T43" fmla="*/ 0 h 149"/>
                  <a:gd name="T44" fmla="*/ 18 w 119"/>
                  <a:gd name="T45" fmla="*/ 3 h 149"/>
                  <a:gd name="T46" fmla="*/ 18 w 119"/>
                  <a:gd name="T47" fmla="*/ 16 h 149"/>
                  <a:gd name="T48" fmla="*/ 16 w 119"/>
                  <a:gd name="T49" fmla="*/ 31 h 149"/>
                  <a:gd name="T50" fmla="*/ 11 w 119"/>
                  <a:gd name="T51" fmla="*/ 43 h 149"/>
                  <a:gd name="T52" fmla="*/ 4 w 119"/>
                  <a:gd name="T53" fmla="*/ 53 h 149"/>
                  <a:gd name="T54" fmla="*/ 4 w 119"/>
                  <a:gd name="T55" fmla="*/ 62 h 149"/>
                  <a:gd name="T56" fmla="*/ 0 w 119"/>
                  <a:gd name="T57" fmla="*/ 68 h 149"/>
                  <a:gd name="T58" fmla="*/ 4 w 119"/>
                  <a:gd name="T59" fmla="*/ 74 h 149"/>
                  <a:gd name="T60" fmla="*/ 4 w 119"/>
                  <a:gd name="T61" fmla="*/ 80 h 149"/>
                  <a:gd name="T62" fmla="*/ 4 w 119"/>
                  <a:gd name="T63" fmla="*/ 80 h 149"/>
                  <a:gd name="T64" fmla="*/ 6 w 119"/>
                  <a:gd name="T65" fmla="*/ 77 h 149"/>
                  <a:gd name="T66" fmla="*/ 9 w 119"/>
                  <a:gd name="T67" fmla="*/ 74 h 149"/>
                  <a:gd name="T68" fmla="*/ 11 w 119"/>
                  <a:gd name="T69" fmla="*/ 71 h 149"/>
                  <a:gd name="T70" fmla="*/ 12 w 119"/>
                  <a:gd name="T71" fmla="*/ 71 h 149"/>
                  <a:gd name="T72" fmla="*/ 12 w 119"/>
                  <a:gd name="T73" fmla="*/ 80 h 149"/>
                  <a:gd name="T74" fmla="*/ 11 w 119"/>
                  <a:gd name="T75" fmla="*/ 96 h 149"/>
                  <a:gd name="T76" fmla="*/ 9 w 119"/>
                  <a:gd name="T77" fmla="*/ 108 h 149"/>
                  <a:gd name="T78" fmla="*/ 9 w 119"/>
                  <a:gd name="T79" fmla="*/ 117 h 149"/>
                  <a:gd name="T80" fmla="*/ 11 w 119"/>
                  <a:gd name="T81" fmla="*/ 120 h 149"/>
                  <a:gd name="T82" fmla="*/ 12 w 119"/>
                  <a:gd name="T83" fmla="*/ 120 h 149"/>
                  <a:gd name="T84" fmla="*/ 14 w 119"/>
                  <a:gd name="T85" fmla="*/ 120 h 149"/>
                  <a:gd name="T86" fmla="*/ 16 w 119"/>
                  <a:gd name="T87" fmla="*/ 123 h 149"/>
                  <a:gd name="T88" fmla="*/ 18 w 119"/>
                  <a:gd name="T89" fmla="*/ 126 h 149"/>
                  <a:gd name="T90" fmla="*/ 20 w 119"/>
                  <a:gd name="T91" fmla="*/ 136 h 149"/>
                  <a:gd name="T92" fmla="*/ 20 w 119"/>
                  <a:gd name="T93" fmla="*/ 142 h 149"/>
                  <a:gd name="T94" fmla="*/ 23 w 119"/>
                  <a:gd name="T95" fmla="*/ 148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9"/>
                  <a:gd name="T145" fmla="*/ 0 h 149"/>
                  <a:gd name="T146" fmla="*/ 119 w 119"/>
                  <a:gd name="T147" fmla="*/ 149 h 1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9" h="149">
                    <a:moveTo>
                      <a:pt x="118" y="28"/>
                    </a:moveTo>
                    <a:lnTo>
                      <a:pt x="112" y="34"/>
                    </a:lnTo>
                    <a:lnTo>
                      <a:pt x="100" y="40"/>
                    </a:lnTo>
                    <a:lnTo>
                      <a:pt x="77" y="43"/>
                    </a:lnTo>
                    <a:lnTo>
                      <a:pt x="65" y="43"/>
                    </a:lnTo>
                    <a:lnTo>
                      <a:pt x="59" y="43"/>
                    </a:lnTo>
                    <a:lnTo>
                      <a:pt x="59" y="37"/>
                    </a:lnTo>
                    <a:lnTo>
                      <a:pt x="59" y="31"/>
                    </a:lnTo>
                    <a:lnTo>
                      <a:pt x="59" y="22"/>
                    </a:lnTo>
                    <a:lnTo>
                      <a:pt x="59" y="16"/>
                    </a:lnTo>
                    <a:lnTo>
                      <a:pt x="47" y="19"/>
                    </a:lnTo>
                    <a:lnTo>
                      <a:pt x="42" y="19"/>
                    </a:lnTo>
                    <a:lnTo>
                      <a:pt x="30" y="19"/>
                    </a:lnTo>
                    <a:lnTo>
                      <a:pt x="18" y="19"/>
                    </a:lnTo>
                    <a:lnTo>
                      <a:pt x="12" y="16"/>
                    </a:lnTo>
                    <a:lnTo>
                      <a:pt x="6" y="10"/>
                    </a:lnTo>
                    <a:lnTo>
                      <a:pt x="12" y="0"/>
                    </a:lnTo>
                    <a:lnTo>
                      <a:pt x="18" y="0"/>
                    </a:lnTo>
                    <a:lnTo>
                      <a:pt x="36" y="0"/>
                    </a:lnTo>
                    <a:lnTo>
                      <a:pt x="47" y="0"/>
                    </a:lnTo>
                    <a:lnTo>
                      <a:pt x="53" y="3"/>
                    </a:lnTo>
                    <a:lnTo>
                      <a:pt x="53" y="16"/>
                    </a:lnTo>
                    <a:lnTo>
                      <a:pt x="47" y="31"/>
                    </a:lnTo>
                    <a:lnTo>
                      <a:pt x="30" y="43"/>
                    </a:lnTo>
                    <a:lnTo>
                      <a:pt x="12" y="53"/>
                    </a:lnTo>
                    <a:lnTo>
                      <a:pt x="6" y="62"/>
                    </a:lnTo>
                    <a:lnTo>
                      <a:pt x="0" y="68"/>
                    </a:lnTo>
                    <a:lnTo>
                      <a:pt x="6" y="74"/>
                    </a:lnTo>
                    <a:lnTo>
                      <a:pt x="6" y="80"/>
                    </a:lnTo>
                    <a:lnTo>
                      <a:pt x="12" y="80"/>
                    </a:lnTo>
                    <a:lnTo>
                      <a:pt x="18" y="77"/>
                    </a:lnTo>
                    <a:lnTo>
                      <a:pt x="24" y="74"/>
                    </a:lnTo>
                    <a:lnTo>
                      <a:pt x="30" y="71"/>
                    </a:lnTo>
                    <a:lnTo>
                      <a:pt x="36" y="71"/>
                    </a:lnTo>
                    <a:lnTo>
                      <a:pt x="36" y="80"/>
                    </a:lnTo>
                    <a:lnTo>
                      <a:pt x="30" y="96"/>
                    </a:lnTo>
                    <a:lnTo>
                      <a:pt x="24" y="108"/>
                    </a:lnTo>
                    <a:lnTo>
                      <a:pt x="24" y="117"/>
                    </a:lnTo>
                    <a:lnTo>
                      <a:pt x="30" y="120"/>
                    </a:lnTo>
                    <a:lnTo>
                      <a:pt x="36" y="120"/>
                    </a:lnTo>
                    <a:lnTo>
                      <a:pt x="42" y="120"/>
                    </a:lnTo>
                    <a:lnTo>
                      <a:pt x="47" y="123"/>
                    </a:lnTo>
                    <a:lnTo>
                      <a:pt x="53" y="126"/>
                    </a:lnTo>
                    <a:lnTo>
                      <a:pt x="59" y="136"/>
                    </a:lnTo>
                    <a:lnTo>
                      <a:pt x="59" y="142"/>
                    </a:lnTo>
                    <a:lnTo>
                      <a:pt x="65" y="148"/>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8" name="Freeform 33"/>
              <p:cNvSpPr>
                <a:spLocks/>
              </p:cNvSpPr>
              <p:nvPr/>
            </p:nvSpPr>
            <p:spPr bwMode="auto">
              <a:xfrm>
                <a:off x="2860" y="2541"/>
                <a:ext cx="165" cy="147"/>
              </a:xfrm>
              <a:custGeom>
                <a:avLst/>
                <a:gdLst>
                  <a:gd name="T0" fmla="*/ 60 w 186"/>
                  <a:gd name="T1" fmla="*/ 143 h 147"/>
                  <a:gd name="T2" fmla="*/ 46 w 186"/>
                  <a:gd name="T3" fmla="*/ 146 h 147"/>
                  <a:gd name="T4" fmla="*/ 43 w 186"/>
                  <a:gd name="T5" fmla="*/ 146 h 147"/>
                  <a:gd name="T6" fmla="*/ 40 w 186"/>
                  <a:gd name="T7" fmla="*/ 140 h 147"/>
                  <a:gd name="T8" fmla="*/ 40 w 186"/>
                  <a:gd name="T9" fmla="*/ 130 h 147"/>
                  <a:gd name="T10" fmla="*/ 41 w 186"/>
                  <a:gd name="T11" fmla="*/ 121 h 147"/>
                  <a:gd name="T12" fmla="*/ 43 w 186"/>
                  <a:gd name="T13" fmla="*/ 109 h 147"/>
                  <a:gd name="T14" fmla="*/ 46 w 186"/>
                  <a:gd name="T15" fmla="*/ 99 h 147"/>
                  <a:gd name="T16" fmla="*/ 46 w 186"/>
                  <a:gd name="T17" fmla="*/ 99 h 147"/>
                  <a:gd name="T18" fmla="*/ 50 w 186"/>
                  <a:gd name="T19" fmla="*/ 106 h 147"/>
                  <a:gd name="T20" fmla="*/ 52 w 186"/>
                  <a:gd name="T21" fmla="*/ 112 h 147"/>
                  <a:gd name="T22" fmla="*/ 56 w 186"/>
                  <a:gd name="T23" fmla="*/ 112 h 147"/>
                  <a:gd name="T24" fmla="*/ 58 w 186"/>
                  <a:gd name="T25" fmla="*/ 106 h 147"/>
                  <a:gd name="T26" fmla="*/ 60 w 186"/>
                  <a:gd name="T27" fmla="*/ 96 h 147"/>
                  <a:gd name="T28" fmla="*/ 63 w 186"/>
                  <a:gd name="T29" fmla="*/ 84 h 147"/>
                  <a:gd name="T30" fmla="*/ 63 w 186"/>
                  <a:gd name="T31" fmla="*/ 78 h 147"/>
                  <a:gd name="T32" fmla="*/ 60 w 186"/>
                  <a:gd name="T33" fmla="*/ 75 h 147"/>
                  <a:gd name="T34" fmla="*/ 56 w 186"/>
                  <a:gd name="T35" fmla="*/ 78 h 147"/>
                  <a:gd name="T36" fmla="*/ 52 w 186"/>
                  <a:gd name="T37" fmla="*/ 78 h 147"/>
                  <a:gd name="T38" fmla="*/ 46 w 186"/>
                  <a:gd name="T39" fmla="*/ 78 h 147"/>
                  <a:gd name="T40" fmla="*/ 46 w 186"/>
                  <a:gd name="T41" fmla="*/ 71 h 147"/>
                  <a:gd name="T42" fmla="*/ 46 w 186"/>
                  <a:gd name="T43" fmla="*/ 62 h 147"/>
                  <a:gd name="T44" fmla="*/ 46 w 186"/>
                  <a:gd name="T45" fmla="*/ 53 h 147"/>
                  <a:gd name="T46" fmla="*/ 46 w 186"/>
                  <a:gd name="T47" fmla="*/ 47 h 147"/>
                  <a:gd name="T48" fmla="*/ 50 w 186"/>
                  <a:gd name="T49" fmla="*/ 40 h 147"/>
                  <a:gd name="T50" fmla="*/ 52 w 186"/>
                  <a:gd name="T51" fmla="*/ 40 h 147"/>
                  <a:gd name="T52" fmla="*/ 56 w 186"/>
                  <a:gd name="T53" fmla="*/ 40 h 147"/>
                  <a:gd name="T54" fmla="*/ 58 w 186"/>
                  <a:gd name="T55" fmla="*/ 44 h 147"/>
                  <a:gd name="T56" fmla="*/ 59 w 186"/>
                  <a:gd name="T57" fmla="*/ 50 h 147"/>
                  <a:gd name="T58" fmla="*/ 60 w 186"/>
                  <a:gd name="T59" fmla="*/ 59 h 147"/>
                  <a:gd name="T60" fmla="*/ 63 w 186"/>
                  <a:gd name="T61" fmla="*/ 65 h 147"/>
                  <a:gd name="T62" fmla="*/ 63 w 186"/>
                  <a:gd name="T63" fmla="*/ 65 h 147"/>
                  <a:gd name="T64" fmla="*/ 63 w 186"/>
                  <a:gd name="T65" fmla="*/ 62 h 147"/>
                  <a:gd name="T66" fmla="*/ 63 w 186"/>
                  <a:gd name="T67" fmla="*/ 53 h 147"/>
                  <a:gd name="T68" fmla="*/ 60 w 186"/>
                  <a:gd name="T69" fmla="*/ 34 h 147"/>
                  <a:gd name="T70" fmla="*/ 59 w 186"/>
                  <a:gd name="T71" fmla="*/ 16 h 147"/>
                  <a:gd name="T72" fmla="*/ 58 w 186"/>
                  <a:gd name="T73" fmla="*/ 6 h 147"/>
                  <a:gd name="T74" fmla="*/ 58 w 186"/>
                  <a:gd name="T75" fmla="*/ 3 h 147"/>
                  <a:gd name="T76" fmla="*/ 56 w 186"/>
                  <a:gd name="T77" fmla="*/ 0 h 147"/>
                  <a:gd name="T78" fmla="*/ 52 w 186"/>
                  <a:gd name="T79" fmla="*/ 6 h 147"/>
                  <a:gd name="T80" fmla="*/ 50 w 186"/>
                  <a:gd name="T81" fmla="*/ 16 h 147"/>
                  <a:gd name="T82" fmla="*/ 46 w 186"/>
                  <a:gd name="T83" fmla="*/ 25 h 147"/>
                  <a:gd name="T84" fmla="*/ 41 w 186"/>
                  <a:gd name="T85" fmla="*/ 47 h 147"/>
                  <a:gd name="T86" fmla="*/ 40 w 186"/>
                  <a:gd name="T87" fmla="*/ 56 h 147"/>
                  <a:gd name="T88" fmla="*/ 37 w 186"/>
                  <a:gd name="T89" fmla="*/ 62 h 147"/>
                  <a:gd name="T90" fmla="*/ 35 w 186"/>
                  <a:gd name="T91" fmla="*/ 68 h 147"/>
                  <a:gd name="T92" fmla="*/ 35 w 186"/>
                  <a:gd name="T93" fmla="*/ 71 h 147"/>
                  <a:gd name="T94" fmla="*/ 32 w 186"/>
                  <a:gd name="T95" fmla="*/ 75 h 147"/>
                  <a:gd name="T96" fmla="*/ 24 w 186"/>
                  <a:gd name="T97" fmla="*/ 78 h 147"/>
                  <a:gd name="T98" fmla="*/ 20 w 186"/>
                  <a:gd name="T99" fmla="*/ 78 h 147"/>
                  <a:gd name="T100" fmla="*/ 18 w 186"/>
                  <a:gd name="T101" fmla="*/ 81 h 147"/>
                  <a:gd name="T102" fmla="*/ 16 w 186"/>
                  <a:gd name="T103" fmla="*/ 87 h 147"/>
                  <a:gd name="T104" fmla="*/ 16 w 186"/>
                  <a:gd name="T105" fmla="*/ 99 h 147"/>
                  <a:gd name="T106" fmla="*/ 14 w 186"/>
                  <a:gd name="T107" fmla="*/ 112 h 147"/>
                  <a:gd name="T108" fmla="*/ 14 w 186"/>
                  <a:gd name="T109" fmla="*/ 118 h 147"/>
                  <a:gd name="T110" fmla="*/ 8 w 186"/>
                  <a:gd name="T111" fmla="*/ 127 h 147"/>
                  <a:gd name="T112" fmla="*/ 4 w 186"/>
                  <a:gd name="T113" fmla="*/ 130 h 147"/>
                  <a:gd name="T114" fmla="*/ 0 w 186"/>
                  <a:gd name="T115" fmla="*/ 121 h 147"/>
                  <a:gd name="T116" fmla="*/ 4 w 186"/>
                  <a:gd name="T117" fmla="*/ 109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
                  <a:gd name="T178" fmla="*/ 0 h 147"/>
                  <a:gd name="T179" fmla="*/ 186 w 186"/>
                  <a:gd name="T180" fmla="*/ 147 h 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 h="147">
                    <a:moveTo>
                      <a:pt x="179" y="143"/>
                    </a:moveTo>
                    <a:lnTo>
                      <a:pt x="139" y="146"/>
                    </a:lnTo>
                    <a:lnTo>
                      <a:pt x="127" y="146"/>
                    </a:lnTo>
                    <a:lnTo>
                      <a:pt x="116" y="140"/>
                    </a:lnTo>
                    <a:lnTo>
                      <a:pt x="116" y="130"/>
                    </a:lnTo>
                    <a:lnTo>
                      <a:pt x="122" y="121"/>
                    </a:lnTo>
                    <a:lnTo>
                      <a:pt x="127" y="109"/>
                    </a:lnTo>
                    <a:lnTo>
                      <a:pt x="133" y="99"/>
                    </a:lnTo>
                    <a:lnTo>
                      <a:pt x="139" y="99"/>
                    </a:lnTo>
                    <a:lnTo>
                      <a:pt x="145" y="106"/>
                    </a:lnTo>
                    <a:lnTo>
                      <a:pt x="156" y="112"/>
                    </a:lnTo>
                    <a:lnTo>
                      <a:pt x="162" y="112"/>
                    </a:lnTo>
                    <a:lnTo>
                      <a:pt x="168" y="106"/>
                    </a:lnTo>
                    <a:lnTo>
                      <a:pt x="179" y="96"/>
                    </a:lnTo>
                    <a:lnTo>
                      <a:pt x="185" y="84"/>
                    </a:lnTo>
                    <a:lnTo>
                      <a:pt x="185" y="78"/>
                    </a:lnTo>
                    <a:lnTo>
                      <a:pt x="179" y="75"/>
                    </a:lnTo>
                    <a:lnTo>
                      <a:pt x="162" y="78"/>
                    </a:lnTo>
                    <a:lnTo>
                      <a:pt x="151" y="78"/>
                    </a:lnTo>
                    <a:lnTo>
                      <a:pt x="139" y="78"/>
                    </a:lnTo>
                    <a:lnTo>
                      <a:pt x="133" y="71"/>
                    </a:lnTo>
                    <a:lnTo>
                      <a:pt x="133" y="62"/>
                    </a:lnTo>
                    <a:lnTo>
                      <a:pt x="139" y="53"/>
                    </a:lnTo>
                    <a:lnTo>
                      <a:pt x="139" y="47"/>
                    </a:lnTo>
                    <a:lnTo>
                      <a:pt x="145" y="40"/>
                    </a:lnTo>
                    <a:lnTo>
                      <a:pt x="151" y="40"/>
                    </a:lnTo>
                    <a:lnTo>
                      <a:pt x="162" y="40"/>
                    </a:lnTo>
                    <a:lnTo>
                      <a:pt x="168" y="44"/>
                    </a:lnTo>
                    <a:lnTo>
                      <a:pt x="174" y="50"/>
                    </a:lnTo>
                    <a:lnTo>
                      <a:pt x="179" y="59"/>
                    </a:lnTo>
                    <a:lnTo>
                      <a:pt x="185" y="65"/>
                    </a:lnTo>
                    <a:lnTo>
                      <a:pt x="185" y="62"/>
                    </a:lnTo>
                    <a:lnTo>
                      <a:pt x="185" y="53"/>
                    </a:lnTo>
                    <a:lnTo>
                      <a:pt x="179" y="34"/>
                    </a:lnTo>
                    <a:lnTo>
                      <a:pt x="174" y="16"/>
                    </a:lnTo>
                    <a:lnTo>
                      <a:pt x="168" y="6"/>
                    </a:lnTo>
                    <a:lnTo>
                      <a:pt x="168" y="3"/>
                    </a:lnTo>
                    <a:lnTo>
                      <a:pt x="162" y="0"/>
                    </a:lnTo>
                    <a:lnTo>
                      <a:pt x="151" y="6"/>
                    </a:lnTo>
                    <a:lnTo>
                      <a:pt x="145" y="16"/>
                    </a:lnTo>
                    <a:lnTo>
                      <a:pt x="139" y="25"/>
                    </a:lnTo>
                    <a:lnTo>
                      <a:pt x="122" y="47"/>
                    </a:lnTo>
                    <a:lnTo>
                      <a:pt x="116" y="56"/>
                    </a:lnTo>
                    <a:lnTo>
                      <a:pt x="110" y="62"/>
                    </a:lnTo>
                    <a:lnTo>
                      <a:pt x="104" y="68"/>
                    </a:lnTo>
                    <a:lnTo>
                      <a:pt x="104" y="71"/>
                    </a:lnTo>
                    <a:lnTo>
                      <a:pt x="93" y="75"/>
                    </a:lnTo>
                    <a:lnTo>
                      <a:pt x="70" y="78"/>
                    </a:lnTo>
                    <a:lnTo>
                      <a:pt x="58" y="78"/>
                    </a:lnTo>
                    <a:lnTo>
                      <a:pt x="52" y="81"/>
                    </a:lnTo>
                    <a:lnTo>
                      <a:pt x="47" y="87"/>
                    </a:lnTo>
                    <a:lnTo>
                      <a:pt x="47" y="99"/>
                    </a:lnTo>
                    <a:lnTo>
                      <a:pt x="41" y="112"/>
                    </a:lnTo>
                    <a:lnTo>
                      <a:pt x="41" y="118"/>
                    </a:lnTo>
                    <a:lnTo>
                      <a:pt x="23" y="127"/>
                    </a:lnTo>
                    <a:lnTo>
                      <a:pt x="6" y="130"/>
                    </a:lnTo>
                    <a:lnTo>
                      <a:pt x="0" y="121"/>
                    </a:lnTo>
                    <a:lnTo>
                      <a:pt x="6" y="109"/>
                    </a:lnTo>
                  </a:path>
                </a:pathLst>
              </a:custGeom>
              <a:noFill/>
              <a:ln w="12700" cap="rnd">
                <a:solidFill>
                  <a:srgbClr val="F7CE5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 name="Group 34"/>
          <p:cNvGrpSpPr>
            <a:grpSpLocks/>
          </p:cNvGrpSpPr>
          <p:nvPr/>
        </p:nvGrpSpPr>
        <p:grpSpPr bwMode="auto">
          <a:xfrm>
            <a:off x="723900" y="1936750"/>
            <a:ext cx="8143875" cy="4459288"/>
            <a:chOff x="456" y="1220"/>
            <a:chExt cx="5130" cy="2809"/>
          </a:xfrm>
        </p:grpSpPr>
        <p:sp>
          <p:nvSpPr>
            <p:cNvPr id="66571" name="Freeform 35"/>
            <p:cNvSpPr>
              <a:spLocks/>
            </p:cNvSpPr>
            <p:nvPr/>
          </p:nvSpPr>
          <p:spPr bwMode="auto">
            <a:xfrm>
              <a:off x="2649" y="2228"/>
              <a:ext cx="2818" cy="1668"/>
            </a:xfrm>
            <a:custGeom>
              <a:avLst/>
              <a:gdLst>
                <a:gd name="T0" fmla="*/ 2447 w 2818"/>
                <a:gd name="T1" fmla="*/ 0 h 2395"/>
                <a:gd name="T2" fmla="*/ 2818 w 2818"/>
                <a:gd name="T3" fmla="*/ 0 h 2395"/>
                <a:gd name="T4" fmla="*/ 2818 w 2818"/>
                <a:gd name="T5" fmla="*/ 92 h 2395"/>
                <a:gd name="T6" fmla="*/ 0 w 2818"/>
                <a:gd name="T7" fmla="*/ 92 h 2395"/>
                <a:gd name="T8" fmla="*/ 0 60000 65536"/>
                <a:gd name="T9" fmla="*/ 0 60000 65536"/>
                <a:gd name="T10" fmla="*/ 0 60000 65536"/>
                <a:gd name="T11" fmla="*/ 0 60000 65536"/>
                <a:gd name="T12" fmla="*/ 0 w 2818"/>
                <a:gd name="T13" fmla="*/ 0 h 2395"/>
                <a:gd name="T14" fmla="*/ 2818 w 2818"/>
                <a:gd name="T15" fmla="*/ 2395 h 2395"/>
              </a:gdLst>
              <a:ahLst/>
              <a:cxnLst>
                <a:cxn ang="T8">
                  <a:pos x="T0" y="T1"/>
                </a:cxn>
                <a:cxn ang="T9">
                  <a:pos x="T2" y="T3"/>
                </a:cxn>
                <a:cxn ang="T10">
                  <a:pos x="T4" y="T5"/>
                </a:cxn>
                <a:cxn ang="T11">
                  <a:pos x="T6" y="T7"/>
                </a:cxn>
              </a:cxnLst>
              <a:rect l="T12" t="T13" r="T14" b="T15"/>
              <a:pathLst>
                <a:path w="2818" h="2395">
                  <a:moveTo>
                    <a:pt x="2447" y="0"/>
                  </a:moveTo>
                  <a:lnTo>
                    <a:pt x="2818" y="0"/>
                  </a:lnTo>
                  <a:lnTo>
                    <a:pt x="2818" y="2395"/>
                  </a:lnTo>
                  <a:lnTo>
                    <a:pt x="0" y="2395"/>
                  </a:lnTo>
                </a:path>
              </a:pathLst>
            </a:custGeom>
            <a:noFill/>
            <a:ln w="38100">
              <a:solidFill>
                <a:srgbClr val="F7CE5B"/>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66572" name="Freeform 36"/>
            <p:cNvSpPr>
              <a:spLocks/>
            </p:cNvSpPr>
            <p:nvPr/>
          </p:nvSpPr>
          <p:spPr bwMode="auto">
            <a:xfrm>
              <a:off x="2961" y="2151"/>
              <a:ext cx="727" cy="87"/>
            </a:xfrm>
            <a:custGeom>
              <a:avLst/>
              <a:gdLst>
                <a:gd name="T0" fmla="*/ 0 w 727"/>
                <a:gd name="T1" fmla="*/ 87 h 87"/>
                <a:gd name="T2" fmla="*/ 727 w 727"/>
                <a:gd name="T3" fmla="*/ 0 h 87"/>
                <a:gd name="T4" fmla="*/ 0 60000 65536"/>
                <a:gd name="T5" fmla="*/ 0 60000 65536"/>
                <a:gd name="T6" fmla="*/ 0 w 727"/>
                <a:gd name="T7" fmla="*/ 0 h 87"/>
                <a:gd name="T8" fmla="*/ 727 w 727"/>
                <a:gd name="T9" fmla="*/ 87 h 87"/>
              </a:gdLst>
              <a:ahLst/>
              <a:cxnLst>
                <a:cxn ang="T4">
                  <a:pos x="T0" y="T1"/>
                </a:cxn>
                <a:cxn ang="T5">
                  <a:pos x="T2" y="T3"/>
                </a:cxn>
              </a:cxnLst>
              <a:rect l="T6" t="T7" r="T8" b="T9"/>
              <a:pathLst>
                <a:path w="727" h="87">
                  <a:moveTo>
                    <a:pt x="0" y="87"/>
                  </a:moveTo>
                  <a:lnTo>
                    <a:pt x="727" y="0"/>
                  </a:lnTo>
                </a:path>
              </a:pathLst>
            </a:custGeom>
            <a:noFill/>
            <a:ln w="38100" cap="rnd">
              <a:solidFill>
                <a:srgbClr val="F7CE5B"/>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3" name="Line 37"/>
            <p:cNvSpPr>
              <a:spLocks noChangeShapeType="1"/>
            </p:cNvSpPr>
            <p:nvPr/>
          </p:nvSpPr>
          <p:spPr bwMode="auto">
            <a:xfrm flipH="1">
              <a:off x="2078" y="3293"/>
              <a:ext cx="455" cy="384"/>
            </a:xfrm>
            <a:prstGeom prst="line">
              <a:avLst/>
            </a:prstGeom>
            <a:noFill/>
            <a:ln w="38100">
              <a:solidFill>
                <a:srgbClr val="F7CE5B"/>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6574" name="Line 38"/>
            <p:cNvSpPr>
              <a:spLocks noChangeShapeType="1"/>
            </p:cNvSpPr>
            <p:nvPr/>
          </p:nvSpPr>
          <p:spPr bwMode="auto">
            <a:xfrm>
              <a:off x="919" y="3506"/>
              <a:ext cx="834" cy="288"/>
            </a:xfrm>
            <a:prstGeom prst="line">
              <a:avLst/>
            </a:prstGeom>
            <a:noFill/>
            <a:ln w="38100">
              <a:solidFill>
                <a:srgbClr val="F7CE5B"/>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6575" name="Freeform 39"/>
            <p:cNvSpPr>
              <a:spLocks/>
            </p:cNvSpPr>
            <p:nvPr/>
          </p:nvSpPr>
          <p:spPr bwMode="auto">
            <a:xfrm>
              <a:off x="2644" y="3059"/>
              <a:ext cx="1846" cy="688"/>
            </a:xfrm>
            <a:custGeom>
              <a:avLst/>
              <a:gdLst>
                <a:gd name="T0" fmla="*/ 1846 w 1846"/>
                <a:gd name="T1" fmla="*/ 0 h 688"/>
                <a:gd name="T2" fmla="*/ 1516 w 1846"/>
                <a:gd name="T3" fmla="*/ 687 h 688"/>
                <a:gd name="T4" fmla="*/ 0 w 1846"/>
                <a:gd name="T5" fmla="*/ 688 h 688"/>
                <a:gd name="T6" fmla="*/ 0 60000 65536"/>
                <a:gd name="T7" fmla="*/ 0 60000 65536"/>
                <a:gd name="T8" fmla="*/ 0 60000 65536"/>
                <a:gd name="T9" fmla="*/ 0 w 1846"/>
                <a:gd name="T10" fmla="*/ 0 h 688"/>
                <a:gd name="T11" fmla="*/ 1846 w 1846"/>
                <a:gd name="T12" fmla="*/ 688 h 688"/>
              </a:gdLst>
              <a:ahLst/>
              <a:cxnLst>
                <a:cxn ang="T6">
                  <a:pos x="T0" y="T1"/>
                </a:cxn>
                <a:cxn ang="T7">
                  <a:pos x="T2" y="T3"/>
                </a:cxn>
                <a:cxn ang="T8">
                  <a:pos x="T4" y="T5"/>
                </a:cxn>
              </a:cxnLst>
              <a:rect l="T9" t="T10" r="T11" b="T12"/>
              <a:pathLst>
                <a:path w="1846" h="688">
                  <a:moveTo>
                    <a:pt x="1846" y="0"/>
                  </a:moveTo>
                  <a:lnTo>
                    <a:pt x="1516" y="687"/>
                  </a:lnTo>
                  <a:lnTo>
                    <a:pt x="0" y="688"/>
                  </a:lnTo>
                </a:path>
              </a:pathLst>
            </a:custGeom>
            <a:noFill/>
            <a:ln w="38100" cap="rnd">
              <a:solidFill>
                <a:srgbClr val="F7CE5B"/>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6" name="Oval 40"/>
            <p:cNvSpPr>
              <a:spLocks noChangeArrowheads="1"/>
            </p:cNvSpPr>
            <p:nvPr/>
          </p:nvSpPr>
          <p:spPr bwMode="auto">
            <a:xfrm rot="-1714964">
              <a:off x="4200" y="2627"/>
              <a:ext cx="600" cy="432"/>
            </a:xfrm>
            <a:prstGeom prst="ellipse">
              <a:avLst/>
            </a:prstGeom>
            <a:solidFill>
              <a:srgbClr val="7B2441"/>
            </a:solidFill>
            <a:ln w="19050">
              <a:solidFill>
                <a:schemeClr val="tx1"/>
              </a:solidFill>
              <a:round/>
              <a:headEnd/>
              <a:tailEnd/>
            </a:ln>
          </p:spPr>
          <p:txBody>
            <a:bodyPr lIns="0" tIns="0" rIns="0" bIns="0" anchor="ctr">
              <a:spAutoFit/>
            </a:bodyPr>
            <a:lstStyle/>
            <a:p>
              <a:endParaRPr lang="en-US"/>
            </a:p>
          </p:txBody>
        </p:sp>
        <p:sp>
          <p:nvSpPr>
            <p:cNvPr id="66577" name="Oval 41"/>
            <p:cNvSpPr>
              <a:spLocks noChangeArrowheads="1"/>
            </p:cNvSpPr>
            <p:nvPr/>
          </p:nvSpPr>
          <p:spPr bwMode="auto">
            <a:xfrm>
              <a:off x="4539" y="2756"/>
              <a:ext cx="165" cy="198"/>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6578" name="Oval 42"/>
            <p:cNvSpPr>
              <a:spLocks noChangeArrowheads="1"/>
            </p:cNvSpPr>
            <p:nvPr/>
          </p:nvSpPr>
          <p:spPr bwMode="auto">
            <a:xfrm rot="3839235">
              <a:off x="4378" y="2773"/>
              <a:ext cx="123" cy="47"/>
            </a:xfrm>
            <a:prstGeom prst="ellipse">
              <a:avLst/>
            </a:prstGeom>
            <a:solidFill>
              <a:schemeClr val="folHlink"/>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6579" name="Oval 43"/>
            <p:cNvSpPr>
              <a:spLocks noChangeArrowheads="1"/>
            </p:cNvSpPr>
            <p:nvPr/>
          </p:nvSpPr>
          <p:spPr bwMode="auto">
            <a:xfrm>
              <a:off x="4368" y="2916"/>
              <a:ext cx="123" cy="47"/>
            </a:xfrm>
            <a:prstGeom prst="ellipse">
              <a:avLst/>
            </a:prstGeom>
            <a:solidFill>
              <a:schemeClr val="folHlink"/>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72748" name="Rectangle 44"/>
            <p:cNvSpPr>
              <a:spLocks noChangeArrowheads="1"/>
            </p:cNvSpPr>
            <p:nvPr/>
          </p:nvSpPr>
          <p:spPr bwMode="auto">
            <a:xfrm>
              <a:off x="4816" y="2864"/>
              <a:ext cx="770" cy="154"/>
            </a:xfrm>
            <a:prstGeom prst="rect">
              <a:avLst/>
            </a:prstGeom>
            <a:noFill/>
            <a:ln w="9525">
              <a:noFill/>
              <a:miter lim="800000"/>
              <a:headEnd/>
              <a:tailEnd/>
            </a:ln>
            <a:effectLst/>
          </p:spPr>
          <p:txBody>
            <a:bodyPr lIns="0" tIns="0" rIns="0" bIns="0">
              <a:spAutoFit/>
            </a:bodyPr>
            <a:lstStyle/>
            <a:p>
              <a:r>
                <a:rPr lang="en-US" sz="1600" b="1">
                  <a:solidFill>
                    <a:srgbClr val="F7CE5B"/>
                  </a:solidFill>
                  <a:effectLst>
                    <a:outerShdw blurRad="38100" dist="38100" dir="2700000" algn="tl">
                      <a:srgbClr val="000000"/>
                    </a:outerShdw>
                  </a:effectLst>
                </a:rPr>
                <a:t>T-cell</a:t>
              </a:r>
            </a:p>
          </p:txBody>
        </p:sp>
        <p:sp>
          <p:nvSpPr>
            <p:cNvPr id="72749" name="Rectangle 45"/>
            <p:cNvSpPr>
              <a:spLocks noChangeArrowheads="1"/>
            </p:cNvSpPr>
            <p:nvPr/>
          </p:nvSpPr>
          <p:spPr bwMode="auto">
            <a:xfrm>
              <a:off x="1712" y="3683"/>
              <a:ext cx="976" cy="346"/>
            </a:xfrm>
            <a:prstGeom prst="rect">
              <a:avLst/>
            </a:prstGeom>
            <a:noFill/>
            <a:ln w="9525">
              <a:noFill/>
              <a:miter lim="800000"/>
              <a:headEnd/>
              <a:tailEnd/>
            </a:ln>
            <a:effectLst/>
          </p:spPr>
          <p:txBody>
            <a:bodyPr lIns="0" tIns="0" rIns="0" bIns="0">
              <a:spAutoFit/>
            </a:bodyPr>
            <a:lstStyle/>
            <a:p>
              <a:pPr algn="ctr"/>
              <a:r>
                <a:rPr lang="en-US" sz="1800" b="1">
                  <a:solidFill>
                    <a:srgbClr val="F7CE5B"/>
                  </a:solidFill>
                  <a:effectLst>
                    <a:outerShdw blurRad="38100" dist="38100" dir="2700000" algn="tl">
                      <a:srgbClr val="000000"/>
                    </a:outerShdw>
                  </a:effectLst>
                </a:rPr>
                <a:t>Endothelial damage</a:t>
              </a:r>
            </a:p>
          </p:txBody>
        </p:sp>
        <p:sp>
          <p:nvSpPr>
            <p:cNvPr id="66582" name="Line 46"/>
            <p:cNvSpPr>
              <a:spLocks noChangeShapeType="1"/>
            </p:cNvSpPr>
            <p:nvPr/>
          </p:nvSpPr>
          <p:spPr bwMode="auto">
            <a:xfrm>
              <a:off x="2722" y="2366"/>
              <a:ext cx="1" cy="482"/>
            </a:xfrm>
            <a:prstGeom prst="line">
              <a:avLst/>
            </a:prstGeom>
            <a:noFill/>
            <a:ln w="3810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66583" name="Line 47"/>
            <p:cNvSpPr>
              <a:spLocks noChangeShapeType="1"/>
            </p:cNvSpPr>
            <p:nvPr/>
          </p:nvSpPr>
          <p:spPr bwMode="auto">
            <a:xfrm>
              <a:off x="2800" y="2416"/>
              <a:ext cx="1431" cy="392"/>
            </a:xfrm>
            <a:prstGeom prst="line">
              <a:avLst/>
            </a:prstGeom>
            <a:noFill/>
            <a:ln w="3810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72752" name="AutoShape 48"/>
            <p:cNvSpPr>
              <a:spLocks noChangeArrowheads="1"/>
            </p:cNvSpPr>
            <p:nvPr/>
          </p:nvSpPr>
          <p:spPr bwMode="auto">
            <a:xfrm>
              <a:off x="2482" y="2864"/>
              <a:ext cx="903" cy="475"/>
            </a:xfrm>
            <a:prstGeom prst="roundRect">
              <a:avLst>
                <a:gd name="adj" fmla="val 16667"/>
              </a:avLst>
            </a:prstGeom>
            <a:solidFill>
              <a:srgbClr val="F7CE5B"/>
            </a:solidFill>
            <a:ln w="19050">
              <a:solidFill>
                <a:schemeClr val="tx1"/>
              </a:solidFill>
              <a:round/>
              <a:headEnd/>
              <a:tailEnd/>
            </a:ln>
            <a:effectLst/>
          </p:spPr>
          <p:txBody>
            <a:bodyPr lIns="45720" tIns="0" rIns="45720" bIns="0" anchor="ctr">
              <a:spAutoFit/>
            </a:bodyPr>
            <a:lstStyle/>
            <a:p>
              <a:pPr>
                <a:lnSpc>
                  <a:spcPct val="90000"/>
                </a:lnSpc>
              </a:pPr>
              <a:r>
                <a:rPr lang="en-US" sz="1600" b="1">
                  <a:solidFill>
                    <a:srgbClr val="154381"/>
                  </a:solidFill>
                </a:rPr>
                <a:t>Platelet</a:t>
              </a:r>
            </a:p>
            <a:p>
              <a:pPr>
                <a:lnSpc>
                  <a:spcPct val="90000"/>
                </a:lnSpc>
              </a:pPr>
              <a:r>
                <a:rPr lang="en-US" sz="1600" b="1">
                  <a:solidFill>
                    <a:srgbClr val="154381"/>
                  </a:solidFill>
                </a:rPr>
                <a:t>activation –</a:t>
              </a:r>
            </a:p>
            <a:p>
              <a:pPr>
                <a:lnSpc>
                  <a:spcPct val="90000"/>
                </a:lnSpc>
              </a:pPr>
              <a:r>
                <a:rPr lang="en-US" sz="1600" b="1">
                  <a:solidFill>
                    <a:srgbClr val="154381"/>
                  </a:solidFill>
                </a:rPr>
                <a:t>aggregation</a:t>
              </a:r>
              <a:endParaRPr lang="en-US" sz="1600" b="1">
                <a:effectLst>
                  <a:outerShdw blurRad="38100" dist="38100" dir="2700000" algn="tl">
                    <a:srgbClr val="000000"/>
                  </a:outerShdw>
                </a:effectLst>
              </a:endParaRPr>
            </a:p>
          </p:txBody>
        </p:sp>
        <p:sp>
          <p:nvSpPr>
            <p:cNvPr id="66585" name="AutoShape 49"/>
            <p:cNvSpPr>
              <a:spLocks noChangeArrowheads="1"/>
            </p:cNvSpPr>
            <p:nvPr/>
          </p:nvSpPr>
          <p:spPr bwMode="auto">
            <a:xfrm>
              <a:off x="456" y="2751"/>
              <a:ext cx="1629" cy="783"/>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nSpc>
                  <a:spcPct val="90000"/>
                </a:lnSpc>
              </a:pPr>
              <a:r>
                <a:rPr lang="en-US" sz="1600" b="1"/>
                <a:t>Neutrophil activation,</a:t>
              </a:r>
            </a:p>
            <a:p>
              <a:pPr>
                <a:lnSpc>
                  <a:spcPct val="90000"/>
                </a:lnSpc>
              </a:pPr>
              <a:r>
                <a:rPr lang="en-US" sz="1600" b="1"/>
                <a:t>aggregation,</a:t>
              </a:r>
            </a:p>
            <a:p>
              <a:pPr>
                <a:lnSpc>
                  <a:spcPct val="90000"/>
                </a:lnSpc>
              </a:pPr>
              <a:r>
                <a:rPr lang="en-US" sz="1600" b="1"/>
                <a:t>degranulation;</a:t>
              </a:r>
            </a:p>
            <a:p>
              <a:pPr>
                <a:lnSpc>
                  <a:spcPct val="90000"/>
                </a:lnSpc>
              </a:pPr>
              <a:r>
                <a:rPr lang="en-US" sz="1600" b="1"/>
                <a:t>release of oxygen free radicals and proteases</a:t>
              </a:r>
              <a:endParaRPr lang="en-US" sz="1300" b="1"/>
            </a:p>
          </p:txBody>
        </p:sp>
        <p:sp>
          <p:nvSpPr>
            <p:cNvPr id="66586" name="Oval 50"/>
            <p:cNvSpPr>
              <a:spLocks noChangeArrowheads="1"/>
            </p:cNvSpPr>
            <p:nvPr/>
          </p:nvSpPr>
          <p:spPr bwMode="auto">
            <a:xfrm rot="-5400000">
              <a:off x="4114" y="1179"/>
              <a:ext cx="865" cy="1447"/>
            </a:xfrm>
            <a:prstGeom prst="ellipse">
              <a:avLst/>
            </a:prstGeom>
            <a:noFill/>
            <a:ln w="28575">
              <a:solidFill>
                <a:srgbClr val="F7CE5B"/>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66587" name="AutoShape 51"/>
            <p:cNvSpPr>
              <a:spLocks noChangeArrowheads="1"/>
            </p:cNvSpPr>
            <p:nvPr/>
          </p:nvSpPr>
          <p:spPr bwMode="auto">
            <a:xfrm>
              <a:off x="3884" y="1220"/>
              <a:ext cx="1333" cy="598"/>
            </a:xfrm>
            <a:prstGeom prst="roundRect">
              <a:avLst>
                <a:gd name="adj" fmla="val 16667"/>
              </a:avLst>
            </a:prstGeom>
            <a:solidFill>
              <a:srgbClr val="009DEC"/>
            </a:solidFill>
            <a:ln w="19050">
              <a:solidFill>
                <a:schemeClr val="tx1"/>
              </a:solidFill>
              <a:round/>
              <a:headEnd/>
              <a:tailEnd/>
            </a:ln>
          </p:spPr>
          <p:txBody>
            <a:bodyPr lIns="45720" tIns="0" rIns="45720" bIns="0" anchor="ctr">
              <a:spAutoFit/>
            </a:bodyPr>
            <a:lstStyle/>
            <a:p>
              <a:pPr>
                <a:lnSpc>
                  <a:spcPct val="90000"/>
                </a:lnSpc>
              </a:pPr>
              <a:r>
                <a:rPr lang="en-US" sz="1600" b="1"/>
                <a:t>Anti-inflammatory </a:t>
              </a:r>
            </a:p>
            <a:p>
              <a:pPr>
                <a:lnSpc>
                  <a:spcPct val="90000"/>
                </a:lnSpc>
              </a:pPr>
              <a:r>
                <a:rPr lang="en-US" sz="1600" b="1"/>
                <a:t>mediators</a:t>
              </a:r>
              <a:endParaRPr lang="en-US" sz="1300"/>
            </a:p>
            <a:p>
              <a:r>
                <a:rPr lang="en-US" sz="1300" b="1"/>
                <a:t>IL-4, IL-10, IL-11, IL-13,</a:t>
              </a:r>
              <a:endParaRPr lang="en-US" sz="1300"/>
            </a:p>
            <a:p>
              <a:r>
                <a:rPr lang="en-US" sz="1300" b="1"/>
                <a:t>IL-1r</a:t>
              </a:r>
            </a:p>
          </p:txBody>
        </p:sp>
        <p:sp>
          <p:nvSpPr>
            <p:cNvPr id="66588" name="AutoShape 52"/>
            <p:cNvSpPr>
              <a:spLocks noChangeArrowheads="1"/>
            </p:cNvSpPr>
            <p:nvPr/>
          </p:nvSpPr>
          <p:spPr bwMode="auto">
            <a:xfrm>
              <a:off x="3720" y="1938"/>
              <a:ext cx="1660" cy="598"/>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nSpc>
                  <a:spcPct val="90000"/>
                </a:lnSpc>
              </a:pPr>
              <a:r>
                <a:rPr lang="en-US" sz="1600" b="1"/>
                <a:t>Pro-inflammatory </a:t>
              </a:r>
            </a:p>
            <a:p>
              <a:pPr>
                <a:lnSpc>
                  <a:spcPct val="90000"/>
                </a:lnSpc>
              </a:pPr>
              <a:r>
                <a:rPr lang="en-US" sz="1600" b="1"/>
                <a:t>cytokines</a:t>
              </a:r>
              <a:endParaRPr lang="en-US" sz="1300"/>
            </a:p>
            <a:p>
              <a:r>
                <a:rPr lang="en-US" sz="1300" b="1"/>
                <a:t>Tumour necrosis factor, IL-1, IL-6, IL-8</a:t>
              </a:r>
            </a:p>
          </p:txBody>
        </p:sp>
        <p:sp>
          <p:nvSpPr>
            <p:cNvPr id="66589" name="Line 53"/>
            <p:cNvSpPr>
              <a:spLocks noChangeShapeType="1"/>
            </p:cNvSpPr>
            <p:nvPr/>
          </p:nvSpPr>
          <p:spPr bwMode="auto">
            <a:xfrm flipH="1">
              <a:off x="1494" y="2311"/>
              <a:ext cx="1190" cy="385"/>
            </a:xfrm>
            <a:prstGeom prst="line">
              <a:avLst/>
            </a:prstGeom>
            <a:noFill/>
            <a:ln w="3810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66590" name="AutoShape 54"/>
            <p:cNvSpPr>
              <a:spLocks noChangeArrowheads="1"/>
            </p:cNvSpPr>
            <p:nvPr/>
          </p:nvSpPr>
          <p:spPr bwMode="auto">
            <a:xfrm>
              <a:off x="4486" y="3150"/>
              <a:ext cx="733" cy="389"/>
            </a:xfrm>
            <a:prstGeom prst="roundRect">
              <a:avLst>
                <a:gd name="adj" fmla="val 16667"/>
              </a:avLst>
            </a:prstGeom>
            <a:solidFill>
              <a:srgbClr val="007BC5"/>
            </a:solidFill>
            <a:ln w="19050">
              <a:solidFill>
                <a:schemeClr val="tx1"/>
              </a:solidFill>
              <a:round/>
              <a:headEnd/>
              <a:tailEnd/>
            </a:ln>
          </p:spPr>
          <p:txBody>
            <a:bodyPr lIns="45720" tIns="0" rIns="0" bIns="0" anchor="ctr">
              <a:spAutoFit/>
            </a:bodyPr>
            <a:lstStyle/>
            <a:p>
              <a:pPr>
                <a:lnSpc>
                  <a:spcPct val="90000"/>
                </a:lnSpc>
              </a:pPr>
              <a:r>
                <a:rPr lang="en-US" sz="1300" b="1"/>
                <a:t>IL-2,</a:t>
              </a:r>
            </a:p>
            <a:p>
              <a:pPr>
                <a:lnSpc>
                  <a:spcPct val="90000"/>
                </a:lnSpc>
              </a:pPr>
              <a:r>
                <a:rPr lang="en-US" sz="1300" b="1"/>
                <a:t>Interferon-</a:t>
              </a:r>
              <a:r>
                <a:rPr lang="en-US" sz="1300" b="1">
                  <a:sym typeface="Symbol" pitchFamily="-84" charset="2"/>
                </a:rPr>
                <a:t></a:t>
              </a:r>
              <a:r>
                <a:rPr lang="en-US" sz="1300" b="1"/>
                <a:t>,</a:t>
              </a:r>
            </a:p>
            <a:p>
              <a:pPr>
                <a:lnSpc>
                  <a:spcPct val="90000"/>
                </a:lnSpc>
              </a:pPr>
              <a:r>
                <a:rPr lang="en-US" sz="1300" b="1"/>
                <a:t>GM-CSF</a:t>
              </a:r>
            </a:p>
          </p:txBody>
        </p:sp>
      </p:grpSp>
      <p:grpSp>
        <p:nvGrpSpPr>
          <p:cNvPr id="5" name="Group 55"/>
          <p:cNvGrpSpPr>
            <a:grpSpLocks/>
          </p:cNvGrpSpPr>
          <p:nvPr/>
        </p:nvGrpSpPr>
        <p:grpSpPr bwMode="auto">
          <a:xfrm>
            <a:off x="571500" y="1430338"/>
            <a:ext cx="3425825" cy="365125"/>
            <a:chOff x="360" y="974"/>
            <a:chExt cx="2158" cy="230"/>
          </a:xfrm>
        </p:grpSpPr>
        <p:sp>
          <p:nvSpPr>
            <p:cNvPr id="72760" name="AutoShape 56"/>
            <p:cNvSpPr>
              <a:spLocks noChangeArrowheads="1"/>
            </p:cNvSpPr>
            <p:nvPr/>
          </p:nvSpPr>
          <p:spPr bwMode="auto">
            <a:xfrm rot="16200000" flipV="1">
              <a:off x="1721" y="541"/>
              <a:ext cx="205" cy="1120"/>
            </a:xfrm>
            <a:prstGeom prst="upArrow">
              <a:avLst>
                <a:gd name="adj1" fmla="val 40491"/>
                <a:gd name="adj2" fmla="val 56658"/>
              </a:avLst>
            </a:prstGeom>
            <a:solidFill>
              <a:srgbClr val="F7CE5B"/>
            </a:soli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66569" name="AutoShape 57"/>
            <p:cNvSpPr>
              <a:spLocks noChangeArrowheads="1"/>
            </p:cNvSpPr>
            <p:nvPr/>
          </p:nvSpPr>
          <p:spPr bwMode="auto">
            <a:xfrm>
              <a:off x="360" y="974"/>
              <a:ext cx="957"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r>
                <a:rPr lang="en-US" sz="2000" b="1"/>
                <a:t>Pathogen</a:t>
              </a:r>
            </a:p>
          </p:txBody>
        </p:sp>
        <p:sp>
          <p:nvSpPr>
            <p:cNvPr id="66570" name="AutoShape 58"/>
            <p:cNvSpPr>
              <a:spLocks noChangeArrowheads="1"/>
            </p:cNvSpPr>
            <p:nvPr/>
          </p:nvSpPr>
          <p:spPr bwMode="auto">
            <a:xfrm>
              <a:off x="1520" y="978"/>
              <a:ext cx="998"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a:spcBef>
                  <a:spcPct val="50000"/>
                </a:spcBef>
              </a:pPr>
              <a:r>
                <a:rPr lang="en-US" sz="2000" b="1"/>
                <a:t>Infection</a:t>
              </a:r>
            </a:p>
          </p:txBody>
        </p:sp>
      </p:grpSp>
      <p:sp>
        <p:nvSpPr>
          <p:cNvPr id="66567" name="Text Box 59"/>
          <p:cNvSpPr txBox="1">
            <a:spLocks noChangeArrowheads="1"/>
          </p:cNvSpPr>
          <p:nvPr/>
        </p:nvSpPr>
        <p:spPr bwMode="auto">
          <a:xfrm>
            <a:off x="279400" y="6510338"/>
            <a:ext cx="8702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b="1"/>
              <a:t>IL: interleukin, GM-CSF: granulocyte macrophage colony-stimulating factor</a:t>
            </a:r>
            <a:endParaRPr lang="en-GB" sz="12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708"/>
                                        </p:tgtEl>
                                        <p:attrNameLst>
                                          <p:attrName>style.visibility</p:attrName>
                                        </p:attrNameLst>
                                      </p:cBhvr>
                                      <p:to>
                                        <p:strVal val="visible"/>
                                      </p:to>
                                    </p:set>
                                    <p:animEffect transition="in" filter="wipe(up)">
                                      <p:cBhvr>
                                        <p:cTn id="11" dur="500"/>
                                        <p:tgtEl>
                                          <p:spTgt spid="72708"/>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ou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6543675" y="4791075"/>
            <a:ext cx="1711325" cy="542925"/>
          </a:xfrm>
          <a:prstGeom prst="roundRect">
            <a:avLst>
              <a:gd name="adj" fmla="val 16667"/>
            </a:avLst>
          </a:prstGeom>
          <a:solidFill>
            <a:srgbClr val="007BC5"/>
          </a:solidFill>
          <a:ln w="19050">
            <a:solidFill>
              <a:schemeClr val="bg2"/>
            </a:solidFill>
            <a:round/>
            <a:headEnd/>
            <a:tailEnd/>
          </a:ln>
        </p:spPr>
        <p:txBody>
          <a:bodyPr lIns="0" tIns="0" rIns="0" bIns="0" anchor="ctr">
            <a:spAutoFit/>
          </a:bodyPr>
          <a:lstStyle/>
          <a:p>
            <a:endParaRPr lang="en-US"/>
          </a:p>
        </p:txBody>
      </p:sp>
      <p:sp>
        <p:nvSpPr>
          <p:cNvPr id="68611" name="AutoShape 3"/>
          <p:cNvSpPr>
            <a:spLocks noChangeArrowheads="1"/>
          </p:cNvSpPr>
          <p:nvPr/>
        </p:nvSpPr>
        <p:spPr bwMode="auto">
          <a:xfrm>
            <a:off x="4821238" y="4806950"/>
            <a:ext cx="1711325" cy="566738"/>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endParaRPr lang="en-US"/>
          </a:p>
        </p:txBody>
      </p:sp>
      <p:sp>
        <p:nvSpPr>
          <p:cNvPr id="68612" name="AutoShape 4"/>
          <p:cNvSpPr>
            <a:spLocks noChangeArrowheads="1"/>
          </p:cNvSpPr>
          <p:nvPr/>
        </p:nvSpPr>
        <p:spPr bwMode="auto">
          <a:xfrm>
            <a:off x="1387475" y="4783138"/>
            <a:ext cx="1711325" cy="568325"/>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endParaRPr lang="en-US"/>
          </a:p>
        </p:txBody>
      </p:sp>
      <p:sp>
        <p:nvSpPr>
          <p:cNvPr id="68613" name="AutoShape 5"/>
          <p:cNvSpPr>
            <a:spLocks noChangeArrowheads="1"/>
          </p:cNvSpPr>
          <p:nvPr/>
        </p:nvSpPr>
        <p:spPr bwMode="auto">
          <a:xfrm>
            <a:off x="3098800" y="4783138"/>
            <a:ext cx="1711325" cy="568325"/>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endParaRPr lang="en-US"/>
          </a:p>
        </p:txBody>
      </p:sp>
      <p:sp>
        <p:nvSpPr>
          <p:cNvPr id="76806" name="Rectangle 6"/>
          <p:cNvSpPr>
            <a:spLocks noGrp="1" noChangeArrowheads="1"/>
          </p:cNvSpPr>
          <p:nvPr>
            <p:ph type="title"/>
          </p:nvPr>
        </p:nvSpPr>
        <p:spPr/>
        <p:txBody>
          <a:bodyPr/>
          <a:lstStyle/>
          <a:p>
            <a:r>
              <a:rPr lang="en-US" b="1" smtClean="0">
                <a:effectLst>
                  <a:outerShdw blurRad="38100" dist="38100" dir="2700000" algn="tl">
                    <a:srgbClr val="000000"/>
                  </a:outerShdw>
                </a:effectLst>
                <a:latin typeface="Arial" charset="0"/>
                <a:ea typeface="ＭＳ Ｐゴシック" pitchFamily="-84" charset="-128"/>
              </a:rPr>
              <a:t>White blood cell adhesion</a:t>
            </a:r>
            <a:br>
              <a:rPr lang="en-US" b="1" smtClean="0">
                <a:effectLst>
                  <a:outerShdw blurRad="38100" dist="38100" dir="2700000" algn="tl">
                    <a:srgbClr val="000000"/>
                  </a:outerShdw>
                </a:effectLst>
                <a:latin typeface="Arial" charset="0"/>
                <a:ea typeface="ＭＳ Ｐゴシック" pitchFamily="-84" charset="-128"/>
              </a:rPr>
            </a:br>
            <a:endParaRPr lang="en-US" b="1" smtClean="0">
              <a:effectLst>
                <a:outerShdw blurRad="38100" dist="38100" dir="2700000" algn="tl">
                  <a:srgbClr val="000000"/>
                </a:outerShdw>
              </a:effectLst>
              <a:latin typeface="Arial" charset="0"/>
              <a:ea typeface="ＭＳ Ｐゴシック" pitchFamily="-84" charset="-128"/>
            </a:endParaRPr>
          </a:p>
        </p:txBody>
      </p:sp>
      <p:sp>
        <p:nvSpPr>
          <p:cNvPr id="68615" name="Text Box 8"/>
          <p:cNvSpPr txBox="1">
            <a:spLocks noChangeArrowheads="1"/>
          </p:cNvSpPr>
          <p:nvPr/>
        </p:nvSpPr>
        <p:spPr bwMode="auto">
          <a:xfrm>
            <a:off x="290513" y="6378575"/>
            <a:ext cx="8216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marL="228600" indent="-228600">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200" b="1"/>
              <a:t>ICAM: intercellular adhesion molecule, TNF: tumour necrosis factor, IL: interleukin</a:t>
            </a:r>
          </a:p>
        </p:txBody>
      </p:sp>
      <p:sp>
        <p:nvSpPr>
          <p:cNvPr id="68616" name="Rectangle 9"/>
          <p:cNvSpPr>
            <a:spLocks noChangeArrowheads="1"/>
          </p:cNvSpPr>
          <p:nvPr/>
        </p:nvSpPr>
        <p:spPr bwMode="auto">
          <a:xfrm>
            <a:off x="1354138" y="5510213"/>
            <a:ext cx="6926262" cy="615950"/>
          </a:xfrm>
          <a:prstGeom prst="rect">
            <a:avLst/>
          </a:prstGeom>
          <a:gradFill rotWithShape="0">
            <a:gsLst>
              <a:gs pos="0">
                <a:srgbClr val="725F2A"/>
              </a:gs>
              <a:gs pos="100000">
                <a:srgbClr val="F7CE5B"/>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p>
            <a:endParaRPr lang="en-US"/>
          </a:p>
        </p:txBody>
      </p:sp>
      <p:sp>
        <p:nvSpPr>
          <p:cNvPr id="68617" name="Rectangle 10"/>
          <p:cNvSpPr>
            <a:spLocks noChangeArrowheads="1"/>
          </p:cNvSpPr>
          <p:nvPr/>
        </p:nvSpPr>
        <p:spPr bwMode="auto">
          <a:xfrm rot="-1275426">
            <a:off x="7161213" y="3981450"/>
            <a:ext cx="144462" cy="231775"/>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18" name="Oval 11"/>
          <p:cNvSpPr>
            <a:spLocks noChangeArrowheads="1"/>
          </p:cNvSpPr>
          <p:nvPr/>
        </p:nvSpPr>
        <p:spPr bwMode="auto">
          <a:xfrm rot="-1275426">
            <a:off x="7200900" y="4102100"/>
            <a:ext cx="144463" cy="193675"/>
          </a:xfrm>
          <a:prstGeom prst="ellipse">
            <a:avLst/>
          </a:prstGeom>
          <a:solidFill>
            <a:schemeClr val="bg2"/>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619" name="Rectangle 12"/>
          <p:cNvSpPr>
            <a:spLocks noChangeArrowheads="1"/>
          </p:cNvSpPr>
          <p:nvPr/>
        </p:nvSpPr>
        <p:spPr bwMode="auto">
          <a:xfrm rot="-241479">
            <a:off x="6965950" y="4002088"/>
            <a:ext cx="144463" cy="231775"/>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20" name="Oval 13"/>
          <p:cNvSpPr>
            <a:spLocks noChangeArrowheads="1"/>
          </p:cNvSpPr>
          <p:nvPr/>
        </p:nvSpPr>
        <p:spPr bwMode="auto">
          <a:xfrm rot="-241479">
            <a:off x="6972300" y="4127500"/>
            <a:ext cx="144463" cy="193675"/>
          </a:xfrm>
          <a:prstGeom prst="ellipse">
            <a:avLst/>
          </a:prstGeom>
          <a:solidFill>
            <a:schemeClr val="bg2"/>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621" name="Rectangle 14"/>
          <p:cNvSpPr>
            <a:spLocks noChangeArrowheads="1"/>
          </p:cNvSpPr>
          <p:nvPr/>
        </p:nvSpPr>
        <p:spPr bwMode="auto">
          <a:xfrm rot="651177">
            <a:off x="6767513" y="3989388"/>
            <a:ext cx="144462" cy="231775"/>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22" name="Oval 15"/>
          <p:cNvSpPr>
            <a:spLocks noChangeArrowheads="1"/>
          </p:cNvSpPr>
          <p:nvPr/>
        </p:nvSpPr>
        <p:spPr bwMode="auto">
          <a:xfrm rot="651177">
            <a:off x="6746875" y="4114800"/>
            <a:ext cx="144463" cy="193675"/>
          </a:xfrm>
          <a:prstGeom prst="ellipse">
            <a:avLst/>
          </a:prstGeom>
          <a:solidFill>
            <a:schemeClr val="bg2"/>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623" name="Rectangle 16"/>
          <p:cNvSpPr>
            <a:spLocks noChangeArrowheads="1"/>
          </p:cNvSpPr>
          <p:nvPr/>
        </p:nvSpPr>
        <p:spPr bwMode="auto">
          <a:xfrm rot="-2880353">
            <a:off x="5080794" y="4067969"/>
            <a:ext cx="206375" cy="236537"/>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24" name="Oval 17"/>
          <p:cNvSpPr>
            <a:spLocks noChangeArrowheads="1"/>
          </p:cNvSpPr>
          <p:nvPr/>
        </p:nvSpPr>
        <p:spPr bwMode="auto">
          <a:xfrm rot="-2880353">
            <a:off x="5161756" y="4160044"/>
            <a:ext cx="206375" cy="1984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625" name="Rectangle 18"/>
          <p:cNvSpPr>
            <a:spLocks noChangeArrowheads="1"/>
          </p:cNvSpPr>
          <p:nvPr/>
        </p:nvSpPr>
        <p:spPr bwMode="auto">
          <a:xfrm>
            <a:off x="4630738" y="4249738"/>
            <a:ext cx="95250" cy="206375"/>
          </a:xfrm>
          <a:prstGeom prst="rect">
            <a:avLst/>
          </a:prstGeom>
          <a:solidFill>
            <a:srgbClr val="007BC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26" name="Rectangle 19"/>
          <p:cNvSpPr>
            <a:spLocks noChangeArrowheads="1"/>
          </p:cNvSpPr>
          <p:nvPr/>
        </p:nvSpPr>
        <p:spPr bwMode="auto">
          <a:xfrm>
            <a:off x="4757738" y="4249738"/>
            <a:ext cx="95250" cy="206375"/>
          </a:xfrm>
          <a:prstGeom prst="rect">
            <a:avLst/>
          </a:prstGeom>
          <a:solidFill>
            <a:srgbClr val="007BC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27" name="Rectangle 20"/>
          <p:cNvSpPr>
            <a:spLocks noChangeArrowheads="1"/>
          </p:cNvSpPr>
          <p:nvPr/>
        </p:nvSpPr>
        <p:spPr bwMode="auto">
          <a:xfrm>
            <a:off x="1365250" y="5332413"/>
            <a:ext cx="6915150" cy="171450"/>
          </a:xfrm>
          <a:prstGeom prst="rect">
            <a:avLst/>
          </a:prstGeom>
          <a:solidFill>
            <a:srgbClr val="F7CE5B"/>
          </a:solidFill>
          <a:ln w="19050">
            <a:solidFill>
              <a:srgbClr val="F7CE5B"/>
            </a:solidFill>
            <a:miter lim="800000"/>
            <a:headEnd/>
            <a:tailEnd/>
          </a:ln>
        </p:spPr>
        <p:txBody>
          <a:bodyPr lIns="0" tIns="0" rIns="0" bIns="0" anchor="ctr">
            <a:spAutoFit/>
          </a:bodyPr>
          <a:lstStyle/>
          <a:p>
            <a:pPr algn="ctr">
              <a:spcBef>
                <a:spcPct val="30000"/>
              </a:spcBef>
            </a:pPr>
            <a:endParaRPr lang="en-US" sz="1000" b="1">
              <a:solidFill>
                <a:srgbClr val="FFFFFF"/>
              </a:solidFill>
              <a:latin typeface="Times" pitchFamily="-84" charset="0"/>
            </a:endParaRPr>
          </a:p>
        </p:txBody>
      </p:sp>
      <p:sp>
        <p:nvSpPr>
          <p:cNvPr id="68628" name="Oval 21"/>
          <p:cNvSpPr>
            <a:spLocks noChangeArrowheads="1"/>
          </p:cNvSpPr>
          <p:nvPr/>
        </p:nvSpPr>
        <p:spPr bwMode="auto">
          <a:xfrm>
            <a:off x="1549400" y="2835275"/>
            <a:ext cx="990600" cy="990600"/>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76822" name="Oval 22"/>
          <p:cNvSpPr>
            <a:spLocks noChangeArrowheads="1"/>
          </p:cNvSpPr>
          <p:nvPr/>
        </p:nvSpPr>
        <p:spPr bwMode="auto">
          <a:xfrm>
            <a:off x="2171700" y="31908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23" name="Oval 23"/>
          <p:cNvSpPr>
            <a:spLocks noChangeArrowheads="1"/>
          </p:cNvSpPr>
          <p:nvPr/>
        </p:nvSpPr>
        <p:spPr bwMode="auto">
          <a:xfrm>
            <a:off x="1981200" y="3508375"/>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endParaRPr lang="en-US"/>
          </a:p>
        </p:txBody>
      </p:sp>
      <p:sp>
        <p:nvSpPr>
          <p:cNvPr id="76824" name="Freeform 24"/>
          <p:cNvSpPr>
            <a:spLocks/>
          </p:cNvSpPr>
          <p:nvPr/>
        </p:nvSpPr>
        <p:spPr bwMode="auto">
          <a:xfrm rot="18492806">
            <a:off x="1600200" y="3025775"/>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endParaRPr lang="en-US"/>
          </a:p>
        </p:txBody>
      </p:sp>
      <p:sp>
        <p:nvSpPr>
          <p:cNvPr id="76825" name="Oval 25"/>
          <p:cNvSpPr>
            <a:spLocks noChangeArrowheads="1"/>
          </p:cNvSpPr>
          <p:nvPr/>
        </p:nvSpPr>
        <p:spPr bwMode="auto">
          <a:xfrm>
            <a:off x="2324100" y="33432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26" name="Oval 26"/>
          <p:cNvSpPr>
            <a:spLocks noChangeArrowheads="1"/>
          </p:cNvSpPr>
          <p:nvPr/>
        </p:nvSpPr>
        <p:spPr bwMode="auto">
          <a:xfrm>
            <a:off x="1917700" y="33178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27" name="Oval 27"/>
          <p:cNvSpPr>
            <a:spLocks noChangeArrowheads="1"/>
          </p:cNvSpPr>
          <p:nvPr/>
        </p:nvSpPr>
        <p:spPr bwMode="auto">
          <a:xfrm>
            <a:off x="2120900" y="33432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28" name="Oval 28"/>
          <p:cNvSpPr>
            <a:spLocks noChangeArrowheads="1"/>
          </p:cNvSpPr>
          <p:nvPr/>
        </p:nvSpPr>
        <p:spPr bwMode="auto">
          <a:xfrm>
            <a:off x="1714500" y="3381375"/>
            <a:ext cx="177800" cy="153988"/>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68636" name="AutoShape 29"/>
          <p:cNvSpPr>
            <a:spLocks noChangeArrowheads="1"/>
          </p:cNvSpPr>
          <p:nvPr/>
        </p:nvSpPr>
        <p:spPr bwMode="auto">
          <a:xfrm rot="-399459">
            <a:off x="1747838" y="2265363"/>
            <a:ext cx="990600" cy="749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64" y="10800"/>
                </a:moveTo>
                <a:cubicBezTo>
                  <a:pt x="18164" y="6732"/>
                  <a:pt x="14867" y="3436"/>
                  <a:pt x="10800" y="3436"/>
                </a:cubicBezTo>
                <a:cubicBezTo>
                  <a:pt x="9606" y="3435"/>
                  <a:pt x="8431" y="3726"/>
                  <a:pt x="7374" y="4281"/>
                </a:cubicBezTo>
                <a:lnTo>
                  <a:pt x="5776" y="1239"/>
                </a:lnTo>
                <a:cubicBezTo>
                  <a:pt x="7325" y="425"/>
                  <a:pt x="9049" y="-1"/>
                  <a:pt x="10800" y="-1"/>
                </a:cubicBezTo>
                <a:cubicBezTo>
                  <a:pt x="16764" y="-1"/>
                  <a:pt x="21599" y="4835"/>
                  <a:pt x="21600" y="10799"/>
                </a:cubicBezTo>
                <a:lnTo>
                  <a:pt x="21600" y="10800"/>
                </a:lnTo>
                <a:lnTo>
                  <a:pt x="24300" y="10800"/>
                </a:lnTo>
                <a:lnTo>
                  <a:pt x="19882" y="15218"/>
                </a:lnTo>
                <a:lnTo>
                  <a:pt x="15464" y="10800"/>
                </a:lnTo>
                <a:lnTo>
                  <a:pt x="18164" y="10800"/>
                </a:lnTo>
                <a:close/>
              </a:path>
            </a:pathLst>
          </a:custGeom>
          <a:gradFill rotWithShape="0">
            <a:gsLst>
              <a:gs pos="0">
                <a:srgbClr val="007BC5"/>
              </a:gs>
              <a:gs pos="100000">
                <a:srgbClr val="F7CE5B"/>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p>
            <a:endParaRPr lang="en-US"/>
          </a:p>
        </p:txBody>
      </p:sp>
      <p:sp>
        <p:nvSpPr>
          <p:cNvPr id="68637" name="Freeform 30"/>
          <p:cNvSpPr>
            <a:spLocks/>
          </p:cNvSpPr>
          <p:nvPr/>
        </p:nvSpPr>
        <p:spPr bwMode="auto">
          <a:xfrm>
            <a:off x="1341438" y="3046413"/>
            <a:ext cx="233362" cy="119062"/>
          </a:xfrm>
          <a:custGeom>
            <a:avLst/>
            <a:gdLst>
              <a:gd name="T0" fmla="*/ 2147483647 w 147"/>
              <a:gd name="T1" fmla="*/ 2147483647 h 75"/>
              <a:gd name="T2" fmla="*/ 2147483647 w 147"/>
              <a:gd name="T3" fmla="*/ 2147483647 h 75"/>
              <a:gd name="T4" fmla="*/ 2147483647 w 147"/>
              <a:gd name="T5" fmla="*/ 2147483647 h 75"/>
              <a:gd name="T6" fmla="*/ 0 60000 65536"/>
              <a:gd name="T7" fmla="*/ 0 60000 65536"/>
              <a:gd name="T8" fmla="*/ 0 60000 65536"/>
              <a:gd name="T9" fmla="*/ 0 w 147"/>
              <a:gd name="T10" fmla="*/ 0 h 75"/>
              <a:gd name="T11" fmla="*/ 147 w 147"/>
              <a:gd name="T12" fmla="*/ 75 h 75"/>
            </a:gdLst>
            <a:ahLst/>
            <a:cxnLst>
              <a:cxn ang="T6">
                <a:pos x="T0" y="T1"/>
              </a:cxn>
              <a:cxn ang="T7">
                <a:pos x="T2" y="T3"/>
              </a:cxn>
              <a:cxn ang="T8">
                <a:pos x="T4" y="T5"/>
              </a:cxn>
            </a:cxnLst>
            <a:rect l="T9" t="T10" r="T11" b="T12"/>
            <a:pathLst>
              <a:path w="147" h="75">
                <a:moveTo>
                  <a:pt x="147" y="75"/>
                </a:moveTo>
                <a:cubicBezTo>
                  <a:pt x="142" y="59"/>
                  <a:pt x="137" y="32"/>
                  <a:pt x="115" y="27"/>
                </a:cubicBezTo>
                <a:cubicBezTo>
                  <a:pt x="0" y="0"/>
                  <a:pt x="3" y="58"/>
                  <a:pt x="3" y="11"/>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38" name="Freeform 31"/>
          <p:cNvSpPr>
            <a:spLocks/>
          </p:cNvSpPr>
          <p:nvPr/>
        </p:nvSpPr>
        <p:spPr bwMode="auto">
          <a:xfrm>
            <a:off x="1612900" y="2808288"/>
            <a:ext cx="114300" cy="115887"/>
          </a:xfrm>
          <a:custGeom>
            <a:avLst/>
            <a:gdLst>
              <a:gd name="T0" fmla="*/ 2147483647 w 72"/>
              <a:gd name="T1" fmla="*/ 2147483647 h 73"/>
              <a:gd name="T2" fmla="*/ 2147483647 w 72"/>
              <a:gd name="T3" fmla="*/ 2147483647 h 73"/>
              <a:gd name="T4" fmla="*/ 2147483647 w 72"/>
              <a:gd name="T5" fmla="*/ 2147483647 h 73"/>
              <a:gd name="T6" fmla="*/ 0 w 72"/>
              <a:gd name="T7" fmla="*/ 2147483647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72" y="73"/>
                </a:moveTo>
                <a:cubicBezTo>
                  <a:pt x="67" y="65"/>
                  <a:pt x="59" y="58"/>
                  <a:pt x="56" y="49"/>
                </a:cubicBezTo>
                <a:cubicBezTo>
                  <a:pt x="51" y="36"/>
                  <a:pt x="59" y="17"/>
                  <a:pt x="48" y="9"/>
                </a:cubicBezTo>
                <a:cubicBezTo>
                  <a:pt x="35" y="0"/>
                  <a:pt x="16" y="9"/>
                  <a:pt x="0" y="9"/>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39" name="Freeform 32"/>
          <p:cNvSpPr>
            <a:spLocks/>
          </p:cNvSpPr>
          <p:nvPr/>
        </p:nvSpPr>
        <p:spPr bwMode="auto">
          <a:xfrm>
            <a:off x="2160588" y="3787775"/>
            <a:ext cx="138112" cy="254000"/>
          </a:xfrm>
          <a:custGeom>
            <a:avLst/>
            <a:gdLst>
              <a:gd name="T0" fmla="*/ 2147483647 w 87"/>
              <a:gd name="T1" fmla="*/ 0 h 160"/>
              <a:gd name="T2" fmla="*/ 2147483647 w 87"/>
              <a:gd name="T3" fmla="*/ 2147483647 h 160"/>
              <a:gd name="T4" fmla="*/ 2147483647 w 87"/>
              <a:gd name="T5" fmla="*/ 2147483647 h 160"/>
              <a:gd name="T6" fmla="*/ 2147483647 w 87"/>
              <a:gd name="T7" fmla="*/ 2147483647 h 160"/>
              <a:gd name="T8" fmla="*/ 2147483647 w 87"/>
              <a:gd name="T9" fmla="*/ 2147483647 h 160"/>
              <a:gd name="T10" fmla="*/ 0 60000 65536"/>
              <a:gd name="T11" fmla="*/ 0 60000 65536"/>
              <a:gd name="T12" fmla="*/ 0 60000 65536"/>
              <a:gd name="T13" fmla="*/ 0 60000 65536"/>
              <a:gd name="T14" fmla="*/ 0 60000 65536"/>
              <a:gd name="T15" fmla="*/ 0 w 87"/>
              <a:gd name="T16" fmla="*/ 0 h 160"/>
              <a:gd name="T17" fmla="*/ 87 w 87"/>
              <a:gd name="T18" fmla="*/ 160 h 160"/>
            </a:gdLst>
            <a:ahLst/>
            <a:cxnLst>
              <a:cxn ang="T10">
                <a:pos x="T0" y="T1"/>
              </a:cxn>
              <a:cxn ang="T11">
                <a:pos x="T2" y="T3"/>
              </a:cxn>
              <a:cxn ang="T12">
                <a:pos x="T4" y="T5"/>
              </a:cxn>
              <a:cxn ang="T13">
                <a:pos x="T6" y="T7"/>
              </a:cxn>
              <a:cxn ang="T14">
                <a:pos x="T8" y="T9"/>
              </a:cxn>
            </a:cxnLst>
            <a:rect l="T15" t="T16" r="T17" b="T18"/>
            <a:pathLst>
              <a:path w="87" h="160">
                <a:moveTo>
                  <a:pt x="7" y="0"/>
                </a:moveTo>
                <a:cubicBezTo>
                  <a:pt x="19" y="74"/>
                  <a:pt x="0" y="29"/>
                  <a:pt x="39" y="64"/>
                </a:cubicBezTo>
                <a:cubicBezTo>
                  <a:pt x="56" y="79"/>
                  <a:pt x="87" y="112"/>
                  <a:pt x="87" y="112"/>
                </a:cubicBezTo>
                <a:cubicBezTo>
                  <a:pt x="76" y="120"/>
                  <a:pt x="64" y="127"/>
                  <a:pt x="55" y="136"/>
                </a:cubicBezTo>
                <a:cubicBezTo>
                  <a:pt x="48" y="143"/>
                  <a:pt x="39" y="160"/>
                  <a:pt x="39" y="16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0" name="Freeform 33"/>
          <p:cNvSpPr>
            <a:spLocks/>
          </p:cNvSpPr>
          <p:nvPr/>
        </p:nvSpPr>
        <p:spPr bwMode="auto">
          <a:xfrm>
            <a:off x="1435100" y="3648075"/>
            <a:ext cx="241300" cy="119063"/>
          </a:xfrm>
          <a:custGeom>
            <a:avLst/>
            <a:gdLst>
              <a:gd name="T0" fmla="*/ 2147483647 w 152"/>
              <a:gd name="T1" fmla="*/ 0 h 75"/>
              <a:gd name="T2" fmla="*/ 2147483647 w 152"/>
              <a:gd name="T3" fmla="*/ 2147483647 h 75"/>
              <a:gd name="T4" fmla="*/ 2147483647 w 152"/>
              <a:gd name="T5" fmla="*/ 2147483647 h 75"/>
              <a:gd name="T6" fmla="*/ 0 w 152"/>
              <a:gd name="T7" fmla="*/ 2147483647 h 75"/>
              <a:gd name="T8" fmla="*/ 0 60000 65536"/>
              <a:gd name="T9" fmla="*/ 0 60000 65536"/>
              <a:gd name="T10" fmla="*/ 0 60000 65536"/>
              <a:gd name="T11" fmla="*/ 0 60000 65536"/>
              <a:gd name="T12" fmla="*/ 0 w 152"/>
              <a:gd name="T13" fmla="*/ 0 h 75"/>
              <a:gd name="T14" fmla="*/ 152 w 152"/>
              <a:gd name="T15" fmla="*/ 75 h 75"/>
            </a:gdLst>
            <a:ahLst/>
            <a:cxnLst>
              <a:cxn ang="T8">
                <a:pos x="T0" y="T1"/>
              </a:cxn>
              <a:cxn ang="T9">
                <a:pos x="T2" y="T3"/>
              </a:cxn>
              <a:cxn ang="T10">
                <a:pos x="T4" y="T5"/>
              </a:cxn>
              <a:cxn ang="T11">
                <a:pos x="T6" y="T7"/>
              </a:cxn>
            </a:cxnLst>
            <a:rect l="T12" t="T13" r="T14" b="T15"/>
            <a:pathLst>
              <a:path w="152" h="75">
                <a:moveTo>
                  <a:pt x="152" y="0"/>
                </a:moveTo>
                <a:cubicBezTo>
                  <a:pt x="128" y="5"/>
                  <a:pt x="102" y="6"/>
                  <a:pt x="80" y="16"/>
                </a:cubicBezTo>
                <a:cubicBezTo>
                  <a:pt x="71" y="20"/>
                  <a:pt x="71" y="34"/>
                  <a:pt x="64" y="40"/>
                </a:cubicBezTo>
                <a:cubicBezTo>
                  <a:pt x="24" y="75"/>
                  <a:pt x="32" y="72"/>
                  <a:pt x="0" y="7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1" name="Freeform 34"/>
          <p:cNvSpPr>
            <a:spLocks/>
          </p:cNvSpPr>
          <p:nvPr/>
        </p:nvSpPr>
        <p:spPr bwMode="auto">
          <a:xfrm>
            <a:off x="2527300" y="3241675"/>
            <a:ext cx="228600" cy="88900"/>
          </a:xfrm>
          <a:custGeom>
            <a:avLst/>
            <a:gdLst>
              <a:gd name="T0" fmla="*/ 0 w 144"/>
              <a:gd name="T1" fmla="*/ 2147483647 h 56"/>
              <a:gd name="T2" fmla="*/ 2147483647 w 144"/>
              <a:gd name="T3" fmla="*/ 0 h 56"/>
              <a:gd name="T4" fmla="*/ 0 60000 65536"/>
              <a:gd name="T5" fmla="*/ 0 60000 65536"/>
              <a:gd name="T6" fmla="*/ 0 w 144"/>
              <a:gd name="T7" fmla="*/ 0 h 56"/>
              <a:gd name="T8" fmla="*/ 144 w 144"/>
              <a:gd name="T9" fmla="*/ 56 h 56"/>
            </a:gdLst>
            <a:ahLst/>
            <a:cxnLst>
              <a:cxn ang="T4">
                <a:pos x="T0" y="T1"/>
              </a:cxn>
              <a:cxn ang="T5">
                <a:pos x="T2" y="T3"/>
              </a:cxn>
            </a:cxnLst>
            <a:rect l="T6" t="T7" r="T8" b="T9"/>
            <a:pathLst>
              <a:path w="144" h="56">
                <a:moveTo>
                  <a:pt x="0" y="32"/>
                </a:moveTo>
                <a:cubicBezTo>
                  <a:pt x="46" y="17"/>
                  <a:pt x="116" y="56"/>
                  <a:pt x="14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2" name="Freeform 35"/>
          <p:cNvSpPr>
            <a:spLocks/>
          </p:cNvSpPr>
          <p:nvPr/>
        </p:nvSpPr>
        <p:spPr bwMode="auto">
          <a:xfrm>
            <a:off x="1333500" y="3432175"/>
            <a:ext cx="228600" cy="63500"/>
          </a:xfrm>
          <a:custGeom>
            <a:avLst/>
            <a:gdLst>
              <a:gd name="T0" fmla="*/ 2147483647 w 144"/>
              <a:gd name="T1" fmla="*/ 0 h 40"/>
              <a:gd name="T2" fmla="*/ 2147483647 w 144"/>
              <a:gd name="T3" fmla="*/ 2147483647 h 40"/>
              <a:gd name="T4" fmla="*/ 0 w 144"/>
              <a:gd name="T5" fmla="*/ 2147483647 h 40"/>
              <a:gd name="T6" fmla="*/ 0 60000 65536"/>
              <a:gd name="T7" fmla="*/ 0 60000 65536"/>
              <a:gd name="T8" fmla="*/ 0 60000 65536"/>
              <a:gd name="T9" fmla="*/ 0 w 144"/>
              <a:gd name="T10" fmla="*/ 0 h 40"/>
              <a:gd name="T11" fmla="*/ 144 w 144"/>
              <a:gd name="T12" fmla="*/ 40 h 40"/>
            </a:gdLst>
            <a:ahLst/>
            <a:cxnLst>
              <a:cxn ang="T6">
                <a:pos x="T0" y="T1"/>
              </a:cxn>
              <a:cxn ang="T7">
                <a:pos x="T2" y="T3"/>
              </a:cxn>
              <a:cxn ang="T8">
                <a:pos x="T4" y="T5"/>
              </a:cxn>
            </a:cxnLst>
            <a:rect l="T9" t="T10" r="T11" b="T12"/>
            <a:pathLst>
              <a:path w="144" h="40">
                <a:moveTo>
                  <a:pt x="144" y="0"/>
                </a:moveTo>
                <a:cubicBezTo>
                  <a:pt x="117" y="3"/>
                  <a:pt x="90" y="0"/>
                  <a:pt x="64" y="8"/>
                </a:cubicBezTo>
                <a:cubicBezTo>
                  <a:pt x="34" y="17"/>
                  <a:pt x="44" y="40"/>
                  <a:pt x="0" y="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3" name="Freeform 36"/>
          <p:cNvSpPr>
            <a:spLocks/>
          </p:cNvSpPr>
          <p:nvPr/>
        </p:nvSpPr>
        <p:spPr bwMode="auto">
          <a:xfrm>
            <a:off x="2146300" y="2720975"/>
            <a:ext cx="131763" cy="139700"/>
          </a:xfrm>
          <a:custGeom>
            <a:avLst/>
            <a:gdLst>
              <a:gd name="T0" fmla="*/ 0 w 83"/>
              <a:gd name="T1" fmla="*/ 2147483647 h 88"/>
              <a:gd name="T2" fmla="*/ 2147483647 w 83"/>
              <a:gd name="T3" fmla="*/ 2147483647 h 88"/>
              <a:gd name="T4" fmla="*/ 2147483647 w 83"/>
              <a:gd name="T5" fmla="*/ 0 h 88"/>
              <a:gd name="T6" fmla="*/ 0 60000 65536"/>
              <a:gd name="T7" fmla="*/ 0 60000 65536"/>
              <a:gd name="T8" fmla="*/ 0 60000 65536"/>
              <a:gd name="T9" fmla="*/ 0 w 83"/>
              <a:gd name="T10" fmla="*/ 0 h 88"/>
              <a:gd name="T11" fmla="*/ 83 w 83"/>
              <a:gd name="T12" fmla="*/ 88 h 88"/>
            </a:gdLst>
            <a:ahLst/>
            <a:cxnLst>
              <a:cxn ang="T6">
                <a:pos x="T0" y="T1"/>
              </a:cxn>
              <a:cxn ang="T7">
                <a:pos x="T2" y="T3"/>
              </a:cxn>
              <a:cxn ang="T8">
                <a:pos x="T4" y="T5"/>
              </a:cxn>
            </a:cxnLst>
            <a:rect l="T9" t="T10" r="T11" b="T12"/>
            <a:pathLst>
              <a:path w="83" h="88">
                <a:moveTo>
                  <a:pt x="0" y="88"/>
                </a:moveTo>
                <a:cubicBezTo>
                  <a:pt x="4" y="77"/>
                  <a:pt x="12" y="46"/>
                  <a:pt x="24" y="40"/>
                </a:cubicBezTo>
                <a:cubicBezTo>
                  <a:pt x="83" y="11"/>
                  <a:pt x="72" y="61"/>
                  <a:pt x="72"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4" name="Freeform 37"/>
          <p:cNvSpPr>
            <a:spLocks/>
          </p:cNvSpPr>
          <p:nvPr/>
        </p:nvSpPr>
        <p:spPr bwMode="auto">
          <a:xfrm>
            <a:off x="1876425" y="3787775"/>
            <a:ext cx="79375" cy="215900"/>
          </a:xfrm>
          <a:custGeom>
            <a:avLst/>
            <a:gdLst>
              <a:gd name="T0" fmla="*/ 2147483647 w 50"/>
              <a:gd name="T1" fmla="*/ 0 h 136"/>
              <a:gd name="T2" fmla="*/ 2147483647 w 50"/>
              <a:gd name="T3" fmla="*/ 2147483647 h 136"/>
              <a:gd name="T4" fmla="*/ 2147483647 w 50"/>
              <a:gd name="T5" fmla="*/ 2147483647 h 136"/>
              <a:gd name="T6" fmla="*/ 2147483647 w 50"/>
              <a:gd name="T7" fmla="*/ 2147483647 h 136"/>
              <a:gd name="T8" fmla="*/ 2147483647 w 50"/>
              <a:gd name="T9" fmla="*/ 2147483647 h 136"/>
              <a:gd name="T10" fmla="*/ 0 60000 65536"/>
              <a:gd name="T11" fmla="*/ 0 60000 65536"/>
              <a:gd name="T12" fmla="*/ 0 60000 65536"/>
              <a:gd name="T13" fmla="*/ 0 60000 65536"/>
              <a:gd name="T14" fmla="*/ 0 60000 65536"/>
              <a:gd name="T15" fmla="*/ 0 w 50"/>
              <a:gd name="T16" fmla="*/ 0 h 136"/>
              <a:gd name="T17" fmla="*/ 50 w 50"/>
              <a:gd name="T18" fmla="*/ 136 h 136"/>
            </a:gdLst>
            <a:ahLst/>
            <a:cxnLst>
              <a:cxn ang="T10">
                <a:pos x="T0" y="T1"/>
              </a:cxn>
              <a:cxn ang="T11">
                <a:pos x="T2" y="T3"/>
              </a:cxn>
              <a:cxn ang="T12">
                <a:pos x="T4" y="T5"/>
              </a:cxn>
              <a:cxn ang="T13">
                <a:pos x="T6" y="T7"/>
              </a:cxn>
              <a:cxn ang="T14">
                <a:pos x="T8" y="T9"/>
              </a:cxn>
            </a:cxnLst>
            <a:rect l="T15" t="T16" r="T17" b="T18"/>
            <a:pathLst>
              <a:path w="50" h="136">
                <a:moveTo>
                  <a:pt x="2" y="0"/>
                </a:moveTo>
                <a:cubicBezTo>
                  <a:pt x="5" y="19"/>
                  <a:pt x="0" y="40"/>
                  <a:pt x="10" y="56"/>
                </a:cubicBezTo>
                <a:cubicBezTo>
                  <a:pt x="16" y="65"/>
                  <a:pt x="33" y="57"/>
                  <a:pt x="42" y="64"/>
                </a:cubicBezTo>
                <a:cubicBezTo>
                  <a:pt x="49" y="69"/>
                  <a:pt x="47" y="80"/>
                  <a:pt x="50" y="88"/>
                </a:cubicBezTo>
                <a:cubicBezTo>
                  <a:pt x="40" y="103"/>
                  <a:pt x="10" y="127"/>
                  <a:pt x="10" y="13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5" name="Freeform 38"/>
          <p:cNvSpPr>
            <a:spLocks/>
          </p:cNvSpPr>
          <p:nvPr/>
        </p:nvSpPr>
        <p:spPr bwMode="auto">
          <a:xfrm>
            <a:off x="2409825" y="3660775"/>
            <a:ext cx="79375" cy="215900"/>
          </a:xfrm>
          <a:custGeom>
            <a:avLst/>
            <a:gdLst>
              <a:gd name="T0" fmla="*/ 2147483647 w 50"/>
              <a:gd name="T1" fmla="*/ 0 h 136"/>
              <a:gd name="T2" fmla="*/ 2147483647 w 50"/>
              <a:gd name="T3" fmla="*/ 2147483647 h 136"/>
              <a:gd name="T4" fmla="*/ 2147483647 w 50"/>
              <a:gd name="T5" fmla="*/ 2147483647 h 136"/>
              <a:gd name="T6" fmla="*/ 2147483647 w 50"/>
              <a:gd name="T7" fmla="*/ 2147483647 h 136"/>
              <a:gd name="T8" fmla="*/ 2147483647 w 50"/>
              <a:gd name="T9" fmla="*/ 2147483647 h 136"/>
              <a:gd name="T10" fmla="*/ 0 60000 65536"/>
              <a:gd name="T11" fmla="*/ 0 60000 65536"/>
              <a:gd name="T12" fmla="*/ 0 60000 65536"/>
              <a:gd name="T13" fmla="*/ 0 60000 65536"/>
              <a:gd name="T14" fmla="*/ 0 60000 65536"/>
              <a:gd name="T15" fmla="*/ 0 w 50"/>
              <a:gd name="T16" fmla="*/ 0 h 136"/>
              <a:gd name="T17" fmla="*/ 50 w 50"/>
              <a:gd name="T18" fmla="*/ 136 h 136"/>
            </a:gdLst>
            <a:ahLst/>
            <a:cxnLst>
              <a:cxn ang="T10">
                <a:pos x="T0" y="T1"/>
              </a:cxn>
              <a:cxn ang="T11">
                <a:pos x="T2" y="T3"/>
              </a:cxn>
              <a:cxn ang="T12">
                <a:pos x="T4" y="T5"/>
              </a:cxn>
              <a:cxn ang="T13">
                <a:pos x="T6" y="T7"/>
              </a:cxn>
              <a:cxn ang="T14">
                <a:pos x="T8" y="T9"/>
              </a:cxn>
            </a:cxnLst>
            <a:rect l="T15" t="T16" r="T17" b="T18"/>
            <a:pathLst>
              <a:path w="50" h="136">
                <a:moveTo>
                  <a:pt x="2" y="0"/>
                </a:moveTo>
                <a:cubicBezTo>
                  <a:pt x="5" y="19"/>
                  <a:pt x="0" y="40"/>
                  <a:pt x="10" y="56"/>
                </a:cubicBezTo>
                <a:cubicBezTo>
                  <a:pt x="16" y="65"/>
                  <a:pt x="33" y="57"/>
                  <a:pt x="42" y="64"/>
                </a:cubicBezTo>
                <a:cubicBezTo>
                  <a:pt x="49" y="69"/>
                  <a:pt x="47" y="80"/>
                  <a:pt x="50" y="88"/>
                </a:cubicBezTo>
                <a:cubicBezTo>
                  <a:pt x="40" y="103"/>
                  <a:pt x="10" y="127"/>
                  <a:pt x="10" y="13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6" name="Freeform 39"/>
          <p:cNvSpPr>
            <a:spLocks/>
          </p:cNvSpPr>
          <p:nvPr/>
        </p:nvSpPr>
        <p:spPr bwMode="auto">
          <a:xfrm>
            <a:off x="2489200" y="3063875"/>
            <a:ext cx="228600" cy="63500"/>
          </a:xfrm>
          <a:custGeom>
            <a:avLst/>
            <a:gdLst>
              <a:gd name="T0" fmla="*/ 2147483647 w 144"/>
              <a:gd name="T1" fmla="*/ 0 h 40"/>
              <a:gd name="T2" fmla="*/ 2147483647 w 144"/>
              <a:gd name="T3" fmla="*/ 2147483647 h 40"/>
              <a:gd name="T4" fmla="*/ 0 w 144"/>
              <a:gd name="T5" fmla="*/ 2147483647 h 40"/>
              <a:gd name="T6" fmla="*/ 0 60000 65536"/>
              <a:gd name="T7" fmla="*/ 0 60000 65536"/>
              <a:gd name="T8" fmla="*/ 0 60000 65536"/>
              <a:gd name="T9" fmla="*/ 0 w 144"/>
              <a:gd name="T10" fmla="*/ 0 h 40"/>
              <a:gd name="T11" fmla="*/ 144 w 144"/>
              <a:gd name="T12" fmla="*/ 40 h 40"/>
            </a:gdLst>
            <a:ahLst/>
            <a:cxnLst>
              <a:cxn ang="T6">
                <a:pos x="T0" y="T1"/>
              </a:cxn>
              <a:cxn ang="T7">
                <a:pos x="T2" y="T3"/>
              </a:cxn>
              <a:cxn ang="T8">
                <a:pos x="T4" y="T5"/>
              </a:cxn>
            </a:cxnLst>
            <a:rect l="T9" t="T10" r="T11" b="T12"/>
            <a:pathLst>
              <a:path w="144" h="40">
                <a:moveTo>
                  <a:pt x="144" y="0"/>
                </a:moveTo>
                <a:cubicBezTo>
                  <a:pt x="117" y="3"/>
                  <a:pt x="90" y="0"/>
                  <a:pt x="64" y="8"/>
                </a:cubicBezTo>
                <a:cubicBezTo>
                  <a:pt x="34" y="17"/>
                  <a:pt x="44" y="40"/>
                  <a:pt x="0" y="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7" name="Freeform 40"/>
          <p:cNvSpPr>
            <a:spLocks/>
          </p:cNvSpPr>
          <p:nvPr/>
        </p:nvSpPr>
        <p:spPr bwMode="auto">
          <a:xfrm>
            <a:off x="2471738" y="3478213"/>
            <a:ext cx="233362" cy="119062"/>
          </a:xfrm>
          <a:custGeom>
            <a:avLst/>
            <a:gdLst>
              <a:gd name="T0" fmla="*/ 2147483647 w 147"/>
              <a:gd name="T1" fmla="*/ 2147483647 h 75"/>
              <a:gd name="T2" fmla="*/ 2147483647 w 147"/>
              <a:gd name="T3" fmla="*/ 2147483647 h 75"/>
              <a:gd name="T4" fmla="*/ 2147483647 w 147"/>
              <a:gd name="T5" fmla="*/ 2147483647 h 75"/>
              <a:gd name="T6" fmla="*/ 0 60000 65536"/>
              <a:gd name="T7" fmla="*/ 0 60000 65536"/>
              <a:gd name="T8" fmla="*/ 0 60000 65536"/>
              <a:gd name="T9" fmla="*/ 0 w 147"/>
              <a:gd name="T10" fmla="*/ 0 h 75"/>
              <a:gd name="T11" fmla="*/ 147 w 147"/>
              <a:gd name="T12" fmla="*/ 75 h 75"/>
            </a:gdLst>
            <a:ahLst/>
            <a:cxnLst>
              <a:cxn ang="T6">
                <a:pos x="T0" y="T1"/>
              </a:cxn>
              <a:cxn ang="T7">
                <a:pos x="T2" y="T3"/>
              </a:cxn>
              <a:cxn ang="T8">
                <a:pos x="T4" y="T5"/>
              </a:cxn>
            </a:cxnLst>
            <a:rect l="T9" t="T10" r="T11" b="T12"/>
            <a:pathLst>
              <a:path w="147" h="75">
                <a:moveTo>
                  <a:pt x="147" y="75"/>
                </a:moveTo>
                <a:cubicBezTo>
                  <a:pt x="142" y="59"/>
                  <a:pt x="137" y="32"/>
                  <a:pt x="115" y="27"/>
                </a:cubicBezTo>
                <a:cubicBezTo>
                  <a:pt x="0" y="0"/>
                  <a:pt x="3" y="58"/>
                  <a:pt x="3" y="11"/>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8" name="Freeform 41"/>
          <p:cNvSpPr>
            <a:spLocks/>
          </p:cNvSpPr>
          <p:nvPr/>
        </p:nvSpPr>
        <p:spPr bwMode="auto">
          <a:xfrm>
            <a:off x="1817688" y="2606675"/>
            <a:ext cx="138112" cy="254000"/>
          </a:xfrm>
          <a:custGeom>
            <a:avLst/>
            <a:gdLst>
              <a:gd name="T0" fmla="*/ 2147483647 w 87"/>
              <a:gd name="T1" fmla="*/ 0 h 160"/>
              <a:gd name="T2" fmla="*/ 2147483647 w 87"/>
              <a:gd name="T3" fmla="*/ 2147483647 h 160"/>
              <a:gd name="T4" fmla="*/ 2147483647 w 87"/>
              <a:gd name="T5" fmla="*/ 2147483647 h 160"/>
              <a:gd name="T6" fmla="*/ 2147483647 w 87"/>
              <a:gd name="T7" fmla="*/ 2147483647 h 160"/>
              <a:gd name="T8" fmla="*/ 2147483647 w 87"/>
              <a:gd name="T9" fmla="*/ 2147483647 h 160"/>
              <a:gd name="T10" fmla="*/ 0 60000 65536"/>
              <a:gd name="T11" fmla="*/ 0 60000 65536"/>
              <a:gd name="T12" fmla="*/ 0 60000 65536"/>
              <a:gd name="T13" fmla="*/ 0 60000 65536"/>
              <a:gd name="T14" fmla="*/ 0 60000 65536"/>
              <a:gd name="T15" fmla="*/ 0 w 87"/>
              <a:gd name="T16" fmla="*/ 0 h 160"/>
              <a:gd name="T17" fmla="*/ 87 w 87"/>
              <a:gd name="T18" fmla="*/ 160 h 160"/>
            </a:gdLst>
            <a:ahLst/>
            <a:cxnLst>
              <a:cxn ang="T10">
                <a:pos x="T0" y="T1"/>
              </a:cxn>
              <a:cxn ang="T11">
                <a:pos x="T2" y="T3"/>
              </a:cxn>
              <a:cxn ang="T12">
                <a:pos x="T4" y="T5"/>
              </a:cxn>
              <a:cxn ang="T13">
                <a:pos x="T6" y="T7"/>
              </a:cxn>
              <a:cxn ang="T14">
                <a:pos x="T8" y="T9"/>
              </a:cxn>
            </a:cxnLst>
            <a:rect l="T15" t="T16" r="T17" b="T18"/>
            <a:pathLst>
              <a:path w="87" h="160">
                <a:moveTo>
                  <a:pt x="7" y="0"/>
                </a:moveTo>
                <a:cubicBezTo>
                  <a:pt x="19" y="74"/>
                  <a:pt x="0" y="29"/>
                  <a:pt x="39" y="64"/>
                </a:cubicBezTo>
                <a:cubicBezTo>
                  <a:pt x="56" y="79"/>
                  <a:pt x="87" y="112"/>
                  <a:pt x="87" y="112"/>
                </a:cubicBezTo>
                <a:cubicBezTo>
                  <a:pt x="76" y="120"/>
                  <a:pt x="64" y="127"/>
                  <a:pt x="55" y="136"/>
                </a:cubicBezTo>
                <a:cubicBezTo>
                  <a:pt x="48" y="143"/>
                  <a:pt x="39" y="160"/>
                  <a:pt x="39" y="16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49" name="Freeform 42"/>
          <p:cNvSpPr>
            <a:spLocks/>
          </p:cNvSpPr>
          <p:nvPr/>
        </p:nvSpPr>
        <p:spPr bwMode="auto">
          <a:xfrm>
            <a:off x="2374900" y="2860675"/>
            <a:ext cx="241300" cy="119063"/>
          </a:xfrm>
          <a:custGeom>
            <a:avLst/>
            <a:gdLst>
              <a:gd name="T0" fmla="*/ 2147483647 w 152"/>
              <a:gd name="T1" fmla="*/ 0 h 75"/>
              <a:gd name="T2" fmla="*/ 2147483647 w 152"/>
              <a:gd name="T3" fmla="*/ 2147483647 h 75"/>
              <a:gd name="T4" fmla="*/ 2147483647 w 152"/>
              <a:gd name="T5" fmla="*/ 2147483647 h 75"/>
              <a:gd name="T6" fmla="*/ 0 w 152"/>
              <a:gd name="T7" fmla="*/ 2147483647 h 75"/>
              <a:gd name="T8" fmla="*/ 0 60000 65536"/>
              <a:gd name="T9" fmla="*/ 0 60000 65536"/>
              <a:gd name="T10" fmla="*/ 0 60000 65536"/>
              <a:gd name="T11" fmla="*/ 0 60000 65536"/>
              <a:gd name="T12" fmla="*/ 0 w 152"/>
              <a:gd name="T13" fmla="*/ 0 h 75"/>
              <a:gd name="T14" fmla="*/ 152 w 152"/>
              <a:gd name="T15" fmla="*/ 75 h 75"/>
            </a:gdLst>
            <a:ahLst/>
            <a:cxnLst>
              <a:cxn ang="T8">
                <a:pos x="T0" y="T1"/>
              </a:cxn>
              <a:cxn ang="T9">
                <a:pos x="T2" y="T3"/>
              </a:cxn>
              <a:cxn ang="T10">
                <a:pos x="T4" y="T5"/>
              </a:cxn>
              <a:cxn ang="T11">
                <a:pos x="T6" y="T7"/>
              </a:cxn>
            </a:cxnLst>
            <a:rect l="T12" t="T13" r="T14" b="T15"/>
            <a:pathLst>
              <a:path w="152" h="75">
                <a:moveTo>
                  <a:pt x="152" y="0"/>
                </a:moveTo>
                <a:cubicBezTo>
                  <a:pt x="128" y="5"/>
                  <a:pt x="102" y="6"/>
                  <a:pt x="80" y="16"/>
                </a:cubicBezTo>
                <a:cubicBezTo>
                  <a:pt x="71" y="20"/>
                  <a:pt x="71" y="34"/>
                  <a:pt x="64" y="40"/>
                </a:cubicBezTo>
                <a:cubicBezTo>
                  <a:pt x="24" y="75"/>
                  <a:pt x="32" y="72"/>
                  <a:pt x="0" y="72"/>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50" name="Text Box 43"/>
          <p:cNvSpPr txBox="1">
            <a:spLocks noChangeArrowheads="1"/>
          </p:cNvSpPr>
          <p:nvPr/>
        </p:nvSpPr>
        <p:spPr bwMode="auto">
          <a:xfrm>
            <a:off x="2336800" y="2027238"/>
            <a:ext cx="93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Rolling</a:t>
            </a:r>
          </a:p>
        </p:txBody>
      </p:sp>
      <p:sp>
        <p:nvSpPr>
          <p:cNvPr id="68651" name="Line 44"/>
          <p:cNvSpPr>
            <a:spLocks noChangeShapeType="1"/>
          </p:cNvSpPr>
          <p:nvPr/>
        </p:nvSpPr>
        <p:spPr bwMode="auto">
          <a:xfrm>
            <a:off x="3429000" y="1309688"/>
            <a:ext cx="0" cy="481171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68652" name="Line 45"/>
          <p:cNvSpPr>
            <a:spLocks noChangeShapeType="1"/>
          </p:cNvSpPr>
          <p:nvPr/>
        </p:nvSpPr>
        <p:spPr bwMode="auto">
          <a:xfrm>
            <a:off x="6070600" y="1314450"/>
            <a:ext cx="0" cy="481171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68653" name="Text Box 46"/>
          <p:cNvSpPr txBox="1">
            <a:spLocks noChangeArrowheads="1"/>
          </p:cNvSpPr>
          <p:nvPr/>
        </p:nvSpPr>
        <p:spPr bwMode="auto">
          <a:xfrm>
            <a:off x="254000" y="3889375"/>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solidFill>
                  <a:srgbClr val="F7CE5B"/>
                </a:solidFill>
              </a:rPr>
              <a:t>Selectins</a:t>
            </a:r>
          </a:p>
        </p:txBody>
      </p:sp>
      <p:sp>
        <p:nvSpPr>
          <p:cNvPr id="68654" name="Oval 47"/>
          <p:cNvSpPr>
            <a:spLocks noChangeArrowheads="1"/>
          </p:cNvSpPr>
          <p:nvPr/>
        </p:nvSpPr>
        <p:spPr bwMode="auto">
          <a:xfrm>
            <a:off x="4237038" y="3328988"/>
            <a:ext cx="990600" cy="990600"/>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76848" name="Oval 48"/>
          <p:cNvSpPr>
            <a:spLocks noChangeArrowheads="1"/>
          </p:cNvSpPr>
          <p:nvPr/>
        </p:nvSpPr>
        <p:spPr bwMode="auto">
          <a:xfrm>
            <a:off x="4859338" y="36845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49" name="Oval 49"/>
          <p:cNvSpPr>
            <a:spLocks noChangeArrowheads="1"/>
          </p:cNvSpPr>
          <p:nvPr/>
        </p:nvSpPr>
        <p:spPr bwMode="auto">
          <a:xfrm>
            <a:off x="4668838" y="4002088"/>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endParaRPr lang="en-US"/>
          </a:p>
        </p:txBody>
      </p:sp>
      <p:sp>
        <p:nvSpPr>
          <p:cNvPr id="76850" name="Freeform 50"/>
          <p:cNvSpPr>
            <a:spLocks/>
          </p:cNvSpPr>
          <p:nvPr/>
        </p:nvSpPr>
        <p:spPr bwMode="auto">
          <a:xfrm rot="18492806">
            <a:off x="4287838" y="3519488"/>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endParaRPr lang="en-US"/>
          </a:p>
        </p:txBody>
      </p:sp>
      <p:sp>
        <p:nvSpPr>
          <p:cNvPr id="76851" name="Oval 51"/>
          <p:cNvSpPr>
            <a:spLocks noChangeArrowheads="1"/>
          </p:cNvSpPr>
          <p:nvPr/>
        </p:nvSpPr>
        <p:spPr bwMode="auto">
          <a:xfrm>
            <a:off x="5011738" y="38369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52" name="Oval 52"/>
          <p:cNvSpPr>
            <a:spLocks noChangeArrowheads="1"/>
          </p:cNvSpPr>
          <p:nvPr/>
        </p:nvSpPr>
        <p:spPr bwMode="auto">
          <a:xfrm>
            <a:off x="4605338" y="38115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53" name="Oval 53"/>
          <p:cNvSpPr>
            <a:spLocks noChangeArrowheads="1"/>
          </p:cNvSpPr>
          <p:nvPr/>
        </p:nvSpPr>
        <p:spPr bwMode="auto">
          <a:xfrm>
            <a:off x="4808538" y="38369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54" name="Oval 54"/>
          <p:cNvSpPr>
            <a:spLocks noChangeArrowheads="1"/>
          </p:cNvSpPr>
          <p:nvPr/>
        </p:nvSpPr>
        <p:spPr bwMode="auto">
          <a:xfrm>
            <a:off x="4402138" y="3875088"/>
            <a:ext cx="177800" cy="15398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68662" name="AutoShape 55"/>
          <p:cNvSpPr>
            <a:spLocks noChangeArrowheads="1"/>
          </p:cNvSpPr>
          <p:nvPr/>
        </p:nvSpPr>
        <p:spPr bwMode="auto">
          <a:xfrm>
            <a:off x="2943225" y="3124200"/>
            <a:ext cx="1003300" cy="325438"/>
          </a:xfrm>
          <a:prstGeom prst="chevron">
            <a:avLst>
              <a:gd name="adj" fmla="val 47928"/>
            </a:avLst>
          </a:prstGeom>
          <a:solidFill>
            <a:schemeClr val="bg2"/>
          </a:solidFill>
          <a:ln w="28575">
            <a:solidFill>
              <a:schemeClr val="tx1"/>
            </a:solidFill>
            <a:miter lim="800000"/>
            <a:headEnd/>
            <a:tailEnd/>
          </a:ln>
        </p:spPr>
        <p:txBody>
          <a:bodyPr lIns="0" tIns="0" rIns="0" bIns="0" anchor="ctr">
            <a:spAutoFit/>
          </a:bodyPr>
          <a:lstStyle/>
          <a:p>
            <a:endParaRPr lang="en-US"/>
          </a:p>
        </p:txBody>
      </p:sp>
      <p:sp>
        <p:nvSpPr>
          <p:cNvPr id="68663" name="AutoShape 56"/>
          <p:cNvSpPr>
            <a:spLocks noChangeArrowheads="1"/>
          </p:cNvSpPr>
          <p:nvPr/>
        </p:nvSpPr>
        <p:spPr bwMode="auto">
          <a:xfrm>
            <a:off x="5445125" y="3124200"/>
            <a:ext cx="947738" cy="325438"/>
          </a:xfrm>
          <a:prstGeom prst="chevron">
            <a:avLst>
              <a:gd name="adj" fmla="val 45368"/>
            </a:avLst>
          </a:prstGeom>
          <a:solidFill>
            <a:schemeClr val="bg2"/>
          </a:solidFill>
          <a:ln w="28575">
            <a:solidFill>
              <a:schemeClr val="tx1"/>
            </a:solidFill>
            <a:miter lim="800000"/>
            <a:headEnd/>
            <a:tailEnd/>
          </a:ln>
        </p:spPr>
        <p:txBody>
          <a:bodyPr lIns="0" tIns="0" rIns="0" bIns="0" anchor="ctr">
            <a:spAutoFit/>
          </a:bodyPr>
          <a:lstStyle/>
          <a:p>
            <a:endParaRPr lang="en-US"/>
          </a:p>
        </p:txBody>
      </p:sp>
      <p:sp>
        <p:nvSpPr>
          <p:cNvPr id="68664" name="Rectangle 57"/>
          <p:cNvSpPr>
            <a:spLocks noChangeArrowheads="1"/>
          </p:cNvSpPr>
          <p:nvPr/>
        </p:nvSpPr>
        <p:spPr bwMode="auto">
          <a:xfrm>
            <a:off x="4630738" y="4487863"/>
            <a:ext cx="95250" cy="206375"/>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65" name="Rectangle 58"/>
          <p:cNvSpPr>
            <a:spLocks noChangeArrowheads="1"/>
          </p:cNvSpPr>
          <p:nvPr/>
        </p:nvSpPr>
        <p:spPr bwMode="auto">
          <a:xfrm>
            <a:off x="4757738" y="4487863"/>
            <a:ext cx="95250" cy="206375"/>
          </a:xfrm>
          <a:prstGeom prst="rect">
            <a:avLst/>
          </a:prstGeom>
          <a:solidFill>
            <a:srgbClr val="F7CE5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spAutoFit/>
          </a:bodyPr>
          <a:lstStyle/>
          <a:p>
            <a:endParaRPr lang="en-US"/>
          </a:p>
        </p:txBody>
      </p:sp>
      <p:sp>
        <p:nvSpPr>
          <p:cNvPr id="68666" name="Text Box 59"/>
          <p:cNvSpPr txBox="1">
            <a:spLocks noChangeArrowheads="1"/>
          </p:cNvSpPr>
          <p:nvPr/>
        </p:nvSpPr>
        <p:spPr bwMode="auto">
          <a:xfrm>
            <a:off x="3503613" y="3965575"/>
            <a:ext cx="1130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solidFill>
                  <a:srgbClr val="FFFFFF"/>
                </a:solidFill>
              </a:rPr>
              <a:t>Direct signalling</a:t>
            </a:r>
          </a:p>
        </p:txBody>
      </p:sp>
      <p:sp>
        <p:nvSpPr>
          <p:cNvPr id="68667" name="Freeform 60"/>
          <p:cNvSpPr>
            <a:spLocks/>
          </p:cNvSpPr>
          <p:nvPr/>
        </p:nvSpPr>
        <p:spPr bwMode="auto">
          <a:xfrm>
            <a:off x="5397500" y="4406900"/>
            <a:ext cx="112713" cy="279400"/>
          </a:xfrm>
          <a:custGeom>
            <a:avLst/>
            <a:gdLst>
              <a:gd name="T0" fmla="*/ 2147483647 w 71"/>
              <a:gd name="T1" fmla="*/ 2147483647 h 176"/>
              <a:gd name="T2" fmla="*/ 0 w 71"/>
              <a:gd name="T3" fmla="*/ 0 h 176"/>
              <a:gd name="T4" fmla="*/ 0 60000 65536"/>
              <a:gd name="T5" fmla="*/ 0 60000 65536"/>
              <a:gd name="T6" fmla="*/ 0 w 71"/>
              <a:gd name="T7" fmla="*/ 0 h 176"/>
              <a:gd name="T8" fmla="*/ 71 w 71"/>
              <a:gd name="T9" fmla="*/ 176 h 176"/>
            </a:gdLst>
            <a:ahLst/>
            <a:cxnLst>
              <a:cxn ang="T4">
                <a:pos x="T0" y="T1"/>
              </a:cxn>
              <a:cxn ang="T5">
                <a:pos x="T2" y="T3"/>
              </a:cxn>
            </a:cxnLst>
            <a:rect l="T6" t="T7" r="T8" b="T9"/>
            <a:pathLst>
              <a:path w="71" h="176">
                <a:moveTo>
                  <a:pt x="40" y="176"/>
                </a:moveTo>
                <a:cubicBezTo>
                  <a:pt x="71" y="115"/>
                  <a:pt x="47" y="47"/>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68" name="Freeform 61"/>
          <p:cNvSpPr>
            <a:spLocks/>
          </p:cNvSpPr>
          <p:nvPr/>
        </p:nvSpPr>
        <p:spPr bwMode="auto">
          <a:xfrm>
            <a:off x="5584825" y="4419600"/>
            <a:ext cx="53975" cy="254000"/>
          </a:xfrm>
          <a:custGeom>
            <a:avLst/>
            <a:gdLst>
              <a:gd name="T0" fmla="*/ 2147483647 w 34"/>
              <a:gd name="T1" fmla="*/ 2147483647 h 160"/>
              <a:gd name="T2" fmla="*/ 2147483647 w 34"/>
              <a:gd name="T3" fmla="*/ 2147483647 h 160"/>
              <a:gd name="T4" fmla="*/ 2147483647 w 34"/>
              <a:gd name="T5" fmla="*/ 2147483647 h 160"/>
              <a:gd name="T6" fmla="*/ 2147483647 w 34"/>
              <a:gd name="T7" fmla="*/ 0 h 160"/>
              <a:gd name="T8" fmla="*/ 0 60000 65536"/>
              <a:gd name="T9" fmla="*/ 0 60000 65536"/>
              <a:gd name="T10" fmla="*/ 0 60000 65536"/>
              <a:gd name="T11" fmla="*/ 0 60000 65536"/>
              <a:gd name="T12" fmla="*/ 0 w 34"/>
              <a:gd name="T13" fmla="*/ 0 h 160"/>
              <a:gd name="T14" fmla="*/ 34 w 34"/>
              <a:gd name="T15" fmla="*/ 160 h 160"/>
            </a:gdLst>
            <a:ahLst/>
            <a:cxnLst>
              <a:cxn ang="T8">
                <a:pos x="T0" y="T1"/>
              </a:cxn>
              <a:cxn ang="T9">
                <a:pos x="T2" y="T3"/>
              </a:cxn>
              <a:cxn ang="T10">
                <a:pos x="T4" y="T5"/>
              </a:cxn>
              <a:cxn ang="T11">
                <a:pos x="T6" y="T7"/>
              </a:cxn>
            </a:cxnLst>
            <a:rect l="T12" t="T13" r="T14" b="T15"/>
            <a:pathLst>
              <a:path w="34" h="160">
                <a:moveTo>
                  <a:pt x="34" y="160"/>
                </a:moveTo>
                <a:cubicBezTo>
                  <a:pt x="29" y="152"/>
                  <a:pt x="22" y="145"/>
                  <a:pt x="18" y="136"/>
                </a:cubicBezTo>
                <a:cubicBezTo>
                  <a:pt x="11" y="121"/>
                  <a:pt x="2" y="88"/>
                  <a:pt x="2" y="88"/>
                </a:cubicBezTo>
                <a:cubicBezTo>
                  <a:pt x="3" y="78"/>
                  <a:pt x="0" y="0"/>
                  <a:pt x="3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69" name="Freeform 62"/>
          <p:cNvSpPr>
            <a:spLocks/>
          </p:cNvSpPr>
          <p:nvPr/>
        </p:nvSpPr>
        <p:spPr bwMode="auto">
          <a:xfrm>
            <a:off x="5803900" y="4445000"/>
            <a:ext cx="127000" cy="241300"/>
          </a:xfrm>
          <a:custGeom>
            <a:avLst/>
            <a:gdLst>
              <a:gd name="T0" fmla="*/ 0 w 80"/>
              <a:gd name="T1" fmla="*/ 2147483647 h 152"/>
              <a:gd name="T2" fmla="*/ 2147483647 w 80"/>
              <a:gd name="T3" fmla="*/ 0 h 152"/>
              <a:gd name="T4" fmla="*/ 0 60000 65536"/>
              <a:gd name="T5" fmla="*/ 0 60000 65536"/>
              <a:gd name="T6" fmla="*/ 0 w 80"/>
              <a:gd name="T7" fmla="*/ 0 h 152"/>
              <a:gd name="T8" fmla="*/ 80 w 80"/>
              <a:gd name="T9" fmla="*/ 152 h 152"/>
            </a:gdLst>
            <a:ahLst/>
            <a:cxnLst>
              <a:cxn ang="T4">
                <a:pos x="T0" y="T1"/>
              </a:cxn>
              <a:cxn ang="T5">
                <a:pos x="T2" y="T3"/>
              </a:cxn>
            </a:cxnLst>
            <a:rect l="T6" t="T7" r="T8" b="T9"/>
            <a:pathLst>
              <a:path w="80" h="152">
                <a:moveTo>
                  <a:pt x="0" y="152"/>
                </a:moveTo>
                <a:cubicBezTo>
                  <a:pt x="17" y="102"/>
                  <a:pt x="28" y="26"/>
                  <a:pt x="8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US"/>
          </a:p>
        </p:txBody>
      </p:sp>
      <p:sp>
        <p:nvSpPr>
          <p:cNvPr id="68670" name="Oval 63"/>
          <p:cNvSpPr>
            <a:spLocks noChangeArrowheads="1"/>
          </p:cNvSpPr>
          <p:nvPr/>
        </p:nvSpPr>
        <p:spPr bwMode="auto">
          <a:xfrm rot="-2906128">
            <a:off x="5216525" y="4176713"/>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1" name="Oval 64"/>
          <p:cNvSpPr>
            <a:spLocks noChangeArrowheads="1"/>
          </p:cNvSpPr>
          <p:nvPr/>
        </p:nvSpPr>
        <p:spPr bwMode="auto">
          <a:xfrm rot="1304459">
            <a:off x="5556250" y="4162425"/>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2" name="Oval 65"/>
          <p:cNvSpPr>
            <a:spLocks noChangeArrowheads="1"/>
          </p:cNvSpPr>
          <p:nvPr/>
        </p:nvSpPr>
        <p:spPr bwMode="auto">
          <a:xfrm rot="2104920">
            <a:off x="5838825" y="4205288"/>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3" name="Oval 66"/>
          <p:cNvSpPr>
            <a:spLocks noChangeArrowheads="1"/>
          </p:cNvSpPr>
          <p:nvPr/>
        </p:nvSpPr>
        <p:spPr bwMode="auto">
          <a:xfrm rot="1304459">
            <a:off x="5165725" y="5568950"/>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4" name="Oval 67"/>
          <p:cNvSpPr>
            <a:spLocks noChangeArrowheads="1"/>
          </p:cNvSpPr>
          <p:nvPr/>
        </p:nvSpPr>
        <p:spPr bwMode="auto">
          <a:xfrm rot="1304459">
            <a:off x="4945063" y="5842000"/>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5" name="Oval 68"/>
          <p:cNvSpPr>
            <a:spLocks noChangeArrowheads="1"/>
          </p:cNvSpPr>
          <p:nvPr/>
        </p:nvSpPr>
        <p:spPr bwMode="auto">
          <a:xfrm rot="1304459">
            <a:off x="5302250" y="5842000"/>
            <a:ext cx="206375" cy="2730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68676" name="Text Box 69"/>
          <p:cNvSpPr txBox="1">
            <a:spLocks noChangeArrowheads="1"/>
          </p:cNvSpPr>
          <p:nvPr/>
        </p:nvSpPr>
        <p:spPr bwMode="auto">
          <a:xfrm>
            <a:off x="3597275" y="5561013"/>
            <a:ext cx="1511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t>Chemokines</a:t>
            </a:r>
          </a:p>
        </p:txBody>
      </p:sp>
      <p:sp>
        <p:nvSpPr>
          <p:cNvPr id="68677" name="Rectangle 70"/>
          <p:cNvSpPr>
            <a:spLocks noChangeArrowheads="1"/>
          </p:cNvSpPr>
          <p:nvPr/>
        </p:nvSpPr>
        <p:spPr bwMode="auto">
          <a:xfrm>
            <a:off x="1365250" y="4694238"/>
            <a:ext cx="6915150" cy="133350"/>
          </a:xfrm>
          <a:prstGeom prst="rect">
            <a:avLst/>
          </a:prstGeom>
          <a:solidFill>
            <a:srgbClr val="F7CE5B"/>
          </a:solidFill>
          <a:ln w="19050">
            <a:solidFill>
              <a:srgbClr val="F7CE5B"/>
            </a:solidFill>
            <a:miter lim="800000"/>
            <a:headEnd/>
            <a:tailEnd/>
          </a:ln>
        </p:spPr>
        <p:txBody>
          <a:bodyPr lIns="0" tIns="0" rIns="0" bIns="0" anchor="ctr">
            <a:spAutoFit/>
          </a:bodyPr>
          <a:lstStyle/>
          <a:p>
            <a:endParaRPr lang="en-US"/>
          </a:p>
        </p:txBody>
      </p:sp>
      <p:grpSp>
        <p:nvGrpSpPr>
          <p:cNvPr id="68678" name="Group 71"/>
          <p:cNvGrpSpPr>
            <a:grpSpLocks/>
          </p:cNvGrpSpPr>
          <p:nvPr/>
        </p:nvGrpSpPr>
        <p:grpSpPr bwMode="auto">
          <a:xfrm>
            <a:off x="1366838" y="4049713"/>
            <a:ext cx="368300" cy="812800"/>
            <a:chOff x="1352" y="3040"/>
            <a:chExt cx="344" cy="760"/>
          </a:xfrm>
        </p:grpSpPr>
        <p:sp>
          <p:nvSpPr>
            <p:cNvPr id="76872" name="AutoShape 72"/>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73" name="AutoShape 73"/>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endParaRPr lang="en-US"/>
            </a:p>
          </p:txBody>
        </p:sp>
        <p:sp>
          <p:nvSpPr>
            <p:cNvPr id="76874" name="Oval 74"/>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75" name="Oval 75"/>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76" name="Oval 76"/>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grpSp>
      <p:grpSp>
        <p:nvGrpSpPr>
          <p:cNvPr id="68679" name="Group 77"/>
          <p:cNvGrpSpPr>
            <a:grpSpLocks/>
          </p:cNvGrpSpPr>
          <p:nvPr/>
        </p:nvGrpSpPr>
        <p:grpSpPr bwMode="auto">
          <a:xfrm>
            <a:off x="1844675" y="4049713"/>
            <a:ext cx="368300" cy="812800"/>
            <a:chOff x="1352" y="3040"/>
            <a:chExt cx="344" cy="760"/>
          </a:xfrm>
        </p:grpSpPr>
        <p:sp>
          <p:nvSpPr>
            <p:cNvPr id="76878" name="AutoShape 78"/>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79" name="AutoShape 79"/>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endParaRPr lang="en-US"/>
            </a:p>
          </p:txBody>
        </p:sp>
        <p:sp>
          <p:nvSpPr>
            <p:cNvPr id="76880" name="Oval 80"/>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81" name="Oval 81"/>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82" name="Oval 82"/>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grpSp>
      <p:grpSp>
        <p:nvGrpSpPr>
          <p:cNvPr id="68680" name="Group 83"/>
          <p:cNvGrpSpPr>
            <a:grpSpLocks/>
          </p:cNvGrpSpPr>
          <p:nvPr/>
        </p:nvGrpSpPr>
        <p:grpSpPr bwMode="auto">
          <a:xfrm>
            <a:off x="2278063" y="4049713"/>
            <a:ext cx="368300" cy="812800"/>
            <a:chOff x="1352" y="3040"/>
            <a:chExt cx="344" cy="760"/>
          </a:xfrm>
        </p:grpSpPr>
        <p:sp>
          <p:nvSpPr>
            <p:cNvPr id="76884" name="AutoShape 84"/>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85" name="AutoShape 85"/>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endParaRPr lang="en-US"/>
            </a:p>
          </p:txBody>
        </p:sp>
        <p:sp>
          <p:nvSpPr>
            <p:cNvPr id="76886" name="Oval 86"/>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87" name="Oval 87"/>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88" name="Oval 88"/>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grpSp>
      <p:grpSp>
        <p:nvGrpSpPr>
          <p:cNvPr id="68681" name="Group 89"/>
          <p:cNvGrpSpPr>
            <a:grpSpLocks/>
          </p:cNvGrpSpPr>
          <p:nvPr/>
        </p:nvGrpSpPr>
        <p:grpSpPr bwMode="auto">
          <a:xfrm>
            <a:off x="2755900" y="4049713"/>
            <a:ext cx="368300" cy="812800"/>
            <a:chOff x="1352" y="3040"/>
            <a:chExt cx="344" cy="760"/>
          </a:xfrm>
        </p:grpSpPr>
        <p:sp>
          <p:nvSpPr>
            <p:cNvPr id="76890" name="AutoShape 90"/>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91" name="AutoShape 91"/>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endParaRPr lang="en-US"/>
            </a:p>
          </p:txBody>
        </p:sp>
        <p:sp>
          <p:nvSpPr>
            <p:cNvPr id="76892" name="Oval 92"/>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93" name="Oval 93"/>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sp>
          <p:nvSpPr>
            <p:cNvPr id="76894" name="Oval 94"/>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endParaRPr lang="en-US"/>
            </a:p>
          </p:txBody>
        </p:sp>
      </p:grpSp>
      <p:sp>
        <p:nvSpPr>
          <p:cNvPr id="68682" name="Oval 95"/>
          <p:cNvSpPr>
            <a:spLocks noChangeArrowheads="1"/>
          </p:cNvSpPr>
          <p:nvPr/>
        </p:nvSpPr>
        <p:spPr bwMode="auto">
          <a:xfrm>
            <a:off x="6545263" y="3054350"/>
            <a:ext cx="990600" cy="990600"/>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spAutoFit/>
          </a:bodyPr>
          <a:lstStyle/>
          <a:p>
            <a:endParaRPr lang="en-US"/>
          </a:p>
        </p:txBody>
      </p:sp>
      <p:sp>
        <p:nvSpPr>
          <p:cNvPr id="76896" name="Oval 96"/>
          <p:cNvSpPr>
            <a:spLocks noChangeArrowheads="1"/>
          </p:cNvSpPr>
          <p:nvPr/>
        </p:nvSpPr>
        <p:spPr bwMode="auto">
          <a:xfrm>
            <a:off x="7167563" y="34099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897" name="Oval 97"/>
          <p:cNvSpPr>
            <a:spLocks noChangeArrowheads="1"/>
          </p:cNvSpPr>
          <p:nvPr/>
        </p:nvSpPr>
        <p:spPr bwMode="auto">
          <a:xfrm>
            <a:off x="6977063" y="3727450"/>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endParaRPr lang="en-US"/>
          </a:p>
        </p:txBody>
      </p:sp>
      <p:sp>
        <p:nvSpPr>
          <p:cNvPr id="76898" name="Freeform 98"/>
          <p:cNvSpPr>
            <a:spLocks/>
          </p:cNvSpPr>
          <p:nvPr/>
        </p:nvSpPr>
        <p:spPr bwMode="auto">
          <a:xfrm rot="18492806">
            <a:off x="6596063" y="3244850"/>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endParaRPr lang="en-US"/>
          </a:p>
        </p:txBody>
      </p:sp>
      <p:sp>
        <p:nvSpPr>
          <p:cNvPr id="76899" name="Oval 99"/>
          <p:cNvSpPr>
            <a:spLocks noChangeArrowheads="1"/>
          </p:cNvSpPr>
          <p:nvPr/>
        </p:nvSpPr>
        <p:spPr bwMode="auto">
          <a:xfrm>
            <a:off x="7319963" y="35623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900" name="Oval 100"/>
          <p:cNvSpPr>
            <a:spLocks noChangeArrowheads="1"/>
          </p:cNvSpPr>
          <p:nvPr/>
        </p:nvSpPr>
        <p:spPr bwMode="auto">
          <a:xfrm>
            <a:off x="6913563" y="35369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901" name="Oval 101"/>
          <p:cNvSpPr>
            <a:spLocks noChangeArrowheads="1"/>
          </p:cNvSpPr>
          <p:nvPr/>
        </p:nvSpPr>
        <p:spPr bwMode="auto">
          <a:xfrm>
            <a:off x="7116763" y="35623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sp>
        <p:nvSpPr>
          <p:cNvPr id="76902" name="Oval 102"/>
          <p:cNvSpPr>
            <a:spLocks noChangeArrowheads="1"/>
          </p:cNvSpPr>
          <p:nvPr/>
        </p:nvSpPr>
        <p:spPr bwMode="auto">
          <a:xfrm>
            <a:off x="6710363" y="3600450"/>
            <a:ext cx="177800" cy="153988"/>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endParaRPr lang="en-US"/>
          </a:p>
        </p:txBody>
      </p:sp>
      <p:grpSp>
        <p:nvGrpSpPr>
          <p:cNvPr id="68690" name="Group 103"/>
          <p:cNvGrpSpPr>
            <a:grpSpLocks/>
          </p:cNvGrpSpPr>
          <p:nvPr/>
        </p:nvGrpSpPr>
        <p:grpSpPr bwMode="auto">
          <a:xfrm>
            <a:off x="6746875" y="4210050"/>
            <a:ext cx="139700" cy="454025"/>
            <a:chOff x="5393" y="1818"/>
            <a:chExt cx="88" cy="342"/>
          </a:xfrm>
        </p:grpSpPr>
        <p:sp>
          <p:nvSpPr>
            <p:cNvPr id="68716" name="Oval 104"/>
            <p:cNvSpPr>
              <a:spLocks noChangeArrowheads="1"/>
            </p:cNvSpPr>
            <p:nvPr/>
          </p:nvSpPr>
          <p:spPr bwMode="auto">
            <a:xfrm>
              <a:off x="5393" y="2064"/>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7" name="Oval 105"/>
            <p:cNvSpPr>
              <a:spLocks noChangeArrowheads="1"/>
            </p:cNvSpPr>
            <p:nvPr/>
          </p:nvSpPr>
          <p:spPr bwMode="auto">
            <a:xfrm>
              <a:off x="5393" y="1981"/>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8" name="Oval 106"/>
            <p:cNvSpPr>
              <a:spLocks noChangeArrowheads="1"/>
            </p:cNvSpPr>
            <p:nvPr/>
          </p:nvSpPr>
          <p:spPr bwMode="auto">
            <a:xfrm>
              <a:off x="5394" y="1818"/>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9" name="Oval 107"/>
            <p:cNvSpPr>
              <a:spLocks noChangeArrowheads="1"/>
            </p:cNvSpPr>
            <p:nvPr/>
          </p:nvSpPr>
          <p:spPr bwMode="auto">
            <a:xfrm>
              <a:off x="5394" y="1897"/>
              <a:ext cx="87" cy="95"/>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grpSp>
      <p:sp>
        <p:nvSpPr>
          <p:cNvPr id="68691" name="Line 108"/>
          <p:cNvSpPr>
            <a:spLocks noChangeShapeType="1"/>
          </p:cNvSpPr>
          <p:nvPr/>
        </p:nvSpPr>
        <p:spPr bwMode="auto">
          <a:xfrm>
            <a:off x="6819900" y="4659313"/>
            <a:ext cx="0" cy="5080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nvGrpSpPr>
          <p:cNvPr id="68692" name="Group 109"/>
          <p:cNvGrpSpPr>
            <a:grpSpLocks/>
          </p:cNvGrpSpPr>
          <p:nvPr/>
        </p:nvGrpSpPr>
        <p:grpSpPr bwMode="auto">
          <a:xfrm>
            <a:off x="6975475" y="4210050"/>
            <a:ext cx="139700" cy="454025"/>
            <a:chOff x="5393" y="1818"/>
            <a:chExt cx="88" cy="342"/>
          </a:xfrm>
        </p:grpSpPr>
        <p:sp>
          <p:nvSpPr>
            <p:cNvPr id="68712" name="Oval 110"/>
            <p:cNvSpPr>
              <a:spLocks noChangeArrowheads="1"/>
            </p:cNvSpPr>
            <p:nvPr/>
          </p:nvSpPr>
          <p:spPr bwMode="auto">
            <a:xfrm>
              <a:off x="5393" y="2064"/>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3" name="Oval 111"/>
            <p:cNvSpPr>
              <a:spLocks noChangeArrowheads="1"/>
            </p:cNvSpPr>
            <p:nvPr/>
          </p:nvSpPr>
          <p:spPr bwMode="auto">
            <a:xfrm>
              <a:off x="5393" y="1981"/>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4" name="Oval 112"/>
            <p:cNvSpPr>
              <a:spLocks noChangeArrowheads="1"/>
            </p:cNvSpPr>
            <p:nvPr/>
          </p:nvSpPr>
          <p:spPr bwMode="auto">
            <a:xfrm>
              <a:off x="5394" y="1818"/>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5" name="Oval 113"/>
            <p:cNvSpPr>
              <a:spLocks noChangeArrowheads="1"/>
            </p:cNvSpPr>
            <p:nvPr/>
          </p:nvSpPr>
          <p:spPr bwMode="auto">
            <a:xfrm>
              <a:off x="5394" y="1897"/>
              <a:ext cx="87" cy="95"/>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grpSp>
      <p:sp>
        <p:nvSpPr>
          <p:cNvPr id="68693" name="Line 114"/>
          <p:cNvSpPr>
            <a:spLocks noChangeShapeType="1"/>
          </p:cNvSpPr>
          <p:nvPr/>
        </p:nvSpPr>
        <p:spPr bwMode="auto">
          <a:xfrm>
            <a:off x="7048500" y="4659313"/>
            <a:ext cx="0" cy="5080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nvGrpSpPr>
          <p:cNvPr id="68694" name="Group 115"/>
          <p:cNvGrpSpPr>
            <a:grpSpLocks/>
          </p:cNvGrpSpPr>
          <p:nvPr/>
        </p:nvGrpSpPr>
        <p:grpSpPr bwMode="auto">
          <a:xfrm>
            <a:off x="7200900" y="4210050"/>
            <a:ext cx="139700" cy="454025"/>
            <a:chOff x="5393" y="1818"/>
            <a:chExt cx="88" cy="342"/>
          </a:xfrm>
        </p:grpSpPr>
        <p:sp>
          <p:nvSpPr>
            <p:cNvPr id="68708" name="Oval 116"/>
            <p:cNvSpPr>
              <a:spLocks noChangeArrowheads="1"/>
            </p:cNvSpPr>
            <p:nvPr/>
          </p:nvSpPr>
          <p:spPr bwMode="auto">
            <a:xfrm>
              <a:off x="5393" y="2064"/>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09" name="Oval 117"/>
            <p:cNvSpPr>
              <a:spLocks noChangeArrowheads="1"/>
            </p:cNvSpPr>
            <p:nvPr/>
          </p:nvSpPr>
          <p:spPr bwMode="auto">
            <a:xfrm>
              <a:off x="5393" y="1981"/>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0" name="Oval 118"/>
            <p:cNvSpPr>
              <a:spLocks noChangeArrowheads="1"/>
            </p:cNvSpPr>
            <p:nvPr/>
          </p:nvSpPr>
          <p:spPr bwMode="auto">
            <a:xfrm>
              <a:off x="5394" y="1818"/>
              <a:ext cx="87" cy="96"/>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11" name="Oval 119"/>
            <p:cNvSpPr>
              <a:spLocks noChangeArrowheads="1"/>
            </p:cNvSpPr>
            <p:nvPr/>
          </p:nvSpPr>
          <p:spPr bwMode="auto">
            <a:xfrm>
              <a:off x="5394" y="1897"/>
              <a:ext cx="87" cy="95"/>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grpSp>
      <p:sp>
        <p:nvSpPr>
          <p:cNvPr id="68695" name="Line 120"/>
          <p:cNvSpPr>
            <a:spLocks noChangeShapeType="1"/>
          </p:cNvSpPr>
          <p:nvPr/>
        </p:nvSpPr>
        <p:spPr bwMode="auto">
          <a:xfrm>
            <a:off x="7273925" y="4659313"/>
            <a:ext cx="0" cy="5080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68696" name="Text Box 121"/>
          <p:cNvSpPr txBox="1">
            <a:spLocks noChangeArrowheads="1"/>
          </p:cNvSpPr>
          <p:nvPr/>
        </p:nvSpPr>
        <p:spPr bwMode="auto">
          <a:xfrm>
            <a:off x="7624763" y="3692525"/>
            <a:ext cx="1328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solidFill>
                  <a:srgbClr val="F7CE5B"/>
                </a:solidFill>
              </a:rPr>
              <a:t>Activation </a:t>
            </a:r>
            <a:br>
              <a:rPr lang="en-US" sz="1800" b="1">
                <a:solidFill>
                  <a:srgbClr val="F7CE5B"/>
                </a:solidFill>
              </a:rPr>
            </a:br>
            <a:r>
              <a:rPr lang="en-US" sz="1800" b="1">
                <a:solidFill>
                  <a:srgbClr val="F7CE5B"/>
                </a:solidFill>
              </a:rPr>
              <a:t>of integrins</a:t>
            </a:r>
          </a:p>
        </p:txBody>
      </p:sp>
      <p:sp>
        <p:nvSpPr>
          <p:cNvPr id="68697" name="Text Box 122"/>
          <p:cNvSpPr txBox="1">
            <a:spLocks noChangeArrowheads="1"/>
          </p:cNvSpPr>
          <p:nvPr/>
        </p:nvSpPr>
        <p:spPr bwMode="auto">
          <a:xfrm>
            <a:off x="7558088" y="4308475"/>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solidFill>
                  <a:srgbClr val="FFFFFF"/>
                </a:solidFill>
              </a:rPr>
              <a:t>ICAM-1</a:t>
            </a:r>
          </a:p>
        </p:txBody>
      </p:sp>
      <p:sp>
        <p:nvSpPr>
          <p:cNvPr id="68698" name="Line 123"/>
          <p:cNvSpPr>
            <a:spLocks noChangeShapeType="1"/>
          </p:cNvSpPr>
          <p:nvPr/>
        </p:nvSpPr>
        <p:spPr bwMode="auto">
          <a:xfrm flipH="1">
            <a:off x="7345363" y="4002088"/>
            <a:ext cx="314325" cy="0"/>
          </a:xfrm>
          <a:prstGeom prst="line">
            <a:avLst/>
          </a:prstGeom>
          <a:noFill/>
          <a:ln w="1905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68699" name="Text Box 124"/>
          <p:cNvSpPr txBox="1">
            <a:spLocks noChangeArrowheads="1"/>
          </p:cNvSpPr>
          <p:nvPr/>
        </p:nvSpPr>
        <p:spPr bwMode="auto">
          <a:xfrm>
            <a:off x="204788" y="3463925"/>
            <a:ext cx="1079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solidFill>
                  <a:srgbClr val="FFFFFF"/>
                </a:solidFill>
              </a:rPr>
              <a:t>Receptors</a:t>
            </a:r>
          </a:p>
        </p:txBody>
      </p:sp>
      <p:sp>
        <p:nvSpPr>
          <p:cNvPr id="68700" name="Line 125"/>
          <p:cNvSpPr>
            <a:spLocks noChangeShapeType="1"/>
          </p:cNvSpPr>
          <p:nvPr/>
        </p:nvSpPr>
        <p:spPr bwMode="auto">
          <a:xfrm flipV="1">
            <a:off x="1041400" y="3165475"/>
            <a:ext cx="355600" cy="330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68701" name="Line 126"/>
          <p:cNvSpPr>
            <a:spLocks noChangeShapeType="1"/>
          </p:cNvSpPr>
          <p:nvPr/>
        </p:nvSpPr>
        <p:spPr bwMode="auto">
          <a:xfrm rot="4663010" flipV="1">
            <a:off x="1173956" y="3537744"/>
            <a:ext cx="71438" cy="342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68702" name="Text Box 127"/>
          <p:cNvSpPr txBox="1">
            <a:spLocks noChangeArrowheads="1"/>
          </p:cNvSpPr>
          <p:nvPr/>
        </p:nvSpPr>
        <p:spPr bwMode="auto">
          <a:xfrm>
            <a:off x="3054350" y="3168650"/>
            <a:ext cx="847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400" b="1">
                <a:solidFill>
                  <a:srgbClr val="FFFFFF"/>
                </a:solidFill>
              </a:rPr>
              <a:t>TNF, IL-1</a:t>
            </a:r>
          </a:p>
        </p:txBody>
      </p:sp>
      <p:grpSp>
        <p:nvGrpSpPr>
          <p:cNvPr id="68703" name="Group 128"/>
          <p:cNvGrpSpPr>
            <a:grpSpLocks/>
          </p:cNvGrpSpPr>
          <p:nvPr/>
        </p:nvGrpSpPr>
        <p:grpSpPr bwMode="auto">
          <a:xfrm>
            <a:off x="1935163" y="4948238"/>
            <a:ext cx="6176962" cy="236537"/>
            <a:chOff x="1219" y="3117"/>
            <a:chExt cx="3891" cy="149"/>
          </a:xfrm>
        </p:grpSpPr>
        <p:sp>
          <p:nvSpPr>
            <p:cNvPr id="68704" name="Oval 129"/>
            <p:cNvSpPr>
              <a:spLocks noChangeArrowheads="1"/>
            </p:cNvSpPr>
            <p:nvPr/>
          </p:nvSpPr>
          <p:spPr bwMode="auto">
            <a:xfrm>
              <a:off x="3181" y="3132"/>
              <a:ext cx="449" cy="134"/>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05" name="Oval 130"/>
            <p:cNvSpPr>
              <a:spLocks noChangeArrowheads="1"/>
            </p:cNvSpPr>
            <p:nvPr/>
          </p:nvSpPr>
          <p:spPr bwMode="auto">
            <a:xfrm>
              <a:off x="4661" y="3117"/>
              <a:ext cx="449" cy="134"/>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06" name="Oval 131"/>
            <p:cNvSpPr>
              <a:spLocks noChangeArrowheads="1"/>
            </p:cNvSpPr>
            <p:nvPr/>
          </p:nvSpPr>
          <p:spPr bwMode="auto">
            <a:xfrm>
              <a:off x="2475" y="3117"/>
              <a:ext cx="449" cy="134"/>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68707" name="Oval 132"/>
            <p:cNvSpPr>
              <a:spLocks noChangeArrowheads="1"/>
            </p:cNvSpPr>
            <p:nvPr/>
          </p:nvSpPr>
          <p:spPr bwMode="auto">
            <a:xfrm>
              <a:off x="1219" y="3117"/>
              <a:ext cx="448" cy="134"/>
            </a:xfrm>
            <a:prstGeom prst="ellipse">
              <a:avLst/>
            </a:prstGeom>
            <a:gradFill rotWithShape="0">
              <a:gsLst>
                <a:gs pos="0">
                  <a:srgbClr val="F7CE5B"/>
                </a:gs>
                <a:gs pos="100000">
                  <a:srgbClr val="725F2A"/>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9938" y="2400300"/>
            <a:ext cx="6980237" cy="3767138"/>
          </a:xfrm>
          <a:prstGeom prst="rect">
            <a:avLst/>
          </a:prstGeom>
          <a:solidFill>
            <a:srgbClr val="007BC5"/>
          </a:solidFill>
          <a:ln w="28575">
            <a:solidFill>
              <a:srgbClr val="F7CE5B"/>
            </a:solidFill>
            <a:miter lim="800000"/>
            <a:headEnd/>
            <a:tailEnd/>
          </a:ln>
        </p:spPr>
        <p:txBody>
          <a:bodyPr/>
          <a:lstStyle/>
          <a:p>
            <a:r>
              <a:rPr lang="en-US" sz="2200" b="1"/>
              <a:t>A non-specific clinical response including </a:t>
            </a:r>
            <a:br>
              <a:rPr lang="en-US" sz="2200" b="1"/>
            </a:br>
            <a:r>
              <a:rPr lang="en-US" sz="2200" b="1">
                <a:sym typeface="Symbol" pitchFamily="-84" charset="2"/>
              </a:rPr>
              <a:t>&gt;</a:t>
            </a:r>
            <a:r>
              <a:rPr lang="en-US" sz="2200" b="1"/>
              <a:t>2 of the following:</a:t>
            </a:r>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2000" b="1">
              <a:sym typeface="Symbol" pitchFamily="-84" charset="2"/>
            </a:endParaRPr>
          </a:p>
          <a:p>
            <a:r>
              <a:rPr lang="en-US" sz="2200" b="1">
                <a:sym typeface="Symbol" pitchFamily="-84" charset="2"/>
              </a:rPr>
              <a:t>As well as infection, SIRS can also be caused by trauma, burns, pancreatitis and other insults</a:t>
            </a:r>
          </a:p>
        </p:txBody>
      </p:sp>
      <p:sp>
        <p:nvSpPr>
          <p:cNvPr id="19459" name="Line 3"/>
          <p:cNvSpPr>
            <a:spLocks noChangeShapeType="1"/>
          </p:cNvSpPr>
          <p:nvPr/>
        </p:nvSpPr>
        <p:spPr bwMode="auto">
          <a:xfrm>
            <a:off x="885825" y="3070225"/>
            <a:ext cx="120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9460" name="Rectangle 4"/>
          <p:cNvSpPr>
            <a:spLocks noChangeArrowheads="1"/>
          </p:cNvSpPr>
          <p:nvPr/>
        </p:nvSpPr>
        <p:spPr bwMode="auto">
          <a:xfrm>
            <a:off x="284163" y="1320800"/>
            <a:ext cx="8647112" cy="860425"/>
          </a:xfrm>
          <a:prstGeom prst="rect">
            <a:avLst/>
          </a:prstGeom>
          <a:gradFill rotWithShape="0">
            <a:gsLst>
              <a:gs pos="0">
                <a:srgbClr val="007BC5"/>
              </a:gs>
              <a:gs pos="100000">
                <a:srgbClr val="F7CE5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61" name="Rectangle 5"/>
          <p:cNvSpPr>
            <a:spLocks noChangeArrowheads="1"/>
          </p:cNvSpPr>
          <p:nvPr/>
        </p:nvSpPr>
        <p:spPr bwMode="auto">
          <a:xfrm>
            <a:off x="2270125" y="1325563"/>
            <a:ext cx="1052513" cy="865187"/>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endParaRPr lang="en-US"/>
          </a:p>
        </p:txBody>
      </p:sp>
      <p:sp>
        <p:nvSpPr>
          <p:cNvPr id="19462" name="Rectangle 6"/>
          <p:cNvSpPr>
            <a:spLocks noGrp="1" noChangeArrowheads="1"/>
          </p:cNvSpPr>
          <p:nvPr>
            <p:ph type="title"/>
          </p:nvPr>
        </p:nvSpPr>
        <p:spPr>
          <a:xfrm>
            <a:off x="685800" y="152400"/>
            <a:ext cx="7772400" cy="1143000"/>
          </a:xfrm>
        </p:spPr>
        <p:txBody>
          <a:bodyPr/>
          <a:lstStyle/>
          <a:p>
            <a:r>
              <a:rPr lang="en-US" smtClean="0">
                <a:latin typeface="Arial" charset="0"/>
                <a:ea typeface="ＭＳ Ｐゴシック" pitchFamily="-84" charset="-128"/>
              </a:rPr>
              <a:t>The disease continuum: SIRS</a:t>
            </a:r>
            <a:endParaRPr lang="en-GB" smtClean="0">
              <a:latin typeface="Arial" charset="0"/>
              <a:ea typeface="ＭＳ Ｐゴシック" pitchFamily="-84" charset="-128"/>
            </a:endParaRPr>
          </a:p>
        </p:txBody>
      </p:sp>
      <p:sp>
        <p:nvSpPr>
          <p:cNvPr id="19463" name="Rectangle 7"/>
          <p:cNvSpPr>
            <a:spLocks noChangeArrowheads="1"/>
          </p:cNvSpPr>
          <p:nvPr/>
        </p:nvSpPr>
        <p:spPr bwMode="auto">
          <a:xfrm>
            <a:off x="3954463" y="1597025"/>
            <a:ext cx="819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Sepsis</a:t>
            </a:r>
          </a:p>
        </p:txBody>
      </p:sp>
      <p:sp>
        <p:nvSpPr>
          <p:cNvPr id="37896" name="Rectangle 8"/>
          <p:cNvSpPr>
            <a:spLocks noChangeArrowheads="1"/>
          </p:cNvSpPr>
          <p:nvPr/>
        </p:nvSpPr>
        <p:spPr bwMode="auto">
          <a:xfrm>
            <a:off x="2501900" y="1597025"/>
            <a:ext cx="593725" cy="319088"/>
          </a:xfrm>
          <a:prstGeom prst="rect">
            <a:avLst/>
          </a:prstGeom>
          <a:noFill/>
          <a:ln w="12700">
            <a:noFill/>
            <a:miter lim="800000"/>
            <a:headEnd/>
            <a:tailEnd/>
          </a:ln>
          <a:effectLst/>
        </p:spPr>
        <p:txBody>
          <a:bodyPr wrap="none" lIns="0" tIns="0" rIns="0" bIns="0" anchor="ctr">
            <a:spAutoFit/>
          </a:bodyPr>
          <a:lstStyle/>
          <a:p>
            <a:pPr algn="ctr" defTabSz="658813">
              <a:lnSpc>
                <a:spcPct val="95000"/>
              </a:lnSpc>
              <a:spcBef>
                <a:spcPct val="10000"/>
              </a:spcBef>
              <a:spcAft>
                <a:spcPct val="10000"/>
              </a:spcAft>
            </a:pPr>
            <a:r>
              <a:rPr lang="en-US" sz="2000" b="1">
                <a:effectLst>
                  <a:outerShdw blurRad="38100" dist="38100" dir="2700000" algn="tl">
                    <a:srgbClr val="000000"/>
                  </a:outerShdw>
                </a:effectLst>
              </a:rPr>
              <a:t>SIRS</a:t>
            </a:r>
            <a:endParaRPr lang="en-US" sz="1800" b="1">
              <a:effectLst>
                <a:outerShdw blurRad="38100" dist="38100" dir="2700000" algn="tl">
                  <a:srgbClr val="000000"/>
                </a:outerShdw>
              </a:effectLst>
            </a:endParaRPr>
          </a:p>
        </p:txBody>
      </p:sp>
      <p:sp>
        <p:nvSpPr>
          <p:cNvPr id="19465" name="Rectangle 9"/>
          <p:cNvSpPr>
            <a:spLocks noChangeArrowheads="1"/>
          </p:cNvSpPr>
          <p:nvPr/>
        </p:nvSpPr>
        <p:spPr bwMode="auto">
          <a:xfrm>
            <a:off x="511175" y="1612900"/>
            <a:ext cx="1057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85000"/>
              </a:lnSpc>
              <a:spcBef>
                <a:spcPct val="10000"/>
              </a:spcBef>
              <a:spcAft>
                <a:spcPct val="10000"/>
              </a:spcAft>
            </a:pPr>
            <a:r>
              <a:rPr lang="en-US" sz="2000" b="1"/>
              <a:t>Infection</a:t>
            </a:r>
            <a:endParaRPr lang="en-US" sz="1600" b="1"/>
          </a:p>
        </p:txBody>
      </p:sp>
      <p:sp>
        <p:nvSpPr>
          <p:cNvPr id="19466" name="Rectangle 10"/>
          <p:cNvSpPr>
            <a:spLocks noChangeArrowheads="1"/>
          </p:cNvSpPr>
          <p:nvPr/>
        </p:nvSpPr>
        <p:spPr bwMode="auto">
          <a:xfrm>
            <a:off x="5589588" y="1454150"/>
            <a:ext cx="8334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Severe</a:t>
            </a:r>
            <a:br>
              <a:rPr lang="en-US" sz="2000" b="1">
                <a:solidFill>
                  <a:schemeClr val="bg2"/>
                </a:solidFill>
              </a:rPr>
            </a:br>
            <a:r>
              <a:rPr lang="en-US" sz="2000" b="1">
                <a:solidFill>
                  <a:schemeClr val="bg2"/>
                </a:solidFill>
              </a:rPr>
              <a:t>sepsis</a:t>
            </a:r>
            <a:endParaRPr lang="en-US" sz="2600" b="1">
              <a:solidFill>
                <a:schemeClr val="bg2"/>
              </a:solidFill>
            </a:endParaRPr>
          </a:p>
        </p:txBody>
      </p:sp>
      <p:sp>
        <p:nvSpPr>
          <p:cNvPr id="19467" name="Rectangle 11"/>
          <p:cNvSpPr>
            <a:spLocks noChangeArrowheads="1"/>
          </p:cNvSpPr>
          <p:nvPr/>
        </p:nvSpPr>
        <p:spPr bwMode="auto">
          <a:xfrm>
            <a:off x="7335838" y="1598613"/>
            <a:ext cx="70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Death</a:t>
            </a:r>
          </a:p>
        </p:txBody>
      </p:sp>
      <p:sp>
        <p:nvSpPr>
          <p:cNvPr id="19468" name="Rectangle 12"/>
          <p:cNvSpPr>
            <a:spLocks noChangeArrowheads="1"/>
          </p:cNvSpPr>
          <p:nvPr/>
        </p:nvSpPr>
        <p:spPr bwMode="auto">
          <a:xfrm>
            <a:off x="984250" y="3297238"/>
            <a:ext cx="65738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342900" indent="-342900">
              <a:spcBef>
                <a:spcPct val="20000"/>
              </a:spcBef>
              <a:buClr>
                <a:srgbClr val="F7CE5B"/>
              </a:buClr>
              <a:buSzPct val="70000"/>
              <a:buFont typeface="Wingdings" pitchFamily="-84" charset="2"/>
              <a:buChar char="l"/>
            </a:pPr>
            <a:r>
              <a:rPr lang="en-US" sz="2200" b="1"/>
              <a:t>Temperature </a:t>
            </a:r>
            <a:r>
              <a:rPr lang="en-US" sz="2200" b="1">
                <a:sym typeface="Symbol" pitchFamily="-84" charset="2"/>
              </a:rPr>
              <a:t>&gt;</a:t>
            </a:r>
            <a:r>
              <a:rPr lang="en-US" sz="2200" b="1"/>
              <a:t>38</a:t>
            </a:r>
            <a:r>
              <a:rPr lang="en-US" sz="2200" b="1" baseline="30000"/>
              <a:t>o</a:t>
            </a:r>
            <a:r>
              <a:rPr lang="en-US" sz="2200" b="1"/>
              <a:t>C or </a:t>
            </a:r>
            <a:r>
              <a:rPr lang="en-US" sz="2200" b="1">
                <a:sym typeface="Symbol" pitchFamily="-84" charset="2"/>
              </a:rPr>
              <a:t>&lt;</a:t>
            </a:r>
            <a:r>
              <a:rPr lang="en-US" sz="2200" b="1"/>
              <a:t>36</a:t>
            </a:r>
            <a:r>
              <a:rPr lang="en-US" sz="2200" b="1" baseline="30000"/>
              <a:t>o</a:t>
            </a:r>
            <a:r>
              <a:rPr lang="en-US" sz="2200" b="1"/>
              <a:t>C</a:t>
            </a:r>
          </a:p>
          <a:p>
            <a:pPr marL="342900" indent="-342900">
              <a:spcBef>
                <a:spcPct val="20000"/>
              </a:spcBef>
              <a:buClr>
                <a:srgbClr val="F7CE5B"/>
              </a:buClr>
              <a:buSzPct val="70000"/>
              <a:buFont typeface="Wingdings" pitchFamily="-84" charset="2"/>
              <a:buChar char="l"/>
            </a:pPr>
            <a:r>
              <a:rPr lang="en-US" sz="2200" b="1"/>
              <a:t>Heart rate </a:t>
            </a:r>
            <a:r>
              <a:rPr lang="en-US" sz="2200" b="1">
                <a:sym typeface="Symbol" pitchFamily="-84" charset="2"/>
              </a:rPr>
              <a:t>&gt;</a:t>
            </a:r>
            <a:r>
              <a:rPr lang="en-US" sz="2200" b="1"/>
              <a:t>90 beats/min</a:t>
            </a:r>
          </a:p>
          <a:p>
            <a:pPr marL="342900" indent="-342900">
              <a:spcBef>
                <a:spcPct val="20000"/>
              </a:spcBef>
              <a:buClr>
                <a:srgbClr val="F7CE5B"/>
              </a:buClr>
              <a:buSzPct val="70000"/>
              <a:buFont typeface="Wingdings" pitchFamily="-84" charset="2"/>
              <a:buChar char="l"/>
            </a:pPr>
            <a:r>
              <a:rPr lang="en-US" sz="2200" b="1"/>
              <a:t>Respiratory rate </a:t>
            </a:r>
            <a:r>
              <a:rPr lang="en-US" sz="2200" b="1">
                <a:sym typeface="Symbol" pitchFamily="-84" charset="2"/>
              </a:rPr>
              <a:t>&gt;</a:t>
            </a:r>
            <a:r>
              <a:rPr lang="en-US" sz="2200" b="1"/>
              <a:t>20/min</a:t>
            </a:r>
          </a:p>
          <a:p>
            <a:pPr marL="342900" indent="-342900">
              <a:spcBef>
                <a:spcPct val="20000"/>
              </a:spcBef>
              <a:buClr>
                <a:srgbClr val="F7CE5B"/>
              </a:buClr>
              <a:buSzPct val="70000"/>
              <a:buFont typeface="Wingdings" pitchFamily="-84" charset="2"/>
              <a:buChar char="l"/>
            </a:pPr>
            <a:r>
              <a:rPr lang="en-US" sz="2200" b="1"/>
              <a:t>White blood cell count </a:t>
            </a:r>
            <a:r>
              <a:rPr lang="en-US" sz="2200" b="1">
                <a:sym typeface="Symbol" pitchFamily="-84" charset="2"/>
              </a:rPr>
              <a:t>&gt;</a:t>
            </a:r>
            <a:r>
              <a:rPr lang="en-US" sz="2200" b="1"/>
              <a:t>12,000/mm</a:t>
            </a:r>
            <a:r>
              <a:rPr lang="en-US" sz="2200" b="1" baseline="30000"/>
              <a:t>3</a:t>
            </a:r>
            <a:r>
              <a:rPr lang="en-US" sz="2200" b="1"/>
              <a:t> </a:t>
            </a:r>
            <a:r>
              <a:rPr lang="en-US" sz="2200" b="1">
                <a:sym typeface="Symbol" pitchFamily="-84" charset="2"/>
              </a:rPr>
              <a:t>or &lt;4,000/</a:t>
            </a:r>
            <a:r>
              <a:rPr lang="en-US" sz="2200" b="1"/>
              <a:t>mm</a:t>
            </a:r>
            <a:r>
              <a:rPr lang="en-US" sz="2200" b="1" baseline="30000"/>
              <a:t>3</a:t>
            </a:r>
            <a:r>
              <a:rPr lang="en-US" sz="2200" b="1">
                <a:sym typeface="Symbol" pitchFamily="-84" charset="2"/>
              </a:rPr>
              <a:t> or &gt;10% immature neutrophils</a:t>
            </a:r>
            <a:endParaRPr lang="en-GB" sz="2200" b="1">
              <a:solidFill>
                <a:schemeClr val="accent2"/>
              </a:solidFill>
              <a:sym typeface="Symbol" pitchFamily="-84" charset="2"/>
            </a:endParaRPr>
          </a:p>
        </p:txBody>
      </p:sp>
      <p:sp>
        <p:nvSpPr>
          <p:cNvPr id="19469" name="Rectangle 13"/>
          <p:cNvSpPr>
            <a:spLocks noChangeArrowheads="1"/>
          </p:cNvSpPr>
          <p:nvPr/>
        </p:nvSpPr>
        <p:spPr bwMode="auto">
          <a:xfrm>
            <a:off x="2740025" y="2192338"/>
            <a:ext cx="111125" cy="196850"/>
          </a:xfrm>
          <a:prstGeom prst="rect">
            <a:avLst/>
          </a:prstGeom>
          <a:solidFill>
            <a:srgbClr val="F7CE5B"/>
          </a:solidFill>
          <a:ln w="12700">
            <a:solidFill>
              <a:srgbClr val="F7CE5B"/>
            </a:solidFill>
            <a:miter lim="800000"/>
            <a:headEnd/>
            <a:tailEnd/>
          </a:ln>
        </p:spPr>
        <p:txBody>
          <a:bodyPr wrap="none" anchor="ctr"/>
          <a:lstStyle/>
          <a:p>
            <a:endParaRPr lang="en-US"/>
          </a:p>
        </p:txBody>
      </p:sp>
      <p:sp>
        <p:nvSpPr>
          <p:cNvPr id="19470" name="Text Box 15"/>
          <p:cNvSpPr txBox="1">
            <a:spLocks noChangeArrowheads="1"/>
          </p:cNvSpPr>
          <p:nvPr/>
        </p:nvSpPr>
        <p:spPr bwMode="auto">
          <a:xfrm>
            <a:off x="279400" y="6510338"/>
            <a:ext cx="8702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b="1"/>
              <a:t>SIRS: systemic inflammatory response syndrome</a:t>
            </a:r>
            <a:endParaRPr lang="en-GB" sz="1200" b="1"/>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ChangeArrowheads="1"/>
          </p:cNvSpPr>
          <p:nvPr/>
        </p:nvSpPr>
        <p:spPr bwMode="auto">
          <a:xfrm rot="16200000" flipV="1">
            <a:off x="4252119" y="5095081"/>
            <a:ext cx="325438" cy="930275"/>
          </a:xfrm>
          <a:prstGeom prst="upArrow">
            <a:avLst>
              <a:gd name="adj1" fmla="val 40491"/>
              <a:gd name="adj2" fmla="val 29644"/>
            </a:avLst>
          </a:prstGeom>
          <a:gradFill rotWithShape="0">
            <a:gsLst>
              <a:gs pos="0">
                <a:schemeClr val="accent2"/>
              </a:gs>
              <a:gs pos="100000">
                <a:schemeClr val="accent1"/>
              </a:gs>
            </a:gsLst>
            <a:lin ang="0" scaled="1"/>
          </a:gradFill>
          <a:ln w="12700">
            <a:noFill/>
            <a:miter lim="800000"/>
            <a:headEnd/>
            <a:tailEnd/>
          </a:ln>
          <a:effectLst>
            <a:outerShdw blurRad="63500" dist="17961" dir="2700000" algn="ctr" rotWithShape="0">
              <a:schemeClr val="bg2">
                <a:alpha val="74998"/>
              </a:schemeClr>
            </a:outerShdw>
          </a:effectLst>
        </p:spPr>
        <p:txBody>
          <a:bodyPr wrap="none" anchor="ctr"/>
          <a:lstStyle/>
          <a:p>
            <a:endParaRPr lang="en-US"/>
          </a:p>
        </p:txBody>
      </p:sp>
      <p:sp>
        <p:nvSpPr>
          <p:cNvPr id="70659" name="Rectangle 3"/>
          <p:cNvSpPr>
            <a:spLocks noGrp="1" noChangeArrowheads="1"/>
          </p:cNvSpPr>
          <p:nvPr>
            <p:ph type="body" idx="1"/>
          </p:nvPr>
        </p:nvSpPr>
        <p:spPr>
          <a:xfrm>
            <a:off x="461963" y="1425575"/>
            <a:ext cx="8532812" cy="2765425"/>
          </a:xfrm>
        </p:spPr>
        <p:txBody>
          <a:bodyPr/>
          <a:lstStyle/>
          <a:p>
            <a:pPr>
              <a:lnSpc>
                <a:spcPct val="90000"/>
              </a:lnSpc>
              <a:spcBef>
                <a:spcPct val="65000"/>
              </a:spcBef>
            </a:pPr>
            <a:r>
              <a:rPr lang="en-US" sz="2800" smtClean="0">
                <a:latin typeface="Arial" charset="0"/>
                <a:ea typeface="ＭＳ Ｐゴシック" pitchFamily="-84" charset="-128"/>
              </a:rPr>
              <a:t>Interaction with leucocytes</a:t>
            </a:r>
          </a:p>
          <a:p>
            <a:pPr>
              <a:lnSpc>
                <a:spcPct val="90000"/>
              </a:lnSpc>
              <a:spcBef>
                <a:spcPct val="65000"/>
              </a:spcBef>
            </a:pPr>
            <a:r>
              <a:rPr lang="en-US" sz="2800" smtClean="0">
                <a:latin typeface="Arial" charset="0"/>
                <a:ea typeface="ＭＳ Ｐゴシック" pitchFamily="-84" charset="-128"/>
              </a:rPr>
              <a:t>Release of cytokines and inflammatory mediators</a:t>
            </a:r>
          </a:p>
          <a:p>
            <a:pPr>
              <a:lnSpc>
                <a:spcPct val="90000"/>
              </a:lnSpc>
              <a:spcBef>
                <a:spcPct val="65000"/>
              </a:spcBef>
            </a:pPr>
            <a:r>
              <a:rPr lang="en-US" sz="2800" smtClean="0">
                <a:latin typeface="Arial" charset="0"/>
                <a:ea typeface="ＭＳ Ｐゴシック" pitchFamily="-84" charset="-128"/>
              </a:rPr>
              <a:t>Release of mediators of vasodilatation and vasoconstriction</a:t>
            </a:r>
          </a:p>
          <a:p>
            <a:pPr>
              <a:lnSpc>
                <a:spcPct val="90000"/>
              </a:lnSpc>
              <a:spcBef>
                <a:spcPct val="65000"/>
              </a:spcBef>
            </a:pPr>
            <a:r>
              <a:rPr lang="en-US" sz="2800" smtClean="0">
                <a:latin typeface="Arial" charset="0"/>
                <a:ea typeface="ＭＳ Ｐゴシック" pitchFamily="-84" charset="-128"/>
              </a:rPr>
              <a:t>Functional effects on the coagulation system</a:t>
            </a:r>
          </a:p>
        </p:txBody>
      </p:sp>
      <p:sp>
        <p:nvSpPr>
          <p:cNvPr id="82948" name="Rectangle 4"/>
          <p:cNvSpPr>
            <a:spLocks noGrp="1" noChangeArrowheads="1"/>
          </p:cNvSpPr>
          <p:nvPr>
            <p:ph type="title"/>
          </p:nvPr>
        </p:nvSpPr>
        <p:spPr>
          <a:xfrm>
            <a:off x="685800" y="228600"/>
            <a:ext cx="7772400" cy="1143000"/>
          </a:xfrm>
        </p:spPr>
        <p:txBody>
          <a:bodyPr/>
          <a:lstStyle/>
          <a:p>
            <a:r>
              <a:rPr lang="en-US" b="1" smtClean="0">
                <a:effectLst>
                  <a:outerShdw blurRad="38100" dist="38100" dir="2700000" algn="tl">
                    <a:srgbClr val="000000"/>
                  </a:outerShdw>
                </a:effectLst>
                <a:latin typeface="Arial" charset="0"/>
                <a:ea typeface="ＭＳ Ｐゴシック" pitchFamily="-84" charset="-128"/>
              </a:rPr>
              <a:t>The role of the endothelium</a:t>
            </a:r>
          </a:p>
        </p:txBody>
      </p:sp>
      <p:sp>
        <p:nvSpPr>
          <p:cNvPr id="70661" name="Oval 6"/>
          <p:cNvSpPr>
            <a:spLocks noChangeArrowheads="1"/>
          </p:cNvSpPr>
          <p:nvPr/>
        </p:nvSpPr>
        <p:spPr bwMode="auto">
          <a:xfrm>
            <a:off x="3992563" y="5221288"/>
            <a:ext cx="73025" cy="647700"/>
          </a:xfrm>
          <a:prstGeom prst="ellipse">
            <a:avLst/>
          </a:prstGeom>
          <a:gradFill rotWithShape="0">
            <a:gsLst>
              <a:gs pos="0">
                <a:srgbClr val="808080"/>
              </a:gs>
              <a:gs pos="50000">
                <a:srgbClr val="000000"/>
              </a:gs>
              <a:gs pos="100000">
                <a:srgbClr val="808080"/>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0662" name="Rectangle 7"/>
          <p:cNvSpPr>
            <a:spLocks noChangeArrowheads="1"/>
          </p:cNvSpPr>
          <p:nvPr/>
        </p:nvSpPr>
        <p:spPr bwMode="auto">
          <a:xfrm>
            <a:off x="515938" y="5259388"/>
            <a:ext cx="3521075" cy="647700"/>
          </a:xfrm>
          <a:prstGeom prst="rect">
            <a:avLst/>
          </a:prstGeom>
          <a:gradFill rotWithShape="0">
            <a:gsLst>
              <a:gs pos="0">
                <a:srgbClr val="007BC5"/>
              </a:gs>
              <a:gs pos="50000">
                <a:srgbClr val="000000"/>
              </a:gs>
              <a:gs pos="100000">
                <a:srgbClr val="007BC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70663" name="Oval 8"/>
          <p:cNvSpPr>
            <a:spLocks noChangeArrowheads="1"/>
          </p:cNvSpPr>
          <p:nvPr/>
        </p:nvSpPr>
        <p:spPr bwMode="auto">
          <a:xfrm>
            <a:off x="496888" y="5205413"/>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4" name="Oval 9"/>
          <p:cNvSpPr>
            <a:spLocks noChangeArrowheads="1"/>
          </p:cNvSpPr>
          <p:nvPr/>
        </p:nvSpPr>
        <p:spPr bwMode="auto">
          <a:xfrm>
            <a:off x="1011238" y="5203825"/>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5" name="Oval 10"/>
          <p:cNvSpPr>
            <a:spLocks noChangeArrowheads="1"/>
          </p:cNvSpPr>
          <p:nvPr/>
        </p:nvSpPr>
        <p:spPr bwMode="auto">
          <a:xfrm>
            <a:off x="1512888" y="5205413"/>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6" name="Oval 11"/>
          <p:cNvSpPr>
            <a:spLocks noChangeArrowheads="1"/>
          </p:cNvSpPr>
          <p:nvPr/>
        </p:nvSpPr>
        <p:spPr bwMode="auto">
          <a:xfrm>
            <a:off x="3030538" y="5189538"/>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7" name="Oval 12"/>
          <p:cNvSpPr>
            <a:spLocks noChangeArrowheads="1"/>
          </p:cNvSpPr>
          <p:nvPr/>
        </p:nvSpPr>
        <p:spPr bwMode="auto">
          <a:xfrm>
            <a:off x="3529013" y="5183188"/>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8" name="Oval 13"/>
          <p:cNvSpPr>
            <a:spLocks noChangeArrowheads="1"/>
          </p:cNvSpPr>
          <p:nvPr/>
        </p:nvSpPr>
        <p:spPr bwMode="auto">
          <a:xfrm>
            <a:off x="496888" y="5846763"/>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69" name="Oval 14"/>
          <p:cNvSpPr>
            <a:spLocks noChangeArrowheads="1"/>
          </p:cNvSpPr>
          <p:nvPr/>
        </p:nvSpPr>
        <p:spPr bwMode="auto">
          <a:xfrm>
            <a:off x="1011238" y="5845175"/>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0" name="Oval 15"/>
          <p:cNvSpPr>
            <a:spLocks noChangeArrowheads="1"/>
          </p:cNvSpPr>
          <p:nvPr/>
        </p:nvSpPr>
        <p:spPr bwMode="auto">
          <a:xfrm>
            <a:off x="1512888" y="5846763"/>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1" name="Oval 16"/>
          <p:cNvSpPr>
            <a:spLocks noChangeArrowheads="1"/>
          </p:cNvSpPr>
          <p:nvPr/>
        </p:nvSpPr>
        <p:spPr bwMode="auto">
          <a:xfrm>
            <a:off x="2020888" y="5846763"/>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2" name="Oval 17"/>
          <p:cNvSpPr>
            <a:spLocks noChangeArrowheads="1"/>
          </p:cNvSpPr>
          <p:nvPr/>
        </p:nvSpPr>
        <p:spPr bwMode="auto">
          <a:xfrm>
            <a:off x="2525713" y="5843588"/>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3" name="Oval 18"/>
          <p:cNvSpPr>
            <a:spLocks noChangeArrowheads="1"/>
          </p:cNvSpPr>
          <p:nvPr/>
        </p:nvSpPr>
        <p:spPr bwMode="auto">
          <a:xfrm>
            <a:off x="3030538" y="5830888"/>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4" name="Oval 19"/>
          <p:cNvSpPr>
            <a:spLocks noChangeArrowheads="1"/>
          </p:cNvSpPr>
          <p:nvPr/>
        </p:nvSpPr>
        <p:spPr bwMode="auto">
          <a:xfrm>
            <a:off x="3529013" y="5824538"/>
            <a:ext cx="508000" cy="76200"/>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675" name="Oval 20"/>
          <p:cNvSpPr>
            <a:spLocks noChangeArrowheads="1"/>
          </p:cNvSpPr>
          <p:nvPr/>
        </p:nvSpPr>
        <p:spPr bwMode="auto">
          <a:xfrm>
            <a:off x="452438" y="5243513"/>
            <a:ext cx="74612" cy="646112"/>
          </a:xfrm>
          <a:prstGeom prst="ellipse">
            <a:avLst/>
          </a:prstGeom>
          <a:gradFill rotWithShape="0">
            <a:gsLst>
              <a:gs pos="0">
                <a:srgbClr val="007BC5"/>
              </a:gs>
              <a:gs pos="100000">
                <a:srgbClr val="00000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0676" name="Freeform 21"/>
          <p:cNvSpPr>
            <a:spLocks/>
          </p:cNvSpPr>
          <p:nvPr/>
        </p:nvSpPr>
        <p:spPr bwMode="auto">
          <a:xfrm>
            <a:off x="519113" y="5994400"/>
            <a:ext cx="376237" cy="14288"/>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7" name="Freeform 22"/>
          <p:cNvSpPr>
            <a:spLocks/>
          </p:cNvSpPr>
          <p:nvPr/>
        </p:nvSpPr>
        <p:spPr bwMode="auto">
          <a:xfrm>
            <a:off x="763588" y="5956300"/>
            <a:ext cx="531812" cy="46038"/>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8" name="Freeform 23"/>
          <p:cNvSpPr>
            <a:spLocks/>
          </p:cNvSpPr>
          <p:nvPr/>
        </p:nvSpPr>
        <p:spPr bwMode="auto">
          <a:xfrm>
            <a:off x="1092200" y="5937250"/>
            <a:ext cx="371475"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79" name="Freeform 24"/>
          <p:cNvSpPr>
            <a:spLocks/>
          </p:cNvSpPr>
          <p:nvPr/>
        </p:nvSpPr>
        <p:spPr bwMode="auto">
          <a:xfrm>
            <a:off x="1362075" y="6013450"/>
            <a:ext cx="373063"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0" name="Freeform 25"/>
          <p:cNvSpPr>
            <a:spLocks/>
          </p:cNvSpPr>
          <p:nvPr/>
        </p:nvSpPr>
        <p:spPr bwMode="auto">
          <a:xfrm>
            <a:off x="1700213" y="5945188"/>
            <a:ext cx="371475"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1" name="Freeform 26"/>
          <p:cNvSpPr>
            <a:spLocks/>
          </p:cNvSpPr>
          <p:nvPr/>
        </p:nvSpPr>
        <p:spPr bwMode="auto">
          <a:xfrm>
            <a:off x="2311400" y="6019800"/>
            <a:ext cx="371475"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2" name="Freeform 27"/>
          <p:cNvSpPr>
            <a:spLocks/>
          </p:cNvSpPr>
          <p:nvPr/>
        </p:nvSpPr>
        <p:spPr bwMode="auto">
          <a:xfrm>
            <a:off x="2751138" y="5945188"/>
            <a:ext cx="371475"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3" name="Freeform 28"/>
          <p:cNvSpPr>
            <a:spLocks/>
          </p:cNvSpPr>
          <p:nvPr/>
        </p:nvSpPr>
        <p:spPr bwMode="auto">
          <a:xfrm>
            <a:off x="3597275" y="5907088"/>
            <a:ext cx="373063"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4" name="Freeform 29"/>
          <p:cNvSpPr>
            <a:spLocks/>
          </p:cNvSpPr>
          <p:nvPr/>
        </p:nvSpPr>
        <p:spPr bwMode="auto">
          <a:xfrm>
            <a:off x="585788" y="59451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5" name="Freeform 30"/>
          <p:cNvSpPr>
            <a:spLocks/>
          </p:cNvSpPr>
          <p:nvPr/>
        </p:nvSpPr>
        <p:spPr bwMode="auto">
          <a:xfrm>
            <a:off x="950913" y="59832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6" name="Freeform 31"/>
          <p:cNvSpPr>
            <a:spLocks/>
          </p:cNvSpPr>
          <p:nvPr/>
        </p:nvSpPr>
        <p:spPr bwMode="auto">
          <a:xfrm>
            <a:off x="1430338" y="5962650"/>
            <a:ext cx="376237" cy="14288"/>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7" name="Freeform 32"/>
          <p:cNvSpPr>
            <a:spLocks/>
          </p:cNvSpPr>
          <p:nvPr/>
        </p:nvSpPr>
        <p:spPr bwMode="auto">
          <a:xfrm>
            <a:off x="2136775" y="5945188"/>
            <a:ext cx="376238"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8" name="Freeform 33"/>
          <p:cNvSpPr>
            <a:spLocks/>
          </p:cNvSpPr>
          <p:nvPr/>
        </p:nvSpPr>
        <p:spPr bwMode="auto">
          <a:xfrm>
            <a:off x="3011488" y="5926138"/>
            <a:ext cx="376237"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89" name="Freeform 34"/>
          <p:cNvSpPr>
            <a:spLocks/>
          </p:cNvSpPr>
          <p:nvPr/>
        </p:nvSpPr>
        <p:spPr bwMode="auto">
          <a:xfrm>
            <a:off x="3292475" y="5945188"/>
            <a:ext cx="376238"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0" name="Freeform 35"/>
          <p:cNvSpPr>
            <a:spLocks/>
          </p:cNvSpPr>
          <p:nvPr/>
        </p:nvSpPr>
        <p:spPr bwMode="auto">
          <a:xfrm>
            <a:off x="1571625" y="59959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1" name="Freeform 36"/>
          <p:cNvSpPr>
            <a:spLocks/>
          </p:cNvSpPr>
          <p:nvPr/>
        </p:nvSpPr>
        <p:spPr bwMode="auto">
          <a:xfrm>
            <a:off x="2009775" y="5976938"/>
            <a:ext cx="531813" cy="44450"/>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2" name="Freeform 37"/>
          <p:cNvSpPr>
            <a:spLocks/>
          </p:cNvSpPr>
          <p:nvPr/>
        </p:nvSpPr>
        <p:spPr bwMode="auto">
          <a:xfrm>
            <a:off x="2416175" y="5951538"/>
            <a:ext cx="531813"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3" name="Freeform 38"/>
          <p:cNvSpPr>
            <a:spLocks/>
          </p:cNvSpPr>
          <p:nvPr/>
        </p:nvSpPr>
        <p:spPr bwMode="auto">
          <a:xfrm flipH="1" flipV="1">
            <a:off x="3155950" y="5970588"/>
            <a:ext cx="531813"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4" name="Freeform 39"/>
          <p:cNvSpPr>
            <a:spLocks/>
          </p:cNvSpPr>
          <p:nvPr/>
        </p:nvSpPr>
        <p:spPr bwMode="auto">
          <a:xfrm flipV="1">
            <a:off x="3538538" y="5938838"/>
            <a:ext cx="533400"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5" name="Freeform 40"/>
          <p:cNvSpPr>
            <a:spLocks/>
          </p:cNvSpPr>
          <p:nvPr/>
        </p:nvSpPr>
        <p:spPr bwMode="auto">
          <a:xfrm>
            <a:off x="519113" y="5143500"/>
            <a:ext cx="376237" cy="14288"/>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6" name="Freeform 41"/>
          <p:cNvSpPr>
            <a:spLocks/>
          </p:cNvSpPr>
          <p:nvPr/>
        </p:nvSpPr>
        <p:spPr bwMode="auto">
          <a:xfrm>
            <a:off x="763588" y="5105400"/>
            <a:ext cx="531812" cy="46038"/>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7" name="Freeform 42"/>
          <p:cNvSpPr>
            <a:spLocks/>
          </p:cNvSpPr>
          <p:nvPr/>
        </p:nvSpPr>
        <p:spPr bwMode="auto">
          <a:xfrm>
            <a:off x="1092200" y="5086350"/>
            <a:ext cx="371475"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8" name="Freeform 43"/>
          <p:cNvSpPr>
            <a:spLocks/>
          </p:cNvSpPr>
          <p:nvPr/>
        </p:nvSpPr>
        <p:spPr bwMode="auto">
          <a:xfrm>
            <a:off x="1362075" y="5162550"/>
            <a:ext cx="373063"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9" name="Freeform 44"/>
          <p:cNvSpPr>
            <a:spLocks/>
          </p:cNvSpPr>
          <p:nvPr/>
        </p:nvSpPr>
        <p:spPr bwMode="auto">
          <a:xfrm>
            <a:off x="1700213" y="5094288"/>
            <a:ext cx="371475"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0" name="Freeform 45"/>
          <p:cNvSpPr>
            <a:spLocks/>
          </p:cNvSpPr>
          <p:nvPr/>
        </p:nvSpPr>
        <p:spPr bwMode="auto">
          <a:xfrm>
            <a:off x="2311400" y="5168900"/>
            <a:ext cx="371475" cy="39688"/>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1" name="Freeform 46"/>
          <p:cNvSpPr>
            <a:spLocks/>
          </p:cNvSpPr>
          <p:nvPr/>
        </p:nvSpPr>
        <p:spPr bwMode="auto">
          <a:xfrm>
            <a:off x="2751138" y="5094288"/>
            <a:ext cx="371475"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2" name="Freeform 47"/>
          <p:cNvSpPr>
            <a:spLocks/>
          </p:cNvSpPr>
          <p:nvPr/>
        </p:nvSpPr>
        <p:spPr bwMode="auto">
          <a:xfrm>
            <a:off x="3597275" y="5056188"/>
            <a:ext cx="373063" cy="41275"/>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3" name="Freeform 48"/>
          <p:cNvSpPr>
            <a:spLocks/>
          </p:cNvSpPr>
          <p:nvPr/>
        </p:nvSpPr>
        <p:spPr bwMode="auto">
          <a:xfrm>
            <a:off x="585788" y="50942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4" name="Freeform 49"/>
          <p:cNvSpPr>
            <a:spLocks/>
          </p:cNvSpPr>
          <p:nvPr/>
        </p:nvSpPr>
        <p:spPr bwMode="auto">
          <a:xfrm>
            <a:off x="950913" y="51323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5" name="Freeform 50"/>
          <p:cNvSpPr>
            <a:spLocks/>
          </p:cNvSpPr>
          <p:nvPr/>
        </p:nvSpPr>
        <p:spPr bwMode="auto">
          <a:xfrm>
            <a:off x="1430338" y="5111750"/>
            <a:ext cx="376237" cy="14288"/>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6" name="Freeform 51"/>
          <p:cNvSpPr>
            <a:spLocks/>
          </p:cNvSpPr>
          <p:nvPr/>
        </p:nvSpPr>
        <p:spPr bwMode="auto">
          <a:xfrm>
            <a:off x="2136775" y="5094288"/>
            <a:ext cx="376238"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7" name="Freeform 52"/>
          <p:cNvSpPr>
            <a:spLocks/>
          </p:cNvSpPr>
          <p:nvPr/>
        </p:nvSpPr>
        <p:spPr bwMode="auto">
          <a:xfrm>
            <a:off x="3011488" y="5075238"/>
            <a:ext cx="376237"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8" name="Freeform 53"/>
          <p:cNvSpPr>
            <a:spLocks/>
          </p:cNvSpPr>
          <p:nvPr/>
        </p:nvSpPr>
        <p:spPr bwMode="auto">
          <a:xfrm>
            <a:off x="3292475" y="5094288"/>
            <a:ext cx="376238"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09" name="Freeform 54"/>
          <p:cNvSpPr>
            <a:spLocks/>
          </p:cNvSpPr>
          <p:nvPr/>
        </p:nvSpPr>
        <p:spPr bwMode="auto">
          <a:xfrm>
            <a:off x="1571625" y="5145088"/>
            <a:ext cx="377825"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10" name="Freeform 55"/>
          <p:cNvSpPr>
            <a:spLocks/>
          </p:cNvSpPr>
          <p:nvPr/>
        </p:nvSpPr>
        <p:spPr bwMode="auto">
          <a:xfrm>
            <a:off x="2009775" y="5126038"/>
            <a:ext cx="531813" cy="44450"/>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11" name="Freeform 56"/>
          <p:cNvSpPr>
            <a:spLocks/>
          </p:cNvSpPr>
          <p:nvPr/>
        </p:nvSpPr>
        <p:spPr bwMode="auto">
          <a:xfrm>
            <a:off x="2416175" y="5100638"/>
            <a:ext cx="531813"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12" name="Freeform 57"/>
          <p:cNvSpPr>
            <a:spLocks/>
          </p:cNvSpPr>
          <p:nvPr/>
        </p:nvSpPr>
        <p:spPr bwMode="auto">
          <a:xfrm flipH="1" flipV="1">
            <a:off x="3155950" y="5119688"/>
            <a:ext cx="531813"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13" name="Freeform 58"/>
          <p:cNvSpPr>
            <a:spLocks/>
          </p:cNvSpPr>
          <p:nvPr/>
        </p:nvSpPr>
        <p:spPr bwMode="auto">
          <a:xfrm flipV="1">
            <a:off x="3538538" y="5087938"/>
            <a:ext cx="533400" cy="46037"/>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14" name="Oval 59"/>
          <p:cNvSpPr>
            <a:spLocks noChangeArrowheads="1"/>
          </p:cNvSpPr>
          <p:nvPr/>
        </p:nvSpPr>
        <p:spPr bwMode="auto">
          <a:xfrm>
            <a:off x="684213" y="54117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15" name="Oval 60"/>
          <p:cNvSpPr>
            <a:spLocks noChangeArrowheads="1"/>
          </p:cNvSpPr>
          <p:nvPr/>
        </p:nvSpPr>
        <p:spPr bwMode="auto">
          <a:xfrm>
            <a:off x="1125538" y="57165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16" name="Oval 61"/>
          <p:cNvSpPr>
            <a:spLocks noChangeArrowheads="1"/>
          </p:cNvSpPr>
          <p:nvPr/>
        </p:nvSpPr>
        <p:spPr bwMode="auto">
          <a:xfrm>
            <a:off x="2344738" y="48783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17" name="Oval 62"/>
          <p:cNvSpPr>
            <a:spLocks noChangeArrowheads="1"/>
          </p:cNvSpPr>
          <p:nvPr/>
        </p:nvSpPr>
        <p:spPr bwMode="auto">
          <a:xfrm>
            <a:off x="2344738" y="57165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18" name="Oval 63"/>
          <p:cNvSpPr>
            <a:spLocks noChangeArrowheads="1"/>
          </p:cNvSpPr>
          <p:nvPr/>
        </p:nvSpPr>
        <p:spPr bwMode="auto">
          <a:xfrm>
            <a:off x="2987675" y="5297488"/>
            <a:ext cx="101600" cy="76200"/>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19" name="Oval 64"/>
          <p:cNvSpPr>
            <a:spLocks noChangeArrowheads="1"/>
          </p:cNvSpPr>
          <p:nvPr/>
        </p:nvSpPr>
        <p:spPr bwMode="auto">
          <a:xfrm>
            <a:off x="3563938" y="57165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0" name="Oval 65"/>
          <p:cNvSpPr>
            <a:spLocks noChangeArrowheads="1"/>
          </p:cNvSpPr>
          <p:nvPr/>
        </p:nvSpPr>
        <p:spPr bwMode="auto">
          <a:xfrm>
            <a:off x="549275" y="55260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1" name="Oval 66"/>
          <p:cNvSpPr>
            <a:spLocks noChangeArrowheads="1"/>
          </p:cNvSpPr>
          <p:nvPr/>
        </p:nvSpPr>
        <p:spPr bwMode="auto">
          <a:xfrm>
            <a:off x="854075" y="56022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2" name="Oval 67"/>
          <p:cNvSpPr>
            <a:spLocks noChangeArrowheads="1"/>
          </p:cNvSpPr>
          <p:nvPr/>
        </p:nvSpPr>
        <p:spPr bwMode="auto">
          <a:xfrm>
            <a:off x="836613" y="5335588"/>
            <a:ext cx="187325"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3" name="Oval 68"/>
          <p:cNvSpPr>
            <a:spLocks noChangeArrowheads="1"/>
          </p:cNvSpPr>
          <p:nvPr/>
        </p:nvSpPr>
        <p:spPr bwMode="auto">
          <a:xfrm>
            <a:off x="1311275" y="558323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4" name="Oval 69"/>
          <p:cNvSpPr>
            <a:spLocks noChangeArrowheads="1"/>
          </p:cNvSpPr>
          <p:nvPr/>
        </p:nvSpPr>
        <p:spPr bwMode="auto">
          <a:xfrm>
            <a:off x="2022475" y="558323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5" name="Oval 70"/>
          <p:cNvSpPr>
            <a:spLocks noChangeArrowheads="1"/>
          </p:cNvSpPr>
          <p:nvPr/>
        </p:nvSpPr>
        <p:spPr bwMode="auto">
          <a:xfrm>
            <a:off x="2276475" y="52212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6" name="Oval 71"/>
          <p:cNvSpPr>
            <a:spLocks noChangeArrowheads="1"/>
          </p:cNvSpPr>
          <p:nvPr/>
        </p:nvSpPr>
        <p:spPr bwMode="auto">
          <a:xfrm>
            <a:off x="2497138" y="552608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7" name="Oval 72"/>
          <p:cNvSpPr>
            <a:spLocks noChangeArrowheads="1"/>
          </p:cNvSpPr>
          <p:nvPr/>
        </p:nvSpPr>
        <p:spPr bwMode="auto">
          <a:xfrm>
            <a:off x="2682875" y="52212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8" name="Oval 73"/>
          <p:cNvSpPr>
            <a:spLocks noChangeArrowheads="1"/>
          </p:cNvSpPr>
          <p:nvPr/>
        </p:nvSpPr>
        <p:spPr bwMode="auto">
          <a:xfrm>
            <a:off x="3208338" y="558323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29" name="Oval 74"/>
          <p:cNvSpPr>
            <a:spLocks noChangeArrowheads="1"/>
          </p:cNvSpPr>
          <p:nvPr/>
        </p:nvSpPr>
        <p:spPr bwMode="auto">
          <a:xfrm>
            <a:off x="3681413" y="5335588"/>
            <a:ext cx="187325"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70730" name="Group 75"/>
          <p:cNvGrpSpPr>
            <a:grpSpLocks/>
          </p:cNvGrpSpPr>
          <p:nvPr/>
        </p:nvGrpSpPr>
        <p:grpSpPr bwMode="auto">
          <a:xfrm>
            <a:off x="1057275" y="5335588"/>
            <a:ext cx="236538" cy="266700"/>
            <a:chOff x="1584" y="3312"/>
            <a:chExt cx="336" cy="336"/>
          </a:xfrm>
        </p:grpSpPr>
        <p:sp>
          <p:nvSpPr>
            <p:cNvPr id="71035" name="Oval 76"/>
            <p:cNvSpPr>
              <a:spLocks noChangeArrowheads="1"/>
            </p:cNvSpPr>
            <p:nvPr/>
          </p:nvSpPr>
          <p:spPr bwMode="auto">
            <a:xfrm>
              <a:off x="1584" y="3312"/>
              <a:ext cx="336" cy="336"/>
            </a:xfrm>
            <a:prstGeom prst="ellipse">
              <a:avLst/>
            </a:prstGeom>
            <a:solidFill>
              <a:srgbClr val="0095E0"/>
            </a:solidFill>
            <a:ln w="12700">
              <a:solidFill>
                <a:srgbClr val="154381"/>
              </a:solidFill>
              <a:round/>
              <a:headEnd/>
              <a:tailEnd/>
            </a:ln>
          </p:spPr>
          <p:txBody>
            <a:bodyPr wrap="none" anchor="ctr"/>
            <a:lstStyle/>
            <a:p>
              <a:endParaRPr lang="en-US"/>
            </a:p>
          </p:txBody>
        </p:sp>
        <p:sp>
          <p:nvSpPr>
            <p:cNvPr id="71036" name="Oval 77"/>
            <p:cNvSpPr>
              <a:spLocks noChangeArrowheads="1"/>
            </p:cNvSpPr>
            <p:nvPr/>
          </p:nvSpPr>
          <p:spPr bwMode="auto">
            <a:xfrm>
              <a:off x="1608" y="3344"/>
              <a:ext cx="288" cy="288"/>
            </a:xfrm>
            <a:prstGeom prst="ellipse">
              <a:avLst/>
            </a:prstGeom>
            <a:solidFill>
              <a:srgbClr val="0095E0"/>
            </a:solidFill>
            <a:ln w="12700">
              <a:solidFill>
                <a:srgbClr val="154381"/>
              </a:solidFill>
              <a:round/>
              <a:headEnd/>
              <a:tailEnd/>
            </a:ln>
          </p:spPr>
          <p:txBody>
            <a:bodyPr wrap="none" anchor="ctr"/>
            <a:lstStyle/>
            <a:p>
              <a:endParaRPr lang="en-US"/>
            </a:p>
          </p:txBody>
        </p:sp>
      </p:grpSp>
      <p:sp>
        <p:nvSpPr>
          <p:cNvPr id="70731" name="Oval 78"/>
          <p:cNvSpPr>
            <a:spLocks noChangeArrowheads="1"/>
          </p:cNvSpPr>
          <p:nvPr/>
        </p:nvSpPr>
        <p:spPr bwMode="auto">
          <a:xfrm>
            <a:off x="2513013" y="52593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2" name="Oval 79"/>
          <p:cNvSpPr>
            <a:spLocks noChangeArrowheads="1"/>
          </p:cNvSpPr>
          <p:nvPr/>
        </p:nvSpPr>
        <p:spPr bwMode="auto">
          <a:xfrm>
            <a:off x="1565275" y="5487988"/>
            <a:ext cx="406400" cy="266700"/>
          </a:xfrm>
          <a:prstGeom prst="ellipse">
            <a:avLst/>
          </a:prstGeom>
          <a:solidFill>
            <a:srgbClr val="F7CE5B"/>
          </a:solidFill>
          <a:ln w="12700">
            <a:solidFill>
              <a:schemeClr val="tx1"/>
            </a:solidFill>
            <a:round/>
            <a:headEnd/>
            <a:tailEnd/>
          </a:ln>
        </p:spPr>
        <p:txBody>
          <a:bodyPr wrap="none" anchor="ctr"/>
          <a:lstStyle/>
          <a:p>
            <a:endParaRPr lang="en-US"/>
          </a:p>
        </p:txBody>
      </p:sp>
      <p:sp>
        <p:nvSpPr>
          <p:cNvPr id="70733" name="Oval 80"/>
          <p:cNvSpPr>
            <a:spLocks noChangeArrowheads="1"/>
          </p:cNvSpPr>
          <p:nvPr/>
        </p:nvSpPr>
        <p:spPr bwMode="auto">
          <a:xfrm rot="-3092370">
            <a:off x="1831976" y="5495925"/>
            <a:ext cx="76200" cy="136525"/>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4" name="Oval 81"/>
          <p:cNvSpPr>
            <a:spLocks noChangeArrowheads="1"/>
          </p:cNvSpPr>
          <p:nvPr/>
        </p:nvSpPr>
        <p:spPr bwMode="auto">
          <a:xfrm rot="3092370" flipV="1">
            <a:off x="1837532" y="5604669"/>
            <a:ext cx="76200" cy="134937"/>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5" name="Oval 82"/>
          <p:cNvSpPr>
            <a:spLocks noChangeArrowheads="1"/>
          </p:cNvSpPr>
          <p:nvPr/>
        </p:nvSpPr>
        <p:spPr bwMode="auto">
          <a:xfrm>
            <a:off x="1666875" y="5564188"/>
            <a:ext cx="33338"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6" name="Oval 83"/>
          <p:cNvSpPr>
            <a:spLocks noChangeArrowheads="1"/>
          </p:cNvSpPr>
          <p:nvPr/>
        </p:nvSpPr>
        <p:spPr bwMode="auto">
          <a:xfrm>
            <a:off x="1735138" y="5640388"/>
            <a:ext cx="33337"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7" name="Oval 84"/>
          <p:cNvSpPr>
            <a:spLocks noChangeArrowheads="1"/>
          </p:cNvSpPr>
          <p:nvPr/>
        </p:nvSpPr>
        <p:spPr bwMode="auto">
          <a:xfrm>
            <a:off x="1666875" y="5678488"/>
            <a:ext cx="33338"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8" name="Oval 85"/>
          <p:cNvSpPr>
            <a:spLocks noChangeArrowheads="1"/>
          </p:cNvSpPr>
          <p:nvPr/>
        </p:nvSpPr>
        <p:spPr bwMode="auto">
          <a:xfrm>
            <a:off x="1739900" y="570388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39" name="Oval 86"/>
          <p:cNvSpPr>
            <a:spLocks noChangeArrowheads="1"/>
          </p:cNvSpPr>
          <p:nvPr/>
        </p:nvSpPr>
        <p:spPr bwMode="auto">
          <a:xfrm>
            <a:off x="1801813" y="560863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0" name="Oval 87"/>
          <p:cNvSpPr>
            <a:spLocks noChangeArrowheads="1"/>
          </p:cNvSpPr>
          <p:nvPr/>
        </p:nvSpPr>
        <p:spPr bwMode="auto">
          <a:xfrm>
            <a:off x="1735138" y="5545138"/>
            <a:ext cx="33337"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1" name="Oval 88"/>
          <p:cNvSpPr>
            <a:spLocks noChangeArrowheads="1"/>
          </p:cNvSpPr>
          <p:nvPr/>
        </p:nvSpPr>
        <p:spPr bwMode="auto">
          <a:xfrm>
            <a:off x="1638300" y="562768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2" name="Oval 89"/>
          <p:cNvSpPr>
            <a:spLocks noChangeArrowheads="1"/>
          </p:cNvSpPr>
          <p:nvPr/>
        </p:nvSpPr>
        <p:spPr bwMode="auto">
          <a:xfrm>
            <a:off x="3190875" y="5297488"/>
            <a:ext cx="406400" cy="266700"/>
          </a:xfrm>
          <a:prstGeom prst="ellipse">
            <a:avLst/>
          </a:prstGeom>
          <a:solidFill>
            <a:srgbClr val="F7CE5B"/>
          </a:solidFill>
          <a:ln w="12700">
            <a:solidFill>
              <a:schemeClr val="tx1"/>
            </a:solidFill>
            <a:round/>
            <a:headEnd/>
            <a:tailEnd/>
          </a:ln>
        </p:spPr>
        <p:txBody>
          <a:bodyPr wrap="none" anchor="ctr"/>
          <a:lstStyle/>
          <a:p>
            <a:endParaRPr lang="en-US"/>
          </a:p>
        </p:txBody>
      </p:sp>
      <p:sp>
        <p:nvSpPr>
          <p:cNvPr id="70743" name="Oval 90"/>
          <p:cNvSpPr>
            <a:spLocks noChangeArrowheads="1"/>
          </p:cNvSpPr>
          <p:nvPr/>
        </p:nvSpPr>
        <p:spPr bwMode="auto">
          <a:xfrm rot="-3092370">
            <a:off x="3457576" y="5305425"/>
            <a:ext cx="76200" cy="136525"/>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4" name="Oval 91"/>
          <p:cNvSpPr>
            <a:spLocks noChangeArrowheads="1"/>
          </p:cNvSpPr>
          <p:nvPr/>
        </p:nvSpPr>
        <p:spPr bwMode="auto">
          <a:xfrm rot="3092370" flipV="1">
            <a:off x="3463132" y="5414169"/>
            <a:ext cx="76200" cy="134937"/>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5" name="Oval 92"/>
          <p:cNvSpPr>
            <a:spLocks noChangeArrowheads="1"/>
          </p:cNvSpPr>
          <p:nvPr/>
        </p:nvSpPr>
        <p:spPr bwMode="auto">
          <a:xfrm>
            <a:off x="3292475" y="5373688"/>
            <a:ext cx="33338"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6" name="Oval 93"/>
          <p:cNvSpPr>
            <a:spLocks noChangeArrowheads="1"/>
          </p:cNvSpPr>
          <p:nvPr/>
        </p:nvSpPr>
        <p:spPr bwMode="auto">
          <a:xfrm>
            <a:off x="3360738" y="5449888"/>
            <a:ext cx="33337"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7" name="Oval 94"/>
          <p:cNvSpPr>
            <a:spLocks noChangeArrowheads="1"/>
          </p:cNvSpPr>
          <p:nvPr/>
        </p:nvSpPr>
        <p:spPr bwMode="auto">
          <a:xfrm>
            <a:off x="3292475" y="5487988"/>
            <a:ext cx="33338"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8" name="Oval 95"/>
          <p:cNvSpPr>
            <a:spLocks noChangeArrowheads="1"/>
          </p:cNvSpPr>
          <p:nvPr/>
        </p:nvSpPr>
        <p:spPr bwMode="auto">
          <a:xfrm>
            <a:off x="3365500" y="551338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49" name="Oval 96"/>
          <p:cNvSpPr>
            <a:spLocks noChangeArrowheads="1"/>
          </p:cNvSpPr>
          <p:nvPr/>
        </p:nvSpPr>
        <p:spPr bwMode="auto">
          <a:xfrm>
            <a:off x="3427413" y="541813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0" name="Oval 97"/>
          <p:cNvSpPr>
            <a:spLocks noChangeArrowheads="1"/>
          </p:cNvSpPr>
          <p:nvPr/>
        </p:nvSpPr>
        <p:spPr bwMode="auto">
          <a:xfrm>
            <a:off x="3360738" y="5354638"/>
            <a:ext cx="33337"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1" name="Oval 98"/>
          <p:cNvSpPr>
            <a:spLocks noChangeArrowheads="1"/>
          </p:cNvSpPr>
          <p:nvPr/>
        </p:nvSpPr>
        <p:spPr bwMode="auto">
          <a:xfrm>
            <a:off x="3263900" y="5437188"/>
            <a:ext cx="34925" cy="38100"/>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2" name="Oval 99"/>
          <p:cNvSpPr>
            <a:spLocks noChangeArrowheads="1"/>
          </p:cNvSpPr>
          <p:nvPr/>
        </p:nvSpPr>
        <p:spPr bwMode="auto">
          <a:xfrm>
            <a:off x="1379538" y="533558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3" name="Oval 100"/>
          <p:cNvSpPr>
            <a:spLocks noChangeArrowheads="1"/>
          </p:cNvSpPr>
          <p:nvPr/>
        </p:nvSpPr>
        <p:spPr bwMode="auto">
          <a:xfrm>
            <a:off x="2801938" y="558323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4" name="Oval 101"/>
          <p:cNvSpPr>
            <a:spLocks noChangeArrowheads="1"/>
          </p:cNvSpPr>
          <p:nvPr/>
        </p:nvSpPr>
        <p:spPr bwMode="auto">
          <a:xfrm>
            <a:off x="3817938" y="556418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5" name="Oval 102"/>
          <p:cNvSpPr>
            <a:spLocks noChangeArrowheads="1"/>
          </p:cNvSpPr>
          <p:nvPr/>
        </p:nvSpPr>
        <p:spPr bwMode="auto">
          <a:xfrm>
            <a:off x="1938338" y="529748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6" name="Oval 103"/>
          <p:cNvSpPr>
            <a:spLocks noChangeArrowheads="1"/>
          </p:cNvSpPr>
          <p:nvPr/>
        </p:nvSpPr>
        <p:spPr bwMode="auto">
          <a:xfrm>
            <a:off x="2124075" y="48783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7" name="Oval 104"/>
          <p:cNvSpPr>
            <a:spLocks noChangeArrowheads="1"/>
          </p:cNvSpPr>
          <p:nvPr/>
        </p:nvSpPr>
        <p:spPr bwMode="auto">
          <a:xfrm>
            <a:off x="2327275" y="46116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8" name="Oval 105"/>
          <p:cNvSpPr>
            <a:spLocks noChangeArrowheads="1"/>
          </p:cNvSpPr>
          <p:nvPr/>
        </p:nvSpPr>
        <p:spPr bwMode="auto">
          <a:xfrm>
            <a:off x="2598738" y="4497388"/>
            <a:ext cx="185737"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59" name="Oval 106"/>
          <p:cNvSpPr>
            <a:spLocks noChangeArrowheads="1"/>
          </p:cNvSpPr>
          <p:nvPr/>
        </p:nvSpPr>
        <p:spPr bwMode="auto">
          <a:xfrm>
            <a:off x="2428875" y="49545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0" name="Oval 107"/>
          <p:cNvSpPr>
            <a:spLocks noChangeArrowheads="1"/>
          </p:cNvSpPr>
          <p:nvPr/>
        </p:nvSpPr>
        <p:spPr bwMode="auto">
          <a:xfrm>
            <a:off x="2632075" y="47640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1" name="Oval 108"/>
          <p:cNvSpPr>
            <a:spLocks noChangeArrowheads="1"/>
          </p:cNvSpPr>
          <p:nvPr/>
        </p:nvSpPr>
        <p:spPr bwMode="auto">
          <a:xfrm>
            <a:off x="2868613" y="4611688"/>
            <a:ext cx="187325"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2" name="Oval 109"/>
          <p:cNvSpPr>
            <a:spLocks noChangeArrowheads="1"/>
          </p:cNvSpPr>
          <p:nvPr/>
        </p:nvSpPr>
        <p:spPr bwMode="auto">
          <a:xfrm>
            <a:off x="2835275" y="4916488"/>
            <a:ext cx="185738" cy="2095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3" name="Oval 110"/>
          <p:cNvSpPr>
            <a:spLocks noChangeArrowheads="1"/>
          </p:cNvSpPr>
          <p:nvPr/>
        </p:nvSpPr>
        <p:spPr bwMode="auto">
          <a:xfrm>
            <a:off x="1700213" y="5335588"/>
            <a:ext cx="101600" cy="762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4" name="Oval 111"/>
          <p:cNvSpPr>
            <a:spLocks noChangeArrowheads="1"/>
          </p:cNvSpPr>
          <p:nvPr/>
        </p:nvSpPr>
        <p:spPr bwMode="auto">
          <a:xfrm>
            <a:off x="2073275" y="5145088"/>
            <a:ext cx="134938" cy="38100"/>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765" name="Oval 112"/>
          <p:cNvSpPr>
            <a:spLocks noChangeArrowheads="1"/>
          </p:cNvSpPr>
          <p:nvPr/>
        </p:nvSpPr>
        <p:spPr bwMode="auto">
          <a:xfrm>
            <a:off x="8670925" y="5181600"/>
            <a:ext cx="77788" cy="687388"/>
          </a:xfrm>
          <a:prstGeom prst="ellipse">
            <a:avLst/>
          </a:prstGeom>
          <a:gradFill rotWithShape="0">
            <a:gsLst>
              <a:gs pos="0">
                <a:srgbClr val="808080"/>
              </a:gs>
              <a:gs pos="50000">
                <a:srgbClr val="000000"/>
              </a:gs>
              <a:gs pos="100000">
                <a:srgbClr val="808080"/>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0766" name="Rectangle 113"/>
          <p:cNvSpPr>
            <a:spLocks noChangeArrowheads="1"/>
          </p:cNvSpPr>
          <p:nvPr/>
        </p:nvSpPr>
        <p:spPr bwMode="auto">
          <a:xfrm>
            <a:off x="4970463" y="5203825"/>
            <a:ext cx="3741737" cy="688975"/>
          </a:xfrm>
          <a:prstGeom prst="rect">
            <a:avLst/>
          </a:prstGeom>
          <a:gradFill rotWithShape="0">
            <a:gsLst>
              <a:gs pos="0">
                <a:srgbClr val="007BC5"/>
              </a:gs>
              <a:gs pos="50000">
                <a:srgbClr val="000000"/>
              </a:gs>
              <a:gs pos="100000">
                <a:srgbClr val="007BC5"/>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70767" name="Oval 114"/>
          <p:cNvSpPr>
            <a:spLocks noChangeArrowheads="1"/>
          </p:cNvSpPr>
          <p:nvPr/>
        </p:nvSpPr>
        <p:spPr bwMode="auto">
          <a:xfrm>
            <a:off x="4957763" y="5164138"/>
            <a:ext cx="539750" cy="80962"/>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68" name="Oval 115"/>
          <p:cNvSpPr>
            <a:spLocks noChangeArrowheads="1"/>
          </p:cNvSpPr>
          <p:nvPr/>
        </p:nvSpPr>
        <p:spPr bwMode="auto">
          <a:xfrm>
            <a:off x="5503863" y="5162550"/>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69" name="Oval 116"/>
          <p:cNvSpPr>
            <a:spLocks noChangeArrowheads="1"/>
          </p:cNvSpPr>
          <p:nvPr/>
        </p:nvSpPr>
        <p:spPr bwMode="auto">
          <a:xfrm>
            <a:off x="6037263" y="5164138"/>
            <a:ext cx="539750" cy="80962"/>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0" name="Oval 117"/>
          <p:cNvSpPr>
            <a:spLocks noChangeArrowheads="1"/>
          </p:cNvSpPr>
          <p:nvPr/>
        </p:nvSpPr>
        <p:spPr bwMode="auto">
          <a:xfrm>
            <a:off x="7648575" y="5148263"/>
            <a:ext cx="539750" cy="80962"/>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1" name="Oval 118"/>
          <p:cNvSpPr>
            <a:spLocks noChangeArrowheads="1"/>
          </p:cNvSpPr>
          <p:nvPr/>
        </p:nvSpPr>
        <p:spPr bwMode="auto">
          <a:xfrm>
            <a:off x="8178800" y="5140325"/>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2" name="Oval 119"/>
          <p:cNvSpPr>
            <a:spLocks noChangeArrowheads="1"/>
          </p:cNvSpPr>
          <p:nvPr/>
        </p:nvSpPr>
        <p:spPr bwMode="auto">
          <a:xfrm>
            <a:off x="4957763" y="5845175"/>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3" name="Oval 120"/>
          <p:cNvSpPr>
            <a:spLocks noChangeArrowheads="1"/>
          </p:cNvSpPr>
          <p:nvPr/>
        </p:nvSpPr>
        <p:spPr bwMode="auto">
          <a:xfrm>
            <a:off x="5503863" y="5843588"/>
            <a:ext cx="539750" cy="80962"/>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4" name="Oval 121"/>
          <p:cNvSpPr>
            <a:spLocks noChangeArrowheads="1"/>
          </p:cNvSpPr>
          <p:nvPr/>
        </p:nvSpPr>
        <p:spPr bwMode="auto">
          <a:xfrm>
            <a:off x="6037263" y="5845175"/>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5" name="Oval 122"/>
          <p:cNvSpPr>
            <a:spLocks noChangeArrowheads="1"/>
          </p:cNvSpPr>
          <p:nvPr/>
        </p:nvSpPr>
        <p:spPr bwMode="auto">
          <a:xfrm>
            <a:off x="6577013" y="5845175"/>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6" name="Oval 123"/>
          <p:cNvSpPr>
            <a:spLocks noChangeArrowheads="1"/>
          </p:cNvSpPr>
          <p:nvPr/>
        </p:nvSpPr>
        <p:spPr bwMode="auto">
          <a:xfrm>
            <a:off x="7113588" y="5842000"/>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7" name="Oval 124"/>
          <p:cNvSpPr>
            <a:spLocks noChangeArrowheads="1"/>
          </p:cNvSpPr>
          <p:nvPr/>
        </p:nvSpPr>
        <p:spPr bwMode="auto">
          <a:xfrm>
            <a:off x="7648575" y="5829300"/>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8" name="Oval 125"/>
          <p:cNvSpPr>
            <a:spLocks noChangeArrowheads="1"/>
          </p:cNvSpPr>
          <p:nvPr/>
        </p:nvSpPr>
        <p:spPr bwMode="auto">
          <a:xfrm>
            <a:off x="8178800" y="5822950"/>
            <a:ext cx="539750" cy="80963"/>
          </a:xfrm>
          <a:prstGeom prst="ellipse">
            <a:avLst/>
          </a:prstGeom>
          <a:solidFill>
            <a:srgbClr val="F7CE5B"/>
          </a:solidFill>
          <a:ln w="25400">
            <a:solidFill>
              <a:schemeClr val="accent2"/>
            </a:solidFill>
            <a:round/>
            <a:headEnd/>
            <a:tailEnd/>
          </a:ln>
        </p:spPr>
        <p:txBody>
          <a:bodyPr wrap="none" anchor="ctr"/>
          <a:lstStyle/>
          <a:p>
            <a:endParaRPr lang="en-US"/>
          </a:p>
        </p:txBody>
      </p:sp>
      <p:sp>
        <p:nvSpPr>
          <p:cNvPr id="70779" name="Oval 126"/>
          <p:cNvSpPr>
            <a:spLocks noChangeArrowheads="1"/>
          </p:cNvSpPr>
          <p:nvPr/>
        </p:nvSpPr>
        <p:spPr bwMode="auto">
          <a:xfrm>
            <a:off x="4910138" y="5203825"/>
            <a:ext cx="77787" cy="687388"/>
          </a:xfrm>
          <a:prstGeom prst="ellipse">
            <a:avLst/>
          </a:prstGeom>
          <a:gradFill rotWithShape="0">
            <a:gsLst>
              <a:gs pos="0">
                <a:srgbClr val="007BC5"/>
              </a:gs>
              <a:gs pos="100000">
                <a:srgbClr val="00000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0780" name="Freeform 127"/>
          <p:cNvSpPr>
            <a:spLocks/>
          </p:cNvSpPr>
          <p:nvPr/>
        </p:nvSpPr>
        <p:spPr bwMode="auto">
          <a:xfrm>
            <a:off x="4979988" y="6002338"/>
            <a:ext cx="400050"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1" name="Freeform 128"/>
          <p:cNvSpPr>
            <a:spLocks/>
          </p:cNvSpPr>
          <p:nvPr/>
        </p:nvSpPr>
        <p:spPr bwMode="auto">
          <a:xfrm>
            <a:off x="5240338" y="5962650"/>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2" name="Freeform 129"/>
          <p:cNvSpPr>
            <a:spLocks/>
          </p:cNvSpPr>
          <p:nvPr/>
        </p:nvSpPr>
        <p:spPr bwMode="auto">
          <a:xfrm>
            <a:off x="5589588" y="5942013"/>
            <a:ext cx="395287"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3" name="Freeform 130"/>
          <p:cNvSpPr>
            <a:spLocks/>
          </p:cNvSpPr>
          <p:nvPr/>
        </p:nvSpPr>
        <p:spPr bwMode="auto">
          <a:xfrm>
            <a:off x="5876925" y="6022975"/>
            <a:ext cx="395288" cy="42863"/>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4" name="Freeform 131"/>
          <p:cNvSpPr>
            <a:spLocks/>
          </p:cNvSpPr>
          <p:nvPr/>
        </p:nvSpPr>
        <p:spPr bwMode="auto">
          <a:xfrm>
            <a:off x="6235700" y="5949950"/>
            <a:ext cx="395288" cy="44450"/>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5" name="Freeform 132"/>
          <p:cNvSpPr>
            <a:spLocks/>
          </p:cNvSpPr>
          <p:nvPr/>
        </p:nvSpPr>
        <p:spPr bwMode="auto">
          <a:xfrm>
            <a:off x="6884988" y="6029325"/>
            <a:ext cx="393700" cy="42863"/>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6" name="Freeform 133"/>
          <p:cNvSpPr>
            <a:spLocks/>
          </p:cNvSpPr>
          <p:nvPr/>
        </p:nvSpPr>
        <p:spPr bwMode="auto">
          <a:xfrm>
            <a:off x="7353300" y="5949950"/>
            <a:ext cx="393700" cy="44450"/>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7" name="Freeform 134"/>
          <p:cNvSpPr>
            <a:spLocks/>
          </p:cNvSpPr>
          <p:nvPr/>
        </p:nvSpPr>
        <p:spPr bwMode="auto">
          <a:xfrm>
            <a:off x="8251825" y="5910263"/>
            <a:ext cx="395288"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8" name="Freeform 135"/>
          <p:cNvSpPr>
            <a:spLocks/>
          </p:cNvSpPr>
          <p:nvPr/>
        </p:nvSpPr>
        <p:spPr bwMode="auto">
          <a:xfrm>
            <a:off x="5051425" y="5949950"/>
            <a:ext cx="401638"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89" name="Freeform 136"/>
          <p:cNvSpPr>
            <a:spLocks/>
          </p:cNvSpPr>
          <p:nvPr/>
        </p:nvSpPr>
        <p:spPr bwMode="auto">
          <a:xfrm>
            <a:off x="5440363" y="5991225"/>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0" name="Freeform 137"/>
          <p:cNvSpPr>
            <a:spLocks/>
          </p:cNvSpPr>
          <p:nvPr/>
        </p:nvSpPr>
        <p:spPr bwMode="auto">
          <a:xfrm>
            <a:off x="5948363" y="5969000"/>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1" name="Freeform 138"/>
          <p:cNvSpPr>
            <a:spLocks/>
          </p:cNvSpPr>
          <p:nvPr/>
        </p:nvSpPr>
        <p:spPr bwMode="auto">
          <a:xfrm>
            <a:off x="6699250" y="5949950"/>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2" name="Freeform 139"/>
          <p:cNvSpPr>
            <a:spLocks/>
          </p:cNvSpPr>
          <p:nvPr/>
        </p:nvSpPr>
        <p:spPr bwMode="auto">
          <a:xfrm>
            <a:off x="7629525" y="5930900"/>
            <a:ext cx="400050" cy="14288"/>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3" name="Freeform 140"/>
          <p:cNvSpPr>
            <a:spLocks/>
          </p:cNvSpPr>
          <p:nvPr/>
        </p:nvSpPr>
        <p:spPr bwMode="auto">
          <a:xfrm>
            <a:off x="7926388" y="5949950"/>
            <a:ext cx="401637"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4" name="Freeform 141"/>
          <p:cNvSpPr>
            <a:spLocks/>
          </p:cNvSpPr>
          <p:nvPr/>
        </p:nvSpPr>
        <p:spPr bwMode="auto">
          <a:xfrm>
            <a:off x="6099175" y="6003925"/>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5" name="Freeform 142"/>
          <p:cNvSpPr>
            <a:spLocks/>
          </p:cNvSpPr>
          <p:nvPr/>
        </p:nvSpPr>
        <p:spPr bwMode="auto">
          <a:xfrm>
            <a:off x="6564313" y="5983288"/>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6" name="Freeform 143"/>
          <p:cNvSpPr>
            <a:spLocks/>
          </p:cNvSpPr>
          <p:nvPr/>
        </p:nvSpPr>
        <p:spPr bwMode="auto">
          <a:xfrm>
            <a:off x="6996113" y="5957888"/>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7" name="Freeform 144"/>
          <p:cNvSpPr>
            <a:spLocks/>
          </p:cNvSpPr>
          <p:nvPr/>
        </p:nvSpPr>
        <p:spPr bwMode="auto">
          <a:xfrm flipH="1" flipV="1">
            <a:off x="7781925" y="5976938"/>
            <a:ext cx="565150" cy="49212"/>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8" name="Freeform 145"/>
          <p:cNvSpPr>
            <a:spLocks/>
          </p:cNvSpPr>
          <p:nvPr/>
        </p:nvSpPr>
        <p:spPr bwMode="auto">
          <a:xfrm flipV="1">
            <a:off x="8189913" y="5943600"/>
            <a:ext cx="565150" cy="49213"/>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799" name="Freeform 146"/>
          <p:cNvSpPr>
            <a:spLocks/>
          </p:cNvSpPr>
          <p:nvPr/>
        </p:nvSpPr>
        <p:spPr bwMode="auto">
          <a:xfrm>
            <a:off x="4979988" y="5097463"/>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0" name="Freeform 147"/>
          <p:cNvSpPr>
            <a:spLocks/>
          </p:cNvSpPr>
          <p:nvPr/>
        </p:nvSpPr>
        <p:spPr bwMode="auto">
          <a:xfrm>
            <a:off x="5240338" y="5057775"/>
            <a:ext cx="565150" cy="49213"/>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1" name="Freeform 148"/>
          <p:cNvSpPr>
            <a:spLocks/>
          </p:cNvSpPr>
          <p:nvPr/>
        </p:nvSpPr>
        <p:spPr bwMode="auto">
          <a:xfrm>
            <a:off x="5589588" y="5037138"/>
            <a:ext cx="395287"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2" name="Freeform 149"/>
          <p:cNvSpPr>
            <a:spLocks/>
          </p:cNvSpPr>
          <p:nvPr/>
        </p:nvSpPr>
        <p:spPr bwMode="auto">
          <a:xfrm>
            <a:off x="5876925" y="5118100"/>
            <a:ext cx="395288" cy="42863"/>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3" name="Freeform 150"/>
          <p:cNvSpPr>
            <a:spLocks/>
          </p:cNvSpPr>
          <p:nvPr/>
        </p:nvSpPr>
        <p:spPr bwMode="auto">
          <a:xfrm>
            <a:off x="6235700" y="5046663"/>
            <a:ext cx="395288"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4" name="Freeform 151"/>
          <p:cNvSpPr>
            <a:spLocks/>
          </p:cNvSpPr>
          <p:nvPr/>
        </p:nvSpPr>
        <p:spPr bwMode="auto">
          <a:xfrm>
            <a:off x="6884988" y="5124450"/>
            <a:ext cx="393700" cy="42863"/>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5" name="Freeform 152"/>
          <p:cNvSpPr>
            <a:spLocks/>
          </p:cNvSpPr>
          <p:nvPr/>
        </p:nvSpPr>
        <p:spPr bwMode="auto">
          <a:xfrm>
            <a:off x="7353300" y="5046663"/>
            <a:ext cx="393700"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6" name="Freeform 153"/>
          <p:cNvSpPr>
            <a:spLocks/>
          </p:cNvSpPr>
          <p:nvPr/>
        </p:nvSpPr>
        <p:spPr bwMode="auto">
          <a:xfrm>
            <a:off x="8251825" y="5005388"/>
            <a:ext cx="395288" cy="42862"/>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7" name="Freeform 154"/>
          <p:cNvSpPr>
            <a:spLocks/>
          </p:cNvSpPr>
          <p:nvPr/>
        </p:nvSpPr>
        <p:spPr bwMode="auto">
          <a:xfrm>
            <a:off x="5051425" y="5046663"/>
            <a:ext cx="401638"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8" name="Freeform 155"/>
          <p:cNvSpPr>
            <a:spLocks/>
          </p:cNvSpPr>
          <p:nvPr/>
        </p:nvSpPr>
        <p:spPr bwMode="auto">
          <a:xfrm>
            <a:off x="5440363" y="5086350"/>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09" name="Freeform 156"/>
          <p:cNvSpPr>
            <a:spLocks/>
          </p:cNvSpPr>
          <p:nvPr/>
        </p:nvSpPr>
        <p:spPr bwMode="auto">
          <a:xfrm>
            <a:off x="5948363" y="5065713"/>
            <a:ext cx="400050"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0" name="Freeform 157"/>
          <p:cNvSpPr>
            <a:spLocks/>
          </p:cNvSpPr>
          <p:nvPr/>
        </p:nvSpPr>
        <p:spPr bwMode="auto">
          <a:xfrm>
            <a:off x="6699250" y="5046663"/>
            <a:ext cx="400050"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1" name="Freeform 158"/>
          <p:cNvSpPr>
            <a:spLocks/>
          </p:cNvSpPr>
          <p:nvPr/>
        </p:nvSpPr>
        <p:spPr bwMode="auto">
          <a:xfrm>
            <a:off x="7629525" y="5026025"/>
            <a:ext cx="400050" cy="15875"/>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2" name="Freeform 159"/>
          <p:cNvSpPr>
            <a:spLocks/>
          </p:cNvSpPr>
          <p:nvPr/>
        </p:nvSpPr>
        <p:spPr bwMode="auto">
          <a:xfrm>
            <a:off x="7926388" y="5046663"/>
            <a:ext cx="401637"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3" name="Freeform 160"/>
          <p:cNvSpPr>
            <a:spLocks/>
          </p:cNvSpPr>
          <p:nvPr/>
        </p:nvSpPr>
        <p:spPr bwMode="auto">
          <a:xfrm>
            <a:off x="6099175" y="5100638"/>
            <a:ext cx="400050" cy="14287"/>
          </a:xfrm>
          <a:custGeom>
            <a:avLst/>
            <a:gdLst>
              <a:gd name="T0" fmla="*/ 0 w 534"/>
              <a:gd name="T1" fmla="*/ 2147483647 h 18"/>
              <a:gd name="T2" fmla="*/ 2147483647 w 534"/>
              <a:gd name="T3" fmla="*/ 214748364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4" name="Freeform 161"/>
          <p:cNvSpPr>
            <a:spLocks/>
          </p:cNvSpPr>
          <p:nvPr/>
        </p:nvSpPr>
        <p:spPr bwMode="auto">
          <a:xfrm>
            <a:off x="6564313" y="5080000"/>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5" name="Freeform 162"/>
          <p:cNvSpPr>
            <a:spLocks/>
          </p:cNvSpPr>
          <p:nvPr/>
        </p:nvSpPr>
        <p:spPr bwMode="auto">
          <a:xfrm>
            <a:off x="6996113" y="5053013"/>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6" name="Freeform 163"/>
          <p:cNvSpPr>
            <a:spLocks/>
          </p:cNvSpPr>
          <p:nvPr/>
        </p:nvSpPr>
        <p:spPr bwMode="auto">
          <a:xfrm flipH="1" flipV="1">
            <a:off x="7781925" y="5073650"/>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7" name="Freeform 164"/>
          <p:cNvSpPr>
            <a:spLocks/>
          </p:cNvSpPr>
          <p:nvPr/>
        </p:nvSpPr>
        <p:spPr bwMode="auto">
          <a:xfrm flipV="1">
            <a:off x="8189913" y="5040313"/>
            <a:ext cx="565150" cy="47625"/>
          </a:xfrm>
          <a:custGeom>
            <a:avLst/>
            <a:gdLst>
              <a:gd name="T0" fmla="*/ 2147483647 w 754"/>
              <a:gd name="T1" fmla="*/ 2147483647 h 57"/>
              <a:gd name="T2" fmla="*/ 2147483647 w 754"/>
              <a:gd name="T3" fmla="*/ 2147483647 h 57"/>
              <a:gd name="T4" fmla="*/ 2147483647 w 754"/>
              <a:gd name="T5" fmla="*/ 0 h 57"/>
              <a:gd name="T6" fmla="*/ 2147483647 w 754"/>
              <a:gd name="T7" fmla="*/ 2147483647 h 57"/>
              <a:gd name="T8" fmla="*/ 2147483647 w 754"/>
              <a:gd name="T9" fmla="*/ 2147483647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18" name="Oval 165"/>
          <p:cNvSpPr>
            <a:spLocks noChangeArrowheads="1"/>
          </p:cNvSpPr>
          <p:nvPr/>
        </p:nvSpPr>
        <p:spPr bwMode="auto">
          <a:xfrm>
            <a:off x="5156200" y="5383213"/>
            <a:ext cx="107950" cy="80962"/>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19" name="Oval 166"/>
          <p:cNvSpPr>
            <a:spLocks noChangeArrowheads="1"/>
          </p:cNvSpPr>
          <p:nvPr/>
        </p:nvSpPr>
        <p:spPr bwMode="auto">
          <a:xfrm>
            <a:off x="5624513" y="5707063"/>
            <a:ext cx="107950" cy="80962"/>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0" name="Oval 167"/>
          <p:cNvSpPr>
            <a:spLocks noChangeArrowheads="1"/>
          </p:cNvSpPr>
          <p:nvPr/>
        </p:nvSpPr>
        <p:spPr bwMode="auto">
          <a:xfrm>
            <a:off x="6199188" y="5302250"/>
            <a:ext cx="107950" cy="80963"/>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1" name="Oval 168"/>
          <p:cNvSpPr>
            <a:spLocks noChangeArrowheads="1"/>
          </p:cNvSpPr>
          <p:nvPr/>
        </p:nvSpPr>
        <p:spPr bwMode="auto">
          <a:xfrm>
            <a:off x="6919913" y="5707063"/>
            <a:ext cx="107950" cy="80962"/>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2" name="Oval 169"/>
          <p:cNvSpPr>
            <a:spLocks noChangeArrowheads="1"/>
          </p:cNvSpPr>
          <p:nvPr/>
        </p:nvSpPr>
        <p:spPr bwMode="auto">
          <a:xfrm>
            <a:off x="8215313" y="5707063"/>
            <a:ext cx="107950" cy="80962"/>
          </a:xfrm>
          <a:prstGeom prst="ellipse">
            <a:avLst/>
          </a:prstGeom>
          <a:solidFill>
            <a:srgbClr val="F7CE5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3" name="Oval 170"/>
          <p:cNvSpPr>
            <a:spLocks noChangeArrowheads="1"/>
          </p:cNvSpPr>
          <p:nvPr/>
        </p:nvSpPr>
        <p:spPr bwMode="auto">
          <a:xfrm>
            <a:off x="5011738" y="5505450"/>
            <a:ext cx="198437"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4" name="Oval 171"/>
          <p:cNvSpPr>
            <a:spLocks noChangeArrowheads="1"/>
          </p:cNvSpPr>
          <p:nvPr/>
        </p:nvSpPr>
        <p:spPr bwMode="auto">
          <a:xfrm>
            <a:off x="5335588" y="5586413"/>
            <a:ext cx="198437"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5" name="Oval 172"/>
          <p:cNvSpPr>
            <a:spLocks noChangeArrowheads="1"/>
          </p:cNvSpPr>
          <p:nvPr/>
        </p:nvSpPr>
        <p:spPr bwMode="auto">
          <a:xfrm>
            <a:off x="5318125" y="5302250"/>
            <a:ext cx="198438" cy="223838"/>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6" name="Oval 173"/>
          <p:cNvSpPr>
            <a:spLocks noChangeArrowheads="1"/>
          </p:cNvSpPr>
          <p:nvPr/>
        </p:nvSpPr>
        <p:spPr bwMode="auto">
          <a:xfrm>
            <a:off x="5821363" y="5565775"/>
            <a:ext cx="198437"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7" name="Oval 174"/>
          <p:cNvSpPr>
            <a:spLocks noChangeArrowheads="1"/>
          </p:cNvSpPr>
          <p:nvPr/>
        </p:nvSpPr>
        <p:spPr bwMode="auto">
          <a:xfrm>
            <a:off x="6577013" y="5565775"/>
            <a:ext cx="198437"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8" name="Oval 175"/>
          <p:cNvSpPr>
            <a:spLocks noChangeArrowheads="1"/>
          </p:cNvSpPr>
          <p:nvPr/>
        </p:nvSpPr>
        <p:spPr bwMode="auto">
          <a:xfrm>
            <a:off x="7081838" y="5505450"/>
            <a:ext cx="196850"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29" name="Oval 176"/>
          <p:cNvSpPr>
            <a:spLocks noChangeArrowheads="1"/>
          </p:cNvSpPr>
          <p:nvPr/>
        </p:nvSpPr>
        <p:spPr bwMode="auto">
          <a:xfrm>
            <a:off x="7837488" y="5565775"/>
            <a:ext cx="196850"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0" name="Oval 177"/>
          <p:cNvSpPr>
            <a:spLocks noChangeArrowheads="1"/>
          </p:cNvSpPr>
          <p:nvPr/>
        </p:nvSpPr>
        <p:spPr bwMode="auto">
          <a:xfrm>
            <a:off x="8340725" y="5302250"/>
            <a:ext cx="198438" cy="223838"/>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1" name="Oval 178"/>
          <p:cNvSpPr>
            <a:spLocks noChangeArrowheads="1"/>
          </p:cNvSpPr>
          <p:nvPr/>
        </p:nvSpPr>
        <p:spPr bwMode="auto">
          <a:xfrm>
            <a:off x="6091238" y="5464175"/>
            <a:ext cx="431800" cy="284163"/>
          </a:xfrm>
          <a:prstGeom prst="ellipse">
            <a:avLst/>
          </a:prstGeom>
          <a:solidFill>
            <a:srgbClr val="F7CE5B"/>
          </a:solidFill>
          <a:ln w="12700">
            <a:solidFill>
              <a:schemeClr val="tx1"/>
            </a:solidFill>
            <a:round/>
            <a:headEnd/>
            <a:tailEnd/>
          </a:ln>
        </p:spPr>
        <p:txBody>
          <a:bodyPr wrap="none" anchor="ctr"/>
          <a:lstStyle/>
          <a:p>
            <a:endParaRPr lang="en-US"/>
          </a:p>
        </p:txBody>
      </p:sp>
      <p:sp>
        <p:nvSpPr>
          <p:cNvPr id="70832" name="Oval 179"/>
          <p:cNvSpPr>
            <a:spLocks noChangeArrowheads="1"/>
          </p:cNvSpPr>
          <p:nvPr/>
        </p:nvSpPr>
        <p:spPr bwMode="auto">
          <a:xfrm rot="-3092370">
            <a:off x="6374606" y="5474494"/>
            <a:ext cx="80963" cy="142875"/>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3" name="Oval 180"/>
          <p:cNvSpPr>
            <a:spLocks noChangeArrowheads="1"/>
          </p:cNvSpPr>
          <p:nvPr/>
        </p:nvSpPr>
        <p:spPr bwMode="auto">
          <a:xfrm rot="3092370" flipV="1">
            <a:off x="6380162" y="5588001"/>
            <a:ext cx="80963" cy="144462"/>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4" name="Oval 181"/>
          <p:cNvSpPr>
            <a:spLocks noChangeArrowheads="1"/>
          </p:cNvSpPr>
          <p:nvPr/>
        </p:nvSpPr>
        <p:spPr bwMode="auto">
          <a:xfrm>
            <a:off x="6199188" y="5545138"/>
            <a:ext cx="36512"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5" name="Oval 182"/>
          <p:cNvSpPr>
            <a:spLocks noChangeArrowheads="1"/>
          </p:cNvSpPr>
          <p:nvPr/>
        </p:nvSpPr>
        <p:spPr bwMode="auto">
          <a:xfrm>
            <a:off x="6270625" y="5626100"/>
            <a:ext cx="36513"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6" name="Oval 183"/>
          <p:cNvSpPr>
            <a:spLocks noChangeArrowheads="1"/>
          </p:cNvSpPr>
          <p:nvPr/>
        </p:nvSpPr>
        <p:spPr bwMode="auto">
          <a:xfrm>
            <a:off x="6199188" y="5667375"/>
            <a:ext cx="36512" cy="39688"/>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7" name="Oval 184"/>
          <p:cNvSpPr>
            <a:spLocks noChangeArrowheads="1"/>
          </p:cNvSpPr>
          <p:nvPr/>
        </p:nvSpPr>
        <p:spPr bwMode="auto">
          <a:xfrm>
            <a:off x="6276975" y="5694363"/>
            <a:ext cx="36513" cy="39687"/>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8" name="Oval 185"/>
          <p:cNvSpPr>
            <a:spLocks noChangeArrowheads="1"/>
          </p:cNvSpPr>
          <p:nvPr/>
        </p:nvSpPr>
        <p:spPr bwMode="auto">
          <a:xfrm>
            <a:off x="6343650" y="5592763"/>
            <a:ext cx="34925"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39" name="Oval 186"/>
          <p:cNvSpPr>
            <a:spLocks noChangeArrowheads="1"/>
          </p:cNvSpPr>
          <p:nvPr/>
        </p:nvSpPr>
        <p:spPr bwMode="auto">
          <a:xfrm>
            <a:off x="6270625" y="5524500"/>
            <a:ext cx="36513"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0" name="Oval 187"/>
          <p:cNvSpPr>
            <a:spLocks noChangeArrowheads="1"/>
          </p:cNvSpPr>
          <p:nvPr/>
        </p:nvSpPr>
        <p:spPr bwMode="auto">
          <a:xfrm>
            <a:off x="6169025" y="5613400"/>
            <a:ext cx="36513" cy="39688"/>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1" name="Oval 188"/>
          <p:cNvSpPr>
            <a:spLocks noChangeArrowheads="1"/>
          </p:cNvSpPr>
          <p:nvPr/>
        </p:nvSpPr>
        <p:spPr bwMode="auto">
          <a:xfrm>
            <a:off x="7818438" y="5262563"/>
            <a:ext cx="431800" cy="282575"/>
          </a:xfrm>
          <a:prstGeom prst="ellipse">
            <a:avLst/>
          </a:prstGeom>
          <a:solidFill>
            <a:srgbClr val="F7CE5B"/>
          </a:solidFill>
          <a:ln w="12700">
            <a:solidFill>
              <a:schemeClr val="tx1"/>
            </a:solidFill>
            <a:round/>
            <a:headEnd/>
            <a:tailEnd/>
          </a:ln>
        </p:spPr>
        <p:txBody>
          <a:bodyPr wrap="none" anchor="ctr"/>
          <a:lstStyle/>
          <a:p>
            <a:endParaRPr lang="en-US"/>
          </a:p>
        </p:txBody>
      </p:sp>
      <p:sp>
        <p:nvSpPr>
          <p:cNvPr id="70842" name="Oval 189"/>
          <p:cNvSpPr>
            <a:spLocks noChangeArrowheads="1"/>
          </p:cNvSpPr>
          <p:nvPr/>
        </p:nvSpPr>
        <p:spPr bwMode="auto">
          <a:xfrm rot="-3092370">
            <a:off x="8101806" y="5271294"/>
            <a:ext cx="80963" cy="142875"/>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3" name="Oval 190"/>
          <p:cNvSpPr>
            <a:spLocks noChangeArrowheads="1"/>
          </p:cNvSpPr>
          <p:nvPr/>
        </p:nvSpPr>
        <p:spPr bwMode="auto">
          <a:xfrm rot="3092370" flipV="1">
            <a:off x="8107362" y="5384801"/>
            <a:ext cx="80963" cy="144462"/>
          </a:xfrm>
          <a:prstGeom prst="ellipse">
            <a:avLst/>
          </a:prstGeom>
          <a:solidFill>
            <a:srgbClr val="15438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4" name="Oval 191"/>
          <p:cNvSpPr>
            <a:spLocks noChangeArrowheads="1"/>
          </p:cNvSpPr>
          <p:nvPr/>
        </p:nvSpPr>
        <p:spPr bwMode="auto">
          <a:xfrm>
            <a:off x="7926388" y="5343525"/>
            <a:ext cx="36512" cy="39688"/>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5" name="Oval 192"/>
          <p:cNvSpPr>
            <a:spLocks noChangeArrowheads="1"/>
          </p:cNvSpPr>
          <p:nvPr/>
        </p:nvSpPr>
        <p:spPr bwMode="auto">
          <a:xfrm>
            <a:off x="7997825" y="5424488"/>
            <a:ext cx="36513" cy="39687"/>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6" name="Oval 193"/>
          <p:cNvSpPr>
            <a:spLocks noChangeArrowheads="1"/>
          </p:cNvSpPr>
          <p:nvPr/>
        </p:nvSpPr>
        <p:spPr bwMode="auto">
          <a:xfrm>
            <a:off x="7926388" y="5464175"/>
            <a:ext cx="36512"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7" name="Oval 194"/>
          <p:cNvSpPr>
            <a:spLocks noChangeArrowheads="1"/>
          </p:cNvSpPr>
          <p:nvPr/>
        </p:nvSpPr>
        <p:spPr bwMode="auto">
          <a:xfrm>
            <a:off x="8004175" y="5491163"/>
            <a:ext cx="36513"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8" name="Oval 195"/>
          <p:cNvSpPr>
            <a:spLocks noChangeArrowheads="1"/>
          </p:cNvSpPr>
          <p:nvPr/>
        </p:nvSpPr>
        <p:spPr bwMode="auto">
          <a:xfrm>
            <a:off x="8070850" y="5391150"/>
            <a:ext cx="34925" cy="39688"/>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49" name="Oval 196"/>
          <p:cNvSpPr>
            <a:spLocks noChangeArrowheads="1"/>
          </p:cNvSpPr>
          <p:nvPr/>
        </p:nvSpPr>
        <p:spPr bwMode="auto">
          <a:xfrm>
            <a:off x="7997825" y="5322888"/>
            <a:ext cx="36513"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0" name="Oval 197"/>
          <p:cNvSpPr>
            <a:spLocks noChangeArrowheads="1"/>
          </p:cNvSpPr>
          <p:nvPr/>
        </p:nvSpPr>
        <p:spPr bwMode="auto">
          <a:xfrm>
            <a:off x="7896225" y="5410200"/>
            <a:ext cx="36513" cy="41275"/>
          </a:xfrm>
          <a:prstGeom prst="ellipse">
            <a:avLst/>
          </a:prstGeom>
          <a:solidFill>
            <a:srgbClr val="007B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1" name="Oval 198"/>
          <p:cNvSpPr>
            <a:spLocks noChangeArrowheads="1"/>
          </p:cNvSpPr>
          <p:nvPr/>
        </p:nvSpPr>
        <p:spPr bwMode="auto">
          <a:xfrm>
            <a:off x="5894388" y="5302250"/>
            <a:ext cx="196850" cy="223838"/>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2" name="Oval 199"/>
          <p:cNvSpPr>
            <a:spLocks noChangeArrowheads="1"/>
          </p:cNvSpPr>
          <p:nvPr/>
        </p:nvSpPr>
        <p:spPr bwMode="auto">
          <a:xfrm>
            <a:off x="7405688" y="5565775"/>
            <a:ext cx="196850"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3" name="Oval 200"/>
          <p:cNvSpPr>
            <a:spLocks noChangeArrowheads="1"/>
          </p:cNvSpPr>
          <p:nvPr/>
        </p:nvSpPr>
        <p:spPr bwMode="auto">
          <a:xfrm>
            <a:off x="8485188" y="5545138"/>
            <a:ext cx="196850" cy="223837"/>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4" name="Oval 201"/>
          <p:cNvSpPr>
            <a:spLocks noChangeArrowheads="1"/>
          </p:cNvSpPr>
          <p:nvPr/>
        </p:nvSpPr>
        <p:spPr bwMode="auto">
          <a:xfrm>
            <a:off x="6991350" y="4695825"/>
            <a:ext cx="198438"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5" name="Oval 202"/>
          <p:cNvSpPr>
            <a:spLocks noChangeArrowheads="1"/>
          </p:cNvSpPr>
          <p:nvPr/>
        </p:nvSpPr>
        <p:spPr bwMode="auto">
          <a:xfrm>
            <a:off x="6775450" y="4735513"/>
            <a:ext cx="198438" cy="223837"/>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6" name="Oval 203"/>
          <p:cNvSpPr>
            <a:spLocks noChangeArrowheads="1"/>
          </p:cNvSpPr>
          <p:nvPr/>
        </p:nvSpPr>
        <p:spPr bwMode="auto">
          <a:xfrm>
            <a:off x="7267575" y="4833938"/>
            <a:ext cx="198438"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7" name="Oval 204"/>
          <p:cNvSpPr>
            <a:spLocks noChangeArrowheads="1"/>
          </p:cNvSpPr>
          <p:nvPr/>
        </p:nvSpPr>
        <p:spPr bwMode="auto">
          <a:xfrm>
            <a:off x="7459663" y="4837113"/>
            <a:ext cx="196850"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858" name="Freeform 205"/>
          <p:cNvSpPr>
            <a:spLocks/>
          </p:cNvSpPr>
          <p:nvPr/>
        </p:nvSpPr>
        <p:spPr bwMode="auto">
          <a:xfrm>
            <a:off x="6884988" y="5124450"/>
            <a:ext cx="393700" cy="42863"/>
          </a:xfrm>
          <a:custGeom>
            <a:avLst/>
            <a:gdLst>
              <a:gd name="T0" fmla="*/ 0 w 527"/>
              <a:gd name="T1" fmla="*/ 0 h 51"/>
              <a:gd name="T2" fmla="*/ 2147483647 w 527"/>
              <a:gd name="T3" fmla="*/ 2147483647 h 51"/>
              <a:gd name="T4" fmla="*/ 2147483647 w 527"/>
              <a:gd name="T5" fmla="*/ 2147483647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859" name="Group 206"/>
          <p:cNvGrpSpPr>
            <a:grpSpLocks/>
          </p:cNvGrpSpPr>
          <p:nvPr/>
        </p:nvGrpSpPr>
        <p:grpSpPr bwMode="auto">
          <a:xfrm>
            <a:off x="6775450" y="5124450"/>
            <a:ext cx="296863" cy="80963"/>
            <a:chOff x="3372" y="2900"/>
            <a:chExt cx="396" cy="96"/>
          </a:xfrm>
        </p:grpSpPr>
        <p:sp>
          <p:nvSpPr>
            <p:cNvPr id="71028" name="Oval 20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1029" name="Line 208"/>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30" name="Line 209"/>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31" name="Line 210"/>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32" name="Line 211"/>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33" name="Line 212"/>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34" name="Line 213"/>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0" name="Group 214"/>
          <p:cNvGrpSpPr>
            <a:grpSpLocks/>
          </p:cNvGrpSpPr>
          <p:nvPr/>
        </p:nvGrpSpPr>
        <p:grpSpPr bwMode="auto">
          <a:xfrm>
            <a:off x="7224713" y="5127625"/>
            <a:ext cx="296862" cy="80963"/>
            <a:chOff x="3372" y="2900"/>
            <a:chExt cx="396" cy="96"/>
          </a:xfrm>
        </p:grpSpPr>
        <p:sp>
          <p:nvSpPr>
            <p:cNvPr id="71021" name="Oval 21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1022" name="Line 216"/>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3" name="Line 217"/>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4" name="Line 218"/>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5" name="Line 219"/>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6" name="Line 220"/>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7" name="Line 221"/>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1" name="Group 222"/>
          <p:cNvGrpSpPr>
            <a:grpSpLocks/>
          </p:cNvGrpSpPr>
          <p:nvPr/>
        </p:nvGrpSpPr>
        <p:grpSpPr bwMode="auto">
          <a:xfrm>
            <a:off x="7000875" y="5148263"/>
            <a:ext cx="296863" cy="80962"/>
            <a:chOff x="3372" y="2900"/>
            <a:chExt cx="396" cy="96"/>
          </a:xfrm>
        </p:grpSpPr>
        <p:sp>
          <p:nvSpPr>
            <p:cNvPr id="71014" name="Oval 22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1015" name="Line 224"/>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6" name="Line 225"/>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7" name="Line 226"/>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8" name="Line 227"/>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9" name="Line 228"/>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20" name="Line 229"/>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2" name="Group 230"/>
          <p:cNvGrpSpPr>
            <a:grpSpLocks/>
          </p:cNvGrpSpPr>
          <p:nvPr/>
        </p:nvGrpSpPr>
        <p:grpSpPr bwMode="auto">
          <a:xfrm>
            <a:off x="6630988" y="5181600"/>
            <a:ext cx="296862" cy="80963"/>
            <a:chOff x="3372" y="2900"/>
            <a:chExt cx="396" cy="96"/>
          </a:xfrm>
        </p:grpSpPr>
        <p:sp>
          <p:nvSpPr>
            <p:cNvPr id="71007" name="Oval 23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1008" name="Line 232"/>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9" name="Line 233"/>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0" name="Line 234"/>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1" name="Line 235"/>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2" name="Line 236"/>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13" name="Line 237"/>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3" name="Group 238"/>
          <p:cNvGrpSpPr>
            <a:grpSpLocks/>
          </p:cNvGrpSpPr>
          <p:nvPr/>
        </p:nvGrpSpPr>
        <p:grpSpPr bwMode="auto">
          <a:xfrm>
            <a:off x="6859588" y="5205413"/>
            <a:ext cx="296862" cy="80962"/>
            <a:chOff x="3372" y="2900"/>
            <a:chExt cx="396" cy="96"/>
          </a:xfrm>
        </p:grpSpPr>
        <p:sp>
          <p:nvSpPr>
            <p:cNvPr id="71000" name="Oval 23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1001" name="Line 240"/>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2" name="Line 241"/>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3" name="Line 242"/>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4" name="Line 243"/>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5" name="Line 244"/>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006" name="Line 245"/>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4" name="Group 246"/>
          <p:cNvGrpSpPr>
            <a:grpSpLocks/>
          </p:cNvGrpSpPr>
          <p:nvPr/>
        </p:nvGrpSpPr>
        <p:grpSpPr bwMode="auto">
          <a:xfrm>
            <a:off x="7085013" y="5229225"/>
            <a:ext cx="296862" cy="80963"/>
            <a:chOff x="3372" y="2900"/>
            <a:chExt cx="396" cy="96"/>
          </a:xfrm>
        </p:grpSpPr>
        <p:sp>
          <p:nvSpPr>
            <p:cNvPr id="70993" name="Oval 24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94" name="Line 248"/>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5" name="Line 249"/>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6" name="Line 250"/>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7" name="Line 251"/>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8" name="Line 252"/>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9" name="Line 253"/>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5" name="Group 254"/>
          <p:cNvGrpSpPr>
            <a:grpSpLocks/>
          </p:cNvGrpSpPr>
          <p:nvPr/>
        </p:nvGrpSpPr>
        <p:grpSpPr bwMode="auto">
          <a:xfrm>
            <a:off x="7305675" y="5205413"/>
            <a:ext cx="296863" cy="80962"/>
            <a:chOff x="3372" y="2900"/>
            <a:chExt cx="396" cy="96"/>
          </a:xfrm>
        </p:grpSpPr>
        <p:sp>
          <p:nvSpPr>
            <p:cNvPr id="70986" name="Oval 25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87" name="Line 256"/>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8" name="Line 257"/>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9" name="Line 258"/>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0" name="Line 259"/>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1" name="Line 260"/>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92" name="Line 261"/>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6" name="Group 262"/>
          <p:cNvGrpSpPr>
            <a:grpSpLocks/>
          </p:cNvGrpSpPr>
          <p:nvPr/>
        </p:nvGrpSpPr>
        <p:grpSpPr bwMode="auto">
          <a:xfrm>
            <a:off x="7435850" y="5103813"/>
            <a:ext cx="296863" cy="80962"/>
            <a:chOff x="3372" y="2900"/>
            <a:chExt cx="396" cy="96"/>
          </a:xfrm>
        </p:grpSpPr>
        <p:sp>
          <p:nvSpPr>
            <p:cNvPr id="70979" name="Oval 26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80" name="Line 264"/>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1" name="Line 265"/>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2" name="Line 266"/>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3" name="Line 267"/>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4" name="Line 268"/>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85" name="Line 269"/>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7" name="Group 270"/>
          <p:cNvGrpSpPr>
            <a:grpSpLocks/>
          </p:cNvGrpSpPr>
          <p:nvPr/>
        </p:nvGrpSpPr>
        <p:grpSpPr bwMode="auto">
          <a:xfrm>
            <a:off x="6667500" y="5251450"/>
            <a:ext cx="296863" cy="80963"/>
            <a:chOff x="3372" y="2900"/>
            <a:chExt cx="396" cy="96"/>
          </a:xfrm>
        </p:grpSpPr>
        <p:sp>
          <p:nvSpPr>
            <p:cNvPr id="70972" name="Oval 27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73" name="Line 272"/>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4" name="Line 273"/>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5" name="Line 274"/>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6" name="Line 275"/>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7" name="Line 276"/>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8" name="Line 277"/>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8" name="Group 278"/>
          <p:cNvGrpSpPr>
            <a:grpSpLocks/>
          </p:cNvGrpSpPr>
          <p:nvPr/>
        </p:nvGrpSpPr>
        <p:grpSpPr bwMode="auto">
          <a:xfrm>
            <a:off x="6437313" y="5232400"/>
            <a:ext cx="296862" cy="80963"/>
            <a:chOff x="3372" y="2900"/>
            <a:chExt cx="396" cy="96"/>
          </a:xfrm>
        </p:grpSpPr>
        <p:sp>
          <p:nvSpPr>
            <p:cNvPr id="70965" name="Oval 27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66" name="Line 280"/>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7" name="Line 281"/>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8" name="Line 282"/>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9" name="Line 283"/>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0" name="Line 284"/>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71" name="Line 285"/>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69" name="Group 286"/>
          <p:cNvGrpSpPr>
            <a:grpSpLocks/>
          </p:cNvGrpSpPr>
          <p:nvPr/>
        </p:nvGrpSpPr>
        <p:grpSpPr bwMode="auto">
          <a:xfrm>
            <a:off x="6900863" y="5275263"/>
            <a:ext cx="296862" cy="80962"/>
            <a:chOff x="3372" y="2900"/>
            <a:chExt cx="396" cy="96"/>
          </a:xfrm>
        </p:grpSpPr>
        <p:sp>
          <p:nvSpPr>
            <p:cNvPr id="70958" name="Oval 28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59" name="Line 288"/>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0" name="Line 289"/>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1" name="Line 290"/>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2" name="Line 291"/>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3" name="Line 292"/>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64" name="Line 293"/>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0" name="Group 294"/>
          <p:cNvGrpSpPr>
            <a:grpSpLocks/>
          </p:cNvGrpSpPr>
          <p:nvPr/>
        </p:nvGrpSpPr>
        <p:grpSpPr bwMode="auto">
          <a:xfrm>
            <a:off x="7135813" y="5299075"/>
            <a:ext cx="296862" cy="80963"/>
            <a:chOff x="3372" y="2900"/>
            <a:chExt cx="396" cy="96"/>
          </a:xfrm>
        </p:grpSpPr>
        <p:sp>
          <p:nvSpPr>
            <p:cNvPr id="70951" name="Oval 29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52" name="Line 296"/>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3" name="Line 297"/>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4" name="Line 298"/>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5" name="Line 299"/>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6" name="Line 300"/>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7" name="Line 301"/>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1" name="Group 302"/>
          <p:cNvGrpSpPr>
            <a:grpSpLocks/>
          </p:cNvGrpSpPr>
          <p:nvPr/>
        </p:nvGrpSpPr>
        <p:grpSpPr bwMode="auto">
          <a:xfrm>
            <a:off x="7372350" y="5275263"/>
            <a:ext cx="296863" cy="80962"/>
            <a:chOff x="3372" y="2900"/>
            <a:chExt cx="396" cy="96"/>
          </a:xfrm>
        </p:grpSpPr>
        <p:sp>
          <p:nvSpPr>
            <p:cNvPr id="70944" name="Oval 30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45" name="Line 304"/>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6" name="Line 305"/>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7" name="Line 306"/>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8" name="Line 307"/>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9" name="Line 308"/>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50" name="Line 309"/>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2" name="Group 310"/>
          <p:cNvGrpSpPr>
            <a:grpSpLocks/>
          </p:cNvGrpSpPr>
          <p:nvPr/>
        </p:nvGrpSpPr>
        <p:grpSpPr bwMode="auto">
          <a:xfrm>
            <a:off x="7558088" y="5229225"/>
            <a:ext cx="296862" cy="80963"/>
            <a:chOff x="3372" y="2900"/>
            <a:chExt cx="396" cy="96"/>
          </a:xfrm>
        </p:grpSpPr>
        <p:sp>
          <p:nvSpPr>
            <p:cNvPr id="70937" name="Oval 31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38" name="Line 312"/>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9" name="Line 313"/>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0" name="Line 314"/>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1" name="Line 315"/>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2" name="Line 316"/>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43" name="Line 317"/>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3" name="Group 318"/>
          <p:cNvGrpSpPr>
            <a:grpSpLocks/>
          </p:cNvGrpSpPr>
          <p:nvPr/>
        </p:nvGrpSpPr>
        <p:grpSpPr bwMode="auto">
          <a:xfrm>
            <a:off x="6499225" y="5113338"/>
            <a:ext cx="296863" cy="80962"/>
            <a:chOff x="3372" y="2900"/>
            <a:chExt cx="396" cy="96"/>
          </a:xfrm>
        </p:grpSpPr>
        <p:sp>
          <p:nvSpPr>
            <p:cNvPr id="70930" name="Oval 31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31" name="Line 320"/>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2" name="Line 321"/>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3" name="Line 322"/>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4" name="Line 323"/>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5" name="Line 324"/>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36" name="Line 325"/>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4" name="Group 326"/>
          <p:cNvGrpSpPr>
            <a:grpSpLocks/>
          </p:cNvGrpSpPr>
          <p:nvPr/>
        </p:nvGrpSpPr>
        <p:grpSpPr bwMode="auto">
          <a:xfrm>
            <a:off x="6637338" y="5053013"/>
            <a:ext cx="296862" cy="80962"/>
            <a:chOff x="3372" y="2900"/>
            <a:chExt cx="396" cy="96"/>
          </a:xfrm>
        </p:grpSpPr>
        <p:sp>
          <p:nvSpPr>
            <p:cNvPr id="70923" name="Oval 32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24" name="Line 328"/>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5" name="Line 329"/>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6" name="Line 330"/>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7" name="Line 331"/>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8" name="Line 332"/>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9" name="Line 333"/>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5" name="Group 334"/>
          <p:cNvGrpSpPr>
            <a:grpSpLocks/>
          </p:cNvGrpSpPr>
          <p:nvPr/>
        </p:nvGrpSpPr>
        <p:grpSpPr bwMode="auto">
          <a:xfrm>
            <a:off x="6865938" y="5029200"/>
            <a:ext cx="296862" cy="80963"/>
            <a:chOff x="3372" y="2900"/>
            <a:chExt cx="396" cy="96"/>
          </a:xfrm>
        </p:grpSpPr>
        <p:sp>
          <p:nvSpPr>
            <p:cNvPr id="70916" name="Oval 33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17" name="Line 336"/>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8" name="Line 337"/>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9" name="Line 338"/>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0" name="Line 339"/>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1" name="Line 340"/>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22" name="Line 341"/>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0876" name="Group 342"/>
          <p:cNvGrpSpPr>
            <a:grpSpLocks/>
          </p:cNvGrpSpPr>
          <p:nvPr/>
        </p:nvGrpSpPr>
        <p:grpSpPr bwMode="auto">
          <a:xfrm>
            <a:off x="7089775" y="5059363"/>
            <a:ext cx="296863" cy="80962"/>
            <a:chOff x="3372" y="2900"/>
            <a:chExt cx="396" cy="96"/>
          </a:xfrm>
        </p:grpSpPr>
        <p:sp>
          <p:nvSpPr>
            <p:cNvPr id="70909" name="Oval 34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endParaRPr lang="en-US"/>
            </a:p>
          </p:txBody>
        </p:sp>
        <p:sp>
          <p:nvSpPr>
            <p:cNvPr id="70910" name="Line 344"/>
            <p:cNvSpPr>
              <a:spLocks noChangeShapeType="1"/>
            </p:cNvSpPr>
            <p:nvPr/>
          </p:nvSpPr>
          <p:spPr bwMode="auto">
            <a:xfrm>
              <a:off x="3672" y="2952"/>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1" name="Line 345"/>
            <p:cNvSpPr>
              <a:spLocks noChangeShapeType="1"/>
            </p:cNvSpPr>
            <p:nvPr/>
          </p:nvSpPr>
          <p:spPr bwMode="auto">
            <a:xfrm>
              <a:off x="3372" y="2948"/>
              <a:ext cx="96" cy="0"/>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2" name="Line 346"/>
            <p:cNvSpPr>
              <a:spLocks noChangeShapeType="1"/>
            </p:cNvSpPr>
            <p:nvPr/>
          </p:nvSpPr>
          <p:spPr bwMode="auto">
            <a:xfrm flipV="1">
              <a:off x="3608" y="2904"/>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3" name="Line 347"/>
            <p:cNvSpPr>
              <a:spLocks noChangeShapeType="1"/>
            </p:cNvSpPr>
            <p:nvPr/>
          </p:nvSpPr>
          <p:spPr bwMode="auto">
            <a:xfrm flipV="1">
              <a:off x="3488"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4" name="Line 348"/>
            <p:cNvSpPr>
              <a:spLocks noChangeShapeType="1"/>
            </p:cNvSpPr>
            <p:nvPr/>
          </p:nvSpPr>
          <p:spPr bwMode="auto">
            <a:xfrm flipH="1" flipV="1">
              <a:off x="3504" y="2900"/>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0915" name="Line 349"/>
            <p:cNvSpPr>
              <a:spLocks noChangeShapeType="1"/>
            </p:cNvSpPr>
            <p:nvPr/>
          </p:nvSpPr>
          <p:spPr bwMode="auto">
            <a:xfrm flipH="1" flipV="1">
              <a:off x="3612" y="2968"/>
              <a:ext cx="48" cy="28"/>
            </a:xfrm>
            <a:prstGeom prst="line">
              <a:avLst/>
            </a:prstGeom>
            <a:noFill/>
            <a:ln w="25400">
              <a:solidFill>
                <a:srgbClr val="F7CE5B"/>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0877" name="Freeform 350"/>
          <p:cNvSpPr>
            <a:spLocks/>
          </p:cNvSpPr>
          <p:nvPr/>
        </p:nvSpPr>
        <p:spPr bwMode="auto">
          <a:xfrm>
            <a:off x="6704013" y="5100638"/>
            <a:ext cx="196850"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78" name="Freeform 351"/>
          <p:cNvSpPr>
            <a:spLocks/>
          </p:cNvSpPr>
          <p:nvPr/>
        </p:nvSpPr>
        <p:spPr bwMode="auto">
          <a:xfrm>
            <a:off x="7045325" y="5257800"/>
            <a:ext cx="198438"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79" name="Freeform 352"/>
          <p:cNvSpPr>
            <a:spLocks/>
          </p:cNvSpPr>
          <p:nvPr/>
        </p:nvSpPr>
        <p:spPr bwMode="auto">
          <a:xfrm>
            <a:off x="7027863" y="5110163"/>
            <a:ext cx="196850"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0" name="Freeform 353"/>
          <p:cNvSpPr>
            <a:spLocks/>
          </p:cNvSpPr>
          <p:nvPr/>
        </p:nvSpPr>
        <p:spPr bwMode="auto">
          <a:xfrm flipH="1">
            <a:off x="6654800" y="5207000"/>
            <a:ext cx="196850"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1" name="Freeform 354"/>
          <p:cNvSpPr>
            <a:spLocks/>
          </p:cNvSpPr>
          <p:nvPr/>
        </p:nvSpPr>
        <p:spPr bwMode="auto">
          <a:xfrm flipH="1">
            <a:off x="7224713" y="5181600"/>
            <a:ext cx="198437"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2" name="Freeform 355"/>
          <p:cNvSpPr>
            <a:spLocks/>
          </p:cNvSpPr>
          <p:nvPr/>
        </p:nvSpPr>
        <p:spPr bwMode="auto">
          <a:xfrm flipH="1">
            <a:off x="6892925" y="5140325"/>
            <a:ext cx="196850" cy="61913"/>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3" name="Freeform 356"/>
          <p:cNvSpPr>
            <a:spLocks/>
          </p:cNvSpPr>
          <p:nvPr/>
        </p:nvSpPr>
        <p:spPr bwMode="auto">
          <a:xfrm rot="16200000" flipH="1">
            <a:off x="7353301" y="5214937"/>
            <a:ext cx="222250"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4" name="Freeform 357"/>
          <p:cNvSpPr>
            <a:spLocks/>
          </p:cNvSpPr>
          <p:nvPr/>
        </p:nvSpPr>
        <p:spPr bwMode="auto">
          <a:xfrm rot="16200000" flipH="1">
            <a:off x="7105651" y="5124450"/>
            <a:ext cx="222250"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5" name="Freeform 358"/>
          <p:cNvSpPr>
            <a:spLocks/>
          </p:cNvSpPr>
          <p:nvPr/>
        </p:nvSpPr>
        <p:spPr bwMode="auto">
          <a:xfrm rot="16200000" flipH="1">
            <a:off x="6793707" y="5144294"/>
            <a:ext cx="223837"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6" name="Freeform 359"/>
          <p:cNvSpPr>
            <a:spLocks/>
          </p:cNvSpPr>
          <p:nvPr/>
        </p:nvSpPr>
        <p:spPr bwMode="auto">
          <a:xfrm rot="16200000" flipH="1">
            <a:off x="6511132" y="5169694"/>
            <a:ext cx="223837"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7" name="Freeform 360"/>
          <p:cNvSpPr>
            <a:spLocks/>
          </p:cNvSpPr>
          <p:nvPr/>
        </p:nvSpPr>
        <p:spPr bwMode="auto">
          <a:xfrm flipH="1">
            <a:off x="6721475" y="5267325"/>
            <a:ext cx="198438"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8" name="Freeform 361"/>
          <p:cNvSpPr>
            <a:spLocks/>
          </p:cNvSpPr>
          <p:nvPr/>
        </p:nvSpPr>
        <p:spPr bwMode="auto">
          <a:xfrm>
            <a:off x="6927850" y="5272088"/>
            <a:ext cx="198438"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89" name="Freeform 362"/>
          <p:cNvSpPr>
            <a:spLocks/>
          </p:cNvSpPr>
          <p:nvPr/>
        </p:nvSpPr>
        <p:spPr bwMode="auto">
          <a:xfrm rot="5400000" flipH="1" flipV="1">
            <a:off x="6906419" y="5144294"/>
            <a:ext cx="223837"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0" name="Freeform 363"/>
          <p:cNvSpPr>
            <a:spLocks/>
          </p:cNvSpPr>
          <p:nvPr/>
        </p:nvSpPr>
        <p:spPr bwMode="auto">
          <a:xfrm rot="5400000" flipH="1" flipV="1">
            <a:off x="7213601" y="5184775"/>
            <a:ext cx="222250"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1" name="Freeform 364"/>
          <p:cNvSpPr>
            <a:spLocks/>
          </p:cNvSpPr>
          <p:nvPr/>
        </p:nvSpPr>
        <p:spPr bwMode="auto">
          <a:xfrm rot="5400000" flipH="1" flipV="1">
            <a:off x="6583363" y="5138737"/>
            <a:ext cx="222250"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2" name="Freeform 365"/>
          <p:cNvSpPr>
            <a:spLocks/>
          </p:cNvSpPr>
          <p:nvPr/>
        </p:nvSpPr>
        <p:spPr bwMode="auto">
          <a:xfrm flipH="1">
            <a:off x="6991350" y="5170488"/>
            <a:ext cx="198438" cy="61912"/>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3" name="Freeform 366"/>
          <p:cNvSpPr>
            <a:spLocks/>
          </p:cNvSpPr>
          <p:nvPr/>
        </p:nvSpPr>
        <p:spPr bwMode="auto">
          <a:xfrm flipH="1">
            <a:off x="7243763" y="5267325"/>
            <a:ext cx="196850"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4" name="Freeform 367"/>
          <p:cNvSpPr>
            <a:spLocks/>
          </p:cNvSpPr>
          <p:nvPr/>
        </p:nvSpPr>
        <p:spPr bwMode="auto">
          <a:xfrm flipH="1">
            <a:off x="7656513" y="5267325"/>
            <a:ext cx="198437"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5" name="Freeform 368"/>
          <p:cNvSpPr>
            <a:spLocks/>
          </p:cNvSpPr>
          <p:nvPr/>
        </p:nvSpPr>
        <p:spPr bwMode="auto">
          <a:xfrm>
            <a:off x="7450138" y="5267325"/>
            <a:ext cx="198437"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6" name="Freeform 369"/>
          <p:cNvSpPr>
            <a:spLocks/>
          </p:cNvSpPr>
          <p:nvPr/>
        </p:nvSpPr>
        <p:spPr bwMode="auto">
          <a:xfrm rot="5400000" flipH="1" flipV="1">
            <a:off x="7505701" y="5180012"/>
            <a:ext cx="222250" cy="5397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7" name="Freeform 370"/>
          <p:cNvSpPr>
            <a:spLocks/>
          </p:cNvSpPr>
          <p:nvPr/>
        </p:nvSpPr>
        <p:spPr bwMode="auto">
          <a:xfrm>
            <a:off x="7189788" y="5040313"/>
            <a:ext cx="196850"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8" name="Freeform 371"/>
          <p:cNvSpPr>
            <a:spLocks/>
          </p:cNvSpPr>
          <p:nvPr/>
        </p:nvSpPr>
        <p:spPr bwMode="auto">
          <a:xfrm>
            <a:off x="6726238" y="5045075"/>
            <a:ext cx="198437"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899" name="Freeform 372"/>
          <p:cNvSpPr>
            <a:spLocks/>
          </p:cNvSpPr>
          <p:nvPr/>
        </p:nvSpPr>
        <p:spPr bwMode="auto">
          <a:xfrm flipH="1">
            <a:off x="6550025" y="5045075"/>
            <a:ext cx="198438"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900" name="Freeform 373"/>
          <p:cNvSpPr>
            <a:spLocks/>
          </p:cNvSpPr>
          <p:nvPr/>
        </p:nvSpPr>
        <p:spPr bwMode="auto">
          <a:xfrm flipH="1">
            <a:off x="7000875" y="5033963"/>
            <a:ext cx="196850" cy="61912"/>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901" name="Freeform 374"/>
          <p:cNvSpPr>
            <a:spLocks/>
          </p:cNvSpPr>
          <p:nvPr/>
        </p:nvSpPr>
        <p:spPr bwMode="auto">
          <a:xfrm flipH="1">
            <a:off x="7359650" y="5075238"/>
            <a:ext cx="198438" cy="60325"/>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902" name="Freeform 375"/>
          <p:cNvSpPr>
            <a:spLocks/>
          </p:cNvSpPr>
          <p:nvPr/>
        </p:nvSpPr>
        <p:spPr bwMode="auto">
          <a:xfrm>
            <a:off x="6511925" y="5248275"/>
            <a:ext cx="198438" cy="61913"/>
          </a:xfrm>
          <a:custGeom>
            <a:avLst/>
            <a:gdLst>
              <a:gd name="T0" fmla="*/ 0 w 264"/>
              <a:gd name="T1" fmla="*/ 2147483647 h 72"/>
              <a:gd name="T2" fmla="*/ 2147483647 w 264"/>
              <a:gd name="T3" fmla="*/ 2147483647 h 72"/>
              <a:gd name="T4" fmla="*/ 2147483647 w 264"/>
              <a:gd name="T5" fmla="*/ 2147483647 h 72"/>
              <a:gd name="T6" fmla="*/ 2147483647 w 264"/>
              <a:gd name="T7" fmla="*/ 2147483647 h 72"/>
              <a:gd name="T8" fmla="*/ 2147483647 w 264"/>
              <a:gd name="T9" fmla="*/ 2147483647 h 72"/>
              <a:gd name="T10" fmla="*/ 2147483647 w 264"/>
              <a:gd name="T11" fmla="*/ 2147483647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903" name="Oval 376"/>
          <p:cNvSpPr>
            <a:spLocks noChangeArrowheads="1"/>
          </p:cNvSpPr>
          <p:nvPr/>
        </p:nvSpPr>
        <p:spPr bwMode="auto">
          <a:xfrm>
            <a:off x="6577013" y="4816475"/>
            <a:ext cx="198437" cy="223838"/>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904" name="Oval 377"/>
          <p:cNvSpPr>
            <a:spLocks noChangeArrowheads="1"/>
          </p:cNvSpPr>
          <p:nvPr/>
        </p:nvSpPr>
        <p:spPr bwMode="auto">
          <a:xfrm>
            <a:off x="6877050" y="4843463"/>
            <a:ext cx="198438" cy="223837"/>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905" name="Oval 378"/>
          <p:cNvSpPr>
            <a:spLocks noChangeArrowheads="1"/>
          </p:cNvSpPr>
          <p:nvPr/>
        </p:nvSpPr>
        <p:spPr bwMode="auto">
          <a:xfrm>
            <a:off x="7088188" y="4843463"/>
            <a:ext cx="196850" cy="223837"/>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906" name="Oval 379"/>
          <p:cNvSpPr>
            <a:spLocks noChangeArrowheads="1"/>
          </p:cNvSpPr>
          <p:nvPr/>
        </p:nvSpPr>
        <p:spPr bwMode="auto">
          <a:xfrm>
            <a:off x="7165975" y="4648200"/>
            <a:ext cx="196850" cy="222250"/>
          </a:xfrm>
          <a:prstGeom prst="ellipse">
            <a:avLst/>
          </a:prstGeom>
          <a:gradFill rotWithShape="0">
            <a:gsLst>
              <a:gs pos="0">
                <a:srgbClr val="000000"/>
              </a:gs>
              <a:gs pos="100000">
                <a:srgbClr val="7B2441"/>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0907" name="Text Box 380"/>
          <p:cNvSpPr txBox="1">
            <a:spLocks noChangeArrowheads="1"/>
          </p:cNvSpPr>
          <p:nvPr/>
        </p:nvSpPr>
        <p:spPr bwMode="auto">
          <a:xfrm>
            <a:off x="446088" y="6129338"/>
            <a:ext cx="3697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Tissue injury</a:t>
            </a:r>
          </a:p>
        </p:txBody>
      </p:sp>
      <p:sp>
        <p:nvSpPr>
          <p:cNvPr id="70908" name="Text Box 381"/>
          <p:cNvSpPr txBox="1">
            <a:spLocks noChangeArrowheads="1"/>
          </p:cNvSpPr>
          <p:nvPr/>
        </p:nvSpPr>
        <p:spPr bwMode="auto">
          <a:xfrm>
            <a:off x="4841875" y="6119813"/>
            <a:ext cx="3697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Formation of fibrin clot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661988"/>
            <a:ext cx="76374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Rectangle 3"/>
          <p:cNvSpPr>
            <a:spLocks noChangeArrowheads="1"/>
          </p:cNvSpPr>
          <p:nvPr/>
        </p:nvSpPr>
        <p:spPr bwMode="auto">
          <a:xfrm>
            <a:off x="990600" y="225425"/>
            <a:ext cx="7192963" cy="384175"/>
          </a:xfrm>
          <a:prstGeom prst="rect">
            <a:avLst/>
          </a:prstGeom>
          <a:noFill/>
          <a:ln w="9525">
            <a:noFill/>
            <a:miter lim="800000"/>
            <a:headEnd/>
            <a:tailEnd/>
          </a:ln>
          <a:effectLst/>
        </p:spPr>
        <p:txBody>
          <a:bodyPr anchor="ctr"/>
          <a:lstStyle/>
          <a:p>
            <a:pPr algn="ctr"/>
            <a:r>
              <a:rPr lang="en-GB" b="1">
                <a:solidFill>
                  <a:schemeClr val="tx2"/>
                </a:solidFill>
                <a:effectLst>
                  <a:outerShdw blurRad="38100" dist="38100" dir="2700000" algn="tl">
                    <a:srgbClr val="000000"/>
                  </a:outerShdw>
                </a:effectLst>
              </a:rPr>
              <a:t>Mortality by organ dysfunctions</a:t>
            </a:r>
          </a:p>
        </p:txBody>
      </p:sp>
      <p:pic>
        <p:nvPicPr>
          <p:cNvPr id="72708" name="Picture 4" descr="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588645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938338" y="1219200"/>
            <a:ext cx="5689600" cy="3352800"/>
            <a:chOff x="1360" y="768"/>
            <a:chExt cx="3584" cy="2112"/>
          </a:xfrm>
        </p:grpSpPr>
        <p:sp>
          <p:nvSpPr>
            <p:cNvPr id="72710" name="Line 6"/>
            <p:cNvSpPr>
              <a:spLocks noChangeShapeType="1"/>
            </p:cNvSpPr>
            <p:nvPr/>
          </p:nvSpPr>
          <p:spPr bwMode="auto">
            <a:xfrm flipV="1">
              <a:off x="1584" y="768"/>
              <a:ext cx="2976" cy="168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192519" name="Text Box 7"/>
            <p:cNvSpPr txBox="1">
              <a:spLocks noChangeArrowheads="1"/>
            </p:cNvSpPr>
            <p:nvPr/>
          </p:nvSpPr>
          <p:spPr bwMode="auto">
            <a:xfrm>
              <a:off x="1360" y="2592"/>
              <a:ext cx="576" cy="288"/>
            </a:xfrm>
            <a:prstGeom prst="rect">
              <a:avLst/>
            </a:prstGeom>
            <a:noFill/>
            <a:ln w="381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spcBef>
                  <a:spcPct val="50000"/>
                </a:spcBef>
              </a:pPr>
              <a:r>
                <a:rPr lang="en-GB" b="1">
                  <a:solidFill>
                    <a:schemeClr val="hlink"/>
                  </a:solidFill>
                  <a:effectLst>
                    <a:outerShdw blurRad="38100" dist="38100" dir="2700000" algn="tl">
                      <a:srgbClr val="000000"/>
                    </a:outerShdw>
                  </a:effectLst>
                </a:rPr>
                <a:t>23%</a:t>
              </a:r>
            </a:p>
          </p:txBody>
        </p:sp>
        <p:sp>
          <p:nvSpPr>
            <p:cNvPr id="192520" name="Text Box 8"/>
            <p:cNvSpPr txBox="1">
              <a:spLocks noChangeArrowheads="1"/>
            </p:cNvSpPr>
            <p:nvPr/>
          </p:nvSpPr>
          <p:spPr bwMode="auto">
            <a:xfrm>
              <a:off x="4320" y="880"/>
              <a:ext cx="624" cy="288"/>
            </a:xfrm>
            <a:prstGeom prst="rect">
              <a:avLst/>
            </a:prstGeom>
            <a:noFill/>
            <a:ln w="38100">
              <a:noFill/>
              <a:miter lim="800000"/>
              <a:headEnd/>
              <a:tailEnd/>
            </a:ln>
            <a:effec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spcBef>
                  <a:spcPct val="50000"/>
                </a:spcBef>
              </a:pPr>
              <a:r>
                <a:rPr lang="en-GB" b="1">
                  <a:solidFill>
                    <a:schemeClr val="hlink"/>
                  </a:solidFill>
                  <a:effectLst>
                    <a:outerShdw blurRad="38100" dist="38100" dir="2700000" algn="tl">
                      <a:srgbClr val="000000"/>
                    </a:outerShdw>
                  </a:effectLst>
                </a:rPr>
                <a:t>83%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64163" y="1428750"/>
            <a:ext cx="2868612" cy="5159375"/>
          </a:xfrm>
          <a:prstGeom prst="rect">
            <a:avLst/>
          </a:prstGeom>
          <a:solidFill>
            <a:srgbClr val="0095E0"/>
          </a:solidFill>
          <a:ln>
            <a:noFill/>
          </a:ln>
          <a:extLs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p>
            <a:endParaRPr lang="en-US"/>
          </a:p>
        </p:txBody>
      </p:sp>
      <p:sp>
        <p:nvSpPr>
          <p:cNvPr id="73731" name="Rectangle 3"/>
          <p:cNvSpPr>
            <a:spLocks noChangeArrowheads="1"/>
          </p:cNvSpPr>
          <p:nvPr/>
        </p:nvSpPr>
        <p:spPr bwMode="auto">
          <a:xfrm flipV="1">
            <a:off x="6192838" y="2709863"/>
            <a:ext cx="2446337" cy="603250"/>
          </a:xfrm>
          <a:prstGeom prst="rect">
            <a:avLst/>
          </a:prstGeom>
          <a:gradFill rotWithShape="0">
            <a:gsLst>
              <a:gs pos="0">
                <a:srgbClr val="39111E"/>
              </a:gs>
              <a:gs pos="100000">
                <a:srgbClr val="7B244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732" name="Rectangle 4"/>
          <p:cNvSpPr>
            <a:spLocks noChangeArrowheads="1"/>
          </p:cNvSpPr>
          <p:nvPr/>
        </p:nvSpPr>
        <p:spPr bwMode="auto">
          <a:xfrm>
            <a:off x="2074863" y="1428750"/>
            <a:ext cx="1500187" cy="5159375"/>
          </a:xfrm>
          <a:prstGeom prst="rect">
            <a:avLst/>
          </a:prstGeom>
          <a:solidFill>
            <a:srgbClr val="0095E0"/>
          </a:solidFill>
          <a:ln>
            <a:noFill/>
          </a:ln>
          <a:extLs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p>
            <a:endParaRPr lang="en-US"/>
          </a:p>
        </p:txBody>
      </p:sp>
      <p:sp>
        <p:nvSpPr>
          <p:cNvPr id="73733" name="Rectangle 5"/>
          <p:cNvSpPr>
            <a:spLocks noChangeArrowheads="1"/>
          </p:cNvSpPr>
          <p:nvPr/>
        </p:nvSpPr>
        <p:spPr bwMode="auto">
          <a:xfrm>
            <a:off x="3713163" y="1428750"/>
            <a:ext cx="1500187" cy="5159375"/>
          </a:xfrm>
          <a:prstGeom prst="rect">
            <a:avLst/>
          </a:prstGeom>
          <a:solidFill>
            <a:srgbClr val="0095E0"/>
          </a:solidFill>
          <a:ln>
            <a:noFill/>
          </a:ln>
          <a:extLs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p>
            <a:endParaRPr lang="en-US"/>
          </a:p>
        </p:txBody>
      </p:sp>
      <p:sp>
        <p:nvSpPr>
          <p:cNvPr id="91142" name="Rectangle 6"/>
          <p:cNvSpPr>
            <a:spLocks noGrp="1" noChangeArrowheads="1"/>
          </p:cNvSpPr>
          <p:nvPr>
            <p:ph type="title"/>
          </p:nvPr>
        </p:nvSpPr>
        <p:spPr>
          <a:xfrm>
            <a:off x="685800" y="228600"/>
            <a:ext cx="7772400" cy="1143000"/>
          </a:xfrm>
        </p:spPr>
        <p:txBody>
          <a:bodyPr/>
          <a:lstStyle/>
          <a:p>
            <a:r>
              <a:rPr lang="en-US" sz="3200" b="1" smtClean="0">
                <a:effectLst>
                  <a:outerShdw blurRad="38100" dist="38100" dir="2700000" algn="tl">
                    <a:srgbClr val="000000"/>
                  </a:outerShdw>
                </a:effectLst>
                <a:latin typeface="Arial" charset="0"/>
                <a:ea typeface="ＭＳ Ｐゴシック" pitchFamily="-84" charset="-128"/>
              </a:rPr>
              <a:t>Genetic factors in severe sepsis</a:t>
            </a:r>
          </a:p>
        </p:txBody>
      </p:sp>
      <p:sp>
        <p:nvSpPr>
          <p:cNvPr id="73735" name="Text Box 8"/>
          <p:cNvSpPr txBox="1">
            <a:spLocks noChangeArrowheads="1"/>
          </p:cNvSpPr>
          <p:nvPr/>
        </p:nvSpPr>
        <p:spPr bwMode="auto">
          <a:xfrm>
            <a:off x="2101850" y="1571625"/>
            <a:ext cx="144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t>Inflammatory response</a:t>
            </a:r>
          </a:p>
        </p:txBody>
      </p:sp>
      <p:sp>
        <p:nvSpPr>
          <p:cNvPr id="73736" name="Text Box 9"/>
          <p:cNvSpPr txBox="1">
            <a:spLocks noChangeArrowheads="1"/>
          </p:cNvSpPr>
          <p:nvPr/>
        </p:nvSpPr>
        <p:spPr bwMode="auto">
          <a:xfrm>
            <a:off x="3738563" y="1584325"/>
            <a:ext cx="144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t>Inflammatory tendency</a:t>
            </a:r>
          </a:p>
        </p:txBody>
      </p:sp>
      <p:sp>
        <p:nvSpPr>
          <p:cNvPr id="73737" name="Text Box 10"/>
          <p:cNvSpPr txBox="1">
            <a:spLocks noChangeArrowheads="1"/>
          </p:cNvSpPr>
          <p:nvPr/>
        </p:nvSpPr>
        <p:spPr bwMode="auto">
          <a:xfrm>
            <a:off x="5926138" y="1584325"/>
            <a:ext cx="144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t>Differing outcomes</a:t>
            </a:r>
          </a:p>
        </p:txBody>
      </p:sp>
      <p:sp>
        <p:nvSpPr>
          <p:cNvPr id="73738" name="Freeform 11"/>
          <p:cNvSpPr>
            <a:spLocks/>
          </p:cNvSpPr>
          <p:nvPr/>
        </p:nvSpPr>
        <p:spPr bwMode="auto">
          <a:xfrm flipV="1">
            <a:off x="6184900" y="2146300"/>
            <a:ext cx="2444750" cy="566738"/>
          </a:xfrm>
          <a:custGeom>
            <a:avLst/>
            <a:gdLst>
              <a:gd name="T0" fmla="*/ 0 w 1028"/>
              <a:gd name="T1" fmla="*/ 0 h 237"/>
              <a:gd name="T2" fmla="*/ 2147483647 w 1028"/>
              <a:gd name="T3" fmla="*/ 0 h 237"/>
              <a:gd name="T4" fmla="*/ 2147483647 w 1028"/>
              <a:gd name="T5" fmla="*/ 2147483647 h 237"/>
              <a:gd name="T6" fmla="*/ 0 w 1028"/>
              <a:gd name="T7" fmla="*/ 0 h 237"/>
              <a:gd name="T8" fmla="*/ 0 60000 65536"/>
              <a:gd name="T9" fmla="*/ 0 60000 65536"/>
              <a:gd name="T10" fmla="*/ 0 60000 65536"/>
              <a:gd name="T11" fmla="*/ 0 60000 65536"/>
              <a:gd name="T12" fmla="*/ 0 w 1028"/>
              <a:gd name="T13" fmla="*/ 0 h 237"/>
              <a:gd name="T14" fmla="*/ 1028 w 1028"/>
              <a:gd name="T15" fmla="*/ 237 h 237"/>
            </a:gdLst>
            <a:ahLst/>
            <a:cxnLst>
              <a:cxn ang="T8">
                <a:pos x="T0" y="T1"/>
              </a:cxn>
              <a:cxn ang="T9">
                <a:pos x="T2" y="T3"/>
              </a:cxn>
              <a:cxn ang="T10">
                <a:pos x="T4" y="T5"/>
              </a:cxn>
              <a:cxn ang="T11">
                <a:pos x="T6" y="T7"/>
              </a:cxn>
            </a:cxnLst>
            <a:rect l="T12" t="T13" r="T14" b="T15"/>
            <a:pathLst>
              <a:path w="1028" h="237">
                <a:moveTo>
                  <a:pt x="0" y="0"/>
                </a:moveTo>
                <a:lnTo>
                  <a:pt x="1028" y="0"/>
                </a:lnTo>
                <a:lnTo>
                  <a:pt x="514" y="237"/>
                </a:lnTo>
                <a:lnTo>
                  <a:pt x="0" y="0"/>
                </a:lnTo>
                <a:close/>
              </a:path>
            </a:pathLst>
          </a:custGeom>
          <a:solidFill>
            <a:srgbClr val="7B24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9" name="Freeform 12"/>
          <p:cNvSpPr>
            <a:spLocks/>
          </p:cNvSpPr>
          <p:nvPr/>
        </p:nvSpPr>
        <p:spPr bwMode="auto">
          <a:xfrm flipV="1">
            <a:off x="825500" y="2703513"/>
            <a:ext cx="7197725" cy="2905125"/>
          </a:xfrm>
          <a:custGeom>
            <a:avLst/>
            <a:gdLst>
              <a:gd name="T0" fmla="*/ 0 w 3027"/>
              <a:gd name="T1" fmla="*/ 0 h 1215"/>
              <a:gd name="T2" fmla="*/ 2147483647 w 3027"/>
              <a:gd name="T3" fmla="*/ 0 h 1215"/>
              <a:gd name="T4" fmla="*/ 2147483647 w 3027"/>
              <a:gd name="T5" fmla="*/ 2147483647 h 1215"/>
              <a:gd name="T6" fmla="*/ 2147483647 w 3027"/>
              <a:gd name="T7" fmla="*/ 2147483647 h 1215"/>
              <a:gd name="T8" fmla="*/ 2147483647 w 3027"/>
              <a:gd name="T9" fmla="*/ 2147483647 h 1215"/>
              <a:gd name="T10" fmla="*/ 2147483647 w 3027"/>
              <a:gd name="T11" fmla="*/ 2147483647 h 1215"/>
              <a:gd name="T12" fmla="*/ 2147483647 w 3027"/>
              <a:gd name="T13" fmla="*/ 2147483647 h 1215"/>
              <a:gd name="T14" fmla="*/ 2147483647 w 3027"/>
              <a:gd name="T15" fmla="*/ 2147483647 h 1215"/>
              <a:gd name="T16" fmla="*/ 2147483647 w 3027"/>
              <a:gd name="T17" fmla="*/ 2147483647 h 1215"/>
              <a:gd name="T18" fmla="*/ 2147483647 w 3027"/>
              <a:gd name="T19" fmla="*/ 2147483647 h 1215"/>
              <a:gd name="T20" fmla="*/ 2147483647 w 3027"/>
              <a:gd name="T21" fmla="*/ 2147483647 h 1215"/>
              <a:gd name="T22" fmla="*/ 2147483647 w 3027"/>
              <a:gd name="T23" fmla="*/ 2147483647 h 1215"/>
              <a:gd name="T24" fmla="*/ 2147483647 w 3027"/>
              <a:gd name="T25" fmla="*/ 2147483647 h 1215"/>
              <a:gd name="T26" fmla="*/ 2147483647 w 3027"/>
              <a:gd name="T27" fmla="*/ 2147483647 h 1215"/>
              <a:gd name="T28" fmla="*/ 2147483647 w 3027"/>
              <a:gd name="T29" fmla="*/ 2147483647 h 1215"/>
              <a:gd name="T30" fmla="*/ 2147483647 w 3027"/>
              <a:gd name="T31" fmla="*/ 2147483647 h 1215"/>
              <a:gd name="T32" fmla="*/ 2147483647 w 3027"/>
              <a:gd name="T33" fmla="*/ 2147483647 h 1215"/>
              <a:gd name="T34" fmla="*/ 2147483647 w 3027"/>
              <a:gd name="T35" fmla="*/ 2147483647 h 1215"/>
              <a:gd name="T36" fmla="*/ 2147483647 w 3027"/>
              <a:gd name="T37" fmla="*/ 2147483647 h 1215"/>
              <a:gd name="T38" fmla="*/ 2147483647 w 3027"/>
              <a:gd name="T39" fmla="*/ 2147483647 h 1215"/>
              <a:gd name="T40" fmla="*/ 2147483647 w 3027"/>
              <a:gd name="T41" fmla="*/ 2147483647 h 1215"/>
              <a:gd name="T42" fmla="*/ 2147483647 w 3027"/>
              <a:gd name="T43" fmla="*/ 2147483647 h 1215"/>
              <a:gd name="T44" fmla="*/ 2147483647 w 3027"/>
              <a:gd name="T45" fmla="*/ 2147483647 h 1215"/>
              <a:gd name="T46" fmla="*/ 2147483647 w 3027"/>
              <a:gd name="T47" fmla="*/ 2147483647 h 1215"/>
              <a:gd name="T48" fmla="*/ 2147483647 w 3027"/>
              <a:gd name="T49" fmla="*/ 2147483647 h 1215"/>
              <a:gd name="T50" fmla="*/ 2147483647 w 3027"/>
              <a:gd name="T51" fmla="*/ 2147483647 h 1215"/>
              <a:gd name="T52" fmla="*/ 2147483647 w 3027"/>
              <a:gd name="T53" fmla="*/ 2147483647 h 1215"/>
              <a:gd name="T54" fmla="*/ 2147483647 w 3027"/>
              <a:gd name="T55" fmla="*/ 2147483647 h 1215"/>
              <a:gd name="T56" fmla="*/ 2147483647 w 3027"/>
              <a:gd name="T57" fmla="*/ 2147483647 h 1215"/>
              <a:gd name="T58" fmla="*/ 2147483647 w 3027"/>
              <a:gd name="T59" fmla="*/ 2147483647 h 1215"/>
              <a:gd name="T60" fmla="*/ 2147483647 w 3027"/>
              <a:gd name="T61" fmla="*/ 2147483647 h 1215"/>
              <a:gd name="T62" fmla="*/ 2147483647 w 3027"/>
              <a:gd name="T63" fmla="*/ 2147483647 h 1215"/>
              <a:gd name="T64" fmla="*/ 2147483647 w 3027"/>
              <a:gd name="T65" fmla="*/ 2147483647 h 1215"/>
              <a:gd name="T66" fmla="*/ 2147483647 w 3027"/>
              <a:gd name="T67" fmla="*/ 2147483647 h 1215"/>
              <a:gd name="T68" fmla="*/ 2147483647 w 3027"/>
              <a:gd name="T69" fmla="*/ 2147483647 h 1215"/>
              <a:gd name="T70" fmla="*/ 2147483647 w 3027"/>
              <a:gd name="T71" fmla="*/ 2147483647 h 1215"/>
              <a:gd name="T72" fmla="*/ 2147483647 w 3027"/>
              <a:gd name="T73" fmla="*/ 2147483647 h 1215"/>
              <a:gd name="T74" fmla="*/ 2147483647 w 3027"/>
              <a:gd name="T75" fmla="*/ 2147483647 h 1215"/>
              <a:gd name="T76" fmla="*/ 0 w 3027"/>
              <a:gd name="T77" fmla="*/ 2147483647 h 1215"/>
              <a:gd name="T78" fmla="*/ 0 w 3027"/>
              <a:gd name="T79" fmla="*/ 0 h 1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7"/>
              <a:gd name="T121" fmla="*/ 0 h 1215"/>
              <a:gd name="T122" fmla="*/ 3027 w 3027"/>
              <a:gd name="T123" fmla="*/ 1215 h 1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7" h="1215">
                <a:moveTo>
                  <a:pt x="0" y="0"/>
                </a:moveTo>
                <a:lnTo>
                  <a:pt x="126" y="0"/>
                </a:lnTo>
                <a:lnTo>
                  <a:pt x="234" y="3"/>
                </a:lnTo>
                <a:lnTo>
                  <a:pt x="353" y="8"/>
                </a:lnTo>
                <a:lnTo>
                  <a:pt x="473" y="12"/>
                </a:lnTo>
                <a:lnTo>
                  <a:pt x="604" y="21"/>
                </a:lnTo>
                <a:lnTo>
                  <a:pt x="731" y="32"/>
                </a:lnTo>
                <a:lnTo>
                  <a:pt x="843" y="41"/>
                </a:lnTo>
                <a:lnTo>
                  <a:pt x="969" y="54"/>
                </a:lnTo>
                <a:lnTo>
                  <a:pt x="1082" y="68"/>
                </a:lnTo>
                <a:lnTo>
                  <a:pt x="1186" y="81"/>
                </a:lnTo>
                <a:lnTo>
                  <a:pt x="1307" y="99"/>
                </a:lnTo>
                <a:lnTo>
                  <a:pt x="1452" y="126"/>
                </a:lnTo>
                <a:lnTo>
                  <a:pt x="1578" y="149"/>
                </a:lnTo>
                <a:lnTo>
                  <a:pt x="1718" y="180"/>
                </a:lnTo>
                <a:lnTo>
                  <a:pt x="1863" y="216"/>
                </a:lnTo>
                <a:lnTo>
                  <a:pt x="1998" y="252"/>
                </a:lnTo>
                <a:lnTo>
                  <a:pt x="2106" y="288"/>
                </a:lnTo>
                <a:lnTo>
                  <a:pt x="2243" y="333"/>
                </a:lnTo>
                <a:lnTo>
                  <a:pt x="2355" y="378"/>
                </a:lnTo>
                <a:lnTo>
                  <a:pt x="2454" y="418"/>
                </a:lnTo>
                <a:lnTo>
                  <a:pt x="2535" y="463"/>
                </a:lnTo>
                <a:lnTo>
                  <a:pt x="2616" y="504"/>
                </a:lnTo>
                <a:lnTo>
                  <a:pt x="2680" y="544"/>
                </a:lnTo>
                <a:lnTo>
                  <a:pt x="2734" y="580"/>
                </a:lnTo>
                <a:lnTo>
                  <a:pt x="2793" y="626"/>
                </a:lnTo>
                <a:lnTo>
                  <a:pt x="2851" y="671"/>
                </a:lnTo>
                <a:lnTo>
                  <a:pt x="2896" y="716"/>
                </a:lnTo>
                <a:lnTo>
                  <a:pt x="2960" y="801"/>
                </a:lnTo>
                <a:lnTo>
                  <a:pt x="3000" y="874"/>
                </a:lnTo>
                <a:lnTo>
                  <a:pt x="3009" y="905"/>
                </a:lnTo>
                <a:lnTo>
                  <a:pt x="3027" y="967"/>
                </a:lnTo>
                <a:lnTo>
                  <a:pt x="3027" y="1017"/>
                </a:lnTo>
                <a:lnTo>
                  <a:pt x="3027" y="1215"/>
                </a:lnTo>
                <a:lnTo>
                  <a:pt x="2901" y="1120"/>
                </a:lnTo>
                <a:lnTo>
                  <a:pt x="2296" y="684"/>
                </a:lnTo>
                <a:lnTo>
                  <a:pt x="1420" y="454"/>
                </a:lnTo>
                <a:lnTo>
                  <a:pt x="516" y="333"/>
                </a:lnTo>
                <a:lnTo>
                  <a:pt x="0" y="306"/>
                </a:lnTo>
                <a:lnTo>
                  <a:pt x="0" y="0"/>
                </a:lnTo>
                <a:close/>
              </a:path>
            </a:pathLst>
          </a:custGeom>
          <a:gradFill rotWithShape="0">
            <a:gsLst>
              <a:gs pos="0">
                <a:srgbClr val="39111E"/>
              </a:gs>
              <a:gs pos="100000">
                <a:srgbClr val="7B244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0" name="Freeform 13"/>
          <p:cNvSpPr>
            <a:spLocks/>
          </p:cNvSpPr>
          <p:nvPr/>
        </p:nvSpPr>
        <p:spPr bwMode="auto">
          <a:xfrm flipV="1">
            <a:off x="825500" y="2713038"/>
            <a:ext cx="7191375" cy="2235200"/>
          </a:xfrm>
          <a:custGeom>
            <a:avLst/>
            <a:gdLst>
              <a:gd name="T0" fmla="*/ 2147483647 w 3024"/>
              <a:gd name="T1" fmla="*/ 2147483647 h 935"/>
              <a:gd name="T2" fmla="*/ 2147483647 w 3024"/>
              <a:gd name="T3" fmla="*/ 2147483647 h 935"/>
              <a:gd name="T4" fmla="*/ 2147483647 w 3024"/>
              <a:gd name="T5" fmla="*/ 2147483647 h 935"/>
              <a:gd name="T6" fmla="*/ 2147483647 w 3024"/>
              <a:gd name="T7" fmla="*/ 2147483647 h 935"/>
              <a:gd name="T8" fmla="*/ 2147483647 w 3024"/>
              <a:gd name="T9" fmla="*/ 2147483647 h 935"/>
              <a:gd name="T10" fmla="*/ 2147483647 w 3024"/>
              <a:gd name="T11" fmla="*/ 2147483647 h 935"/>
              <a:gd name="T12" fmla="*/ 2147483647 w 3024"/>
              <a:gd name="T13" fmla="*/ 2147483647 h 935"/>
              <a:gd name="T14" fmla="*/ 2147483647 w 3024"/>
              <a:gd name="T15" fmla="*/ 2147483647 h 935"/>
              <a:gd name="T16" fmla="*/ 2147483647 w 3024"/>
              <a:gd name="T17" fmla="*/ 2147483647 h 935"/>
              <a:gd name="T18" fmla="*/ 2147483647 w 3024"/>
              <a:gd name="T19" fmla="*/ 2147483647 h 935"/>
              <a:gd name="T20" fmla="*/ 2147483647 w 3024"/>
              <a:gd name="T21" fmla="*/ 2147483647 h 935"/>
              <a:gd name="T22" fmla="*/ 2147483647 w 3024"/>
              <a:gd name="T23" fmla="*/ 2147483647 h 935"/>
              <a:gd name="T24" fmla="*/ 2147483647 w 3024"/>
              <a:gd name="T25" fmla="*/ 2147483647 h 935"/>
              <a:gd name="T26" fmla="*/ 2147483647 w 3024"/>
              <a:gd name="T27" fmla="*/ 2147483647 h 935"/>
              <a:gd name="T28" fmla="*/ 2147483647 w 3024"/>
              <a:gd name="T29" fmla="*/ 2147483647 h 935"/>
              <a:gd name="T30" fmla="*/ 2147483647 w 3024"/>
              <a:gd name="T31" fmla="*/ 2147483647 h 935"/>
              <a:gd name="T32" fmla="*/ 2147483647 w 3024"/>
              <a:gd name="T33" fmla="*/ 2147483647 h 935"/>
              <a:gd name="T34" fmla="*/ 2147483647 w 3024"/>
              <a:gd name="T35" fmla="*/ 2147483647 h 935"/>
              <a:gd name="T36" fmla="*/ 2147483647 w 3024"/>
              <a:gd name="T37" fmla="*/ 2147483647 h 935"/>
              <a:gd name="T38" fmla="*/ 2147483647 w 3024"/>
              <a:gd name="T39" fmla="*/ 2147483647 h 935"/>
              <a:gd name="T40" fmla="*/ 2147483647 w 3024"/>
              <a:gd name="T41" fmla="*/ 2147483647 h 935"/>
              <a:gd name="T42" fmla="*/ 2147483647 w 3024"/>
              <a:gd name="T43" fmla="*/ 2147483647 h 935"/>
              <a:gd name="T44" fmla="*/ 2147483647 w 3024"/>
              <a:gd name="T45" fmla="*/ 2147483647 h 935"/>
              <a:gd name="T46" fmla="*/ 2147483647 w 3024"/>
              <a:gd name="T47" fmla="*/ 2147483647 h 935"/>
              <a:gd name="T48" fmla="*/ 2147483647 w 3024"/>
              <a:gd name="T49" fmla="*/ 2147483647 h 935"/>
              <a:gd name="T50" fmla="*/ 2147483647 w 3024"/>
              <a:gd name="T51" fmla="*/ 2147483647 h 935"/>
              <a:gd name="T52" fmla="*/ 2147483647 w 3024"/>
              <a:gd name="T53" fmla="*/ 2147483647 h 935"/>
              <a:gd name="T54" fmla="*/ 2147483647 w 3024"/>
              <a:gd name="T55" fmla="*/ 2147483647 h 935"/>
              <a:gd name="T56" fmla="*/ 2147483647 w 3024"/>
              <a:gd name="T57" fmla="*/ 2147483647 h 935"/>
              <a:gd name="T58" fmla="*/ 2147483647 w 3024"/>
              <a:gd name="T59" fmla="*/ 2147483647 h 935"/>
              <a:gd name="T60" fmla="*/ 2147483647 w 3024"/>
              <a:gd name="T61" fmla="*/ 2147483647 h 935"/>
              <a:gd name="T62" fmla="*/ 2147483647 w 3024"/>
              <a:gd name="T63" fmla="*/ 2147483647 h 935"/>
              <a:gd name="T64" fmla="*/ 2147483647 w 3024"/>
              <a:gd name="T65" fmla="*/ 2147483647 h 935"/>
              <a:gd name="T66" fmla="*/ 2147483647 w 3024"/>
              <a:gd name="T67" fmla="*/ 2147483647 h 935"/>
              <a:gd name="T68" fmla="*/ 2147483647 w 3024"/>
              <a:gd name="T69" fmla="*/ 2147483647 h 935"/>
              <a:gd name="T70" fmla="*/ 2147483647 w 3024"/>
              <a:gd name="T71" fmla="*/ 2147483647 h 935"/>
              <a:gd name="T72" fmla="*/ 2147483647 w 3024"/>
              <a:gd name="T73" fmla="*/ 2147483647 h 935"/>
              <a:gd name="T74" fmla="*/ 2147483647 w 3024"/>
              <a:gd name="T75" fmla="*/ 2147483647 h 935"/>
              <a:gd name="T76" fmla="*/ 2147483647 w 3024"/>
              <a:gd name="T77" fmla="*/ 2147483647 h 935"/>
              <a:gd name="T78" fmla="*/ 0 w 3024"/>
              <a:gd name="T79" fmla="*/ 2147483647 h 9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4"/>
              <a:gd name="T121" fmla="*/ 0 h 935"/>
              <a:gd name="T122" fmla="*/ 3024 w 3024"/>
              <a:gd name="T123" fmla="*/ 935 h 9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4" h="935">
                <a:moveTo>
                  <a:pt x="0" y="148"/>
                </a:moveTo>
                <a:lnTo>
                  <a:pt x="79" y="148"/>
                </a:lnTo>
                <a:lnTo>
                  <a:pt x="179" y="149"/>
                </a:lnTo>
                <a:lnTo>
                  <a:pt x="260" y="151"/>
                </a:lnTo>
                <a:lnTo>
                  <a:pt x="341" y="154"/>
                </a:lnTo>
                <a:lnTo>
                  <a:pt x="431" y="158"/>
                </a:lnTo>
                <a:lnTo>
                  <a:pt x="513" y="163"/>
                </a:lnTo>
                <a:lnTo>
                  <a:pt x="606" y="169"/>
                </a:lnTo>
                <a:lnTo>
                  <a:pt x="681" y="175"/>
                </a:lnTo>
                <a:lnTo>
                  <a:pt x="776" y="184"/>
                </a:lnTo>
                <a:lnTo>
                  <a:pt x="868" y="194"/>
                </a:lnTo>
                <a:lnTo>
                  <a:pt x="967" y="205"/>
                </a:lnTo>
                <a:lnTo>
                  <a:pt x="1050" y="217"/>
                </a:lnTo>
                <a:lnTo>
                  <a:pt x="1127" y="227"/>
                </a:lnTo>
                <a:lnTo>
                  <a:pt x="1214" y="240"/>
                </a:lnTo>
                <a:lnTo>
                  <a:pt x="1341" y="262"/>
                </a:lnTo>
                <a:lnTo>
                  <a:pt x="1456" y="286"/>
                </a:lnTo>
                <a:lnTo>
                  <a:pt x="1595" y="318"/>
                </a:lnTo>
                <a:lnTo>
                  <a:pt x="1685" y="342"/>
                </a:lnTo>
                <a:lnTo>
                  <a:pt x="1744" y="359"/>
                </a:lnTo>
                <a:lnTo>
                  <a:pt x="1857" y="393"/>
                </a:lnTo>
                <a:lnTo>
                  <a:pt x="1963" y="431"/>
                </a:lnTo>
                <a:lnTo>
                  <a:pt x="2042" y="461"/>
                </a:lnTo>
                <a:lnTo>
                  <a:pt x="2102" y="486"/>
                </a:lnTo>
                <a:lnTo>
                  <a:pt x="2169" y="518"/>
                </a:lnTo>
                <a:lnTo>
                  <a:pt x="2225" y="548"/>
                </a:lnTo>
                <a:lnTo>
                  <a:pt x="2272" y="575"/>
                </a:lnTo>
                <a:lnTo>
                  <a:pt x="2325" y="610"/>
                </a:lnTo>
                <a:lnTo>
                  <a:pt x="2371" y="643"/>
                </a:lnTo>
                <a:lnTo>
                  <a:pt x="2410" y="676"/>
                </a:lnTo>
                <a:lnTo>
                  <a:pt x="2445" y="706"/>
                </a:lnTo>
                <a:lnTo>
                  <a:pt x="2472" y="736"/>
                </a:lnTo>
                <a:lnTo>
                  <a:pt x="2493" y="763"/>
                </a:lnTo>
                <a:lnTo>
                  <a:pt x="2511" y="793"/>
                </a:lnTo>
                <a:lnTo>
                  <a:pt x="2526" y="820"/>
                </a:lnTo>
                <a:lnTo>
                  <a:pt x="2535" y="844"/>
                </a:lnTo>
                <a:lnTo>
                  <a:pt x="2546" y="876"/>
                </a:lnTo>
                <a:lnTo>
                  <a:pt x="2550" y="905"/>
                </a:lnTo>
                <a:lnTo>
                  <a:pt x="2552" y="935"/>
                </a:lnTo>
                <a:lnTo>
                  <a:pt x="3024" y="935"/>
                </a:lnTo>
                <a:lnTo>
                  <a:pt x="3020" y="887"/>
                </a:lnTo>
                <a:lnTo>
                  <a:pt x="3011" y="846"/>
                </a:lnTo>
                <a:lnTo>
                  <a:pt x="2999" y="811"/>
                </a:lnTo>
                <a:lnTo>
                  <a:pt x="2984" y="783"/>
                </a:lnTo>
                <a:lnTo>
                  <a:pt x="2967" y="753"/>
                </a:lnTo>
                <a:lnTo>
                  <a:pt x="2943" y="720"/>
                </a:lnTo>
                <a:lnTo>
                  <a:pt x="2922" y="694"/>
                </a:lnTo>
                <a:lnTo>
                  <a:pt x="2887" y="658"/>
                </a:lnTo>
                <a:lnTo>
                  <a:pt x="2853" y="626"/>
                </a:lnTo>
                <a:lnTo>
                  <a:pt x="2817" y="595"/>
                </a:lnTo>
                <a:lnTo>
                  <a:pt x="2774" y="563"/>
                </a:lnTo>
                <a:lnTo>
                  <a:pt x="2737" y="537"/>
                </a:lnTo>
                <a:lnTo>
                  <a:pt x="2675" y="500"/>
                </a:lnTo>
                <a:lnTo>
                  <a:pt x="2615" y="465"/>
                </a:lnTo>
                <a:lnTo>
                  <a:pt x="2525" y="422"/>
                </a:lnTo>
                <a:lnTo>
                  <a:pt x="2436" y="383"/>
                </a:lnTo>
                <a:lnTo>
                  <a:pt x="2346" y="347"/>
                </a:lnTo>
                <a:lnTo>
                  <a:pt x="2265" y="317"/>
                </a:lnTo>
                <a:lnTo>
                  <a:pt x="2151" y="279"/>
                </a:lnTo>
                <a:lnTo>
                  <a:pt x="2019" y="240"/>
                </a:lnTo>
                <a:lnTo>
                  <a:pt x="1888" y="208"/>
                </a:lnTo>
                <a:lnTo>
                  <a:pt x="1769" y="181"/>
                </a:lnTo>
                <a:lnTo>
                  <a:pt x="1688" y="163"/>
                </a:lnTo>
                <a:lnTo>
                  <a:pt x="1587" y="142"/>
                </a:lnTo>
                <a:lnTo>
                  <a:pt x="1514" y="128"/>
                </a:lnTo>
                <a:lnTo>
                  <a:pt x="1431" y="115"/>
                </a:lnTo>
                <a:lnTo>
                  <a:pt x="1347" y="101"/>
                </a:lnTo>
                <a:lnTo>
                  <a:pt x="1265" y="89"/>
                </a:lnTo>
                <a:lnTo>
                  <a:pt x="1157" y="74"/>
                </a:lnTo>
                <a:lnTo>
                  <a:pt x="1062" y="64"/>
                </a:lnTo>
                <a:lnTo>
                  <a:pt x="960" y="52"/>
                </a:lnTo>
                <a:lnTo>
                  <a:pt x="838" y="40"/>
                </a:lnTo>
                <a:lnTo>
                  <a:pt x="716" y="29"/>
                </a:lnTo>
                <a:lnTo>
                  <a:pt x="618" y="23"/>
                </a:lnTo>
                <a:lnTo>
                  <a:pt x="505" y="15"/>
                </a:lnTo>
                <a:lnTo>
                  <a:pt x="386" y="11"/>
                </a:lnTo>
                <a:lnTo>
                  <a:pt x="225" y="5"/>
                </a:lnTo>
                <a:lnTo>
                  <a:pt x="79" y="3"/>
                </a:lnTo>
                <a:lnTo>
                  <a:pt x="0" y="0"/>
                </a:lnTo>
                <a:lnTo>
                  <a:pt x="0" y="148"/>
                </a:lnTo>
                <a:close/>
              </a:path>
            </a:pathLst>
          </a:custGeom>
          <a:gradFill rotWithShape="0">
            <a:gsLst>
              <a:gs pos="0">
                <a:srgbClr val="F7CE5B"/>
              </a:gs>
              <a:gs pos="100000">
                <a:srgbClr val="7B244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1" name="Freeform 14"/>
          <p:cNvSpPr>
            <a:spLocks/>
          </p:cNvSpPr>
          <p:nvPr/>
        </p:nvSpPr>
        <p:spPr bwMode="auto">
          <a:xfrm flipV="1">
            <a:off x="7462838" y="4211638"/>
            <a:ext cx="257175" cy="2095500"/>
          </a:xfrm>
          <a:custGeom>
            <a:avLst/>
            <a:gdLst>
              <a:gd name="T0" fmla="*/ 2147483647 w 143"/>
              <a:gd name="T1" fmla="*/ 0 h 1080"/>
              <a:gd name="T2" fmla="*/ 2147483647 w 143"/>
              <a:gd name="T3" fmla="*/ 2147483647 h 1080"/>
              <a:gd name="T4" fmla="*/ 0 w 143"/>
              <a:gd name="T5" fmla="*/ 2147483647 h 1080"/>
              <a:gd name="T6" fmla="*/ 0 w 143"/>
              <a:gd name="T7" fmla="*/ 2147483647 h 1080"/>
              <a:gd name="T8" fmla="*/ 2147483647 w 143"/>
              <a:gd name="T9" fmla="*/ 0 h 1080"/>
              <a:gd name="T10" fmla="*/ 0 60000 65536"/>
              <a:gd name="T11" fmla="*/ 0 60000 65536"/>
              <a:gd name="T12" fmla="*/ 0 60000 65536"/>
              <a:gd name="T13" fmla="*/ 0 60000 65536"/>
              <a:gd name="T14" fmla="*/ 0 60000 65536"/>
              <a:gd name="T15" fmla="*/ 0 w 143"/>
              <a:gd name="T16" fmla="*/ 0 h 1080"/>
              <a:gd name="T17" fmla="*/ 143 w 143"/>
              <a:gd name="T18" fmla="*/ 1080 h 1080"/>
            </a:gdLst>
            <a:ahLst/>
            <a:cxnLst>
              <a:cxn ang="T10">
                <a:pos x="T0" y="T1"/>
              </a:cxn>
              <a:cxn ang="T11">
                <a:pos x="T2" y="T3"/>
              </a:cxn>
              <a:cxn ang="T12">
                <a:pos x="T4" y="T5"/>
              </a:cxn>
              <a:cxn ang="T13">
                <a:pos x="T6" y="T7"/>
              </a:cxn>
              <a:cxn ang="T14">
                <a:pos x="T8" y="T9"/>
              </a:cxn>
            </a:cxnLst>
            <a:rect l="T15" t="T16" r="T17" b="T18"/>
            <a:pathLst>
              <a:path w="143" h="1080">
                <a:moveTo>
                  <a:pt x="143" y="0"/>
                </a:moveTo>
                <a:lnTo>
                  <a:pt x="143" y="1080"/>
                </a:lnTo>
                <a:lnTo>
                  <a:pt x="0" y="792"/>
                </a:lnTo>
                <a:lnTo>
                  <a:pt x="0" y="287"/>
                </a:lnTo>
                <a:lnTo>
                  <a:pt x="143" y="0"/>
                </a:lnTo>
                <a:close/>
              </a:path>
            </a:pathLst>
          </a:custGeom>
          <a:solidFill>
            <a:srgbClr val="1543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5"/>
          <p:cNvSpPr>
            <a:spLocks/>
          </p:cNvSpPr>
          <p:nvPr/>
        </p:nvSpPr>
        <p:spPr bwMode="auto">
          <a:xfrm flipV="1">
            <a:off x="827088" y="4211638"/>
            <a:ext cx="7673975" cy="2095500"/>
          </a:xfrm>
          <a:custGeom>
            <a:avLst/>
            <a:gdLst>
              <a:gd name="T0" fmla="*/ 2147483647 w 4260"/>
              <a:gd name="T1" fmla="*/ 2147483647 h 1080"/>
              <a:gd name="T2" fmla="*/ 2147483647 w 4260"/>
              <a:gd name="T3" fmla="*/ 0 h 1080"/>
              <a:gd name="T4" fmla="*/ 2147483647 w 4260"/>
              <a:gd name="T5" fmla="*/ 2147483647 h 1080"/>
              <a:gd name="T6" fmla="*/ 2147483647 w 4260"/>
              <a:gd name="T7" fmla="*/ 2147483647 h 1080"/>
              <a:gd name="T8" fmla="*/ 2147483647 w 4260"/>
              <a:gd name="T9" fmla="*/ 2147483647 h 1080"/>
              <a:gd name="T10" fmla="*/ 0 w 4260"/>
              <a:gd name="T11" fmla="*/ 2147483647 h 1080"/>
              <a:gd name="T12" fmla="*/ 0 w 4260"/>
              <a:gd name="T13" fmla="*/ 2147483647 h 1080"/>
              <a:gd name="T14" fmla="*/ 2147483647 w 4260"/>
              <a:gd name="T15" fmla="*/ 2147483647 h 1080"/>
              <a:gd name="T16" fmla="*/ 0 60000 65536"/>
              <a:gd name="T17" fmla="*/ 0 60000 65536"/>
              <a:gd name="T18" fmla="*/ 0 60000 65536"/>
              <a:gd name="T19" fmla="*/ 0 60000 65536"/>
              <a:gd name="T20" fmla="*/ 0 60000 65536"/>
              <a:gd name="T21" fmla="*/ 0 60000 65536"/>
              <a:gd name="T22" fmla="*/ 0 60000 65536"/>
              <a:gd name="T23" fmla="*/ 0 60000 65536"/>
              <a:gd name="T24" fmla="*/ 0 w 4260"/>
              <a:gd name="T25" fmla="*/ 0 h 1080"/>
              <a:gd name="T26" fmla="*/ 4260 w 4260"/>
              <a:gd name="T27" fmla="*/ 1080 h 1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0" h="1080">
                <a:moveTo>
                  <a:pt x="3827" y="359"/>
                </a:moveTo>
                <a:lnTo>
                  <a:pt x="3827" y="0"/>
                </a:lnTo>
                <a:lnTo>
                  <a:pt x="4260" y="576"/>
                </a:lnTo>
                <a:lnTo>
                  <a:pt x="3827" y="1080"/>
                </a:lnTo>
                <a:lnTo>
                  <a:pt x="3827" y="720"/>
                </a:lnTo>
                <a:lnTo>
                  <a:pt x="0" y="720"/>
                </a:lnTo>
                <a:lnTo>
                  <a:pt x="0" y="359"/>
                </a:lnTo>
                <a:lnTo>
                  <a:pt x="3827" y="359"/>
                </a:lnTo>
                <a:close/>
              </a:path>
            </a:pathLst>
          </a:custGeom>
          <a:gradFill rotWithShape="0">
            <a:gsLst>
              <a:gs pos="0">
                <a:srgbClr val="154381"/>
              </a:gs>
              <a:gs pos="100000">
                <a:srgbClr val="007BC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3" name="Text Box 16"/>
          <p:cNvSpPr txBox="1">
            <a:spLocks noChangeArrowheads="1"/>
          </p:cNvSpPr>
          <p:nvPr/>
        </p:nvSpPr>
        <p:spPr bwMode="auto">
          <a:xfrm>
            <a:off x="419100" y="4953000"/>
            <a:ext cx="12065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t>Mediator </a:t>
            </a:r>
            <a:br>
              <a:rPr lang="en-US" sz="1800" b="1"/>
            </a:br>
            <a:r>
              <a:rPr lang="en-US" sz="1800" b="1"/>
              <a:t>normal </a:t>
            </a:r>
            <a:br>
              <a:rPr lang="en-US" sz="1800" b="1"/>
            </a:br>
            <a:r>
              <a:rPr lang="en-US" sz="1800" b="1"/>
              <a:t>expression</a:t>
            </a:r>
          </a:p>
        </p:txBody>
      </p:sp>
      <p:sp>
        <p:nvSpPr>
          <p:cNvPr id="73744" name="Text Box 17"/>
          <p:cNvSpPr txBox="1">
            <a:spLocks noChangeArrowheads="1"/>
          </p:cNvSpPr>
          <p:nvPr/>
        </p:nvSpPr>
        <p:spPr bwMode="auto">
          <a:xfrm>
            <a:off x="419100" y="4037013"/>
            <a:ext cx="1638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800" b="1"/>
              <a:t>Mediator over- </a:t>
            </a:r>
            <a:br>
              <a:rPr lang="en-US" sz="1800" b="1"/>
            </a:br>
            <a:r>
              <a:rPr lang="en-US" sz="1800" b="1"/>
              <a:t>expression</a:t>
            </a:r>
            <a:endParaRPr lang="en-US" sz="1800" b="1">
              <a:solidFill>
                <a:schemeClr val="accent1"/>
              </a:solidFill>
            </a:endParaRPr>
          </a:p>
        </p:txBody>
      </p:sp>
      <p:sp>
        <p:nvSpPr>
          <p:cNvPr id="73745" name="Text Box 18"/>
          <p:cNvSpPr txBox="1">
            <a:spLocks noChangeArrowheads="1"/>
          </p:cNvSpPr>
          <p:nvPr/>
        </p:nvSpPr>
        <p:spPr bwMode="auto">
          <a:xfrm>
            <a:off x="2101850" y="4535488"/>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Elevated</a:t>
            </a:r>
            <a:endParaRPr lang="en-US" sz="1800" b="1"/>
          </a:p>
        </p:txBody>
      </p:sp>
      <p:sp>
        <p:nvSpPr>
          <p:cNvPr id="73746" name="Text Box 19"/>
          <p:cNvSpPr txBox="1">
            <a:spLocks noChangeArrowheads="1"/>
          </p:cNvSpPr>
          <p:nvPr/>
        </p:nvSpPr>
        <p:spPr bwMode="auto">
          <a:xfrm>
            <a:off x="2127250" y="5127625"/>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Normal</a:t>
            </a:r>
            <a:endParaRPr lang="en-US" sz="1800" b="1"/>
          </a:p>
        </p:txBody>
      </p:sp>
      <p:sp>
        <p:nvSpPr>
          <p:cNvPr id="73747" name="Text Box 20"/>
          <p:cNvSpPr txBox="1">
            <a:spLocks noChangeArrowheads="1"/>
          </p:cNvSpPr>
          <p:nvPr/>
        </p:nvSpPr>
        <p:spPr bwMode="auto">
          <a:xfrm>
            <a:off x="3738563" y="5018088"/>
            <a:ext cx="1447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Localised inflammation</a:t>
            </a:r>
            <a:endParaRPr lang="en-US" sz="1800" b="1"/>
          </a:p>
        </p:txBody>
      </p:sp>
      <p:sp>
        <p:nvSpPr>
          <p:cNvPr id="73748" name="Text Box 21"/>
          <p:cNvSpPr txBox="1">
            <a:spLocks noChangeArrowheads="1"/>
          </p:cNvSpPr>
          <p:nvPr/>
        </p:nvSpPr>
        <p:spPr bwMode="auto">
          <a:xfrm>
            <a:off x="3738563" y="4294188"/>
            <a:ext cx="1447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Systemic inflammation</a:t>
            </a:r>
            <a:endParaRPr lang="en-US" sz="1800" b="1"/>
          </a:p>
        </p:txBody>
      </p:sp>
      <p:sp>
        <p:nvSpPr>
          <p:cNvPr id="73749" name="Text Box 22"/>
          <p:cNvSpPr txBox="1">
            <a:spLocks noChangeArrowheads="1"/>
          </p:cNvSpPr>
          <p:nvPr/>
        </p:nvSpPr>
        <p:spPr bwMode="auto">
          <a:xfrm>
            <a:off x="5824538" y="5145088"/>
            <a:ext cx="2479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Recovery of homeostasis</a:t>
            </a:r>
            <a:endParaRPr lang="en-US" sz="1800" b="1"/>
          </a:p>
        </p:txBody>
      </p:sp>
      <p:sp>
        <p:nvSpPr>
          <p:cNvPr id="73750" name="Text Box 23"/>
          <p:cNvSpPr txBox="1">
            <a:spLocks noChangeArrowheads="1"/>
          </p:cNvSpPr>
          <p:nvPr/>
        </p:nvSpPr>
        <p:spPr bwMode="auto">
          <a:xfrm>
            <a:off x="6300788" y="3190875"/>
            <a:ext cx="1447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Severe </a:t>
            </a:r>
            <a:br>
              <a:rPr lang="en-US" sz="1600" b="1"/>
            </a:br>
            <a:r>
              <a:rPr lang="en-US" sz="1600" b="1"/>
              <a:t>sepsis</a:t>
            </a:r>
            <a:endParaRPr lang="en-US" sz="1800" b="1"/>
          </a:p>
        </p:txBody>
      </p:sp>
      <p:sp>
        <p:nvSpPr>
          <p:cNvPr id="73751" name="Text Box 24"/>
          <p:cNvSpPr txBox="1">
            <a:spLocks noChangeArrowheads="1"/>
          </p:cNvSpPr>
          <p:nvPr/>
        </p:nvSpPr>
        <p:spPr bwMode="auto">
          <a:xfrm>
            <a:off x="6718300" y="243522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2000" b="1"/>
              <a:t>Death</a:t>
            </a:r>
          </a:p>
        </p:txBody>
      </p:sp>
      <p:sp>
        <p:nvSpPr>
          <p:cNvPr id="73752" name="Text Box 25"/>
          <p:cNvSpPr txBox="1">
            <a:spLocks noChangeArrowheads="1"/>
          </p:cNvSpPr>
          <p:nvPr/>
        </p:nvSpPr>
        <p:spPr bwMode="auto">
          <a:xfrm>
            <a:off x="5081588" y="393065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t>Sepsis</a:t>
            </a:r>
            <a:endParaRPr lang="en-US" sz="1800" b="1"/>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708275"/>
            <a:ext cx="4354512"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8913"/>
            <a:ext cx="777716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6"/>
          <p:cNvSpPr txBox="1">
            <a:spLocks noChangeArrowheads="1"/>
          </p:cNvSpPr>
          <p:nvPr/>
        </p:nvSpPr>
        <p:spPr bwMode="auto">
          <a:xfrm>
            <a:off x="3400425" y="61849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sz="1800"/>
              <a:t>Survived</a:t>
            </a:r>
          </a:p>
        </p:txBody>
      </p:sp>
      <p:sp>
        <p:nvSpPr>
          <p:cNvPr id="75781" name="Text Box 8"/>
          <p:cNvSpPr txBox="1">
            <a:spLocks noChangeArrowheads="1"/>
          </p:cNvSpPr>
          <p:nvPr/>
        </p:nvSpPr>
        <p:spPr bwMode="auto">
          <a:xfrm>
            <a:off x="5219700" y="62372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sz="1800"/>
              <a:t>Died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565400"/>
            <a:ext cx="38163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455863"/>
            <a:ext cx="34988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0350"/>
            <a:ext cx="723423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smtClean="0">
                <a:ea typeface="ＭＳ Ｐゴシック" pitchFamily="-84" charset="-128"/>
              </a:rPr>
              <a:t>CXR</a:t>
            </a:r>
          </a:p>
        </p:txBody>
      </p:sp>
      <p:pic>
        <p:nvPicPr>
          <p:cNvPr id="77827" name="Picture 3" descr="C:\WINDOWS\TEMP\~AUT000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
            <a:ext cx="61595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WINDOWS\TEMP\~AUT000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3914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smtClean="0">
                <a:ea typeface="ＭＳ Ｐゴシック" pitchFamily="-84" charset="-128"/>
              </a:rPr>
              <a:t>CT Scan</a:t>
            </a:r>
          </a:p>
        </p:txBody>
      </p:sp>
      <p:pic>
        <p:nvPicPr>
          <p:cNvPr id="81923" name="Picture 3" descr="C:\WINDOWS\TEMP\~AUT001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5" y="152400"/>
            <a:ext cx="4168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smtClean="0">
                <a:ea typeface="ＭＳ Ｐゴシック" pitchFamily="-84" charset="-128"/>
              </a:rPr>
              <a:t>Histology</a:t>
            </a:r>
          </a:p>
        </p:txBody>
      </p:sp>
      <p:pic>
        <p:nvPicPr>
          <p:cNvPr id="83971" name="Picture 3" descr="C:\WINDOWS\TEMP\~AUT0011.bmp"/>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427038"/>
            <a:ext cx="8610600" cy="5897562"/>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WINDOWS\TEMP\~AUT001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763000"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284163" y="1320800"/>
            <a:ext cx="8647112" cy="858838"/>
          </a:xfrm>
          <a:prstGeom prst="rect">
            <a:avLst/>
          </a:prstGeom>
          <a:gradFill rotWithShape="0">
            <a:gsLst>
              <a:gs pos="0">
                <a:srgbClr val="007BC5"/>
              </a:gs>
              <a:gs pos="100000">
                <a:srgbClr val="F7CE5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1027"/>
          <p:cNvSpPr>
            <a:spLocks noChangeArrowheads="1"/>
          </p:cNvSpPr>
          <p:nvPr/>
        </p:nvSpPr>
        <p:spPr bwMode="auto">
          <a:xfrm>
            <a:off x="3840163" y="1323975"/>
            <a:ext cx="1052512" cy="865188"/>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pPr algn="ctr">
              <a:spcBef>
                <a:spcPct val="30000"/>
              </a:spcBef>
            </a:pPr>
            <a:endParaRPr lang="en-US" sz="1000" b="1"/>
          </a:p>
        </p:txBody>
      </p:sp>
      <p:sp>
        <p:nvSpPr>
          <p:cNvPr id="21508" name="Rectangle 1028"/>
          <p:cNvSpPr>
            <a:spLocks noGrp="1" noChangeArrowheads="1"/>
          </p:cNvSpPr>
          <p:nvPr>
            <p:ph type="title"/>
          </p:nvPr>
        </p:nvSpPr>
        <p:spPr>
          <a:xfrm>
            <a:off x="381000" y="228600"/>
            <a:ext cx="8229600" cy="1143000"/>
          </a:xfrm>
        </p:spPr>
        <p:txBody>
          <a:bodyPr/>
          <a:lstStyle/>
          <a:p>
            <a:r>
              <a:rPr lang="en-US" smtClean="0">
                <a:latin typeface="Arial" charset="0"/>
                <a:ea typeface="ＭＳ Ｐゴシック" pitchFamily="-84" charset="-128"/>
              </a:rPr>
              <a:t>The disease continuum: sepsis</a:t>
            </a:r>
            <a:endParaRPr lang="en-GB" smtClean="0">
              <a:latin typeface="Arial" charset="0"/>
              <a:ea typeface="ＭＳ Ｐゴシック" pitchFamily="-84" charset="-128"/>
            </a:endParaRPr>
          </a:p>
        </p:txBody>
      </p:sp>
      <p:sp>
        <p:nvSpPr>
          <p:cNvPr id="39941" name="Rectangle 1029"/>
          <p:cNvSpPr>
            <a:spLocks noChangeArrowheads="1"/>
          </p:cNvSpPr>
          <p:nvPr/>
        </p:nvSpPr>
        <p:spPr bwMode="auto">
          <a:xfrm>
            <a:off x="3954463" y="1595438"/>
            <a:ext cx="819150" cy="319087"/>
          </a:xfrm>
          <a:prstGeom prst="rect">
            <a:avLst/>
          </a:prstGeom>
          <a:noFill/>
          <a:ln w="12700">
            <a:noFill/>
            <a:miter lim="800000"/>
            <a:headEnd/>
            <a:tailEnd/>
          </a:ln>
          <a:effectLst/>
        </p:spPr>
        <p:txBody>
          <a:bodyPr wrap="none" lIns="0" tIns="0" rIns="0" bIns="0" anchor="ctr">
            <a:spAutoFit/>
          </a:bodyPr>
          <a:lstStyle/>
          <a:p>
            <a:pPr algn="ctr" defTabSz="658813">
              <a:lnSpc>
                <a:spcPct val="95000"/>
              </a:lnSpc>
              <a:spcBef>
                <a:spcPct val="10000"/>
              </a:spcBef>
              <a:spcAft>
                <a:spcPct val="10000"/>
              </a:spcAft>
            </a:pPr>
            <a:r>
              <a:rPr lang="en-US" sz="2000" b="1">
                <a:effectLst>
                  <a:outerShdw blurRad="38100" dist="38100" dir="2700000" algn="tl">
                    <a:srgbClr val="000000"/>
                  </a:outerShdw>
                </a:effectLst>
              </a:rPr>
              <a:t>Sepsis</a:t>
            </a:r>
          </a:p>
        </p:txBody>
      </p:sp>
      <p:sp>
        <p:nvSpPr>
          <p:cNvPr id="21510" name="Rectangle 1030"/>
          <p:cNvSpPr>
            <a:spLocks noChangeArrowheads="1"/>
          </p:cNvSpPr>
          <p:nvPr/>
        </p:nvSpPr>
        <p:spPr bwMode="auto">
          <a:xfrm>
            <a:off x="2501900" y="1595438"/>
            <a:ext cx="5937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SIRS</a:t>
            </a:r>
            <a:endParaRPr lang="en-US" sz="1800" b="1">
              <a:solidFill>
                <a:schemeClr val="bg2"/>
              </a:solidFill>
            </a:endParaRPr>
          </a:p>
        </p:txBody>
      </p:sp>
      <p:sp>
        <p:nvSpPr>
          <p:cNvPr id="21511" name="Rectangle 1031"/>
          <p:cNvSpPr>
            <a:spLocks noChangeArrowheads="1"/>
          </p:cNvSpPr>
          <p:nvPr/>
        </p:nvSpPr>
        <p:spPr bwMode="auto">
          <a:xfrm>
            <a:off x="511175" y="1611313"/>
            <a:ext cx="1057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85000"/>
              </a:lnSpc>
              <a:spcBef>
                <a:spcPct val="10000"/>
              </a:spcBef>
              <a:spcAft>
                <a:spcPct val="10000"/>
              </a:spcAft>
            </a:pPr>
            <a:r>
              <a:rPr lang="en-US" sz="2000" b="1"/>
              <a:t>Infection</a:t>
            </a:r>
            <a:endParaRPr lang="en-US" sz="2000" b="1">
              <a:solidFill>
                <a:schemeClr val="bg2"/>
              </a:solidFill>
            </a:endParaRPr>
          </a:p>
        </p:txBody>
      </p:sp>
      <p:sp>
        <p:nvSpPr>
          <p:cNvPr id="21512" name="Rectangle 1032"/>
          <p:cNvSpPr>
            <a:spLocks noChangeArrowheads="1"/>
          </p:cNvSpPr>
          <p:nvPr/>
        </p:nvSpPr>
        <p:spPr bwMode="auto">
          <a:xfrm>
            <a:off x="5589588" y="1452563"/>
            <a:ext cx="8334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Severe</a:t>
            </a:r>
            <a:br>
              <a:rPr lang="en-US" sz="2000" b="1">
                <a:solidFill>
                  <a:schemeClr val="bg2"/>
                </a:solidFill>
              </a:rPr>
            </a:br>
            <a:r>
              <a:rPr lang="en-US" sz="2000" b="1">
                <a:solidFill>
                  <a:schemeClr val="bg2"/>
                </a:solidFill>
              </a:rPr>
              <a:t>sepsis</a:t>
            </a:r>
            <a:endParaRPr lang="en-US" sz="2600" b="1">
              <a:solidFill>
                <a:schemeClr val="bg2"/>
              </a:solidFill>
            </a:endParaRPr>
          </a:p>
        </p:txBody>
      </p:sp>
      <p:sp>
        <p:nvSpPr>
          <p:cNvPr id="21513" name="Rectangle 1033"/>
          <p:cNvSpPr>
            <a:spLocks noChangeArrowheads="1"/>
          </p:cNvSpPr>
          <p:nvPr/>
        </p:nvSpPr>
        <p:spPr bwMode="auto">
          <a:xfrm>
            <a:off x="7332663" y="1597025"/>
            <a:ext cx="7064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Death</a:t>
            </a:r>
          </a:p>
        </p:txBody>
      </p:sp>
      <p:sp>
        <p:nvSpPr>
          <p:cNvPr id="21514" name="Rectangle 1034"/>
          <p:cNvSpPr>
            <a:spLocks noChangeArrowheads="1"/>
          </p:cNvSpPr>
          <p:nvPr/>
        </p:nvSpPr>
        <p:spPr bwMode="auto">
          <a:xfrm>
            <a:off x="3094038" y="2398713"/>
            <a:ext cx="3328987" cy="1131887"/>
          </a:xfrm>
          <a:prstGeom prst="rect">
            <a:avLst/>
          </a:prstGeom>
          <a:solidFill>
            <a:srgbClr val="007BC5"/>
          </a:solidFill>
          <a:ln w="28575">
            <a:solidFill>
              <a:srgbClr val="F7CE5B"/>
            </a:solidFill>
            <a:miter lim="800000"/>
            <a:headEnd/>
            <a:tailEnd/>
          </a:ln>
        </p:spPr>
        <p:txBody>
          <a:bodyPr/>
          <a:lstStyle/>
          <a:p>
            <a:r>
              <a:rPr lang="en-US" sz="2200" b="1"/>
              <a:t>SIRS with a presumed or confirmed infectious process</a:t>
            </a:r>
          </a:p>
          <a:p>
            <a:endParaRPr lang="en-US" sz="1600" b="1">
              <a:sym typeface="Symbol" pitchFamily="-84" charset="2"/>
            </a:endParaRPr>
          </a:p>
        </p:txBody>
      </p:sp>
      <p:sp>
        <p:nvSpPr>
          <p:cNvPr id="21515" name="Rectangle 1035"/>
          <p:cNvSpPr>
            <a:spLocks noChangeArrowheads="1"/>
          </p:cNvSpPr>
          <p:nvPr/>
        </p:nvSpPr>
        <p:spPr bwMode="auto">
          <a:xfrm>
            <a:off x="4310063" y="2185988"/>
            <a:ext cx="111125" cy="209550"/>
          </a:xfrm>
          <a:prstGeom prst="rect">
            <a:avLst/>
          </a:prstGeom>
          <a:solidFill>
            <a:srgbClr val="F7CE5B"/>
          </a:solidFill>
          <a:ln w="12700">
            <a:solidFill>
              <a:srgbClr val="F7CE5B"/>
            </a:solidFill>
            <a:miter lim="800000"/>
            <a:headEnd/>
            <a:tailEnd/>
          </a:ln>
        </p:spPr>
        <p:txBody>
          <a:bodyPr wrap="none" anchor="ctr"/>
          <a:lstStyle/>
          <a:p>
            <a:endParaRPr lang="en-US"/>
          </a:p>
        </p:txBody>
      </p:sp>
      <p:sp>
        <p:nvSpPr>
          <p:cNvPr id="21516" name="Text Box 1037"/>
          <p:cNvSpPr txBox="1">
            <a:spLocks noChangeArrowheads="1"/>
          </p:cNvSpPr>
          <p:nvPr/>
        </p:nvSpPr>
        <p:spPr bwMode="auto">
          <a:xfrm>
            <a:off x="279400" y="6510338"/>
            <a:ext cx="8702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b="1"/>
              <a:t>SIRS: systemic inflammatory response syndrome</a:t>
            </a:r>
            <a:endParaRPr lang="en-GB" sz="1200" b="1"/>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WINDOWS\TEMP\~AUT001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1175"/>
            <a:ext cx="88392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86200"/>
            <a:ext cx="46482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
            <a:ext cx="4267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Cardiovascular failure</a:t>
            </a:r>
          </a:p>
        </p:txBody>
      </p:sp>
      <p:sp>
        <p:nvSpPr>
          <p:cNvPr id="121859" name="Rectangle 3"/>
          <p:cNvSpPr>
            <a:spLocks noGrp="1" noChangeArrowheads="1"/>
          </p:cNvSpPr>
          <p:nvPr>
            <p:ph type="body" idx="1"/>
          </p:nvPr>
        </p:nvSpPr>
        <p:spPr/>
        <p:txBody>
          <a:bodyPr/>
          <a:lstStyle/>
          <a:p>
            <a:r>
              <a:rPr lang="en-GB" b="1" u="sng" smtClean="0">
                <a:effectLst>
                  <a:outerShdw blurRad="38100" dist="38100" dir="2700000" algn="tl">
                    <a:srgbClr val="000000"/>
                  </a:outerShdw>
                </a:effectLst>
                <a:latin typeface="Arial" charset="0"/>
                <a:ea typeface="ＭＳ Ｐゴシック" pitchFamily="-84" charset="-128"/>
              </a:rPr>
              <a:t>Hypovolaemia</a:t>
            </a:r>
          </a:p>
          <a:p>
            <a:pPr lvl="1"/>
            <a:r>
              <a:rPr lang="en-GB" b="1" smtClean="0">
                <a:effectLst>
                  <a:outerShdw blurRad="38100" dist="38100" dir="2700000" algn="tl">
                    <a:srgbClr val="000000"/>
                  </a:outerShdw>
                </a:effectLst>
                <a:latin typeface="Arial" charset="0"/>
                <a:ea typeface="ＭＳ Ｐゴシック" pitchFamily="-84" charset="-128"/>
              </a:rPr>
              <a:t>Disease, leak, reduced vascular tone</a:t>
            </a:r>
          </a:p>
          <a:p>
            <a:r>
              <a:rPr lang="en-GB" b="1" u="sng" smtClean="0">
                <a:effectLst>
                  <a:outerShdw blurRad="38100" dist="38100" dir="2700000" algn="tl">
                    <a:srgbClr val="000000"/>
                  </a:outerShdw>
                </a:effectLst>
                <a:latin typeface="Arial" charset="0"/>
                <a:ea typeface="ＭＳ Ｐゴシック" pitchFamily="-84" charset="-128"/>
              </a:rPr>
              <a:t>Hypotension</a:t>
            </a:r>
          </a:p>
          <a:p>
            <a:pPr lvl="1"/>
            <a:r>
              <a:rPr lang="en-GB" b="1" smtClean="0">
                <a:effectLst>
                  <a:outerShdw blurRad="38100" dist="38100" dir="2700000" algn="tl">
                    <a:srgbClr val="000000"/>
                  </a:outerShdw>
                </a:effectLst>
                <a:latin typeface="Arial" charset="0"/>
                <a:ea typeface="ＭＳ Ｐゴシック" pitchFamily="-84" charset="-128"/>
              </a:rPr>
              <a:t>Hypovolaemia, reduced vascular tone, myocardial depression</a:t>
            </a:r>
          </a:p>
          <a:p>
            <a:r>
              <a:rPr lang="en-GB" b="1" u="sng" smtClean="0">
                <a:effectLst>
                  <a:outerShdw blurRad="38100" dist="38100" dir="2700000" algn="tl">
                    <a:srgbClr val="000000"/>
                  </a:outerShdw>
                </a:effectLst>
                <a:latin typeface="Arial" charset="0"/>
                <a:ea typeface="ＭＳ Ｐゴシック" pitchFamily="-84" charset="-128"/>
              </a:rPr>
              <a:t>Shock</a:t>
            </a:r>
          </a:p>
          <a:p>
            <a:pPr lvl="1"/>
            <a:r>
              <a:rPr lang="en-GB" b="1" smtClean="0">
                <a:effectLst>
                  <a:outerShdw blurRad="38100" dist="38100" dir="2700000" algn="tl">
                    <a:srgbClr val="000000"/>
                  </a:outerShdw>
                </a:effectLst>
                <a:latin typeface="Arial" charset="0"/>
                <a:ea typeface="ＭＳ Ｐゴシック" pitchFamily="-84" charset="-128"/>
              </a:rPr>
              <a:t>Failure in oxygen supply and utilisation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Cardiovascular support</a:t>
            </a:r>
          </a:p>
        </p:txBody>
      </p:sp>
      <p:sp>
        <p:nvSpPr>
          <p:cNvPr id="122883" name="Rectangle 3"/>
          <p:cNvSpPr>
            <a:spLocks noGrp="1" noChangeArrowheads="1"/>
          </p:cNvSpPr>
          <p:nvPr>
            <p:ph type="body" idx="1"/>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Maintenance of circulating volume</a:t>
            </a:r>
          </a:p>
          <a:p>
            <a:pPr lvl="1"/>
            <a:r>
              <a:rPr lang="en-GB" b="1" smtClean="0">
                <a:effectLst>
                  <a:outerShdw blurRad="38100" dist="38100" dir="2700000" algn="tl">
                    <a:srgbClr val="000000"/>
                  </a:outerShdw>
                </a:effectLst>
                <a:latin typeface="Arial" charset="0"/>
                <a:ea typeface="ＭＳ Ｐゴシック" pitchFamily="-84" charset="-128"/>
              </a:rPr>
              <a:t>Fluid</a:t>
            </a:r>
          </a:p>
          <a:p>
            <a:r>
              <a:rPr lang="en-GB" b="1" smtClean="0">
                <a:effectLst>
                  <a:outerShdw blurRad="38100" dist="38100" dir="2700000" algn="tl">
                    <a:srgbClr val="000000"/>
                  </a:outerShdw>
                </a:effectLst>
                <a:latin typeface="Arial" charset="0"/>
                <a:ea typeface="ＭＳ Ｐゴシック" pitchFamily="-84" charset="-128"/>
              </a:rPr>
              <a:t>Restoration of  blood pressure</a:t>
            </a:r>
          </a:p>
          <a:p>
            <a:pPr lvl="1"/>
            <a:r>
              <a:rPr lang="en-GB" b="1" smtClean="0">
                <a:effectLst>
                  <a:outerShdw blurRad="38100" dist="38100" dir="2700000" algn="tl">
                    <a:srgbClr val="000000"/>
                  </a:outerShdw>
                </a:effectLst>
                <a:latin typeface="Arial" charset="0"/>
                <a:ea typeface="ＭＳ Ｐゴシック" pitchFamily="-84" charset="-128"/>
              </a:rPr>
              <a:t>Vasoactive drugs</a:t>
            </a:r>
          </a:p>
          <a:p>
            <a:pPr lvl="2"/>
            <a:r>
              <a:rPr lang="en-GB" sz="2800" b="1" smtClean="0">
                <a:effectLst>
                  <a:outerShdw blurRad="38100" dist="38100" dir="2700000" algn="tl">
                    <a:srgbClr val="000000"/>
                  </a:outerShdw>
                </a:effectLst>
                <a:latin typeface="Arial" charset="0"/>
                <a:ea typeface="ＭＳ Ｐゴシック" pitchFamily="-84" charset="-128"/>
              </a:rPr>
              <a:t>Adrenaline/Noradrenaline</a:t>
            </a:r>
          </a:p>
          <a:p>
            <a:pPr lvl="2"/>
            <a:r>
              <a:rPr lang="en-GB" sz="2800" b="1" smtClean="0">
                <a:effectLst>
                  <a:outerShdw blurRad="38100" dist="38100" dir="2700000" algn="tl">
                    <a:srgbClr val="000000"/>
                  </a:outerShdw>
                </a:effectLst>
                <a:latin typeface="Arial" charset="0"/>
                <a:ea typeface="ＭＳ Ｐゴシック" pitchFamily="-84" charset="-128"/>
              </a:rPr>
              <a:t>Dobutamine</a:t>
            </a:r>
          </a:p>
          <a:p>
            <a:pPr lvl="2"/>
            <a:r>
              <a:rPr lang="en-GB" sz="2800" b="1" smtClean="0">
                <a:effectLst>
                  <a:outerShdw blurRad="38100" dist="38100" dir="2700000" algn="tl">
                    <a:srgbClr val="000000"/>
                  </a:outerShdw>
                </a:effectLst>
                <a:latin typeface="Arial" charset="0"/>
                <a:ea typeface="ＭＳ Ｐゴシック" pitchFamily="-84" charset="-128"/>
              </a:rPr>
              <a:t>Vasopressin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Renal failure</a:t>
            </a:r>
          </a:p>
        </p:txBody>
      </p:sp>
      <p:sp>
        <p:nvSpPr>
          <p:cNvPr id="123907" name="Rectangle 3"/>
          <p:cNvSpPr>
            <a:spLocks noGrp="1" noChangeArrowheads="1"/>
          </p:cNvSpPr>
          <p:nvPr>
            <p:ph type="body" idx="1"/>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Hypovolaemia</a:t>
            </a:r>
          </a:p>
          <a:p>
            <a:r>
              <a:rPr lang="en-GB" b="1" smtClean="0">
                <a:effectLst>
                  <a:outerShdw blurRad="38100" dist="38100" dir="2700000" algn="tl">
                    <a:srgbClr val="000000"/>
                  </a:outerShdw>
                </a:effectLst>
                <a:latin typeface="Arial" charset="0"/>
                <a:ea typeface="ＭＳ Ｐゴシック" pitchFamily="-84" charset="-128"/>
              </a:rPr>
              <a:t>Hypotension</a:t>
            </a:r>
          </a:p>
          <a:p>
            <a:r>
              <a:rPr lang="en-GB" b="1" smtClean="0">
                <a:effectLst>
                  <a:outerShdw blurRad="38100" dist="38100" dir="2700000" algn="tl">
                    <a:srgbClr val="000000"/>
                  </a:outerShdw>
                </a:effectLst>
                <a:latin typeface="Arial" charset="0"/>
                <a:ea typeface="ＭＳ Ｐゴシック" pitchFamily="-84" charset="-128"/>
              </a:rPr>
              <a:t>Intrinsic vasoconstriction</a:t>
            </a:r>
          </a:p>
          <a:p>
            <a:r>
              <a:rPr lang="en-GB" b="1" smtClean="0">
                <a:effectLst>
                  <a:outerShdw blurRad="38100" dist="38100" dir="2700000" algn="tl">
                    <a:srgbClr val="000000"/>
                  </a:outerShdw>
                </a:effectLst>
                <a:latin typeface="Arial" charset="0"/>
                <a:ea typeface="ＭＳ Ｐゴシック" pitchFamily="-84" charset="-128"/>
              </a:rPr>
              <a:t>Acute tubular necrosis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steve\AT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Renal support</a:t>
            </a:r>
          </a:p>
        </p:txBody>
      </p:sp>
      <p:sp>
        <p:nvSpPr>
          <p:cNvPr id="124931" name="Rectangle 3"/>
          <p:cNvSpPr>
            <a:spLocks noGrp="1" noChangeArrowheads="1"/>
          </p:cNvSpPr>
          <p:nvPr>
            <p:ph type="body" idx="1"/>
          </p:nvPr>
        </p:nvSpPr>
        <p:spPr/>
        <p:txBody>
          <a:bodyPr/>
          <a:lstStyle/>
          <a:p>
            <a:r>
              <a:rPr lang="en-GB" b="1" smtClean="0">
                <a:effectLst>
                  <a:outerShdw blurRad="38100" dist="38100" dir="2700000" algn="tl">
                    <a:srgbClr val="000000"/>
                  </a:outerShdw>
                </a:effectLst>
                <a:latin typeface="Arial" charset="0"/>
                <a:ea typeface="ＭＳ Ｐゴシック" pitchFamily="-84" charset="-128"/>
              </a:rPr>
              <a:t>Volume resuscitation</a:t>
            </a:r>
          </a:p>
          <a:p>
            <a:r>
              <a:rPr lang="en-GB" b="1" smtClean="0">
                <a:effectLst>
                  <a:outerShdw blurRad="38100" dist="38100" dir="2700000" algn="tl">
                    <a:srgbClr val="000000"/>
                  </a:outerShdw>
                </a:effectLst>
                <a:latin typeface="Arial" charset="0"/>
                <a:ea typeface="ＭＳ Ｐゴシック" pitchFamily="-84" charset="-128"/>
              </a:rPr>
              <a:t>Blood pressure restoration</a:t>
            </a:r>
          </a:p>
          <a:p>
            <a:r>
              <a:rPr lang="en-GB" b="1" smtClean="0">
                <a:effectLst>
                  <a:outerShdw blurRad="38100" dist="38100" dir="2700000" algn="tl">
                    <a:srgbClr val="000000"/>
                  </a:outerShdw>
                </a:effectLst>
                <a:latin typeface="Arial" charset="0"/>
                <a:ea typeface="ＭＳ Ｐゴシック" pitchFamily="-84" charset="-128"/>
              </a:rPr>
              <a:t>Diuretics</a:t>
            </a:r>
          </a:p>
          <a:p>
            <a:r>
              <a:rPr lang="en-GB" b="1" smtClean="0">
                <a:effectLst>
                  <a:outerShdw blurRad="38100" dist="38100" dir="2700000" algn="tl">
                    <a:srgbClr val="000000"/>
                  </a:outerShdw>
                </a:effectLst>
                <a:latin typeface="Arial" charset="0"/>
                <a:ea typeface="ＭＳ Ｐゴシック" pitchFamily="-84" charset="-128"/>
              </a:rPr>
              <a:t>Renal replacement therapy</a:t>
            </a:r>
          </a:p>
          <a:p>
            <a:pPr lvl="1"/>
            <a:r>
              <a:rPr lang="en-GB" b="1" smtClean="0">
                <a:effectLst>
                  <a:outerShdw blurRad="38100" dist="38100" dir="2700000" algn="tl">
                    <a:srgbClr val="000000"/>
                  </a:outerShdw>
                </a:effectLst>
                <a:latin typeface="Arial" charset="0"/>
                <a:ea typeface="ＭＳ Ｐゴシック" pitchFamily="-84" charset="-128"/>
              </a:rPr>
              <a:t>Dialysis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steve\ATN CVV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071563"/>
            <a:ext cx="453866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descr="C:\steve\ATN prisma7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762000"/>
            <a:ext cx="3390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GB" sz="3600" b="1" smtClean="0">
                <a:effectLst>
                  <a:outerShdw blurRad="38100" dist="38100" dir="2700000" algn="tl">
                    <a:srgbClr val="000000"/>
                  </a:outerShdw>
                </a:effectLst>
                <a:latin typeface="Arial" charset="0"/>
                <a:ea typeface="ＭＳ Ｐゴシック" pitchFamily="-84" charset="-128"/>
              </a:rPr>
              <a:t>Key events- endotoxaemia</a:t>
            </a:r>
          </a:p>
        </p:txBody>
      </p:sp>
      <p:sp>
        <p:nvSpPr>
          <p:cNvPr id="168963" name="Rectangle 3"/>
          <p:cNvSpPr>
            <a:spLocks noGrp="1" noChangeArrowheads="1"/>
          </p:cNvSpPr>
          <p:nvPr>
            <p:ph type="body" idx="1"/>
          </p:nvPr>
        </p:nvSpPr>
        <p:spPr>
          <a:xfrm>
            <a:off x="685800" y="1371600"/>
            <a:ext cx="8229600" cy="4114800"/>
          </a:xfrm>
        </p:spPr>
        <p:txBody>
          <a:bodyPr/>
          <a:lstStyle/>
          <a:p>
            <a:pPr>
              <a:lnSpc>
                <a:spcPct val="90000"/>
              </a:lnSpc>
            </a:pPr>
            <a:r>
              <a:rPr lang="en-GB" sz="2800" b="1" smtClean="0">
                <a:effectLst>
                  <a:outerShdw blurRad="38100" dist="38100" dir="2700000" algn="tl">
                    <a:srgbClr val="000000"/>
                  </a:outerShdw>
                </a:effectLst>
                <a:latin typeface="Arial" charset="0"/>
                <a:ea typeface="ＭＳ Ｐゴシック" pitchFamily="-84" charset="-128"/>
              </a:rPr>
              <a:t>Inflammatory gene induction</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iNOS, TNF, interleukins etc.</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Increased metabolic rate </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fever, tachypnoea/tachycardia</a:t>
            </a:r>
          </a:p>
          <a:p>
            <a:pPr>
              <a:lnSpc>
                <a:spcPct val="90000"/>
              </a:lnSpc>
            </a:pPr>
            <a:endParaRPr lang="en-GB" sz="2800" b="1" smtClean="0">
              <a:effectLst>
                <a:outerShdw blurRad="38100" dist="38100" dir="2700000" algn="tl">
                  <a:srgbClr val="000000"/>
                </a:outerShdw>
              </a:effectLst>
              <a:latin typeface="Arial" charset="0"/>
              <a:ea typeface="ＭＳ Ｐゴシック" pitchFamily="-84" charset="-128"/>
            </a:endParaRPr>
          </a:p>
          <a:p>
            <a:pPr>
              <a:lnSpc>
                <a:spcPct val="90000"/>
              </a:lnSpc>
            </a:pPr>
            <a:r>
              <a:rPr lang="en-GB" sz="2800" b="1" smtClean="0">
                <a:effectLst>
                  <a:outerShdw blurRad="38100" dist="38100" dir="2700000" algn="tl">
                    <a:srgbClr val="000000"/>
                  </a:outerShdw>
                </a:effectLst>
                <a:latin typeface="Arial" charset="0"/>
                <a:ea typeface="ＭＳ Ｐゴシック" pitchFamily="-84" charset="-128"/>
              </a:rPr>
              <a:t>Macrophage/ monocyte activation</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Margination and extravasation</a:t>
            </a:r>
          </a:p>
          <a:p>
            <a:pPr>
              <a:lnSpc>
                <a:spcPct val="90000"/>
              </a:lnSpc>
            </a:pPr>
            <a:endParaRPr lang="en-GB" sz="2800" b="1" smtClean="0">
              <a:effectLst>
                <a:outerShdw blurRad="38100" dist="38100" dir="2700000" algn="tl">
                  <a:srgbClr val="000000"/>
                </a:outerShdw>
              </a:effectLst>
              <a:latin typeface="Arial" charset="0"/>
              <a:ea typeface="ＭＳ Ｐゴシック" pitchFamily="-84" charset="-128"/>
            </a:endParaRPr>
          </a:p>
          <a:p>
            <a:pPr>
              <a:lnSpc>
                <a:spcPct val="90000"/>
              </a:lnSpc>
            </a:pPr>
            <a:r>
              <a:rPr lang="en-GB" sz="2800" b="1" smtClean="0">
                <a:effectLst>
                  <a:outerShdw blurRad="38100" dist="38100" dir="2700000" algn="tl">
                    <a:srgbClr val="000000"/>
                  </a:outerShdw>
                </a:effectLst>
                <a:latin typeface="Arial" charset="0"/>
                <a:ea typeface="ＭＳ Ｐゴシック" pitchFamily="-84" charset="-128"/>
              </a:rPr>
              <a:t>Endothelial activation</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Tissue oedema</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Hypovolaemia</a:t>
            </a:r>
          </a:p>
          <a:p>
            <a:pPr lvl="1">
              <a:lnSpc>
                <a:spcPct val="90000"/>
              </a:lnSpc>
            </a:pPr>
            <a:r>
              <a:rPr lang="en-GB" sz="2400" b="1" smtClean="0">
                <a:effectLst>
                  <a:outerShdw blurRad="38100" dist="38100" dir="2700000" algn="tl">
                    <a:srgbClr val="000000"/>
                  </a:outerShdw>
                </a:effectLst>
                <a:latin typeface="Arial" charset="0"/>
                <a:ea typeface="ＭＳ Ｐゴシック" pitchFamily="-84" charset="-128"/>
              </a:rPr>
              <a:t>Coagulation events</a:t>
            </a:r>
          </a:p>
          <a:p>
            <a:pPr lvl="1">
              <a:lnSpc>
                <a:spcPct val="90000"/>
              </a:lnSpc>
            </a:pPr>
            <a:endParaRPr lang="en-GB" sz="2400" smtClean="0">
              <a:ea typeface="ＭＳ Ｐゴシック" pitchFamily="-84" charset="-128"/>
            </a:endParaRPr>
          </a:p>
          <a:p>
            <a:pPr lvl="1">
              <a:lnSpc>
                <a:spcPct val="90000"/>
              </a:lnSpc>
            </a:pPr>
            <a:endParaRPr lang="en-GB" sz="2400" smtClean="0">
              <a:ea typeface="ＭＳ Ｐゴシック" pitchFamily="-8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143000" y="228600"/>
            <a:ext cx="69040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a:solidFill>
                  <a:schemeClr val="tx2"/>
                </a:solidFill>
              </a:rPr>
              <a:t>Mortality: 48.3% 1996 v 44.7% in 2004</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33425"/>
            <a:ext cx="748982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descr="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588645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284163" y="1319213"/>
            <a:ext cx="8647112" cy="847725"/>
          </a:xfrm>
          <a:prstGeom prst="rect">
            <a:avLst/>
          </a:prstGeom>
          <a:gradFill rotWithShape="0">
            <a:gsLst>
              <a:gs pos="0">
                <a:srgbClr val="007BC5"/>
              </a:gs>
              <a:gs pos="100000">
                <a:srgbClr val="F7CE5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5" name="Rectangle 1027"/>
          <p:cNvSpPr>
            <a:spLocks noChangeArrowheads="1"/>
          </p:cNvSpPr>
          <p:nvPr/>
        </p:nvSpPr>
        <p:spPr bwMode="auto">
          <a:xfrm>
            <a:off x="5410200" y="1323975"/>
            <a:ext cx="1225550" cy="844550"/>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endParaRPr lang="en-US"/>
          </a:p>
        </p:txBody>
      </p:sp>
      <p:sp>
        <p:nvSpPr>
          <p:cNvPr id="23556" name="Rectangle 1028"/>
          <p:cNvSpPr>
            <a:spLocks noGrp="1" noChangeArrowheads="1"/>
          </p:cNvSpPr>
          <p:nvPr>
            <p:ph type="title"/>
          </p:nvPr>
        </p:nvSpPr>
        <p:spPr>
          <a:xfrm>
            <a:off x="0" y="152400"/>
            <a:ext cx="9144000" cy="1143000"/>
          </a:xfrm>
        </p:spPr>
        <p:txBody>
          <a:bodyPr/>
          <a:lstStyle/>
          <a:p>
            <a:r>
              <a:rPr lang="en-US" smtClean="0">
                <a:latin typeface="Arial" charset="0"/>
                <a:ea typeface="ＭＳ Ｐゴシック" pitchFamily="-84" charset="-128"/>
              </a:rPr>
              <a:t>The disease continuum: </a:t>
            </a:r>
            <a:br>
              <a:rPr lang="en-US" smtClean="0">
                <a:latin typeface="Arial" charset="0"/>
                <a:ea typeface="ＭＳ Ｐゴシック" pitchFamily="-84" charset="-128"/>
              </a:rPr>
            </a:br>
            <a:r>
              <a:rPr lang="en-US" smtClean="0">
                <a:latin typeface="Arial" charset="0"/>
                <a:ea typeface="ＭＳ Ｐゴシック" pitchFamily="-84" charset="-128"/>
              </a:rPr>
              <a:t>severe sepsis</a:t>
            </a:r>
            <a:endParaRPr lang="en-GB" smtClean="0">
              <a:latin typeface="Arial" charset="0"/>
              <a:ea typeface="ＭＳ Ｐゴシック" pitchFamily="-84" charset="-128"/>
            </a:endParaRPr>
          </a:p>
        </p:txBody>
      </p:sp>
      <p:sp>
        <p:nvSpPr>
          <p:cNvPr id="23557" name="Rectangle 1029"/>
          <p:cNvSpPr>
            <a:spLocks noChangeArrowheads="1"/>
          </p:cNvSpPr>
          <p:nvPr/>
        </p:nvSpPr>
        <p:spPr bwMode="auto">
          <a:xfrm>
            <a:off x="3954463" y="1595438"/>
            <a:ext cx="8191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Sepsis</a:t>
            </a:r>
          </a:p>
        </p:txBody>
      </p:sp>
      <p:sp>
        <p:nvSpPr>
          <p:cNvPr id="23558" name="Rectangle 1030"/>
          <p:cNvSpPr>
            <a:spLocks noChangeArrowheads="1"/>
          </p:cNvSpPr>
          <p:nvPr/>
        </p:nvSpPr>
        <p:spPr bwMode="auto">
          <a:xfrm>
            <a:off x="2501900" y="1595438"/>
            <a:ext cx="5937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SIRS</a:t>
            </a:r>
          </a:p>
        </p:txBody>
      </p:sp>
      <p:sp>
        <p:nvSpPr>
          <p:cNvPr id="23559" name="Rectangle 1031"/>
          <p:cNvSpPr>
            <a:spLocks noChangeArrowheads="1"/>
          </p:cNvSpPr>
          <p:nvPr/>
        </p:nvSpPr>
        <p:spPr bwMode="auto">
          <a:xfrm>
            <a:off x="511175" y="1611313"/>
            <a:ext cx="10572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85000"/>
              </a:lnSpc>
              <a:spcBef>
                <a:spcPct val="10000"/>
              </a:spcBef>
              <a:spcAft>
                <a:spcPct val="10000"/>
              </a:spcAft>
            </a:pPr>
            <a:r>
              <a:rPr lang="en-US" sz="2000" b="1"/>
              <a:t>Infection</a:t>
            </a:r>
            <a:endParaRPr lang="en-US" sz="1600" b="1"/>
          </a:p>
        </p:txBody>
      </p:sp>
      <p:sp>
        <p:nvSpPr>
          <p:cNvPr id="41992" name="Rectangle 1032"/>
          <p:cNvSpPr>
            <a:spLocks noChangeArrowheads="1"/>
          </p:cNvSpPr>
          <p:nvPr/>
        </p:nvSpPr>
        <p:spPr bwMode="auto">
          <a:xfrm>
            <a:off x="5589588" y="1454150"/>
            <a:ext cx="833437" cy="608013"/>
          </a:xfrm>
          <a:prstGeom prst="rect">
            <a:avLst/>
          </a:prstGeom>
          <a:noFill/>
          <a:ln w="12700">
            <a:noFill/>
            <a:miter lim="800000"/>
            <a:headEnd/>
            <a:tailEnd/>
          </a:ln>
          <a:effectLst/>
        </p:spPr>
        <p:txBody>
          <a:bodyPr wrap="none" lIns="0" tIns="0" rIns="0" bIns="0" anchor="ctr">
            <a:spAutoFit/>
          </a:bodyPr>
          <a:lstStyle/>
          <a:p>
            <a:pPr algn="ctr" defTabSz="658813">
              <a:lnSpc>
                <a:spcPct val="95000"/>
              </a:lnSpc>
              <a:spcBef>
                <a:spcPct val="10000"/>
              </a:spcBef>
              <a:spcAft>
                <a:spcPct val="10000"/>
              </a:spcAft>
            </a:pPr>
            <a:r>
              <a:rPr lang="en-US" sz="2000" b="1">
                <a:effectLst>
                  <a:outerShdw blurRad="38100" dist="38100" dir="2700000" algn="tl">
                    <a:srgbClr val="000000"/>
                  </a:outerShdw>
                </a:effectLst>
              </a:rPr>
              <a:t>Severe</a:t>
            </a:r>
            <a:br>
              <a:rPr lang="en-US" sz="2000" b="1">
                <a:effectLst>
                  <a:outerShdw blurRad="38100" dist="38100" dir="2700000" algn="tl">
                    <a:srgbClr val="000000"/>
                  </a:outerShdw>
                </a:effectLst>
              </a:rPr>
            </a:br>
            <a:r>
              <a:rPr lang="en-US" sz="2000" b="1">
                <a:effectLst>
                  <a:outerShdw blurRad="38100" dist="38100" dir="2700000" algn="tl">
                    <a:srgbClr val="000000"/>
                  </a:outerShdw>
                </a:effectLst>
              </a:rPr>
              <a:t>sepsis</a:t>
            </a:r>
            <a:endParaRPr lang="en-US" b="1">
              <a:effectLst>
                <a:outerShdw blurRad="38100" dist="38100" dir="2700000" algn="tl">
                  <a:srgbClr val="000000"/>
                </a:outerShdw>
              </a:effectLst>
            </a:endParaRPr>
          </a:p>
        </p:txBody>
      </p:sp>
      <p:sp>
        <p:nvSpPr>
          <p:cNvPr id="23561" name="Rectangle 1033"/>
          <p:cNvSpPr>
            <a:spLocks noChangeArrowheads="1"/>
          </p:cNvSpPr>
          <p:nvPr/>
        </p:nvSpPr>
        <p:spPr bwMode="auto">
          <a:xfrm>
            <a:off x="7332663" y="1597025"/>
            <a:ext cx="7064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defTabSz="658813">
              <a:lnSpc>
                <a:spcPct val="95000"/>
              </a:lnSpc>
              <a:spcBef>
                <a:spcPct val="10000"/>
              </a:spcBef>
              <a:spcAft>
                <a:spcPct val="10000"/>
              </a:spcAft>
            </a:pPr>
            <a:r>
              <a:rPr lang="en-US" sz="2000" b="1">
                <a:solidFill>
                  <a:schemeClr val="bg2"/>
                </a:solidFill>
              </a:rPr>
              <a:t>Death</a:t>
            </a:r>
          </a:p>
        </p:txBody>
      </p:sp>
      <p:sp>
        <p:nvSpPr>
          <p:cNvPr id="23562" name="Rectangle 1034"/>
          <p:cNvSpPr>
            <a:spLocks noChangeArrowheads="1"/>
          </p:cNvSpPr>
          <p:nvPr/>
        </p:nvSpPr>
        <p:spPr bwMode="auto">
          <a:xfrm>
            <a:off x="900113" y="2398713"/>
            <a:ext cx="5538787" cy="3768725"/>
          </a:xfrm>
          <a:prstGeom prst="rect">
            <a:avLst/>
          </a:prstGeom>
          <a:solidFill>
            <a:srgbClr val="007BC5"/>
          </a:solidFill>
          <a:ln w="28575">
            <a:solidFill>
              <a:srgbClr val="F7CE5B"/>
            </a:solidFill>
            <a:miter lim="800000"/>
            <a:headEnd/>
            <a:tailEnd/>
          </a:ln>
        </p:spPr>
        <p:txBody>
          <a:bodyPr/>
          <a:lstStyle/>
          <a:p>
            <a:r>
              <a:rPr lang="en-US" sz="2200" b="1"/>
              <a:t>Sepsis with signs of at least one acute organ dysfunction</a:t>
            </a:r>
          </a:p>
          <a:p>
            <a:endParaRPr lang="en-US" sz="1600" b="1">
              <a:sym typeface="Symbol" pitchFamily="-84" charset="2"/>
            </a:endParaRPr>
          </a:p>
        </p:txBody>
      </p:sp>
      <p:sp>
        <p:nvSpPr>
          <p:cNvPr id="23563" name="Rectangle 1035"/>
          <p:cNvSpPr>
            <a:spLocks noChangeArrowheads="1"/>
          </p:cNvSpPr>
          <p:nvPr/>
        </p:nvSpPr>
        <p:spPr bwMode="auto">
          <a:xfrm>
            <a:off x="958850" y="3214688"/>
            <a:ext cx="51006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342900" indent="-342900">
              <a:spcBef>
                <a:spcPct val="20000"/>
              </a:spcBef>
              <a:buClr>
                <a:srgbClr val="F7CE5B"/>
              </a:buClr>
              <a:buSzPct val="70000"/>
              <a:buFont typeface="Wingdings" pitchFamily="-84" charset="2"/>
              <a:buChar char="l"/>
            </a:pPr>
            <a:r>
              <a:rPr lang="en-US" sz="2200" b="1"/>
              <a:t>Renal</a:t>
            </a:r>
          </a:p>
          <a:p>
            <a:pPr marL="342900" indent="-342900">
              <a:spcBef>
                <a:spcPct val="20000"/>
              </a:spcBef>
              <a:buClr>
                <a:srgbClr val="F7CE5B"/>
              </a:buClr>
              <a:buSzPct val="70000"/>
              <a:buFont typeface="Wingdings" pitchFamily="-84" charset="2"/>
              <a:buChar char="l"/>
            </a:pPr>
            <a:r>
              <a:rPr lang="en-US" sz="2200" b="1"/>
              <a:t>Respiratory</a:t>
            </a:r>
          </a:p>
          <a:p>
            <a:pPr marL="342900" indent="-342900">
              <a:spcBef>
                <a:spcPct val="20000"/>
              </a:spcBef>
              <a:buClr>
                <a:srgbClr val="F7CE5B"/>
              </a:buClr>
              <a:buSzPct val="70000"/>
              <a:buFont typeface="Wingdings" pitchFamily="-84" charset="2"/>
              <a:buChar char="l"/>
            </a:pPr>
            <a:r>
              <a:rPr lang="en-US" sz="2200" b="1"/>
              <a:t>Hepatic</a:t>
            </a:r>
          </a:p>
          <a:p>
            <a:pPr marL="342900" indent="-342900">
              <a:spcBef>
                <a:spcPct val="20000"/>
              </a:spcBef>
              <a:buClr>
                <a:srgbClr val="F7CE5B"/>
              </a:buClr>
              <a:buSzPct val="70000"/>
              <a:buFont typeface="Wingdings" pitchFamily="-84" charset="2"/>
              <a:buChar char="l"/>
            </a:pPr>
            <a:r>
              <a:rPr lang="en-US" sz="2200" b="1"/>
              <a:t>Haematological</a:t>
            </a:r>
          </a:p>
          <a:p>
            <a:pPr marL="342900" indent="-342900">
              <a:spcBef>
                <a:spcPct val="20000"/>
              </a:spcBef>
              <a:buClr>
                <a:srgbClr val="F7CE5B"/>
              </a:buClr>
              <a:buSzPct val="70000"/>
              <a:buFont typeface="Wingdings" pitchFamily="-84" charset="2"/>
              <a:buChar char="l"/>
            </a:pPr>
            <a:r>
              <a:rPr lang="en-US" sz="2200" b="1"/>
              <a:t>Central nervous system</a:t>
            </a:r>
          </a:p>
          <a:p>
            <a:pPr marL="342900" indent="-342900">
              <a:spcBef>
                <a:spcPct val="20000"/>
              </a:spcBef>
              <a:buClr>
                <a:srgbClr val="F7CE5B"/>
              </a:buClr>
              <a:buSzPct val="70000"/>
              <a:buFont typeface="Wingdings" pitchFamily="-84" charset="2"/>
              <a:buChar char="l"/>
            </a:pPr>
            <a:r>
              <a:rPr lang="en-US" sz="2200" b="1"/>
              <a:t>Unexplained metabolic acidosis</a:t>
            </a:r>
          </a:p>
          <a:p>
            <a:pPr marL="342900" indent="-342900">
              <a:spcBef>
                <a:spcPct val="20000"/>
              </a:spcBef>
              <a:buClr>
                <a:srgbClr val="F7CE5B"/>
              </a:buClr>
              <a:buSzPct val="70000"/>
              <a:buFont typeface="Wingdings" pitchFamily="-84" charset="2"/>
              <a:buChar char="l"/>
            </a:pPr>
            <a:r>
              <a:rPr lang="en-US" sz="2200" b="1"/>
              <a:t>Cardiovascular</a:t>
            </a:r>
          </a:p>
          <a:p>
            <a:pPr marL="342900" indent="-342900">
              <a:spcBef>
                <a:spcPct val="20000"/>
              </a:spcBef>
              <a:buClr>
                <a:schemeClr val="accent2"/>
              </a:buClr>
              <a:buSzPct val="70000"/>
              <a:buFont typeface="Wingdings" pitchFamily="-84" charset="2"/>
              <a:buChar char="l"/>
            </a:pPr>
            <a:endParaRPr lang="en-GB" sz="2200" b="1">
              <a:sym typeface="Symbol" pitchFamily="-84" charset="2"/>
            </a:endParaRPr>
          </a:p>
        </p:txBody>
      </p:sp>
      <p:sp>
        <p:nvSpPr>
          <p:cNvPr id="23564" name="Rectangle 1036"/>
          <p:cNvSpPr>
            <a:spLocks noChangeArrowheads="1"/>
          </p:cNvSpPr>
          <p:nvPr/>
        </p:nvSpPr>
        <p:spPr bwMode="auto">
          <a:xfrm>
            <a:off x="5967413" y="2178050"/>
            <a:ext cx="111125" cy="209550"/>
          </a:xfrm>
          <a:prstGeom prst="rect">
            <a:avLst/>
          </a:prstGeom>
          <a:solidFill>
            <a:srgbClr val="F7CE5B"/>
          </a:solidFill>
          <a:ln w="12700">
            <a:solidFill>
              <a:srgbClr val="F7CE5B"/>
            </a:solidFill>
            <a:miter lim="800000"/>
            <a:headEnd/>
            <a:tailEnd/>
          </a:ln>
        </p:spPr>
        <p:txBody>
          <a:bodyPr wrap="none" anchor="ctr"/>
          <a:lstStyle/>
          <a:p>
            <a:endParaRPr lang="en-US"/>
          </a:p>
        </p:txBody>
      </p:sp>
      <p:sp>
        <p:nvSpPr>
          <p:cNvPr id="23565" name="Rectangle 1038"/>
          <p:cNvSpPr>
            <a:spLocks noChangeArrowheads="1"/>
          </p:cNvSpPr>
          <p:nvPr/>
        </p:nvSpPr>
        <p:spPr bwMode="auto">
          <a:xfrm>
            <a:off x="6797675" y="4340225"/>
            <a:ext cx="2133600" cy="1827213"/>
          </a:xfrm>
          <a:prstGeom prst="rect">
            <a:avLst/>
          </a:prstGeom>
          <a:solidFill>
            <a:srgbClr val="007BC5"/>
          </a:solidFill>
          <a:ln w="28575">
            <a:solidFill>
              <a:srgbClr val="F7CE5B"/>
            </a:solidFill>
            <a:miter lim="800000"/>
            <a:headEnd/>
            <a:tailEnd/>
          </a:ln>
        </p:spPr>
        <p:txBody>
          <a:bodyPr/>
          <a:lstStyle/>
          <a:p>
            <a:r>
              <a:rPr lang="en-US" sz="2000" b="1">
                <a:solidFill>
                  <a:srgbClr val="F7CE5B"/>
                </a:solidFill>
              </a:rPr>
              <a:t>Septic shock</a:t>
            </a:r>
            <a:r>
              <a:rPr lang="en-US" sz="2000" b="1"/>
              <a:t> </a:t>
            </a:r>
            <a:r>
              <a:rPr lang="en-US" sz="1800" b="1"/>
              <a:t>Severe sepsis with hypotension refractory to adequate volume resuscitation</a:t>
            </a:r>
            <a:endParaRPr lang="en-US" sz="1800" b="1">
              <a:sym typeface="Symbol" pitchFamily="-84" charset="2"/>
            </a:endParaRPr>
          </a:p>
        </p:txBody>
      </p:sp>
      <p:sp>
        <p:nvSpPr>
          <p:cNvPr id="23566" name="AutoShape 1039"/>
          <p:cNvSpPr>
            <a:spLocks noChangeArrowheads="1"/>
          </p:cNvSpPr>
          <p:nvPr/>
        </p:nvSpPr>
        <p:spPr bwMode="auto">
          <a:xfrm>
            <a:off x="6078538" y="5527675"/>
            <a:ext cx="719137" cy="493713"/>
          </a:xfrm>
          <a:prstGeom prst="leftArrow">
            <a:avLst>
              <a:gd name="adj1" fmla="val 50000"/>
              <a:gd name="adj2" fmla="val 36415"/>
            </a:avLst>
          </a:prstGeom>
          <a:solidFill>
            <a:srgbClr val="F7CE5B"/>
          </a:solidFill>
          <a:ln w="28575">
            <a:solidFill>
              <a:srgbClr val="F7CE5B"/>
            </a:solidFill>
            <a:miter lim="800000"/>
            <a:headEnd/>
            <a:tailEnd/>
          </a:ln>
        </p:spPr>
        <p:txBody>
          <a:bodyPr lIns="0" tIns="0" rIns="0" bIns="0" anchor="ctr">
            <a:spAutoFit/>
          </a:bodyPr>
          <a:lstStyle/>
          <a:p>
            <a:endParaRPr lang="en-US"/>
          </a:p>
        </p:txBody>
      </p:sp>
      <p:sp>
        <p:nvSpPr>
          <p:cNvPr id="23567" name="Text Box 1040"/>
          <p:cNvSpPr txBox="1">
            <a:spLocks noChangeArrowheads="1"/>
          </p:cNvSpPr>
          <p:nvPr/>
        </p:nvSpPr>
        <p:spPr bwMode="auto">
          <a:xfrm>
            <a:off x="279400" y="6510338"/>
            <a:ext cx="8702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b="1"/>
              <a:t>SIRS: systemic inflammatory response syndrome</a:t>
            </a:r>
            <a:endParaRPr lang="en-GB" sz="1200" b="1"/>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588645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3"/>
          <p:cNvSpPr>
            <a:spLocks noChangeArrowheads="1"/>
          </p:cNvSpPr>
          <p:nvPr/>
        </p:nvSpPr>
        <p:spPr bwMode="auto">
          <a:xfrm>
            <a:off x="990600" y="381000"/>
            <a:ext cx="7119938" cy="561975"/>
          </a:xfrm>
          <a:prstGeom prst="rect">
            <a:avLst/>
          </a:prstGeom>
          <a:noFill/>
          <a:ln w="9525">
            <a:noFill/>
            <a:miter lim="800000"/>
            <a:headEnd/>
            <a:tailEnd/>
          </a:ln>
          <a:effectLst/>
        </p:spPr>
        <p:txBody>
          <a:bodyPr anchor="ctr"/>
          <a:lstStyle/>
          <a:p>
            <a:pPr algn="ctr"/>
            <a:r>
              <a:rPr lang="en-GB" b="1">
                <a:solidFill>
                  <a:schemeClr val="tx2"/>
                </a:solidFill>
                <a:effectLst>
                  <a:outerShdw blurRad="38100" dist="38100" dir="2700000" algn="tl">
                    <a:srgbClr val="000000"/>
                  </a:outerShdw>
                </a:effectLst>
              </a:rPr>
              <a:t>Overall mortality for severe sepsis</a:t>
            </a:r>
          </a:p>
        </p:txBody>
      </p:sp>
      <p:graphicFrame>
        <p:nvGraphicFramePr>
          <p:cNvPr id="197636" name="Group 4"/>
          <p:cNvGraphicFramePr>
            <a:graphicFrameLocks noGrp="1"/>
          </p:cNvGraphicFramePr>
          <p:nvPr/>
        </p:nvGraphicFramePr>
        <p:xfrm>
          <a:off x="538163" y="1295400"/>
          <a:ext cx="8058150" cy="4424363"/>
        </p:xfrm>
        <a:graphic>
          <a:graphicData uri="http://schemas.openxmlformats.org/drawingml/2006/table">
            <a:tbl>
              <a:tblPr/>
              <a:tblGrid>
                <a:gridCol w="2205037"/>
                <a:gridCol w="2895600"/>
                <a:gridCol w="2957513"/>
              </a:tblGrid>
              <a:tr h="147478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Mortality</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(95% CI)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No sepsis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folHlink"/>
                          </a:solidFill>
                          <a:effectLst>
                            <a:outerShdw blurRad="38100" dist="38100" dir="2700000" algn="tl">
                              <a:srgbClr val="000000"/>
                            </a:outerShdw>
                          </a:effectLst>
                          <a:latin typeface="Arial" charset="0"/>
                          <a:ea typeface="ＭＳ Ｐゴシック" pitchFamily="-84" charset="-128"/>
                        </a:rPr>
                        <a:t>Severe sepsis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ICU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16.9%</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(16.8 to 17.1%)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folHlink"/>
                          </a:solidFill>
                          <a:effectLst>
                            <a:outerShdw blurRad="38100" dist="38100" dir="2700000" algn="tl">
                              <a:srgbClr val="000000"/>
                            </a:outerShdw>
                          </a:effectLst>
                          <a:latin typeface="Arial" charset="0"/>
                          <a:ea typeface="ＭＳ Ｐゴシック" pitchFamily="-84" charset="-128"/>
                        </a:rPr>
                        <a:t>31.8%</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folHlink"/>
                          </a:solidFill>
                          <a:effectLst>
                            <a:outerShdw blurRad="38100" dist="38100" dir="2700000" algn="tl">
                              <a:srgbClr val="000000"/>
                            </a:outerShdw>
                          </a:effectLst>
                          <a:latin typeface="Arial" charset="0"/>
                          <a:ea typeface="ＭＳ Ｐゴシック" pitchFamily="-84" charset="-128"/>
                        </a:rPr>
                        <a:t>(31.5 to 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Hospital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26.5%</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84" charset="-128"/>
                        </a:rPr>
                        <a:t>(26.3 to 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folHlink"/>
                          </a:solidFill>
                          <a:effectLst>
                            <a:outerShdw blurRad="38100" dist="38100" dir="2700000" algn="tl">
                              <a:srgbClr val="000000"/>
                            </a:outerShdw>
                          </a:effectLst>
                          <a:latin typeface="Arial" charset="0"/>
                          <a:ea typeface="ＭＳ Ｐゴシック" pitchFamily="-84" charset="-128"/>
                        </a:rPr>
                        <a:t>45.6%</a:t>
                      </a:r>
                    </a:p>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2800" b="1" i="0" u="none" strike="noStrike" cap="none" normalizeH="0" baseline="0" smtClean="0">
                          <a:ln>
                            <a:noFill/>
                          </a:ln>
                          <a:solidFill>
                            <a:schemeClr val="folHlink"/>
                          </a:solidFill>
                          <a:effectLst>
                            <a:outerShdw blurRad="38100" dist="38100" dir="2700000" algn="tl">
                              <a:srgbClr val="000000"/>
                            </a:outerShdw>
                          </a:effectLst>
                          <a:latin typeface="Arial" charset="0"/>
                          <a:ea typeface="ＭＳ Ｐゴシック" pitchFamily="-84" charset="-128"/>
                        </a:rPr>
                        <a:t>(45.3 to 45.9%)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ChangeArrowheads="1"/>
          </p:cNvSpPr>
          <p:nvPr/>
        </p:nvSpPr>
        <p:spPr bwMode="auto">
          <a:xfrm>
            <a:off x="538163" y="1773238"/>
            <a:ext cx="8224837" cy="3865562"/>
          </a:xfrm>
          <a:prstGeom prst="rect">
            <a:avLst/>
          </a:prstGeom>
          <a:noFill/>
          <a:ln w="9525">
            <a:noFill/>
            <a:miter lim="800000"/>
            <a:headEnd/>
            <a:tailEnd/>
          </a:ln>
          <a:effectLst/>
        </p:spPr>
        <p:txBody>
          <a:bodyPr/>
          <a:lstStyle/>
          <a:p>
            <a:pPr marL="342900" indent="-342900">
              <a:spcBef>
                <a:spcPct val="20000"/>
              </a:spcBef>
              <a:buFontTx/>
              <a:buChar char="•"/>
            </a:pPr>
            <a:r>
              <a:rPr lang="en-GB" b="1">
                <a:effectLst>
                  <a:outerShdw blurRad="38100" dist="38100" dir="2700000" algn="tl">
                    <a:srgbClr val="000000"/>
                  </a:outerShdw>
                </a:effectLst>
              </a:rPr>
              <a:t>Extrapolating to all adult general critical care units in England, Wales &amp; NI we estimate around </a:t>
            </a:r>
            <a:r>
              <a:rPr lang="en-GB" b="1">
                <a:solidFill>
                  <a:schemeClr val="tx2"/>
                </a:solidFill>
                <a:effectLst>
                  <a:outerShdw blurRad="38100" dist="38100" dir="2700000" algn="tl">
                    <a:srgbClr val="000000"/>
                  </a:outerShdw>
                </a:effectLst>
              </a:rPr>
              <a:t>31,000 </a:t>
            </a:r>
            <a:r>
              <a:rPr lang="en-GB" b="1">
                <a:effectLst>
                  <a:outerShdw blurRad="38100" dist="38100" dir="2700000" algn="tl">
                    <a:srgbClr val="000000"/>
                  </a:outerShdw>
                </a:effectLst>
              </a:rPr>
              <a:t>patients had severe sepsis during their first 24 hours in ICU in 2004</a:t>
            </a:r>
          </a:p>
          <a:p>
            <a:pPr marL="342900" indent="-342900">
              <a:spcBef>
                <a:spcPct val="35000"/>
              </a:spcBef>
              <a:buFontTx/>
              <a:buChar char="•"/>
            </a:pPr>
            <a:endParaRPr lang="en-GB" b="1">
              <a:effectLst>
                <a:outerShdw blurRad="38100" dist="38100" dir="2700000" algn="tl">
                  <a:srgbClr val="000000"/>
                </a:outerShdw>
              </a:effectLst>
            </a:endParaRPr>
          </a:p>
          <a:p>
            <a:pPr marL="342900" indent="-342900">
              <a:spcBef>
                <a:spcPct val="35000"/>
              </a:spcBef>
              <a:buFontTx/>
              <a:buChar char="•"/>
            </a:pPr>
            <a:r>
              <a:rPr lang="en-GB" b="1">
                <a:effectLst>
                  <a:outerShdw blurRad="38100" dist="38100" dir="2700000" algn="tl">
                    <a:srgbClr val="000000"/>
                  </a:outerShdw>
                </a:effectLst>
              </a:rPr>
              <a:t>Of these, </a:t>
            </a:r>
            <a:r>
              <a:rPr lang="en-GB" b="1">
                <a:solidFill>
                  <a:schemeClr val="tx2"/>
                </a:solidFill>
                <a:effectLst>
                  <a:outerShdw blurRad="38100" dist="38100" dir="2700000" algn="tl">
                    <a:srgbClr val="000000"/>
                  </a:outerShdw>
                </a:effectLst>
              </a:rPr>
              <a:t>14,000 </a:t>
            </a:r>
            <a:r>
              <a:rPr lang="en-GB" b="1">
                <a:effectLst>
                  <a:outerShdw blurRad="38100" dist="38100" dir="2700000" algn="tl">
                    <a:srgbClr val="000000"/>
                  </a:outerShdw>
                </a:effectLst>
              </a:rPr>
              <a:t>died during the hospital stay</a:t>
            </a:r>
          </a:p>
        </p:txBody>
      </p:sp>
      <p:pic>
        <p:nvPicPr>
          <p:cNvPr id="102403" name="Picture 1027" descr="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588645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0" y="271463"/>
            <a:ext cx="7570788" cy="887412"/>
          </a:xfrm>
        </p:spPr>
        <p:txBody>
          <a:bodyPr/>
          <a:lstStyle/>
          <a:p>
            <a:r>
              <a:rPr lang="en-US" sz="3200" b="1" smtClean="0">
                <a:effectLst>
                  <a:outerShdw blurRad="38100" dist="38100" dir="2700000" algn="tl">
                    <a:srgbClr val="000000"/>
                  </a:outerShdw>
                </a:effectLst>
                <a:latin typeface="Arial" charset="0"/>
                <a:ea typeface="ＭＳ Ｐゴシック" pitchFamily="-84" charset="-128"/>
              </a:rPr>
              <a:t>History of supportive care and</a:t>
            </a:r>
            <a:br>
              <a:rPr lang="en-US" sz="3200" b="1" smtClean="0">
                <a:effectLst>
                  <a:outerShdw blurRad="38100" dist="38100" dir="2700000" algn="tl">
                    <a:srgbClr val="000000"/>
                  </a:outerShdw>
                </a:effectLst>
                <a:latin typeface="Arial" charset="0"/>
                <a:ea typeface="ＭＳ Ｐゴシック" pitchFamily="-84" charset="-128"/>
              </a:rPr>
            </a:br>
            <a:r>
              <a:rPr lang="en-US" sz="3200" b="1" smtClean="0">
                <a:effectLst>
                  <a:outerShdw blurRad="38100" dist="38100" dir="2700000" algn="tl">
                    <a:srgbClr val="000000"/>
                  </a:outerShdw>
                </a:effectLst>
                <a:latin typeface="Arial" charset="0"/>
                <a:ea typeface="ＭＳ Ｐゴシック" pitchFamily="-84" charset="-128"/>
              </a:rPr>
              <a:t>previous investigational therapies</a:t>
            </a:r>
          </a:p>
        </p:txBody>
      </p:sp>
      <p:sp>
        <p:nvSpPr>
          <p:cNvPr id="103427" name="Rectangle 4"/>
          <p:cNvSpPr>
            <a:spLocks noChangeArrowheads="1"/>
          </p:cNvSpPr>
          <p:nvPr/>
        </p:nvSpPr>
        <p:spPr bwMode="auto">
          <a:xfrm>
            <a:off x="644525" y="3390900"/>
            <a:ext cx="33178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6675" tIns="33337" rIns="66675" bIns="33337">
            <a:spAutoFit/>
          </a:bodyPr>
          <a:lstStyle/>
          <a:p>
            <a:pPr marL="236538" indent="-236538" defTabSz="658813">
              <a:spcBef>
                <a:spcPct val="50000"/>
              </a:spcBef>
              <a:buFontTx/>
              <a:buChar char="•"/>
            </a:pPr>
            <a:r>
              <a:rPr lang="en-US" sz="3000"/>
              <a:t>Inhibit or block triggers of immune response</a:t>
            </a:r>
          </a:p>
        </p:txBody>
      </p:sp>
      <p:sp>
        <p:nvSpPr>
          <p:cNvPr id="103428" name="Rectangle 5"/>
          <p:cNvSpPr>
            <a:spLocks noChangeArrowheads="1"/>
          </p:cNvSpPr>
          <p:nvPr/>
        </p:nvSpPr>
        <p:spPr bwMode="auto">
          <a:xfrm>
            <a:off x="4260850" y="3365500"/>
            <a:ext cx="44592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6675" tIns="33337" rIns="66675" bIns="33337">
            <a:spAutoFit/>
          </a:bodyPr>
          <a:lstStyle/>
          <a:p>
            <a:pPr marL="236538" indent="-236538" defTabSz="658813">
              <a:spcBef>
                <a:spcPct val="50000"/>
              </a:spcBef>
              <a:buFontTx/>
              <a:buChar char="•"/>
            </a:pPr>
            <a:r>
              <a:rPr lang="en-US" sz="3000"/>
              <a:t>Anti-endotoxin </a:t>
            </a:r>
            <a:br>
              <a:rPr lang="en-US" sz="3000"/>
            </a:br>
            <a:r>
              <a:rPr lang="en-US" sz="3000"/>
              <a:t>monoclonal antibody </a:t>
            </a:r>
            <a:br>
              <a:rPr lang="en-US" sz="3000"/>
            </a:br>
            <a:r>
              <a:rPr lang="en-US" sz="3000"/>
              <a:t>(HA-1A, E-5)</a:t>
            </a:r>
          </a:p>
          <a:p>
            <a:pPr marL="236538" indent="-236538" defTabSz="658813">
              <a:spcBef>
                <a:spcPct val="50000"/>
              </a:spcBef>
              <a:buFontTx/>
              <a:buChar char="•"/>
            </a:pPr>
            <a:r>
              <a:rPr lang="en-US" sz="3000"/>
              <a:t>IL-1 receptor antagonist, </a:t>
            </a:r>
            <a:br>
              <a:rPr lang="en-US" sz="3000"/>
            </a:br>
            <a:r>
              <a:rPr lang="en-US" sz="3000"/>
              <a:t>anti-TNF monoclonal antibody</a:t>
            </a:r>
          </a:p>
        </p:txBody>
      </p:sp>
      <p:sp>
        <p:nvSpPr>
          <p:cNvPr id="103429" name="Text Box 6"/>
          <p:cNvSpPr txBox="1">
            <a:spLocks noChangeArrowheads="1"/>
          </p:cNvSpPr>
          <p:nvPr/>
        </p:nvSpPr>
        <p:spPr bwMode="auto">
          <a:xfrm>
            <a:off x="4260850" y="1808163"/>
            <a:ext cx="15192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6675" tIns="33337" rIns="66675" bIns="33337">
            <a:spAutoFit/>
          </a:bodyPr>
          <a:lstStyle>
            <a:lvl1pPr defTabSz="658813">
              <a:defRPr sz="2400">
                <a:solidFill>
                  <a:schemeClr val="tx1"/>
                </a:solidFill>
                <a:latin typeface="Arial" charset="0"/>
                <a:ea typeface="ＭＳ Ｐゴシック" pitchFamily="-84" charset="-128"/>
              </a:defRPr>
            </a:lvl1pPr>
            <a:lvl2pPr marL="37931725" indent="-37474525" defTabSz="658813">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buClr>
                <a:schemeClr val="tx1"/>
              </a:buClr>
              <a:buSzPct val="70000"/>
              <a:buFont typeface="Wingdings" pitchFamily="-84" charset="2"/>
              <a:buNone/>
            </a:pPr>
            <a:r>
              <a:rPr lang="en-US" sz="2800" b="1">
                <a:solidFill>
                  <a:srgbClr val="F7CE5B"/>
                </a:solidFill>
              </a:rPr>
              <a:t>Therapy</a:t>
            </a:r>
          </a:p>
        </p:txBody>
      </p:sp>
      <p:sp>
        <p:nvSpPr>
          <p:cNvPr id="103430" name="Text Box 7"/>
          <p:cNvSpPr txBox="1">
            <a:spLocks noChangeArrowheads="1"/>
          </p:cNvSpPr>
          <p:nvPr/>
        </p:nvSpPr>
        <p:spPr bwMode="auto">
          <a:xfrm>
            <a:off x="644525" y="1808163"/>
            <a:ext cx="9239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6675" tIns="33337" rIns="66675" bIns="33337">
            <a:spAutoFit/>
          </a:bodyPr>
          <a:lstStyle>
            <a:lvl1pPr defTabSz="658813">
              <a:defRPr sz="2400">
                <a:solidFill>
                  <a:schemeClr val="tx1"/>
                </a:solidFill>
                <a:latin typeface="Arial" charset="0"/>
                <a:ea typeface="ＭＳ Ｐゴシック" pitchFamily="-84" charset="-128"/>
              </a:defRPr>
            </a:lvl1pPr>
            <a:lvl2pPr marL="37931725" indent="-37474525" defTabSz="658813">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buClr>
                <a:schemeClr val="tx1"/>
              </a:buClr>
              <a:buSzPct val="70000"/>
              <a:buFont typeface="Wingdings" pitchFamily="-84" charset="2"/>
              <a:buNone/>
            </a:pPr>
            <a:r>
              <a:rPr lang="en-US" sz="2800" b="1">
                <a:solidFill>
                  <a:srgbClr val="F7CE5B"/>
                </a:solidFill>
              </a:rPr>
              <a:t>Goal</a:t>
            </a:r>
          </a:p>
        </p:txBody>
      </p:sp>
      <p:sp>
        <p:nvSpPr>
          <p:cNvPr id="103431" name="Rectangle 8"/>
          <p:cNvSpPr>
            <a:spLocks noChangeArrowheads="1"/>
          </p:cNvSpPr>
          <p:nvPr/>
        </p:nvSpPr>
        <p:spPr bwMode="auto">
          <a:xfrm>
            <a:off x="644525" y="2390775"/>
            <a:ext cx="33178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6675" tIns="33337" rIns="66675" bIns="33337">
            <a:spAutoFit/>
          </a:bodyPr>
          <a:lstStyle/>
          <a:p>
            <a:pPr marL="236538" indent="-236538" defTabSz="658813">
              <a:spcBef>
                <a:spcPct val="50000"/>
              </a:spcBef>
              <a:buFontTx/>
              <a:buChar char="•"/>
            </a:pPr>
            <a:r>
              <a:rPr lang="en-US" sz="3000"/>
              <a:t>Block prostaglandins</a:t>
            </a:r>
          </a:p>
        </p:txBody>
      </p:sp>
      <p:sp>
        <p:nvSpPr>
          <p:cNvPr id="103432" name="Rectangle 9"/>
          <p:cNvSpPr>
            <a:spLocks noChangeArrowheads="1"/>
          </p:cNvSpPr>
          <p:nvPr/>
        </p:nvSpPr>
        <p:spPr bwMode="auto">
          <a:xfrm>
            <a:off x="4260850" y="2390775"/>
            <a:ext cx="304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6675" tIns="33337" rIns="66675" bIns="33337">
            <a:spAutoFit/>
          </a:bodyPr>
          <a:lstStyle/>
          <a:p>
            <a:pPr marL="236538" indent="-236538" defTabSz="658813">
              <a:spcBef>
                <a:spcPct val="50000"/>
              </a:spcBef>
              <a:buFontTx/>
              <a:buChar char="•"/>
            </a:pPr>
            <a:r>
              <a:rPr lang="en-US" sz="3000"/>
              <a:t>Ibuprofen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3200" b="1" smtClean="0">
                <a:effectLst>
                  <a:outerShdw blurRad="38100" dist="38100" dir="2700000" algn="tl">
                    <a:srgbClr val="000000"/>
                  </a:outerShdw>
                </a:effectLst>
                <a:latin typeface="Arial" charset="0"/>
                <a:ea typeface="ＭＳ Ｐゴシック" pitchFamily="-84" charset="-128"/>
              </a:rPr>
              <a:t>Recent investigational therapies</a:t>
            </a:r>
          </a:p>
        </p:txBody>
      </p:sp>
      <p:sp>
        <p:nvSpPr>
          <p:cNvPr id="101379" name="Rectangle 3"/>
          <p:cNvSpPr>
            <a:spLocks noChangeArrowheads="1"/>
          </p:cNvSpPr>
          <p:nvPr/>
        </p:nvSpPr>
        <p:spPr bwMode="auto">
          <a:xfrm>
            <a:off x="977900" y="4038600"/>
            <a:ext cx="3883025" cy="2416175"/>
          </a:xfrm>
          <a:prstGeom prst="rect">
            <a:avLst/>
          </a:prstGeom>
          <a:noFill/>
          <a:ln w="12700">
            <a:noFill/>
            <a:miter lim="800000"/>
            <a:headEnd/>
            <a:tailEnd/>
          </a:ln>
          <a:effectLst/>
        </p:spPr>
        <p:txBody>
          <a:bodyPr lIns="66675" tIns="33337" rIns="66675" bIns="33337">
            <a:spAutoFit/>
          </a:bodyPr>
          <a:lstStyle/>
          <a:p>
            <a:pPr marL="236538" indent="-236538" defTabSz="658813">
              <a:spcBef>
                <a:spcPct val="50000"/>
              </a:spcBef>
              <a:buFontTx/>
              <a:buChar char="•"/>
            </a:pPr>
            <a:r>
              <a:rPr lang="en-US" sz="2800">
                <a:effectLst>
                  <a:outerShdw blurRad="38100" dist="38100" dir="2700000" algn="tl">
                    <a:srgbClr val="000000"/>
                  </a:outerShdw>
                </a:effectLst>
              </a:rPr>
              <a:t>Inhibit inflammatory </a:t>
            </a:r>
            <a:br>
              <a:rPr lang="en-US" sz="2800">
                <a:effectLst>
                  <a:outerShdw blurRad="38100" dist="38100" dir="2700000" algn="tl">
                    <a:srgbClr val="000000"/>
                  </a:outerShdw>
                </a:effectLst>
              </a:rPr>
            </a:br>
            <a:r>
              <a:rPr lang="en-US" sz="2800">
                <a:effectLst>
                  <a:outerShdw blurRad="38100" dist="38100" dir="2700000" algn="tl">
                    <a:srgbClr val="000000"/>
                  </a:outerShdw>
                </a:effectLst>
              </a:rPr>
              <a:t>response</a:t>
            </a:r>
          </a:p>
          <a:p>
            <a:pPr marL="236538" indent="-236538" defTabSz="658813">
              <a:spcBef>
                <a:spcPct val="50000"/>
              </a:spcBef>
              <a:buFontTx/>
              <a:buChar char="•"/>
            </a:pPr>
            <a:r>
              <a:rPr lang="en-US" sz="2800">
                <a:effectLst>
                  <a:outerShdw blurRad="38100" dist="38100" dir="2700000" algn="tl">
                    <a:srgbClr val="000000"/>
                  </a:outerShdw>
                </a:effectLst>
              </a:rPr>
              <a:t>Inhibit or block triggers of immune response</a:t>
            </a:r>
          </a:p>
        </p:txBody>
      </p:sp>
      <p:sp>
        <p:nvSpPr>
          <p:cNvPr id="101380" name="Rectangle 4"/>
          <p:cNvSpPr>
            <a:spLocks noChangeArrowheads="1"/>
          </p:cNvSpPr>
          <p:nvPr/>
        </p:nvSpPr>
        <p:spPr bwMode="auto">
          <a:xfrm>
            <a:off x="5105400" y="4953000"/>
            <a:ext cx="3398838" cy="920750"/>
          </a:xfrm>
          <a:prstGeom prst="rect">
            <a:avLst/>
          </a:prstGeom>
          <a:noFill/>
          <a:ln w="12700">
            <a:noFill/>
            <a:miter lim="800000"/>
            <a:headEnd/>
            <a:tailEnd/>
          </a:ln>
          <a:effectLst/>
        </p:spPr>
        <p:txBody>
          <a:bodyPr lIns="66675" tIns="33337" rIns="66675" bIns="33337">
            <a:spAutoFit/>
          </a:bodyPr>
          <a:lstStyle/>
          <a:p>
            <a:pPr marL="236538" indent="-236538" defTabSz="658813">
              <a:spcBef>
                <a:spcPct val="50000"/>
              </a:spcBef>
              <a:spcAft>
                <a:spcPct val="45000"/>
              </a:spcAft>
              <a:buFontTx/>
              <a:buChar char="•"/>
            </a:pPr>
            <a:r>
              <a:rPr lang="en-US" sz="2800">
                <a:effectLst>
                  <a:outerShdw blurRad="38100" dist="38100" dir="2700000" algn="tl">
                    <a:srgbClr val="000000"/>
                  </a:outerShdw>
                </a:effectLst>
              </a:rPr>
              <a:t>Steroids</a:t>
            </a:r>
            <a:r>
              <a:rPr lang="en-US" sz="2800" baseline="30000">
                <a:effectLst>
                  <a:outerShdw blurRad="38100" dist="38100" dir="2700000" algn="tl">
                    <a:srgbClr val="000000"/>
                  </a:outerShdw>
                </a:effectLst>
              </a:rPr>
              <a:t/>
            </a:r>
            <a:br>
              <a:rPr lang="en-US" sz="2800" baseline="30000">
                <a:effectLst>
                  <a:outerShdw blurRad="38100" dist="38100" dir="2700000" algn="tl">
                    <a:srgbClr val="000000"/>
                  </a:outerShdw>
                </a:effectLst>
              </a:rPr>
            </a:br>
            <a:r>
              <a:rPr lang="en-US" sz="2800">
                <a:effectLst>
                  <a:outerShdw blurRad="38100" dist="38100" dir="2700000" algn="tl">
                    <a:srgbClr val="000000"/>
                  </a:outerShdw>
                </a:effectLst>
              </a:rPr>
              <a:t>Anti-TNF therapies</a:t>
            </a:r>
          </a:p>
        </p:txBody>
      </p:sp>
      <p:sp>
        <p:nvSpPr>
          <p:cNvPr id="101381" name="Rectangle 5"/>
          <p:cNvSpPr>
            <a:spLocks noChangeArrowheads="1"/>
          </p:cNvSpPr>
          <p:nvPr/>
        </p:nvSpPr>
        <p:spPr bwMode="auto">
          <a:xfrm>
            <a:off x="977900" y="2057400"/>
            <a:ext cx="3949700" cy="2201863"/>
          </a:xfrm>
          <a:prstGeom prst="rect">
            <a:avLst/>
          </a:prstGeom>
          <a:noFill/>
          <a:ln w="12700">
            <a:noFill/>
            <a:miter lim="800000"/>
            <a:headEnd/>
            <a:tailEnd/>
          </a:ln>
          <a:effectLst/>
        </p:spPr>
        <p:txBody>
          <a:bodyPr lIns="66675" tIns="33337" rIns="66675" bIns="33337">
            <a:spAutoFit/>
          </a:bodyPr>
          <a:lstStyle/>
          <a:p>
            <a:pPr marL="236538" indent="-236538" defTabSz="658813">
              <a:spcBef>
                <a:spcPct val="50000"/>
              </a:spcBef>
              <a:buFontTx/>
              <a:buChar char="•"/>
            </a:pPr>
            <a:r>
              <a:rPr lang="en-US" sz="2800">
                <a:effectLst>
                  <a:outerShdw blurRad="38100" dist="38100" dir="2700000" algn="tl">
                    <a:srgbClr val="000000"/>
                  </a:outerShdw>
                </a:effectLst>
              </a:rPr>
              <a:t>Moderate inflammation, coagulation, fibrinolysis</a:t>
            </a:r>
            <a:br>
              <a:rPr lang="en-US" sz="2800">
                <a:effectLst>
                  <a:outerShdw blurRad="38100" dist="38100" dir="2700000" algn="tl">
                    <a:srgbClr val="000000"/>
                  </a:outerShdw>
                </a:effectLst>
              </a:rPr>
            </a:br>
            <a:endParaRPr lang="en-US" sz="2800">
              <a:solidFill>
                <a:schemeClr val="tx2"/>
              </a:solidFill>
              <a:effectLst>
                <a:outerShdw blurRad="38100" dist="38100" dir="2700000" algn="tl">
                  <a:srgbClr val="000000"/>
                </a:outerShdw>
              </a:effectLst>
            </a:endParaRPr>
          </a:p>
        </p:txBody>
      </p:sp>
      <p:sp>
        <p:nvSpPr>
          <p:cNvPr id="101382" name="Rectangle 6"/>
          <p:cNvSpPr>
            <a:spLocks noChangeArrowheads="1"/>
          </p:cNvSpPr>
          <p:nvPr/>
        </p:nvSpPr>
        <p:spPr bwMode="auto">
          <a:xfrm>
            <a:off x="5089525" y="2133600"/>
            <a:ext cx="3633788" cy="2843213"/>
          </a:xfrm>
          <a:prstGeom prst="rect">
            <a:avLst/>
          </a:prstGeom>
          <a:noFill/>
          <a:ln w="12700">
            <a:noFill/>
            <a:miter lim="800000"/>
            <a:headEnd/>
            <a:tailEnd/>
          </a:ln>
          <a:effectLst/>
        </p:spPr>
        <p:txBody>
          <a:bodyPr lIns="66675" tIns="33337" rIns="66675" bIns="33337">
            <a:spAutoFit/>
          </a:bodyPr>
          <a:lstStyle/>
          <a:p>
            <a:pPr marL="236538" indent="-236538" defTabSz="658813">
              <a:spcBef>
                <a:spcPct val="50000"/>
              </a:spcBef>
              <a:buFontTx/>
              <a:buChar char="•"/>
            </a:pPr>
            <a:r>
              <a:rPr lang="en-US" sz="2800">
                <a:effectLst>
                  <a:outerShdw blurRad="38100" dist="38100" dir="2700000" algn="tl">
                    <a:srgbClr val="000000"/>
                  </a:outerShdw>
                </a:effectLst>
              </a:rPr>
              <a:t>Recombinant human activated protein C; protein C concentrate</a:t>
            </a:r>
            <a:endParaRPr lang="en-GB" sz="2800" baseline="30000">
              <a:effectLst>
                <a:outerShdw blurRad="38100" dist="38100" dir="2700000" algn="tl">
                  <a:srgbClr val="000000"/>
                </a:outerShdw>
              </a:effectLst>
            </a:endParaRPr>
          </a:p>
          <a:p>
            <a:pPr marL="236538" indent="-236538" defTabSz="658813">
              <a:spcBef>
                <a:spcPct val="50000"/>
              </a:spcBef>
              <a:buFontTx/>
              <a:buChar char="•"/>
            </a:pPr>
            <a:r>
              <a:rPr lang="en-US" sz="2800">
                <a:effectLst>
                  <a:outerShdw blurRad="38100" dist="38100" dir="2700000" algn="tl">
                    <a:srgbClr val="000000"/>
                  </a:outerShdw>
                </a:effectLst>
              </a:rPr>
              <a:t>Recombinant TFPI administration</a:t>
            </a:r>
            <a:endParaRPr lang="en-US" sz="2800" baseline="30000">
              <a:effectLst>
                <a:outerShdw blurRad="38100" dist="38100" dir="2700000" algn="tl">
                  <a:srgbClr val="000000"/>
                </a:outerShdw>
              </a:effectLst>
            </a:endParaRPr>
          </a:p>
        </p:txBody>
      </p:sp>
      <p:sp>
        <p:nvSpPr>
          <p:cNvPr id="101383" name="Text Box 7"/>
          <p:cNvSpPr txBox="1">
            <a:spLocks noChangeArrowheads="1"/>
          </p:cNvSpPr>
          <p:nvPr/>
        </p:nvSpPr>
        <p:spPr bwMode="auto">
          <a:xfrm>
            <a:off x="5699125" y="1600200"/>
            <a:ext cx="1539875" cy="493713"/>
          </a:xfrm>
          <a:prstGeom prst="rect">
            <a:avLst/>
          </a:prstGeom>
          <a:noFill/>
          <a:ln w="12700">
            <a:noFill/>
            <a:miter lim="800000"/>
            <a:headEnd/>
            <a:tailEnd/>
          </a:ln>
          <a:effectLst/>
        </p:spPr>
        <p:txBody>
          <a:bodyPr wrap="none" lIns="66675" tIns="33337" rIns="66675" bIns="33337">
            <a:spAutoFit/>
          </a:bodyPr>
          <a:lstStyle>
            <a:lvl1pPr defTabSz="658813">
              <a:defRPr sz="2400">
                <a:solidFill>
                  <a:schemeClr val="tx1"/>
                </a:solidFill>
                <a:latin typeface="Arial" charset="0"/>
                <a:ea typeface="ＭＳ Ｐゴシック" pitchFamily="-84" charset="-128"/>
              </a:defRPr>
            </a:lvl1pPr>
            <a:lvl2pPr marL="37931725" indent="-37474525" defTabSz="658813">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buClr>
                <a:schemeClr val="tx1"/>
              </a:buClr>
              <a:buSzPct val="70000"/>
              <a:buFont typeface="Wingdings" pitchFamily="-84" charset="2"/>
              <a:buNone/>
            </a:pPr>
            <a:r>
              <a:rPr lang="en-US" sz="2800">
                <a:solidFill>
                  <a:srgbClr val="F7CE5B"/>
                </a:solidFill>
                <a:effectLst>
                  <a:outerShdw blurRad="38100" dist="38100" dir="2700000" algn="tl">
                    <a:srgbClr val="000000"/>
                  </a:outerShdw>
                </a:effectLst>
              </a:rPr>
              <a:t>Therapy </a:t>
            </a:r>
          </a:p>
        </p:txBody>
      </p:sp>
      <p:sp>
        <p:nvSpPr>
          <p:cNvPr id="101384" name="Text Box 8"/>
          <p:cNvSpPr txBox="1">
            <a:spLocks noChangeArrowheads="1"/>
          </p:cNvSpPr>
          <p:nvPr/>
        </p:nvSpPr>
        <p:spPr bwMode="auto">
          <a:xfrm>
            <a:off x="1704975" y="1600200"/>
            <a:ext cx="885825" cy="493713"/>
          </a:xfrm>
          <a:prstGeom prst="rect">
            <a:avLst/>
          </a:prstGeom>
          <a:noFill/>
          <a:ln w="12700">
            <a:noFill/>
            <a:miter lim="800000"/>
            <a:headEnd/>
            <a:tailEnd/>
          </a:ln>
          <a:effectLst/>
        </p:spPr>
        <p:txBody>
          <a:bodyPr wrap="none" lIns="66675" tIns="33337" rIns="66675" bIns="33337">
            <a:spAutoFit/>
          </a:bodyPr>
          <a:lstStyle>
            <a:lvl1pPr defTabSz="658813">
              <a:defRPr sz="2400">
                <a:solidFill>
                  <a:schemeClr val="tx1"/>
                </a:solidFill>
                <a:latin typeface="Arial" charset="0"/>
                <a:ea typeface="ＭＳ Ｐゴシック" pitchFamily="-84" charset="-128"/>
              </a:defRPr>
            </a:lvl1pPr>
            <a:lvl2pPr marL="37931725" indent="-37474525" defTabSz="658813">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buClr>
                <a:schemeClr val="tx1"/>
              </a:buClr>
              <a:buSzPct val="70000"/>
              <a:buFont typeface="Wingdings" pitchFamily="-84" charset="2"/>
              <a:buNone/>
            </a:pPr>
            <a:r>
              <a:rPr lang="en-US" sz="2800">
                <a:solidFill>
                  <a:srgbClr val="F7CE5B"/>
                </a:solidFill>
                <a:effectLst>
                  <a:outerShdw blurRad="38100" dist="38100" dir="2700000" algn="tl">
                    <a:srgbClr val="000000"/>
                  </a:outerShdw>
                </a:effectLst>
              </a:rPr>
              <a:t>Goal</a:t>
            </a:r>
          </a:p>
        </p:txBody>
      </p:sp>
      <p:sp>
        <p:nvSpPr>
          <p:cNvPr id="101386" name="Text Box 10"/>
          <p:cNvSpPr txBox="1">
            <a:spLocks noChangeArrowheads="1"/>
          </p:cNvSpPr>
          <p:nvPr/>
        </p:nvSpPr>
        <p:spPr bwMode="auto">
          <a:xfrm>
            <a:off x="649288" y="6505575"/>
            <a:ext cx="8493125" cy="182563"/>
          </a:xfrm>
          <a:prstGeom prst="rect">
            <a:avLst/>
          </a:prstGeom>
          <a:noFill/>
          <a:ln w="19050">
            <a:noFill/>
            <a:miter lim="800000"/>
            <a:headEnd/>
            <a:tailEnd/>
          </a:ln>
          <a:effec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a:solidFill>
                  <a:srgbClr val="FFFFFF"/>
                </a:solidFill>
                <a:effectLst>
                  <a:outerShdw blurRad="38100" dist="38100" dir="2700000" algn="tl">
                    <a:srgbClr val="000000"/>
                  </a:outerShdw>
                </a:effectLst>
              </a:rPr>
              <a:t>TFPI: tissue factor pathway inhibitor, TNF: tissue necrosis factor</a:t>
            </a:r>
            <a:endParaRPr lang="en-US" sz="1000">
              <a:solidFill>
                <a:srgbClr val="FFFFFF"/>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snake oi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381000"/>
            <a:ext cx="51593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steve\Xigris 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D:\Xigris long term fig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2057400"/>
            <a:ext cx="6538912"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Rectangle 3"/>
          <p:cNvSpPr>
            <a:spLocks noChangeArrowheads="1"/>
          </p:cNvSpPr>
          <p:nvPr/>
        </p:nvSpPr>
        <p:spPr bwMode="auto">
          <a:xfrm>
            <a:off x="457200" y="228600"/>
            <a:ext cx="8153400" cy="1143000"/>
          </a:xfrm>
          <a:prstGeom prst="rect">
            <a:avLst/>
          </a:prstGeom>
          <a:noFill/>
          <a:ln w="9525">
            <a:noFill/>
            <a:miter lim="800000"/>
            <a:headEnd/>
            <a:tailEnd/>
          </a:ln>
          <a:effectLst/>
        </p:spPr>
        <p:txBody>
          <a:bodyPr anchor="ctr"/>
          <a:lstStyle/>
          <a:p>
            <a:pPr algn="ctr"/>
            <a:r>
              <a:rPr lang="en-GB" sz="2800" b="1">
                <a:solidFill>
                  <a:schemeClr val="tx2"/>
                </a:solidFill>
                <a:effectLst>
                  <a:outerShdw blurRad="38100" dist="38100" dir="2700000" algn="tl">
                    <a:srgbClr val="000000"/>
                  </a:outerShdw>
                </a:effectLst>
              </a:rPr>
              <a:t>The effect of drotrecogin alpha (activated) on long-term survival after severe sepsis</a:t>
            </a:r>
          </a:p>
        </p:txBody>
      </p:sp>
      <p:sp>
        <p:nvSpPr>
          <p:cNvPr id="200708" name="Text Box 4"/>
          <p:cNvSpPr txBox="1">
            <a:spLocks noChangeArrowheads="1"/>
          </p:cNvSpPr>
          <p:nvPr/>
        </p:nvSpPr>
        <p:spPr bwMode="auto">
          <a:xfrm>
            <a:off x="2895600" y="1335088"/>
            <a:ext cx="6046788" cy="45720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GB" b="1">
                <a:effectLst>
                  <a:outerShdw blurRad="38100" dist="38100" dir="2700000" algn="tl">
                    <a:srgbClr val="000000"/>
                  </a:outerShdw>
                </a:effectLst>
              </a:rPr>
              <a:t>Angus et al. Crit Care Med 2004; 32:2199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457200" y="228600"/>
            <a:ext cx="8153400" cy="1143000"/>
          </a:xfrm>
          <a:prstGeom prst="rect">
            <a:avLst/>
          </a:prstGeom>
          <a:noFill/>
          <a:ln w="9525">
            <a:noFill/>
            <a:miter lim="800000"/>
            <a:headEnd/>
            <a:tailEnd/>
          </a:ln>
          <a:effectLst/>
        </p:spPr>
        <p:txBody>
          <a:bodyPr anchor="ctr"/>
          <a:lstStyle/>
          <a:p>
            <a:pPr algn="ctr"/>
            <a:r>
              <a:rPr lang="en-GB" sz="2800" b="1">
                <a:solidFill>
                  <a:schemeClr val="tx2"/>
                </a:solidFill>
                <a:effectLst>
                  <a:outerShdw blurRad="38100" dist="38100" dir="2700000" algn="tl">
                    <a:srgbClr val="000000"/>
                  </a:outerShdw>
                </a:effectLst>
              </a:rPr>
              <a:t>The effect of drotrecogin alpha (activated) on long-term survival after severe sepsis</a:t>
            </a:r>
          </a:p>
        </p:txBody>
      </p:sp>
      <p:sp>
        <p:nvSpPr>
          <p:cNvPr id="201731" name="Text Box 3"/>
          <p:cNvSpPr txBox="1">
            <a:spLocks noChangeArrowheads="1"/>
          </p:cNvSpPr>
          <p:nvPr/>
        </p:nvSpPr>
        <p:spPr bwMode="auto">
          <a:xfrm>
            <a:off x="2895600" y="1335088"/>
            <a:ext cx="6046788" cy="45720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GB" b="1">
                <a:effectLst>
                  <a:outerShdw blurRad="38100" dist="38100" dir="2700000" algn="tl">
                    <a:srgbClr val="000000"/>
                  </a:outerShdw>
                </a:effectLst>
              </a:rPr>
              <a:t>Angus et al. Crit Care Med 2004; 32:2199</a:t>
            </a:r>
          </a:p>
        </p:txBody>
      </p:sp>
      <p:pic>
        <p:nvPicPr>
          <p:cNvPr id="110596" name="Picture 4" descr="D:\Xigris long term fig 3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89125"/>
            <a:ext cx="66294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76363"/>
            <a:ext cx="89614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5"/>
          <p:cNvSpPr>
            <a:spLocks noGrp="1" noChangeArrowheads="1"/>
          </p:cNvSpPr>
          <p:nvPr>
            <p:ph type="title"/>
          </p:nvPr>
        </p:nvSpPr>
        <p:spPr>
          <a:xfrm>
            <a:off x="179388" y="115888"/>
            <a:ext cx="8785225" cy="1143000"/>
          </a:xfrm>
        </p:spPr>
        <p:txBody>
          <a:bodyPr/>
          <a:lstStyle/>
          <a:p>
            <a:r>
              <a:rPr lang="en-US" sz="2800" b="1" smtClean="0">
                <a:latin typeface="Arial" charset="0"/>
                <a:ea typeface="ＭＳ Ｐゴシック" pitchFamily="-84" charset="-128"/>
              </a:rPr>
              <a:t>Risk and the Efficacy of Antiinflammatory Agents</a:t>
            </a:r>
            <a:br>
              <a:rPr lang="en-US" sz="2800" b="1" smtClean="0">
                <a:latin typeface="Arial" charset="0"/>
                <a:ea typeface="ＭＳ Ｐゴシック" pitchFamily="-84" charset="-128"/>
              </a:rPr>
            </a:br>
            <a:r>
              <a:rPr lang="en-US" sz="2800" b="1" smtClean="0">
                <a:latin typeface="Arial" charset="0"/>
                <a:ea typeface="ＭＳ Ｐゴシック" pitchFamily="-84" charset="-128"/>
              </a:rPr>
              <a:t>Retrospective and Confirmatory Studies of Sepsis</a:t>
            </a:r>
            <a:endParaRPr lang="en-US" sz="2800" smtClean="0">
              <a:latin typeface="Arial" charset="0"/>
              <a:ea typeface="ＭＳ Ｐゴシック" pitchFamily="-84" charset="-128"/>
            </a:endParaRPr>
          </a:p>
        </p:txBody>
      </p:sp>
      <p:sp>
        <p:nvSpPr>
          <p:cNvPr id="111620" name="Text Box 6"/>
          <p:cNvSpPr txBox="1">
            <a:spLocks noChangeArrowheads="1"/>
          </p:cNvSpPr>
          <p:nvPr/>
        </p:nvSpPr>
        <p:spPr bwMode="auto">
          <a:xfrm>
            <a:off x="1547813" y="6381750"/>
            <a:ext cx="7472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2000" b="1"/>
              <a:t>Eichacker P. et al Am J Respir Crit Care Med 2002; 166: 1197</a:t>
            </a:r>
            <a:endParaRPr 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snake oi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6974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143000" y="581025"/>
            <a:ext cx="6927850" cy="1143000"/>
          </a:xfrm>
          <a:prstGeom prst="rect">
            <a:avLst/>
          </a:prstGeom>
          <a:noFill/>
          <a:ln w="9525">
            <a:noFill/>
            <a:miter lim="800000"/>
            <a:headEnd/>
            <a:tailEnd/>
          </a:ln>
          <a:effectLst/>
        </p:spPr>
        <p:txBody>
          <a:bodyPr anchor="ctr"/>
          <a:lstStyle/>
          <a:p>
            <a:pPr algn="ctr"/>
            <a:r>
              <a:rPr lang="en-GB" sz="3200" b="1">
                <a:solidFill>
                  <a:schemeClr val="tx2"/>
                </a:solidFill>
                <a:effectLst>
                  <a:outerShdw blurRad="38100" dist="38100" dir="2700000" algn="tl">
                    <a:srgbClr val="000000"/>
                  </a:outerShdw>
                </a:effectLst>
              </a:rPr>
              <a:t>Case Mix Programme Database 2005</a:t>
            </a:r>
          </a:p>
        </p:txBody>
      </p:sp>
      <p:sp>
        <p:nvSpPr>
          <p:cNvPr id="189443" name="Rectangle 3"/>
          <p:cNvSpPr>
            <a:spLocks noChangeArrowheads="1"/>
          </p:cNvSpPr>
          <p:nvPr/>
        </p:nvSpPr>
        <p:spPr bwMode="auto">
          <a:xfrm>
            <a:off x="538163" y="2924175"/>
            <a:ext cx="8058150" cy="2233613"/>
          </a:xfrm>
          <a:prstGeom prst="rect">
            <a:avLst/>
          </a:prstGeom>
          <a:noFill/>
          <a:ln w="9525">
            <a:noFill/>
            <a:miter lim="800000"/>
            <a:headEnd/>
            <a:tailEnd/>
          </a:ln>
          <a:effectLst/>
        </p:spPr>
        <p:txBody>
          <a:bodyPr/>
          <a:lstStyle/>
          <a:p>
            <a:pPr marL="342900" indent="-342900">
              <a:spcBef>
                <a:spcPct val="20000"/>
              </a:spcBef>
              <a:buFontTx/>
              <a:buChar char="•"/>
            </a:pPr>
            <a:r>
              <a:rPr lang="en-GB" sz="3200" b="1">
                <a:effectLst>
                  <a:outerShdw blurRad="38100" dist="38100" dir="2700000" algn="tl">
                    <a:srgbClr val="000000"/>
                  </a:outerShdw>
                </a:effectLst>
              </a:rPr>
              <a:t>343,862 admissions </a:t>
            </a:r>
          </a:p>
          <a:p>
            <a:pPr marL="342900" indent="-342900">
              <a:spcBef>
                <a:spcPct val="20000"/>
              </a:spcBef>
              <a:buFontTx/>
              <a:buChar char="•"/>
            </a:pPr>
            <a:r>
              <a:rPr lang="en-GB" sz="3200" b="1">
                <a:effectLst>
                  <a:outerShdw blurRad="38100" dist="38100" dir="2700000" algn="tl">
                    <a:srgbClr val="000000"/>
                  </a:outerShdw>
                </a:effectLst>
              </a:rPr>
              <a:t>170 adult, general critical care units</a:t>
            </a:r>
          </a:p>
          <a:p>
            <a:pPr marL="342900" indent="-342900">
              <a:spcBef>
                <a:spcPct val="20000"/>
              </a:spcBef>
              <a:buFontTx/>
              <a:buChar char="•"/>
            </a:pPr>
            <a:r>
              <a:rPr lang="en-GB" sz="3200" b="1">
                <a:effectLst>
                  <a:outerShdw blurRad="38100" dist="38100" dir="2700000" algn="tl">
                    <a:srgbClr val="000000"/>
                  </a:outerShdw>
                </a:effectLst>
              </a:rPr>
              <a:t>December 1995 to January 2005</a:t>
            </a:r>
          </a:p>
        </p:txBody>
      </p:sp>
      <p:pic>
        <p:nvPicPr>
          <p:cNvPr id="25604" name="Picture 4" descr="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563880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4756150" y="1944688"/>
            <a:ext cx="423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a:t>Harrison et al. Crit Care 2006 </a:t>
            </a:r>
          </a:p>
        </p:txBody>
      </p:sp>
      <p:sp>
        <p:nvSpPr>
          <p:cNvPr id="189446" name="Text Box 6"/>
          <p:cNvSpPr txBox="1">
            <a:spLocks noChangeArrowheads="1"/>
          </p:cNvSpPr>
          <p:nvPr/>
        </p:nvSpPr>
        <p:spPr bwMode="auto">
          <a:xfrm>
            <a:off x="441325" y="6211888"/>
            <a:ext cx="5619750" cy="45720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b="1">
                <a:solidFill>
                  <a:schemeClr val="accent1"/>
                </a:solidFill>
                <a:effectLst>
                  <a:outerShdw blurRad="38100" dist="38100" dir="2700000" algn="tl">
                    <a:srgbClr val="000000"/>
                  </a:outerShdw>
                </a:effectLst>
              </a:rPr>
              <a:t>http://ccforum.com/contents/10/2/R42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smtClean="0">
                <a:latin typeface="Arial" charset="0"/>
                <a:ea typeface="ＭＳ Ｐゴシック" pitchFamily="-84" charset="-128"/>
              </a:rPr>
              <a:t>Management 1</a:t>
            </a:r>
          </a:p>
        </p:txBody>
      </p:sp>
      <p:sp>
        <p:nvSpPr>
          <p:cNvPr id="153603" name="Rectangle 3"/>
          <p:cNvSpPr>
            <a:spLocks noGrp="1" noChangeArrowheads="1"/>
          </p:cNvSpPr>
          <p:nvPr>
            <p:ph type="body" idx="1"/>
          </p:nvPr>
        </p:nvSpPr>
        <p:spPr/>
        <p:txBody>
          <a:bodyPr/>
          <a:lstStyle/>
          <a:p>
            <a:r>
              <a:rPr lang="en-GB" sz="2800" b="1" smtClean="0">
                <a:effectLst>
                  <a:outerShdw blurRad="38100" dist="38100" dir="2700000" algn="tl">
                    <a:srgbClr val="000000"/>
                  </a:outerShdw>
                </a:effectLst>
                <a:latin typeface="Arial" charset="0"/>
                <a:ea typeface="ＭＳ Ｐゴシック" pitchFamily="-84" charset="-128"/>
              </a:rPr>
              <a:t>Recognition</a:t>
            </a:r>
          </a:p>
          <a:p>
            <a:r>
              <a:rPr lang="en-GB" sz="2800" b="1" smtClean="0">
                <a:effectLst>
                  <a:outerShdw blurRad="38100" dist="38100" dir="2700000" algn="tl">
                    <a:srgbClr val="000000"/>
                  </a:outerShdw>
                </a:effectLst>
                <a:latin typeface="Arial" charset="0"/>
                <a:ea typeface="ＭＳ Ｐゴシック" pitchFamily="-84" charset="-128"/>
              </a:rPr>
              <a:t>Resuscitation</a:t>
            </a:r>
          </a:p>
          <a:p>
            <a:r>
              <a:rPr lang="en-GB" sz="2800" b="1" smtClean="0">
                <a:effectLst>
                  <a:outerShdw blurRad="38100" dist="38100" dir="2700000" algn="tl">
                    <a:srgbClr val="000000"/>
                  </a:outerShdw>
                </a:effectLst>
                <a:latin typeface="Arial" charset="0"/>
                <a:ea typeface="ＭＳ Ｐゴシック" pitchFamily="-84" charset="-128"/>
              </a:rPr>
              <a:t>Call for help</a:t>
            </a:r>
          </a:p>
          <a:p>
            <a:r>
              <a:rPr lang="en-GB" sz="2800" b="1" smtClean="0">
                <a:effectLst>
                  <a:outerShdw blurRad="38100" dist="38100" dir="2700000" algn="tl">
                    <a:srgbClr val="000000"/>
                  </a:outerShdw>
                </a:effectLst>
                <a:latin typeface="Arial" charset="0"/>
                <a:ea typeface="ＭＳ Ｐゴシック" pitchFamily="-84" charset="-128"/>
              </a:rPr>
              <a:t>Provisional Diagnosis</a:t>
            </a:r>
          </a:p>
          <a:p>
            <a:r>
              <a:rPr lang="en-GB" sz="2800" b="1" smtClean="0">
                <a:effectLst>
                  <a:outerShdw blurRad="38100" dist="38100" dir="2700000" algn="tl">
                    <a:srgbClr val="000000"/>
                  </a:outerShdw>
                </a:effectLst>
                <a:latin typeface="Arial" charset="0"/>
                <a:ea typeface="ＭＳ Ｐゴシック" pitchFamily="-84" charset="-128"/>
              </a:rPr>
              <a:t>Investigation and sampling</a:t>
            </a:r>
          </a:p>
          <a:p>
            <a:r>
              <a:rPr lang="en-GB" sz="2800" b="1" smtClean="0">
                <a:effectLst>
                  <a:outerShdw blurRad="38100" dist="38100" dir="2700000" algn="tl">
                    <a:srgbClr val="000000"/>
                  </a:outerShdw>
                </a:effectLst>
                <a:latin typeface="Arial" charset="0"/>
                <a:ea typeface="ＭＳ Ｐゴシック" pitchFamily="-84" charset="-128"/>
              </a:rPr>
              <a:t>Early antibiotics</a:t>
            </a:r>
          </a:p>
          <a:p>
            <a:r>
              <a:rPr lang="en-GB" sz="2800" b="1" smtClean="0">
                <a:effectLst>
                  <a:outerShdw blurRad="38100" dist="38100" dir="2700000" algn="tl">
                    <a:srgbClr val="000000"/>
                  </a:outerShdw>
                </a:effectLst>
                <a:latin typeface="Arial" charset="0"/>
                <a:ea typeface="ＭＳ Ｐゴシック" pitchFamily="-84" charset="-128"/>
              </a:rPr>
              <a:t>Source control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52400"/>
            <a:ext cx="85153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950" y="2514600"/>
            <a:ext cx="735965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28600" y="381000"/>
            <a:ext cx="8610600" cy="1143000"/>
          </a:xfrm>
        </p:spPr>
        <p:txBody>
          <a:bodyPr/>
          <a:lstStyle/>
          <a:p>
            <a:r>
              <a:rPr lang="en-US" sz="2400" b="1" smtClean="0">
                <a:latin typeface="Arial" charset="0"/>
                <a:ea typeface="ＭＳ Ｐゴシック" pitchFamily="-84" charset="-128"/>
              </a:rPr>
              <a:t>Duration of hypotension before initiation of effective antimicrobial therapy is the critical determinant of survival in human septic shock</a:t>
            </a:r>
            <a:endParaRPr lang="en-US" sz="2400" smtClean="0">
              <a:latin typeface="Arial" charset="0"/>
              <a:ea typeface="ＭＳ Ｐゴシック" pitchFamily="-84" charset="-128"/>
            </a:endParaRPr>
          </a:p>
        </p:txBody>
      </p:sp>
      <p:pic>
        <p:nvPicPr>
          <p:cNvPr id="1157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087563"/>
            <a:ext cx="4303712"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1050"/>
            <a:ext cx="42481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5"/>
          <p:cNvSpPr>
            <a:spLocks noChangeArrowheads="1"/>
          </p:cNvSpPr>
          <p:nvPr/>
        </p:nvSpPr>
        <p:spPr bwMode="auto">
          <a:xfrm>
            <a:off x="2590800" y="6243638"/>
            <a:ext cx="642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Kumar A et al: Crit Care Med 2006; 34:1589</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smtClean="0">
                <a:latin typeface="Arial" charset="0"/>
                <a:ea typeface="ＭＳ Ｐゴシック" pitchFamily="-84" charset="-128"/>
              </a:rPr>
              <a:t>Management 2</a:t>
            </a:r>
          </a:p>
        </p:txBody>
      </p:sp>
      <p:sp>
        <p:nvSpPr>
          <p:cNvPr id="116739" name="Rectangle 3"/>
          <p:cNvSpPr>
            <a:spLocks noGrp="1" noChangeArrowheads="1"/>
          </p:cNvSpPr>
          <p:nvPr>
            <p:ph type="body" sz="half" idx="1"/>
          </p:nvPr>
        </p:nvSpPr>
        <p:spPr>
          <a:xfrm>
            <a:off x="381000" y="1981200"/>
            <a:ext cx="4114800" cy="4114800"/>
          </a:xfrm>
        </p:spPr>
        <p:txBody>
          <a:bodyPr/>
          <a:lstStyle/>
          <a:p>
            <a:pPr algn="ctr">
              <a:lnSpc>
                <a:spcPct val="90000"/>
              </a:lnSpc>
              <a:buFontTx/>
              <a:buNone/>
            </a:pPr>
            <a:r>
              <a:rPr lang="en-GB" u="sng" smtClean="0">
                <a:latin typeface="Arial" charset="0"/>
                <a:ea typeface="ＭＳ Ｐゴシック" pitchFamily="-84" charset="-128"/>
              </a:rPr>
              <a:t>Within six hours</a:t>
            </a:r>
          </a:p>
          <a:p>
            <a:pPr>
              <a:lnSpc>
                <a:spcPct val="90000"/>
              </a:lnSpc>
            </a:pPr>
            <a:r>
              <a:rPr lang="en-GB" smtClean="0">
                <a:latin typeface="Arial" charset="0"/>
                <a:ea typeface="ＭＳ Ｐゴシック" pitchFamily="-84" charset="-128"/>
              </a:rPr>
              <a:t>Diagnosis</a:t>
            </a:r>
          </a:p>
          <a:p>
            <a:pPr>
              <a:lnSpc>
                <a:spcPct val="90000"/>
              </a:lnSpc>
            </a:pPr>
            <a:r>
              <a:rPr lang="en-GB" smtClean="0">
                <a:latin typeface="Arial" charset="0"/>
                <a:ea typeface="ＭＳ Ｐゴシック" pitchFamily="-84" charset="-128"/>
              </a:rPr>
              <a:t>Cultures</a:t>
            </a:r>
          </a:p>
          <a:p>
            <a:pPr>
              <a:lnSpc>
                <a:spcPct val="90000"/>
              </a:lnSpc>
            </a:pPr>
            <a:r>
              <a:rPr lang="en-GB" smtClean="0">
                <a:latin typeface="Arial" charset="0"/>
                <a:ea typeface="ＭＳ Ｐゴシック" pitchFamily="-84" charset="-128"/>
              </a:rPr>
              <a:t>Antibiotics</a:t>
            </a:r>
          </a:p>
          <a:p>
            <a:pPr>
              <a:lnSpc>
                <a:spcPct val="90000"/>
              </a:lnSpc>
            </a:pPr>
            <a:r>
              <a:rPr lang="en-GB" smtClean="0">
                <a:latin typeface="Arial" charset="0"/>
                <a:ea typeface="ＭＳ Ｐゴシック" pitchFamily="-84" charset="-128"/>
              </a:rPr>
              <a:t>Source control</a:t>
            </a:r>
          </a:p>
          <a:p>
            <a:pPr>
              <a:lnSpc>
                <a:spcPct val="90000"/>
              </a:lnSpc>
            </a:pPr>
            <a:r>
              <a:rPr lang="en-GB" smtClean="0">
                <a:latin typeface="Arial" charset="0"/>
                <a:ea typeface="ＭＳ Ｐゴシック" pitchFamily="-84" charset="-128"/>
              </a:rPr>
              <a:t>Targeted resuscitation</a:t>
            </a:r>
          </a:p>
          <a:p>
            <a:pPr lvl="1">
              <a:lnSpc>
                <a:spcPct val="90000"/>
              </a:lnSpc>
            </a:pPr>
            <a:r>
              <a:rPr lang="en-GB" smtClean="0">
                <a:latin typeface="Arial" charset="0"/>
                <a:ea typeface="ＭＳ Ｐゴシック" pitchFamily="-84" charset="-128"/>
              </a:rPr>
              <a:t>Volume</a:t>
            </a:r>
          </a:p>
          <a:p>
            <a:pPr lvl="1">
              <a:lnSpc>
                <a:spcPct val="90000"/>
              </a:lnSpc>
            </a:pPr>
            <a:r>
              <a:rPr lang="en-GB" smtClean="0">
                <a:latin typeface="Arial" charset="0"/>
                <a:ea typeface="ＭＳ Ｐゴシック" pitchFamily="-84" charset="-128"/>
              </a:rPr>
              <a:t>Pressure</a:t>
            </a:r>
          </a:p>
          <a:p>
            <a:pPr lvl="1">
              <a:lnSpc>
                <a:spcPct val="90000"/>
              </a:lnSpc>
            </a:pPr>
            <a:r>
              <a:rPr lang="en-GB" smtClean="0">
                <a:latin typeface="Arial" charset="0"/>
                <a:ea typeface="ＭＳ Ｐゴシック" pitchFamily="-84" charset="-128"/>
              </a:rPr>
              <a:t>Drugs</a:t>
            </a:r>
          </a:p>
          <a:p>
            <a:pPr lvl="1">
              <a:lnSpc>
                <a:spcPct val="90000"/>
              </a:lnSpc>
            </a:pPr>
            <a:endParaRPr lang="en-GB" smtClean="0">
              <a:latin typeface="Arial" charset="0"/>
              <a:ea typeface="ＭＳ Ｐゴシック" pitchFamily="-84" charset="-128"/>
            </a:endParaRPr>
          </a:p>
          <a:p>
            <a:pPr>
              <a:lnSpc>
                <a:spcPct val="90000"/>
              </a:lnSpc>
            </a:pPr>
            <a:endParaRPr lang="en-GB" smtClean="0">
              <a:latin typeface="Arial" charset="0"/>
              <a:ea typeface="ＭＳ Ｐゴシック" pitchFamily="-84" charset="-128"/>
            </a:endParaRPr>
          </a:p>
        </p:txBody>
      </p:sp>
      <p:sp>
        <p:nvSpPr>
          <p:cNvPr id="124932" name="Rectangle 4"/>
          <p:cNvSpPr>
            <a:spLocks noGrp="1" noChangeArrowheads="1"/>
          </p:cNvSpPr>
          <p:nvPr>
            <p:ph type="body" sz="half" idx="2"/>
          </p:nvPr>
        </p:nvSpPr>
        <p:spPr>
          <a:xfrm>
            <a:off x="4648200" y="1981200"/>
            <a:ext cx="4267200" cy="4419600"/>
          </a:xfrm>
          <a:ln>
            <a:miter lim="800000"/>
            <a:headEnd/>
            <a:tailEnd/>
          </a:ln>
        </p:spPr>
        <p:txBody>
          <a:bodyPr/>
          <a:lstStyle/>
          <a:p>
            <a:pPr>
              <a:lnSpc>
                <a:spcPct val="90000"/>
              </a:lnSpc>
              <a:buFontTx/>
              <a:buNone/>
              <a:defRPr/>
            </a:pPr>
            <a:r>
              <a:rPr lang="en-GB" u="sng" dirty="0">
                <a:latin typeface="Arial" charset="0"/>
                <a:ea typeface="ＭＳ Ｐゴシック" charset="-128"/>
                <a:cs typeface="ＭＳ Ｐゴシック" charset="-128"/>
              </a:rPr>
              <a:t>Subsequent management</a:t>
            </a:r>
          </a:p>
          <a:p>
            <a:pPr>
              <a:lnSpc>
                <a:spcPct val="90000"/>
              </a:lnSpc>
              <a:defRPr/>
            </a:pPr>
            <a:r>
              <a:rPr lang="en-GB" strike="dblStrike" dirty="0">
                <a:latin typeface="Arial" charset="0"/>
                <a:ea typeface="ＭＳ Ｐゴシック" charset="-128"/>
                <a:cs typeface="ＭＳ Ｐゴシック" charset="-128"/>
              </a:rPr>
              <a:t>Steroids</a:t>
            </a:r>
          </a:p>
          <a:p>
            <a:pPr>
              <a:lnSpc>
                <a:spcPct val="90000"/>
              </a:lnSpc>
              <a:defRPr/>
            </a:pPr>
            <a:r>
              <a:rPr lang="en-GB" strike="dblStrike" dirty="0">
                <a:latin typeface="Arial" charset="0"/>
                <a:ea typeface="ＭＳ Ｐゴシック" charset="-128"/>
                <a:cs typeface="ＭＳ Ｐゴシック" charset="-128"/>
              </a:rPr>
              <a:t>Tight glucose control</a:t>
            </a:r>
          </a:p>
          <a:p>
            <a:pPr>
              <a:lnSpc>
                <a:spcPct val="90000"/>
              </a:lnSpc>
              <a:defRPr/>
            </a:pPr>
            <a:r>
              <a:rPr lang="en-GB" strike="dblStrike" dirty="0" err="1">
                <a:latin typeface="Arial" charset="0"/>
                <a:ea typeface="ＭＳ Ｐゴシック" charset="-128"/>
                <a:cs typeface="ＭＳ Ｐゴシック" charset="-128"/>
              </a:rPr>
              <a:t>rAPC</a:t>
            </a:r>
            <a:endParaRPr lang="en-GB" strike="dblStrike" dirty="0">
              <a:latin typeface="Arial" charset="0"/>
              <a:ea typeface="ＭＳ Ｐゴシック" charset="-128"/>
              <a:cs typeface="ＭＳ Ｐゴシック" charset="-128"/>
            </a:endParaRPr>
          </a:p>
          <a:p>
            <a:pPr>
              <a:lnSpc>
                <a:spcPct val="90000"/>
              </a:lnSpc>
              <a:defRPr/>
            </a:pPr>
            <a:r>
              <a:rPr lang="en-GB" dirty="0">
                <a:latin typeface="Arial" charset="0"/>
                <a:ea typeface="ＭＳ Ｐゴシック" charset="-128"/>
                <a:cs typeface="ＭＳ Ｐゴシック" charset="-128"/>
              </a:rPr>
              <a:t>Care bundles</a:t>
            </a:r>
          </a:p>
          <a:p>
            <a:pPr lvl="1">
              <a:lnSpc>
                <a:spcPct val="90000"/>
              </a:lnSpc>
              <a:defRPr/>
            </a:pPr>
            <a:r>
              <a:rPr lang="en-GB" dirty="0">
                <a:latin typeface="Arial" charset="0"/>
              </a:rPr>
              <a:t>Tidal volumes</a:t>
            </a:r>
          </a:p>
          <a:p>
            <a:pPr lvl="1">
              <a:lnSpc>
                <a:spcPct val="90000"/>
              </a:lnSpc>
              <a:defRPr/>
            </a:pPr>
            <a:r>
              <a:rPr lang="en-GB" dirty="0">
                <a:latin typeface="Arial" charset="0"/>
              </a:rPr>
              <a:t>Positioning</a:t>
            </a:r>
          </a:p>
          <a:p>
            <a:pPr lvl="1">
              <a:lnSpc>
                <a:spcPct val="90000"/>
              </a:lnSpc>
              <a:defRPr/>
            </a:pPr>
            <a:r>
              <a:rPr lang="en-GB" dirty="0" err="1">
                <a:latin typeface="Arial" charset="0"/>
              </a:rPr>
              <a:t>PPIs</a:t>
            </a:r>
            <a:endParaRPr lang="en-GB" dirty="0">
              <a:latin typeface="Arial" charset="0"/>
            </a:endParaRPr>
          </a:p>
          <a:p>
            <a:pPr lvl="1">
              <a:lnSpc>
                <a:spcPct val="90000"/>
              </a:lnSpc>
              <a:defRPr/>
            </a:pPr>
            <a:r>
              <a:rPr lang="en-GB" dirty="0">
                <a:latin typeface="Arial" charset="0"/>
              </a:rPr>
              <a:t>Wake up</a:t>
            </a:r>
          </a:p>
          <a:p>
            <a:pPr lvl="1">
              <a:lnSpc>
                <a:spcPct val="90000"/>
              </a:lnSpc>
              <a:defRPr/>
            </a:pPr>
            <a:r>
              <a:rPr lang="en-GB" dirty="0" err="1">
                <a:latin typeface="Arial" charset="0"/>
              </a:rPr>
              <a:t>Thromboprophylaxis</a:t>
            </a:r>
            <a:endParaRPr lang="en-GB" dirty="0">
              <a:latin typeface="Arial" charset="0"/>
            </a:endParaRPr>
          </a:p>
          <a:p>
            <a:pPr>
              <a:lnSpc>
                <a:spcPct val="90000"/>
              </a:lnSpc>
              <a:buFontTx/>
              <a:buNone/>
              <a:defRPr/>
            </a:pPr>
            <a:endParaRPr lang="en-GB"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027113"/>
            <a:ext cx="856615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06575"/>
            <a:ext cx="8782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3263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Line 2"/>
          <p:cNvSpPr>
            <a:spLocks noChangeShapeType="1"/>
          </p:cNvSpPr>
          <p:nvPr/>
        </p:nvSpPr>
        <p:spPr bwMode="auto">
          <a:xfrm>
            <a:off x="4762500" y="3244850"/>
            <a:ext cx="6350" cy="319088"/>
          </a:xfrm>
          <a:prstGeom prst="line">
            <a:avLst/>
          </a:prstGeom>
          <a:noFill/>
          <a:ln w="38100">
            <a:solidFill>
              <a:srgbClr val="F7CE5B"/>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19811" name="Line 3"/>
          <p:cNvSpPr>
            <a:spLocks noChangeShapeType="1"/>
          </p:cNvSpPr>
          <p:nvPr/>
        </p:nvSpPr>
        <p:spPr bwMode="auto">
          <a:xfrm>
            <a:off x="7015163"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2" name="Line 4"/>
          <p:cNvSpPr>
            <a:spLocks noChangeShapeType="1"/>
          </p:cNvSpPr>
          <p:nvPr/>
        </p:nvSpPr>
        <p:spPr bwMode="auto">
          <a:xfrm flipH="1">
            <a:off x="5465763"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3" name="Line 5"/>
          <p:cNvSpPr>
            <a:spLocks noChangeShapeType="1"/>
          </p:cNvSpPr>
          <p:nvPr/>
        </p:nvSpPr>
        <p:spPr bwMode="auto">
          <a:xfrm>
            <a:off x="4052888"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4" name="Line 6"/>
          <p:cNvSpPr>
            <a:spLocks noChangeShapeType="1"/>
          </p:cNvSpPr>
          <p:nvPr/>
        </p:nvSpPr>
        <p:spPr bwMode="auto">
          <a:xfrm>
            <a:off x="2641600"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5" name="Line 7"/>
          <p:cNvSpPr>
            <a:spLocks noChangeShapeType="1"/>
          </p:cNvSpPr>
          <p:nvPr/>
        </p:nvSpPr>
        <p:spPr bwMode="auto">
          <a:xfrm>
            <a:off x="1100138" y="4710113"/>
            <a:ext cx="7348537" cy="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6" name="Line 8"/>
          <p:cNvSpPr>
            <a:spLocks noChangeShapeType="1"/>
          </p:cNvSpPr>
          <p:nvPr/>
        </p:nvSpPr>
        <p:spPr bwMode="auto">
          <a:xfrm>
            <a:off x="8455025"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7" name="Line 9"/>
          <p:cNvSpPr>
            <a:spLocks noChangeShapeType="1"/>
          </p:cNvSpPr>
          <p:nvPr/>
        </p:nvSpPr>
        <p:spPr bwMode="auto">
          <a:xfrm>
            <a:off x="1098550" y="4710113"/>
            <a:ext cx="0" cy="274637"/>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8" name="Line 10"/>
          <p:cNvSpPr>
            <a:spLocks noChangeShapeType="1"/>
          </p:cNvSpPr>
          <p:nvPr/>
        </p:nvSpPr>
        <p:spPr bwMode="auto">
          <a:xfrm>
            <a:off x="1135063" y="1985963"/>
            <a:ext cx="7119937" cy="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19" name="Line 11"/>
          <p:cNvSpPr>
            <a:spLocks noChangeShapeType="1"/>
          </p:cNvSpPr>
          <p:nvPr/>
        </p:nvSpPr>
        <p:spPr bwMode="auto">
          <a:xfrm>
            <a:off x="3001963" y="1985963"/>
            <a:ext cx="0" cy="182562"/>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20" name="Line 12"/>
          <p:cNvSpPr>
            <a:spLocks noChangeShapeType="1"/>
          </p:cNvSpPr>
          <p:nvPr/>
        </p:nvSpPr>
        <p:spPr bwMode="auto">
          <a:xfrm>
            <a:off x="4765675" y="1814513"/>
            <a:ext cx="0" cy="1150937"/>
          </a:xfrm>
          <a:prstGeom prst="line">
            <a:avLst/>
          </a:prstGeom>
          <a:noFill/>
          <a:ln w="38100">
            <a:solidFill>
              <a:srgbClr val="F7CE5B"/>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19821" name="Line 13"/>
          <p:cNvSpPr>
            <a:spLocks noChangeShapeType="1"/>
          </p:cNvSpPr>
          <p:nvPr/>
        </p:nvSpPr>
        <p:spPr bwMode="auto">
          <a:xfrm>
            <a:off x="8261350" y="1985963"/>
            <a:ext cx="0" cy="182562"/>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3198" name="Rectangle 14"/>
          <p:cNvSpPr>
            <a:spLocks noGrp="1" noChangeArrowheads="1"/>
          </p:cNvSpPr>
          <p:nvPr>
            <p:ph type="title"/>
          </p:nvPr>
        </p:nvSpPr>
        <p:spPr>
          <a:xfrm>
            <a:off x="685800" y="152400"/>
            <a:ext cx="7772400" cy="1143000"/>
          </a:xfrm>
        </p:spPr>
        <p:txBody>
          <a:bodyPr/>
          <a:lstStyle/>
          <a:p>
            <a:r>
              <a:rPr lang="en-US" sz="3600" b="1" smtClean="0">
                <a:effectLst>
                  <a:outerShdw blurRad="38100" dist="38100" dir="2700000" algn="tl">
                    <a:srgbClr val="000000"/>
                  </a:outerShdw>
                </a:effectLst>
                <a:latin typeface="Arial" charset="0"/>
                <a:ea typeface="ＭＳ Ｐゴシック" pitchFamily="-84" charset="-128"/>
              </a:rPr>
              <a:t>Treatment: general approach</a:t>
            </a:r>
          </a:p>
        </p:txBody>
      </p:sp>
      <p:sp>
        <p:nvSpPr>
          <p:cNvPr id="119823" name="AutoShape 15"/>
          <p:cNvSpPr>
            <a:spLocks noChangeArrowheads="1"/>
          </p:cNvSpPr>
          <p:nvPr/>
        </p:nvSpPr>
        <p:spPr bwMode="auto">
          <a:xfrm>
            <a:off x="2665413" y="1325563"/>
            <a:ext cx="3887787" cy="495300"/>
          </a:xfrm>
          <a:prstGeom prst="flowChartProcess">
            <a:avLst/>
          </a:prstGeom>
          <a:noFill/>
          <a:ln w="38100">
            <a:solidFill>
              <a:srgbClr val="F7CE5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b="1"/>
              <a:t>Immediate resuscitation</a:t>
            </a:r>
          </a:p>
        </p:txBody>
      </p:sp>
      <p:sp>
        <p:nvSpPr>
          <p:cNvPr id="119824" name="Text Box 16"/>
          <p:cNvSpPr txBox="1">
            <a:spLocks noChangeArrowheads="1"/>
          </p:cNvSpPr>
          <p:nvPr/>
        </p:nvSpPr>
        <p:spPr bwMode="auto">
          <a:xfrm>
            <a:off x="2135188" y="2168525"/>
            <a:ext cx="1697037" cy="581025"/>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Haemodynamic support</a:t>
            </a:r>
          </a:p>
        </p:txBody>
      </p:sp>
      <p:sp>
        <p:nvSpPr>
          <p:cNvPr id="119825" name="Text Box 17"/>
          <p:cNvSpPr txBox="1">
            <a:spLocks noChangeArrowheads="1"/>
          </p:cNvSpPr>
          <p:nvPr/>
        </p:nvSpPr>
        <p:spPr bwMode="auto">
          <a:xfrm>
            <a:off x="3946525" y="2168525"/>
            <a:ext cx="1658938" cy="581025"/>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solidFill>
                  <a:srgbClr val="154381"/>
                </a:solidFill>
              </a:rPr>
              <a:t>Identify/treat infection</a:t>
            </a:r>
          </a:p>
        </p:txBody>
      </p:sp>
      <p:sp>
        <p:nvSpPr>
          <p:cNvPr id="119826" name="Text Box 18"/>
          <p:cNvSpPr txBox="1">
            <a:spLocks noChangeArrowheads="1"/>
          </p:cNvSpPr>
          <p:nvPr/>
        </p:nvSpPr>
        <p:spPr bwMode="auto">
          <a:xfrm>
            <a:off x="201613" y="2168525"/>
            <a:ext cx="1819275" cy="8255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Oxygen therapy/ ventilatory support</a:t>
            </a:r>
          </a:p>
        </p:txBody>
      </p:sp>
      <p:sp>
        <p:nvSpPr>
          <p:cNvPr id="119827" name="Text Box 19"/>
          <p:cNvSpPr txBox="1">
            <a:spLocks noChangeArrowheads="1"/>
          </p:cNvSpPr>
          <p:nvPr/>
        </p:nvSpPr>
        <p:spPr bwMode="auto">
          <a:xfrm>
            <a:off x="7532688" y="2168525"/>
            <a:ext cx="1319212" cy="581025"/>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Supportive care</a:t>
            </a:r>
          </a:p>
        </p:txBody>
      </p:sp>
      <p:sp>
        <p:nvSpPr>
          <p:cNvPr id="119828" name="Text Box 20"/>
          <p:cNvSpPr txBox="1">
            <a:spLocks noChangeArrowheads="1"/>
          </p:cNvSpPr>
          <p:nvPr/>
        </p:nvSpPr>
        <p:spPr bwMode="auto">
          <a:xfrm>
            <a:off x="3454400" y="4984750"/>
            <a:ext cx="1203325" cy="33655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Nutrition</a:t>
            </a:r>
          </a:p>
        </p:txBody>
      </p:sp>
      <p:sp>
        <p:nvSpPr>
          <p:cNvPr id="119829" name="Text Box 21"/>
          <p:cNvSpPr txBox="1">
            <a:spLocks noChangeArrowheads="1"/>
          </p:cNvSpPr>
          <p:nvPr/>
        </p:nvSpPr>
        <p:spPr bwMode="auto">
          <a:xfrm>
            <a:off x="4789488" y="4984750"/>
            <a:ext cx="1349375" cy="581025"/>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Stress ulcer prophylaxis</a:t>
            </a:r>
          </a:p>
        </p:txBody>
      </p:sp>
      <p:sp>
        <p:nvSpPr>
          <p:cNvPr id="119830" name="Text Box 22"/>
          <p:cNvSpPr txBox="1">
            <a:spLocks noChangeArrowheads="1"/>
          </p:cNvSpPr>
          <p:nvPr/>
        </p:nvSpPr>
        <p:spPr bwMode="auto">
          <a:xfrm>
            <a:off x="6230938" y="4984750"/>
            <a:ext cx="1535112" cy="8255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Renal replacement therapy </a:t>
            </a:r>
          </a:p>
        </p:txBody>
      </p:sp>
      <p:sp>
        <p:nvSpPr>
          <p:cNvPr id="119831" name="Text Box 23"/>
          <p:cNvSpPr txBox="1">
            <a:spLocks noChangeArrowheads="1"/>
          </p:cNvSpPr>
          <p:nvPr/>
        </p:nvSpPr>
        <p:spPr bwMode="auto">
          <a:xfrm>
            <a:off x="1960563" y="4984750"/>
            <a:ext cx="1365250" cy="581025"/>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DVT prophylaxis</a:t>
            </a:r>
          </a:p>
        </p:txBody>
      </p:sp>
      <p:sp>
        <p:nvSpPr>
          <p:cNvPr id="119832" name="Text Box 24"/>
          <p:cNvSpPr txBox="1">
            <a:spLocks noChangeArrowheads="1"/>
          </p:cNvSpPr>
          <p:nvPr/>
        </p:nvSpPr>
        <p:spPr bwMode="auto">
          <a:xfrm>
            <a:off x="7885113" y="4984750"/>
            <a:ext cx="1006475" cy="8255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Good practice basics </a:t>
            </a:r>
          </a:p>
        </p:txBody>
      </p:sp>
      <p:sp>
        <p:nvSpPr>
          <p:cNvPr id="119833" name="AutoShape 25"/>
          <p:cNvSpPr>
            <a:spLocks noChangeArrowheads="1"/>
          </p:cNvSpPr>
          <p:nvPr/>
        </p:nvSpPr>
        <p:spPr bwMode="auto">
          <a:xfrm>
            <a:off x="2578100" y="3930650"/>
            <a:ext cx="182563" cy="361950"/>
          </a:xfrm>
          <a:prstGeom prst="rightArrow">
            <a:avLst>
              <a:gd name="adj1" fmla="val 58333"/>
              <a:gd name="adj2" fmla="val 56250"/>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19834" name="Text Box 26"/>
          <p:cNvSpPr txBox="1">
            <a:spLocks noChangeArrowheads="1"/>
          </p:cNvSpPr>
          <p:nvPr/>
        </p:nvSpPr>
        <p:spPr bwMode="auto">
          <a:xfrm>
            <a:off x="4979988" y="3822700"/>
            <a:ext cx="1150937" cy="581025"/>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solidFill>
                  <a:srgbClr val="154381"/>
                </a:solidFill>
              </a:rPr>
              <a:t>Identify pathogen</a:t>
            </a:r>
          </a:p>
        </p:txBody>
      </p:sp>
      <p:sp>
        <p:nvSpPr>
          <p:cNvPr id="119835" name="Text Box 27"/>
          <p:cNvSpPr txBox="1">
            <a:spLocks noChangeArrowheads="1"/>
          </p:cNvSpPr>
          <p:nvPr/>
        </p:nvSpPr>
        <p:spPr bwMode="auto">
          <a:xfrm>
            <a:off x="6357938" y="3822700"/>
            <a:ext cx="1992312" cy="581025"/>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solidFill>
                  <a:srgbClr val="154381"/>
                </a:solidFill>
              </a:rPr>
              <a:t>Change treatment as necessary</a:t>
            </a:r>
          </a:p>
        </p:txBody>
      </p:sp>
      <p:sp>
        <p:nvSpPr>
          <p:cNvPr id="119836" name="Text Box 28"/>
          <p:cNvSpPr txBox="1">
            <a:spLocks noChangeArrowheads="1"/>
          </p:cNvSpPr>
          <p:nvPr/>
        </p:nvSpPr>
        <p:spPr bwMode="auto">
          <a:xfrm>
            <a:off x="2795588" y="3822700"/>
            <a:ext cx="1966912" cy="581025"/>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solidFill>
                  <a:srgbClr val="154381"/>
                </a:solidFill>
              </a:rPr>
              <a:t>Assess for surgery/drainage</a:t>
            </a:r>
          </a:p>
        </p:txBody>
      </p:sp>
      <p:sp>
        <p:nvSpPr>
          <p:cNvPr id="119837" name="Text Box 29"/>
          <p:cNvSpPr txBox="1">
            <a:spLocks noChangeArrowheads="1"/>
          </p:cNvSpPr>
          <p:nvPr/>
        </p:nvSpPr>
        <p:spPr bwMode="auto">
          <a:xfrm>
            <a:off x="347663" y="3822700"/>
            <a:ext cx="2233612" cy="581025"/>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solidFill>
                  <a:srgbClr val="154381"/>
                </a:solidFill>
              </a:rPr>
              <a:t>Immediate broad- spectrum antibiotics</a:t>
            </a:r>
          </a:p>
        </p:txBody>
      </p:sp>
      <p:sp>
        <p:nvSpPr>
          <p:cNvPr id="119838" name="Line 30"/>
          <p:cNvSpPr>
            <a:spLocks noChangeShapeType="1"/>
          </p:cNvSpPr>
          <p:nvPr/>
        </p:nvSpPr>
        <p:spPr bwMode="auto">
          <a:xfrm>
            <a:off x="1470025" y="3548063"/>
            <a:ext cx="0" cy="315912"/>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39" name="Line 31"/>
          <p:cNvSpPr>
            <a:spLocks noChangeShapeType="1"/>
          </p:cNvSpPr>
          <p:nvPr/>
        </p:nvSpPr>
        <p:spPr bwMode="auto">
          <a:xfrm>
            <a:off x="1452563" y="3548063"/>
            <a:ext cx="3292475" cy="0"/>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40" name="Line 32"/>
          <p:cNvSpPr>
            <a:spLocks noChangeShapeType="1"/>
          </p:cNvSpPr>
          <p:nvPr/>
        </p:nvSpPr>
        <p:spPr bwMode="auto">
          <a:xfrm flipV="1">
            <a:off x="8458200" y="2759075"/>
            <a:ext cx="0" cy="1946275"/>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19841" name="AutoShape 33"/>
          <p:cNvSpPr>
            <a:spLocks noChangeArrowheads="1"/>
          </p:cNvSpPr>
          <p:nvPr/>
        </p:nvSpPr>
        <p:spPr bwMode="auto">
          <a:xfrm>
            <a:off x="6126163" y="3932238"/>
            <a:ext cx="182562" cy="361950"/>
          </a:xfrm>
          <a:prstGeom prst="rightArrow">
            <a:avLst>
              <a:gd name="adj1" fmla="val 58333"/>
              <a:gd name="adj2" fmla="val 56250"/>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19842" name="AutoShape 34"/>
          <p:cNvSpPr>
            <a:spLocks noChangeArrowheads="1"/>
          </p:cNvSpPr>
          <p:nvPr/>
        </p:nvSpPr>
        <p:spPr bwMode="auto">
          <a:xfrm>
            <a:off x="4759325" y="3930650"/>
            <a:ext cx="182563" cy="361950"/>
          </a:xfrm>
          <a:prstGeom prst="rightArrow">
            <a:avLst>
              <a:gd name="adj1" fmla="val 58333"/>
              <a:gd name="adj2" fmla="val 56250"/>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19843" name="Text Box 36"/>
          <p:cNvSpPr txBox="1">
            <a:spLocks noChangeArrowheads="1"/>
          </p:cNvSpPr>
          <p:nvPr/>
        </p:nvSpPr>
        <p:spPr bwMode="auto">
          <a:xfrm>
            <a:off x="469900" y="4984750"/>
            <a:ext cx="1365250" cy="8255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Prevention of pressure sores</a:t>
            </a:r>
          </a:p>
        </p:txBody>
      </p:sp>
      <p:sp>
        <p:nvSpPr>
          <p:cNvPr id="119844" name="Rectangle 37"/>
          <p:cNvSpPr>
            <a:spLocks noChangeArrowheads="1"/>
          </p:cNvSpPr>
          <p:nvPr/>
        </p:nvSpPr>
        <p:spPr bwMode="auto">
          <a:xfrm>
            <a:off x="650875" y="5937250"/>
            <a:ext cx="824071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3200"/>
              <a:t>Consider infection control throughout</a:t>
            </a:r>
          </a:p>
        </p:txBody>
      </p:sp>
      <p:sp>
        <p:nvSpPr>
          <p:cNvPr id="119845" name="Text Box 38"/>
          <p:cNvSpPr txBox="1">
            <a:spLocks noChangeArrowheads="1"/>
          </p:cNvSpPr>
          <p:nvPr/>
        </p:nvSpPr>
        <p:spPr bwMode="auto">
          <a:xfrm>
            <a:off x="3203575" y="2951163"/>
            <a:ext cx="3128963" cy="382587"/>
          </a:xfrm>
          <a:prstGeom prst="rect">
            <a:avLst/>
          </a:prstGeom>
          <a:solidFill>
            <a:srgbClr val="7B244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45720" rIns="45720" bIns="9144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600" b="1">
                <a:solidFill>
                  <a:srgbClr val="F7CE5B"/>
                </a:solidFill>
              </a:rPr>
              <a:t>Take microbiology specimens</a:t>
            </a:r>
          </a:p>
        </p:txBody>
      </p:sp>
      <p:sp>
        <p:nvSpPr>
          <p:cNvPr id="119846" name="Text Box 39"/>
          <p:cNvSpPr txBox="1">
            <a:spLocks noChangeArrowheads="1"/>
          </p:cNvSpPr>
          <p:nvPr/>
        </p:nvSpPr>
        <p:spPr bwMode="auto">
          <a:xfrm>
            <a:off x="650875" y="6505575"/>
            <a:ext cx="84931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DVT: deep vein thrombosis</a:t>
            </a:r>
            <a:endParaRPr lang="en-US" sz="1000" b="1">
              <a:solidFill>
                <a:srgbClr val="FFFFFF"/>
              </a:solidFill>
            </a:endParaRPr>
          </a:p>
        </p:txBody>
      </p:sp>
      <p:sp>
        <p:nvSpPr>
          <p:cNvPr id="119847" name="Line 40"/>
          <p:cNvSpPr>
            <a:spLocks noChangeShapeType="1"/>
          </p:cNvSpPr>
          <p:nvPr/>
        </p:nvSpPr>
        <p:spPr bwMode="auto">
          <a:xfrm>
            <a:off x="1136650" y="1985963"/>
            <a:ext cx="0" cy="182562"/>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48" name="Line 41"/>
          <p:cNvSpPr>
            <a:spLocks noChangeShapeType="1"/>
          </p:cNvSpPr>
          <p:nvPr/>
        </p:nvSpPr>
        <p:spPr bwMode="auto">
          <a:xfrm>
            <a:off x="6557963" y="1985963"/>
            <a:ext cx="0" cy="182562"/>
          </a:xfrm>
          <a:prstGeom prst="line">
            <a:avLst/>
          </a:prstGeom>
          <a:noFill/>
          <a:ln w="38100">
            <a:solidFill>
              <a:srgbClr val="F7CE5B"/>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119849" name="Text Box 42"/>
          <p:cNvSpPr txBox="1">
            <a:spLocks noChangeArrowheads="1"/>
          </p:cNvSpPr>
          <p:nvPr/>
        </p:nvSpPr>
        <p:spPr bwMode="auto">
          <a:xfrm>
            <a:off x="5719763" y="2168525"/>
            <a:ext cx="1697037" cy="581025"/>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600" b="1"/>
              <a:t>Metabolic assessment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D:\Follow up final results\Graph things\Fig 1 SF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3175"/>
            <a:ext cx="84582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ChangeArrowheads="1"/>
          </p:cNvSpPr>
          <p:nvPr/>
        </p:nvSpPr>
        <p:spPr bwMode="auto">
          <a:xfrm>
            <a:off x="2632075" y="6248400"/>
            <a:ext cx="6235700" cy="457200"/>
          </a:xfrm>
          <a:prstGeom prst="rect">
            <a:avLst/>
          </a:prstGeom>
          <a:noFill/>
          <a:ln w="9525">
            <a:noFill/>
            <a:miter lim="800000"/>
            <a:headEnd/>
            <a:tailEnd/>
          </a:ln>
          <a:effectLst/>
        </p:spPr>
        <p:txBody>
          <a:bodyPr wrap="none">
            <a:spAutoFit/>
          </a:bodyPr>
          <a:lstStyle/>
          <a:p>
            <a:pPr eaLnBrk="1" hangingPunct="1"/>
            <a:r>
              <a:rPr lang="en-GB" b="1">
                <a:effectLst>
                  <a:outerShdw blurRad="38100" dist="38100" dir="2700000" algn="tl">
                    <a:srgbClr val="000000"/>
                  </a:outerShdw>
                </a:effectLst>
              </a:rPr>
              <a:t>Sukantarat et al. Anaesthesia 2005;60:847</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8350250" y="627063"/>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0" tIns="0" rIns="0" bIns="0" anchor="ctr">
            <a:spAutoFit/>
          </a:bodyPr>
          <a:lstStyle/>
          <a:p>
            <a:r>
              <a:rPr lang="en-US" sz="2000" b="1"/>
              <a:t>7.4</a:t>
            </a:r>
            <a:endParaRPr lang="en-GB" b="1"/>
          </a:p>
        </p:txBody>
      </p:sp>
      <p:sp>
        <p:nvSpPr>
          <p:cNvPr id="164867" name="Rectangle 3"/>
          <p:cNvSpPr>
            <a:spLocks noGrp="1" noChangeArrowheads="1"/>
          </p:cNvSpPr>
          <p:nvPr>
            <p:ph type="title"/>
          </p:nvPr>
        </p:nvSpPr>
        <p:spPr>
          <a:xfrm>
            <a:off x="685800" y="304800"/>
            <a:ext cx="7772400" cy="1143000"/>
          </a:xfrm>
        </p:spPr>
        <p:txBody>
          <a:bodyPr/>
          <a:lstStyle/>
          <a:p>
            <a:r>
              <a:rPr lang="en-GB" sz="3200" b="1" smtClean="0">
                <a:effectLst>
                  <a:outerShdw blurRad="38100" dist="38100" dir="2700000" algn="tl">
                    <a:srgbClr val="000000"/>
                  </a:outerShdw>
                </a:effectLst>
                <a:latin typeface="Arial" charset="0"/>
                <a:ea typeface="ＭＳ Ｐゴシック" pitchFamily="-84" charset="-128"/>
              </a:rPr>
              <a:t>Trials of agents in sepsis, </a:t>
            </a:r>
            <a:br>
              <a:rPr lang="en-GB" sz="3200" b="1" smtClean="0">
                <a:effectLst>
                  <a:outerShdw blurRad="38100" dist="38100" dir="2700000" algn="tl">
                    <a:srgbClr val="000000"/>
                  </a:outerShdw>
                </a:effectLst>
                <a:latin typeface="Arial" charset="0"/>
                <a:ea typeface="ＭＳ Ｐゴシック" pitchFamily="-84" charset="-128"/>
              </a:rPr>
            </a:br>
            <a:r>
              <a:rPr lang="en-GB" sz="3200" b="1" smtClean="0">
                <a:effectLst>
                  <a:outerShdw blurRad="38100" dist="38100" dir="2700000" algn="tl">
                    <a:srgbClr val="000000"/>
                  </a:outerShdw>
                </a:effectLst>
                <a:latin typeface="Arial" charset="0"/>
                <a:ea typeface="ＭＳ Ｐゴシック" pitchFamily="-84" charset="-128"/>
              </a:rPr>
              <a:t>1996–2001</a:t>
            </a:r>
            <a:endParaRPr lang="en-US" sz="3200" b="1" smtClean="0">
              <a:effectLst>
                <a:outerShdw blurRad="38100" dist="38100" dir="2700000" algn="tl">
                  <a:srgbClr val="000000"/>
                </a:outerShdw>
              </a:effectLst>
              <a:latin typeface="Arial" charset="0"/>
              <a:ea typeface="ＭＳ Ｐゴシック" pitchFamily="-84" charset="-128"/>
            </a:endParaRPr>
          </a:p>
        </p:txBody>
      </p:sp>
      <p:sp>
        <p:nvSpPr>
          <p:cNvPr id="122884" name="Line 4"/>
          <p:cNvSpPr>
            <a:spLocks noChangeShapeType="1"/>
          </p:cNvSpPr>
          <p:nvPr/>
        </p:nvSpPr>
        <p:spPr bwMode="auto">
          <a:xfrm>
            <a:off x="1492250" y="3683000"/>
            <a:ext cx="6673850" cy="0"/>
          </a:xfrm>
          <a:prstGeom prst="line">
            <a:avLst/>
          </a:prstGeom>
          <a:noFill/>
          <a:ln w="28575">
            <a:solidFill>
              <a:srgbClr val="F7CE5B"/>
            </a:solidFill>
            <a:prstDash val="sysDot"/>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85" name="Line 5"/>
          <p:cNvSpPr>
            <a:spLocks noChangeShapeType="1"/>
          </p:cNvSpPr>
          <p:nvPr/>
        </p:nvSpPr>
        <p:spPr bwMode="auto">
          <a:xfrm flipV="1">
            <a:off x="7534275" y="3222625"/>
            <a:ext cx="0" cy="23495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86" name="Text Box 6"/>
          <p:cNvSpPr txBox="1">
            <a:spLocks noChangeArrowheads="1"/>
          </p:cNvSpPr>
          <p:nvPr/>
        </p:nvSpPr>
        <p:spPr bwMode="auto">
          <a:xfrm>
            <a:off x="7534275" y="3060700"/>
            <a:ext cx="815975" cy="201613"/>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887" name="Text Box 7"/>
          <p:cNvSpPr txBox="1">
            <a:spLocks noChangeArrowheads="1"/>
          </p:cNvSpPr>
          <p:nvPr/>
        </p:nvSpPr>
        <p:spPr bwMode="auto">
          <a:xfrm>
            <a:off x="5848350" y="2849563"/>
            <a:ext cx="768350" cy="201612"/>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888" name="Text Box 8"/>
          <p:cNvSpPr txBox="1">
            <a:spLocks noChangeArrowheads="1"/>
          </p:cNvSpPr>
          <p:nvPr/>
        </p:nvSpPr>
        <p:spPr bwMode="auto">
          <a:xfrm>
            <a:off x="2370138" y="6461125"/>
            <a:ext cx="495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Number of patients</a:t>
            </a:r>
          </a:p>
        </p:txBody>
      </p:sp>
      <p:sp>
        <p:nvSpPr>
          <p:cNvPr id="122889" name="Text Box 9"/>
          <p:cNvSpPr txBox="1">
            <a:spLocks noChangeArrowheads="1"/>
          </p:cNvSpPr>
          <p:nvPr/>
        </p:nvSpPr>
        <p:spPr bwMode="auto">
          <a:xfrm rot="-5400000">
            <a:off x="-665956" y="3572669"/>
            <a:ext cx="2962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Odds ratio</a:t>
            </a:r>
          </a:p>
        </p:txBody>
      </p:sp>
      <p:sp>
        <p:nvSpPr>
          <p:cNvPr id="122890" name="Text Box 10"/>
          <p:cNvSpPr txBox="1">
            <a:spLocks noChangeArrowheads="1"/>
          </p:cNvSpPr>
          <p:nvPr/>
        </p:nvSpPr>
        <p:spPr bwMode="auto">
          <a:xfrm>
            <a:off x="7024688" y="1333500"/>
            <a:ext cx="1028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7CE5B"/>
                </a:solidFill>
              </a:rPr>
              <a:t>Benefit</a:t>
            </a:r>
          </a:p>
        </p:txBody>
      </p:sp>
      <p:sp>
        <p:nvSpPr>
          <p:cNvPr id="122891" name="Line 11"/>
          <p:cNvSpPr>
            <a:spLocks noChangeShapeType="1"/>
          </p:cNvSpPr>
          <p:nvPr/>
        </p:nvSpPr>
        <p:spPr bwMode="auto">
          <a:xfrm flipV="1">
            <a:off x="7534275" y="1595438"/>
            <a:ext cx="0" cy="896937"/>
          </a:xfrm>
          <a:prstGeom prst="line">
            <a:avLst/>
          </a:prstGeom>
          <a:noFill/>
          <a:ln w="5715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92" name="Line 12"/>
          <p:cNvSpPr>
            <a:spLocks noChangeShapeType="1"/>
          </p:cNvSpPr>
          <p:nvPr/>
        </p:nvSpPr>
        <p:spPr bwMode="auto">
          <a:xfrm rot="10800000" flipV="1">
            <a:off x="7548563" y="4232275"/>
            <a:ext cx="0" cy="1138238"/>
          </a:xfrm>
          <a:prstGeom prst="line">
            <a:avLst/>
          </a:prstGeom>
          <a:noFill/>
          <a:ln w="57150">
            <a:solidFill>
              <a:srgbClr val="F7CE5B"/>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93" name="Text Box 13"/>
          <p:cNvSpPr txBox="1">
            <a:spLocks noChangeArrowheads="1"/>
          </p:cNvSpPr>
          <p:nvPr/>
        </p:nvSpPr>
        <p:spPr bwMode="auto">
          <a:xfrm>
            <a:off x="7021513" y="5380038"/>
            <a:ext cx="1028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7CE5B"/>
                </a:solidFill>
              </a:rPr>
              <a:t>Harm</a:t>
            </a:r>
          </a:p>
        </p:txBody>
      </p:sp>
      <p:sp>
        <p:nvSpPr>
          <p:cNvPr id="122894" name="Line 14"/>
          <p:cNvSpPr>
            <a:spLocks noChangeShapeType="1"/>
          </p:cNvSpPr>
          <p:nvPr/>
        </p:nvSpPr>
        <p:spPr bwMode="auto">
          <a:xfrm flipV="1">
            <a:off x="5848350" y="3054350"/>
            <a:ext cx="0" cy="44450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95" name="Text Box 15"/>
          <p:cNvSpPr txBox="1">
            <a:spLocks noChangeArrowheads="1"/>
          </p:cNvSpPr>
          <p:nvPr/>
        </p:nvSpPr>
        <p:spPr bwMode="auto">
          <a:xfrm>
            <a:off x="5330825" y="2341563"/>
            <a:ext cx="644525" cy="20161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rhAPC</a:t>
            </a:r>
          </a:p>
        </p:txBody>
      </p:sp>
      <p:sp>
        <p:nvSpPr>
          <p:cNvPr id="122896" name="Text Box 16"/>
          <p:cNvSpPr txBox="1">
            <a:spLocks noChangeArrowheads="1"/>
          </p:cNvSpPr>
          <p:nvPr/>
        </p:nvSpPr>
        <p:spPr bwMode="auto">
          <a:xfrm>
            <a:off x="4576763" y="3913188"/>
            <a:ext cx="571500" cy="201612"/>
          </a:xfrm>
          <a:prstGeom prst="rect">
            <a:avLst/>
          </a:prstGeom>
          <a:noFill/>
          <a:ln w="19050">
            <a:solidFill>
              <a:srgbClr val="F7CE5B"/>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sTNFr   </a:t>
            </a:r>
          </a:p>
        </p:txBody>
      </p:sp>
      <p:sp>
        <p:nvSpPr>
          <p:cNvPr id="122897" name="Line 17"/>
          <p:cNvSpPr>
            <a:spLocks noChangeShapeType="1"/>
          </p:cNvSpPr>
          <p:nvPr/>
        </p:nvSpPr>
        <p:spPr bwMode="auto">
          <a:xfrm flipV="1">
            <a:off x="4576763" y="3683000"/>
            <a:ext cx="0" cy="228600"/>
          </a:xfrm>
          <a:prstGeom prst="line">
            <a:avLst/>
          </a:prstGeom>
          <a:noFill/>
          <a:ln w="19050">
            <a:solidFill>
              <a:srgbClr val="F7CE5B"/>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898" name="Text Box 18"/>
          <p:cNvSpPr txBox="1">
            <a:spLocks noChangeArrowheads="1"/>
          </p:cNvSpPr>
          <p:nvPr/>
        </p:nvSpPr>
        <p:spPr bwMode="auto">
          <a:xfrm>
            <a:off x="3662363" y="4189413"/>
            <a:ext cx="730250" cy="201612"/>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899" name="Line 19"/>
          <p:cNvSpPr>
            <a:spLocks noChangeShapeType="1"/>
          </p:cNvSpPr>
          <p:nvPr/>
        </p:nvSpPr>
        <p:spPr bwMode="auto">
          <a:xfrm flipH="1" flipV="1">
            <a:off x="3662363" y="3592513"/>
            <a:ext cx="0" cy="608012"/>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00" name="Text Box 20"/>
          <p:cNvSpPr txBox="1">
            <a:spLocks noChangeArrowheads="1"/>
          </p:cNvSpPr>
          <p:nvPr/>
        </p:nvSpPr>
        <p:spPr bwMode="auto">
          <a:xfrm>
            <a:off x="3516313" y="3024188"/>
            <a:ext cx="504825" cy="201612"/>
          </a:xfrm>
          <a:prstGeom prst="rect">
            <a:avLst/>
          </a:prstGeom>
          <a:noFill/>
          <a:ln w="1905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IL-1ra</a:t>
            </a:r>
          </a:p>
        </p:txBody>
      </p:sp>
      <p:sp>
        <p:nvSpPr>
          <p:cNvPr id="122901" name="Line 21"/>
          <p:cNvSpPr>
            <a:spLocks noChangeShapeType="1"/>
          </p:cNvSpPr>
          <p:nvPr/>
        </p:nvSpPr>
        <p:spPr bwMode="auto">
          <a:xfrm flipH="1">
            <a:off x="3516313" y="3062288"/>
            <a:ext cx="0" cy="379412"/>
          </a:xfrm>
          <a:prstGeom prst="line">
            <a:avLst/>
          </a:prstGeom>
          <a:noFill/>
          <a:ln w="19050">
            <a:solidFill>
              <a:srgbClr val="CCCC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02" name="Text Box 22"/>
          <p:cNvSpPr txBox="1">
            <a:spLocks noChangeArrowheads="1"/>
          </p:cNvSpPr>
          <p:nvPr/>
        </p:nvSpPr>
        <p:spPr bwMode="auto">
          <a:xfrm>
            <a:off x="3511550" y="4470400"/>
            <a:ext cx="485775" cy="201613"/>
          </a:xfrm>
          <a:prstGeom prst="rect">
            <a:avLst/>
          </a:prstGeom>
          <a:noFill/>
          <a:ln w="1905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IL-1ra</a:t>
            </a:r>
          </a:p>
        </p:txBody>
      </p:sp>
      <p:sp>
        <p:nvSpPr>
          <p:cNvPr id="122903" name="Line 23"/>
          <p:cNvSpPr>
            <a:spLocks noChangeShapeType="1"/>
          </p:cNvSpPr>
          <p:nvPr/>
        </p:nvSpPr>
        <p:spPr bwMode="auto">
          <a:xfrm flipV="1">
            <a:off x="3513138" y="3663950"/>
            <a:ext cx="0" cy="854075"/>
          </a:xfrm>
          <a:prstGeom prst="line">
            <a:avLst/>
          </a:prstGeom>
          <a:noFill/>
          <a:ln w="19050">
            <a:solidFill>
              <a:srgbClr val="CCCC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04" name="Text Box 24"/>
          <p:cNvSpPr txBox="1">
            <a:spLocks noChangeArrowheads="1"/>
          </p:cNvSpPr>
          <p:nvPr/>
        </p:nvSpPr>
        <p:spPr bwMode="auto">
          <a:xfrm>
            <a:off x="2825750" y="2687638"/>
            <a:ext cx="676275" cy="201612"/>
          </a:xfrm>
          <a:prstGeom prst="rect">
            <a:avLst/>
          </a:prstGeom>
          <a:noFill/>
          <a:ln w="19050">
            <a:solidFill>
              <a:srgbClr val="B4345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PAFra</a:t>
            </a:r>
          </a:p>
        </p:txBody>
      </p:sp>
      <p:sp>
        <p:nvSpPr>
          <p:cNvPr id="122905" name="Line 25"/>
          <p:cNvSpPr>
            <a:spLocks noChangeShapeType="1"/>
          </p:cNvSpPr>
          <p:nvPr/>
        </p:nvSpPr>
        <p:spPr bwMode="auto">
          <a:xfrm flipH="1">
            <a:off x="2825750" y="2889250"/>
            <a:ext cx="0" cy="635000"/>
          </a:xfrm>
          <a:prstGeom prst="line">
            <a:avLst/>
          </a:prstGeom>
          <a:noFill/>
          <a:ln w="19050">
            <a:solidFill>
              <a:srgbClr val="B4345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06" name="Text Box 26"/>
          <p:cNvSpPr txBox="1">
            <a:spLocks noChangeArrowheads="1"/>
          </p:cNvSpPr>
          <p:nvPr/>
        </p:nvSpPr>
        <p:spPr bwMode="auto">
          <a:xfrm>
            <a:off x="2692400" y="2290763"/>
            <a:ext cx="825500" cy="201612"/>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907" name="Line 27"/>
          <p:cNvSpPr>
            <a:spLocks noChangeShapeType="1"/>
          </p:cNvSpPr>
          <p:nvPr/>
        </p:nvSpPr>
        <p:spPr bwMode="auto">
          <a:xfrm flipH="1">
            <a:off x="2692400" y="2492375"/>
            <a:ext cx="0" cy="101282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08" name="Text Box 28"/>
          <p:cNvSpPr txBox="1">
            <a:spLocks noChangeArrowheads="1"/>
          </p:cNvSpPr>
          <p:nvPr/>
        </p:nvSpPr>
        <p:spPr bwMode="auto">
          <a:xfrm>
            <a:off x="2578100" y="2035175"/>
            <a:ext cx="1419225" cy="201613"/>
          </a:xfrm>
          <a:prstGeom prst="rect">
            <a:avLst/>
          </a:prstGeom>
          <a:noFill/>
          <a:ln w="19050">
            <a:solidFill>
              <a:srgbClr val="7B2441"/>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Anti-bradykinin</a:t>
            </a:r>
          </a:p>
        </p:txBody>
      </p:sp>
      <p:sp>
        <p:nvSpPr>
          <p:cNvPr id="122909" name="Line 29"/>
          <p:cNvSpPr>
            <a:spLocks noChangeShapeType="1"/>
          </p:cNvSpPr>
          <p:nvPr/>
        </p:nvSpPr>
        <p:spPr bwMode="auto">
          <a:xfrm flipH="1">
            <a:off x="2578100" y="2236788"/>
            <a:ext cx="0" cy="1325562"/>
          </a:xfrm>
          <a:prstGeom prst="line">
            <a:avLst/>
          </a:prstGeom>
          <a:noFill/>
          <a:ln w="19050">
            <a:solidFill>
              <a:srgbClr val="7B244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0" name="Text Box 30"/>
          <p:cNvSpPr txBox="1">
            <a:spLocks noChangeArrowheads="1"/>
          </p:cNvSpPr>
          <p:nvPr/>
        </p:nvSpPr>
        <p:spPr bwMode="auto">
          <a:xfrm>
            <a:off x="2457450" y="1739900"/>
            <a:ext cx="1539875" cy="201613"/>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Anti-prostaglandin</a:t>
            </a:r>
          </a:p>
        </p:txBody>
      </p:sp>
      <p:sp>
        <p:nvSpPr>
          <p:cNvPr id="122911" name="Line 31"/>
          <p:cNvSpPr>
            <a:spLocks noChangeShapeType="1"/>
          </p:cNvSpPr>
          <p:nvPr/>
        </p:nvSpPr>
        <p:spPr bwMode="auto">
          <a:xfrm flipH="1">
            <a:off x="2457450" y="1941513"/>
            <a:ext cx="0" cy="1563687"/>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2" name="Text Box 32"/>
          <p:cNvSpPr txBox="1">
            <a:spLocks noChangeArrowheads="1"/>
          </p:cNvSpPr>
          <p:nvPr/>
        </p:nvSpPr>
        <p:spPr bwMode="auto">
          <a:xfrm>
            <a:off x="2003425" y="4362450"/>
            <a:ext cx="1311275" cy="201613"/>
          </a:xfrm>
          <a:prstGeom prst="rect">
            <a:avLst/>
          </a:prstGeom>
          <a:noFill/>
          <a:ln w="19050">
            <a:solidFill>
              <a:srgbClr val="7B2441"/>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Anti-bradykinin</a:t>
            </a:r>
          </a:p>
        </p:txBody>
      </p:sp>
      <p:sp>
        <p:nvSpPr>
          <p:cNvPr id="122913" name="Line 33"/>
          <p:cNvSpPr>
            <a:spLocks noChangeShapeType="1"/>
          </p:cNvSpPr>
          <p:nvPr/>
        </p:nvSpPr>
        <p:spPr bwMode="auto">
          <a:xfrm flipH="1" flipV="1">
            <a:off x="1998663" y="4108450"/>
            <a:ext cx="3175" cy="400050"/>
          </a:xfrm>
          <a:prstGeom prst="line">
            <a:avLst/>
          </a:prstGeom>
          <a:noFill/>
          <a:ln w="19050">
            <a:solidFill>
              <a:srgbClr val="7B244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4" name="Text Box 34"/>
          <p:cNvSpPr txBox="1">
            <a:spLocks noChangeArrowheads="1"/>
          </p:cNvSpPr>
          <p:nvPr/>
        </p:nvSpPr>
        <p:spPr bwMode="auto">
          <a:xfrm>
            <a:off x="1720850" y="2898775"/>
            <a:ext cx="635000" cy="201613"/>
          </a:xfrm>
          <a:prstGeom prst="rect">
            <a:avLst/>
          </a:prstGeom>
          <a:noFill/>
          <a:ln w="19050">
            <a:solidFill>
              <a:srgbClr val="B4345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PAFra</a:t>
            </a:r>
          </a:p>
        </p:txBody>
      </p:sp>
      <p:sp>
        <p:nvSpPr>
          <p:cNvPr id="122915" name="Text Box 35"/>
          <p:cNvSpPr txBox="1">
            <a:spLocks noChangeArrowheads="1"/>
          </p:cNvSpPr>
          <p:nvPr/>
        </p:nvSpPr>
        <p:spPr bwMode="auto">
          <a:xfrm>
            <a:off x="1654175" y="1957388"/>
            <a:ext cx="508000" cy="201612"/>
          </a:xfrm>
          <a:prstGeom prst="rect">
            <a:avLst/>
          </a:prstGeom>
          <a:noFill/>
          <a:ln w="1905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IL-1ra</a:t>
            </a:r>
          </a:p>
        </p:txBody>
      </p:sp>
      <p:sp>
        <p:nvSpPr>
          <p:cNvPr id="122916" name="Line 36"/>
          <p:cNvSpPr>
            <a:spLocks noChangeShapeType="1"/>
          </p:cNvSpPr>
          <p:nvPr/>
        </p:nvSpPr>
        <p:spPr bwMode="auto">
          <a:xfrm flipH="1">
            <a:off x="1654175" y="2173288"/>
            <a:ext cx="0" cy="509587"/>
          </a:xfrm>
          <a:prstGeom prst="line">
            <a:avLst/>
          </a:prstGeom>
          <a:noFill/>
          <a:ln w="19050">
            <a:solidFill>
              <a:srgbClr val="CCCC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7" name="Line 37"/>
          <p:cNvSpPr>
            <a:spLocks noChangeShapeType="1"/>
          </p:cNvSpPr>
          <p:nvPr/>
        </p:nvSpPr>
        <p:spPr bwMode="auto">
          <a:xfrm flipH="1">
            <a:off x="2016125" y="3103563"/>
            <a:ext cx="3175" cy="174625"/>
          </a:xfrm>
          <a:prstGeom prst="line">
            <a:avLst/>
          </a:prstGeom>
          <a:noFill/>
          <a:ln w="19050">
            <a:solidFill>
              <a:srgbClr val="B4345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8" name="Line 38"/>
          <p:cNvSpPr>
            <a:spLocks noChangeShapeType="1"/>
          </p:cNvSpPr>
          <p:nvPr/>
        </p:nvSpPr>
        <p:spPr bwMode="auto">
          <a:xfrm flipH="1">
            <a:off x="1501775" y="1687513"/>
            <a:ext cx="0" cy="65405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19" name="Text Box 39"/>
          <p:cNvSpPr txBox="1">
            <a:spLocks noChangeArrowheads="1"/>
          </p:cNvSpPr>
          <p:nvPr/>
        </p:nvSpPr>
        <p:spPr bwMode="auto">
          <a:xfrm>
            <a:off x="1497013" y="1485900"/>
            <a:ext cx="860425" cy="201613"/>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920" name="Text Box 40"/>
          <p:cNvSpPr txBox="1">
            <a:spLocks noChangeArrowheads="1"/>
          </p:cNvSpPr>
          <p:nvPr/>
        </p:nvSpPr>
        <p:spPr bwMode="auto">
          <a:xfrm>
            <a:off x="1752600" y="4645025"/>
            <a:ext cx="603250" cy="201613"/>
          </a:xfrm>
          <a:prstGeom prst="rect">
            <a:avLst/>
          </a:prstGeom>
          <a:noFill/>
          <a:ln w="19050">
            <a:solidFill>
              <a:srgbClr val="F7CE5B"/>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sTNFr</a:t>
            </a:r>
          </a:p>
        </p:txBody>
      </p:sp>
      <p:sp>
        <p:nvSpPr>
          <p:cNvPr id="122921" name="Line 41"/>
          <p:cNvSpPr>
            <a:spLocks noChangeShapeType="1"/>
          </p:cNvSpPr>
          <p:nvPr/>
        </p:nvSpPr>
        <p:spPr bwMode="auto">
          <a:xfrm flipV="1">
            <a:off x="1752600" y="4370388"/>
            <a:ext cx="3175" cy="430212"/>
          </a:xfrm>
          <a:prstGeom prst="line">
            <a:avLst/>
          </a:prstGeom>
          <a:noFill/>
          <a:ln w="19050">
            <a:solidFill>
              <a:srgbClr val="F7CE5B"/>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22" name="Text Box 42"/>
          <p:cNvSpPr txBox="1">
            <a:spLocks noChangeArrowheads="1"/>
          </p:cNvSpPr>
          <p:nvPr/>
        </p:nvSpPr>
        <p:spPr bwMode="auto">
          <a:xfrm>
            <a:off x="1609725" y="4921250"/>
            <a:ext cx="746125" cy="201613"/>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923" name="Line 43"/>
          <p:cNvSpPr>
            <a:spLocks noChangeShapeType="1"/>
          </p:cNvSpPr>
          <p:nvPr/>
        </p:nvSpPr>
        <p:spPr bwMode="auto">
          <a:xfrm flipH="1" flipV="1">
            <a:off x="1606550" y="4216400"/>
            <a:ext cx="4763" cy="708025"/>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24" name="Text Box 44"/>
          <p:cNvSpPr txBox="1">
            <a:spLocks noChangeArrowheads="1"/>
          </p:cNvSpPr>
          <p:nvPr/>
        </p:nvSpPr>
        <p:spPr bwMode="auto">
          <a:xfrm>
            <a:off x="1492250" y="5200650"/>
            <a:ext cx="1508125" cy="201613"/>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Anti-prostaglandin</a:t>
            </a:r>
          </a:p>
        </p:txBody>
      </p:sp>
      <p:sp>
        <p:nvSpPr>
          <p:cNvPr id="122925" name="Line 45"/>
          <p:cNvSpPr>
            <a:spLocks noChangeShapeType="1"/>
          </p:cNvSpPr>
          <p:nvPr/>
        </p:nvSpPr>
        <p:spPr bwMode="auto">
          <a:xfrm flipH="1" flipV="1">
            <a:off x="1492250" y="4794250"/>
            <a:ext cx="0" cy="398463"/>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26" name="Text Box 46"/>
          <p:cNvSpPr txBox="1">
            <a:spLocks noChangeArrowheads="1"/>
          </p:cNvSpPr>
          <p:nvPr/>
        </p:nvSpPr>
        <p:spPr bwMode="auto">
          <a:xfrm>
            <a:off x="2279650" y="3802063"/>
            <a:ext cx="746125" cy="201612"/>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TNF-Mab</a:t>
            </a:r>
          </a:p>
        </p:txBody>
      </p:sp>
      <p:sp>
        <p:nvSpPr>
          <p:cNvPr id="122927" name="Line 47"/>
          <p:cNvSpPr>
            <a:spLocks noChangeShapeType="1"/>
          </p:cNvSpPr>
          <p:nvPr/>
        </p:nvSpPr>
        <p:spPr bwMode="auto">
          <a:xfrm>
            <a:off x="1582738" y="3802063"/>
            <a:ext cx="706437" cy="0"/>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28" name="Line 48"/>
          <p:cNvSpPr>
            <a:spLocks noChangeShapeType="1"/>
          </p:cNvSpPr>
          <p:nvPr/>
        </p:nvSpPr>
        <p:spPr bwMode="auto">
          <a:xfrm flipH="1">
            <a:off x="1752600" y="3911600"/>
            <a:ext cx="527050" cy="1588"/>
          </a:xfrm>
          <a:prstGeom prst="line">
            <a:avLst/>
          </a:prstGeom>
          <a:noFill/>
          <a:ln w="19050">
            <a:solidFill>
              <a:srgbClr val="00FFFF"/>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29" name="Text Box 49"/>
          <p:cNvSpPr txBox="1">
            <a:spLocks noChangeArrowheads="1"/>
          </p:cNvSpPr>
          <p:nvPr/>
        </p:nvSpPr>
        <p:spPr bwMode="auto">
          <a:xfrm>
            <a:off x="1492250" y="3430588"/>
            <a:ext cx="669925" cy="201612"/>
          </a:xfrm>
          <a:prstGeom prst="rect">
            <a:avLst/>
          </a:prstGeom>
          <a:noFill/>
          <a:ln w="19050">
            <a:solidFill>
              <a:srgbClr val="007BC5"/>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Steroid</a:t>
            </a:r>
          </a:p>
        </p:txBody>
      </p:sp>
      <p:sp>
        <p:nvSpPr>
          <p:cNvPr id="122930" name="Line 50"/>
          <p:cNvSpPr>
            <a:spLocks noChangeShapeType="1"/>
          </p:cNvSpPr>
          <p:nvPr/>
        </p:nvSpPr>
        <p:spPr bwMode="auto">
          <a:xfrm flipV="1">
            <a:off x="1492250" y="3157538"/>
            <a:ext cx="0" cy="322262"/>
          </a:xfrm>
          <a:prstGeom prst="line">
            <a:avLst/>
          </a:prstGeom>
          <a:noFill/>
          <a:ln w="19050">
            <a:solidFill>
              <a:srgbClr val="007BC5"/>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31" name="Line 51"/>
          <p:cNvSpPr>
            <a:spLocks noChangeShapeType="1"/>
          </p:cNvSpPr>
          <p:nvPr/>
        </p:nvSpPr>
        <p:spPr bwMode="auto">
          <a:xfrm>
            <a:off x="1420813" y="5983288"/>
            <a:ext cx="6950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32" name="Line 52"/>
          <p:cNvSpPr>
            <a:spLocks noChangeShapeType="1"/>
          </p:cNvSpPr>
          <p:nvPr/>
        </p:nvSpPr>
        <p:spPr bwMode="auto">
          <a:xfrm flipV="1">
            <a:off x="1420813" y="1336675"/>
            <a:ext cx="0" cy="4646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nvGrpSpPr>
          <p:cNvPr id="122933" name="Group 53"/>
          <p:cNvGrpSpPr>
            <a:grpSpLocks/>
          </p:cNvGrpSpPr>
          <p:nvPr/>
        </p:nvGrpSpPr>
        <p:grpSpPr bwMode="auto">
          <a:xfrm>
            <a:off x="2589213" y="5999163"/>
            <a:ext cx="5799137" cy="150812"/>
            <a:chOff x="1631" y="3779"/>
            <a:chExt cx="3653" cy="95"/>
          </a:xfrm>
        </p:grpSpPr>
        <p:sp>
          <p:nvSpPr>
            <p:cNvPr id="122978" name="Line 54"/>
            <p:cNvSpPr>
              <a:spLocks noChangeShapeType="1"/>
            </p:cNvSpPr>
            <p:nvPr/>
          </p:nvSpPr>
          <p:spPr bwMode="auto">
            <a:xfrm>
              <a:off x="1631"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9" name="Line 55"/>
            <p:cNvSpPr>
              <a:spLocks noChangeShapeType="1"/>
            </p:cNvSpPr>
            <p:nvPr/>
          </p:nvSpPr>
          <p:spPr bwMode="auto">
            <a:xfrm>
              <a:off x="2358"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80" name="Line 56"/>
            <p:cNvSpPr>
              <a:spLocks noChangeShapeType="1"/>
            </p:cNvSpPr>
            <p:nvPr/>
          </p:nvSpPr>
          <p:spPr bwMode="auto">
            <a:xfrm>
              <a:off x="3084"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81" name="Line 57"/>
            <p:cNvSpPr>
              <a:spLocks noChangeShapeType="1"/>
            </p:cNvSpPr>
            <p:nvPr/>
          </p:nvSpPr>
          <p:spPr bwMode="auto">
            <a:xfrm>
              <a:off x="3831"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82" name="Line 58"/>
            <p:cNvSpPr>
              <a:spLocks noChangeShapeType="1"/>
            </p:cNvSpPr>
            <p:nvPr/>
          </p:nvSpPr>
          <p:spPr bwMode="auto">
            <a:xfrm>
              <a:off x="4558"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83" name="Line 59"/>
            <p:cNvSpPr>
              <a:spLocks noChangeShapeType="1"/>
            </p:cNvSpPr>
            <p:nvPr/>
          </p:nvSpPr>
          <p:spPr bwMode="auto">
            <a:xfrm>
              <a:off x="5284"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sp>
        <p:nvSpPr>
          <p:cNvPr id="122934" name="Text Box 60"/>
          <p:cNvSpPr txBox="1">
            <a:spLocks noChangeArrowheads="1"/>
          </p:cNvSpPr>
          <p:nvPr/>
        </p:nvSpPr>
        <p:spPr bwMode="auto">
          <a:xfrm>
            <a:off x="1149350" y="61468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0</a:t>
            </a:r>
          </a:p>
        </p:txBody>
      </p:sp>
      <p:sp>
        <p:nvSpPr>
          <p:cNvPr id="122935" name="Text Box 61"/>
          <p:cNvSpPr txBox="1">
            <a:spLocks noChangeArrowheads="1"/>
          </p:cNvSpPr>
          <p:nvPr/>
        </p:nvSpPr>
        <p:spPr bwMode="auto">
          <a:xfrm>
            <a:off x="2286000" y="61468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500</a:t>
            </a:r>
          </a:p>
        </p:txBody>
      </p:sp>
      <p:grpSp>
        <p:nvGrpSpPr>
          <p:cNvPr id="122936" name="Group 62"/>
          <p:cNvGrpSpPr>
            <a:grpSpLocks/>
          </p:cNvGrpSpPr>
          <p:nvPr/>
        </p:nvGrpSpPr>
        <p:grpSpPr bwMode="auto">
          <a:xfrm>
            <a:off x="2005013" y="5999163"/>
            <a:ext cx="5799137" cy="74612"/>
            <a:chOff x="1631" y="3779"/>
            <a:chExt cx="3653" cy="95"/>
          </a:xfrm>
        </p:grpSpPr>
        <p:sp>
          <p:nvSpPr>
            <p:cNvPr id="122972" name="Line 63"/>
            <p:cNvSpPr>
              <a:spLocks noChangeShapeType="1"/>
            </p:cNvSpPr>
            <p:nvPr/>
          </p:nvSpPr>
          <p:spPr bwMode="auto">
            <a:xfrm>
              <a:off x="1631"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3" name="Line 64"/>
            <p:cNvSpPr>
              <a:spLocks noChangeShapeType="1"/>
            </p:cNvSpPr>
            <p:nvPr/>
          </p:nvSpPr>
          <p:spPr bwMode="auto">
            <a:xfrm>
              <a:off x="2358"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4" name="Line 65"/>
            <p:cNvSpPr>
              <a:spLocks noChangeShapeType="1"/>
            </p:cNvSpPr>
            <p:nvPr/>
          </p:nvSpPr>
          <p:spPr bwMode="auto">
            <a:xfrm>
              <a:off x="3084"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5" name="Line 66"/>
            <p:cNvSpPr>
              <a:spLocks noChangeShapeType="1"/>
            </p:cNvSpPr>
            <p:nvPr/>
          </p:nvSpPr>
          <p:spPr bwMode="auto">
            <a:xfrm>
              <a:off x="3831"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6" name="Line 67"/>
            <p:cNvSpPr>
              <a:spLocks noChangeShapeType="1"/>
            </p:cNvSpPr>
            <p:nvPr/>
          </p:nvSpPr>
          <p:spPr bwMode="auto">
            <a:xfrm>
              <a:off x="4558"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122977" name="Line 68"/>
            <p:cNvSpPr>
              <a:spLocks noChangeShapeType="1"/>
            </p:cNvSpPr>
            <p:nvPr/>
          </p:nvSpPr>
          <p:spPr bwMode="auto">
            <a:xfrm>
              <a:off x="5284" y="3779"/>
              <a:ext cx="0" cy="9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sp>
        <p:nvSpPr>
          <p:cNvPr id="122937" name="Text Box 69"/>
          <p:cNvSpPr txBox="1">
            <a:spLocks noChangeArrowheads="1"/>
          </p:cNvSpPr>
          <p:nvPr/>
        </p:nvSpPr>
        <p:spPr bwMode="auto">
          <a:xfrm>
            <a:off x="3438525" y="61468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1,000</a:t>
            </a:r>
          </a:p>
        </p:txBody>
      </p:sp>
      <p:sp>
        <p:nvSpPr>
          <p:cNvPr id="122938" name="Text Box 70"/>
          <p:cNvSpPr txBox="1">
            <a:spLocks noChangeArrowheads="1"/>
          </p:cNvSpPr>
          <p:nvPr/>
        </p:nvSpPr>
        <p:spPr bwMode="auto">
          <a:xfrm>
            <a:off x="4641850" y="61468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1,500</a:t>
            </a:r>
          </a:p>
        </p:txBody>
      </p:sp>
      <p:sp>
        <p:nvSpPr>
          <p:cNvPr id="122939" name="Text Box 71"/>
          <p:cNvSpPr txBox="1">
            <a:spLocks noChangeArrowheads="1"/>
          </p:cNvSpPr>
          <p:nvPr/>
        </p:nvSpPr>
        <p:spPr bwMode="auto">
          <a:xfrm>
            <a:off x="5795963" y="6146800"/>
            <a:ext cx="576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2,000</a:t>
            </a:r>
          </a:p>
        </p:txBody>
      </p:sp>
      <p:sp>
        <p:nvSpPr>
          <p:cNvPr id="122940" name="Text Box 72"/>
          <p:cNvSpPr txBox="1">
            <a:spLocks noChangeArrowheads="1"/>
          </p:cNvSpPr>
          <p:nvPr/>
        </p:nvSpPr>
        <p:spPr bwMode="auto">
          <a:xfrm>
            <a:off x="6964363" y="6146800"/>
            <a:ext cx="576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2,500</a:t>
            </a:r>
          </a:p>
        </p:txBody>
      </p:sp>
      <p:sp>
        <p:nvSpPr>
          <p:cNvPr id="122941" name="Text Box 73"/>
          <p:cNvSpPr txBox="1">
            <a:spLocks noChangeArrowheads="1"/>
          </p:cNvSpPr>
          <p:nvPr/>
        </p:nvSpPr>
        <p:spPr bwMode="auto">
          <a:xfrm>
            <a:off x="8102600" y="6146800"/>
            <a:ext cx="576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sz="1800" b="1">
                <a:solidFill>
                  <a:srgbClr val="FFFFFF"/>
                </a:solidFill>
              </a:rPr>
              <a:t>3,000</a:t>
            </a:r>
          </a:p>
        </p:txBody>
      </p:sp>
      <p:sp>
        <p:nvSpPr>
          <p:cNvPr id="122942" name="Line 74"/>
          <p:cNvSpPr>
            <a:spLocks noChangeShapeType="1"/>
          </p:cNvSpPr>
          <p:nvPr/>
        </p:nvSpPr>
        <p:spPr bwMode="auto">
          <a:xfrm>
            <a:off x="1303338" y="3659188"/>
            <a:ext cx="115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43" name="Line 75"/>
          <p:cNvSpPr>
            <a:spLocks noChangeShapeType="1"/>
          </p:cNvSpPr>
          <p:nvPr/>
        </p:nvSpPr>
        <p:spPr bwMode="auto">
          <a:xfrm>
            <a:off x="1303338" y="1336675"/>
            <a:ext cx="115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44" name="Text Box 76"/>
          <p:cNvSpPr txBox="1">
            <a:spLocks noChangeArrowheads="1"/>
          </p:cNvSpPr>
          <p:nvPr/>
        </p:nvSpPr>
        <p:spPr bwMode="auto">
          <a:xfrm>
            <a:off x="465138" y="1190625"/>
            <a:ext cx="7747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lnSpc>
                <a:spcPct val="110000"/>
              </a:lnSpc>
              <a:spcBef>
                <a:spcPct val="170000"/>
              </a:spcBef>
            </a:pPr>
            <a:r>
              <a:rPr lang="en-US" sz="1800" b="1">
                <a:solidFill>
                  <a:srgbClr val="FFFFFF"/>
                </a:solidFill>
              </a:rPr>
              <a:t>10</a:t>
            </a:r>
          </a:p>
          <a:p>
            <a:pPr algn="r">
              <a:lnSpc>
                <a:spcPct val="110000"/>
              </a:lnSpc>
              <a:spcBef>
                <a:spcPct val="170000"/>
              </a:spcBef>
            </a:pPr>
            <a:endParaRPr lang="en-US" sz="1800" b="1">
              <a:solidFill>
                <a:srgbClr val="FFFFFF"/>
              </a:solidFill>
            </a:endParaRPr>
          </a:p>
          <a:p>
            <a:pPr algn="r">
              <a:lnSpc>
                <a:spcPct val="110000"/>
              </a:lnSpc>
              <a:spcBef>
                <a:spcPct val="170000"/>
              </a:spcBef>
            </a:pPr>
            <a:endParaRPr lang="en-US" sz="1800" b="1">
              <a:solidFill>
                <a:srgbClr val="FFFFFF"/>
              </a:solidFill>
            </a:endParaRPr>
          </a:p>
          <a:p>
            <a:pPr algn="r">
              <a:lnSpc>
                <a:spcPct val="110000"/>
              </a:lnSpc>
              <a:spcBef>
                <a:spcPct val="170000"/>
              </a:spcBef>
            </a:pPr>
            <a:r>
              <a:rPr lang="en-US" sz="1800" b="1">
                <a:solidFill>
                  <a:srgbClr val="FFFFFF"/>
                </a:solidFill>
              </a:rPr>
              <a:t>1</a:t>
            </a:r>
          </a:p>
          <a:p>
            <a:pPr algn="r">
              <a:lnSpc>
                <a:spcPct val="110000"/>
              </a:lnSpc>
              <a:spcBef>
                <a:spcPct val="170000"/>
              </a:spcBef>
            </a:pPr>
            <a:endParaRPr lang="en-US" sz="1800" b="1">
              <a:solidFill>
                <a:srgbClr val="FFFFFF"/>
              </a:solidFill>
            </a:endParaRPr>
          </a:p>
          <a:p>
            <a:pPr algn="r">
              <a:lnSpc>
                <a:spcPct val="110000"/>
              </a:lnSpc>
              <a:spcBef>
                <a:spcPct val="170000"/>
              </a:spcBef>
            </a:pPr>
            <a:endParaRPr lang="en-US" sz="1800" b="1">
              <a:solidFill>
                <a:srgbClr val="FFFFFF"/>
              </a:solidFill>
            </a:endParaRPr>
          </a:p>
          <a:p>
            <a:pPr algn="r">
              <a:lnSpc>
                <a:spcPct val="110000"/>
              </a:lnSpc>
              <a:spcBef>
                <a:spcPct val="170000"/>
              </a:spcBef>
            </a:pPr>
            <a:r>
              <a:rPr lang="en-US" sz="1800" b="1">
                <a:solidFill>
                  <a:srgbClr val="FFFFFF"/>
                </a:solidFill>
              </a:rPr>
              <a:t>0.1</a:t>
            </a:r>
          </a:p>
        </p:txBody>
      </p:sp>
      <p:sp>
        <p:nvSpPr>
          <p:cNvPr id="122945" name="Oval 77"/>
          <p:cNvSpPr>
            <a:spLocks noChangeArrowheads="1"/>
          </p:cNvSpPr>
          <p:nvPr/>
        </p:nvSpPr>
        <p:spPr bwMode="auto">
          <a:xfrm>
            <a:off x="5756275" y="3457575"/>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46" name="Oval 78"/>
          <p:cNvSpPr>
            <a:spLocks noChangeArrowheads="1"/>
          </p:cNvSpPr>
          <p:nvPr/>
        </p:nvSpPr>
        <p:spPr bwMode="auto">
          <a:xfrm>
            <a:off x="4492625" y="3524250"/>
            <a:ext cx="184150" cy="184150"/>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47" name="Oval 79"/>
          <p:cNvSpPr>
            <a:spLocks noChangeArrowheads="1"/>
          </p:cNvSpPr>
          <p:nvPr/>
        </p:nvSpPr>
        <p:spPr bwMode="auto">
          <a:xfrm>
            <a:off x="3590925" y="3457575"/>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48" name="Oval 80"/>
          <p:cNvSpPr>
            <a:spLocks noChangeArrowheads="1"/>
          </p:cNvSpPr>
          <p:nvPr/>
        </p:nvSpPr>
        <p:spPr bwMode="auto">
          <a:xfrm>
            <a:off x="3422650" y="3390900"/>
            <a:ext cx="184150" cy="184150"/>
          </a:xfrm>
          <a:prstGeom prst="ellipse">
            <a:avLst/>
          </a:prstGeom>
          <a:solidFill>
            <a:srgbClr val="CCCC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49" name="Oval 81"/>
          <p:cNvSpPr>
            <a:spLocks noChangeArrowheads="1"/>
          </p:cNvSpPr>
          <p:nvPr/>
        </p:nvSpPr>
        <p:spPr bwMode="auto">
          <a:xfrm>
            <a:off x="3438525" y="3506788"/>
            <a:ext cx="184150" cy="184150"/>
          </a:xfrm>
          <a:prstGeom prst="ellipse">
            <a:avLst/>
          </a:prstGeom>
          <a:solidFill>
            <a:srgbClr val="CCCC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0" name="Oval 82"/>
          <p:cNvSpPr>
            <a:spLocks noChangeArrowheads="1"/>
          </p:cNvSpPr>
          <p:nvPr/>
        </p:nvSpPr>
        <p:spPr bwMode="auto">
          <a:xfrm>
            <a:off x="2736850" y="3490913"/>
            <a:ext cx="184150" cy="184150"/>
          </a:xfrm>
          <a:prstGeom prst="ellipse">
            <a:avLst/>
          </a:prstGeom>
          <a:solidFill>
            <a:srgbClr val="B4345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1" name="Oval 83"/>
          <p:cNvSpPr>
            <a:spLocks noChangeArrowheads="1"/>
          </p:cNvSpPr>
          <p:nvPr/>
        </p:nvSpPr>
        <p:spPr bwMode="auto">
          <a:xfrm>
            <a:off x="2620963" y="3457575"/>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2" name="Oval 84"/>
          <p:cNvSpPr>
            <a:spLocks noChangeArrowheads="1"/>
          </p:cNvSpPr>
          <p:nvPr/>
        </p:nvSpPr>
        <p:spPr bwMode="auto">
          <a:xfrm>
            <a:off x="2519363" y="3524250"/>
            <a:ext cx="184150" cy="184150"/>
          </a:xfrm>
          <a:prstGeom prst="ellipse">
            <a:avLst/>
          </a:prstGeom>
          <a:solidFill>
            <a:srgbClr val="7B244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3" name="Oval 85"/>
          <p:cNvSpPr>
            <a:spLocks noChangeArrowheads="1"/>
          </p:cNvSpPr>
          <p:nvPr/>
        </p:nvSpPr>
        <p:spPr bwMode="auto">
          <a:xfrm>
            <a:off x="2378075" y="3457575"/>
            <a:ext cx="184150" cy="184150"/>
          </a:xfrm>
          <a:prstGeom prst="ellipse">
            <a:avLst/>
          </a:prstGeom>
          <a:solidFill>
            <a:schemeClr val="hlink"/>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4" name="Oval 86"/>
          <p:cNvSpPr>
            <a:spLocks noChangeArrowheads="1"/>
          </p:cNvSpPr>
          <p:nvPr/>
        </p:nvSpPr>
        <p:spPr bwMode="auto">
          <a:xfrm>
            <a:off x="1935163" y="3222625"/>
            <a:ext cx="184150" cy="184150"/>
          </a:xfrm>
          <a:prstGeom prst="ellipse">
            <a:avLst/>
          </a:prstGeom>
          <a:solidFill>
            <a:srgbClr val="B4345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5" name="Oval 87"/>
          <p:cNvSpPr>
            <a:spLocks noChangeArrowheads="1"/>
          </p:cNvSpPr>
          <p:nvPr/>
        </p:nvSpPr>
        <p:spPr bwMode="auto">
          <a:xfrm>
            <a:off x="1416050" y="3040063"/>
            <a:ext cx="184150" cy="184150"/>
          </a:xfrm>
          <a:prstGeom prst="ellipse">
            <a:avLst/>
          </a:prstGeom>
          <a:solidFill>
            <a:srgbClr val="007BC5"/>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6" name="Oval 88"/>
          <p:cNvSpPr>
            <a:spLocks noChangeArrowheads="1"/>
          </p:cNvSpPr>
          <p:nvPr/>
        </p:nvSpPr>
        <p:spPr bwMode="auto">
          <a:xfrm>
            <a:off x="1566863" y="2638425"/>
            <a:ext cx="184150" cy="184150"/>
          </a:xfrm>
          <a:prstGeom prst="ellipse">
            <a:avLst/>
          </a:prstGeom>
          <a:solidFill>
            <a:srgbClr val="CCCC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7" name="Oval 89"/>
          <p:cNvSpPr>
            <a:spLocks noChangeArrowheads="1"/>
          </p:cNvSpPr>
          <p:nvPr/>
        </p:nvSpPr>
        <p:spPr bwMode="auto">
          <a:xfrm>
            <a:off x="1400175" y="2303463"/>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8" name="Oval 90"/>
          <p:cNvSpPr>
            <a:spLocks noChangeArrowheads="1"/>
          </p:cNvSpPr>
          <p:nvPr/>
        </p:nvSpPr>
        <p:spPr bwMode="auto">
          <a:xfrm>
            <a:off x="1516063" y="4075113"/>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59" name="Oval 91"/>
          <p:cNvSpPr>
            <a:spLocks noChangeArrowheads="1"/>
          </p:cNvSpPr>
          <p:nvPr/>
        </p:nvSpPr>
        <p:spPr bwMode="auto">
          <a:xfrm>
            <a:off x="1666875" y="4243388"/>
            <a:ext cx="184150" cy="184150"/>
          </a:xfrm>
          <a:prstGeom prst="ellipse">
            <a:avLst/>
          </a:prstGeom>
          <a:solidFill>
            <a:srgbClr val="F7CE5B"/>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0" name="Oval 92"/>
          <p:cNvSpPr>
            <a:spLocks noChangeArrowheads="1"/>
          </p:cNvSpPr>
          <p:nvPr/>
        </p:nvSpPr>
        <p:spPr bwMode="auto">
          <a:xfrm>
            <a:off x="1408113" y="4627563"/>
            <a:ext cx="184150" cy="184150"/>
          </a:xfrm>
          <a:prstGeom prst="ellipse">
            <a:avLst/>
          </a:prstGeom>
          <a:solidFill>
            <a:schemeClr val="hlink"/>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1" name="Oval 93"/>
          <p:cNvSpPr>
            <a:spLocks noChangeArrowheads="1"/>
          </p:cNvSpPr>
          <p:nvPr/>
        </p:nvSpPr>
        <p:spPr bwMode="auto">
          <a:xfrm>
            <a:off x="1909763" y="3959225"/>
            <a:ext cx="184150" cy="184150"/>
          </a:xfrm>
          <a:prstGeom prst="ellipse">
            <a:avLst/>
          </a:prstGeom>
          <a:solidFill>
            <a:srgbClr val="7B2441"/>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2" name="Oval 94"/>
          <p:cNvSpPr>
            <a:spLocks noChangeArrowheads="1"/>
          </p:cNvSpPr>
          <p:nvPr/>
        </p:nvSpPr>
        <p:spPr bwMode="auto">
          <a:xfrm>
            <a:off x="1616075" y="3824288"/>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3" name="Oval 95"/>
          <p:cNvSpPr>
            <a:spLocks noChangeArrowheads="1"/>
          </p:cNvSpPr>
          <p:nvPr/>
        </p:nvSpPr>
        <p:spPr bwMode="auto">
          <a:xfrm>
            <a:off x="1431925" y="3708400"/>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4" name="Line 96"/>
          <p:cNvSpPr>
            <a:spLocks noChangeShapeType="1"/>
          </p:cNvSpPr>
          <p:nvPr/>
        </p:nvSpPr>
        <p:spPr bwMode="auto">
          <a:xfrm flipV="1">
            <a:off x="5335588" y="2514600"/>
            <a:ext cx="0" cy="7540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65" name="Text Box 97"/>
          <p:cNvSpPr txBox="1">
            <a:spLocks noChangeArrowheads="1"/>
          </p:cNvSpPr>
          <p:nvPr/>
        </p:nvSpPr>
        <p:spPr bwMode="auto">
          <a:xfrm>
            <a:off x="344488" y="1633538"/>
            <a:ext cx="1133475" cy="384175"/>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4572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sz="1200" b="1">
                <a:solidFill>
                  <a:srgbClr val="FFFFFF"/>
                </a:solidFill>
              </a:rPr>
              <a:t>Anti-</a:t>
            </a:r>
            <a:br>
              <a:rPr lang="en-US" sz="1200" b="1">
                <a:solidFill>
                  <a:srgbClr val="FFFFFF"/>
                </a:solidFill>
              </a:rPr>
            </a:br>
            <a:r>
              <a:rPr lang="en-US" sz="1200" b="1">
                <a:solidFill>
                  <a:srgbClr val="FFFFFF"/>
                </a:solidFill>
              </a:rPr>
              <a:t>prostaglandin</a:t>
            </a:r>
          </a:p>
        </p:txBody>
      </p:sp>
      <p:sp>
        <p:nvSpPr>
          <p:cNvPr id="122966" name="Oval 98"/>
          <p:cNvSpPr>
            <a:spLocks noChangeArrowheads="1"/>
          </p:cNvSpPr>
          <p:nvPr/>
        </p:nvSpPr>
        <p:spPr bwMode="auto">
          <a:xfrm>
            <a:off x="1400175" y="2395538"/>
            <a:ext cx="184150" cy="184150"/>
          </a:xfrm>
          <a:prstGeom prst="ellipse">
            <a:avLst/>
          </a:prstGeom>
          <a:solidFill>
            <a:schemeClr val="hlink"/>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67" name="Line 99"/>
          <p:cNvSpPr>
            <a:spLocks noChangeShapeType="1"/>
          </p:cNvSpPr>
          <p:nvPr/>
        </p:nvSpPr>
        <p:spPr bwMode="auto">
          <a:xfrm flipH="1">
            <a:off x="1481138" y="1771650"/>
            <a:ext cx="0" cy="735013"/>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122968" name="Text Box 100"/>
          <p:cNvSpPr txBox="1">
            <a:spLocks noChangeArrowheads="1"/>
          </p:cNvSpPr>
          <p:nvPr/>
        </p:nvSpPr>
        <p:spPr bwMode="auto">
          <a:xfrm>
            <a:off x="5324475" y="3046413"/>
            <a:ext cx="207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b="1">
                <a:solidFill>
                  <a:schemeClr val="tx2"/>
                </a:solidFill>
              </a:rPr>
              <a:t>*</a:t>
            </a:r>
          </a:p>
        </p:txBody>
      </p:sp>
      <p:sp>
        <p:nvSpPr>
          <p:cNvPr id="122969" name="Text Box 101"/>
          <p:cNvSpPr txBox="1">
            <a:spLocks noChangeArrowheads="1"/>
          </p:cNvSpPr>
          <p:nvPr/>
        </p:nvSpPr>
        <p:spPr bwMode="auto">
          <a:xfrm>
            <a:off x="7524750" y="3228975"/>
            <a:ext cx="207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nchor="ctr">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spcBef>
                <a:spcPct val="50000"/>
              </a:spcBef>
            </a:pPr>
            <a:r>
              <a:rPr lang="en-US" b="1">
                <a:solidFill>
                  <a:srgbClr val="00FFFF"/>
                </a:solidFill>
              </a:rPr>
              <a:t>*</a:t>
            </a:r>
          </a:p>
        </p:txBody>
      </p:sp>
      <p:sp>
        <p:nvSpPr>
          <p:cNvPr id="122970" name="Oval 102"/>
          <p:cNvSpPr>
            <a:spLocks noChangeArrowheads="1"/>
          </p:cNvSpPr>
          <p:nvPr/>
        </p:nvSpPr>
        <p:spPr bwMode="auto">
          <a:xfrm>
            <a:off x="5240338" y="3236913"/>
            <a:ext cx="184150" cy="184150"/>
          </a:xfrm>
          <a:prstGeom prst="ellipse">
            <a:avLst/>
          </a:prstGeom>
          <a:solidFill>
            <a:schemeClr val="tx2"/>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
        <p:nvSpPr>
          <p:cNvPr id="122971" name="Oval 103"/>
          <p:cNvSpPr>
            <a:spLocks noChangeArrowheads="1"/>
          </p:cNvSpPr>
          <p:nvPr/>
        </p:nvSpPr>
        <p:spPr bwMode="auto">
          <a:xfrm>
            <a:off x="7443788" y="3417888"/>
            <a:ext cx="184150" cy="184150"/>
          </a:xfrm>
          <a:prstGeom prst="ellipse">
            <a:avLst/>
          </a:prstGeom>
          <a:solidFill>
            <a:srgbClr val="00FFFF"/>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092200" y="228600"/>
            <a:ext cx="68326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a:solidFill>
                  <a:schemeClr val="tx2"/>
                </a:solidFill>
              </a:rPr>
              <a:t>Severe sepsis during first 24 h</a:t>
            </a:r>
          </a:p>
        </p:txBody>
      </p:sp>
      <p:pic>
        <p:nvPicPr>
          <p:cNvPr id="26627" name="Picture 4" descr="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88" y="5886450"/>
            <a:ext cx="23431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6862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143000" y="179388"/>
            <a:ext cx="6778625" cy="94615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sz="2800" b="1">
                <a:solidFill>
                  <a:schemeClr val="tx2"/>
                </a:solidFill>
                <a:effectLst>
                  <a:outerShdw blurRad="38100" dist="38100" dir="2700000" algn="tl">
                    <a:srgbClr val="000000"/>
                  </a:outerShdw>
                </a:effectLst>
                <a:latin typeface="Arial Unicode MS" pitchFamily="-84" charset="0"/>
              </a:rPr>
              <a:t>Sepsis in European Intensive Care Units: </a:t>
            </a:r>
          </a:p>
          <a:p>
            <a:r>
              <a:rPr lang="en-GB" sz="2800" b="1">
                <a:solidFill>
                  <a:schemeClr val="tx2"/>
                </a:solidFill>
                <a:effectLst>
                  <a:outerShdw blurRad="38100" dist="38100" dir="2700000" algn="tl">
                    <a:srgbClr val="000000"/>
                  </a:outerShdw>
                </a:effectLst>
                <a:latin typeface="Arial Unicode MS" pitchFamily="-84" charset="0"/>
              </a:rPr>
              <a:t>Results of the SOAP study</a:t>
            </a:r>
          </a:p>
        </p:txBody>
      </p:sp>
      <p:sp>
        <p:nvSpPr>
          <p:cNvPr id="193539" name="Text Box 3"/>
          <p:cNvSpPr txBox="1">
            <a:spLocks noChangeArrowheads="1"/>
          </p:cNvSpPr>
          <p:nvPr/>
        </p:nvSpPr>
        <p:spPr bwMode="auto">
          <a:xfrm>
            <a:off x="2422525" y="6211888"/>
            <a:ext cx="5945188" cy="457200"/>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b="1">
                <a:effectLst>
                  <a:outerShdw blurRad="38100" dist="38100" dir="2700000" algn="tl">
                    <a:srgbClr val="000000"/>
                  </a:outerShdw>
                </a:effectLst>
              </a:rPr>
              <a:t>Vincent et al. Crit Care Med 2006;34:344</a:t>
            </a:r>
          </a:p>
        </p:txBody>
      </p:sp>
      <p:pic>
        <p:nvPicPr>
          <p:cNvPr id="27652" name="Picture 4" descr="D:\Lectures\SOAO FIG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162050"/>
            <a:ext cx="75676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1030288" y="4494213"/>
            <a:ext cx="7580312" cy="1243012"/>
          </a:xfrm>
        </p:spPr>
        <p:txBody>
          <a:bodyPr/>
          <a:lstStyle/>
          <a:p>
            <a:pPr>
              <a:lnSpc>
                <a:spcPct val="90000"/>
              </a:lnSpc>
            </a:pPr>
            <a:r>
              <a:rPr lang="en-US" sz="2800" smtClean="0">
                <a:latin typeface="Arial" charset="0"/>
                <a:ea typeface="ＭＳ Ｐゴシック" pitchFamily="-84" charset="-128"/>
              </a:rPr>
              <a:t>It is estimated that the 10–14% of European ICU patients who develop severe sepsis account for 24–32% of total ICU costs</a:t>
            </a:r>
          </a:p>
        </p:txBody>
      </p:sp>
      <p:sp>
        <p:nvSpPr>
          <p:cNvPr id="28675" name="Rectangle 4"/>
          <p:cNvSpPr>
            <a:spLocks noGrp="1" noChangeArrowheads="1"/>
          </p:cNvSpPr>
          <p:nvPr>
            <p:ph type="title"/>
          </p:nvPr>
        </p:nvSpPr>
        <p:spPr/>
        <p:txBody>
          <a:bodyPr/>
          <a:lstStyle/>
          <a:p>
            <a:r>
              <a:rPr lang="en-US" smtClean="0">
                <a:latin typeface="Arial" charset="0"/>
                <a:ea typeface="ＭＳ Ｐゴシック" pitchFamily="-84" charset="-128"/>
              </a:rPr>
              <a:t>The cost burden of </a:t>
            </a:r>
            <a:br>
              <a:rPr lang="en-US" smtClean="0">
                <a:latin typeface="Arial" charset="0"/>
                <a:ea typeface="ＭＳ Ｐゴシック" pitchFamily="-84" charset="-128"/>
              </a:rPr>
            </a:br>
            <a:r>
              <a:rPr lang="en-US" smtClean="0">
                <a:latin typeface="Arial" charset="0"/>
                <a:ea typeface="ＭＳ Ｐゴシック" pitchFamily="-84" charset="-128"/>
              </a:rPr>
              <a:t>severe sepsis</a:t>
            </a:r>
          </a:p>
        </p:txBody>
      </p:sp>
      <p:sp>
        <p:nvSpPr>
          <p:cNvPr id="28676" name="Rectangle 5"/>
          <p:cNvSpPr>
            <a:spLocks noChangeArrowheads="1"/>
          </p:cNvSpPr>
          <p:nvPr/>
        </p:nvSpPr>
        <p:spPr bwMode="auto">
          <a:xfrm>
            <a:off x="381000" y="1895475"/>
            <a:ext cx="86931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tabLst>
                <a:tab pos="860425" algn="l"/>
                <a:tab pos="3617913" algn="l"/>
              </a:tabLst>
            </a:pPr>
            <a:r>
              <a:rPr lang="en-US" sz="3200"/>
              <a:t>Cost burden of severe sepsis</a:t>
            </a:r>
          </a:p>
          <a:p>
            <a:pPr>
              <a:lnSpc>
                <a:spcPct val="90000"/>
              </a:lnSpc>
              <a:spcBef>
                <a:spcPct val="20000"/>
              </a:spcBef>
              <a:tabLst>
                <a:tab pos="860425" algn="l"/>
                <a:tab pos="3617913" algn="l"/>
              </a:tabLst>
            </a:pPr>
            <a:r>
              <a:rPr lang="en-US" sz="2800"/>
              <a:t>UK	€0.42–0.49 billion </a:t>
            </a:r>
            <a:r>
              <a:rPr lang="en-GB" sz="2800"/>
              <a:t>  </a:t>
            </a:r>
            <a:r>
              <a:rPr lang="en-US" sz="2800"/>
              <a:t>Approx. £0.25–0.29 billion 							</a:t>
            </a:r>
          </a:p>
          <a:p>
            <a:pPr>
              <a:lnSpc>
                <a:spcPct val="90000"/>
              </a:lnSpc>
              <a:spcBef>
                <a:spcPct val="20000"/>
              </a:spcBef>
              <a:tabLst>
                <a:tab pos="860425" algn="l"/>
                <a:tab pos="3617913" algn="l"/>
              </a:tabLst>
            </a:pPr>
            <a:r>
              <a:rPr lang="en-US" sz="2800"/>
              <a:t>EU	€5.8–7.6 billion	Approx. £4.1–5.4 billion</a:t>
            </a:r>
          </a:p>
          <a:p>
            <a:pPr>
              <a:lnSpc>
                <a:spcPct val="90000"/>
              </a:lnSpc>
              <a:spcBef>
                <a:spcPct val="20000"/>
              </a:spcBef>
              <a:tabLst>
                <a:tab pos="860425" algn="l"/>
                <a:tab pos="3617913" algn="l"/>
              </a:tabLst>
            </a:pPr>
            <a:r>
              <a:rPr lang="en-US" sz="2800"/>
              <a:t>USA	$16.7 billion	Approx. £11.3 billion</a:t>
            </a:r>
          </a:p>
        </p:txBody>
      </p:sp>
      <p:sp>
        <p:nvSpPr>
          <p:cNvPr id="28677" name="Line 6"/>
          <p:cNvSpPr>
            <a:spLocks noChangeShapeType="1"/>
          </p:cNvSpPr>
          <p:nvPr/>
        </p:nvSpPr>
        <p:spPr bwMode="auto">
          <a:xfrm>
            <a:off x="839788" y="1860550"/>
            <a:ext cx="7440612" cy="1588"/>
          </a:xfrm>
          <a:prstGeom prst="line">
            <a:avLst/>
          </a:prstGeom>
          <a:noFill/>
          <a:ln w="1905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28678" name="Line 7"/>
          <p:cNvSpPr>
            <a:spLocks noChangeShapeType="1"/>
          </p:cNvSpPr>
          <p:nvPr/>
        </p:nvSpPr>
        <p:spPr bwMode="auto">
          <a:xfrm>
            <a:off x="839788" y="2354263"/>
            <a:ext cx="7440612" cy="1587"/>
          </a:xfrm>
          <a:prstGeom prst="line">
            <a:avLst/>
          </a:prstGeom>
          <a:noFill/>
          <a:ln w="1905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28679" name="Line 8"/>
          <p:cNvSpPr>
            <a:spLocks noChangeShapeType="1"/>
          </p:cNvSpPr>
          <p:nvPr/>
        </p:nvSpPr>
        <p:spPr bwMode="auto">
          <a:xfrm>
            <a:off x="839788" y="4267200"/>
            <a:ext cx="7440612" cy="1588"/>
          </a:xfrm>
          <a:prstGeom prst="line">
            <a:avLst/>
          </a:prstGeom>
          <a:noFill/>
          <a:ln w="19050">
            <a:solidFill>
              <a:srgbClr val="F7CE5B"/>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sp>
        <p:nvSpPr>
          <p:cNvPr id="28680" name="Text Box 9"/>
          <p:cNvSpPr txBox="1">
            <a:spLocks noChangeArrowheads="1"/>
          </p:cNvSpPr>
          <p:nvPr/>
        </p:nvSpPr>
        <p:spPr bwMode="auto">
          <a:xfrm>
            <a:off x="279400" y="6510338"/>
            <a:ext cx="8702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tIns="0" rIns="0" bIns="182880" anchor="b">
            <a:spAutoFit/>
          </a:bodyPr>
          <a:lstStyle>
            <a:lvl1pPr>
              <a:defRPr sz="2400">
                <a:solidFill>
                  <a:schemeClr val="tx1"/>
                </a:solidFill>
                <a:latin typeface="Arial" charset="0"/>
                <a:ea typeface="ＭＳ Ｐゴシック" pitchFamily="-84" charset="-128"/>
              </a:defRPr>
            </a:lvl1pPr>
            <a:lvl2pPr marL="37931725" indent="-37474525">
              <a:defRPr sz="2400">
                <a:solidFill>
                  <a:schemeClr val="tx1"/>
                </a:solidFill>
                <a:latin typeface="Arial" charset="0"/>
                <a:ea typeface="ＭＳ Ｐゴシック" pitchFamily="-84" charset="-128"/>
              </a:defRPr>
            </a:lvl2pPr>
            <a:lvl3pPr>
              <a:defRPr sz="2400">
                <a:solidFill>
                  <a:schemeClr val="tx1"/>
                </a:solidFill>
                <a:latin typeface="Arial" charset="0"/>
                <a:ea typeface="ＭＳ Ｐゴシック" pitchFamily="-84" charset="-128"/>
              </a:defRPr>
            </a:lvl3pPr>
            <a:lvl4pPr>
              <a:defRPr sz="2400">
                <a:solidFill>
                  <a:schemeClr val="tx1"/>
                </a:solidFill>
                <a:latin typeface="Arial" charset="0"/>
                <a:ea typeface="ＭＳ Ｐゴシック" pitchFamily="-84" charset="-128"/>
              </a:defRPr>
            </a:lvl4pPr>
            <a:lvl5pPr>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a:lnSpc>
                <a:spcPct val="90000"/>
              </a:lnSpc>
              <a:spcBef>
                <a:spcPct val="50000"/>
              </a:spcBef>
            </a:pPr>
            <a:r>
              <a:rPr lang="en-US" sz="1200" b="1"/>
              <a:t>*Based on conversion rate of </a:t>
            </a:r>
            <a:r>
              <a:rPr lang="en-US" sz="1200"/>
              <a:t>€</a:t>
            </a:r>
            <a:r>
              <a:rPr lang="en-US" sz="1200" b="1"/>
              <a:t>0.6 to £ sterling, </a:t>
            </a:r>
            <a:r>
              <a:rPr lang="en-US" sz="1200" b="1" baseline="30000"/>
              <a:t>†</a:t>
            </a:r>
            <a:r>
              <a:rPr lang="en-US" sz="1200" b="1"/>
              <a:t>based on conversion rate of $1.5 to £ sterling</a:t>
            </a:r>
            <a:endParaRPr lang="en-GB" sz="1200" b="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FFFFFF"/>
    </a:lt1>
    <a:dk2>
      <a:srgbClr val="FFFF00"/>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2650</TotalTime>
  <Words>1620</Words>
  <Application>Microsoft Office PowerPoint</Application>
  <PresentationFormat>On-screen Show (4:3)</PresentationFormat>
  <Paragraphs>648</Paragraphs>
  <Slides>68</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9" baseType="lpstr">
      <vt:lpstr>Arial</vt:lpstr>
      <vt:lpstr>ＭＳ Ｐゴシック</vt:lpstr>
      <vt:lpstr>Times New Roman</vt:lpstr>
      <vt:lpstr>Symbol</vt:lpstr>
      <vt:lpstr>Wingdings</vt:lpstr>
      <vt:lpstr>Arial Unicode MS</vt:lpstr>
      <vt:lpstr>Greek Symbols</vt:lpstr>
      <vt:lpstr>Georgia</vt:lpstr>
      <vt:lpstr>Times</vt:lpstr>
      <vt:lpstr>Default Design</vt:lpstr>
      <vt:lpstr>Microsoft Word Document</vt:lpstr>
      <vt:lpstr>PowerPoint Presentation</vt:lpstr>
      <vt:lpstr>PowerPoint Presentation</vt:lpstr>
      <vt:lpstr>The disease continuum: SIRS</vt:lpstr>
      <vt:lpstr>The disease continuum: sepsis</vt:lpstr>
      <vt:lpstr>The disease continuum:  severe sepsis</vt:lpstr>
      <vt:lpstr>PowerPoint Presentation</vt:lpstr>
      <vt:lpstr>PowerPoint Presentation</vt:lpstr>
      <vt:lpstr>PowerPoint Presentation</vt:lpstr>
      <vt:lpstr>The cost burden of  severe sepsis</vt:lpstr>
      <vt:lpstr>“Organs”</vt:lpstr>
      <vt:lpstr>PowerPoint Presentation</vt:lpstr>
      <vt:lpstr>Pathogens involved in sepsis An overview</vt:lpstr>
      <vt:lpstr>Bacterial pathogens in sepsis A final common pathway?</vt:lpstr>
      <vt:lpstr>Gram-negative sepsis: pathogenetic mechanisms</vt:lpstr>
      <vt:lpstr>Bacterial Endotoxin</vt:lpstr>
      <vt:lpstr>PowerPoint Presentation</vt:lpstr>
      <vt:lpstr>PowerPoint Presentation</vt:lpstr>
      <vt:lpstr>PowerPoint Presentation</vt:lpstr>
      <vt:lpstr>PowerPoint Presentation</vt:lpstr>
      <vt:lpstr>Diagnostic and prognostic implications of endotoxemia in critical illness: Results of the MEDIC study</vt:lpstr>
      <vt:lpstr>Infection</vt:lpstr>
      <vt:lpstr>PowerPoint Presentation</vt:lpstr>
      <vt:lpstr>Gram-positive sepsis: pathogenetic mechanisms</vt:lpstr>
      <vt:lpstr>Nosocomial infections</vt:lpstr>
      <vt:lpstr>Other pathogens in sepsis</vt:lpstr>
      <vt:lpstr>Host response to infection Progression to sepsis and severe sepsis</vt:lpstr>
      <vt:lpstr>Pathogenesis of sepsis An overview</vt:lpstr>
      <vt:lpstr>Inflammatory response to microbial toxins</vt:lpstr>
      <vt:lpstr>White blood cell adhesion </vt:lpstr>
      <vt:lpstr>The role of the endothelium</vt:lpstr>
      <vt:lpstr>PowerPoint Presentation</vt:lpstr>
      <vt:lpstr>Genetic factors in severe sepsis</vt:lpstr>
      <vt:lpstr>PowerPoint Presentation</vt:lpstr>
      <vt:lpstr>PowerPoint Presentation</vt:lpstr>
      <vt:lpstr>CXR</vt:lpstr>
      <vt:lpstr>PowerPoint Presentation</vt:lpstr>
      <vt:lpstr>CT Scan</vt:lpstr>
      <vt:lpstr>Histology</vt:lpstr>
      <vt:lpstr>PowerPoint Presentation</vt:lpstr>
      <vt:lpstr>PowerPoint Presentation</vt:lpstr>
      <vt:lpstr>PowerPoint Presentation</vt:lpstr>
      <vt:lpstr>Cardiovascular failure</vt:lpstr>
      <vt:lpstr>Cardiovascular support</vt:lpstr>
      <vt:lpstr>Renal failure</vt:lpstr>
      <vt:lpstr>PowerPoint Presentation</vt:lpstr>
      <vt:lpstr>Renal support</vt:lpstr>
      <vt:lpstr>PowerPoint Presentation</vt:lpstr>
      <vt:lpstr>Key events- endotoxaemia</vt:lpstr>
      <vt:lpstr>PowerPoint Presentation</vt:lpstr>
      <vt:lpstr>PowerPoint Presentation</vt:lpstr>
      <vt:lpstr>PowerPoint Presentation</vt:lpstr>
      <vt:lpstr>History of supportive care and previous investigational therapies</vt:lpstr>
      <vt:lpstr>Recent investigational therapies</vt:lpstr>
      <vt:lpstr>PowerPoint Presentation</vt:lpstr>
      <vt:lpstr>PowerPoint Presentation</vt:lpstr>
      <vt:lpstr>PowerPoint Presentation</vt:lpstr>
      <vt:lpstr>PowerPoint Presentation</vt:lpstr>
      <vt:lpstr>Risk and the Efficacy of Antiinflammatory Agents Retrospective and Confirmatory Studies of Sepsis</vt:lpstr>
      <vt:lpstr>PowerPoint Presentation</vt:lpstr>
      <vt:lpstr>Management 1</vt:lpstr>
      <vt:lpstr>PowerPoint Presentation</vt:lpstr>
      <vt:lpstr>Duration of hypotension before initiation of effective antimicrobial therapy is the critical determinant of survival in human septic shock</vt:lpstr>
      <vt:lpstr>Management 2</vt:lpstr>
      <vt:lpstr>PowerPoint Presentation</vt:lpstr>
      <vt:lpstr>PowerPoint Presentation</vt:lpstr>
      <vt:lpstr>Treatment: general approach</vt:lpstr>
      <vt:lpstr>PowerPoint Presentation</vt:lpstr>
      <vt:lpstr>Trials of agents in sepsis,  1996–2001</vt:lpstr>
    </vt:vector>
  </TitlesOfParts>
  <Company>Dell Computer Corporation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and multiple organ failure</dc:title>
  <dc:creator>Dr. Stephen Brett</dc:creator>
  <cp:lastModifiedBy>Shiel, Nuala</cp:lastModifiedBy>
  <cp:revision>57</cp:revision>
  <dcterms:created xsi:type="dcterms:W3CDTF">2013-05-16T21:29:35Z</dcterms:created>
  <dcterms:modified xsi:type="dcterms:W3CDTF">2013-05-21T15:36:45Z</dcterms:modified>
</cp:coreProperties>
</file>