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86" r:id="rId2"/>
    <p:sldId id="268" r:id="rId3"/>
    <p:sldId id="269" r:id="rId4"/>
    <p:sldId id="270" r:id="rId5"/>
    <p:sldId id="271" r:id="rId6"/>
    <p:sldId id="289" r:id="rId7"/>
    <p:sldId id="298" r:id="rId8"/>
    <p:sldId id="299" r:id="rId9"/>
    <p:sldId id="287" r:id="rId10"/>
    <p:sldId id="301" r:id="rId11"/>
    <p:sldId id="284" r:id="rId12"/>
    <p:sldId id="295" r:id="rId13"/>
    <p:sldId id="285" r:id="rId14"/>
    <p:sldId id="272" r:id="rId15"/>
    <p:sldId id="274" r:id="rId16"/>
    <p:sldId id="290" r:id="rId17"/>
    <p:sldId id="273" r:id="rId18"/>
    <p:sldId id="296" r:id="rId19"/>
    <p:sldId id="288" r:id="rId20"/>
    <p:sldId id="297" r:id="rId21"/>
    <p:sldId id="275" r:id="rId22"/>
    <p:sldId id="291" r:id="rId23"/>
    <p:sldId id="292" r:id="rId24"/>
    <p:sldId id="256" r:id="rId25"/>
    <p:sldId id="258" r:id="rId26"/>
    <p:sldId id="261" r:id="rId27"/>
    <p:sldId id="263" r:id="rId28"/>
    <p:sldId id="266" r:id="rId29"/>
    <p:sldId id="276" r:id="rId30"/>
    <p:sldId id="282" r:id="rId31"/>
    <p:sldId id="281" r:id="rId32"/>
    <p:sldId id="278" r:id="rId33"/>
    <p:sldId id="279" r:id="rId34"/>
    <p:sldId id="280" r:id="rId35"/>
    <p:sldId id="293" r:id="rId36"/>
    <p:sldId id="264" r:id="rId37"/>
    <p:sldId id="267" r:id="rId38"/>
    <p:sldId id="265" r:id="rId39"/>
    <p:sldId id="283" r:id="rId40"/>
    <p:sldId id="294" r:id="rId41"/>
    <p:sldId id="30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33" autoAdjust="0"/>
  </p:normalViewPr>
  <p:slideViewPr>
    <p:cSldViewPr snapToGrid="0" snapToObjects="1" showGuides="1">
      <p:cViewPr>
        <p:scale>
          <a:sx n="150" d="100"/>
          <a:sy n="150" d="100"/>
        </p:scale>
        <p:origin x="-80" y="912"/>
      </p:cViewPr>
      <p:guideLst>
        <p:guide orient="horz" pos="788"/>
        <p:guide orient="horz" pos="316"/>
        <p:guide pos="29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03BC9-01DA-F248-AE24-234DC57E8DC1}" type="datetimeFigureOut">
              <a:rPr lang="en-US" smtClean="0"/>
              <a:t>10/06/2013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76423-3316-374E-BD09-082ED2C74B55}" type="slidenum">
              <a:rPr lang="en-US" smtClean="0"/>
              <a:t>‹#›</a:t>
            </a:fld>
            <a:endParaRPr lang="en-US"/>
          </a:p>
        </p:txBody>
      </p:sp>
    </p:spTree>
    <p:extLst>
      <p:ext uri="{BB962C8B-B14F-4D97-AF65-F5344CB8AC3E}">
        <p14:creationId xmlns:p14="http://schemas.microsoft.com/office/powerpoint/2010/main" val="4010721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76423-3316-374E-BD09-082ED2C74B55}" type="slidenum">
              <a:rPr lang="en-US" smtClean="0"/>
              <a:t>1</a:t>
            </a:fld>
            <a:endParaRPr lang="en-US"/>
          </a:p>
        </p:txBody>
      </p:sp>
    </p:spTree>
    <p:extLst>
      <p:ext uri="{BB962C8B-B14F-4D97-AF65-F5344CB8AC3E}">
        <p14:creationId xmlns:p14="http://schemas.microsoft.com/office/powerpoint/2010/main" val="311689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Seems like a very dry</a:t>
            </a:r>
            <a:r>
              <a:rPr lang="en-US" baseline="0" dirty="0" smtClean="0"/>
              <a:t> session </a:t>
            </a:r>
          </a:p>
          <a:p>
            <a:endParaRPr lang="en-US" baseline="0" dirty="0" smtClean="0"/>
          </a:p>
          <a:p>
            <a:r>
              <a:rPr lang="en-US" baseline="0" dirty="0" smtClean="0"/>
              <a:t>However it really is very very important</a:t>
            </a:r>
          </a:p>
          <a:p>
            <a:endParaRPr lang="en-US" baseline="0" dirty="0" smtClean="0"/>
          </a:p>
          <a:p>
            <a:r>
              <a:rPr lang="en-US" baseline="0" dirty="0" smtClean="0"/>
              <a:t>It is essential for the safety of patients, but also you will more than likely need to pass an exam to get through medical school</a:t>
            </a:r>
          </a:p>
          <a:p>
            <a:endParaRPr lang="en-US" baseline="0" dirty="0" smtClean="0"/>
          </a:p>
          <a:p>
            <a:r>
              <a:rPr lang="en-US" baseline="0" dirty="0" smtClean="0"/>
              <a:t>You will also need to be able to do this to keep you in the register</a:t>
            </a:r>
            <a:endParaRPr lang="en-US" dirty="0"/>
          </a:p>
        </p:txBody>
      </p:sp>
      <p:sp>
        <p:nvSpPr>
          <p:cNvPr id="4" name="Slide Number Placeholder 3"/>
          <p:cNvSpPr>
            <a:spLocks noGrp="1"/>
          </p:cNvSpPr>
          <p:nvPr>
            <p:ph type="sldNum" sz="quarter" idx="10"/>
          </p:nvPr>
        </p:nvSpPr>
        <p:spPr/>
        <p:txBody>
          <a:bodyPr/>
          <a:lstStyle/>
          <a:p>
            <a:fld id="{70376423-3316-374E-BD09-082ED2C74B55}" type="slidenum">
              <a:rPr lang="en-US" smtClean="0"/>
              <a:t>3</a:t>
            </a:fld>
            <a:endParaRPr lang="en-US"/>
          </a:p>
        </p:txBody>
      </p:sp>
    </p:spTree>
    <p:extLst>
      <p:ext uri="{BB962C8B-B14F-4D97-AF65-F5344CB8AC3E}">
        <p14:creationId xmlns:p14="http://schemas.microsoft.com/office/powerpoint/2010/main" val="30407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really </a:t>
            </a:r>
            <a:r>
              <a:rPr lang="en-US" dirty="0" err="1" smtClean="0"/>
              <a:t>striaghtforward</a:t>
            </a:r>
            <a:r>
              <a:rPr lang="en-US" baseline="0" dirty="0" smtClean="0"/>
              <a:t> bits of </a:t>
            </a:r>
            <a:r>
              <a:rPr lang="en-US" baseline="0" dirty="0" err="1" smtClean="0"/>
              <a:t>advince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376423-3316-374E-BD09-082ED2C74B55}" type="slidenum">
              <a:rPr lang="en-US" smtClean="0"/>
              <a:t>4</a:t>
            </a:fld>
            <a:endParaRPr lang="en-US"/>
          </a:p>
        </p:txBody>
      </p:sp>
    </p:spTree>
    <p:extLst>
      <p:ext uri="{BB962C8B-B14F-4D97-AF65-F5344CB8AC3E}">
        <p14:creationId xmlns:p14="http://schemas.microsoft.com/office/powerpoint/2010/main" val="160627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1EAD92A-CEED-D744-BBDB-5726FFF3399B}" type="datetimeFigureOut">
              <a:rPr lang="en-US" smtClean="0"/>
              <a:t>10/06/2013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172975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1EAD92A-CEED-D744-BBDB-5726FFF3399B}" type="datetimeFigureOut">
              <a:rPr lang="en-US" smtClean="0"/>
              <a:t>10/06/2013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148994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1EAD92A-CEED-D744-BBDB-5726FFF3399B}" type="datetimeFigureOut">
              <a:rPr lang="en-US" smtClean="0"/>
              <a:t>10/06/2013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378058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1EAD92A-CEED-D744-BBDB-5726FFF3399B}" type="datetimeFigureOut">
              <a:rPr lang="en-US" smtClean="0"/>
              <a:t>10/06/2013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408411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1EAD92A-CEED-D744-BBDB-5726FFF3399B}" type="datetimeFigureOut">
              <a:rPr lang="en-US" smtClean="0"/>
              <a:t>10/06/2013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334373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1EAD92A-CEED-D744-BBDB-5726FFF3399B}" type="datetimeFigureOut">
              <a:rPr lang="en-US" smtClean="0"/>
              <a:t>10/06/2013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38357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1EAD92A-CEED-D744-BBDB-5726FFF3399B}" type="datetimeFigureOut">
              <a:rPr lang="en-US" smtClean="0"/>
              <a:t>10/06/2013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192374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1EAD92A-CEED-D744-BBDB-5726FFF3399B}" type="datetimeFigureOut">
              <a:rPr lang="en-US" smtClean="0"/>
              <a:t>10/06/2013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391464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AD92A-CEED-D744-BBDB-5726FFF3399B}" type="datetimeFigureOut">
              <a:rPr lang="en-US" smtClean="0"/>
              <a:t>10/06/2013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173486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1EAD92A-CEED-D744-BBDB-5726FFF3399B}" type="datetimeFigureOut">
              <a:rPr lang="en-US" smtClean="0"/>
              <a:t>10/06/2013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403694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1EAD92A-CEED-D744-BBDB-5726FFF3399B}" type="datetimeFigureOut">
              <a:rPr lang="en-US" smtClean="0"/>
              <a:t>10/06/2013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81B79-36EC-F14E-861F-D95CF0C18216}" type="slidenum">
              <a:rPr lang="en-US" smtClean="0"/>
              <a:t>‹#›</a:t>
            </a:fld>
            <a:endParaRPr lang="en-US"/>
          </a:p>
        </p:txBody>
      </p:sp>
    </p:spTree>
    <p:extLst>
      <p:ext uri="{BB962C8B-B14F-4D97-AF65-F5344CB8AC3E}">
        <p14:creationId xmlns:p14="http://schemas.microsoft.com/office/powerpoint/2010/main" val="30882166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AD92A-CEED-D744-BBDB-5726FFF3399B}" type="datetimeFigureOut">
              <a:rPr lang="en-US" smtClean="0"/>
              <a:t>10/06/2013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81B79-36EC-F14E-861F-D95CF0C18216}" type="slidenum">
              <a:rPr lang="en-US" smtClean="0"/>
              <a:t>‹#›</a:t>
            </a:fld>
            <a:endParaRPr lang="en-US"/>
          </a:p>
        </p:txBody>
      </p:sp>
    </p:spTree>
    <p:extLst>
      <p:ext uri="{BB962C8B-B14F-4D97-AF65-F5344CB8AC3E}">
        <p14:creationId xmlns:p14="http://schemas.microsoft.com/office/powerpoint/2010/main" val="147022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gmc-uk.org/guidance/ethical_guidance/14316.as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latin typeface="Adobe Garamond Pro"/>
                <a:cs typeface="Adobe Garamond Pro"/>
              </a:rPr>
              <a:t>Safe prescribing</a:t>
            </a:r>
          </a:p>
          <a:p>
            <a:pPr marL="0" indent="0" algn="ctr">
              <a:buNone/>
            </a:pPr>
            <a:endParaRPr lang="en-US" sz="4000" dirty="0">
              <a:latin typeface="Adobe Garamond Pro"/>
              <a:cs typeface="Adobe Garamond Pro"/>
            </a:endParaRPr>
          </a:p>
          <a:p>
            <a:pPr marL="0" indent="0" algn="ctr">
              <a:buNone/>
            </a:pPr>
            <a:r>
              <a:rPr lang="en-US" sz="4000" dirty="0" smtClean="0">
                <a:latin typeface="Adobe Garamond Pro"/>
                <a:cs typeface="Adobe Garamond Pro"/>
              </a:rPr>
              <a:t>Science and Patient 2013</a:t>
            </a:r>
          </a:p>
          <a:p>
            <a:pPr marL="0" indent="0" algn="ctr">
              <a:buNone/>
            </a:pPr>
            <a:endParaRPr lang="en-US" sz="4000" dirty="0">
              <a:latin typeface="Adobe Garamond Pro"/>
              <a:cs typeface="Adobe Garamond Pro"/>
            </a:endParaRPr>
          </a:p>
          <a:p>
            <a:pPr marL="0" indent="0" algn="ctr">
              <a:buNone/>
            </a:pPr>
            <a:r>
              <a:rPr lang="en-US" dirty="0" smtClean="0">
                <a:latin typeface="Adobe Garamond Pro"/>
                <a:cs typeface="Adobe Garamond Pro"/>
              </a:rPr>
              <a:t>Dr. Gareth Barnes</a:t>
            </a:r>
            <a:endParaRPr lang="en-US" dirty="0">
              <a:latin typeface="Adobe Garamond Pro"/>
              <a:cs typeface="Adobe Garamond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614389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dobe Garamond Pro"/>
                <a:cs typeface="Adobe Garamond Pro"/>
              </a:rPr>
              <a:t>4 week inpatient, 1 in 5 drug charts reviewed</a:t>
            </a:r>
          </a:p>
          <a:p>
            <a:pPr marL="0" indent="0">
              <a:buNone/>
            </a:pPr>
            <a:endParaRPr lang="en-US" dirty="0">
              <a:latin typeface="Adobe Garamond Pro"/>
              <a:cs typeface="Adobe Garamond Pro"/>
            </a:endParaRPr>
          </a:p>
          <a:p>
            <a:pPr marL="0" indent="0">
              <a:buNone/>
            </a:pPr>
            <a:r>
              <a:rPr lang="en-US" dirty="0" smtClean="0">
                <a:latin typeface="Adobe Garamond Pro"/>
                <a:cs typeface="Adobe Garamond Pro"/>
              </a:rPr>
              <a:t>“</a:t>
            </a:r>
            <a:r>
              <a:rPr lang="en-US" dirty="0">
                <a:latin typeface="Adobe Garamond Pro"/>
                <a:cs typeface="Adobe Garamond Pro"/>
              </a:rPr>
              <a:t>Clinically meaningful prescribing error defined as a prescribing </a:t>
            </a:r>
            <a:r>
              <a:rPr lang="en-US" b="1" dirty="0">
                <a:latin typeface="Adobe Garamond Pro"/>
                <a:cs typeface="Adobe Garamond Pro"/>
              </a:rPr>
              <a:t>decision</a:t>
            </a:r>
            <a:r>
              <a:rPr lang="en-US" dirty="0">
                <a:latin typeface="Adobe Garamond Pro"/>
                <a:cs typeface="Adobe Garamond Pro"/>
              </a:rPr>
              <a:t> or </a:t>
            </a:r>
            <a:r>
              <a:rPr lang="en-US" b="1" dirty="0">
                <a:latin typeface="Adobe Garamond Pro"/>
                <a:cs typeface="Adobe Garamond Pro"/>
              </a:rPr>
              <a:t>prescription writing process </a:t>
            </a:r>
            <a:r>
              <a:rPr lang="en-US" dirty="0">
                <a:latin typeface="Adobe Garamond Pro"/>
                <a:cs typeface="Adobe Garamond Pro"/>
              </a:rPr>
              <a:t>that results in an </a:t>
            </a:r>
            <a:r>
              <a:rPr lang="en-US" dirty="0">
                <a:solidFill>
                  <a:schemeClr val="tx2">
                    <a:lumMod val="60000"/>
                    <a:lumOff val="40000"/>
                  </a:schemeClr>
                </a:solidFill>
                <a:latin typeface="Adobe Garamond Pro"/>
                <a:cs typeface="Adobe Garamond Pro"/>
              </a:rPr>
              <a:t>unintentional</a:t>
            </a:r>
            <a:r>
              <a:rPr lang="en-US" dirty="0">
                <a:latin typeface="Adobe Garamond Pro"/>
                <a:cs typeface="Adobe Garamond Pro"/>
              </a:rPr>
              <a:t>, </a:t>
            </a:r>
            <a:r>
              <a:rPr lang="en-US" dirty="0">
                <a:solidFill>
                  <a:srgbClr val="558ED5"/>
                </a:solidFill>
                <a:latin typeface="Adobe Garamond Pro"/>
                <a:cs typeface="Adobe Garamond Pro"/>
              </a:rPr>
              <a:t>significant reduction in the probability of treatment being timely and effective </a:t>
            </a:r>
            <a:r>
              <a:rPr lang="en-US" dirty="0">
                <a:latin typeface="Adobe Garamond Pro"/>
                <a:cs typeface="Adobe Garamond Pro"/>
              </a:rPr>
              <a:t>or </a:t>
            </a:r>
            <a:r>
              <a:rPr lang="en-US" dirty="0">
                <a:solidFill>
                  <a:srgbClr val="558ED5"/>
                </a:solidFill>
                <a:latin typeface="Adobe Garamond Pro"/>
                <a:cs typeface="Adobe Garamond Pro"/>
              </a:rPr>
              <a:t>increase in the risk of harm, when compared with generally accepted practice”</a:t>
            </a:r>
          </a:p>
          <a:p>
            <a:pPr marL="0" indent="0">
              <a:buNone/>
            </a:pPr>
            <a:endParaRPr lang="en-US" dirty="0"/>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itle 1"/>
          <p:cNvSpPr txBox="1">
            <a:spLocks/>
          </p:cNvSpPr>
          <p:nvPr/>
        </p:nvSpPr>
        <p:spPr>
          <a:xfrm>
            <a:off x="384630" y="1285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smtClean="0">
                <a:latin typeface="Adobe Garamond Pro"/>
                <a:cs typeface="Adobe Garamond Pro"/>
              </a:rPr>
              <a:t>Safe prescribing</a:t>
            </a:r>
            <a:endParaRPr lang="en-US" sz="4000" dirty="0">
              <a:latin typeface="Adobe Garamond Pro"/>
              <a:cs typeface="Adobe Garamond Pro"/>
            </a:endParaRPr>
          </a:p>
        </p:txBody>
      </p:sp>
      <p:sp>
        <p:nvSpPr>
          <p:cNvPr id="6" name="TextBox 5"/>
          <p:cNvSpPr txBox="1"/>
          <p:nvPr/>
        </p:nvSpPr>
        <p:spPr>
          <a:xfrm>
            <a:off x="3141135" y="6237183"/>
            <a:ext cx="5808998" cy="461665"/>
          </a:xfrm>
          <a:prstGeom prst="rect">
            <a:avLst/>
          </a:prstGeom>
          <a:noFill/>
        </p:spPr>
        <p:txBody>
          <a:bodyPr wrap="square" rtlCol="0">
            <a:spAutoFit/>
          </a:bodyPr>
          <a:lstStyle/>
          <a:p>
            <a:r>
              <a:rPr lang="en-US" sz="1200" dirty="0" smtClean="0"/>
              <a:t>Dean </a:t>
            </a:r>
            <a:r>
              <a:rPr lang="en-US" sz="1200" dirty="0"/>
              <a:t>B, </a:t>
            </a:r>
            <a:r>
              <a:rPr lang="en-US" sz="1200" dirty="0" err="1"/>
              <a:t>Schachter</a:t>
            </a:r>
            <a:r>
              <a:rPr lang="en-US" sz="1200" dirty="0"/>
              <a:t> M, Vincent C, Barber N. Prescribing errors in hospital inpatients: their incidence and clinical significance. </a:t>
            </a:r>
            <a:r>
              <a:rPr lang="en-US" sz="1200" dirty="0" err="1"/>
              <a:t>Qual</a:t>
            </a:r>
            <a:r>
              <a:rPr lang="en-US" sz="1200" dirty="0"/>
              <a:t> </a:t>
            </a:r>
            <a:r>
              <a:rPr lang="en-US" sz="1200" dirty="0" err="1"/>
              <a:t>Saf</a:t>
            </a:r>
            <a:r>
              <a:rPr lang="en-US" sz="1200" dirty="0"/>
              <a:t> Health Care. 2002 Dec;11(4):340–4. </a:t>
            </a:r>
            <a:endParaRPr lang="en-US" sz="1200" dirty="0"/>
          </a:p>
        </p:txBody>
      </p:sp>
    </p:spTree>
    <p:extLst>
      <p:ext uri="{BB962C8B-B14F-4D97-AF65-F5344CB8AC3E}">
        <p14:creationId xmlns:p14="http://schemas.microsoft.com/office/powerpoint/2010/main" val="37055427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4011" y="973139"/>
            <a:ext cx="4205025" cy="2449885"/>
          </a:xfrm>
          <a:prstGeom prst="rect">
            <a:avLst/>
          </a:prstGeom>
        </p:spPr>
      </p:pic>
      <p:sp>
        <p:nvSpPr>
          <p:cNvPr id="6" name="Title 1"/>
          <p:cNvSpPr>
            <a:spLocks noGrp="1"/>
          </p:cNvSpPr>
          <p:nvPr>
            <p:ph type="title"/>
          </p:nvPr>
        </p:nvSpPr>
        <p:spPr>
          <a:xfrm>
            <a:off x="384630" y="113090"/>
            <a:ext cx="8229600" cy="1143000"/>
          </a:xfrm>
        </p:spPr>
        <p:txBody>
          <a:bodyPr>
            <a:normAutofit/>
          </a:bodyPr>
          <a:lstStyle/>
          <a:p>
            <a:pPr algn="l"/>
            <a:r>
              <a:rPr lang="en-US" sz="4000" dirty="0" smtClean="0">
                <a:latin typeface="Adobe Garamond Pro"/>
                <a:cs typeface="Adobe Garamond Pro"/>
              </a:rPr>
              <a:t>Safe prescribing – errors, when?</a:t>
            </a:r>
            <a:endParaRPr lang="en-US" sz="4000" dirty="0">
              <a:latin typeface="Adobe Garamond Pro"/>
              <a:cs typeface="Adobe Garamond Pro"/>
            </a:endParaRPr>
          </a:p>
        </p:txBody>
      </p:sp>
      <p:sp>
        <p:nvSpPr>
          <p:cNvPr id="10" name="TextBox 9"/>
          <p:cNvSpPr txBox="1"/>
          <p:nvPr/>
        </p:nvSpPr>
        <p:spPr>
          <a:xfrm>
            <a:off x="810360" y="5595048"/>
            <a:ext cx="7495440" cy="1077218"/>
          </a:xfrm>
          <a:prstGeom prst="rect">
            <a:avLst/>
          </a:prstGeom>
          <a:noFill/>
          <a:ln>
            <a:solidFill>
              <a:schemeClr val="accent1">
                <a:lumMod val="75000"/>
              </a:schemeClr>
            </a:solidFill>
          </a:ln>
        </p:spPr>
        <p:txBody>
          <a:bodyPr wrap="square" rtlCol="0">
            <a:spAutoFit/>
          </a:bodyPr>
          <a:lstStyle/>
          <a:p>
            <a:r>
              <a:rPr lang="en-US" sz="3200" dirty="0" smtClean="0">
                <a:latin typeface="Adobe Garamond Pro"/>
                <a:cs typeface="Adobe Garamond Pro"/>
              </a:rPr>
              <a:t>Errors made commonly at </a:t>
            </a:r>
            <a:r>
              <a:rPr lang="en-US" sz="3200" b="1" u="sng" dirty="0" smtClean="0">
                <a:latin typeface="Adobe Garamond Pro"/>
                <a:cs typeface="Adobe Garamond Pro"/>
              </a:rPr>
              <a:t>admission,</a:t>
            </a:r>
            <a:r>
              <a:rPr lang="en-US" sz="3200" dirty="0" smtClean="0">
                <a:latin typeface="Adobe Garamond Pro"/>
                <a:cs typeface="Adobe Garamond Pro"/>
              </a:rPr>
              <a:t> </a:t>
            </a:r>
            <a:r>
              <a:rPr lang="en-US" sz="3200" u="sng" dirty="0" smtClean="0">
                <a:latin typeface="Adobe Garamond Pro"/>
                <a:cs typeface="Adobe Garamond Pro"/>
              </a:rPr>
              <a:t>duration </a:t>
            </a:r>
            <a:r>
              <a:rPr lang="en-US" sz="3200" u="sng" dirty="0" smtClean="0">
                <a:latin typeface="Adobe Garamond Pro"/>
                <a:cs typeface="Adobe Garamond Pro"/>
              </a:rPr>
              <a:t>of </a:t>
            </a:r>
            <a:r>
              <a:rPr lang="en-US" sz="3200" u="sng" dirty="0" smtClean="0">
                <a:latin typeface="Adobe Garamond Pro"/>
                <a:cs typeface="Adobe Garamond Pro"/>
              </a:rPr>
              <a:t>stay &amp; discharge</a:t>
            </a:r>
            <a:endParaRPr lang="en-US" sz="3200" u="sng" dirty="0">
              <a:latin typeface="Adobe Garamond Pro"/>
              <a:cs typeface="Adobe Garamond Pro"/>
            </a:endParaRPr>
          </a:p>
        </p:txBody>
      </p:sp>
      <p:sp>
        <p:nvSpPr>
          <p:cNvPr id="12" name="Frame 11"/>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Garamond Pro"/>
              <a:cs typeface="Adobe Garamond Pro"/>
            </a:endParaRPr>
          </a:p>
        </p:txBody>
      </p:sp>
      <p:pic>
        <p:nvPicPr>
          <p:cNvPr id="2" name="Picture 1"/>
          <p:cNvPicPr>
            <a:picLocks noChangeAspect="1"/>
          </p:cNvPicPr>
          <p:nvPr/>
        </p:nvPicPr>
        <p:blipFill>
          <a:blip r:embed="rId3"/>
          <a:stretch>
            <a:fillRect/>
          </a:stretch>
        </p:blipFill>
        <p:spPr>
          <a:xfrm>
            <a:off x="810360" y="3423022"/>
            <a:ext cx="7571640" cy="2149576"/>
          </a:xfrm>
          <a:prstGeom prst="rect">
            <a:avLst/>
          </a:prstGeom>
        </p:spPr>
      </p:pic>
      <p:sp>
        <p:nvSpPr>
          <p:cNvPr id="11" name="TextBox 10"/>
          <p:cNvSpPr txBox="1"/>
          <p:nvPr/>
        </p:nvSpPr>
        <p:spPr>
          <a:xfrm>
            <a:off x="810360" y="1762672"/>
            <a:ext cx="3118173" cy="584776"/>
          </a:xfrm>
          <a:prstGeom prst="rect">
            <a:avLst/>
          </a:prstGeom>
          <a:noFill/>
          <a:ln>
            <a:solidFill>
              <a:schemeClr val="accent1">
                <a:lumMod val="75000"/>
              </a:schemeClr>
            </a:solidFill>
          </a:ln>
        </p:spPr>
        <p:txBody>
          <a:bodyPr wrap="square" rtlCol="0">
            <a:spAutoFit/>
          </a:bodyPr>
          <a:lstStyle/>
          <a:p>
            <a:r>
              <a:rPr lang="en-US" sz="3200" dirty="0" smtClean="0">
                <a:latin typeface="Adobe Garamond Pro"/>
                <a:cs typeface="Adobe Garamond Pro"/>
              </a:rPr>
              <a:t>Total numbers</a:t>
            </a:r>
            <a:endParaRPr lang="en-US" sz="3200" u="sng" dirty="0">
              <a:latin typeface="Adobe Garamond Pro"/>
              <a:cs typeface="Adobe Garamond Pro"/>
            </a:endParaRPr>
          </a:p>
        </p:txBody>
      </p:sp>
    </p:spTree>
    <p:extLst>
      <p:ext uri="{BB962C8B-B14F-4D97-AF65-F5344CB8AC3E}">
        <p14:creationId xmlns:p14="http://schemas.microsoft.com/office/powerpoint/2010/main" val="18409588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962" y="1790096"/>
            <a:ext cx="8555284" cy="3676952"/>
          </a:xfrm>
          <a:prstGeom prst="rect">
            <a:avLst/>
          </a:prstGeom>
        </p:spPr>
      </p:pic>
      <p:sp>
        <p:nvSpPr>
          <p:cNvPr id="5" name="Frame 4"/>
          <p:cNvSpPr/>
          <p:nvPr/>
        </p:nvSpPr>
        <p:spPr>
          <a:xfrm>
            <a:off x="483809" y="2390018"/>
            <a:ext cx="4112382" cy="379791"/>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483810" y="2861734"/>
            <a:ext cx="4112382" cy="379791"/>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83810" y="4284134"/>
            <a:ext cx="4112382" cy="379791"/>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itle 1"/>
          <p:cNvSpPr>
            <a:spLocks noGrp="1"/>
          </p:cNvSpPr>
          <p:nvPr>
            <p:ph type="title"/>
          </p:nvPr>
        </p:nvSpPr>
        <p:spPr>
          <a:xfrm>
            <a:off x="381603" y="121633"/>
            <a:ext cx="8229600" cy="1143000"/>
          </a:xfrm>
        </p:spPr>
        <p:txBody>
          <a:bodyPr>
            <a:normAutofit/>
          </a:bodyPr>
          <a:lstStyle/>
          <a:p>
            <a:pPr algn="l"/>
            <a:r>
              <a:rPr lang="en-US" sz="4000" dirty="0" smtClean="0">
                <a:latin typeface="Adobe Caslon Pro"/>
                <a:cs typeface="Adobe Caslon Pro"/>
              </a:rPr>
              <a:t>Safe prescribing – types of error</a:t>
            </a:r>
            <a:endParaRPr lang="en-US" sz="4000" dirty="0">
              <a:latin typeface="Adobe Caslon Pro"/>
              <a:cs typeface="Adobe Caslon Pro"/>
            </a:endParaRPr>
          </a:p>
        </p:txBody>
      </p:sp>
      <p:sp>
        <p:nvSpPr>
          <p:cNvPr id="9" name="Frame 8"/>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51573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1" y="1693941"/>
            <a:ext cx="8088555" cy="2775252"/>
          </a:xfrm>
          <a:prstGeom prst="rect">
            <a:avLst/>
          </a:prstGeom>
        </p:spPr>
      </p:pic>
      <p:sp>
        <p:nvSpPr>
          <p:cNvPr id="7" name="Title 1"/>
          <p:cNvSpPr txBox="1">
            <a:spLocks/>
          </p:cNvSpPr>
          <p:nvPr/>
        </p:nvSpPr>
        <p:spPr>
          <a:xfrm>
            <a:off x="457201" y="1409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latin typeface="Adobe Garamond Pro"/>
                <a:cs typeface="Adobe Garamond Pro"/>
              </a:rPr>
              <a:t>Safe prescribing - errors</a:t>
            </a:r>
            <a:endParaRPr lang="en-US" sz="4000" dirty="0">
              <a:latin typeface="Adobe Garamond Pro"/>
              <a:cs typeface="Adobe Garamond Pro"/>
            </a:endParaRPr>
          </a:p>
        </p:txBody>
      </p:sp>
      <p:sp>
        <p:nvSpPr>
          <p:cNvPr id="8" name="Frame 7"/>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Garamond Pro"/>
              <a:cs typeface="Adobe Garamond Pro"/>
            </a:endParaRPr>
          </a:p>
        </p:txBody>
      </p:sp>
    </p:spTree>
    <p:extLst>
      <p:ext uri="{BB962C8B-B14F-4D97-AF65-F5344CB8AC3E}">
        <p14:creationId xmlns:p14="http://schemas.microsoft.com/office/powerpoint/2010/main" val="3981526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809" y="1421267"/>
            <a:ext cx="8672285" cy="4525963"/>
          </a:xfrm>
        </p:spPr>
        <p:txBody>
          <a:bodyPr>
            <a:noAutofit/>
          </a:bodyPr>
          <a:lstStyle/>
          <a:p>
            <a:pPr marL="0" indent="0">
              <a:buNone/>
            </a:pPr>
            <a:r>
              <a:rPr lang="en-US" dirty="0" smtClean="0">
                <a:latin typeface="Adobe Caslon Pro"/>
                <a:cs typeface="Adobe Caslon Pro"/>
              </a:rPr>
              <a:t>“Provided </a:t>
            </a:r>
            <a:r>
              <a:rPr lang="en-US" dirty="0">
                <a:latin typeface="Adobe Caslon Pro"/>
                <a:cs typeface="Adobe Caslon Pro"/>
              </a:rPr>
              <a:t>Vincristine is administered </a:t>
            </a:r>
            <a:r>
              <a:rPr lang="en-US" b="1" dirty="0">
                <a:latin typeface="Adobe Caslon Pro"/>
                <a:cs typeface="Adobe Caslon Pro"/>
              </a:rPr>
              <a:t>intravenously</a:t>
            </a:r>
            <a:r>
              <a:rPr lang="en-US" dirty="0">
                <a:latin typeface="Adobe Caslon Pro"/>
                <a:cs typeface="Adobe Caslon Pro"/>
              </a:rPr>
              <a:t> (IV), it is a powerful and useful drug in the fight against </a:t>
            </a:r>
            <a:r>
              <a:rPr lang="en-US" dirty="0" err="1">
                <a:latin typeface="Adobe Caslon Pro"/>
                <a:cs typeface="Adobe Caslon Pro"/>
              </a:rPr>
              <a:t>leukaemia</a:t>
            </a:r>
            <a:r>
              <a:rPr lang="en-US" dirty="0">
                <a:latin typeface="Adobe Caslon Pro"/>
                <a:cs typeface="Adobe Caslon Pro"/>
              </a:rPr>
              <a:t>. </a:t>
            </a:r>
            <a:endParaRPr lang="en-US" dirty="0" smtClean="0">
              <a:latin typeface="Adobe Caslon Pro"/>
              <a:cs typeface="Adobe Caslon Pro"/>
            </a:endParaRPr>
          </a:p>
          <a:p>
            <a:pPr marL="0" indent="0">
              <a:buNone/>
            </a:pPr>
            <a:r>
              <a:rPr lang="en-US" dirty="0" smtClean="0">
                <a:latin typeface="Adobe Caslon Pro"/>
                <a:cs typeface="Adobe Caslon Pro"/>
              </a:rPr>
              <a:t>However</a:t>
            </a:r>
            <a:r>
              <a:rPr lang="en-US" dirty="0">
                <a:latin typeface="Adobe Caslon Pro"/>
                <a:cs typeface="Adobe Caslon Pro"/>
              </a:rPr>
              <a:t>, if the drug is administered, in error, through an </a:t>
            </a:r>
            <a:r>
              <a:rPr lang="en-US" b="1" dirty="0" err="1">
                <a:latin typeface="Adobe Caslon Pro"/>
                <a:cs typeface="Adobe Caslon Pro"/>
              </a:rPr>
              <a:t>intrathecal</a:t>
            </a:r>
            <a:r>
              <a:rPr lang="en-US" dirty="0">
                <a:latin typeface="Adobe Caslon Pro"/>
                <a:cs typeface="Adobe Caslon Pro"/>
              </a:rPr>
              <a:t> injection (IT) the result is usually the </a:t>
            </a:r>
            <a:r>
              <a:rPr lang="en-US" b="1" dirty="0">
                <a:latin typeface="Adobe Caslon Pro"/>
                <a:cs typeface="Adobe Caslon Pro"/>
              </a:rPr>
              <a:t>death</a:t>
            </a:r>
            <a:r>
              <a:rPr lang="en-US" dirty="0">
                <a:latin typeface="Adobe Caslon Pro"/>
                <a:cs typeface="Adobe Caslon Pro"/>
              </a:rPr>
              <a:t> of the patient or </a:t>
            </a:r>
            <a:r>
              <a:rPr lang="en-US" b="1" dirty="0">
                <a:latin typeface="Adobe Caslon Pro"/>
                <a:cs typeface="Adobe Caslon Pro"/>
              </a:rPr>
              <a:t>if the patient does survive</a:t>
            </a:r>
            <a:r>
              <a:rPr lang="en-US" dirty="0">
                <a:latin typeface="Adobe Caslon Pro"/>
                <a:cs typeface="Adobe Caslon Pro"/>
              </a:rPr>
              <a:t>, then they </a:t>
            </a:r>
            <a:r>
              <a:rPr lang="en-US" b="1" dirty="0">
                <a:latin typeface="Adobe Caslon Pro"/>
                <a:cs typeface="Adobe Caslon Pro"/>
              </a:rPr>
              <a:t>typically suffer </a:t>
            </a:r>
            <a:r>
              <a:rPr lang="en-US" dirty="0">
                <a:latin typeface="Adobe Caslon Pro"/>
                <a:cs typeface="Adobe Caslon Pro"/>
              </a:rPr>
              <a:t>from </a:t>
            </a:r>
            <a:r>
              <a:rPr lang="en-US" b="1" dirty="0">
                <a:latin typeface="Adobe Caslon Pro"/>
                <a:cs typeface="Adobe Caslon Pro"/>
              </a:rPr>
              <a:t>severe neurological </a:t>
            </a:r>
            <a:r>
              <a:rPr lang="en-US" b="1" dirty="0" smtClean="0">
                <a:latin typeface="Adobe Caslon Pro"/>
                <a:cs typeface="Adobe Caslon Pro"/>
              </a:rPr>
              <a:t>trauma</a:t>
            </a:r>
            <a:r>
              <a:rPr lang="en-US" dirty="0" smtClean="0">
                <a:latin typeface="Adobe Caslon Pro"/>
                <a:cs typeface="Adobe Caslon Pro"/>
              </a:rPr>
              <a:t>”</a:t>
            </a:r>
            <a:endParaRPr lang="en-US" dirty="0">
              <a:latin typeface="Adobe Caslon Pro"/>
              <a:cs typeface="Adobe Caslon Pro"/>
            </a:endParaRPr>
          </a:p>
          <a:p>
            <a:pPr marL="0" indent="0">
              <a:buNone/>
            </a:pPr>
            <a:endParaRPr lang="en-US" dirty="0" smtClean="0">
              <a:latin typeface="Adobe Caslon Pro"/>
              <a:cs typeface="Adobe Caslon Pro"/>
            </a:endParaRPr>
          </a:p>
          <a:p>
            <a:pPr marL="0" indent="0">
              <a:buNone/>
            </a:pPr>
            <a:r>
              <a:rPr lang="en-US" i="1" dirty="0" err="1" smtClean="0">
                <a:latin typeface="Adobe Caslon Pro"/>
                <a:cs typeface="Adobe Caslon Pro"/>
              </a:rPr>
              <a:t>Toft</a:t>
            </a:r>
            <a:r>
              <a:rPr lang="en-US" i="1" dirty="0" smtClean="0">
                <a:latin typeface="Adobe Caslon Pro"/>
                <a:cs typeface="Adobe Caslon Pro"/>
              </a:rPr>
              <a:t> report – inquiry QMC 2001</a:t>
            </a:r>
            <a:endParaRPr lang="en-US" i="1" dirty="0">
              <a:latin typeface="Adobe Caslon Pro"/>
              <a:cs typeface="Adobe Caslon Pro"/>
            </a:endParaRPr>
          </a:p>
        </p:txBody>
      </p:sp>
      <p:sp>
        <p:nvSpPr>
          <p:cNvPr id="4" name="Title 1"/>
          <p:cNvSpPr>
            <a:spLocks noGrp="1"/>
          </p:cNvSpPr>
          <p:nvPr>
            <p:ph type="title"/>
          </p:nvPr>
        </p:nvSpPr>
        <p:spPr>
          <a:xfrm>
            <a:off x="229809" y="274638"/>
            <a:ext cx="8229600" cy="1143000"/>
          </a:xfrm>
        </p:spPr>
        <p:txBody>
          <a:bodyPr>
            <a:normAutofit/>
          </a:bodyPr>
          <a:lstStyle/>
          <a:p>
            <a:pPr algn="l"/>
            <a:r>
              <a:rPr lang="en-US" sz="4000" dirty="0" smtClean="0">
                <a:latin typeface="Adobe Caslon Pro"/>
                <a:cs typeface="Adobe Caslon Pro"/>
              </a:rPr>
              <a:t>Safe prescribing - errors</a:t>
            </a:r>
            <a:endParaRPr lang="en-US" sz="4000" dirty="0">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41601554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5895" y="836986"/>
            <a:ext cx="7406919" cy="5040693"/>
            <a:chOff x="595895" y="836986"/>
            <a:chExt cx="7406919" cy="5040693"/>
          </a:xfrm>
        </p:grpSpPr>
        <p:pic>
          <p:nvPicPr>
            <p:cNvPr id="4" name="Picture 3"/>
            <p:cNvPicPr>
              <a:picLocks noChangeAspect="1"/>
            </p:cNvPicPr>
            <p:nvPr/>
          </p:nvPicPr>
          <p:blipFill>
            <a:blip r:embed="rId2"/>
            <a:stretch>
              <a:fillRect/>
            </a:stretch>
          </p:blipFill>
          <p:spPr>
            <a:xfrm>
              <a:off x="2878666" y="836986"/>
              <a:ext cx="5124148" cy="5040693"/>
            </a:xfrm>
            <a:prstGeom prst="rect">
              <a:avLst/>
            </a:prstGeom>
          </p:spPr>
        </p:pic>
        <p:pic>
          <p:nvPicPr>
            <p:cNvPr id="6" name="Picture 5"/>
            <p:cNvPicPr>
              <a:picLocks noChangeAspect="1"/>
            </p:cNvPicPr>
            <p:nvPr/>
          </p:nvPicPr>
          <p:blipFill>
            <a:blip r:embed="rId3"/>
            <a:stretch>
              <a:fillRect/>
            </a:stretch>
          </p:blipFill>
          <p:spPr>
            <a:xfrm>
              <a:off x="595895" y="862387"/>
              <a:ext cx="2113438" cy="1181707"/>
            </a:xfrm>
            <a:prstGeom prst="rect">
              <a:avLst/>
            </a:prstGeom>
          </p:spPr>
        </p:pic>
      </p:grpSp>
      <p:grpSp>
        <p:nvGrpSpPr>
          <p:cNvPr id="17" name="Group 16"/>
          <p:cNvGrpSpPr/>
          <p:nvPr/>
        </p:nvGrpSpPr>
        <p:grpSpPr>
          <a:xfrm>
            <a:off x="471488" y="2791099"/>
            <a:ext cx="4451274" cy="2095377"/>
            <a:chOff x="471488" y="2791099"/>
            <a:chExt cx="4451274" cy="2095377"/>
          </a:xfrm>
        </p:grpSpPr>
        <p:cxnSp>
          <p:nvCxnSpPr>
            <p:cNvPr id="10" name="Straight Connector 9"/>
            <p:cNvCxnSpPr/>
            <p:nvPr/>
          </p:nvCxnSpPr>
          <p:spPr>
            <a:xfrm flipV="1">
              <a:off x="2878666" y="4874381"/>
              <a:ext cx="2044096" cy="1209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140857" y="4360759"/>
              <a:ext cx="737809" cy="513622"/>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1488" y="2791099"/>
              <a:ext cx="2083835" cy="1569660"/>
            </a:xfrm>
            <a:prstGeom prst="rect">
              <a:avLst/>
            </a:prstGeom>
            <a:noFill/>
          </p:spPr>
          <p:txBody>
            <a:bodyPr wrap="square" rtlCol="0">
              <a:spAutoFit/>
            </a:bodyPr>
            <a:lstStyle/>
            <a:p>
              <a:r>
                <a:rPr lang="en-US" sz="3200" dirty="0" smtClean="0">
                  <a:solidFill>
                    <a:srgbClr val="376092"/>
                  </a:solidFill>
                  <a:latin typeface="Adobe Caslon Pro"/>
                  <a:cs typeface="Adobe Caslon Pro"/>
                </a:rPr>
                <a:t>This should not have happened</a:t>
              </a:r>
              <a:endParaRPr lang="en-US" sz="3200" dirty="0">
                <a:solidFill>
                  <a:srgbClr val="376092"/>
                </a:solidFill>
                <a:latin typeface="Adobe Caslon Pro"/>
                <a:cs typeface="Adobe Caslon Pro"/>
              </a:endParaRPr>
            </a:p>
          </p:txBody>
        </p:sp>
      </p:grpSp>
      <p:sp>
        <p:nvSpPr>
          <p:cNvPr id="15" name="Frame 1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Garamond Pro"/>
              <a:cs typeface="Adobe Garamond Pro"/>
            </a:endParaRPr>
          </a:p>
        </p:txBody>
      </p:sp>
    </p:spTree>
    <p:extLst>
      <p:ext uri="{BB962C8B-B14F-4D97-AF65-F5344CB8AC3E}">
        <p14:creationId xmlns:p14="http://schemas.microsoft.com/office/powerpoint/2010/main" val="1154623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dobe Garamond Pro"/>
                <a:cs typeface="Adobe Garamond Pro"/>
              </a:rPr>
              <a:t>Patient due chemotherapy</a:t>
            </a:r>
          </a:p>
          <a:p>
            <a:pPr marL="0" indent="0">
              <a:buNone/>
            </a:pPr>
            <a:endParaRPr lang="en-US" dirty="0">
              <a:latin typeface="Adobe Garamond Pro"/>
              <a:cs typeface="Adobe Garamond Pro"/>
            </a:endParaRPr>
          </a:p>
          <a:p>
            <a:pPr marL="0" indent="0">
              <a:buNone/>
            </a:pPr>
            <a:r>
              <a:rPr lang="en-US" dirty="0" smtClean="0">
                <a:latin typeface="Adobe Garamond Pro"/>
                <a:cs typeface="Adobe Garamond Pro"/>
              </a:rPr>
              <a:t>One agent was </a:t>
            </a:r>
            <a:r>
              <a:rPr lang="en-US" dirty="0" err="1" smtClean="0">
                <a:latin typeface="Adobe Garamond Pro"/>
                <a:cs typeface="Adobe Garamond Pro"/>
              </a:rPr>
              <a:t>intrathecal</a:t>
            </a:r>
            <a:endParaRPr lang="en-US" dirty="0" smtClean="0">
              <a:latin typeface="Adobe Garamond Pro"/>
              <a:cs typeface="Adobe Garamond Pro"/>
            </a:endParaRPr>
          </a:p>
          <a:p>
            <a:pPr marL="0" indent="0">
              <a:buNone/>
            </a:pPr>
            <a:endParaRPr lang="en-US" dirty="0">
              <a:latin typeface="Adobe Garamond Pro"/>
              <a:cs typeface="Adobe Garamond Pro"/>
            </a:endParaRPr>
          </a:p>
          <a:p>
            <a:pPr marL="0" indent="0">
              <a:buNone/>
            </a:pPr>
            <a:r>
              <a:rPr lang="en-US" dirty="0" smtClean="0">
                <a:latin typeface="Adobe Garamond Pro"/>
                <a:cs typeface="Adobe Garamond Pro"/>
              </a:rPr>
              <a:t>One agent NOT </a:t>
            </a:r>
            <a:r>
              <a:rPr lang="en-US" dirty="0" err="1" smtClean="0">
                <a:latin typeface="Adobe Garamond Pro"/>
                <a:cs typeface="Adobe Garamond Pro"/>
              </a:rPr>
              <a:t>intrathecal</a:t>
            </a:r>
            <a:r>
              <a:rPr lang="en-US" dirty="0">
                <a:latin typeface="Adobe Garamond Pro"/>
                <a:cs typeface="Adobe Garamond Pro"/>
              </a:rPr>
              <a:t> </a:t>
            </a:r>
            <a:r>
              <a:rPr lang="en-US" dirty="0" smtClean="0">
                <a:latin typeface="Adobe Garamond Pro"/>
                <a:cs typeface="Adobe Garamond Pro"/>
              </a:rPr>
              <a:t>(was administered by this route) should have been intra-venous</a:t>
            </a:r>
          </a:p>
        </p:txBody>
      </p:sp>
      <p:sp>
        <p:nvSpPr>
          <p:cNvPr id="4" name="Title 1"/>
          <p:cNvSpPr>
            <a:spLocks noGrp="1"/>
          </p:cNvSpPr>
          <p:nvPr>
            <p:ph type="title"/>
          </p:nvPr>
        </p:nvSpPr>
        <p:spPr>
          <a:xfrm>
            <a:off x="384630" y="116493"/>
            <a:ext cx="8229600" cy="1143000"/>
          </a:xfrm>
        </p:spPr>
        <p:txBody>
          <a:bodyPr/>
          <a:lstStyle/>
          <a:p>
            <a:pPr algn="l"/>
            <a:r>
              <a:rPr lang="en-US" dirty="0" smtClean="0">
                <a:latin typeface="Adobe Garamond Pro"/>
                <a:cs typeface="Adobe Garamond Pro"/>
              </a:rPr>
              <a:t>Safe prescribing - errors</a:t>
            </a:r>
            <a:endParaRPr lang="en-US" dirty="0">
              <a:latin typeface="Adobe Garamond Pro"/>
              <a:cs typeface="Adobe Garamond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Garamond Pro"/>
              <a:cs typeface="Adobe Garamond Pro"/>
            </a:endParaRPr>
          </a:p>
        </p:txBody>
      </p:sp>
    </p:spTree>
    <p:extLst>
      <p:ext uri="{BB962C8B-B14F-4D97-AF65-F5344CB8AC3E}">
        <p14:creationId xmlns:p14="http://schemas.microsoft.com/office/powerpoint/2010/main" val="34747892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5809"/>
            <a:ext cx="8229600" cy="5430761"/>
          </a:xfrm>
        </p:spPr>
        <p:txBody>
          <a:bodyPr>
            <a:normAutofit/>
          </a:bodyPr>
          <a:lstStyle/>
          <a:p>
            <a:pPr marL="0" indent="0">
              <a:buNone/>
            </a:pPr>
            <a:r>
              <a:rPr lang="en-US" dirty="0" err="1" smtClean="0">
                <a:latin typeface="Adobe Caslon Pro"/>
                <a:cs typeface="Adobe Caslon Pro"/>
              </a:rPr>
              <a:t>Dr</a:t>
            </a:r>
            <a:r>
              <a:rPr lang="en-US" dirty="0" smtClean="0">
                <a:latin typeface="Adobe Caslon Pro"/>
                <a:cs typeface="Adobe Caslon Pro"/>
              </a:rPr>
              <a:t> </a:t>
            </a:r>
            <a:r>
              <a:rPr lang="en-US" dirty="0" err="1" smtClean="0">
                <a:latin typeface="Adobe Caslon Pro"/>
                <a:cs typeface="Adobe Caslon Pro"/>
              </a:rPr>
              <a:t>Mulhem</a:t>
            </a:r>
            <a:r>
              <a:rPr lang="en-US" dirty="0" smtClean="0">
                <a:latin typeface="Adobe Caslon Pro"/>
                <a:cs typeface="Adobe Caslon Pro"/>
              </a:rPr>
              <a:t> assumptions: </a:t>
            </a:r>
            <a:endParaRPr lang="en-US" dirty="0">
              <a:latin typeface="Adobe Caslon Pro"/>
              <a:cs typeface="Adobe Caslon Pro"/>
            </a:endParaRPr>
          </a:p>
          <a:p>
            <a:r>
              <a:rPr lang="en-US" dirty="0">
                <a:latin typeface="Adobe Caslon Pro"/>
                <a:cs typeface="Adobe Caslon Pro"/>
              </a:rPr>
              <a:t>Chemotherapy for different routes of administration could not be on the ward at the same time for the same patient. </a:t>
            </a:r>
          </a:p>
          <a:p>
            <a:r>
              <a:rPr lang="en-US" dirty="0">
                <a:latin typeface="Adobe Caslon Pro"/>
                <a:cs typeface="Adobe Caslon Pro"/>
              </a:rPr>
              <a:t>He was competent to supervise </a:t>
            </a:r>
            <a:r>
              <a:rPr lang="en-US" dirty="0" smtClean="0">
                <a:latin typeface="Adobe Caslon Pro"/>
                <a:cs typeface="Adobe Caslon Pro"/>
              </a:rPr>
              <a:t>Dr. Morton and </a:t>
            </a:r>
            <a:r>
              <a:rPr lang="en-US" dirty="0">
                <a:latin typeface="Adobe Caslon Pro"/>
                <a:cs typeface="Adobe Caslon Pro"/>
              </a:rPr>
              <a:t>had the authority to do so. </a:t>
            </a:r>
          </a:p>
          <a:p>
            <a:r>
              <a:rPr lang="en-US" dirty="0" err="1">
                <a:latin typeface="Adobe Caslon Pro"/>
                <a:cs typeface="Adobe Caslon Pro"/>
              </a:rPr>
              <a:t>Dr</a:t>
            </a:r>
            <a:r>
              <a:rPr lang="en-US" dirty="0">
                <a:latin typeface="Adobe Caslon Pro"/>
                <a:cs typeface="Adobe Caslon Pro"/>
              </a:rPr>
              <a:t> Morton was allowed to administer </a:t>
            </a:r>
            <a:r>
              <a:rPr lang="en-US" dirty="0" err="1">
                <a:latin typeface="Adobe Caslon Pro"/>
                <a:cs typeface="Adobe Caslon Pro"/>
              </a:rPr>
              <a:t>intrathecal</a:t>
            </a:r>
            <a:r>
              <a:rPr lang="en-US" dirty="0">
                <a:latin typeface="Adobe Caslon Pro"/>
                <a:cs typeface="Adobe Caslon Pro"/>
              </a:rPr>
              <a:t> drugs under supervision of an </a:t>
            </a:r>
            <a:r>
              <a:rPr lang="en-US" dirty="0" err="1">
                <a:latin typeface="Adobe Caslon Pro"/>
                <a:cs typeface="Adobe Caslon Pro"/>
              </a:rPr>
              <a:t>SpR.</a:t>
            </a:r>
            <a:r>
              <a:rPr lang="en-US" dirty="0">
                <a:latin typeface="Adobe Caslon Pro"/>
                <a:cs typeface="Adobe Caslon Pro"/>
              </a:rPr>
              <a:t> </a:t>
            </a:r>
          </a:p>
          <a:p>
            <a:pPr marL="0" indent="0">
              <a:buNone/>
            </a:pPr>
            <a:endParaRPr lang="en-US" dirty="0">
              <a:latin typeface="Adobe Caslon Pro"/>
              <a:cs typeface="Adobe Caslon Pro"/>
            </a:endParaRPr>
          </a:p>
        </p:txBody>
      </p:sp>
      <p:sp>
        <p:nvSpPr>
          <p:cNvPr id="6" name="Title 1"/>
          <p:cNvSpPr>
            <a:spLocks noGrp="1"/>
          </p:cNvSpPr>
          <p:nvPr>
            <p:ph type="title"/>
          </p:nvPr>
        </p:nvSpPr>
        <p:spPr>
          <a:xfrm>
            <a:off x="433010" y="128588"/>
            <a:ext cx="8229600" cy="1143000"/>
          </a:xfrm>
        </p:spPr>
        <p:txBody>
          <a:bodyPr>
            <a:normAutofit/>
          </a:bodyPr>
          <a:lstStyle/>
          <a:p>
            <a:pPr algn="l"/>
            <a:r>
              <a:rPr lang="en-US" sz="4000" dirty="0" smtClean="0">
                <a:solidFill>
                  <a:srgbClr val="376092"/>
                </a:solidFill>
                <a:latin typeface="Adobe Caslon Pro"/>
                <a:cs typeface="Adobe Caslon Pro"/>
              </a:rPr>
              <a:t>Safe prescribing - errors</a:t>
            </a:r>
            <a:endParaRPr lang="en-US" sz="4000" dirty="0">
              <a:solidFill>
                <a:srgbClr val="376092"/>
              </a:solidFill>
              <a:latin typeface="Adobe Caslon Pro"/>
              <a:cs typeface="Adobe Caslon Pro"/>
            </a:endParaRPr>
          </a:p>
        </p:txBody>
      </p:sp>
      <p:sp>
        <p:nvSpPr>
          <p:cNvPr id="7" name="Frame 6"/>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15132189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latin typeface="Adobe Garamond Pro"/>
                <a:cs typeface="Adobe Garamond Pro"/>
              </a:rPr>
              <a:t>Dr</a:t>
            </a:r>
            <a:r>
              <a:rPr lang="en-US" dirty="0">
                <a:latin typeface="Adobe Garamond Pro"/>
                <a:cs typeface="Adobe Garamond Pro"/>
              </a:rPr>
              <a:t> Morton was familiar with </a:t>
            </a:r>
            <a:r>
              <a:rPr lang="en-US" dirty="0" err="1">
                <a:latin typeface="Adobe Garamond Pro"/>
                <a:cs typeface="Adobe Garamond Pro"/>
              </a:rPr>
              <a:t>Mr</a:t>
            </a:r>
            <a:r>
              <a:rPr lang="en-US" dirty="0">
                <a:latin typeface="Adobe Garamond Pro"/>
                <a:cs typeface="Adobe Garamond Pro"/>
              </a:rPr>
              <a:t> Jowett’s case and, treatment regime, and thus he did not need to consult </a:t>
            </a:r>
            <a:r>
              <a:rPr lang="en-US" dirty="0" err="1">
                <a:latin typeface="Adobe Garamond Pro"/>
                <a:cs typeface="Adobe Garamond Pro"/>
              </a:rPr>
              <a:t>Mr</a:t>
            </a:r>
            <a:r>
              <a:rPr lang="en-US" dirty="0">
                <a:latin typeface="Adobe Garamond Pro"/>
                <a:cs typeface="Adobe Garamond Pro"/>
              </a:rPr>
              <a:t> Jowett’s records. </a:t>
            </a:r>
          </a:p>
          <a:p>
            <a:r>
              <a:rPr lang="en-US" dirty="0">
                <a:latin typeface="Adobe Garamond Pro"/>
                <a:cs typeface="Adobe Garamond Pro"/>
              </a:rPr>
              <a:t>He knew the correct procedure to adopt when checking </a:t>
            </a:r>
            <a:r>
              <a:rPr lang="en-US" dirty="0" err="1">
                <a:latin typeface="Adobe Garamond Pro"/>
                <a:cs typeface="Adobe Garamond Pro"/>
              </a:rPr>
              <a:t>intrathecal</a:t>
            </a:r>
            <a:r>
              <a:rPr lang="en-US" dirty="0">
                <a:latin typeface="Adobe Garamond Pro"/>
                <a:cs typeface="Adobe Garamond Pro"/>
              </a:rPr>
              <a:t> drugs for administration. </a:t>
            </a:r>
          </a:p>
          <a:p>
            <a:r>
              <a:rPr lang="en-US" dirty="0">
                <a:latin typeface="Adobe Garamond Pro"/>
                <a:cs typeface="Adobe Garamond Pro"/>
              </a:rPr>
              <a:t>Both syringes of chemotherapy were to be administered </a:t>
            </a:r>
            <a:r>
              <a:rPr lang="en-US" dirty="0" err="1">
                <a:latin typeface="Adobe Garamond Pro"/>
                <a:cs typeface="Adobe Garamond Pro"/>
              </a:rPr>
              <a:t>intrathecally</a:t>
            </a:r>
            <a:r>
              <a:rPr lang="en-US" dirty="0">
                <a:latin typeface="Adobe Garamond Pro"/>
                <a:cs typeface="Adobe Garamond Pro"/>
              </a:rPr>
              <a:t>. </a:t>
            </a:r>
          </a:p>
          <a:p>
            <a:pPr marL="0" indent="0">
              <a:buNone/>
            </a:pPr>
            <a:endParaRPr lang="en-US" dirty="0">
              <a:latin typeface="Adobe Garamond Pro"/>
              <a:cs typeface="Adobe Garamond Pro"/>
            </a:endParaRPr>
          </a:p>
        </p:txBody>
      </p:sp>
      <p:sp>
        <p:nvSpPr>
          <p:cNvPr id="5" name="Title 1"/>
          <p:cNvSpPr>
            <a:spLocks noGrp="1"/>
          </p:cNvSpPr>
          <p:nvPr>
            <p:ph type="title"/>
          </p:nvPr>
        </p:nvSpPr>
        <p:spPr>
          <a:xfrm>
            <a:off x="396725" y="140683"/>
            <a:ext cx="8229600" cy="1143000"/>
          </a:xfrm>
        </p:spPr>
        <p:txBody>
          <a:bodyPr>
            <a:normAutofit/>
          </a:bodyPr>
          <a:lstStyle/>
          <a:p>
            <a:pPr algn="l"/>
            <a:r>
              <a:rPr lang="en-US" sz="4000" dirty="0" smtClean="0">
                <a:solidFill>
                  <a:srgbClr val="376092"/>
                </a:solidFill>
                <a:latin typeface="Adobe Garamond Pro"/>
                <a:cs typeface="Adobe Garamond Pro"/>
              </a:rPr>
              <a:t>Safe prescribing - errors</a:t>
            </a:r>
            <a:endParaRPr lang="en-US" sz="4000" dirty="0">
              <a:solidFill>
                <a:srgbClr val="376092"/>
              </a:solidFill>
              <a:latin typeface="Adobe Garamond Pro"/>
              <a:cs typeface="Adobe Garamond Pro"/>
            </a:endParaRPr>
          </a:p>
        </p:txBody>
      </p:sp>
      <p:sp>
        <p:nvSpPr>
          <p:cNvPr id="6" name="Frame 5"/>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Garamond Pro"/>
              <a:cs typeface="Adobe Garamond Pro"/>
            </a:endParaRPr>
          </a:p>
        </p:txBody>
      </p:sp>
    </p:spTree>
    <p:extLst>
      <p:ext uri="{BB962C8B-B14F-4D97-AF65-F5344CB8AC3E}">
        <p14:creationId xmlns:p14="http://schemas.microsoft.com/office/powerpoint/2010/main" val="14503699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278769"/>
            <a:ext cx="8454798" cy="5083326"/>
          </a:xfrm>
        </p:spPr>
        <p:txBody>
          <a:bodyPr>
            <a:normAutofit/>
          </a:bodyPr>
          <a:lstStyle/>
          <a:p>
            <a:pPr marL="0" indent="0">
              <a:buNone/>
            </a:pPr>
            <a:r>
              <a:rPr lang="en-US" dirty="0" err="1">
                <a:latin typeface="Adobe Caslon Pro"/>
                <a:cs typeface="Adobe Caslon Pro"/>
              </a:rPr>
              <a:t>Dr</a:t>
            </a:r>
            <a:r>
              <a:rPr lang="en-US" dirty="0">
                <a:latin typeface="Adobe Caslon Pro"/>
                <a:cs typeface="Adobe Caslon Pro"/>
              </a:rPr>
              <a:t> Morton </a:t>
            </a:r>
            <a:r>
              <a:rPr lang="en-US" dirty="0" smtClean="0">
                <a:latin typeface="Adobe Caslon Pro"/>
                <a:cs typeface="Adobe Caslon Pro"/>
              </a:rPr>
              <a:t>assumptions</a:t>
            </a:r>
          </a:p>
          <a:p>
            <a:r>
              <a:rPr lang="en-US" dirty="0" smtClean="0">
                <a:latin typeface="Adobe Caslon Pro"/>
                <a:cs typeface="Adobe Caslon Pro"/>
              </a:rPr>
              <a:t>He </a:t>
            </a:r>
            <a:r>
              <a:rPr lang="en-US" dirty="0">
                <a:latin typeface="Adobe Caslon Pro"/>
                <a:cs typeface="Adobe Caslon Pro"/>
              </a:rPr>
              <a:t>was allowed to administer </a:t>
            </a:r>
            <a:r>
              <a:rPr lang="en-US" dirty="0" err="1">
                <a:latin typeface="Adobe Caslon Pro"/>
                <a:cs typeface="Adobe Caslon Pro"/>
              </a:rPr>
              <a:t>intrathecal</a:t>
            </a:r>
            <a:r>
              <a:rPr lang="en-US" dirty="0">
                <a:latin typeface="Adobe Caslon Pro"/>
                <a:cs typeface="Adobe Caslon Pro"/>
              </a:rPr>
              <a:t> chemotherapy to patients under supervision. </a:t>
            </a:r>
          </a:p>
          <a:p>
            <a:r>
              <a:rPr lang="en-US" dirty="0" err="1" smtClean="0">
                <a:latin typeface="Adobe Caslon Pro"/>
                <a:cs typeface="Adobe Caslon Pro"/>
              </a:rPr>
              <a:t>Dr</a:t>
            </a:r>
            <a:r>
              <a:rPr lang="en-US" dirty="0" smtClean="0">
                <a:latin typeface="Adobe Caslon Pro"/>
                <a:cs typeface="Adobe Caslon Pro"/>
              </a:rPr>
              <a:t> </a:t>
            </a:r>
            <a:r>
              <a:rPr lang="en-US" dirty="0" err="1">
                <a:latin typeface="Adobe Caslon Pro"/>
                <a:cs typeface="Adobe Caslon Pro"/>
              </a:rPr>
              <a:t>Mulhem</a:t>
            </a:r>
            <a:r>
              <a:rPr lang="en-US" dirty="0">
                <a:latin typeface="Adobe Caslon Pro"/>
                <a:cs typeface="Adobe Caslon Pro"/>
              </a:rPr>
              <a:t> was </a:t>
            </a:r>
            <a:r>
              <a:rPr lang="en-US" dirty="0" err="1">
                <a:latin typeface="Adobe Caslon Pro"/>
                <a:cs typeface="Adobe Caslon Pro"/>
              </a:rPr>
              <a:t>authorised</a:t>
            </a:r>
            <a:r>
              <a:rPr lang="en-US" dirty="0">
                <a:latin typeface="Adobe Caslon Pro"/>
                <a:cs typeface="Adobe Caslon Pro"/>
              </a:rPr>
              <a:t> to supervise him administer </a:t>
            </a:r>
            <a:r>
              <a:rPr lang="en-US" dirty="0" err="1">
                <a:latin typeface="Adobe Caslon Pro"/>
                <a:cs typeface="Adobe Caslon Pro"/>
              </a:rPr>
              <a:t>intrathecal</a:t>
            </a:r>
            <a:r>
              <a:rPr lang="en-US" dirty="0">
                <a:latin typeface="Adobe Caslon Pro"/>
                <a:cs typeface="Adobe Caslon Pro"/>
              </a:rPr>
              <a:t> chemotherapy. </a:t>
            </a:r>
          </a:p>
          <a:p>
            <a:r>
              <a:rPr lang="en-US" dirty="0" smtClean="0">
                <a:latin typeface="Adobe Caslon Pro"/>
                <a:cs typeface="Adobe Caslon Pro"/>
              </a:rPr>
              <a:t>As </a:t>
            </a:r>
            <a:r>
              <a:rPr lang="en-US" dirty="0">
                <a:latin typeface="Adobe Caslon Pro"/>
                <a:cs typeface="Adobe Caslon Pro"/>
              </a:rPr>
              <a:t>an </a:t>
            </a:r>
            <a:r>
              <a:rPr lang="en-US" dirty="0" err="1">
                <a:latin typeface="Adobe Caslon Pro"/>
                <a:cs typeface="Adobe Caslon Pro"/>
              </a:rPr>
              <a:t>SpR</a:t>
            </a:r>
            <a:r>
              <a:rPr lang="en-US" dirty="0">
                <a:latin typeface="Adobe Caslon Pro"/>
                <a:cs typeface="Adobe Caslon Pro"/>
              </a:rPr>
              <a:t> </a:t>
            </a:r>
            <a:r>
              <a:rPr lang="en-US" dirty="0" err="1">
                <a:latin typeface="Adobe Caslon Pro"/>
                <a:cs typeface="Adobe Caslon Pro"/>
              </a:rPr>
              <a:t>Dr</a:t>
            </a:r>
            <a:r>
              <a:rPr lang="en-US" dirty="0">
                <a:latin typeface="Adobe Caslon Pro"/>
                <a:cs typeface="Adobe Caslon Pro"/>
              </a:rPr>
              <a:t> </a:t>
            </a:r>
            <a:r>
              <a:rPr lang="en-US" dirty="0" err="1">
                <a:latin typeface="Adobe Caslon Pro"/>
                <a:cs typeface="Adobe Caslon Pro"/>
              </a:rPr>
              <a:t>Mulhem</a:t>
            </a:r>
            <a:r>
              <a:rPr lang="en-US" dirty="0">
                <a:latin typeface="Adobe Caslon Pro"/>
                <a:cs typeface="Adobe Caslon Pro"/>
              </a:rPr>
              <a:t> would know about drugs for </a:t>
            </a:r>
            <a:r>
              <a:rPr lang="en-US" dirty="0" err="1">
                <a:latin typeface="Adobe Caslon Pro"/>
                <a:cs typeface="Adobe Caslon Pro"/>
              </a:rPr>
              <a:t>intrathecal</a:t>
            </a:r>
            <a:r>
              <a:rPr lang="en-US" dirty="0">
                <a:latin typeface="Adobe Caslon Pro"/>
                <a:cs typeface="Adobe Caslon Pro"/>
              </a:rPr>
              <a:t> administration and the dangers associated with them. </a:t>
            </a:r>
          </a:p>
        </p:txBody>
      </p:sp>
      <p:sp>
        <p:nvSpPr>
          <p:cNvPr id="4" name="Title 1"/>
          <p:cNvSpPr>
            <a:spLocks noGrp="1"/>
          </p:cNvSpPr>
          <p:nvPr>
            <p:ph type="title"/>
          </p:nvPr>
        </p:nvSpPr>
        <p:spPr>
          <a:xfrm>
            <a:off x="398918" y="120045"/>
            <a:ext cx="8229600" cy="1143000"/>
          </a:xfrm>
        </p:spPr>
        <p:txBody>
          <a:bodyPr>
            <a:normAutofit/>
          </a:bodyPr>
          <a:lstStyle/>
          <a:p>
            <a:pPr algn="l"/>
            <a:r>
              <a:rPr lang="en-US" sz="4000" dirty="0" smtClean="0">
                <a:solidFill>
                  <a:srgbClr val="376092"/>
                </a:solidFill>
                <a:latin typeface="Adobe Garamond Pro"/>
                <a:cs typeface="Adobe Garamond Pro"/>
              </a:rPr>
              <a:t>Safe prescribing - errors</a:t>
            </a:r>
            <a:endParaRPr lang="en-US" sz="4000" dirty="0">
              <a:solidFill>
                <a:srgbClr val="376092"/>
              </a:solidFill>
              <a:latin typeface="Adobe Garamond Pro"/>
              <a:cs typeface="Adobe Garamond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10504328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0950"/>
            <a:ext cx="8229600" cy="4525963"/>
          </a:xfrm>
        </p:spPr>
        <p:txBody>
          <a:bodyPr>
            <a:normAutofit fontScale="92500" lnSpcReduction="10000"/>
          </a:bodyPr>
          <a:lstStyle/>
          <a:p>
            <a:pPr marL="0" indent="0">
              <a:buNone/>
            </a:pPr>
            <a:r>
              <a:rPr lang="en-US" dirty="0" smtClean="0">
                <a:latin typeface="Adobe Caslon Pro"/>
                <a:cs typeface="Adobe Caslon Pro"/>
              </a:rPr>
              <a:t>Split to two sections</a:t>
            </a:r>
          </a:p>
          <a:p>
            <a:pPr marL="0" indent="0">
              <a:buNone/>
            </a:pPr>
            <a:endParaRPr lang="en-US" dirty="0">
              <a:latin typeface="Adobe Caslon Pro"/>
              <a:cs typeface="Adobe Caslon Pro"/>
            </a:endParaRPr>
          </a:p>
          <a:p>
            <a:pPr marL="514350" indent="-514350">
              <a:buAutoNum type="arabicPeriod"/>
            </a:pPr>
            <a:r>
              <a:rPr lang="en-US" dirty="0" smtClean="0">
                <a:latin typeface="Adobe Caslon Pro"/>
                <a:cs typeface="Adobe Caslon Pro"/>
              </a:rPr>
              <a:t>Safe </a:t>
            </a:r>
            <a:r>
              <a:rPr lang="en-US" dirty="0" smtClean="0">
                <a:latin typeface="Adobe Caslon Pro"/>
                <a:cs typeface="Adobe Caslon Pro"/>
              </a:rPr>
              <a:t>prescribing everyday; what you need to </a:t>
            </a:r>
            <a:r>
              <a:rPr lang="en-US" dirty="0" smtClean="0">
                <a:latin typeface="Adobe Caslon Pro"/>
                <a:cs typeface="Adobe Caslon Pro"/>
              </a:rPr>
              <a:t>do, and how it can go wrong</a:t>
            </a:r>
            <a:endParaRPr lang="en-US" dirty="0" smtClean="0">
              <a:latin typeface="Adobe Caslon Pro"/>
              <a:cs typeface="Adobe Caslon Pro"/>
            </a:endParaRP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2. </a:t>
            </a:r>
            <a:r>
              <a:rPr lang="en-US" dirty="0" smtClean="0">
                <a:latin typeface="Adobe Caslon Pro"/>
                <a:cs typeface="Adobe Caslon Pro"/>
              </a:rPr>
              <a:t> Safe </a:t>
            </a:r>
            <a:r>
              <a:rPr lang="en-US" dirty="0" smtClean="0">
                <a:latin typeface="Adobe Caslon Pro"/>
                <a:cs typeface="Adobe Caslon Pro"/>
              </a:rPr>
              <a:t>prescribing in specialist </a:t>
            </a:r>
            <a:r>
              <a:rPr lang="en-US" dirty="0" smtClean="0">
                <a:latin typeface="Adobe Caslon Pro"/>
                <a:cs typeface="Adobe Caslon Pro"/>
              </a:rPr>
              <a:t>situations; what to    	think about</a:t>
            </a:r>
            <a:endParaRPr lang="en-US" dirty="0" smtClean="0">
              <a:latin typeface="Adobe Caslon Pro"/>
              <a:cs typeface="Adobe Caslon Pro"/>
            </a:endParaRP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(3. We’ll </a:t>
            </a:r>
            <a:r>
              <a:rPr lang="en-US" dirty="0">
                <a:latin typeface="Adobe Caslon Pro"/>
                <a:cs typeface="Adobe Caslon Pro"/>
              </a:rPr>
              <a:t>talk about exams </a:t>
            </a:r>
            <a:r>
              <a:rPr lang="en-US" dirty="0" smtClean="0">
                <a:latin typeface="Adobe Caslon Pro"/>
                <a:cs typeface="Adobe Caslon Pro"/>
              </a:rPr>
              <a:t>too)</a:t>
            </a:r>
            <a:endParaRPr lang="en-US" dirty="0">
              <a:latin typeface="Adobe Caslon Pro"/>
              <a:cs typeface="Adobe Caslon Pro"/>
            </a:endParaRPr>
          </a:p>
          <a:p>
            <a:pPr marL="0" indent="0">
              <a:buNone/>
            </a:pPr>
            <a:endParaRPr lang="en-US" dirty="0"/>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508404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latin typeface="Adobe Caslon Pro"/>
                <a:cs typeface="Adobe Caslon Pro"/>
              </a:rPr>
              <a:t>Dr</a:t>
            </a:r>
            <a:r>
              <a:rPr lang="en-US" dirty="0">
                <a:latin typeface="Adobe Caslon Pro"/>
                <a:cs typeface="Adobe Caslon Pro"/>
              </a:rPr>
              <a:t> </a:t>
            </a:r>
            <a:r>
              <a:rPr lang="en-US" dirty="0" err="1">
                <a:latin typeface="Adobe Caslon Pro"/>
                <a:cs typeface="Adobe Caslon Pro"/>
              </a:rPr>
              <a:t>Mulhem</a:t>
            </a:r>
            <a:r>
              <a:rPr lang="en-US" dirty="0">
                <a:latin typeface="Adobe Caslon Pro"/>
                <a:cs typeface="Adobe Caslon Pro"/>
              </a:rPr>
              <a:t> would know what checks to carry out regarding the administration of </a:t>
            </a:r>
            <a:r>
              <a:rPr lang="en-US" dirty="0" err="1">
                <a:latin typeface="Adobe Caslon Pro"/>
                <a:cs typeface="Adobe Caslon Pro"/>
              </a:rPr>
              <a:t>intrathecal</a:t>
            </a:r>
            <a:r>
              <a:rPr lang="en-US" dirty="0">
                <a:latin typeface="Adobe Caslon Pro"/>
                <a:cs typeface="Adobe Caslon Pro"/>
              </a:rPr>
              <a:t> drugs. </a:t>
            </a:r>
            <a:endParaRPr lang="en-US" dirty="0" smtClean="0">
              <a:latin typeface="Adobe Caslon Pro"/>
              <a:cs typeface="Adobe Caslon Pro"/>
            </a:endParaRPr>
          </a:p>
          <a:p>
            <a:endParaRPr lang="en-US" dirty="0">
              <a:latin typeface="Adobe Caslon Pro"/>
              <a:cs typeface="Adobe Caslon Pro"/>
            </a:endParaRPr>
          </a:p>
          <a:p>
            <a:r>
              <a:rPr lang="en-US" dirty="0">
                <a:latin typeface="Adobe Caslon Pro"/>
                <a:cs typeface="Adobe Caslon Pro"/>
              </a:rPr>
              <a:t>He should not challenge a senior colleague. </a:t>
            </a:r>
          </a:p>
          <a:p>
            <a:pPr marL="0" indent="0">
              <a:buNone/>
            </a:pPr>
            <a:endParaRPr lang="en-US" dirty="0"/>
          </a:p>
        </p:txBody>
      </p:sp>
      <p:sp>
        <p:nvSpPr>
          <p:cNvPr id="4" name="Title 1"/>
          <p:cNvSpPr>
            <a:spLocks noGrp="1"/>
          </p:cNvSpPr>
          <p:nvPr>
            <p:ph type="title"/>
          </p:nvPr>
        </p:nvSpPr>
        <p:spPr>
          <a:xfrm>
            <a:off x="396725" y="140683"/>
            <a:ext cx="8229600" cy="1143000"/>
          </a:xfrm>
        </p:spPr>
        <p:txBody>
          <a:bodyPr>
            <a:normAutofit/>
          </a:bodyPr>
          <a:lstStyle/>
          <a:p>
            <a:pPr algn="l"/>
            <a:r>
              <a:rPr lang="en-US" sz="4000" dirty="0" smtClean="0">
                <a:solidFill>
                  <a:srgbClr val="376092"/>
                </a:solidFill>
                <a:latin typeface="Adobe Garamond Pro"/>
                <a:cs typeface="Adobe Garamond Pro"/>
              </a:rPr>
              <a:t>Safe prescribing - errors</a:t>
            </a:r>
            <a:endParaRPr lang="en-US" sz="4000" dirty="0">
              <a:solidFill>
                <a:srgbClr val="376092"/>
              </a:solidFill>
              <a:latin typeface="Adobe Garamond Pro"/>
              <a:cs typeface="Adobe Garamond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2958268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006400"/>
            <a:ext cx="6616700" cy="2933700"/>
          </a:xfrm>
          <a:prstGeom prst="rect">
            <a:avLst/>
          </a:prstGeom>
        </p:spPr>
      </p:pic>
      <p:sp>
        <p:nvSpPr>
          <p:cNvPr id="8" name="TextBox 7"/>
          <p:cNvSpPr txBox="1"/>
          <p:nvPr/>
        </p:nvSpPr>
        <p:spPr>
          <a:xfrm>
            <a:off x="396725" y="4293811"/>
            <a:ext cx="8493276" cy="1815882"/>
          </a:xfrm>
          <a:prstGeom prst="rect">
            <a:avLst/>
          </a:prstGeom>
          <a:noFill/>
        </p:spPr>
        <p:txBody>
          <a:bodyPr wrap="square" rtlCol="0">
            <a:spAutoFit/>
          </a:bodyPr>
          <a:lstStyle/>
          <a:p>
            <a:r>
              <a:rPr lang="en-US" sz="2800" dirty="0" smtClean="0">
                <a:latin typeface="Adobe Garamond Pro"/>
                <a:cs typeface="Adobe Garamond Pro"/>
              </a:rPr>
              <a:t>The </a:t>
            </a:r>
            <a:r>
              <a:rPr lang="en-US" sz="2800" dirty="0" err="1" smtClean="0">
                <a:latin typeface="Adobe Garamond Pro"/>
                <a:cs typeface="Adobe Garamond Pro"/>
              </a:rPr>
              <a:t>Dr</a:t>
            </a:r>
            <a:r>
              <a:rPr lang="en-US" sz="2800" dirty="0" smtClean="0">
                <a:latin typeface="Adobe Garamond Pro"/>
                <a:cs typeface="Adobe Garamond Pro"/>
              </a:rPr>
              <a:t> was not familiar with the patient, who had chronic renal failure</a:t>
            </a:r>
          </a:p>
          <a:p>
            <a:endParaRPr lang="en-US" sz="2800" dirty="0">
              <a:latin typeface="Adobe Garamond Pro"/>
              <a:cs typeface="Adobe Garamond Pro"/>
            </a:endParaRPr>
          </a:p>
          <a:p>
            <a:r>
              <a:rPr lang="en-US" sz="2800" dirty="0" smtClean="0">
                <a:latin typeface="Adobe Garamond Pro"/>
                <a:cs typeface="Adobe Garamond Pro"/>
              </a:rPr>
              <a:t>Gave dose that was “supra” therapeutic; killed patient </a:t>
            </a:r>
            <a:endParaRPr lang="en-US" sz="2800" dirty="0">
              <a:latin typeface="Adobe Garamond Pro"/>
              <a:cs typeface="Adobe Garamond Pro"/>
            </a:endParaRPr>
          </a:p>
        </p:txBody>
      </p:sp>
      <p:sp>
        <p:nvSpPr>
          <p:cNvPr id="9" name="Frame 8"/>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
        <p:nvSpPr>
          <p:cNvPr id="11" name="Title 1"/>
          <p:cNvSpPr>
            <a:spLocks noGrp="1"/>
          </p:cNvSpPr>
          <p:nvPr>
            <p:ph type="title"/>
          </p:nvPr>
        </p:nvSpPr>
        <p:spPr>
          <a:xfrm>
            <a:off x="396725" y="140683"/>
            <a:ext cx="8229600" cy="1143000"/>
          </a:xfrm>
        </p:spPr>
        <p:txBody>
          <a:bodyPr>
            <a:normAutofit/>
          </a:bodyPr>
          <a:lstStyle/>
          <a:p>
            <a:pPr algn="l"/>
            <a:r>
              <a:rPr lang="en-US" sz="4000" dirty="0" smtClean="0">
                <a:solidFill>
                  <a:srgbClr val="376092"/>
                </a:solidFill>
                <a:latin typeface="Adobe Garamond Pro"/>
                <a:cs typeface="Adobe Garamond Pro"/>
              </a:rPr>
              <a:t>Safe prescribing - errors</a:t>
            </a:r>
            <a:endParaRPr lang="en-US" sz="4000" dirty="0">
              <a:solidFill>
                <a:srgbClr val="376092"/>
              </a:solidFill>
              <a:latin typeface="Adobe Garamond Pro"/>
              <a:cs typeface="Adobe Garamond Pro"/>
            </a:endParaRPr>
          </a:p>
        </p:txBody>
      </p:sp>
    </p:spTree>
    <p:extLst>
      <p:ext uri="{BB962C8B-B14F-4D97-AF65-F5344CB8AC3E}">
        <p14:creationId xmlns:p14="http://schemas.microsoft.com/office/powerpoint/2010/main" val="18145280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latin typeface="Adobe Caslon Pro"/>
                <a:cs typeface="Adobe Caslon Pro"/>
              </a:rPr>
              <a:t>Errors are common</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Can be avoidable</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The outcome can be trivial, but also result in morbidity</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Can have legal consequences</a:t>
            </a:r>
            <a:endParaRPr lang="en-US" dirty="0">
              <a:latin typeface="Adobe Caslon Pro"/>
              <a:cs typeface="Adobe Caslon Pro"/>
            </a:endParaRPr>
          </a:p>
        </p:txBody>
      </p:sp>
      <p:sp>
        <p:nvSpPr>
          <p:cNvPr id="4" name="Title 1"/>
          <p:cNvSpPr>
            <a:spLocks noGrp="1"/>
          </p:cNvSpPr>
          <p:nvPr>
            <p:ph type="title"/>
          </p:nvPr>
        </p:nvSpPr>
        <p:spPr>
          <a:xfrm>
            <a:off x="396725" y="121632"/>
            <a:ext cx="8229600" cy="1143000"/>
          </a:xfrm>
        </p:spPr>
        <p:txBody>
          <a:bodyPr>
            <a:normAutofit/>
          </a:bodyPr>
          <a:lstStyle/>
          <a:p>
            <a:pPr algn="l"/>
            <a:r>
              <a:rPr lang="en-US" sz="4000" dirty="0" smtClean="0">
                <a:solidFill>
                  <a:srgbClr val="376092"/>
                </a:solidFill>
                <a:latin typeface="Adobe Caslon Pro"/>
                <a:cs typeface="Adobe Caslon Pro"/>
              </a:rPr>
              <a:t>Safe prescribing - errors</a:t>
            </a:r>
            <a:endParaRPr lang="en-US" sz="4000"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7334199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25" y="140683"/>
            <a:ext cx="8229600" cy="1143000"/>
          </a:xfrm>
        </p:spPr>
        <p:txBody>
          <a:bodyPr>
            <a:normAutofit/>
          </a:bodyPr>
          <a:lstStyle/>
          <a:p>
            <a:pPr algn="l"/>
            <a:r>
              <a:rPr lang="en-US" sz="4000" dirty="0">
                <a:solidFill>
                  <a:srgbClr val="376092"/>
                </a:solidFill>
                <a:latin typeface="Adobe Garamond Pro"/>
                <a:cs typeface="Adobe Garamond Pro"/>
              </a:rPr>
              <a:t>Safe </a:t>
            </a:r>
            <a:r>
              <a:rPr lang="en-US" sz="4000" dirty="0" smtClean="0">
                <a:solidFill>
                  <a:srgbClr val="376092"/>
                </a:solidFill>
                <a:latin typeface="Adobe Garamond Pro"/>
                <a:cs typeface="Adobe Garamond Pro"/>
              </a:rPr>
              <a:t>prescribing</a:t>
            </a:r>
            <a:endParaRPr lang="en-US" sz="4000" dirty="0">
              <a:solidFill>
                <a:srgbClr val="376092"/>
              </a:solidFill>
              <a:latin typeface="Adobe Garamond Pro"/>
              <a:cs typeface="Adobe Garamond Pro"/>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latin typeface="Adobe Garamond Pro"/>
                <a:cs typeface="Adobe Garamond Pro"/>
              </a:rPr>
              <a:t>Any questions?</a:t>
            </a:r>
            <a:endParaRPr lang="en-US" dirty="0">
              <a:latin typeface="Adobe Garamond Pro"/>
              <a:cs typeface="Adobe Garamond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0592181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672" y="2708591"/>
            <a:ext cx="1581382" cy="369332"/>
          </a:xfrm>
          <a:prstGeom prst="rect">
            <a:avLst/>
          </a:prstGeom>
          <a:noFill/>
        </p:spPr>
        <p:txBody>
          <a:bodyPr wrap="none" rtlCol="0">
            <a:spAutoFit/>
          </a:bodyPr>
          <a:lstStyle/>
          <a:p>
            <a:r>
              <a:rPr lang="en-US" u="sng" dirty="0" smtClean="0"/>
              <a:t>Administration</a:t>
            </a:r>
            <a:endParaRPr lang="en-US" u="sng" dirty="0"/>
          </a:p>
        </p:txBody>
      </p:sp>
      <p:sp>
        <p:nvSpPr>
          <p:cNvPr id="6" name="TextBox 5"/>
          <p:cNvSpPr txBox="1"/>
          <p:nvPr/>
        </p:nvSpPr>
        <p:spPr>
          <a:xfrm>
            <a:off x="423672" y="3034039"/>
            <a:ext cx="1582484" cy="1477328"/>
          </a:xfrm>
          <a:prstGeom prst="rect">
            <a:avLst/>
          </a:prstGeom>
          <a:noFill/>
        </p:spPr>
        <p:txBody>
          <a:bodyPr wrap="none" rtlCol="0">
            <a:spAutoFit/>
          </a:bodyPr>
          <a:lstStyle/>
          <a:p>
            <a:r>
              <a:rPr lang="en-US" dirty="0" smtClean="0"/>
              <a:t>IV, IM, PO</a:t>
            </a:r>
          </a:p>
          <a:p>
            <a:r>
              <a:rPr lang="en-US" dirty="0" smtClean="0"/>
              <a:t>Topical , PR, SL</a:t>
            </a:r>
          </a:p>
          <a:p>
            <a:r>
              <a:rPr lang="en-US" dirty="0" smtClean="0"/>
              <a:t>Inhaled</a:t>
            </a:r>
          </a:p>
          <a:p>
            <a:r>
              <a:rPr lang="en-US" dirty="0" smtClean="0"/>
              <a:t>Subcutaneous</a:t>
            </a:r>
          </a:p>
          <a:p>
            <a:r>
              <a:rPr lang="en-US" dirty="0" smtClean="0"/>
              <a:t>Intra-</a:t>
            </a:r>
            <a:r>
              <a:rPr lang="en-US" dirty="0" err="1" smtClean="0"/>
              <a:t>thecal</a:t>
            </a:r>
            <a:endParaRPr lang="en-US" dirty="0"/>
          </a:p>
        </p:txBody>
      </p:sp>
      <p:sp>
        <p:nvSpPr>
          <p:cNvPr id="22" name="Frame 21"/>
          <p:cNvSpPr/>
          <p:nvPr/>
        </p:nvSpPr>
        <p:spPr>
          <a:xfrm>
            <a:off x="207618" y="2540038"/>
            <a:ext cx="2235622" cy="2131962"/>
          </a:xfrm>
          <a:prstGeom prst="frame">
            <a:avLst>
              <a:gd name="adj1" fmla="val 20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2621826" y="1361661"/>
            <a:ext cx="6355997" cy="1716262"/>
            <a:chOff x="2585541" y="1361661"/>
            <a:chExt cx="6355997" cy="1716262"/>
          </a:xfrm>
        </p:grpSpPr>
        <p:sp>
          <p:nvSpPr>
            <p:cNvPr id="9" name="TextBox 8"/>
            <p:cNvSpPr txBox="1"/>
            <p:nvPr/>
          </p:nvSpPr>
          <p:spPr>
            <a:xfrm>
              <a:off x="7101596" y="2587646"/>
              <a:ext cx="1839942" cy="369332"/>
            </a:xfrm>
            <a:prstGeom prst="rect">
              <a:avLst/>
            </a:prstGeom>
            <a:noFill/>
          </p:spPr>
          <p:txBody>
            <a:bodyPr wrap="none" rtlCol="0">
              <a:spAutoFit/>
            </a:bodyPr>
            <a:lstStyle/>
            <a:p>
              <a:r>
                <a:rPr lang="en-US" dirty="0" smtClean="0"/>
                <a:t>Tissues reservoirs</a:t>
              </a:r>
              <a:endParaRPr lang="en-US" dirty="0"/>
            </a:p>
          </p:txBody>
        </p:sp>
        <p:sp>
          <p:nvSpPr>
            <p:cNvPr id="11" name="TextBox 10"/>
            <p:cNvSpPr txBox="1"/>
            <p:nvPr/>
          </p:nvSpPr>
          <p:spPr>
            <a:xfrm>
              <a:off x="4579274" y="1461169"/>
              <a:ext cx="1890261" cy="369332"/>
            </a:xfrm>
            <a:prstGeom prst="rect">
              <a:avLst/>
            </a:prstGeom>
            <a:noFill/>
          </p:spPr>
          <p:txBody>
            <a:bodyPr wrap="none" rtlCol="0">
              <a:spAutoFit/>
            </a:bodyPr>
            <a:lstStyle/>
            <a:p>
              <a:r>
                <a:rPr lang="en-US" dirty="0" smtClean="0"/>
                <a:t>Unwanted actions</a:t>
              </a:r>
              <a:endParaRPr lang="en-US" dirty="0"/>
            </a:p>
          </p:txBody>
        </p:sp>
        <p:sp>
          <p:nvSpPr>
            <p:cNvPr id="12" name="TextBox 11"/>
            <p:cNvSpPr txBox="1"/>
            <p:nvPr/>
          </p:nvSpPr>
          <p:spPr>
            <a:xfrm>
              <a:off x="2825028" y="1461169"/>
              <a:ext cx="1402948" cy="369332"/>
            </a:xfrm>
            <a:prstGeom prst="rect">
              <a:avLst/>
            </a:prstGeom>
            <a:noFill/>
          </p:spPr>
          <p:txBody>
            <a:bodyPr wrap="none" rtlCol="0">
              <a:spAutoFit/>
            </a:bodyPr>
            <a:lstStyle/>
            <a:p>
              <a:r>
                <a:rPr lang="en-US" dirty="0" smtClean="0"/>
                <a:t>Therapeutics</a:t>
              </a:r>
              <a:endParaRPr lang="en-US" dirty="0"/>
            </a:p>
          </p:txBody>
        </p:sp>
        <p:sp>
          <p:nvSpPr>
            <p:cNvPr id="19" name="Frame 18"/>
            <p:cNvSpPr/>
            <p:nvPr/>
          </p:nvSpPr>
          <p:spPr>
            <a:xfrm>
              <a:off x="2585541" y="1361661"/>
              <a:ext cx="1922191" cy="550689"/>
            </a:xfrm>
            <a:prstGeom prst="frame">
              <a:avLst>
                <a:gd name="adj1" fmla="val 3201"/>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4579274" y="1361661"/>
              <a:ext cx="1922191" cy="550689"/>
            </a:xfrm>
            <a:prstGeom prst="frame">
              <a:avLst>
                <a:gd name="adj1" fmla="val 3201"/>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7116107" y="2485300"/>
              <a:ext cx="1810179" cy="592623"/>
            </a:xfrm>
            <a:prstGeom prst="frame">
              <a:avLst>
                <a:gd name="adj1" fmla="val 3201"/>
              </a:avLst>
            </a:prstGeo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Up-Down Arrow 24"/>
            <p:cNvSpPr/>
            <p:nvPr/>
          </p:nvSpPr>
          <p:spPr>
            <a:xfrm rot="5400000">
              <a:off x="6519457" y="2422140"/>
              <a:ext cx="396386" cy="796914"/>
            </a:xfrm>
            <a:prstGeom prst="upDownArrow">
              <a:avLst/>
            </a:prstGeom>
            <a:solidFill>
              <a:schemeClr val="bg1">
                <a:lumMod val="8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Down Arrow 25"/>
            <p:cNvSpPr/>
            <p:nvPr/>
          </p:nvSpPr>
          <p:spPr>
            <a:xfrm>
              <a:off x="3402301" y="1912350"/>
              <a:ext cx="396386" cy="796914"/>
            </a:xfrm>
            <a:prstGeom prst="upDownArrow">
              <a:avLst/>
            </a:prstGeom>
            <a:solidFill>
              <a:schemeClr val="bg1">
                <a:lumMod val="8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Down Arrow 26"/>
            <p:cNvSpPr/>
            <p:nvPr/>
          </p:nvSpPr>
          <p:spPr>
            <a:xfrm>
              <a:off x="5436756" y="1912350"/>
              <a:ext cx="396386" cy="796914"/>
            </a:xfrm>
            <a:prstGeom prst="upDownArrow">
              <a:avLst/>
            </a:prstGeom>
            <a:solidFill>
              <a:schemeClr val="bg1">
                <a:lumMod val="8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941452" y="2538395"/>
            <a:ext cx="4904452" cy="2131962"/>
            <a:chOff x="1941452" y="2538395"/>
            <a:chExt cx="4904452" cy="2131962"/>
          </a:xfrm>
        </p:grpSpPr>
        <p:sp>
          <p:nvSpPr>
            <p:cNvPr id="14" name="TextBox 13"/>
            <p:cNvSpPr txBox="1"/>
            <p:nvPr/>
          </p:nvSpPr>
          <p:spPr>
            <a:xfrm>
              <a:off x="3012453" y="3604376"/>
              <a:ext cx="1531564" cy="369332"/>
            </a:xfrm>
            <a:prstGeom prst="rect">
              <a:avLst/>
            </a:prstGeom>
            <a:noFill/>
          </p:spPr>
          <p:txBody>
            <a:bodyPr wrap="none" rtlCol="0">
              <a:spAutoFit/>
            </a:bodyPr>
            <a:lstStyle/>
            <a:p>
              <a:r>
                <a:rPr lang="en-US" dirty="0" smtClean="0"/>
                <a:t>Protein bound</a:t>
              </a:r>
              <a:endParaRPr lang="en-US" dirty="0"/>
            </a:p>
          </p:txBody>
        </p:sp>
        <p:sp>
          <p:nvSpPr>
            <p:cNvPr id="7" name="TextBox 6"/>
            <p:cNvSpPr txBox="1"/>
            <p:nvPr/>
          </p:nvSpPr>
          <p:spPr>
            <a:xfrm>
              <a:off x="4917934" y="3967238"/>
              <a:ext cx="1316173" cy="369332"/>
            </a:xfrm>
            <a:prstGeom prst="rect">
              <a:avLst/>
            </a:prstGeom>
            <a:noFill/>
          </p:spPr>
          <p:txBody>
            <a:bodyPr wrap="none" rtlCol="0">
              <a:spAutoFit/>
            </a:bodyPr>
            <a:lstStyle/>
            <a:p>
              <a:r>
                <a:rPr lang="en-US" dirty="0" smtClean="0"/>
                <a:t>Metabolites</a:t>
              </a:r>
              <a:endParaRPr lang="en-US" dirty="0"/>
            </a:p>
          </p:txBody>
        </p:sp>
        <p:grpSp>
          <p:nvGrpSpPr>
            <p:cNvPr id="34" name="Group 33"/>
            <p:cNvGrpSpPr/>
            <p:nvPr/>
          </p:nvGrpSpPr>
          <p:grpSpPr>
            <a:xfrm>
              <a:off x="1941452" y="2538395"/>
              <a:ext cx="4904452" cy="2131962"/>
              <a:chOff x="1905167" y="2538395"/>
              <a:chExt cx="4904452" cy="2131962"/>
            </a:xfrm>
          </p:grpSpPr>
          <p:sp>
            <p:nvSpPr>
              <p:cNvPr id="33" name="Frame 32"/>
              <p:cNvSpPr/>
              <p:nvPr/>
            </p:nvSpPr>
            <p:spPr>
              <a:xfrm>
                <a:off x="2585541" y="2538395"/>
                <a:ext cx="4224078" cy="2131962"/>
              </a:xfrm>
              <a:prstGeom prst="frame">
                <a:avLst>
                  <a:gd name="adj1" fmla="val 20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402301" y="2709264"/>
                <a:ext cx="2210862" cy="369332"/>
              </a:xfrm>
              <a:prstGeom prst="rect">
                <a:avLst/>
              </a:prstGeom>
              <a:noFill/>
            </p:spPr>
            <p:txBody>
              <a:bodyPr wrap="none" rtlCol="0">
                <a:spAutoFit/>
              </a:bodyPr>
              <a:lstStyle/>
              <a:p>
                <a:r>
                  <a:rPr lang="en-US" u="sng" dirty="0" smtClean="0"/>
                  <a:t>Central compartment</a:t>
                </a:r>
                <a:endParaRPr lang="en-US" u="sng" dirty="0"/>
              </a:p>
            </p:txBody>
          </p:sp>
          <p:sp>
            <p:nvSpPr>
              <p:cNvPr id="13" name="TextBox 12"/>
              <p:cNvSpPr txBox="1"/>
              <p:nvPr/>
            </p:nvSpPr>
            <p:spPr>
              <a:xfrm>
                <a:off x="5070774" y="3217333"/>
                <a:ext cx="1084777" cy="369332"/>
              </a:xfrm>
              <a:prstGeom prst="rect">
                <a:avLst/>
              </a:prstGeom>
              <a:noFill/>
              <a:ln>
                <a:solidFill>
                  <a:schemeClr val="accent5">
                    <a:lumMod val="75000"/>
                  </a:schemeClr>
                </a:solidFill>
              </a:ln>
            </p:spPr>
            <p:txBody>
              <a:bodyPr wrap="none" rtlCol="0">
                <a:spAutoFit/>
              </a:bodyPr>
              <a:lstStyle/>
              <a:p>
                <a:r>
                  <a:rPr lang="en-US" dirty="0" smtClean="0"/>
                  <a:t>Free drug</a:t>
                </a:r>
                <a:endParaRPr lang="en-US" dirty="0"/>
              </a:p>
            </p:txBody>
          </p:sp>
          <p:sp>
            <p:nvSpPr>
              <p:cNvPr id="10" name="Oval 9"/>
              <p:cNvSpPr/>
              <p:nvPr/>
            </p:nvSpPr>
            <p:spPr>
              <a:xfrm>
                <a:off x="2951978" y="3461710"/>
                <a:ext cx="1603106" cy="674858"/>
              </a:xfrm>
              <a:prstGeom prst="ellipse">
                <a:avLst/>
              </a:prstGeom>
              <a:solidFill>
                <a:schemeClr val="accent5">
                  <a:lumMod val="60000"/>
                  <a:lumOff val="40000"/>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754910" y="3836509"/>
                <a:ext cx="1603106" cy="674858"/>
              </a:xfrm>
              <a:prstGeom prst="ellipse">
                <a:avLst/>
              </a:prstGeom>
              <a:solidFill>
                <a:schemeClr val="accent5">
                  <a:lumMod val="60000"/>
                  <a:lumOff val="40000"/>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a:off x="1905167" y="3085998"/>
                <a:ext cx="1360748" cy="3757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6071252" y="4749478"/>
            <a:ext cx="2160072" cy="1471991"/>
            <a:chOff x="6034967" y="4749478"/>
            <a:chExt cx="2160072" cy="1471991"/>
          </a:xfrm>
        </p:grpSpPr>
        <p:sp>
          <p:nvSpPr>
            <p:cNvPr id="15" name="TextBox 14"/>
            <p:cNvSpPr txBox="1"/>
            <p:nvPr/>
          </p:nvSpPr>
          <p:spPr>
            <a:xfrm>
              <a:off x="6715340" y="5546611"/>
              <a:ext cx="1061897" cy="369332"/>
            </a:xfrm>
            <a:prstGeom prst="rect">
              <a:avLst/>
            </a:prstGeom>
            <a:noFill/>
          </p:spPr>
          <p:txBody>
            <a:bodyPr wrap="none" rtlCol="0">
              <a:spAutoFit/>
            </a:bodyPr>
            <a:lstStyle/>
            <a:p>
              <a:r>
                <a:rPr lang="en-US" dirty="0" smtClean="0"/>
                <a:t>Excretion</a:t>
              </a:r>
              <a:endParaRPr lang="en-US" dirty="0"/>
            </a:p>
          </p:txBody>
        </p:sp>
        <p:sp>
          <p:nvSpPr>
            <p:cNvPr id="17" name="Frame 16"/>
            <p:cNvSpPr/>
            <p:nvPr/>
          </p:nvSpPr>
          <p:spPr>
            <a:xfrm>
              <a:off x="6466871" y="5338517"/>
              <a:ext cx="1728168" cy="882952"/>
            </a:xfrm>
            <a:prstGeom prst="frame">
              <a:avLst>
                <a:gd name="adj1" fmla="val 3201"/>
              </a:avLst>
            </a:prstGeom>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ight Arrow 28"/>
            <p:cNvSpPr/>
            <p:nvPr/>
          </p:nvSpPr>
          <p:spPr>
            <a:xfrm rot="2574061">
              <a:off x="6034967" y="4749478"/>
              <a:ext cx="1360748" cy="3757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Frame 31"/>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
        <p:nvSpPr>
          <p:cNvPr id="37" name="Title 1"/>
          <p:cNvSpPr txBox="1">
            <a:spLocks/>
          </p:cNvSpPr>
          <p:nvPr/>
        </p:nvSpPr>
        <p:spPr>
          <a:xfrm>
            <a:off x="391904" y="10439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376092"/>
                </a:solidFill>
                <a:latin typeface="Adobe Garamond Pro"/>
                <a:cs typeface="Adobe Garamond Pro"/>
              </a:rPr>
              <a:t>Safe prescribing</a:t>
            </a:r>
            <a:endParaRPr lang="en-US" sz="4000" dirty="0">
              <a:solidFill>
                <a:srgbClr val="376092"/>
              </a:solidFill>
              <a:latin typeface="Adobe Garamond Pro"/>
              <a:cs typeface="Adobe Garamond Pro"/>
            </a:endParaRPr>
          </a:p>
        </p:txBody>
      </p:sp>
    </p:spTree>
    <p:extLst>
      <p:ext uri="{BB962C8B-B14F-4D97-AF65-F5344CB8AC3E}">
        <p14:creationId xmlns:p14="http://schemas.microsoft.com/office/powerpoint/2010/main" val="1644020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25" y="123674"/>
            <a:ext cx="8229600" cy="1143000"/>
          </a:xfrm>
        </p:spPr>
        <p:txBody>
          <a:bodyPr>
            <a:normAutofit/>
          </a:bodyPr>
          <a:lstStyle/>
          <a:p>
            <a:pPr algn="l"/>
            <a:r>
              <a:rPr lang="en-US" sz="4000" dirty="0" smtClean="0">
                <a:solidFill>
                  <a:srgbClr val="376092"/>
                </a:solidFill>
                <a:latin typeface="Adobe Caslon Pro"/>
                <a:cs typeface="Adobe Caslon Pro"/>
              </a:rPr>
              <a:t>Safe prescribing - Clearance</a:t>
            </a:r>
            <a:endParaRPr lang="en-US" sz="4000" dirty="0">
              <a:solidFill>
                <a:srgbClr val="376092"/>
              </a:solidFill>
              <a:latin typeface="Adobe Caslon Pro"/>
              <a:cs typeface="Adobe Caslon Pro"/>
            </a:endParaRPr>
          </a:p>
        </p:txBody>
      </p:sp>
      <p:sp>
        <p:nvSpPr>
          <p:cNvPr id="3" name="Content Placeholder 2"/>
          <p:cNvSpPr>
            <a:spLocks noGrp="1"/>
          </p:cNvSpPr>
          <p:nvPr>
            <p:ph idx="1"/>
          </p:nvPr>
        </p:nvSpPr>
        <p:spPr>
          <a:xfrm>
            <a:off x="457200" y="1254579"/>
            <a:ext cx="8229600" cy="4525963"/>
          </a:xfrm>
        </p:spPr>
        <p:txBody>
          <a:bodyPr>
            <a:normAutofit fontScale="92500" lnSpcReduction="10000"/>
          </a:bodyPr>
          <a:lstStyle/>
          <a:p>
            <a:pPr marL="0" indent="0">
              <a:buNone/>
            </a:pPr>
            <a:r>
              <a:rPr lang="en-US" dirty="0" smtClean="0">
                <a:latin typeface="Adobe Caslon Pro"/>
                <a:cs typeface="Adobe Caslon Pro"/>
              </a:rPr>
              <a:t> </a:t>
            </a:r>
          </a:p>
          <a:p>
            <a:pPr marL="0" indent="0">
              <a:buNone/>
            </a:pPr>
            <a:r>
              <a:rPr lang="en-US" dirty="0">
                <a:latin typeface="Adobe Caslon Pro"/>
                <a:cs typeface="Adobe Caslon Pro"/>
              </a:rPr>
              <a:t>M</a:t>
            </a:r>
            <a:r>
              <a:rPr lang="en-US" dirty="0" smtClean="0">
                <a:latin typeface="Adobe Caslon Pro"/>
                <a:cs typeface="Adobe Caslon Pro"/>
              </a:rPr>
              <a:t>easure of efficiency or removing drug -  it is a rate of elimination</a:t>
            </a:r>
          </a:p>
          <a:p>
            <a:pPr marL="0" indent="0">
              <a:buNone/>
            </a:pPr>
            <a:endParaRPr lang="en-US" dirty="0" smtClean="0">
              <a:latin typeface="Adobe Caslon Pro"/>
              <a:cs typeface="Adobe Caslon Pro"/>
            </a:endParaRPr>
          </a:p>
          <a:p>
            <a:pPr marL="0" indent="0">
              <a:buNone/>
            </a:pPr>
            <a:r>
              <a:rPr lang="en-US" dirty="0">
                <a:latin typeface="Adobe Caslon Pro"/>
                <a:cs typeface="Adobe Caslon Pro"/>
              </a:rPr>
              <a:t>S</a:t>
            </a:r>
            <a:r>
              <a:rPr lang="en-US" dirty="0" smtClean="0">
                <a:latin typeface="Adobe Caslon Pro"/>
                <a:cs typeface="Adobe Caslon Pro"/>
              </a:rPr>
              <a:t>teady state occurs </a:t>
            </a:r>
          </a:p>
          <a:p>
            <a:pPr marL="0" indent="0">
              <a:buNone/>
            </a:pPr>
            <a:r>
              <a:rPr lang="en-US" dirty="0" smtClean="0">
                <a:latin typeface="Adobe Caslon Pro"/>
                <a:cs typeface="Adobe Caslon Pro"/>
              </a:rPr>
              <a:t>elimination  = administration</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Volume of body fluid from which drug is removed from/unit time</a:t>
            </a:r>
          </a:p>
          <a:p>
            <a:pPr marL="0" indent="0">
              <a:buNone/>
            </a:pPr>
            <a:endParaRPr lang="en-US" dirty="0">
              <a:latin typeface="Adobe Caslon Pro"/>
              <a:cs typeface="Adobe Caslon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26012066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48" y="107950"/>
            <a:ext cx="8229600" cy="1143000"/>
          </a:xfrm>
        </p:spPr>
        <p:txBody>
          <a:bodyPr>
            <a:normAutofit/>
          </a:bodyPr>
          <a:lstStyle/>
          <a:p>
            <a:pPr algn="l"/>
            <a:r>
              <a:rPr lang="en-US" sz="4000" dirty="0" smtClean="0">
                <a:solidFill>
                  <a:srgbClr val="376092"/>
                </a:solidFill>
                <a:latin typeface="Adobe Caslon Pro"/>
                <a:cs typeface="Adobe Caslon Pro"/>
              </a:rPr>
              <a:t>Drug metabolism</a:t>
            </a:r>
            <a:endParaRPr lang="en-US" sz="4000" dirty="0">
              <a:solidFill>
                <a:srgbClr val="376092"/>
              </a:solidFill>
              <a:latin typeface="Adobe Caslon Pro"/>
              <a:cs typeface="Adobe Caslon Pro"/>
            </a:endParaRPr>
          </a:p>
        </p:txBody>
      </p:sp>
      <p:sp>
        <p:nvSpPr>
          <p:cNvPr id="3" name="Content Placeholder 2"/>
          <p:cNvSpPr>
            <a:spLocks noGrp="1"/>
          </p:cNvSpPr>
          <p:nvPr>
            <p:ph idx="1"/>
          </p:nvPr>
        </p:nvSpPr>
        <p:spPr/>
        <p:txBody>
          <a:bodyPr/>
          <a:lstStyle/>
          <a:p>
            <a:pPr marL="0" indent="0">
              <a:buNone/>
            </a:pPr>
            <a:r>
              <a:rPr lang="en-US" dirty="0" smtClean="0">
                <a:latin typeface="Adobe Caslon Pro"/>
                <a:cs typeface="Adobe Caslon Pro"/>
              </a:rPr>
              <a:t>Hepatic (usually)</a:t>
            </a:r>
          </a:p>
          <a:p>
            <a:pPr marL="0" indent="0">
              <a:buNone/>
            </a:pPr>
            <a:endParaRPr lang="en-US" dirty="0" smtClean="0">
              <a:latin typeface="Adobe Caslon Pro"/>
              <a:cs typeface="Adobe Caslon Pro"/>
            </a:endParaRPr>
          </a:p>
          <a:p>
            <a:pPr marL="0" indent="0">
              <a:buNone/>
            </a:pPr>
            <a:r>
              <a:rPr lang="en-US" dirty="0" smtClean="0">
                <a:latin typeface="Adobe Caslon Pro"/>
                <a:cs typeface="Adobe Caslon Pro"/>
              </a:rPr>
              <a:t>Phase 1 -  reaction CYP </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Phase 2  - conjugation, which usually terminates activity of a drug </a:t>
            </a:r>
            <a:endParaRPr lang="en-US" dirty="0">
              <a:latin typeface="Adobe Caslon Pro"/>
              <a:cs typeface="Adobe Caslon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14146657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25" y="140683"/>
            <a:ext cx="8229600" cy="1143000"/>
          </a:xfrm>
        </p:spPr>
        <p:txBody>
          <a:bodyPr>
            <a:normAutofit/>
          </a:bodyPr>
          <a:lstStyle/>
          <a:p>
            <a:pPr algn="l"/>
            <a:r>
              <a:rPr lang="en-US" sz="4000" dirty="0" smtClean="0">
                <a:solidFill>
                  <a:srgbClr val="376092"/>
                </a:solidFill>
                <a:latin typeface="Adobe Caslon Pro"/>
                <a:cs typeface="Adobe Caslon Pro"/>
              </a:rPr>
              <a:t>Safe prescribing</a:t>
            </a:r>
            <a:endParaRPr lang="en-US" sz="4000" dirty="0">
              <a:solidFill>
                <a:srgbClr val="376092"/>
              </a:solidFill>
              <a:latin typeface="Adobe Caslon Pro"/>
              <a:cs typeface="Adobe Caslon Pro"/>
            </a:endParaRPr>
          </a:p>
        </p:txBody>
      </p:sp>
      <p:sp>
        <p:nvSpPr>
          <p:cNvPr id="3" name="Content Placeholder 2"/>
          <p:cNvSpPr>
            <a:spLocks noGrp="1"/>
          </p:cNvSpPr>
          <p:nvPr>
            <p:ph idx="1"/>
          </p:nvPr>
        </p:nvSpPr>
        <p:spPr/>
        <p:txBody>
          <a:bodyPr/>
          <a:lstStyle/>
          <a:p>
            <a:pPr marL="0" indent="0" algn="just">
              <a:buNone/>
            </a:pPr>
            <a:r>
              <a:rPr lang="en-US" dirty="0" smtClean="0">
                <a:latin typeface="Adobe Caslon Pro"/>
                <a:cs typeface="Adobe Caslon Pro"/>
              </a:rPr>
              <a:t>Renal disease</a:t>
            </a:r>
          </a:p>
          <a:p>
            <a:pPr marL="0" indent="0" algn="just">
              <a:buNone/>
            </a:pPr>
            <a:endParaRPr lang="en-US" dirty="0">
              <a:latin typeface="Adobe Caslon Pro"/>
              <a:cs typeface="Adobe Caslon Pro"/>
            </a:endParaRPr>
          </a:p>
          <a:p>
            <a:pPr marL="0" indent="0">
              <a:buNone/>
            </a:pPr>
            <a:r>
              <a:rPr lang="en-US" dirty="0" smtClean="0">
                <a:latin typeface="Adobe Caslon Pro"/>
                <a:cs typeface="Adobe Caslon Pro"/>
              </a:rPr>
              <a:t>Kidneys usually involved in clearing and eliminating medication</a:t>
            </a:r>
          </a:p>
          <a:p>
            <a:pPr marL="0" indent="0" algn="just">
              <a:buNone/>
            </a:pPr>
            <a:endParaRPr lang="en-US" dirty="0">
              <a:latin typeface="Adobe Caslon Pro"/>
              <a:cs typeface="Adobe Caslon Pro"/>
            </a:endParaRPr>
          </a:p>
          <a:p>
            <a:pPr marL="0" indent="0" algn="just">
              <a:buNone/>
            </a:pPr>
            <a:r>
              <a:rPr lang="en-US" dirty="0" smtClean="0">
                <a:latin typeface="Adobe Caslon Pro"/>
                <a:cs typeface="Adobe Caslon Pro"/>
              </a:rPr>
              <a:t>Often need to adjust drugs in renal dysfunction</a:t>
            </a:r>
            <a:endParaRPr lang="en-US" dirty="0">
              <a:latin typeface="Adobe Caslon Pro"/>
              <a:cs typeface="Adobe Caslon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6437784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113851"/>
            <a:ext cx="8229600" cy="1143000"/>
          </a:xfrm>
        </p:spPr>
        <p:txBody>
          <a:bodyPr>
            <a:normAutofit/>
          </a:bodyPr>
          <a:lstStyle/>
          <a:p>
            <a:pPr algn="l"/>
            <a:r>
              <a:rPr lang="en-US" sz="4000" dirty="0" smtClean="0">
                <a:solidFill>
                  <a:srgbClr val="376092"/>
                </a:solidFill>
                <a:latin typeface="Adobe Caslon Pro"/>
                <a:cs typeface="Adobe Caslon Pro"/>
              </a:rPr>
              <a:t>Safe prescribing- renal disease</a:t>
            </a:r>
            <a:endParaRPr lang="en-US" sz="4000" dirty="0">
              <a:solidFill>
                <a:srgbClr val="376092"/>
              </a:solidFill>
              <a:latin typeface="Adobe Caslon Pro"/>
              <a:cs typeface="Adobe Caslon Pro"/>
            </a:endParaRPr>
          </a:p>
        </p:txBody>
      </p:sp>
      <p:sp>
        <p:nvSpPr>
          <p:cNvPr id="3" name="Content Placeholder 2"/>
          <p:cNvSpPr>
            <a:spLocks noGrp="1"/>
          </p:cNvSpPr>
          <p:nvPr>
            <p:ph idx="1"/>
          </p:nvPr>
        </p:nvSpPr>
        <p:spPr/>
        <p:txBody>
          <a:bodyPr/>
          <a:lstStyle/>
          <a:p>
            <a:pPr marL="0" indent="0" algn="just">
              <a:buNone/>
            </a:pPr>
            <a:r>
              <a:rPr lang="en-US" dirty="0" smtClean="0">
                <a:latin typeface="Adobe Caslon Pro"/>
                <a:cs typeface="Adobe Caslon Pro"/>
              </a:rPr>
              <a:t>Renal disease; acute and chronic</a:t>
            </a:r>
          </a:p>
          <a:p>
            <a:pPr marL="0" indent="0" algn="just">
              <a:buNone/>
            </a:pPr>
            <a:endParaRPr lang="en-US" dirty="0">
              <a:latin typeface="Adobe Caslon Pro"/>
              <a:cs typeface="Adobe Caslon Pro"/>
            </a:endParaRPr>
          </a:p>
          <a:p>
            <a:pPr marL="0" indent="0" algn="just">
              <a:buNone/>
            </a:pPr>
            <a:r>
              <a:rPr lang="en-US" dirty="0" smtClean="0">
                <a:latin typeface="Adobe Caslon Pro"/>
                <a:cs typeface="Adobe Caslon Pro"/>
              </a:rPr>
              <a:t>Acute setting “new renal dysfunction”</a:t>
            </a:r>
          </a:p>
          <a:p>
            <a:pPr marL="0" indent="0" algn="just">
              <a:buNone/>
            </a:pPr>
            <a:endParaRPr lang="en-US" dirty="0">
              <a:latin typeface="Adobe Caslon Pro"/>
              <a:cs typeface="Adobe Caslon Pro"/>
            </a:endParaRPr>
          </a:p>
          <a:p>
            <a:pPr marL="0" indent="0" algn="just">
              <a:buNone/>
            </a:pPr>
            <a:r>
              <a:rPr lang="en-US" dirty="0" smtClean="0">
                <a:latin typeface="Adobe Caslon Pro"/>
                <a:cs typeface="Adobe Caslon Pro"/>
              </a:rPr>
              <a:t>Consider why this may have happened</a:t>
            </a:r>
            <a:endParaRPr lang="en-US" dirty="0">
              <a:latin typeface="Adobe Caslon Pro"/>
              <a:cs typeface="Adobe Caslon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2603724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5" y="129498"/>
            <a:ext cx="8229600" cy="1143000"/>
          </a:xfrm>
        </p:spPr>
        <p:txBody>
          <a:bodyPr>
            <a:normAutofit fontScale="90000"/>
          </a:bodyPr>
          <a:lstStyle/>
          <a:p>
            <a:pPr algn="l"/>
            <a:r>
              <a:rPr lang="en-US" dirty="0">
                <a:solidFill>
                  <a:srgbClr val="376092"/>
                </a:solidFill>
                <a:latin typeface="Adobe Caslon Pro"/>
                <a:cs typeface="Adobe Caslon Pro"/>
              </a:rPr>
              <a:t>Safe prescribing </a:t>
            </a:r>
            <a:r>
              <a:rPr lang="en-US" dirty="0" smtClean="0">
                <a:solidFill>
                  <a:srgbClr val="376092"/>
                </a:solidFill>
                <a:latin typeface="Adobe Caslon Pro"/>
                <a:cs typeface="Adobe Caslon Pro"/>
              </a:rPr>
              <a:t>– acute renal failure</a:t>
            </a:r>
            <a:endParaRPr lang="en-US" dirty="0">
              <a:solidFill>
                <a:srgbClr val="376092"/>
              </a:solidFill>
              <a:latin typeface="Adobe Caslon Pro"/>
              <a:cs typeface="Adobe Caslon Pro"/>
            </a:endParaRPr>
          </a:p>
        </p:txBody>
      </p:sp>
      <p:sp>
        <p:nvSpPr>
          <p:cNvPr id="5" name="Content Placeholder 2"/>
          <p:cNvSpPr txBox="1">
            <a:spLocks/>
          </p:cNvSpPr>
          <p:nvPr/>
        </p:nvSpPr>
        <p:spPr>
          <a:xfrm>
            <a:off x="6301619" y="1752600"/>
            <a:ext cx="2240039" cy="4525963"/>
          </a:xfrm>
          <a:prstGeom prst="rect">
            <a:avLst/>
          </a:prstGeom>
          <a:ln>
            <a:solidFill>
              <a:srgbClr val="40404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u="sng" dirty="0" smtClean="0">
                <a:latin typeface="Adobe Caslon Pro"/>
                <a:cs typeface="Adobe Caslon Pro"/>
              </a:rPr>
              <a:t>Post renal</a:t>
            </a:r>
          </a:p>
          <a:p>
            <a:pPr marL="0" indent="0">
              <a:buFont typeface="Arial"/>
              <a:buNone/>
            </a:pPr>
            <a:endParaRPr lang="en-US" sz="2400" dirty="0">
              <a:latin typeface="Adobe Caslon Pro"/>
              <a:cs typeface="Adobe Caslon Pro"/>
            </a:endParaRPr>
          </a:p>
          <a:p>
            <a:pPr marL="0" indent="0">
              <a:buFont typeface="Arial"/>
              <a:buNone/>
            </a:pPr>
            <a:r>
              <a:rPr lang="en-US" sz="2400" dirty="0" smtClean="0">
                <a:latin typeface="Adobe Caslon Pro"/>
                <a:cs typeface="Adobe Caslon Pro"/>
              </a:rPr>
              <a:t>Obstruction </a:t>
            </a:r>
            <a:endParaRPr lang="en-US" sz="2400" dirty="0">
              <a:latin typeface="Adobe Caslon Pro"/>
              <a:cs typeface="Adobe Caslon Pro"/>
            </a:endParaRPr>
          </a:p>
        </p:txBody>
      </p:sp>
      <p:sp>
        <p:nvSpPr>
          <p:cNvPr id="7" name="Content Placeholder 2"/>
          <p:cNvSpPr txBox="1">
            <a:spLocks/>
          </p:cNvSpPr>
          <p:nvPr/>
        </p:nvSpPr>
        <p:spPr>
          <a:xfrm>
            <a:off x="3485847" y="1752600"/>
            <a:ext cx="2240039" cy="4525963"/>
          </a:xfrm>
          <a:prstGeom prst="rect">
            <a:avLst/>
          </a:prstGeom>
          <a:ln>
            <a:solidFill>
              <a:srgbClr val="40404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u="sng" dirty="0" smtClean="0">
                <a:latin typeface="Adobe Caslon Pro"/>
                <a:cs typeface="Adobe Caslon Pro"/>
              </a:rPr>
              <a:t>Renal</a:t>
            </a:r>
          </a:p>
          <a:p>
            <a:pPr marL="0" indent="0">
              <a:buFont typeface="Arial"/>
              <a:buNone/>
            </a:pPr>
            <a:endParaRPr lang="en-US" sz="2400" dirty="0">
              <a:latin typeface="Adobe Caslon Pro"/>
              <a:cs typeface="Adobe Caslon Pro"/>
            </a:endParaRPr>
          </a:p>
          <a:p>
            <a:pPr marL="0" indent="0">
              <a:buFont typeface="Arial"/>
              <a:buNone/>
            </a:pPr>
            <a:r>
              <a:rPr lang="en-US" sz="2400" dirty="0" smtClean="0">
                <a:latin typeface="Adobe Caslon Pro"/>
                <a:cs typeface="Adobe Caslon Pro"/>
              </a:rPr>
              <a:t>Intrinsic renal disease</a:t>
            </a:r>
          </a:p>
          <a:p>
            <a:pPr marL="0" indent="0">
              <a:buFont typeface="Arial"/>
              <a:buNone/>
            </a:pPr>
            <a:r>
              <a:rPr lang="en-US" sz="2400" dirty="0" smtClean="0">
                <a:latin typeface="Adobe Caslon Pro"/>
                <a:cs typeface="Adobe Caslon Pro"/>
              </a:rPr>
              <a:t>Drugs</a:t>
            </a:r>
          </a:p>
          <a:p>
            <a:pPr marL="0" indent="0">
              <a:buFont typeface="Arial"/>
              <a:buNone/>
            </a:pPr>
            <a:r>
              <a:rPr lang="en-US" sz="2400" dirty="0" smtClean="0">
                <a:latin typeface="Adobe Caslon Pro"/>
                <a:cs typeface="Adobe Caslon Pro"/>
              </a:rPr>
              <a:t>DM</a:t>
            </a:r>
          </a:p>
          <a:p>
            <a:pPr marL="0" indent="0">
              <a:buFont typeface="Arial"/>
              <a:buNone/>
            </a:pPr>
            <a:r>
              <a:rPr lang="en-US" sz="2400" dirty="0" smtClean="0">
                <a:latin typeface="Adobe Caslon Pro"/>
                <a:cs typeface="Adobe Caslon Pro"/>
              </a:rPr>
              <a:t>Hypertension</a:t>
            </a:r>
          </a:p>
          <a:p>
            <a:pPr marL="0" indent="0">
              <a:buFont typeface="Arial"/>
              <a:buNone/>
            </a:pPr>
            <a:r>
              <a:rPr lang="en-US" sz="2400" dirty="0" smtClean="0">
                <a:latin typeface="Adobe Caslon Pro"/>
                <a:cs typeface="Adobe Caslon Pro"/>
              </a:rPr>
              <a:t>Autoimmune </a:t>
            </a:r>
            <a:endParaRPr lang="en-US" sz="2400" dirty="0">
              <a:latin typeface="Adobe Caslon Pro"/>
              <a:cs typeface="Adobe Caslon Pro"/>
            </a:endParaRPr>
          </a:p>
        </p:txBody>
      </p:sp>
      <p:sp>
        <p:nvSpPr>
          <p:cNvPr id="8" name="Content Placeholder 2"/>
          <p:cNvSpPr txBox="1">
            <a:spLocks/>
          </p:cNvSpPr>
          <p:nvPr/>
        </p:nvSpPr>
        <p:spPr>
          <a:xfrm>
            <a:off x="527352" y="1752600"/>
            <a:ext cx="2240039" cy="4525963"/>
          </a:xfrm>
          <a:prstGeom prst="rect">
            <a:avLst/>
          </a:prstGeom>
          <a:ln>
            <a:solidFill>
              <a:srgbClr val="40404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u="sng" dirty="0" smtClean="0">
                <a:latin typeface="Adobe Caslon Pro"/>
                <a:cs typeface="Adobe Caslon Pro"/>
              </a:rPr>
              <a:t>Pre renal</a:t>
            </a:r>
          </a:p>
          <a:p>
            <a:pPr marL="0" indent="0">
              <a:buFont typeface="Arial"/>
              <a:buNone/>
            </a:pPr>
            <a:endParaRPr lang="en-US" sz="2400" dirty="0">
              <a:latin typeface="Adobe Caslon Pro"/>
              <a:cs typeface="Adobe Caslon Pro"/>
            </a:endParaRPr>
          </a:p>
          <a:p>
            <a:pPr marL="0" indent="0">
              <a:buFont typeface="Arial"/>
              <a:buNone/>
            </a:pPr>
            <a:r>
              <a:rPr lang="en-US" sz="2400" dirty="0" err="1" smtClean="0">
                <a:latin typeface="Adobe Caslon Pro"/>
                <a:cs typeface="Adobe Caslon Pro"/>
              </a:rPr>
              <a:t>Hypovolaemic</a:t>
            </a:r>
            <a:endParaRPr lang="en-US" sz="2400" dirty="0" smtClean="0">
              <a:latin typeface="Adobe Caslon Pro"/>
              <a:cs typeface="Adobe Caslon Pro"/>
            </a:endParaRPr>
          </a:p>
          <a:p>
            <a:pPr marL="0" indent="0">
              <a:buFont typeface="Arial"/>
              <a:buNone/>
            </a:pPr>
            <a:r>
              <a:rPr lang="en-US" sz="2400" dirty="0">
                <a:latin typeface="Adobe Caslon Pro"/>
                <a:cs typeface="Adobe Caslon Pro"/>
              </a:rPr>
              <a:t>s</a:t>
            </a:r>
            <a:r>
              <a:rPr lang="en-US" sz="2400" dirty="0" smtClean="0">
                <a:latin typeface="Adobe Caslon Pro"/>
                <a:cs typeface="Adobe Caslon Pro"/>
              </a:rPr>
              <a:t>hock </a:t>
            </a:r>
          </a:p>
          <a:p>
            <a:pPr marL="0" indent="0">
              <a:buFont typeface="Arial"/>
              <a:buNone/>
            </a:pPr>
            <a:r>
              <a:rPr lang="en-US" sz="2400" dirty="0" smtClean="0">
                <a:latin typeface="Adobe Caslon Pro"/>
                <a:cs typeface="Adobe Caslon Pro"/>
              </a:rPr>
              <a:t>Cardiogenic shock</a:t>
            </a:r>
          </a:p>
          <a:p>
            <a:pPr marL="0" indent="0">
              <a:buFont typeface="Arial"/>
              <a:buNone/>
            </a:pPr>
            <a:r>
              <a:rPr lang="en-US" sz="2400" dirty="0" smtClean="0">
                <a:latin typeface="Adobe Caslon Pro"/>
                <a:cs typeface="Adobe Caslon Pro"/>
              </a:rPr>
              <a:t>Sepsis</a:t>
            </a:r>
          </a:p>
          <a:p>
            <a:pPr marL="0" indent="0">
              <a:buFont typeface="Arial"/>
              <a:buNone/>
            </a:pPr>
            <a:r>
              <a:rPr lang="en-US" sz="2400" dirty="0" smtClean="0">
                <a:latin typeface="Adobe Caslon Pro"/>
                <a:cs typeface="Adobe Caslon Pro"/>
              </a:rPr>
              <a:t>Dehydration </a:t>
            </a:r>
            <a:endParaRPr lang="en-US" sz="2400" dirty="0">
              <a:latin typeface="Adobe Caslon Pro"/>
              <a:cs typeface="Adobe Caslon Pro"/>
            </a:endParaRPr>
          </a:p>
        </p:txBody>
      </p:sp>
      <p:sp>
        <p:nvSpPr>
          <p:cNvPr id="11" name="Frame 10"/>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93191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1276"/>
            <a:ext cx="8229600" cy="1143000"/>
          </a:xfrm>
        </p:spPr>
        <p:txBody>
          <a:bodyPr>
            <a:normAutofit/>
          </a:bodyPr>
          <a:lstStyle/>
          <a:p>
            <a:pPr algn="l"/>
            <a:r>
              <a:rPr lang="en-US" sz="4000" dirty="0" smtClean="0">
                <a:solidFill>
                  <a:schemeClr val="accent1">
                    <a:lumMod val="75000"/>
                  </a:schemeClr>
                </a:solidFill>
                <a:latin typeface="Adobe Garamond Pro"/>
                <a:cs typeface="Adobe Garamond Pro"/>
              </a:rPr>
              <a:t>Safe prescribing</a:t>
            </a:r>
            <a:endParaRPr lang="en-US" sz="4000" dirty="0">
              <a:solidFill>
                <a:schemeClr val="accent1">
                  <a:lumMod val="75000"/>
                </a:schemeClr>
              </a:solidFill>
              <a:latin typeface="Adobe Garamond Pro"/>
              <a:cs typeface="Adobe Garamond Pro"/>
            </a:endParaRPr>
          </a:p>
        </p:txBody>
      </p:sp>
      <p:sp>
        <p:nvSpPr>
          <p:cNvPr id="3" name="Content Placeholder 2"/>
          <p:cNvSpPr>
            <a:spLocks noGrp="1"/>
          </p:cNvSpPr>
          <p:nvPr>
            <p:ph idx="1"/>
          </p:nvPr>
        </p:nvSpPr>
        <p:spPr>
          <a:xfrm>
            <a:off x="471488" y="1256771"/>
            <a:ext cx="8229600" cy="4708525"/>
          </a:xfrm>
        </p:spPr>
        <p:txBody>
          <a:bodyPr>
            <a:normAutofit/>
          </a:bodyPr>
          <a:lstStyle/>
          <a:p>
            <a:pPr marL="0" indent="0">
              <a:buNone/>
            </a:pPr>
            <a:r>
              <a:rPr lang="en-US" dirty="0" smtClean="0">
                <a:latin typeface="Adobe Garamond Pro"/>
                <a:cs typeface="Adobe Garamond Pro"/>
              </a:rPr>
              <a:t>Why is this important?</a:t>
            </a:r>
          </a:p>
          <a:p>
            <a:pPr marL="0" indent="0">
              <a:buNone/>
            </a:pPr>
            <a:r>
              <a:rPr lang="en-US" dirty="0" smtClean="0">
                <a:latin typeface="Adobe Garamond Pro"/>
                <a:cs typeface="Adobe Garamond Pro"/>
              </a:rPr>
              <a:t>-Patient safety</a:t>
            </a:r>
          </a:p>
          <a:p>
            <a:pPr marL="0" indent="0">
              <a:buNone/>
            </a:pPr>
            <a:r>
              <a:rPr lang="en-US" dirty="0" smtClean="0">
                <a:latin typeface="Adobe Garamond Pro"/>
                <a:cs typeface="Adobe Garamond Pro"/>
              </a:rPr>
              <a:t>Getting it wrong can have serious implications</a:t>
            </a:r>
            <a:endParaRPr lang="en-US" dirty="0">
              <a:latin typeface="Adobe Garamond Pro"/>
              <a:cs typeface="Adobe Garamond Pro"/>
            </a:endParaRPr>
          </a:p>
          <a:p>
            <a:pPr marL="0" indent="0">
              <a:buNone/>
            </a:pPr>
            <a:endParaRPr lang="en-US" dirty="0">
              <a:latin typeface="Adobe Garamond Pro"/>
              <a:cs typeface="Adobe Garamond Pro"/>
            </a:endParaRPr>
          </a:p>
          <a:p>
            <a:pPr marL="0" indent="0">
              <a:buNone/>
            </a:pPr>
            <a:r>
              <a:rPr lang="en-US" dirty="0" smtClean="0">
                <a:latin typeface="Adobe Garamond Pro"/>
                <a:cs typeface="Adobe Garamond Pro"/>
              </a:rPr>
              <a:t>-Get you on register</a:t>
            </a:r>
          </a:p>
          <a:p>
            <a:pPr marL="0" indent="0">
              <a:buNone/>
            </a:pPr>
            <a:r>
              <a:rPr lang="en-US" dirty="0" smtClean="0">
                <a:latin typeface="Adobe Garamond Pro"/>
                <a:cs typeface="Adobe Garamond Pro"/>
              </a:rPr>
              <a:t>(Will </a:t>
            </a:r>
            <a:r>
              <a:rPr lang="en-US" dirty="0">
                <a:latin typeface="Adobe Garamond Pro"/>
                <a:cs typeface="Adobe Garamond Pro"/>
              </a:rPr>
              <a:t>need to pass an exam before you </a:t>
            </a:r>
            <a:r>
              <a:rPr lang="en-US" dirty="0" smtClean="0">
                <a:latin typeface="Adobe Garamond Pro"/>
                <a:cs typeface="Adobe Garamond Pro"/>
              </a:rPr>
              <a:t>qualify)</a:t>
            </a:r>
          </a:p>
          <a:p>
            <a:pPr marL="0" indent="0">
              <a:buNone/>
            </a:pPr>
            <a:endParaRPr lang="en-US" dirty="0" smtClean="0">
              <a:latin typeface="Adobe Garamond Pro"/>
              <a:cs typeface="Adobe Garamond Pro"/>
            </a:endParaRPr>
          </a:p>
          <a:p>
            <a:pPr marL="0" indent="0">
              <a:buNone/>
            </a:pPr>
            <a:r>
              <a:rPr lang="en-US" dirty="0" smtClean="0">
                <a:latin typeface="Adobe Garamond Pro"/>
                <a:cs typeface="Adobe Garamond Pro"/>
              </a:rPr>
              <a:t>-Keeps you “on register”</a:t>
            </a:r>
          </a:p>
          <a:p>
            <a:pPr marL="0" indent="0">
              <a:buNone/>
            </a:pPr>
            <a:endParaRPr lang="en-US" dirty="0"/>
          </a:p>
          <a:p>
            <a:pPr marL="0" indent="0">
              <a:buNone/>
            </a:pPr>
            <a:endParaRPr lang="en-US" dirty="0"/>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299940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Adobe Caslon Pro"/>
                <a:cs typeface="Adobe Caslon Pro"/>
              </a:rPr>
              <a:t>Drugs that are eliminated by kidney will accumulate in renal failure</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Digoxin would be atypical example; half life greatly increased in renal failure.</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The therapeutic and toxic concentration are close</a:t>
            </a:r>
            <a:endParaRPr lang="en-US" dirty="0">
              <a:latin typeface="Adobe Caslon Pro"/>
              <a:cs typeface="Adobe Caslon Pro"/>
            </a:endParaRPr>
          </a:p>
        </p:txBody>
      </p:sp>
      <p:sp>
        <p:nvSpPr>
          <p:cNvPr id="4" name="Title 1"/>
          <p:cNvSpPr>
            <a:spLocks noGrp="1"/>
          </p:cNvSpPr>
          <p:nvPr>
            <p:ph type="title"/>
          </p:nvPr>
        </p:nvSpPr>
        <p:spPr>
          <a:xfrm>
            <a:off x="396725" y="128588"/>
            <a:ext cx="8229600" cy="1143000"/>
          </a:xfrm>
        </p:spPr>
        <p:txBody>
          <a:bodyPr>
            <a:normAutofit/>
          </a:bodyPr>
          <a:lstStyle/>
          <a:p>
            <a:pPr algn="l"/>
            <a:r>
              <a:rPr lang="en-US" sz="4000" dirty="0">
                <a:solidFill>
                  <a:srgbClr val="376092"/>
                </a:solidFill>
                <a:latin typeface="Adobe Caslon Pro"/>
                <a:cs typeface="Adobe Caslon Pro"/>
              </a:rPr>
              <a:t>Safe prescribing </a:t>
            </a:r>
            <a:r>
              <a:rPr lang="en-US" sz="4000" dirty="0" smtClean="0">
                <a:solidFill>
                  <a:srgbClr val="376092"/>
                </a:solidFill>
                <a:latin typeface="Adobe Caslon Pro"/>
                <a:cs typeface="Adobe Caslon Pro"/>
              </a:rPr>
              <a:t>–renal failure</a:t>
            </a:r>
            <a:endParaRPr lang="en-US" sz="4000"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8067332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0363"/>
            <a:ext cx="8229600" cy="4525963"/>
          </a:xfrm>
        </p:spPr>
        <p:txBody>
          <a:bodyPr>
            <a:normAutofit fontScale="92500" lnSpcReduction="20000"/>
          </a:bodyPr>
          <a:lstStyle/>
          <a:p>
            <a:pPr marL="0" indent="0">
              <a:buNone/>
            </a:pPr>
            <a:r>
              <a:rPr lang="en-US" dirty="0">
                <a:latin typeface="Adobe Caslon Pro"/>
                <a:cs typeface="Adobe Caslon Pro"/>
              </a:rPr>
              <a:t>Correct the reversible causes</a:t>
            </a:r>
          </a:p>
          <a:p>
            <a:pPr marL="0" indent="0">
              <a:buNone/>
            </a:pPr>
            <a:endParaRPr lang="en-US" dirty="0" smtClean="0">
              <a:latin typeface="Adobe Caslon Pro"/>
              <a:cs typeface="Adobe Caslon Pro"/>
            </a:endParaRPr>
          </a:p>
          <a:p>
            <a:pPr marL="0" indent="0">
              <a:buNone/>
            </a:pPr>
            <a:r>
              <a:rPr lang="en-US" dirty="0" smtClean="0">
                <a:latin typeface="Adobe Caslon Pro"/>
                <a:cs typeface="Adobe Caslon Pro"/>
              </a:rPr>
              <a:t>Always review drugs charts in renal failure</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May identify the cause, either directly contributing</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Contributing to the overall clinical picture</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Stop/dose adjust </a:t>
            </a:r>
            <a:r>
              <a:rPr lang="en-US" dirty="0" err="1" smtClean="0">
                <a:latin typeface="Adobe Caslon Pro"/>
                <a:cs typeface="Adobe Caslon Pro"/>
              </a:rPr>
              <a:t>nephrotoxins</a:t>
            </a:r>
            <a:endParaRPr lang="en-US" dirty="0">
              <a:latin typeface="Adobe Caslon Pro"/>
              <a:cs typeface="Adobe Caslon Pro"/>
            </a:endParaRPr>
          </a:p>
          <a:p>
            <a:pPr marL="0" indent="0">
              <a:buNone/>
            </a:pPr>
            <a:endParaRPr lang="en-US" dirty="0">
              <a:latin typeface="Adobe Caslon Pro"/>
              <a:cs typeface="Adobe Caslon Pro"/>
            </a:endParaRPr>
          </a:p>
        </p:txBody>
      </p:sp>
      <p:sp>
        <p:nvSpPr>
          <p:cNvPr id="4" name="Title 1"/>
          <p:cNvSpPr>
            <a:spLocks noGrp="1"/>
          </p:cNvSpPr>
          <p:nvPr>
            <p:ph type="title"/>
          </p:nvPr>
        </p:nvSpPr>
        <p:spPr>
          <a:xfrm>
            <a:off x="396725" y="132140"/>
            <a:ext cx="8229600" cy="1143000"/>
          </a:xfrm>
        </p:spPr>
        <p:txBody>
          <a:bodyPr>
            <a:normAutofit fontScale="90000"/>
          </a:bodyPr>
          <a:lstStyle/>
          <a:p>
            <a:pPr algn="l"/>
            <a:r>
              <a:rPr lang="en-US" dirty="0">
                <a:solidFill>
                  <a:srgbClr val="376092"/>
                </a:solidFill>
                <a:latin typeface="Adobe Caslon Pro"/>
                <a:cs typeface="Adobe Caslon Pro"/>
              </a:rPr>
              <a:t>Safe prescribing </a:t>
            </a:r>
            <a:r>
              <a:rPr lang="en-US" dirty="0" smtClean="0">
                <a:solidFill>
                  <a:srgbClr val="376092"/>
                </a:solidFill>
                <a:latin typeface="Adobe Caslon Pro"/>
                <a:cs typeface="Adobe Caslon Pro"/>
              </a:rPr>
              <a:t>– acute renal failure</a:t>
            </a:r>
            <a:endParaRPr lang="en-US"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9189141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091" b="14209"/>
          <a:stretch/>
        </p:blipFill>
        <p:spPr>
          <a:xfrm>
            <a:off x="5346474" y="1644953"/>
            <a:ext cx="3060095" cy="2515809"/>
          </a:xfrm>
          <a:prstGeom prst="rect">
            <a:avLst/>
          </a:prstGeom>
        </p:spPr>
      </p:pic>
      <p:sp>
        <p:nvSpPr>
          <p:cNvPr id="6" name="TextBox 5"/>
          <p:cNvSpPr txBox="1"/>
          <p:nvPr/>
        </p:nvSpPr>
        <p:spPr>
          <a:xfrm>
            <a:off x="457200" y="1669144"/>
            <a:ext cx="4889274" cy="4955203"/>
          </a:xfrm>
          <a:prstGeom prst="rect">
            <a:avLst/>
          </a:prstGeom>
          <a:noFill/>
        </p:spPr>
        <p:txBody>
          <a:bodyPr wrap="square" rtlCol="0">
            <a:spAutoFit/>
          </a:bodyPr>
          <a:lstStyle/>
          <a:p>
            <a:r>
              <a:rPr lang="en-US" sz="3200" dirty="0" err="1" smtClean="0">
                <a:latin typeface="Adobe Caslon Pro"/>
                <a:cs typeface="Adobe Caslon Pro"/>
              </a:rPr>
              <a:t>Mr</a:t>
            </a:r>
            <a:r>
              <a:rPr lang="en-US" sz="3200" dirty="0" smtClean="0">
                <a:latin typeface="Adobe Caslon Pro"/>
                <a:cs typeface="Adobe Caslon Pro"/>
              </a:rPr>
              <a:t> X, 73 year old male</a:t>
            </a:r>
          </a:p>
          <a:p>
            <a:endParaRPr lang="en-US" sz="3200" dirty="0">
              <a:latin typeface="Adobe Caslon Pro"/>
              <a:cs typeface="Adobe Caslon Pro"/>
            </a:endParaRPr>
          </a:p>
          <a:p>
            <a:r>
              <a:rPr lang="en-US" sz="3200" dirty="0" smtClean="0">
                <a:latin typeface="Adobe Caslon Pro"/>
                <a:cs typeface="Adobe Caslon Pro"/>
              </a:rPr>
              <a:t>Known chronic renal disease</a:t>
            </a:r>
          </a:p>
          <a:p>
            <a:endParaRPr lang="en-US" sz="3200" dirty="0">
              <a:latin typeface="Adobe Caslon Pro"/>
              <a:cs typeface="Adobe Caslon Pro"/>
            </a:endParaRPr>
          </a:p>
          <a:p>
            <a:r>
              <a:rPr lang="en-US" sz="3200" dirty="0" err="1" smtClean="0">
                <a:latin typeface="Adobe Caslon Pro"/>
                <a:cs typeface="Adobe Caslon Pro"/>
              </a:rPr>
              <a:t>LMWHep</a:t>
            </a:r>
            <a:r>
              <a:rPr lang="en-US" sz="3200" dirty="0" smtClean="0">
                <a:latin typeface="Adobe Caslon Pro"/>
                <a:cs typeface="Adobe Caslon Pro"/>
              </a:rPr>
              <a:t>, not renal adjustment</a:t>
            </a:r>
          </a:p>
          <a:p>
            <a:endParaRPr lang="en-US" sz="3200" dirty="0">
              <a:latin typeface="Adobe Caslon Pro"/>
              <a:cs typeface="Adobe Caslon Pro"/>
            </a:endParaRPr>
          </a:p>
          <a:p>
            <a:r>
              <a:rPr lang="en-US" sz="3200" dirty="0" smtClean="0">
                <a:latin typeface="Adobe Caslon Pro"/>
                <a:cs typeface="Adobe Caslon Pro"/>
              </a:rPr>
              <a:t>Massive </a:t>
            </a:r>
            <a:r>
              <a:rPr lang="en-US" sz="3200" dirty="0" err="1" smtClean="0">
                <a:latin typeface="Adobe Caslon Pro"/>
                <a:cs typeface="Adobe Caslon Pro"/>
              </a:rPr>
              <a:t>haematoma</a:t>
            </a:r>
            <a:r>
              <a:rPr lang="en-US" sz="3200" dirty="0" smtClean="0">
                <a:latin typeface="Adobe Caslon Pro"/>
                <a:cs typeface="Adobe Caslon Pro"/>
              </a:rPr>
              <a:t>, required plastic surgery</a:t>
            </a:r>
          </a:p>
          <a:p>
            <a:endParaRPr lang="en-US" sz="2800" dirty="0">
              <a:latin typeface="Adobe Caslon Pro"/>
              <a:cs typeface="Adobe Caslon Pro"/>
            </a:endParaRPr>
          </a:p>
        </p:txBody>
      </p:sp>
      <p:sp>
        <p:nvSpPr>
          <p:cNvPr id="9" name="Title 1"/>
          <p:cNvSpPr>
            <a:spLocks noGrp="1"/>
          </p:cNvSpPr>
          <p:nvPr>
            <p:ph type="title"/>
          </p:nvPr>
        </p:nvSpPr>
        <p:spPr>
          <a:xfrm>
            <a:off x="372535" y="128589"/>
            <a:ext cx="8229600" cy="1143000"/>
          </a:xfrm>
        </p:spPr>
        <p:txBody>
          <a:bodyPr>
            <a:normAutofit/>
          </a:bodyPr>
          <a:lstStyle/>
          <a:p>
            <a:pPr algn="l"/>
            <a:r>
              <a:rPr lang="en-US" sz="4000" dirty="0">
                <a:solidFill>
                  <a:srgbClr val="376092"/>
                </a:solidFill>
                <a:latin typeface="Adobe Caslon Pro"/>
                <a:cs typeface="Adobe Caslon Pro"/>
              </a:rPr>
              <a:t>Safe prescribing </a:t>
            </a:r>
            <a:r>
              <a:rPr lang="en-US" sz="4000" dirty="0" smtClean="0">
                <a:solidFill>
                  <a:srgbClr val="376092"/>
                </a:solidFill>
                <a:latin typeface="Adobe Caslon Pro"/>
                <a:cs typeface="Adobe Caslon Pro"/>
              </a:rPr>
              <a:t>–renal failure</a:t>
            </a:r>
            <a:endParaRPr lang="en-US" sz="4000" dirty="0">
              <a:solidFill>
                <a:srgbClr val="376092"/>
              </a:solidFill>
              <a:latin typeface="Adobe Caslon Pro"/>
              <a:cs typeface="Adobe Caslon Pro"/>
            </a:endParaRPr>
          </a:p>
        </p:txBody>
      </p:sp>
      <p:sp>
        <p:nvSpPr>
          <p:cNvPr id="10" name="Frame 9"/>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42471561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5" y="121634"/>
            <a:ext cx="8229600" cy="1143000"/>
          </a:xfrm>
        </p:spPr>
        <p:txBody>
          <a:bodyPr>
            <a:normAutofit fontScale="90000"/>
          </a:bodyPr>
          <a:lstStyle/>
          <a:p>
            <a:pPr algn="l"/>
            <a:r>
              <a:rPr lang="en-US" dirty="0" smtClean="0">
                <a:solidFill>
                  <a:srgbClr val="376092"/>
                </a:solidFill>
                <a:latin typeface="Adobe Caslon Pro"/>
                <a:cs typeface="Adobe Caslon Pro"/>
              </a:rPr>
              <a:t>Example of causing renal dysfunction </a:t>
            </a:r>
            <a:endParaRPr lang="en-US" dirty="0">
              <a:solidFill>
                <a:srgbClr val="376092"/>
              </a:solidFill>
              <a:latin typeface="Adobe Caslon Pro"/>
              <a:cs typeface="Adobe Caslon Pro"/>
            </a:endParaRPr>
          </a:p>
        </p:txBody>
      </p:sp>
      <p:sp>
        <p:nvSpPr>
          <p:cNvPr id="3" name="Content Placeholder 2"/>
          <p:cNvSpPr>
            <a:spLocks noGrp="1"/>
          </p:cNvSpPr>
          <p:nvPr>
            <p:ph idx="1"/>
          </p:nvPr>
        </p:nvSpPr>
        <p:spPr>
          <a:xfrm>
            <a:off x="457200" y="1250950"/>
            <a:ext cx="8408610" cy="5183717"/>
          </a:xfrm>
        </p:spPr>
        <p:txBody>
          <a:bodyPr>
            <a:normAutofit fontScale="62500" lnSpcReduction="20000"/>
          </a:bodyPr>
          <a:lstStyle/>
          <a:p>
            <a:pPr marL="0" indent="0">
              <a:buNone/>
            </a:pPr>
            <a:r>
              <a:rPr lang="en-US" sz="5100" dirty="0" smtClean="0">
                <a:latin typeface="Adobe Caslon Pro"/>
                <a:cs typeface="Adobe Caslon Pro"/>
              </a:rPr>
              <a:t>NSAID’s</a:t>
            </a:r>
          </a:p>
          <a:p>
            <a:pPr marL="0" indent="0">
              <a:buNone/>
            </a:pPr>
            <a:endParaRPr lang="en-US" sz="5100" dirty="0">
              <a:latin typeface="Adobe Caslon Pro"/>
              <a:cs typeface="Adobe Caslon Pro"/>
            </a:endParaRPr>
          </a:p>
          <a:p>
            <a:pPr marL="0" indent="0">
              <a:buNone/>
            </a:pPr>
            <a:r>
              <a:rPr lang="en-US" sz="5100" dirty="0" smtClean="0">
                <a:latin typeface="Adobe Caslon Pro"/>
                <a:cs typeface="Adobe Caslon Pro"/>
              </a:rPr>
              <a:t>Inhibit COX, reducing PG concentrations</a:t>
            </a:r>
          </a:p>
          <a:p>
            <a:pPr marL="0" indent="0">
              <a:buNone/>
            </a:pPr>
            <a:endParaRPr lang="en-US" sz="5100" dirty="0">
              <a:latin typeface="Adobe Caslon Pro"/>
              <a:cs typeface="Adobe Caslon Pro"/>
            </a:endParaRPr>
          </a:p>
          <a:p>
            <a:pPr marL="0" indent="0">
              <a:buNone/>
            </a:pPr>
            <a:r>
              <a:rPr lang="en-US" sz="5100" dirty="0" smtClean="0">
                <a:latin typeface="Adobe Caslon Pro"/>
                <a:cs typeface="Adobe Caslon Pro"/>
              </a:rPr>
              <a:t>Renal vasculature these PG (PGE</a:t>
            </a:r>
            <a:r>
              <a:rPr lang="en-US" sz="5100" baseline="-25000" dirty="0" smtClean="0">
                <a:latin typeface="Adobe Caslon Pro"/>
                <a:cs typeface="Adobe Caslon Pro"/>
              </a:rPr>
              <a:t>2</a:t>
            </a:r>
            <a:r>
              <a:rPr lang="en-US" sz="5100" dirty="0" smtClean="0">
                <a:latin typeface="Adobe Caslon Pro"/>
                <a:cs typeface="Adobe Caslon Pro"/>
              </a:rPr>
              <a:t>, PC) are vasoactive</a:t>
            </a:r>
          </a:p>
          <a:p>
            <a:pPr marL="0" indent="0">
              <a:buNone/>
            </a:pPr>
            <a:endParaRPr lang="en-US" sz="5100" dirty="0">
              <a:latin typeface="Adobe Caslon Pro"/>
              <a:cs typeface="Adobe Caslon Pro"/>
            </a:endParaRPr>
          </a:p>
          <a:p>
            <a:pPr marL="0" indent="0">
              <a:buNone/>
            </a:pPr>
            <a:r>
              <a:rPr lang="en-US" sz="5100" dirty="0" smtClean="0">
                <a:latin typeface="Adobe Caslon Pro"/>
                <a:cs typeface="Adobe Caslon Pro"/>
              </a:rPr>
              <a:t>Cause vasodilatation and have role in blood flow regulation</a:t>
            </a:r>
          </a:p>
          <a:p>
            <a:pPr marL="0" indent="0">
              <a:buNone/>
            </a:pPr>
            <a:endParaRPr lang="en-US" sz="5100" dirty="0">
              <a:latin typeface="Adobe Caslon Pro"/>
              <a:cs typeface="Adobe Caslon Pro"/>
            </a:endParaRPr>
          </a:p>
          <a:p>
            <a:pPr marL="0" indent="0">
              <a:buNone/>
            </a:pPr>
            <a:r>
              <a:rPr lang="en-US" sz="5100" dirty="0" smtClean="0">
                <a:latin typeface="Adobe Caslon Pro"/>
                <a:cs typeface="Adobe Caslon Pro"/>
              </a:rPr>
              <a:t>Papillary necrosis</a:t>
            </a:r>
          </a:p>
          <a:p>
            <a:pPr marL="0" indent="0">
              <a:buNone/>
            </a:pPr>
            <a:endParaRPr lang="en-US" dirty="0"/>
          </a:p>
          <a:p>
            <a:pPr marL="0" indent="0">
              <a:buNone/>
            </a:pPr>
            <a:endParaRPr lang="en-US" dirty="0"/>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24658266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dobe Caslon Pro"/>
                <a:cs typeface="Adobe Caslon Pro"/>
              </a:rPr>
              <a:t>Contrast</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For radiological Ix – CT scans, angiograms,  you will order many</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“contrast nephropathy” – pre-existing renal disease, diabetes </a:t>
            </a:r>
          </a:p>
          <a:p>
            <a:pPr marL="0" indent="0">
              <a:buNone/>
            </a:pPr>
            <a:endParaRPr lang="en-US" dirty="0">
              <a:latin typeface="Adobe Caslon Pro"/>
              <a:cs typeface="Adobe Caslon Pro"/>
            </a:endParaRPr>
          </a:p>
          <a:p>
            <a:pPr marL="0" indent="0">
              <a:buNone/>
            </a:pPr>
            <a:endParaRPr lang="en-US" dirty="0">
              <a:latin typeface="Adobe Caslon Pro"/>
              <a:cs typeface="Adobe Caslon Pro"/>
            </a:endParaRPr>
          </a:p>
        </p:txBody>
      </p:sp>
      <p:sp>
        <p:nvSpPr>
          <p:cNvPr id="4" name="Title 1"/>
          <p:cNvSpPr>
            <a:spLocks noGrp="1"/>
          </p:cNvSpPr>
          <p:nvPr>
            <p:ph type="title"/>
          </p:nvPr>
        </p:nvSpPr>
        <p:spPr>
          <a:xfrm>
            <a:off x="384630" y="141593"/>
            <a:ext cx="8229600" cy="1143000"/>
          </a:xfrm>
        </p:spPr>
        <p:txBody>
          <a:bodyPr>
            <a:normAutofit fontScale="90000"/>
          </a:bodyPr>
          <a:lstStyle/>
          <a:p>
            <a:pPr algn="l"/>
            <a:r>
              <a:rPr lang="en-US" dirty="0" smtClean="0">
                <a:solidFill>
                  <a:srgbClr val="376092"/>
                </a:solidFill>
                <a:latin typeface="Adobe Caslon Pro"/>
                <a:cs typeface="Adobe Caslon Pro"/>
              </a:rPr>
              <a:t>Example of causing renal dysfunction </a:t>
            </a:r>
            <a:endParaRPr lang="en-US"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39847595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smtClean="0">
                <a:latin typeface="Adobe Caslon Pro"/>
                <a:cs typeface="Adobe Caslon Pro"/>
              </a:rPr>
              <a:t>Is the indication still valid?</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ACE inhibition in acute renal failure?</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Septic shock – do these people still need anti-hypertensive medication?</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Bleeding – still need anti-platelets/anti-coagulation?</a:t>
            </a:r>
            <a:endParaRPr lang="en-US" dirty="0">
              <a:latin typeface="Adobe Caslon Pro"/>
              <a:cs typeface="Adobe Caslon Pro"/>
            </a:endParaRPr>
          </a:p>
        </p:txBody>
      </p:sp>
      <p:sp>
        <p:nvSpPr>
          <p:cNvPr id="4" name="Title 1"/>
          <p:cNvSpPr>
            <a:spLocks noGrp="1"/>
          </p:cNvSpPr>
          <p:nvPr>
            <p:ph type="title"/>
          </p:nvPr>
        </p:nvSpPr>
        <p:spPr>
          <a:xfrm>
            <a:off x="372533" y="144235"/>
            <a:ext cx="8229600" cy="1143000"/>
          </a:xfrm>
        </p:spPr>
        <p:txBody>
          <a:bodyPr>
            <a:normAutofit/>
          </a:bodyPr>
          <a:lstStyle/>
          <a:p>
            <a:pPr algn="l"/>
            <a:r>
              <a:rPr lang="en-US" sz="4000" dirty="0">
                <a:solidFill>
                  <a:srgbClr val="376092"/>
                </a:solidFill>
                <a:latin typeface="Adobe Caslon Pro"/>
                <a:cs typeface="Adobe Caslon Pro"/>
              </a:rPr>
              <a:t>Safe prescribing </a:t>
            </a:r>
            <a:r>
              <a:rPr lang="en-US" sz="4000" dirty="0" smtClean="0">
                <a:solidFill>
                  <a:srgbClr val="376092"/>
                </a:solidFill>
                <a:latin typeface="Adobe Caslon Pro"/>
                <a:cs typeface="Adobe Caslon Pro"/>
              </a:rPr>
              <a:t>–renal failure</a:t>
            </a:r>
            <a:endParaRPr lang="en-US" sz="4000"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41042427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0950"/>
            <a:ext cx="8229600" cy="4525963"/>
          </a:xfrm>
        </p:spPr>
        <p:txBody>
          <a:bodyPr>
            <a:noAutofit/>
          </a:bodyPr>
          <a:lstStyle/>
          <a:p>
            <a:pPr marL="0" indent="0">
              <a:buNone/>
            </a:pPr>
            <a:r>
              <a:rPr lang="en-US" dirty="0" smtClean="0">
                <a:latin typeface="Adobe Caslon Pro"/>
                <a:cs typeface="Adobe Caslon Pro"/>
              </a:rPr>
              <a:t>Viral</a:t>
            </a:r>
          </a:p>
          <a:p>
            <a:pPr marL="0" indent="0">
              <a:buNone/>
            </a:pPr>
            <a:r>
              <a:rPr lang="en-US" dirty="0" smtClean="0">
                <a:latin typeface="Adobe Caslon Pro"/>
                <a:cs typeface="Adobe Caslon Pro"/>
              </a:rPr>
              <a:t>Vascular; venous thrombosis, poor perfusion </a:t>
            </a:r>
          </a:p>
          <a:p>
            <a:pPr marL="0" indent="0">
              <a:buNone/>
            </a:pPr>
            <a:r>
              <a:rPr lang="en-US" dirty="0" smtClean="0">
                <a:latin typeface="Adobe Caslon Pro"/>
                <a:cs typeface="Adobe Caslon Pro"/>
              </a:rPr>
              <a:t>Drugs – </a:t>
            </a:r>
            <a:r>
              <a:rPr lang="en-US" dirty="0" err="1" smtClean="0">
                <a:latin typeface="Adobe Caslon Pro"/>
                <a:cs typeface="Adobe Caslon Pro"/>
              </a:rPr>
              <a:t>paracetamol</a:t>
            </a:r>
            <a:r>
              <a:rPr lang="en-US" dirty="0" smtClean="0">
                <a:latin typeface="Adobe Caslon Pro"/>
                <a:cs typeface="Adobe Caslon Pro"/>
              </a:rPr>
              <a:t> commonly od, </a:t>
            </a:r>
          </a:p>
          <a:p>
            <a:pPr marL="0" indent="0">
              <a:buNone/>
            </a:pPr>
            <a:r>
              <a:rPr lang="en-US" dirty="0" smtClean="0">
                <a:latin typeface="Adobe Caslon Pro"/>
                <a:cs typeface="Adobe Caslon Pro"/>
              </a:rPr>
              <a:t>Idiosyncratic – aspirin, Na valproate, </a:t>
            </a:r>
            <a:r>
              <a:rPr lang="en-US" dirty="0" err="1" smtClean="0">
                <a:latin typeface="Adobe Caslon Pro"/>
                <a:cs typeface="Adobe Caslon Pro"/>
              </a:rPr>
              <a:t>amiodarone</a:t>
            </a:r>
            <a:r>
              <a:rPr lang="en-US" dirty="0" smtClean="0">
                <a:latin typeface="Adobe Caslon Pro"/>
                <a:cs typeface="Adobe Caslon Pro"/>
              </a:rPr>
              <a:t>, methyldopa, isoniazid, NSAID’s</a:t>
            </a:r>
          </a:p>
          <a:p>
            <a:pPr marL="0" indent="0">
              <a:buNone/>
            </a:pPr>
            <a:r>
              <a:rPr lang="en-US" dirty="0" smtClean="0">
                <a:latin typeface="Adobe Caslon Pro"/>
                <a:cs typeface="Adobe Caslon Pro"/>
              </a:rPr>
              <a:t>Alcohol</a:t>
            </a:r>
          </a:p>
          <a:p>
            <a:pPr marL="0" indent="0">
              <a:buNone/>
            </a:pPr>
            <a:r>
              <a:rPr lang="en-US" dirty="0" smtClean="0">
                <a:latin typeface="Adobe Caslon Pro"/>
                <a:cs typeface="Adobe Caslon Pro"/>
              </a:rPr>
              <a:t>Fatty liver </a:t>
            </a:r>
          </a:p>
          <a:p>
            <a:pPr marL="0" indent="0">
              <a:buNone/>
            </a:pPr>
            <a:r>
              <a:rPr lang="en-US" dirty="0" smtClean="0">
                <a:latin typeface="Adobe Caslon Pro"/>
                <a:cs typeface="Adobe Caslon Pro"/>
              </a:rPr>
              <a:t>Metabolic disease; Wilson’s, </a:t>
            </a:r>
            <a:r>
              <a:rPr lang="en-US" dirty="0" err="1" smtClean="0">
                <a:latin typeface="Adobe Caslon Pro"/>
                <a:cs typeface="Adobe Caslon Pro"/>
              </a:rPr>
              <a:t>Haemachromatosis</a:t>
            </a:r>
            <a:endParaRPr lang="en-US" dirty="0" smtClean="0">
              <a:latin typeface="Adobe Caslon Pro"/>
              <a:cs typeface="Adobe Caslon Pro"/>
            </a:endParaRPr>
          </a:p>
          <a:p>
            <a:pPr marL="0" indent="0">
              <a:buNone/>
            </a:pPr>
            <a:r>
              <a:rPr lang="en-US" dirty="0" smtClean="0">
                <a:latin typeface="Adobe Caslon Pro"/>
                <a:cs typeface="Adobe Caslon Pro"/>
              </a:rPr>
              <a:t>Auto- immune</a:t>
            </a:r>
            <a:endParaRPr lang="en-US" dirty="0">
              <a:latin typeface="Adobe Caslon Pro"/>
              <a:cs typeface="Adobe Caslon Pro"/>
            </a:endParaRPr>
          </a:p>
        </p:txBody>
      </p:sp>
      <p:sp>
        <p:nvSpPr>
          <p:cNvPr id="4" name="Title 1"/>
          <p:cNvSpPr>
            <a:spLocks noGrp="1"/>
          </p:cNvSpPr>
          <p:nvPr>
            <p:ph type="title"/>
          </p:nvPr>
        </p:nvSpPr>
        <p:spPr>
          <a:xfrm>
            <a:off x="420915" y="128588"/>
            <a:ext cx="8229600" cy="1143000"/>
          </a:xfrm>
        </p:spPr>
        <p:txBody>
          <a:bodyPr>
            <a:normAutofit/>
          </a:bodyPr>
          <a:lstStyle/>
          <a:p>
            <a:pPr algn="l"/>
            <a:r>
              <a:rPr lang="en-US" sz="4000" dirty="0">
                <a:solidFill>
                  <a:srgbClr val="376092"/>
                </a:solidFill>
                <a:latin typeface="Adobe Caslon Pro"/>
                <a:cs typeface="Adobe Caslon Pro"/>
              </a:rPr>
              <a:t>Safe prescribing </a:t>
            </a:r>
            <a:r>
              <a:rPr lang="en-US" sz="4000" dirty="0" smtClean="0">
                <a:solidFill>
                  <a:srgbClr val="376092"/>
                </a:solidFill>
                <a:latin typeface="Adobe Caslon Pro"/>
                <a:cs typeface="Adobe Caslon Pro"/>
              </a:rPr>
              <a:t>–liver disease</a:t>
            </a:r>
            <a:endParaRPr lang="en-US" sz="4000"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42907664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dobe Caslon Pro"/>
                <a:cs typeface="Adobe Caslon Pro"/>
              </a:rPr>
              <a:t>The liver is involved in metabolism of the majority of drugs</a:t>
            </a:r>
          </a:p>
          <a:p>
            <a:pPr marL="0" indent="0">
              <a:buNone/>
            </a:pPr>
            <a:endParaRPr lang="en-US" dirty="0" smtClean="0">
              <a:latin typeface="Adobe Caslon Pro"/>
              <a:cs typeface="Adobe Caslon Pro"/>
            </a:endParaRPr>
          </a:p>
          <a:p>
            <a:pPr marL="0" indent="0">
              <a:buNone/>
            </a:pPr>
            <a:r>
              <a:rPr lang="en-US" dirty="0" smtClean="0">
                <a:latin typeface="Adobe Caslon Pro"/>
                <a:cs typeface="Adobe Caslon Pro"/>
              </a:rPr>
              <a:t>There can be synthetic function contribution; reduction in protein may result in increased free drug</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Clotting factor II, VII, IX, X</a:t>
            </a:r>
          </a:p>
          <a:p>
            <a:pPr marL="0" indent="0">
              <a:buNone/>
            </a:pPr>
            <a:endParaRPr lang="en-US" dirty="0">
              <a:latin typeface="Adobe Caslon Pro"/>
              <a:cs typeface="Adobe Caslon Pro"/>
            </a:endParaRPr>
          </a:p>
          <a:p>
            <a:pPr marL="0" indent="0">
              <a:buNone/>
            </a:pPr>
            <a:endParaRPr lang="en-US" dirty="0">
              <a:latin typeface="Adobe Caslon Pro"/>
              <a:cs typeface="Adobe Caslon Pro"/>
            </a:endParaRPr>
          </a:p>
        </p:txBody>
      </p:sp>
      <p:sp>
        <p:nvSpPr>
          <p:cNvPr id="4" name="Title 1"/>
          <p:cNvSpPr>
            <a:spLocks noGrp="1"/>
          </p:cNvSpPr>
          <p:nvPr>
            <p:ph type="title"/>
          </p:nvPr>
        </p:nvSpPr>
        <p:spPr>
          <a:xfrm>
            <a:off x="384630" y="129498"/>
            <a:ext cx="8229600" cy="1143000"/>
          </a:xfrm>
        </p:spPr>
        <p:txBody>
          <a:bodyPr>
            <a:normAutofit/>
          </a:bodyPr>
          <a:lstStyle/>
          <a:p>
            <a:pPr algn="l"/>
            <a:r>
              <a:rPr lang="en-US" sz="4000" dirty="0">
                <a:solidFill>
                  <a:srgbClr val="376092"/>
                </a:solidFill>
                <a:latin typeface="Adobe Caslon Pro"/>
                <a:cs typeface="Adobe Caslon Pro"/>
              </a:rPr>
              <a:t>Safe prescribing </a:t>
            </a:r>
            <a:r>
              <a:rPr lang="en-US" sz="4000" dirty="0" smtClean="0">
                <a:solidFill>
                  <a:srgbClr val="376092"/>
                </a:solidFill>
                <a:latin typeface="Adobe Caslon Pro"/>
                <a:cs typeface="Adobe Caslon Pro"/>
              </a:rPr>
              <a:t>–liver disease</a:t>
            </a:r>
            <a:endParaRPr lang="en-US" sz="4000" dirty="0">
              <a:solidFill>
                <a:srgbClr val="376092"/>
              </a:solidFill>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21812178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376092"/>
                </a:solidFill>
                <a:latin typeface="Adobe Caslon Pro"/>
                <a:cs typeface="Adobe Caslon Pro"/>
              </a:rPr>
              <a:t>Safe prescribing -  liver disease</a:t>
            </a:r>
            <a:endParaRPr lang="en-US" dirty="0">
              <a:solidFill>
                <a:srgbClr val="376092"/>
              </a:solidFill>
              <a:latin typeface="Adobe Caslon Pro"/>
              <a:cs typeface="Adobe Caslon Pro"/>
            </a:endParaRPr>
          </a:p>
        </p:txBody>
      </p:sp>
      <p:sp>
        <p:nvSpPr>
          <p:cNvPr id="3" name="Content Placeholder 2"/>
          <p:cNvSpPr>
            <a:spLocks noGrp="1"/>
          </p:cNvSpPr>
          <p:nvPr>
            <p:ph idx="1"/>
          </p:nvPr>
        </p:nvSpPr>
        <p:spPr/>
        <p:txBody>
          <a:bodyPr/>
          <a:lstStyle/>
          <a:p>
            <a:pPr marL="0" indent="0">
              <a:buNone/>
            </a:pPr>
            <a:r>
              <a:rPr lang="en-US" dirty="0" err="1" smtClean="0">
                <a:latin typeface="Adobe Caslon Pro"/>
                <a:cs typeface="Adobe Caslon Pro"/>
              </a:rPr>
              <a:t>Barbituates</a:t>
            </a:r>
            <a:endParaRPr lang="en-US" dirty="0" smtClean="0">
              <a:latin typeface="Adobe Caslon Pro"/>
              <a:cs typeface="Adobe Caslon Pro"/>
            </a:endParaRPr>
          </a:p>
          <a:p>
            <a:pPr marL="0" indent="0">
              <a:buNone/>
            </a:pPr>
            <a:r>
              <a:rPr lang="en-US" dirty="0" smtClean="0">
                <a:latin typeface="Adobe Caslon Pro"/>
                <a:cs typeface="Adobe Caslon Pro"/>
              </a:rPr>
              <a:t>Analgesia</a:t>
            </a:r>
          </a:p>
          <a:p>
            <a:pPr marL="0" indent="0">
              <a:buNone/>
            </a:pPr>
            <a:r>
              <a:rPr lang="en-US" dirty="0" smtClean="0">
                <a:latin typeface="Adobe Caslon Pro"/>
                <a:cs typeface="Adobe Caslon Pro"/>
              </a:rPr>
              <a:t>Sedatives</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Commonly cause de-compensation and are important </a:t>
            </a:r>
            <a:endParaRPr lang="en-US" dirty="0">
              <a:latin typeface="Adobe Caslon Pro"/>
              <a:cs typeface="Adobe Caslon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24473886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Adobe Caslon Pro"/>
                <a:cs typeface="Adobe Caslon Pro"/>
              </a:rPr>
              <a:t>Example, morphine</a:t>
            </a:r>
          </a:p>
          <a:p>
            <a:pPr marL="0" indent="0">
              <a:buNone/>
            </a:pPr>
            <a:endParaRPr lang="en-US" dirty="0" smtClean="0">
              <a:latin typeface="Adobe Caslon Pro"/>
              <a:cs typeface="Adobe Caslon Pro"/>
            </a:endParaRPr>
          </a:p>
          <a:p>
            <a:pPr marL="0" indent="0">
              <a:buNone/>
            </a:pPr>
            <a:r>
              <a:rPr lang="en-US" dirty="0" smtClean="0">
                <a:latin typeface="Adobe Caslon Pro"/>
                <a:cs typeface="Adobe Caslon Pro"/>
              </a:rPr>
              <a:t>Undergoes </a:t>
            </a:r>
            <a:r>
              <a:rPr lang="en-US" u="sng" dirty="0" smtClean="0">
                <a:latin typeface="Adobe Caslon Pro"/>
                <a:cs typeface="Adobe Caslon Pro"/>
              </a:rPr>
              <a:t>extensive hepatic metabolism</a:t>
            </a:r>
          </a:p>
          <a:p>
            <a:pPr marL="0" indent="0">
              <a:buNone/>
            </a:pPr>
            <a:endParaRPr lang="en-US" dirty="0" smtClean="0">
              <a:latin typeface="Adobe Caslon Pro"/>
              <a:cs typeface="Adobe Caslon Pro"/>
            </a:endParaRPr>
          </a:p>
          <a:p>
            <a:pPr marL="0" indent="0">
              <a:buNone/>
            </a:pPr>
            <a:r>
              <a:rPr lang="en-US" u="sng" dirty="0" smtClean="0">
                <a:latin typeface="Adobe Caslon Pro"/>
                <a:cs typeface="Adobe Caslon Pro"/>
              </a:rPr>
              <a:t>Narrow therapeutic index</a:t>
            </a:r>
          </a:p>
          <a:p>
            <a:pPr marL="0" indent="0">
              <a:buNone/>
            </a:pPr>
            <a:endParaRPr lang="en-US" dirty="0" smtClean="0">
              <a:latin typeface="Adobe Caslon Pro"/>
              <a:cs typeface="Adobe Caslon Pro"/>
            </a:endParaRPr>
          </a:p>
          <a:p>
            <a:pPr marL="0" indent="0">
              <a:buNone/>
            </a:pPr>
            <a:r>
              <a:rPr lang="en-US" dirty="0" smtClean="0">
                <a:latin typeface="Adobe Caslon Pro"/>
                <a:cs typeface="Adobe Caslon Pro"/>
              </a:rPr>
              <a:t>CNS depression, respiratory depression</a:t>
            </a:r>
          </a:p>
          <a:p>
            <a:pPr marL="0" indent="0">
              <a:buNone/>
            </a:pPr>
            <a:endParaRPr lang="en-US" dirty="0">
              <a:latin typeface="Adobe Caslon Pro"/>
              <a:cs typeface="Adobe Caslon Pro"/>
            </a:endParaRPr>
          </a:p>
        </p:txBody>
      </p:sp>
      <p:sp>
        <p:nvSpPr>
          <p:cNvPr id="4" name="Title 1"/>
          <p:cNvSpPr>
            <a:spLocks noGrp="1"/>
          </p:cNvSpPr>
          <p:nvPr>
            <p:ph type="title"/>
          </p:nvPr>
        </p:nvSpPr>
        <p:spPr/>
        <p:txBody>
          <a:bodyPr>
            <a:normAutofit/>
          </a:bodyPr>
          <a:lstStyle/>
          <a:p>
            <a:pPr algn="l"/>
            <a:r>
              <a:rPr lang="en-US" sz="4000" dirty="0" smtClean="0">
                <a:latin typeface="Adobe Caslon Pro"/>
                <a:cs typeface="Adobe Caslon Pro"/>
              </a:rPr>
              <a:t>Safe prescribing -  liver disease</a:t>
            </a:r>
            <a:endParaRPr lang="en-US" sz="4000" dirty="0">
              <a:latin typeface="Adobe Caslon Pro"/>
              <a:cs typeface="Adobe Caslon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dobe Caslon Pro"/>
              <a:cs typeface="Adobe Caslon Pro"/>
            </a:endParaRPr>
          </a:p>
        </p:txBody>
      </p:sp>
    </p:spTree>
    <p:extLst>
      <p:ext uri="{BB962C8B-B14F-4D97-AF65-F5344CB8AC3E}">
        <p14:creationId xmlns:p14="http://schemas.microsoft.com/office/powerpoint/2010/main" val="30260900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30" y="120950"/>
            <a:ext cx="8229600" cy="1143000"/>
          </a:xfrm>
        </p:spPr>
        <p:txBody>
          <a:bodyPr>
            <a:normAutofit/>
          </a:bodyPr>
          <a:lstStyle/>
          <a:p>
            <a:pPr algn="l"/>
            <a:r>
              <a:rPr lang="en-US" sz="4000" dirty="0" smtClean="0">
                <a:solidFill>
                  <a:srgbClr val="376092"/>
                </a:solidFill>
                <a:latin typeface="Adobe Caslon Pro"/>
                <a:cs typeface="Adobe Caslon Pro"/>
              </a:rPr>
              <a:t>Safe prescribing</a:t>
            </a:r>
            <a:endParaRPr lang="en-US" sz="4000" dirty="0">
              <a:solidFill>
                <a:srgbClr val="376092"/>
              </a:solidFill>
              <a:latin typeface="Adobe Caslon Pro"/>
              <a:cs typeface="Adobe Caslon Pro"/>
            </a:endParaRPr>
          </a:p>
        </p:txBody>
      </p:sp>
      <p:sp>
        <p:nvSpPr>
          <p:cNvPr id="3" name="Content Placeholder 2"/>
          <p:cNvSpPr>
            <a:spLocks noGrp="1"/>
          </p:cNvSpPr>
          <p:nvPr>
            <p:ph idx="1"/>
          </p:nvPr>
        </p:nvSpPr>
        <p:spPr>
          <a:xfrm>
            <a:off x="457200" y="1306286"/>
            <a:ext cx="8229600" cy="5249333"/>
          </a:xfrm>
        </p:spPr>
        <p:txBody>
          <a:bodyPr>
            <a:normAutofit/>
          </a:bodyPr>
          <a:lstStyle/>
          <a:p>
            <a:pPr marL="0" indent="0">
              <a:buNone/>
            </a:pPr>
            <a:r>
              <a:rPr lang="en-US" dirty="0" smtClean="0">
                <a:latin typeface="Adobe Caslon Pro"/>
                <a:cs typeface="Adobe Caslon Pro"/>
              </a:rPr>
              <a:t>Basics</a:t>
            </a:r>
          </a:p>
          <a:p>
            <a:pPr marL="0" indent="0">
              <a:buNone/>
            </a:pPr>
            <a:r>
              <a:rPr lang="en-US" sz="2400" dirty="0">
                <a:latin typeface="Adobe Caslon Pro"/>
                <a:cs typeface="Adobe Caslon Pro"/>
                <a:hlinkClick r:id="rId3"/>
              </a:rPr>
              <a:t>http://www.gmc-uk.org/guidance/ethical_guidance/14316.</a:t>
            </a:r>
            <a:r>
              <a:rPr lang="en-US" sz="2400" dirty="0" smtClean="0">
                <a:latin typeface="Adobe Caslon Pro"/>
                <a:cs typeface="Adobe Caslon Pro"/>
                <a:hlinkClick r:id="rId3"/>
              </a:rPr>
              <a:t>asp</a:t>
            </a:r>
            <a:endParaRPr lang="en-US" sz="2400" dirty="0" smtClean="0">
              <a:latin typeface="Adobe Caslon Pro"/>
              <a:cs typeface="Adobe Caslon Pro"/>
            </a:endParaRPr>
          </a:p>
          <a:p>
            <a:pPr marL="0" indent="0">
              <a:buNone/>
            </a:pPr>
            <a:endParaRPr lang="en-US" dirty="0">
              <a:latin typeface="Adobe Caslon Pro"/>
              <a:cs typeface="Adobe Caslon Pro"/>
            </a:endParaRPr>
          </a:p>
          <a:p>
            <a:pPr marL="0" indent="0">
              <a:buNone/>
            </a:pPr>
            <a:r>
              <a:rPr lang="en-US" dirty="0">
                <a:latin typeface="Adobe Caslon Pro"/>
                <a:cs typeface="Adobe Caslon Pro"/>
              </a:rPr>
              <a:t>K</a:t>
            </a:r>
            <a:r>
              <a:rPr lang="en-US" dirty="0" smtClean="0">
                <a:latin typeface="Adobe Caslon Pro"/>
                <a:cs typeface="Adobe Caslon Pro"/>
              </a:rPr>
              <a:t>ey </a:t>
            </a:r>
            <a:r>
              <a:rPr lang="en-US" dirty="0">
                <a:latin typeface="Adobe Caslon Pro"/>
                <a:cs typeface="Adobe Caslon Pro"/>
              </a:rPr>
              <a:t>points you should remember</a:t>
            </a:r>
            <a:r>
              <a:rPr lang="en-US" dirty="0" smtClean="0">
                <a:latin typeface="Adobe Caslon Pro"/>
                <a:cs typeface="Adobe Caslon Pro"/>
              </a:rPr>
              <a:t>:</a:t>
            </a:r>
          </a:p>
          <a:p>
            <a:pPr marL="0" indent="0">
              <a:buNone/>
            </a:pPr>
            <a:r>
              <a:rPr lang="en-US" b="1" u="sng" dirty="0" smtClean="0">
                <a:latin typeface="Adobe Caslon Pro"/>
                <a:cs typeface="Adobe Caslon Pro"/>
              </a:rPr>
              <a:t>Use</a:t>
            </a:r>
            <a:r>
              <a:rPr lang="en-US" dirty="0" smtClean="0">
                <a:latin typeface="Adobe Caslon Pro"/>
                <a:cs typeface="Adobe Caslon Pro"/>
              </a:rPr>
              <a:t> </a:t>
            </a:r>
            <a:r>
              <a:rPr lang="en-US" dirty="0">
                <a:latin typeface="Adobe Caslon Pro"/>
                <a:cs typeface="Adobe Caslon Pro"/>
              </a:rPr>
              <a:t>indelible ink</a:t>
            </a:r>
          </a:p>
          <a:p>
            <a:pPr marL="0" indent="0">
              <a:buNone/>
            </a:pPr>
            <a:r>
              <a:rPr lang="en-US" b="1" u="sng" dirty="0">
                <a:latin typeface="Adobe Caslon Pro"/>
                <a:cs typeface="Adobe Caslon Pro"/>
              </a:rPr>
              <a:t>D</a:t>
            </a:r>
            <a:r>
              <a:rPr lang="en-US" b="1" u="sng" dirty="0" smtClean="0">
                <a:latin typeface="Adobe Caslon Pro"/>
                <a:cs typeface="Adobe Caslon Pro"/>
              </a:rPr>
              <a:t>o not use </a:t>
            </a:r>
            <a:r>
              <a:rPr lang="en-US" dirty="0">
                <a:latin typeface="Adobe Caslon Pro"/>
                <a:cs typeface="Adobe Caslon Pro"/>
              </a:rPr>
              <a:t>abbreviate drug names</a:t>
            </a:r>
          </a:p>
          <a:p>
            <a:pPr marL="0" indent="0">
              <a:buNone/>
            </a:pPr>
            <a:r>
              <a:rPr lang="en-US" b="1" u="sng" dirty="0">
                <a:latin typeface="Adobe Caslon Pro"/>
                <a:cs typeface="Adobe Caslon Pro"/>
              </a:rPr>
              <a:t>D</a:t>
            </a:r>
            <a:r>
              <a:rPr lang="en-US" b="1" u="sng" dirty="0" smtClean="0">
                <a:latin typeface="Adobe Caslon Pro"/>
                <a:cs typeface="Adobe Caslon Pro"/>
              </a:rPr>
              <a:t>o </a:t>
            </a:r>
            <a:r>
              <a:rPr lang="en-US" b="1" u="sng" dirty="0">
                <a:latin typeface="Adobe Caslon Pro"/>
                <a:cs typeface="Adobe Caslon Pro"/>
              </a:rPr>
              <a:t>not use </a:t>
            </a:r>
            <a:r>
              <a:rPr lang="en-US" dirty="0">
                <a:latin typeface="Adobe Caslon Pro"/>
                <a:cs typeface="Adobe Caslon Pro"/>
              </a:rPr>
              <a:t>decimal places if it is not necessary</a:t>
            </a:r>
          </a:p>
          <a:p>
            <a:pPr marL="0" indent="0">
              <a:buNone/>
            </a:pPr>
            <a:r>
              <a:rPr lang="en-US" b="1" u="sng" dirty="0" smtClean="0">
                <a:latin typeface="Adobe Caslon Pro"/>
                <a:cs typeface="Adobe Caslon Pro"/>
              </a:rPr>
              <a:t>Clearly</a:t>
            </a:r>
            <a:r>
              <a:rPr lang="en-US" dirty="0" smtClean="0">
                <a:latin typeface="Adobe Caslon Pro"/>
                <a:cs typeface="Adobe Caslon Pro"/>
              </a:rPr>
              <a:t> </a:t>
            </a:r>
            <a:r>
              <a:rPr lang="en-US" dirty="0">
                <a:latin typeface="Adobe Caslon Pro"/>
                <a:cs typeface="Adobe Caslon Pro"/>
              </a:rPr>
              <a:t>state the </a:t>
            </a:r>
            <a:r>
              <a:rPr lang="en-US" b="1" u="sng" dirty="0">
                <a:latin typeface="Adobe Caslon Pro"/>
                <a:cs typeface="Adobe Caslon Pro"/>
              </a:rPr>
              <a:t>drug</a:t>
            </a:r>
            <a:r>
              <a:rPr lang="en-US" dirty="0">
                <a:latin typeface="Adobe Caslon Pro"/>
                <a:cs typeface="Adobe Caslon Pro"/>
              </a:rPr>
              <a:t>, </a:t>
            </a:r>
            <a:r>
              <a:rPr lang="en-US" b="1" u="sng" dirty="0">
                <a:latin typeface="Adobe Caslon Pro"/>
                <a:cs typeface="Adobe Caslon Pro"/>
              </a:rPr>
              <a:t>dose</a:t>
            </a:r>
            <a:r>
              <a:rPr lang="en-US" dirty="0">
                <a:latin typeface="Adobe Caslon Pro"/>
                <a:cs typeface="Adobe Caslon Pro"/>
              </a:rPr>
              <a:t>, </a:t>
            </a:r>
            <a:r>
              <a:rPr lang="en-US" b="1" u="sng" dirty="0">
                <a:latin typeface="Adobe Caslon Pro"/>
                <a:cs typeface="Adobe Caslon Pro"/>
              </a:rPr>
              <a:t>strength</a:t>
            </a:r>
            <a:r>
              <a:rPr lang="en-US" dirty="0">
                <a:latin typeface="Adobe Caslon Pro"/>
                <a:cs typeface="Adobe Caslon Pro"/>
              </a:rPr>
              <a:t>, </a:t>
            </a:r>
            <a:r>
              <a:rPr lang="en-US" b="1" u="sng" dirty="0">
                <a:latin typeface="Adobe Caslon Pro"/>
                <a:cs typeface="Adobe Caslon Pro"/>
              </a:rPr>
              <a:t>route</a:t>
            </a:r>
            <a:r>
              <a:rPr lang="en-US" dirty="0">
                <a:latin typeface="Adobe Caslon Pro"/>
                <a:cs typeface="Adobe Caslon Pro"/>
              </a:rPr>
              <a:t> and </a:t>
            </a:r>
            <a:r>
              <a:rPr lang="en-US" b="1" u="sng" dirty="0">
                <a:latin typeface="Adobe Caslon Pro"/>
                <a:cs typeface="Adobe Caslon Pro"/>
              </a:rPr>
              <a:t>frequency</a:t>
            </a:r>
          </a:p>
          <a:p>
            <a:pPr marL="0" indent="0">
              <a:buNone/>
            </a:pPr>
            <a:endParaRPr lang="en-US" sz="2400" dirty="0">
              <a:latin typeface="Adobe Caslon Pro"/>
              <a:cs typeface="Adobe Caslon Pro"/>
            </a:endParaRP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dobe Caslon Pro"/>
              <a:cs typeface="Adobe Caslon Pro"/>
            </a:endParaRPr>
          </a:p>
        </p:txBody>
      </p:sp>
    </p:spTree>
    <p:extLst>
      <p:ext uri="{BB962C8B-B14F-4D97-AF65-F5344CB8AC3E}">
        <p14:creationId xmlns:p14="http://schemas.microsoft.com/office/powerpoint/2010/main" val="22051546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t>Questions?</a:t>
            </a:r>
            <a:endParaRPr lang="en-US" sz="4000" dirty="0"/>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dobe Caslon Pro"/>
              <a:cs typeface="Adobe Caslon Pro"/>
            </a:endParaRPr>
          </a:p>
        </p:txBody>
      </p:sp>
    </p:spTree>
    <p:extLst>
      <p:ext uri="{BB962C8B-B14F-4D97-AF65-F5344CB8AC3E}">
        <p14:creationId xmlns:p14="http://schemas.microsoft.com/office/powerpoint/2010/main" val="25585216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5" y="140683"/>
            <a:ext cx="8229600" cy="1143000"/>
          </a:xfrm>
        </p:spPr>
        <p:txBody>
          <a:bodyPr>
            <a:normAutofit/>
          </a:bodyPr>
          <a:lstStyle/>
          <a:p>
            <a:pPr algn="l"/>
            <a:r>
              <a:rPr lang="en-US" sz="4000" dirty="0" smtClean="0">
                <a:latin typeface="Adobe Caslon Pro"/>
                <a:cs typeface="Adobe Caslon Pro"/>
              </a:rPr>
              <a:t>Exam - </a:t>
            </a:r>
            <a:r>
              <a:rPr lang="en-US" sz="4000" dirty="0" smtClean="0">
                <a:latin typeface="Adobe Caslon Pro"/>
                <a:cs typeface="Adobe Caslon Pro"/>
              </a:rPr>
              <a:t>5 </a:t>
            </a:r>
            <a:r>
              <a:rPr lang="en-US" sz="4000" dirty="0">
                <a:latin typeface="Adobe Caslon Pro"/>
                <a:cs typeface="Adobe Caslon Pro"/>
              </a:rPr>
              <a:t>SAQ’s	</a:t>
            </a:r>
            <a:r>
              <a:rPr lang="en-US" sz="4000" dirty="0" smtClean="0">
                <a:latin typeface="Adobe Caslon Pro"/>
                <a:cs typeface="Adobe Caslon Pro"/>
              </a:rPr>
              <a:t>&amp; 1 </a:t>
            </a:r>
            <a:r>
              <a:rPr lang="en-US" sz="4000" dirty="0">
                <a:latin typeface="Adobe Caslon Pro"/>
                <a:cs typeface="Adobe Caslon Pro"/>
              </a:rPr>
              <a:t>from 2 essays </a:t>
            </a:r>
            <a:endParaRPr lang="en-US" sz="4000" dirty="0">
              <a:latin typeface="Adobe Caslon Pro"/>
              <a:cs typeface="Adobe Caslon Pro"/>
            </a:endParaRPr>
          </a:p>
        </p:txBody>
      </p:sp>
      <p:sp>
        <p:nvSpPr>
          <p:cNvPr id="3" name="Content Placeholder 2"/>
          <p:cNvSpPr>
            <a:spLocks noGrp="1"/>
          </p:cNvSpPr>
          <p:nvPr>
            <p:ph idx="1"/>
          </p:nvPr>
        </p:nvSpPr>
        <p:spPr>
          <a:xfrm>
            <a:off x="457200" y="1250950"/>
            <a:ext cx="8597900" cy="5403850"/>
          </a:xfrm>
        </p:spPr>
        <p:txBody>
          <a:bodyPr>
            <a:normAutofit fontScale="32500" lnSpcReduction="20000"/>
          </a:bodyPr>
          <a:lstStyle/>
          <a:p>
            <a:pPr marL="0" indent="0">
              <a:buNone/>
            </a:pPr>
            <a:r>
              <a:rPr lang="en-US" sz="6800" dirty="0" smtClean="0">
                <a:cs typeface="Adobe Caslon Pro"/>
              </a:rPr>
              <a:t>Examples here</a:t>
            </a:r>
          </a:p>
          <a:p>
            <a:pPr marL="0" indent="0">
              <a:buNone/>
            </a:pPr>
            <a:r>
              <a:rPr lang="en-US" sz="6800" dirty="0" smtClean="0">
                <a:cs typeface="Adobe Caslon Pro"/>
              </a:rPr>
              <a:t>1</a:t>
            </a:r>
            <a:r>
              <a:rPr lang="en-US" sz="6800" dirty="0">
                <a:cs typeface="Adobe Caslon Pro"/>
              </a:rPr>
              <a:t>.  A young mother gets distracted by her children whilst frying chips at home.  The chip oil catches fire and whilst trying to pick up the burning pan she pours burning fat over herself.  As a consequence </a:t>
            </a:r>
            <a:r>
              <a:rPr lang="en-US" sz="6800" dirty="0" smtClean="0">
                <a:cs typeface="Adobe Caslon Pro"/>
              </a:rPr>
              <a:t>she suffers </a:t>
            </a:r>
            <a:r>
              <a:rPr lang="en-US" sz="6800" dirty="0">
                <a:cs typeface="Adobe Caslon Pro"/>
              </a:rPr>
              <a:t>70% burns including to her face.   She is admitted to intensive care and requires </a:t>
            </a:r>
            <a:r>
              <a:rPr lang="en-US" sz="6800" dirty="0" smtClean="0">
                <a:cs typeface="Adobe Caslon Pro"/>
              </a:rPr>
              <a:t>immediate ventilation</a:t>
            </a:r>
            <a:r>
              <a:rPr lang="en-US" sz="6800" dirty="0">
                <a:cs typeface="Adobe Caslon Pro"/>
              </a:rPr>
              <a:t>. </a:t>
            </a:r>
            <a:r>
              <a:rPr lang="en-US" sz="6800" dirty="0" smtClean="0">
                <a:cs typeface="Adobe Caslon Pro"/>
              </a:rPr>
              <a:t>	</a:t>
            </a:r>
            <a:endParaRPr lang="en-US" sz="6000" dirty="0">
              <a:cs typeface="Adobe Caslon Pro"/>
            </a:endParaRPr>
          </a:p>
          <a:p>
            <a:endParaRPr lang="en-US" sz="6000" dirty="0"/>
          </a:p>
          <a:p>
            <a:pPr marL="0" indent="0">
              <a:buNone/>
            </a:pPr>
            <a:r>
              <a:rPr lang="en-US" sz="6800" dirty="0"/>
              <a:t>a. Describe the fluid balance problems she will face and how these should be corrected.</a:t>
            </a:r>
          </a:p>
          <a:p>
            <a:pPr marL="0" indent="0">
              <a:buNone/>
            </a:pPr>
            <a:r>
              <a:rPr lang="en-US" sz="6800" dirty="0"/>
              <a:t>b. She is at high risk of infections in the first few days and over subsequent weeks.  What aspects of the host response to infection are damaged in this situation?  What are the likely organisms that will cause infection in this setting? </a:t>
            </a:r>
          </a:p>
          <a:p>
            <a:pPr marL="0" indent="0">
              <a:buNone/>
            </a:pPr>
            <a:r>
              <a:rPr lang="en-US" sz="6800" dirty="0"/>
              <a:t>c. How best can the patient with severe burns be supported to provide adequate nutrition?  </a:t>
            </a:r>
            <a:endParaRPr lang="en-US" sz="6800" dirty="0" smtClean="0"/>
          </a:p>
          <a:p>
            <a:pPr marL="0" indent="0">
              <a:buNone/>
            </a:pPr>
            <a:r>
              <a:rPr lang="en-US" sz="6800" dirty="0"/>
              <a:t>	</a:t>
            </a:r>
            <a:r>
              <a:rPr lang="en-US" sz="6800" dirty="0" smtClean="0"/>
              <a:t>												</a:t>
            </a:r>
            <a:r>
              <a:rPr lang="en-US" sz="7200" dirty="0"/>
              <a:t>[50 marks]</a:t>
            </a:r>
          </a:p>
          <a:p>
            <a:pPr marL="0" indent="0">
              <a:buNone/>
            </a:pPr>
            <a:endParaRPr lang="en-US" sz="6800" dirty="0"/>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dobe Caslon Pro"/>
              <a:cs typeface="Adobe Caslon Pro"/>
            </a:endParaRPr>
          </a:p>
        </p:txBody>
      </p:sp>
    </p:spTree>
    <p:extLst>
      <p:ext uri="{BB962C8B-B14F-4D97-AF65-F5344CB8AC3E}">
        <p14:creationId xmlns:p14="http://schemas.microsoft.com/office/powerpoint/2010/main" val="121135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270680"/>
            <a:ext cx="8229600" cy="4708525"/>
          </a:xfrm>
        </p:spPr>
        <p:txBody>
          <a:bodyPr>
            <a:normAutofit/>
          </a:bodyPr>
          <a:lstStyle/>
          <a:p>
            <a:pPr marL="0" indent="0">
              <a:buNone/>
            </a:pPr>
            <a:r>
              <a:rPr lang="en-US" b="1" dirty="0" smtClean="0">
                <a:latin typeface="Adobe Garamond Pro"/>
                <a:cs typeface="Adobe Garamond Pro"/>
              </a:rPr>
              <a:t>Checking </a:t>
            </a:r>
            <a:r>
              <a:rPr lang="en-US" b="1" dirty="0">
                <a:latin typeface="Adobe Garamond Pro"/>
                <a:cs typeface="Adobe Garamond Pro"/>
              </a:rPr>
              <a:t>for </a:t>
            </a:r>
            <a:r>
              <a:rPr lang="en-US" b="1" dirty="0" smtClean="0">
                <a:latin typeface="Adobe Garamond Pro"/>
                <a:cs typeface="Adobe Garamond Pro"/>
              </a:rPr>
              <a:t>contraindications </a:t>
            </a:r>
            <a:r>
              <a:rPr lang="en-US" dirty="0" smtClean="0">
                <a:latin typeface="Adobe Garamond Pro"/>
                <a:cs typeface="Adobe Garamond Pro"/>
              </a:rPr>
              <a:t>ensure :</a:t>
            </a:r>
            <a:endParaRPr lang="en-US" dirty="0">
              <a:latin typeface="Adobe Garamond Pro"/>
              <a:cs typeface="Adobe Garamond Pro"/>
            </a:endParaRPr>
          </a:p>
          <a:p>
            <a:pPr marL="0" indent="0">
              <a:buNone/>
            </a:pPr>
            <a:r>
              <a:rPr lang="en-US" b="1" u="sng" dirty="0">
                <a:latin typeface="Adobe Garamond Pro"/>
                <a:cs typeface="Adobe Garamond Pro"/>
              </a:rPr>
              <a:t>I</a:t>
            </a:r>
            <a:r>
              <a:rPr lang="en-US" b="1" u="sng" dirty="0" smtClean="0">
                <a:latin typeface="Adobe Garamond Pro"/>
                <a:cs typeface="Adobe Garamond Pro"/>
              </a:rPr>
              <a:t>s </a:t>
            </a:r>
            <a:r>
              <a:rPr lang="en-US" b="1" u="sng" dirty="0">
                <a:latin typeface="Adobe Garamond Pro"/>
                <a:cs typeface="Adobe Garamond Pro"/>
              </a:rPr>
              <a:t>not allergic </a:t>
            </a:r>
            <a:r>
              <a:rPr lang="en-US" dirty="0">
                <a:latin typeface="Adobe Garamond Pro"/>
                <a:cs typeface="Adobe Garamond Pro"/>
              </a:rPr>
              <a:t>to the proposed medication</a:t>
            </a:r>
          </a:p>
          <a:p>
            <a:pPr marL="0" indent="0">
              <a:buNone/>
            </a:pPr>
            <a:r>
              <a:rPr lang="en-US" b="1" u="sng" dirty="0">
                <a:latin typeface="Adobe Garamond Pro"/>
                <a:cs typeface="Adobe Garamond Pro"/>
              </a:rPr>
              <a:t>I</a:t>
            </a:r>
            <a:r>
              <a:rPr lang="en-US" b="1" u="sng" dirty="0" smtClean="0">
                <a:latin typeface="Adobe Garamond Pro"/>
                <a:cs typeface="Adobe Garamond Pro"/>
              </a:rPr>
              <a:t>s </a:t>
            </a:r>
            <a:r>
              <a:rPr lang="en-US" b="1" u="sng" dirty="0">
                <a:latin typeface="Adobe Garamond Pro"/>
                <a:cs typeface="Adobe Garamond Pro"/>
              </a:rPr>
              <a:t>not taking any medication </a:t>
            </a:r>
            <a:r>
              <a:rPr lang="en-US" dirty="0">
                <a:latin typeface="Adobe Garamond Pro"/>
                <a:cs typeface="Adobe Garamond Pro"/>
              </a:rPr>
              <a:t>(prescription, over-the-counter or alternative medicine) which may </a:t>
            </a:r>
            <a:r>
              <a:rPr lang="en-US" b="1" dirty="0">
                <a:latin typeface="Adobe Garamond Pro"/>
                <a:cs typeface="Adobe Garamond Pro"/>
              </a:rPr>
              <a:t>interact</a:t>
            </a:r>
            <a:r>
              <a:rPr lang="en-US" dirty="0">
                <a:latin typeface="Adobe Garamond Pro"/>
                <a:cs typeface="Adobe Garamond Pro"/>
              </a:rPr>
              <a:t> with the proposed medication</a:t>
            </a:r>
          </a:p>
          <a:p>
            <a:pPr marL="0" indent="0">
              <a:buNone/>
            </a:pPr>
            <a:r>
              <a:rPr lang="en-US" b="1" u="sng" dirty="0">
                <a:latin typeface="Adobe Garamond Pro"/>
                <a:cs typeface="Adobe Garamond Pro"/>
              </a:rPr>
              <a:t>D</a:t>
            </a:r>
            <a:r>
              <a:rPr lang="en-US" b="1" u="sng" dirty="0" smtClean="0">
                <a:latin typeface="Adobe Garamond Pro"/>
                <a:cs typeface="Adobe Garamond Pro"/>
              </a:rPr>
              <a:t>oes </a:t>
            </a:r>
            <a:r>
              <a:rPr lang="en-US" b="1" u="sng" dirty="0">
                <a:latin typeface="Adobe Garamond Pro"/>
                <a:cs typeface="Adobe Garamond Pro"/>
              </a:rPr>
              <a:t>not have an illness </a:t>
            </a:r>
            <a:r>
              <a:rPr lang="en-US" dirty="0">
                <a:latin typeface="Adobe Garamond Pro"/>
                <a:cs typeface="Adobe Garamond Pro"/>
              </a:rPr>
              <a:t>that may be </a:t>
            </a:r>
            <a:r>
              <a:rPr lang="en-US" b="1" u="sng" dirty="0">
                <a:latin typeface="Adobe Garamond Pro"/>
                <a:cs typeface="Adobe Garamond Pro"/>
              </a:rPr>
              <a:t>exacerbated</a:t>
            </a:r>
            <a:r>
              <a:rPr lang="en-US" dirty="0">
                <a:latin typeface="Adobe Garamond Pro"/>
                <a:cs typeface="Adobe Garamond Pro"/>
              </a:rPr>
              <a:t> by the medication</a:t>
            </a:r>
            <a:r>
              <a:rPr lang="en-US" dirty="0" smtClean="0">
                <a:latin typeface="Adobe Garamond Pro"/>
                <a:cs typeface="Adobe Garamond Pro"/>
              </a:rPr>
              <a:t>.</a:t>
            </a:r>
            <a:endParaRPr lang="en-US" dirty="0">
              <a:latin typeface="Adobe Garamond Pro"/>
              <a:cs typeface="Adobe Garamond Pro"/>
            </a:endParaRPr>
          </a:p>
        </p:txBody>
      </p:sp>
      <p:sp>
        <p:nvSpPr>
          <p:cNvPr id="4" name="Title 1"/>
          <p:cNvSpPr>
            <a:spLocks noGrp="1"/>
          </p:cNvSpPr>
          <p:nvPr>
            <p:ph type="title"/>
          </p:nvPr>
        </p:nvSpPr>
        <p:spPr>
          <a:xfrm>
            <a:off x="384630" y="125185"/>
            <a:ext cx="8229600" cy="1143000"/>
          </a:xfrm>
        </p:spPr>
        <p:txBody>
          <a:bodyPr>
            <a:normAutofit/>
          </a:bodyPr>
          <a:lstStyle/>
          <a:p>
            <a:pPr algn="l"/>
            <a:r>
              <a:rPr lang="en-US" sz="4000" dirty="0" smtClean="0">
                <a:solidFill>
                  <a:srgbClr val="376092"/>
                </a:solidFill>
                <a:latin typeface="Adobe Garamond Pro"/>
                <a:cs typeface="Adobe Garamond Pro"/>
              </a:rPr>
              <a:t>Safe prescribing</a:t>
            </a:r>
            <a:endParaRPr lang="en-US" sz="4000" dirty="0">
              <a:solidFill>
                <a:srgbClr val="376092"/>
              </a:solidFill>
              <a:latin typeface="Adobe Garamond Pro"/>
              <a:cs typeface="Adobe Garamond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114602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250950"/>
            <a:ext cx="8360229" cy="4547809"/>
          </a:xfrm>
        </p:spPr>
        <p:txBody>
          <a:bodyPr>
            <a:noAutofit/>
          </a:bodyPr>
          <a:lstStyle/>
          <a:p>
            <a:pPr marL="0" indent="0">
              <a:buNone/>
            </a:pPr>
            <a:r>
              <a:rPr lang="en-US" b="1" dirty="0">
                <a:latin typeface="Adobe Caslon Pro"/>
                <a:cs typeface="Adobe Caslon Pro"/>
              </a:rPr>
              <a:t>Consent</a:t>
            </a:r>
          </a:p>
          <a:p>
            <a:pPr marL="0" indent="0">
              <a:buNone/>
            </a:pPr>
            <a:r>
              <a:rPr lang="en-US" dirty="0">
                <a:latin typeface="Adobe Caslon Pro"/>
                <a:cs typeface="Adobe Caslon Pro"/>
              </a:rPr>
              <a:t>Patients should be fully informed about their </a:t>
            </a:r>
            <a:r>
              <a:rPr lang="en-US" b="1" dirty="0" smtClean="0">
                <a:latin typeface="Adobe Caslon Pro"/>
                <a:cs typeface="Adobe Caslon Pro"/>
              </a:rPr>
              <a:t>condition and recommended treatment</a:t>
            </a:r>
            <a:endParaRPr lang="en-US" dirty="0" smtClean="0">
              <a:latin typeface="Adobe Caslon Pro"/>
              <a:cs typeface="Adobe Caslon Pro"/>
            </a:endParaRPr>
          </a:p>
          <a:p>
            <a:pPr marL="0" indent="0">
              <a:buNone/>
            </a:pPr>
            <a:r>
              <a:rPr lang="en-US" dirty="0" smtClean="0">
                <a:latin typeface="Adobe Caslon Pro"/>
                <a:cs typeface="Adobe Caslon Pro"/>
              </a:rPr>
              <a:t>Any </a:t>
            </a:r>
            <a:r>
              <a:rPr lang="en-US" dirty="0">
                <a:latin typeface="Adobe Caslon Pro"/>
                <a:cs typeface="Adobe Caslon Pro"/>
              </a:rPr>
              <a:t>monitoring and </a:t>
            </a:r>
            <a:r>
              <a:rPr lang="en-US" dirty="0" smtClean="0">
                <a:latin typeface="Adobe Caslon Pro"/>
                <a:cs typeface="Adobe Caslon Pro"/>
              </a:rPr>
              <a:t>review required </a:t>
            </a:r>
            <a:endParaRPr lang="en-US" dirty="0">
              <a:latin typeface="Adobe Caslon Pro"/>
              <a:cs typeface="Adobe Caslon Pro"/>
            </a:endParaRPr>
          </a:p>
          <a:p>
            <a:pPr marL="0" indent="0">
              <a:buNone/>
            </a:pPr>
            <a:r>
              <a:rPr lang="en-US" dirty="0" smtClean="0">
                <a:latin typeface="Adobe Caslon Pro"/>
                <a:cs typeface="Adobe Caslon Pro"/>
              </a:rPr>
              <a:t>Side </a:t>
            </a:r>
            <a:r>
              <a:rPr lang="en-US" dirty="0">
                <a:latin typeface="Adobe Caslon Pro"/>
                <a:cs typeface="Adobe Caslon Pro"/>
              </a:rPr>
              <a:t>effects that may occur – including interactions with other drugs, including over-the-counter medicines and alcohol.</a:t>
            </a:r>
          </a:p>
          <a:p>
            <a:pPr marL="0" indent="0">
              <a:buNone/>
            </a:pPr>
            <a:r>
              <a:rPr lang="en-US" dirty="0" smtClean="0">
                <a:latin typeface="Adobe Caslon Pro"/>
                <a:cs typeface="Adobe Caslon Pro"/>
              </a:rPr>
              <a:t>It </a:t>
            </a:r>
            <a:r>
              <a:rPr lang="en-US" dirty="0">
                <a:latin typeface="Adobe Caslon Pro"/>
                <a:cs typeface="Adobe Caslon Pro"/>
              </a:rPr>
              <a:t>may be appropriate to warn the patient of potential </a:t>
            </a:r>
            <a:r>
              <a:rPr lang="en-US" b="1" dirty="0">
                <a:latin typeface="Adobe Caslon Pro"/>
                <a:cs typeface="Adobe Caslon Pro"/>
              </a:rPr>
              <a:t>adverse </a:t>
            </a:r>
            <a:r>
              <a:rPr lang="en-US" b="1" dirty="0" smtClean="0">
                <a:latin typeface="Adobe Caslon Pro"/>
                <a:cs typeface="Adobe Caslon Pro"/>
              </a:rPr>
              <a:t>effects</a:t>
            </a:r>
            <a:endParaRPr lang="en-US" dirty="0">
              <a:latin typeface="Adobe Caslon Pro"/>
              <a:cs typeface="Adobe Caslon Pro"/>
            </a:endParaRPr>
          </a:p>
        </p:txBody>
      </p:sp>
      <p:sp>
        <p:nvSpPr>
          <p:cNvPr id="4" name="Title 1"/>
          <p:cNvSpPr>
            <a:spLocks noGrp="1"/>
          </p:cNvSpPr>
          <p:nvPr>
            <p:ph type="title"/>
          </p:nvPr>
        </p:nvSpPr>
        <p:spPr>
          <a:xfrm>
            <a:off x="374951" y="121633"/>
            <a:ext cx="8229600" cy="1143000"/>
          </a:xfrm>
        </p:spPr>
        <p:txBody>
          <a:bodyPr>
            <a:normAutofit/>
          </a:bodyPr>
          <a:lstStyle/>
          <a:p>
            <a:pPr algn="l"/>
            <a:r>
              <a:rPr lang="en-US" sz="4000" dirty="0" smtClean="0">
                <a:solidFill>
                  <a:srgbClr val="376092"/>
                </a:solidFill>
                <a:latin typeface="Adobe Garamond Pro"/>
                <a:cs typeface="Adobe Garamond Pro"/>
              </a:rPr>
              <a:t>Safe prescribing</a:t>
            </a:r>
            <a:endParaRPr lang="en-US" sz="4800" dirty="0">
              <a:solidFill>
                <a:srgbClr val="376092"/>
              </a:solidFill>
              <a:latin typeface="Adobe Garamond Pro"/>
              <a:cs typeface="Adobe Garamond Pro"/>
            </a:endParaRPr>
          </a:p>
        </p:txBody>
      </p:sp>
      <p:sp>
        <p:nvSpPr>
          <p:cNvPr id="5" name="Frame 4"/>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17520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dobe Garamond Pro"/>
                <a:cs typeface="Adobe Garamond Pro"/>
              </a:rPr>
              <a:t>If </a:t>
            </a:r>
            <a:r>
              <a:rPr lang="en-US" dirty="0">
                <a:latin typeface="Adobe Garamond Pro"/>
                <a:cs typeface="Adobe Garamond Pro"/>
              </a:rPr>
              <a:t>you are unsure about interactions or other aspects of prescribing and medicines management you should seek advice from experienced colleagues, including pharmacists, prescribing advisers and clinical pharmacologists.</a:t>
            </a:r>
          </a:p>
        </p:txBody>
      </p:sp>
      <p:sp>
        <p:nvSpPr>
          <p:cNvPr id="4" name="Frame 3"/>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Title 1"/>
          <p:cNvSpPr txBox="1">
            <a:spLocks/>
          </p:cNvSpPr>
          <p:nvPr/>
        </p:nvSpPr>
        <p:spPr>
          <a:xfrm>
            <a:off x="374951" y="12163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smtClean="0">
                <a:solidFill>
                  <a:srgbClr val="376092"/>
                </a:solidFill>
                <a:latin typeface="Adobe Garamond Pro"/>
                <a:cs typeface="Adobe Garamond Pro"/>
              </a:rPr>
              <a:t>Safe prescribing</a:t>
            </a:r>
            <a:endParaRPr lang="en-US" sz="4800" dirty="0">
              <a:solidFill>
                <a:srgbClr val="376092"/>
              </a:solidFill>
              <a:latin typeface="Adobe Garamond Pro"/>
              <a:cs typeface="Adobe Garamond Pro"/>
            </a:endParaRPr>
          </a:p>
        </p:txBody>
      </p:sp>
    </p:spTree>
    <p:extLst>
      <p:ext uri="{BB962C8B-B14F-4D97-AF65-F5344CB8AC3E}">
        <p14:creationId xmlns:p14="http://schemas.microsoft.com/office/powerpoint/2010/main" val="11560382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7238" y="1129997"/>
            <a:ext cx="6097310" cy="5286829"/>
          </a:xfrm>
          <a:prstGeom prst="rect">
            <a:avLst/>
          </a:prstGeom>
        </p:spPr>
      </p:pic>
      <p:sp>
        <p:nvSpPr>
          <p:cNvPr id="5" name="Title 1"/>
          <p:cNvSpPr>
            <a:spLocks noGrp="1"/>
          </p:cNvSpPr>
          <p:nvPr>
            <p:ph type="title"/>
          </p:nvPr>
        </p:nvSpPr>
        <p:spPr>
          <a:xfrm>
            <a:off x="384630" y="128588"/>
            <a:ext cx="8229600" cy="1143000"/>
          </a:xfrm>
        </p:spPr>
        <p:txBody>
          <a:bodyPr>
            <a:normAutofit/>
          </a:bodyPr>
          <a:lstStyle/>
          <a:p>
            <a:pPr algn="l"/>
            <a:r>
              <a:rPr lang="en-US" sz="4000" dirty="0" smtClean="0">
                <a:latin typeface="Adobe Garamond Pro"/>
                <a:cs typeface="Adobe Garamond Pro"/>
              </a:rPr>
              <a:t>Safe prescribing</a:t>
            </a:r>
            <a:endParaRPr lang="en-US" sz="4000" dirty="0">
              <a:latin typeface="Adobe Garamond Pro"/>
              <a:cs typeface="Adobe Garamond Pro"/>
            </a:endParaRPr>
          </a:p>
        </p:txBody>
      </p:sp>
      <p:sp>
        <p:nvSpPr>
          <p:cNvPr id="6" name="Frame 5"/>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1701800" y="2294466"/>
            <a:ext cx="2751668" cy="2218268"/>
            <a:chOff x="1701800" y="2294466"/>
            <a:chExt cx="2751668" cy="2218268"/>
          </a:xfrm>
        </p:grpSpPr>
        <p:sp>
          <p:nvSpPr>
            <p:cNvPr id="7" name="Frame 6"/>
            <p:cNvSpPr/>
            <p:nvPr/>
          </p:nvSpPr>
          <p:spPr>
            <a:xfrm>
              <a:off x="1701800" y="2294466"/>
              <a:ext cx="2751668" cy="550333"/>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701800" y="3107267"/>
              <a:ext cx="2751668" cy="1405467"/>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359064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0950"/>
            <a:ext cx="8229600" cy="5304669"/>
          </a:xfrm>
        </p:spPr>
        <p:txBody>
          <a:bodyPr>
            <a:normAutofit/>
          </a:bodyPr>
          <a:lstStyle/>
          <a:p>
            <a:pPr marL="0" indent="0">
              <a:buNone/>
            </a:pPr>
            <a:r>
              <a:rPr lang="en-US" b="1" dirty="0" smtClean="0">
                <a:latin typeface="Adobe Caslon Pro"/>
                <a:cs typeface="Adobe Caslon Pro"/>
              </a:rPr>
              <a:t>This all sounds very basic</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However there are data to suggest that it is not </a:t>
            </a:r>
          </a:p>
          <a:p>
            <a:pPr marL="0" indent="0">
              <a:buNone/>
            </a:pPr>
            <a:endParaRPr lang="en-US" dirty="0">
              <a:latin typeface="Adobe Caslon Pro"/>
              <a:cs typeface="Adobe Caslon Pro"/>
            </a:endParaRPr>
          </a:p>
          <a:p>
            <a:pPr marL="0" indent="0">
              <a:buNone/>
            </a:pPr>
            <a:r>
              <a:rPr lang="en-US" dirty="0" smtClean="0">
                <a:latin typeface="Adobe Caslon Pro"/>
                <a:cs typeface="Adobe Caslon Pro"/>
              </a:rPr>
              <a:t>Many errors are made……. </a:t>
            </a:r>
          </a:p>
          <a:p>
            <a:pPr marL="0" indent="0">
              <a:buNone/>
            </a:pPr>
            <a:endParaRPr lang="en-US" dirty="0">
              <a:latin typeface="Adobe Caslon Pro"/>
              <a:cs typeface="Adobe Caslon Pro"/>
            </a:endParaRPr>
          </a:p>
        </p:txBody>
      </p:sp>
      <p:sp>
        <p:nvSpPr>
          <p:cNvPr id="5" name="Title 1"/>
          <p:cNvSpPr>
            <a:spLocks noGrp="1"/>
          </p:cNvSpPr>
          <p:nvPr>
            <p:ph type="title"/>
          </p:nvPr>
        </p:nvSpPr>
        <p:spPr>
          <a:xfrm>
            <a:off x="384630" y="128588"/>
            <a:ext cx="8229600" cy="1143000"/>
          </a:xfrm>
        </p:spPr>
        <p:txBody>
          <a:bodyPr>
            <a:normAutofit/>
          </a:bodyPr>
          <a:lstStyle/>
          <a:p>
            <a:pPr algn="l"/>
            <a:r>
              <a:rPr lang="en-US" sz="4000" dirty="0" smtClean="0">
                <a:latin typeface="Adobe Garamond Pro"/>
                <a:cs typeface="Adobe Garamond Pro"/>
              </a:rPr>
              <a:t>Safe prescribing</a:t>
            </a:r>
            <a:endParaRPr lang="en-US" sz="4000" dirty="0">
              <a:latin typeface="Adobe Garamond Pro"/>
              <a:cs typeface="Adobe Garamond Pro"/>
            </a:endParaRPr>
          </a:p>
        </p:txBody>
      </p:sp>
      <p:sp>
        <p:nvSpPr>
          <p:cNvPr id="6" name="Frame 5"/>
          <p:cNvSpPr/>
          <p:nvPr/>
        </p:nvSpPr>
        <p:spPr>
          <a:xfrm>
            <a:off x="88900" y="88900"/>
            <a:ext cx="8966200" cy="6692900"/>
          </a:xfrm>
          <a:prstGeom prst="frame">
            <a:avLst>
              <a:gd name="adj1" fmla="val 355"/>
            </a:avLst>
          </a:prstGeom>
          <a:solidFill>
            <a:schemeClr val="tx2">
              <a:lumMod val="60000"/>
              <a:lumOff val="40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713463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3745</TotalTime>
  <Words>1350</Words>
  <Application>Microsoft Macintosh PowerPoint</Application>
  <PresentationFormat>On-screen Show (4:3)</PresentationFormat>
  <Paragraphs>262</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Safe prescribing</vt:lpstr>
      <vt:lpstr>Safe prescribing</vt:lpstr>
      <vt:lpstr>Safe prescribing</vt:lpstr>
      <vt:lpstr>Safe prescribing</vt:lpstr>
      <vt:lpstr>PowerPoint Presentation</vt:lpstr>
      <vt:lpstr>Safe prescribing</vt:lpstr>
      <vt:lpstr>Safe prescribing</vt:lpstr>
      <vt:lpstr>PowerPoint Presentation</vt:lpstr>
      <vt:lpstr>Safe prescribing – errors, when?</vt:lpstr>
      <vt:lpstr>Safe prescribing – types of error</vt:lpstr>
      <vt:lpstr>PowerPoint Presentation</vt:lpstr>
      <vt:lpstr>Safe prescribing - errors</vt:lpstr>
      <vt:lpstr>PowerPoint Presentation</vt:lpstr>
      <vt:lpstr>Safe prescribing - errors</vt:lpstr>
      <vt:lpstr>Safe prescribing - errors</vt:lpstr>
      <vt:lpstr>Safe prescribing - errors</vt:lpstr>
      <vt:lpstr>Safe prescribing - errors</vt:lpstr>
      <vt:lpstr>Safe prescribing - errors</vt:lpstr>
      <vt:lpstr>Safe prescribing - errors</vt:lpstr>
      <vt:lpstr>Safe prescribing - errors</vt:lpstr>
      <vt:lpstr>Safe prescribing</vt:lpstr>
      <vt:lpstr>PowerPoint Presentation</vt:lpstr>
      <vt:lpstr>Safe prescribing - Clearance</vt:lpstr>
      <vt:lpstr>Drug metabolism</vt:lpstr>
      <vt:lpstr>Safe prescribing</vt:lpstr>
      <vt:lpstr>Safe prescribing- renal disease</vt:lpstr>
      <vt:lpstr>Safe prescribing – acute renal failure</vt:lpstr>
      <vt:lpstr>Safe prescribing –renal failure</vt:lpstr>
      <vt:lpstr>Safe prescribing – acute renal failure</vt:lpstr>
      <vt:lpstr>Safe prescribing –renal failure</vt:lpstr>
      <vt:lpstr>Example of causing renal dysfunction </vt:lpstr>
      <vt:lpstr>Example of causing renal dysfunction </vt:lpstr>
      <vt:lpstr>Safe prescribing –renal failure</vt:lpstr>
      <vt:lpstr>Safe prescribing –liver disease</vt:lpstr>
      <vt:lpstr>Safe prescribing –liver disease</vt:lpstr>
      <vt:lpstr>Safe prescribing -  liver disease</vt:lpstr>
      <vt:lpstr>Safe prescribing -  liver disease</vt:lpstr>
      <vt:lpstr>PowerPoint Presentation</vt:lpstr>
      <vt:lpstr>Exam - 5 SAQ’s &amp; 1 from 2 essays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Barnes</dc:creator>
  <cp:lastModifiedBy>Gareth Barnes</cp:lastModifiedBy>
  <cp:revision>41</cp:revision>
  <dcterms:created xsi:type="dcterms:W3CDTF">2013-06-07T08:38:56Z</dcterms:created>
  <dcterms:modified xsi:type="dcterms:W3CDTF">2013-06-10T14:35:06Z</dcterms:modified>
</cp:coreProperties>
</file>