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333" r:id="rId4"/>
    <p:sldId id="284" r:id="rId5"/>
    <p:sldId id="322" r:id="rId6"/>
    <p:sldId id="382" r:id="rId7"/>
    <p:sldId id="381" r:id="rId8"/>
    <p:sldId id="379" r:id="rId9"/>
    <p:sldId id="383" r:id="rId10"/>
    <p:sldId id="377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B70"/>
    <a:srgbClr val="78A5D6"/>
    <a:srgbClr val="73A6AD"/>
    <a:srgbClr val="5A8E94"/>
    <a:srgbClr val="528388"/>
    <a:srgbClr val="3C8C93"/>
    <a:srgbClr val="B5B5B5"/>
    <a:srgbClr val="5170A1"/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4660"/>
  </p:normalViewPr>
  <p:slideViewPr>
    <p:cSldViewPr>
      <p:cViewPr>
        <p:scale>
          <a:sx n="50" d="100"/>
          <a:sy n="50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fld id="{64C38125-B312-4DBC-A3A2-E67BC2907A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429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ea typeface="ＭＳ Ｐゴシック" charset="0"/>
              </a:defRPr>
            </a:lvl1pPr>
          </a:lstStyle>
          <a:p>
            <a:pPr>
              <a:defRPr/>
            </a:pPr>
            <a:fld id="{169250EB-BC0F-4D4B-A813-0B41F1D9BF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212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87032-53DC-4D6F-883A-EE065E66EE89}" type="slidenum">
              <a:rPr lang="en-GB" smtClean="0">
                <a:ea typeface="ＭＳ Ｐゴシック"/>
                <a:cs typeface="ＭＳ Ｐゴシック"/>
              </a:rPr>
              <a:pPr/>
              <a:t>1</a:t>
            </a:fld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2BE0F-379B-4B70-A778-E6F539BB21DC}" type="slidenum">
              <a:rPr lang="en-GB" smtClean="0">
                <a:ea typeface="ＭＳ Ｐゴシック"/>
                <a:cs typeface="ＭＳ Ｐゴシック"/>
              </a:rPr>
              <a:pPr/>
              <a:t>2</a:t>
            </a:fld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585AC-A848-461F-820B-36B32A00A1EA}" type="slidenum">
              <a:rPr lang="en-GB" smtClean="0">
                <a:ea typeface="ＭＳ Ｐゴシック"/>
                <a:cs typeface="ＭＳ Ｐゴシック"/>
              </a:rPr>
              <a:pPr/>
              <a:t>3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C40B7-3D72-4B97-A3D5-07E8D5F4591A}" type="slidenum">
              <a:rPr lang="en-GB" smtClean="0">
                <a:ea typeface="ＭＳ Ｐゴシック"/>
                <a:cs typeface="ＭＳ Ｐゴシック"/>
              </a:rPr>
              <a:pPr/>
              <a:t>4</a:t>
            </a:fld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7E940-DB70-473E-A979-9AAEB4059622}" type="slidenum">
              <a:rPr lang="en-GB" smtClean="0">
                <a:ea typeface="ＭＳ Ｐゴシック"/>
                <a:cs typeface="ＭＳ Ｐゴシック"/>
              </a:rPr>
              <a:pPr/>
              <a:t>5</a:t>
            </a:fld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D94C3-5D0A-49DE-BB92-70E6DC6153B4}" type="slidenum">
              <a:rPr lang="en-GB" smtClean="0">
                <a:ea typeface="ＭＳ Ｐゴシック"/>
                <a:cs typeface="ＭＳ Ｐゴシック"/>
              </a:rPr>
              <a:pPr/>
              <a:t>10</a:t>
            </a:fld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7E2DE-F77B-4547-83BF-8B765A3E8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07E87-CD83-43D1-AEF3-0EE4920C64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1817F-DF0B-4628-8FFA-B333D54E33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7C3C-AF4E-4C15-929B-18A1F1369D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BB843-3326-42AC-8014-3F3B196C5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1C06B-7C6B-4CFE-BC8D-BE6B78B7C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BFE68-683B-40FF-A231-81C5BC5DE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A1C82-8294-41A0-9DCB-2FE3566D81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640A3-7E28-41B8-A026-ADB724E41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B1250-3970-42A0-A106-566CA4C655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0DF50-90B5-45C1-AA51-FBC356146D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09EC-62D4-4552-AABC-BDE4D8BD6C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70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DSG Imperial College London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0"/>
              </a:defRPr>
            </a:lvl1pPr>
          </a:lstStyle>
          <a:p>
            <a:pPr>
              <a:defRPr/>
            </a:pPr>
            <a:fld id="{8C5EEF63-236A-43C8-AD2C-01CD754C2B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9712" y="1916832"/>
            <a:ext cx="4896544" cy="2520280"/>
          </a:xfrm>
          <a:prstGeom prst="rect">
            <a:avLst/>
          </a:prstGeom>
          <a:solidFill>
            <a:srgbClr val="73A6A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908721"/>
            <a:ext cx="5472113" cy="3599780"/>
          </a:xfrm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rgbClr val="000000"/>
                </a:solidFill>
                <a:ea typeface="ＭＳ Ｐゴシック"/>
              </a:rPr>
              <a:t>Renal </a:t>
            </a:r>
            <a:r>
              <a:rPr lang="en-GB" sz="5400" dirty="0" smtClean="0">
                <a:solidFill>
                  <a:srgbClr val="000000"/>
                </a:solidFill>
                <a:ea typeface="ＭＳ Ｐゴシック"/>
              </a:rPr>
              <a:t>physiology</a:t>
            </a:r>
            <a:r>
              <a:rPr lang="en-GB" sz="4800" dirty="0" smtClean="0">
                <a:solidFill>
                  <a:srgbClr val="000000"/>
                </a:solidFill>
                <a:ea typeface="ＭＳ Ｐゴシック"/>
              </a:rPr>
              <a:t/>
            </a:r>
            <a:br>
              <a:rPr lang="en-GB" sz="4800" dirty="0" smtClean="0">
                <a:solidFill>
                  <a:srgbClr val="000000"/>
                </a:solidFill>
                <a:ea typeface="ＭＳ Ｐゴシック"/>
              </a:rPr>
            </a:br>
            <a:r>
              <a:rPr lang="en-GB" sz="4800" dirty="0" smtClean="0">
                <a:solidFill>
                  <a:srgbClr val="000000"/>
                </a:solidFill>
                <a:ea typeface="ＭＳ Ｐゴシック"/>
              </a:rPr>
              <a:t> </a:t>
            </a:r>
            <a:br>
              <a:rPr lang="en-GB" sz="4800" dirty="0" smtClean="0">
                <a:solidFill>
                  <a:srgbClr val="000000"/>
                </a:solidFill>
                <a:ea typeface="ＭＳ Ｐゴシック"/>
              </a:rPr>
            </a:br>
            <a:r>
              <a:rPr lang="en-GB" dirty="0" smtClean="0">
                <a:solidFill>
                  <a:srgbClr val="000000"/>
                </a:solidFill>
                <a:ea typeface="ＭＳ Ｐゴシック"/>
              </a:rPr>
              <a:t>summary</a:t>
            </a:r>
            <a:br>
              <a:rPr lang="en-GB" dirty="0" smtClean="0">
                <a:solidFill>
                  <a:srgbClr val="000000"/>
                </a:solidFill>
                <a:ea typeface="ＭＳ Ｐゴシック"/>
              </a:rPr>
            </a:br>
            <a:r>
              <a:rPr lang="en-GB" sz="3600" dirty="0" smtClean="0">
                <a:solidFill>
                  <a:srgbClr val="000000"/>
                </a:solidFill>
                <a:ea typeface="ＭＳ Ｐゴシック"/>
              </a:rPr>
              <a:t>and</a:t>
            </a:r>
            <a:r>
              <a:rPr lang="en-GB" dirty="0" smtClean="0">
                <a:solidFill>
                  <a:srgbClr val="000000"/>
                </a:solidFill>
                <a:ea typeface="ＭＳ Ｐゴシック"/>
              </a:rPr>
              <a:t/>
            </a:r>
            <a:br>
              <a:rPr lang="en-GB" dirty="0" smtClean="0">
                <a:solidFill>
                  <a:srgbClr val="000000"/>
                </a:solidFill>
                <a:ea typeface="ＭＳ Ｐゴシック"/>
              </a:rPr>
            </a:br>
            <a:r>
              <a:rPr lang="en-GB" dirty="0" smtClean="0">
                <a:solidFill>
                  <a:srgbClr val="000000"/>
                </a:solidFill>
                <a:ea typeface="ＭＳ Ｐゴシック"/>
              </a:rPr>
              <a:t>data </a:t>
            </a:r>
            <a:r>
              <a:rPr lang="en-GB" dirty="0" smtClean="0">
                <a:solidFill>
                  <a:srgbClr val="000000"/>
                </a:solidFill>
                <a:ea typeface="ＭＳ Ｐゴシック"/>
              </a:rPr>
              <a:t>interpretation</a:t>
            </a:r>
            <a:r>
              <a:rPr lang="en-GB" dirty="0">
                <a:solidFill>
                  <a:srgbClr val="000000"/>
                </a:solidFill>
                <a:ea typeface="ＭＳ Ｐゴシック"/>
              </a:rPr>
              <a:t/>
            </a:r>
            <a:br>
              <a:rPr lang="en-GB" dirty="0">
                <a:solidFill>
                  <a:srgbClr val="000000"/>
                </a:solidFill>
                <a:ea typeface="ＭＳ Ｐゴシック"/>
              </a:rPr>
            </a:br>
            <a:endParaRPr lang="en-GB" dirty="0" smtClea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9632" y="5085234"/>
            <a:ext cx="6400800" cy="10080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GB" dirty="0" smtClean="0">
                <a:ea typeface="ＭＳ Ｐゴシック"/>
              </a:rPr>
              <a:t>Damien Ashby   	30.05.13</a:t>
            </a:r>
            <a:endParaRPr lang="en-GB" dirty="0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834" y="116632"/>
            <a:ext cx="8229600" cy="9810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/>
                </a:solidFill>
                <a:ea typeface="ＭＳ Ｐゴシック"/>
              </a:rPr>
              <a:t>summary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0232" y="188640"/>
            <a:ext cx="2411859" cy="489585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GB" sz="1400" dirty="0" smtClean="0">
                <a:ea typeface="ＭＳ Ｐゴシック"/>
              </a:rPr>
              <a:t>Na in ECF,  K in ICF</a:t>
            </a:r>
          </a:p>
          <a:p>
            <a:pPr algn="just" eaLnBrk="1" hangingPunct="1">
              <a:lnSpc>
                <a:spcPct val="120000"/>
              </a:lnSpc>
            </a:pPr>
            <a:endParaRPr lang="en-GB" sz="1400" dirty="0" smtClean="0">
              <a:ea typeface="ＭＳ Ｐゴシック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GB" sz="1400" dirty="0" smtClean="0">
                <a:ea typeface="ＭＳ Ｐゴシック"/>
              </a:rPr>
              <a:t>Na / ECF regulated by renin-angiotensin which responds to renal perfusion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endParaRPr lang="en-GB" sz="1400" dirty="0" smtClean="0">
              <a:ea typeface="ＭＳ Ｐゴシック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GB" sz="1400" dirty="0" smtClean="0">
                <a:ea typeface="ＭＳ Ｐゴシック"/>
              </a:rPr>
              <a:t>H</a:t>
            </a:r>
            <a:r>
              <a:rPr lang="en-GB" sz="1400" baseline="-25000" dirty="0" smtClean="0">
                <a:ea typeface="ＭＳ Ｐゴシック"/>
              </a:rPr>
              <a:t>2</a:t>
            </a:r>
            <a:r>
              <a:rPr lang="en-GB" sz="1400" dirty="0" smtClean="0">
                <a:ea typeface="ＭＳ Ｐゴシック"/>
              </a:rPr>
              <a:t>O regulated by ADH which responds to </a:t>
            </a:r>
            <a:r>
              <a:rPr lang="en-GB" sz="1400" dirty="0" err="1" smtClean="0">
                <a:ea typeface="ＭＳ Ｐゴシック"/>
              </a:rPr>
              <a:t>osmolarity</a:t>
            </a:r>
            <a:r>
              <a:rPr lang="en-GB" sz="1400" dirty="0" smtClean="0">
                <a:ea typeface="ＭＳ Ｐゴシック"/>
              </a:rPr>
              <a:t> (and BP)</a:t>
            </a:r>
          </a:p>
          <a:p>
            <a:pPr algn="just" eaLnBrk="1" hangingPunct="1">
              <a:lnSpc>
                <a:spcPct val="120000"/>
              </a:lnSpc>
            </a:pPr>
            <a:endParaRPr lang="en-GB" sz="1400" dirty="0" smtClean="0">
              <a:ea typeface="ＭＳ Ｐゴシック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GB" sz="1400" dirty="0" smtClean="0">
                <a:ea typeface="ＭＳ Ｐゴシック"/>
              </a:rPr>
              <a:t>K is regulated by aldosterone which responds to renin-</a:t>
            </a:r>
            <a:r>
              <a:rPr lang="en-GB" sz="1400" dirty="0" err="1" smtClean="0">
                <a:ea typeface="ＭＳ Ｐゴシック"/>
              </a:rPr>
              <a:t>ang</a:t>
            </a:r>
            <a:r>
              <a:rPr lang="en-GB" sz="1400" dirty="0" smtClean="0">
                <a:ea typeface="ＭＳ Ｐゴシック"/>
              </a:rPr>
              <a:t>,  as well as K</a:t>
            </a:r>
          </a:p>
          <a:p>
            <a:pPr algn="just" eaLnBrk="1" hangingPunct="1">
              <a:lnSpc>
                <a:spcPct val="120000"/>
              </a:lnSpc>
            </a:pPr>
            <a:endParaRPr lang="en-GB" sz="1400" dirty="0" smtClean="0">
              <a:ea typeface="ＭＳ Ｐゴシック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GB" sz="1400" dirty="0" smtClean="0">
                <a:ea typeface="ＭＳ Ｐゴシック"/>
              </a:rPr>
              <a:t>pH is regulated by balance between </a:t>
            </a:r>
            <a:r>
              <a:rPr lang="en-GB" sz="1400" dirty="0" err="1" smtClean="0">
                <a:ea typeface="ＭＳ Ｐゴシック"/>
              </a:rPr>
              <a:t>resp</a:t>
            </a:r>
            <a:r>
              <a:rPr lang="en-GB" sz="1400" dirty="0" smtClean="0">
                <a:ea typeface="ＭＳ Ｐゴシック"/>
              </a:rPr>
              <a:t> and renal acid excretion </a:t>
            </a:r>
          </a:p>
        </p:txBody>
      </p:sp>
      <p:sp>
        <p:nvSpPr>
          <p:cNvPr id="36867" name="TextBox 1"/>
          <p:cNvSpPr txBox="1">
            <a:spLocks noChangeArrowheads="1"/>
          </p:cNvSpPr>
          <p:nvPr/>
        </p:nvSpPr>
        <p:spPr bwMode="auto">
          <a:xfrm>
            <a:off x="-36512" y="2537594"/>
            <a:ext cx="9217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cs typeface="ＭＳ Ｐゴシック"/>
              </a:rPr>
              <a:t>osmolarity</a:t>
            </a:r>
            <a:r>
              <a:rPr lang="en-US" dirty="0" smtClean="0">
                <a:cs typeface="ＭＳ Ｐゴシック"/>
              </a:rPr>
              <a:t>           angiotensin                   </a:t>
            </a:r>
            <a:r>
              <a:rPr lang="en-US" dirty="0">
                <a:cs typeface="ＭＳ Ｐゴシック"/>
              </a:rPr>
              <a:t>K        </a:t>
            </a:r>
            <a:r>
              <a:rPr lang="en-US" dirty="0" smtClean="0">
                <a:cs typeface="ＭＳ Ｐゴシック"/>
              </a:rPr>
              <a:t>     pH               pO</a:t>
            </a:r>
            <a:r>
              <a:rPr lang="en-US" baseline="-25000" dirty="0" smtClean="0">
                <a:cs typeface="ＭＳ Ｐゴシック"/>
              </a:rPr>
              <a:t>2</a:t>
            </a:r>
            <a:endParaRPr lang="en-US" dirty="0">
              <a:cs typeface="ＭＳ Ｐゴシック"/>
            </a:endParaRPr>
          </a:p>
        </p:txBody>
      </p:sp>
      <p:sp>
        <p:nvSpPr>
          <p:cNvPr id="36868" name="TextBox 2"/>
          <p:cNvSpPr txBox="1">
            <a:spLocks noChangeArrowheads="1"/>
          </p:cNvSpPr>
          <p:nvPr/>
        </p:nvSpPr>
        <p:spPr bwMode="auto">
          <a:xfrm>
            <a:off x="35372" y="3546351"/>
            <a:ext cx="950518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cs typeface="ＭＳ Ｐゴシック"/>
              </a:rPr>
              <a:t>    </a:t>
            </a:r>
            <a:r>
              <a:rPr lang="en-US" dirty="0" smtClean="0">
                <a:cs typeface="ＭＳ Ｐゴシック"/>
              </a:rPr>
              <a:t>ADH          thirst              </a:t>
            </a:r>
            <a:r>
              <a:rPr lang="en-US" dirty="0">
                <a:cs typeface="ＭＳ Ｐゴシック"/>
              </a:rPr>
              <a:t>aldosterone             </a:t>
            </a:r>
            <a:r>
              <a:rPr lang="en-US" dirty="0" smtClean="0">
                <a:cs typeface="ＭＳ Ｐゴシック"/>
              </a:rPr>
              <a:t>             </a:t>
            </a:r>
            <a:r>
              <a:rPr lang="en-US" dirty="0" err="1" smtClean="0">
                <a:cs typeface="ＭＳ Ｐゴシック"/>
              </a:rPr>
              <a:t>resp</a:t>
            </a:r>
            <a:endParaRPr lang="en-US" dirty="0">
              <a:cs typeface="ＭＳ Ｐゴシック"/>
            </a:endParaRPr>
          </a:p>
          <a:p>
            <a:r>
              <a:rPr lang="en-US" dirty="0" smtClean="0">
                <a:cs typeface="ＭＳ Ｐゴシック"/>
              </a:rPr>
              <a:t>                 </a:t>
            </a:r>
            <a:r>
              <a:rPr lang="en-US" dirty="0" err="1" smtClean="0">
                <a:cs typeface="ＭＳ Ｐゴシック"/>
              </a:rPr>
              <a:t>vasoconst</a:t>
            </a:r>
            <a:endParaRPr lang="en-US" dirty="0">
              <a:cs typeface="ＭＳ Ｐゴシック"/>
            </a:endParaRPr>
          </a:p>
        </p:txBody>
      </p:sp>
      <p:sp>
        <p:nvSpPr>
          <p:cNvPr id="36869" name="TextBox 3"/>
          <p:cNvSpPr txBox="1">
            <a:spLocks noChangeArrowheads="1"/>
          </p:cNvSpPr>
          <p:nvPr/>
        </p:nvSpPr>
        <p:spPr bwMode="auto">
          <a:xfrm>
            <a:off x="1474937" y="2241302"/>
            <a:ext cx="1512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cs typeface="ＭＳ Ｐゴシック"/>
              </a:rPr>
              <a:t>   renin</a:t>
            </a:r>
            <a:endParaRPr lang="en-US" dirty="0">
              <a:cs typeface="ＭＳ Ｐゴシック"/>
            </a:endParaRPr>
          </a:p>
        </p:txBody>
      </p:sp>
      <p:sp>
        <p:nvSpPr>
          <p:cNvPr id="36870" name="TextBox 4"/>
          <p:cNvSpPr txBox="1">
            <a:spLocks noChangeArrowheads="1"/>
          </p:cNvSpPr>
          <p:nvPr/>
        </p:nvSpPr>
        <p:spPr bwMode="auto">
          <a:xfrm>
            <a:off x="107727" y="4698107"/>
            <a:ext cx="7632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cs typeface="ＭＳ Ｐゴシック"/>
              </a:rPr>
              <a:t>  H</a:t>
            </a:r>
            <a:r>
              <a:rPr lang="en-US" baseline="-25000" dirty="0" smtClean="0">
                <a:cs typeface="ＭＳ Ｐゴシック"/>
              </a:rPr>
              <a:t>2</a:t>
            </a:r>
            <a:r>
              <a:rPr lang="en-US" dirty="0" smtClean="0">
                <a:cs typeface="ＭＳ Ｐゴシック"/>
              </a:rPr>
              <a:t>O                                  Na          K                           pCO</a:t>
            </a:r>
            <a:r>
              <a:rPr lang="en-US" baseline="-25000" dirty="0" smtClean="0">
                <a:cs typeface="ＭＳ Ｐゴシック"/>
              </a:rPr>
              <a:t>2</a:t>
            </a:r>
            <a:endParaRPr lang="en-US" dirty="0">
              <a:cs typeface="ＭＳ Ｐゴシック"/>
            </a:endParaRPr>
          </a:p>
          <a:p>
            <a:r>
              <a:rPr lang="en-US" dirty="0" smtClean="0">
                <a:cs typeface="ＭＳ Ｐゴシック"/>
              </a:rPr>
              <a:t>  ICF                                  ECF       HCO</a:t>
            </a:r>
            <a:r>
              <a:rPr lang="en-US" baseline="-25000" dirty="0" smtClean="0">
                <a:cs typeface="ＭＳ Ｐゴシック"/>
              </a:rPr>
              <a:t>3</a:t>
            </a:r>
            <a:r>
              <a:rPr lang="en-US" dirty="0" smtClean="0">
                <a:cs typeface="ＭＳ Ｐゴシック"/>
              </a:rPr>
              <a:t>                    </a:t>
            </a:r>
            <a:endParaRPr lang="en-US" dirty="0">
              <a:cs typeface="ＭＳ Ｐゴシック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27784" y="3041650"/>
            <a:ext cx="496888" cy="487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619672" y="3041650"/>
            <a:ext cx="503238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779912" y="2969642"/>
            <a:ext cx="504825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92080" y="3041650"/>
            <a:ext cx="496888" cy="487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012160" y="3041650"/>
            <a:ext cx="504825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9552" y="2969642"/>
            <a:ext cx="9972" cy="566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940152" y="4049762"/>
            <a:ext cx="9972" cy="566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419872" y="3977754"/>
            <a:ext cx="9972" cy="566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39552" y="3977754"/>
            <a:ext cx="9972" cy="566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4716016" y="5922243"/>
            <a:ext cx="1152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cs typeface="ＭＳ Ｐゴシック"/>
              </a:rPr>
              <a:t>pH</a:t>
            </a:r>
            <a:endParaRPr lang="en-US" dirty="0">
              <a:cs typeface="ＭＳ Ｐゴシック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91136" y="5434881"/>
            <a:ext cx="496888" cy="487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147295" y="5417418"/>
            <a:ext cx="504825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val 4"/>
          <p:cNvSpPr>
            <a:spLocks noChangeArrowheads="1"/>
          </p:cNvSpPr>
          <p:nvPr/>
        </p:nvSpPr>
        <p:spPr bwMode="auto">
          <a:xfrm>
            <a:off x="323850" y="476250"/>
            <a:ext cx="3743325" cy="26638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28674" name="Oval 5"/>
          <p:cNvSpPr>
            <a:spLocks noChangeArrowheads="1"/>
          </p:cNvSpPr>
          <p:nvPr/>
        </p:nvSpPr>
        <p:spPr bwMode="auto">
          <a:xfrm>
            <a:off x="682625" y="1557338"/>
            <a:ext cx="1368425" cy="935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4716463" y="6207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Na+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3708400" y="4048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Na+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4932363" y="8366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Na+</a:t>
            </a:r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5148263" y="10525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Na+</a:t>
            </a:r>
          </a:p>
        </p:txBody>
      </p:sp>
      <p:sp>
        <p:nvSpPr>
          <p:cNvPr id="28679" name="Text Box 10"/>
          <p:cNvSpPr txBox="1">
            <a:spLocks noChangeArrowheads="1"/>
          </p:cNvSpPr>
          <p:nvPr/>
        </p:nvSpPr>
        <p:spPr bwMode="auto">
          <a:xfrm>
            <a:off x="5364163" y="12684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Na+</a:t>
            </a:r>
          </a:p>
        </p:txBody>
      </p:sp>
      <p:sp>
        <p:nvSpPr>
          <p:cNvPr id="28680" name="Oval 11"/>
          <p:cNvSpPr>
            <a:spLocks noChangeArrowheads="1"/>
          </p:cNvSpPr>
          <p:nvPr/>
        </p:nvSpPr>
        <p:spPr bwMode="auto">
          <a:xfrm>
            <a:off x="3563938" y="9810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cs typeface="ＭＳ Ｐゴシック"/>
              </a:rPr>
              <a:t>atp</a:t>
            </a:r>
          </a:p>
        </p:txBody>
      </p:sp>
      <p:sp>
        <p:nvSpPr>
          <p:cNvPr id="28681" name="Text Box 12"/>
          <p:cNvSpPr txBox="1">
            <a:spLocks noChangeArrowheads="1"/>
          </p:cNvSpPr>
          <p:nvPr/>
        </p:nvSpPr>
        <p:spPr bwMode="auto">
          <a:xfrm>
            <a:off x="2339975" y="836613"/>
            <a:ext cx="469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K+</a:t>
            </a: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5580063" y="14843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Na+</a:t>
            </a:r>
          </a:p>
        </p:txBody>
      </p:sp>
      <p:sp>
        <p:nvSpPr>
          <p:cNvPr id="28683" name="Text Box 14"/>
          <p:cNvSpPr txBox="1">
            <a:spLocks noChangeArrowheads="1"/>
          </p:cNvSpPr>
          <p:nvPr/>
        </p:nvSpPr>
        <p:spPr bwMode="auto">
          <a:xfrm>
            <a:off x="1979613" y="692150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K+</a:t>
            </a:r>
          </a:p>
        </p:txBody>
      </p:sp>
      <p:sp>
        <p:nvSpPr>
          <p:cNvPr id="28684" name="Text Box 15"/>
          <p:cNvSpPr txBox="1">
            <a:spLocks noChangeArrowheads="1"/>
          </p:cNvSpPr>
          <p:nvPr/>
        </p:nvSpPr>
        <p:spPr bwMode="auto">
          <a:xfrm>
            <a:off x="3276600" y="1555750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K+</a:t>
            </a:r>
          </a:p>
        </p:txBody>
      </p:sp>
      <p:sp>
        <p:nvSpPr>
          <p:cNvPr id="28685" name="Text Box 16"/>
          <p:cNvSpPr txBox="1">
            <a:spLocks noChangeArrowheads="1"/>
          </p:cNvSpPr>
          <p:nvPr/>
        </p:nvSpPr>
        <p:spPr bwMode="auto">
          <a:xfrm>
            <a:off x="1619250" y="692150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K+</a:t>
            </a:r>
          </a:p>
        </p:txBody>
      </p:sp>
      <p:sp>
        <p:nvSpPr>
          <p:cNvPr id="28686" name="Text Box 17"/>
          <p:cNvSpPr txBox="1">
            <a:spLocks noChangeArrowheads="1"/>
          </p:cNvSpPr>
          <p:nvPr/>
        </p:nvSpPr>
        <p:spPr bwMode="auto">
          <a:xfrm>
            <a:off x="1187450" y="908050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K+</a:t>
            </a:r>
          </a:p>
        </p:txBody>
      </p:sp>
      <p:sp>
        <p:nvSpPr>
          <p:cNvPr id="28687" name="Line 18"/>
          <p:cNvSpPr>
            <a:spLocks noChangeShapeType="1"/>
          </p:cNvSpPr>
          <p:nvPr/>
        </p:nvSpPr>
        <p:spPr bwMode="auto">
          <a:xfrm flipV="1">
            <a:off x="3276600" y="836613"/>
            <a:ext cx="64770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9"/>
          <p:cNvSpPr>
            <a:spLocks noChangeShapeType="1"/>
          </p:cNvSpPr>
          <p:nvPr/>
        </p:nvSpPr>
        <p:spPr bwMode="auto">
          <a:xfrm flipH="1">
            <a:off x="3563938" y="1125538"/>
            <a:ext cx="7921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Text Box 20"/>
          <p:cNvSpPr txBox="1">
            <a:spLocks noChangeArrowheads="1"/>
          </p:cNvSpPr>
          <p:nvPr/>
        </p:nvSpPr>
        <p:spPr bwMode="auto">
          <a:xfrm>
            <a:off x="1979613" y="155733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-</a:t>
            </a:r>
          </a:p>
        </p:txBody>
      </p:sp>
      <p:sp>
        <p:nvSpPr>
          <p:cNvPr id="28690" name="Text Box 21"/>
          <p:cNvSpPr txBox="1">
            <a:spLocks noChangeArrowheads="1"/>
          </p:cNvSpPr>
          <p:nvPr/>
        </p:nvSpPr>
        <p:spPr bwMode="auto">
          <a:xfrm>
            <a:off x="2051050" y="177323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-</a:t>
            </a:r>
          </a:p>
        </p:txBody>
      </p:sp>
      <p:sp>
        <p:nvSpPr>
          <p:cNvPr id="28691" name="Text Box 22"/>
          <p:cNvSpPr txBox="1">
            <a:spLocks noChangeArrowheads="1"/>
          </p:cNvSpPr>
          <p:nvPr/>
        </p:nvSpPr>
        <p:spPr bwMode="auto">
          <a:xfrm>
            <a:off x="1835150" y="141287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-</a:t>
            </a:r>
          </a:p>
        </p:txBody>
      </p:sp>
      <p:sp>
        <p:nvSpPr>
          <p:cNvPr id="28692" name="Text Box 23"/>
          <p:cNvSpPr txBox="1">
            <a:spLocks noChangeArrowheads="1"/>
          </p:cNvSpPr>
          <p:nvPr/>
        </p:nvSpPr>
        <p:spPr bwMode="auto">
          <a:xfrm>
            <a:off x="2195513" y="198913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-</a:t>
            </a:r>
          </a:p>
        </p:txBody>
      </p:sp>
      <p:sp>
        <p:nvSpPr>
          <p:cNvPr id="28693" name="Text Box 24"/>
          <p:cNvSpPr txBox="1">
            <a:spLocks noChangeArrowheads="1"/>
          </p:cNvSpPr>
          <p:nvPr/>
        </p:nvSpPr>
        <p:spPr bwMode="auto">
          <a:xfrm>
            <a:off x="1690688" y="12684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-</a:t>
            </a:r>
          </a:p>
        </p:txBody>
      </p:sp>
      <p:sp>
        <p:nvSpPr>
          <p:cNvPr id="28694" name="Text Box 25"/>
          <p:cNvSpPr txBox="1">
            <a:spLocks noChangeArrowheads="1"/>
          </p:cNvSpPr>
          <p:nvPr/>
        </p:nvSpPr>
        <p:spPr bwMode="auto">
          <a:xfrm>
            <a:off x="1474788" y="12684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-</a:t>
            </a:r>
          </a:p>
        </p:txBody>
      </p:sp>
      <p:sp>
        <p:nvSpPr>
          <p:cNvPr id="28695" name="Text Box 26"/>
          <p:cNvSpPr txBox="1">
            <a:spLocks noChangeArrowheads="1"/>
          </p:cNvSpPr>
          <p:nvPr/>
        </p:nvSpPr>
        <p:spPr bwMode="auto">
          <a:xfrm>
            <a:off x="2700338" y="10525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Na+</a:t>
            </a:r>
          </a:p>
        </p:txBody>
      </p:sp>
      <p:sp>
        <p:nvSpPr>
          <p:cNvPr id="28696" name="Text Box 28"/>
          <p:cNvSpPr txBox="1">
            <a:spLocks noChangeArrowheads="1"/>
          </p:cNvSpPr>
          <p:nvPr/>
        </p:nvSpPr>
        <p:spPr bwMode="auto">
          <a:xfrm>
            <a:off x="4357688" y="979488"/>
            <a:ext cx="469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cs typeface="ＭＳ Ｐゴシック"/>
              </a:rPr>
              <a:t>K+</a:t>
            </a:r>
          </a:p>
        </p:txBody>
      </p:sp>
      <p:sp>
        <p:nvSpPr>
          <p:cNvPr id="28697" name="Text Box 31"/>
          <p:cNvSpPr txBox="1">
            <a:spLocks noChangeArrowheads="1"/>
          </p:cNvSpPr>
          <p:nvPr/>
        </p:nvSpPr>
        <p:spPr bwMode="auto">
          <a:xfrm>
            <a:off x="5795963" y="2603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Cl-</a:t>
            </a:r>
          </a:p>
        </p:txBody>
      </p:sp>
      <p:sp>
        <p:nvSpPr>
          <p:cNvPr id="28698" name="Text Box 32"/>
          <p:cNvSpPr txBox="1">
            <a:spLocks noChangeArrowheads="1"/>
          </p:cNvSpPr>
          <p:nvPr/>
        </p:nvSpPr>
        <p:spPr bwMode="auto">
          <a:xfrm>
            <a:off x="6011863" y="4762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Cl-</a:t>
            </a:r>
          </a:p>
        </p:txBody>
      </p:sp>
      <p:sp>
        <p:nvSpPr>
          <p:cNvPr id="28699" name="Text Box 33"/>
          <p:cNvSpPr txBox="1">
            <a:spLocks noChangeArrowheads="1"/>
          </p:cNvSpPr>
          <p:nvPr/>
        </p:nvSpPr>
        <p:spPr bwMode="auto">
          <a:xfrm>
            <a:off x="6227763" y="6921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Cl-</a:t>
            </a:r>
          </a:p>
        </p:txBody>
      </p:sp>
      <p:sp>
        <p:nvSpPr>
          <p:cNvPr id="28700" name="Text Box 34"/>
          <p:cNvSpPr txBox="1">
            <a:spLocks noChangeArrowheads="1"/>
          </p:cNvSpPr>
          <p:nvPr/>
        </p:nvSpPr>
        <p:spPr bwMode="auto">
          <a:xfrm>
            <a:off x="6299200" y="981075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HCO3-</a:t>
            </a:r>
          </a:p>
        </p:txBody>
      </p:sp>
      <p:sp>
        <p:nvSpPr>
          <p:cNvPr id="28701" name="Text Box 35"/>
          <p:cNvSpPr txBox="1">
            <a:spLocks noChangeArrowheads="1"/>
          </p:cNvSpPr>
          <p:nvPr/>
        </p:nvSpPr>
        <p:spPr bwMode="auto">
          <a:xfrm>
            <a:off x="6515100" y="1196975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cs typeface="ＭＳ Ｐゴシック"/>
              </a:rPr>
              <a:t>HCO3-</a:t>
            </a:r>
          </a:p>
        </p:txBody>
      </p:sp>
      <p:sp>
        <p:nvSpPr>
          <p:cNvPr id="28702" name="Rectangle 4"/>
          <p:cNvSpPr>
            <a:spLocks noChangeArrowheads="1"/>
          </p:cNvSpPr>
          <p:nvPr/>
        </p:nvSpPr>
        <p:spPr bwMode="auto">
          <a:xfrm>
            <a:off x="828675" y="3357563"/>
            <a:ext cx="2087563" cy="331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cs typeface="ＭＳ Ｐゴシック"/>
              </a:rPr>
              <a:t>Intracellular water</a:t>
            </a:r>
          </a:p>
          <a:p>
            <a:pPr algn="ctr"/>
            <a:r>
              <a:rPr lang="en-GB">
                <a:cs typeface="ＭＳ Ｐゴシック"/>
              </a:rPr>
              <a:t>28l</a:t>
            </a:r>
          </a:p>
          <a:p>
            <a:pPr algn="ctr"/>
            <a:endParaRPr lang="en-GB">
              <a:cs typeface="ＭＳ Ｐゴシック"/>
            </a:endParaRPr>
          </a:p>
          <a:p>
            <a:pPr algn="ctr"/>
            <a:r>
              <a:rPr lang="en-GB">
                <a:cs typeface="ＭＳ Ｐゴシック"/>
              </a:rPr>
              <a:t>K+ 110mmol/l</a:t>
            </a:r>
          </a:p>
          <a:p>
            <a:pPr algn="ctr"/>
            <a:r>
              <a:rPr lang="en-GB">
                <a:cs typeface="ＭＳ Ｐゴシック"/>
              </a:rPr>
              <a:t>Na+ 10mmol/l</a:t>
            </a:r>
          </a:p>
        </p:txBody>
      </p:sp>
      <p:sp>
        <p:nvSpPr>
          <p:cNvPr id="28703" name="Rectangle 5"/>
          <p:cNvSpPr>
            <a:spLocks noChangeArrowheads="1"/>
          </p:cNvSpPr>
          <p:nvPr/>
        </p:nvSpPr>
        <p:spPr bwMode="auto">
          <a:xfrm>
            <a:off x="4500563" y="5661025"/>
            <a:ext cx="1584325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cs typeface="ＭＳ Ｐゴシック"/>
              </a:rPr>
              <a:t>Intravascular</a:t>
            </a:r>
          </a:p>
          <a:p>
            <a:pPr algn="ctr"/>
            <a:r>
              <a:rPr lang="en-GB">
                <a:cs typeface="ＭＳ Ｐゴシック"/>
              </a:rPr>
              <a:t>3.5l</a:t>
            </a:r>
          </a:p>
        </p:txBody>
      </p:sp>
      <p:sp>
        <p:nvSpPr>
          <p:cNvPr id="28704" name="Rectangle 6"/>
          <p:cNvSpPr>
            <a:spLocks noChangeArrowheads="1"/>
          </p:cNvSpPr>
          <p:nvPr/>
        </p:nvSpPr>
        <p:spPr bwMode="auto">
          <a:xfrm>
            <a:off x="2916238" y="4292600"/>
            <a:ext cx="1584325" cy="237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cs typeface="ＭＳ Ｐゴシック"/>
              </a:rPr>
              <a:t>Interstitial</a:t>
            </a:r>
          </a:p>
          <a:p>
            <a:pPr algn="ctr"/>
            <a:r>
              <a:rPr lang="en-GB">
                <a:cs typeface="ＭＳ Ｐゴシック"/>
              </a:rPr>
              <a:t>fluid</a:t>
            </a:r>
          </a:p>
          <a:p>
            <a:pPr algn="ctr"/>
            <a:r>
              <a:rPr lang="en-GB">
                <a:cs typeface="ＭＳ Ｐゴシック"/>
              </a:rPr>
              <a:t>10.5l</a:t>
            </a:r>
          </a:p>
          <a:p>
            <a:pPr algn="ctr"/>
            <a:endParaRPr lang="en-GB">
              <a:cs typeface="ＭＳ Ｐゴシック"/>
            </a:endParaRPr>
          </a:p>
          <a:p>
            <a:pPr algn="ctr"/>
            <a:r>
              <a:rPr lang="en-GB">
                <a:cs typeface="ＭＳ Ｐゴシック"/>
              </a:rPr>
              <a:t>K+ 4 mmol/l</a:t>
            </a:r>
          </a:p>
          <a:p>
            <a:pPr algn="ctr"/>
            <a:r>
              <a:rPr lang="en-GB">
                <a:cs typeface="ＭＳ Ｐゴシック"/>
              </a:rPr>
              <a:t>Na+ 135mmol/l</a:t>
            </a:r>
          </a:p>
        </p:txBody>
      </p:sp>
      <p:pic>
        <p:nvPicPr>
          <p:cNvPr id="28708" name="Picture 4" descr="http://bioactive.mrkirkscience.com/05/images/ch05c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2073275"/>
            <a:ext cx="3743325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http://img221.imageshack.us/img221/4852/renaldiuretics9g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346200"/>
            <a:ext cx="82804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468313" y="1341438"/>
            <a:ext cx="305911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539750" y="4868863"/>
            <a:ext cx="1728788" cy="16573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400">
                <a:solidFill>
                  <a:schemeClr val="accent2"/>
                </a:solidFill>
                <a:cs typeface="ＭＳ Ｐゴシック"/>
              </a:rPr>
              <a:t>renal handling of Na, H</a:t>
            </a:r>
            <a:r>
              <a:rPr lang="en-GB" sz="4400" baseline="-25000">
                <a:solidFill>
                  <a:schemeClr val="accent2"/>
                </a:solidFill>
                <a:cs typeface="ＭＳ Ｐゴシック"/>
              </a:rPr>
              <a:t>2</a:t>
            </a:r>
            <a:r>
              <a:rPr lang="en-GB" sz="4400">
                <a:solidFill>
                  <a:schemeClr val="accent2"/>
                </a:solidFill>
                <a:cs typeface="ＭＳ Ｐゴシック"/>
              </a:rPr>
              <a:t>O</a:t>
            </a:r>
          </a:p>
        </p:txBody>
      </p:sp>
      <p:sp>
        <p:nvSpPr>
          <p:cNvPr id="9" name="Oval 8"/>
          <p:cNvSpPr/>
          <p:nvPr/>
        </p:nvSpPr>
        <p:spPr>
          <a:xfrm>
            <a:off x="5219700" y="1412875"/>
            <a:ext cx="2714625" cy="26479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227763" y="3429000"/>
            <a:ext cx="2714625" cy="25923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/>
                </a:solidFill>
                <a:ea typeface="ＭＳ Ｐゴシック"/>
              </a:rPr>
              <a:t>renin-angiotensin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12863"/>
            <a:ext cx="7416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>
                <a:ea typeface="ＭＳ Ｐゴシック"/>
              </a:rPr>
              <a:t>renin release senses renal perfusion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smtClean="0">
              <a:ea typeface="ＭＳ Ｐゴシック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ea typeface="ＭＳ Ｐゴシック"/>
              </a:rPr>
              <a:t>catalyses cleavage of angiotensin I from angiotensinogen</a:t>
            </a:r>
          </a:p>
          <a:p>
            <a:pPr eaLnBrk="1" hangingPunct="1">
              <a:lnSpc>
                <a:spcPct val="90000"/>
              </a:lnSpc>
            </a:pPr>
            <a:endParaRPr lang="en-GB" sz="2400" smtClean="0">
              <a:ea typeface="ＭＳ Ｐゴシック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ea typeface="ＭＳ Ｐゴシック"/>
              </a:rPr>
              <a:t>converted to angiotensin II by ACE </a:t>
            </a:r>
            <a:r>
              <a:rPr lang="en-GB" sz="1800" smtClean="0">
                <a:ea typeface="ＭＳ Ｐゴシック"/>
              </a:rPr>
              <a:t>(lungs, elsewhere)</a:t>
            </a:r>
          </a:p>
          <a:p>
            <a:pPr eaLnBrk="1" hangingPunct="1">
              <a:lnSpc>
                <a:spcPct val="90000"/>
              </a:lnSpc>
            </a:pPr>
            <a:endParaRPr lang="en-GB" sz="1800" smtClean="0">
              <a:ea typeface="ＭＳ Ｐゴシック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ea typeface="ＭＳ Ｐゴシック"/>
              </a:rPr>
              <a:t>angiotensin II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vasoconstriction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thirst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aldosterone</a:t>
            </a:r>
          </a:p>
          <a:p>
            <a:pPr lvl="1" eaLnBrk="1" hangingPunct="1">
              <a:lnSpc>
                <a:spcPct val="90000"/>
              </a:lnSpc>
            </a:pPr>
            <a:endParaRPr lang="en-GB" sz="2000" smtClean="0"/>
          </a:p>
        </p:txBody>
      </p:sp>
      <p:pic>
        <p:nvPicPr>
          <p:cNvPr id="32771" name="Picture 2" descr="http://kcampbell.bio.umb.edu/December01/Juxtagl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6238" y="3940175"/>
            <a:ext cx="4706937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accent2"/>
                </a:solidFill>
                <a:ea typeface="ＭＳ Ｐゴシック"/>
              </a:rPr>
              <a:t>ADH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229600" cy="4210050"/>
          </a:xfrm>
        </p:spPr>
        <p:txBody>
          <a:bodyPr/>
          <a:lstStyle/>
          <a:p>
            <a:pPr eaLnBrk="1" hangingPunct="1"/>
            <a:r>
              <a:rPr lang="en-GB" smtClean="0">
                <a:ea typeface="ＭＳ Ｐゴシック"/>
              </a:rPr>
              <a:t>from hypothalamus / posterior pituitary</a:t>
            </a:r>
          </a:p>
          <a:p>
            <a:pPr eaLnBrk="1" hangingPunct="1"/>
            <a:r>
              <a:rPr lang="en-GB" smtClean="0">
                <a:ea typeface="ＭＳ Ｐゴシック"/>
              </a:rPr>
              <a:t>mainly senses osmolarity</a:t>
            </a:r>
          </a:p>
          <a:p>
            <a:pPr eaLnBrk="1" hangingPunct="1"/>
            <a:r>
              <a:rPr lang="en-GB" smtClean="0">
                <a:ea typeface="ＭＳ Ｐゴシック"/>
              </a:rPr>
              <a:t>also blood pressure</a:t>
            </a:r>
          </a:p>
          <a:p>
            <a:pPr eaLnBrk="1" hangingPunct="1"/>
            <a:endParaRPr lang="en-GB" smtClean="0">
              <a:ea typeface="ＭＳ Ｐゴシック"/>
            </a:endParaRPr>
          </a:p>
        </p:txBody>
      </p:sp>
      <p:pic>
        <p:nvPicPr>
          <p:cNvPr id="34819" name="Picture 4" descr="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3357563"/>
            <a:ext cx="457200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7" descr="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52963" y="3357563"/>
            <a:ext cx="445611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ight Arrow 51"/>
          <p:cNvSpPr/>
          <p:nvPr/>
        </p:nvSpPr>
        <p:spPr>
          <a:xfrm rot="5400000">
            <a:off x="3709795" y="4261574"/>
            <a:ext cx="1881500" cy="936104"/>
          </a:xfrm>
          <a:prstGeom prst="rightArrow">
            <a:avLst>
              <a:gd name="adj1" fmla="val 68565"/>
              <a:gd name="adj2" fmla="val 48545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 rot="16200000">
            <a:off x="3722759" y="1247611"/>
            <a:ext cx="1842497" cy="936104"/>
          </a:xfrm>
          <a:prstGeom prst="rightArrow">
            <a:avLst>
              <a:gd name="adj1" fmla="val 68565"/>
              <a:gd name="adj2" fmla="val 48545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0800000">
            <a:off x="1705124" y="2708920"/>
            <a:ext cx="2362820" cy="936104"/>
          </a:xfrm>
          <a:prstGeom prst="rightArrow">
            <a:avLst>
              <a:gd name="adj1" fmla="val 68565"/>
              <a:gd name="adj2" fmla="val 48545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220072" y="2708920"/>
            <a:ext cx="2362820" cy="936104"/>
          </a:xfrm>
          <a:prstGeom prst="rightArrow">
            <a:avLst>
              <a:gd name="adj1" fmla="val 68565"/>
              <a:gd name="adj2" fmla="val 48545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87624" y="6926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ECF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2320" y="551897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ICF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547664" y="5733256"/>
            <a:ext cx="5904656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547664" y="1124744"/>
            <a:ext cx="0" cy="4394229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627784" y="2708920"/>
            <a:ext cx="4104456" cy="0"/>
          </a:xfrm>
          <a:prstGeom prst="line">
            <a:avLst/>
          </a:prstGeom>
          <a:ln>
            <a:solidFill>
              <a:srgbClr val="B5B5B5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8144" y="605680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confusion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96" y="393305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low BP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cold</a:t>
            </a:r>
          </a:p>
          <a:p>
            <a:r>
              <a:rPr lang="en-US" dirty="0" err="1" smtClean="0">
                <a:solidFill>
                  <a:schemeClr val="accent5"/>
                </a:solidFill>
              </a:rPr>
              <a:t>oliguric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864" y="156956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/>
                </a:solidFill>
              </a:rPr>
              <a:t>oedema</a:t>
            </a: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effusions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high JVP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7744" y="605680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confusion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thirst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5004048" y="4706645"/>
            <a:ext cx="792088" cy="432048"/>
          </a:xfrm>
          <a:prstGeom prst="rightArrow">
            <a:avLst>
              <a:gd name="adj1" fmla="val 50000"/>
              <a:gd name="adj2" fmla="val 76432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67744" y="286571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unable to drink</a:t>
            </a:r>
          </a:p>
          <a:p>
            <a:r>
              <a:rPr lang="en-US" dirty="0" smtClean="0"/>
              <a:t>DI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20072" y="2865710"/>
            <a:ext cx="2362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drinking too much</a:t>
            </a:r>
          </a:p>
          <a:p>
            <a:r>
              <a:rPr lang="en-US" dirty="0" smtClean="0"/>
              <a:t>SIADH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79912" y="47251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most (</a:t>
            </a:r>
            <a:r>
              <a:rPr lang="en-US" dirty="0" err="1" smtClean="0"/>
              <a:t>eg</a:t>
            </a:r>
            <a:r>
              <a:rPr lang="en-US" dirty="0" smtClean="0"/>
              <a:t> GI)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79912" y="1724615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renal failure</a:t>
            </a:r>
          </a:p>
          <a:p>
            <a:pPr algn="ctr"/>
            <a:r>
              <a:rPr lang="en-US" dirty="0" smtClean="0"/>
              <a:t>min-</a:t>
            </a:r>
            <a:r>
              <a:rPr lang="en-US" dirty="0" err="1" smtClean="0"/>
              <a:t>cort</a:t>
            </a:r>
            <a:r>
              <a:rPr lang="en-US" dirty="0" smtClean="0"/>
              <a:t> excess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940152" y="128153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heart failure</a:t>
            </a:r>
          </a:p>
          <a:p>
            <a:r>
              <a:rPr lang="en-US" dirty="0" smtClean="0"/>
              <a:t>low albumin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99592" y="247373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+</a:t>
            </a:r>
            <a:r>
              <a:rPr lang="en-US" sz="1400" dirty="0" smtClean="0">
                <a:solidFill>
                  <a:schemeClr val="bg1"/>
                </a:solidFill>
              </a:rPr>
              <a:t> 2</a:t>
            </a:r>
            <a:r>
              <a:rPr lang="en-US" sz="1400" dirty="0">
                <a:solidFill>
                  <a:schemeClr val="bg1"/>
                </a:solidFill>
              </a:rPr>
              <a:t>%</a:t>
            </a:r>
            <a:r>
              <a:rPr lang="en-US" sz="1400" dirty="0" smtClean="0">
                <a:solidFill>
                  <a:schemeClr val="bg1"/>
                </a:solidFill>
              </a:rPr>
              <a:t> –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24992" y="362586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- 2% –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60032" y="5851872"/>
            <a:ext cx="864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135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99792" y="45811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osmotic diuresis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96136" y="4581128"/>
            <a:ext cx="210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min-</a:t>
            </a:r>
            <a:r>
              <a:rPr lang="en-US" dirty="0" err="1" smtClean="0"/>
              <a:t>cort</a:t>
            </a:r>
            <a:r>
              <a:rPr lang="en-US" dirty="0" smtClean="0"/>
              <a:t> deficiency</a:t>
            </a:r>
          </a:p>
          <a:p>
            <a:r>
              <a:rPr lang="en-US" dirty="0" smtClean="0"/>
              <a:t>diuretics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35896" y="5851872"/>
            <a:ext cx="864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145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71600" y="573363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547664" y="5930696"/>
            <a:ext cx="5904656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779912" y="39237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fluid losses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5004048" y="1340768"/>
            <a:ext cx="792088" cy="432048"/>
          </a:xfrm>
          <a:prstGeom prst="rightArrow">
            <a:avLst>
              <a:gd name="adj1" fmla="val 50000"/>
              <a:gd name="adj2" fmla="val 76432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2627784" y="3717032"/>
            <a:ext cx="4104456" cy="0"/>
          </a:xfrm>
          <a:prstGeom prst="line">
            <a:avLst/>
          </a:prstGeom>
          <a:ln>
            <a:solidFill>
              <a:srgbClr val="B5B5B5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Picture 4" descr="2052475"/>
          <p:cNvPicPr>
            <a:picLocks noChangeAspect="1" noChangeArrowheads="1"/>
          </p:cNvPicPr>
          <p:nvPr/>
        </p:nvPicPr>
        <p:blipFill rotWithShape="1">
          <a:blip r:embed="rId2"/>
          <a:srcRect t="7985" r="16169"/>
          <a:stretch/>
        </p:blipFill>
        <p:spPr bwMode="auto">
          <a:xfrm>
            <a:off x="1835696" y="121076"/>
            <a:ext cx="960772" cy="1579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1835696" y="1085835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0.9%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saline</a:t>
            </a:r>
          </a:p>
          <a:p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5" name="Picture 4" descr="2052475"/>
          <p:cNvPicPr>
            <a:picLocks noChangeAspect="1" noChangeArrowheads="1"/>
          </p:cNvPicPr>
          <p:nvPr/>
        </p:nvPicPr>
        <p:blipFill rotWithShape="1">
          <a:blip r:embed="rId2"/>
          <a:srcRect t="7985" r="16169"/>
          <a:stretch/>
        </p:blipFill>
        <p:spPr bwMode="auto">
          <a:xfrm>
            <a:off x="8028384" y="4869160"/>
            <a:ext cx="960772" cy="1579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6" name="TextBox 55"/>
          <p:cNvSpPr txBox="1"/>
          <p:nvPr/>
        </p:nvSpPr>
        <p:spPr>
          <a:xfrm>
            <a:off x="8014940" y="5796553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+mn-lt"/>
              </a:rPr>
              <a:t>5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%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glucose</a:t>
            </a:r>
          </a:p>
        </p:txBody>
      </p:sp>
    </p:spTree>
    <p:extLst>
      <p:ext uri="{BB962C8B-B14F-4D97-AF65-F5344CB8AC3E}">
        <p14:creationId xmlns:p14="http://schemas.microsoft.com/office/powerpoint/2010/main" val="42615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5220072" y="2924944"/>
            <a:ext cx="2160240" cy="576064"/>
          </a:xfrm>
          <a:prstGeom prst="rightArrow">
            <a:avLst>
              <a:gd name="adj1" fmla="val 50000"/>
              <a:gd name="adj2" fmla="val 60755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2123728" y="2924944"/>
            <a:ext cx="2088232" cy="576064"/>
          </a:xfrm>
          <a:prstGeom prst="rightArrow">
            <a:avLst>
              <a:gd name="adj1" fmla="val 50000"/>
              <a:gd name="adj2" fmla="val 60755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>
            <a:off x="3959932" y="1664804"/>
            <a:ext cx="1512168" cy="576064"/>
          </a:xfrm>
          <a:prstGeom prst="rightArrow">
            <a:avLst>
              <a:gd name="adj1" fmla="val 50000"/>
              <a:gd name="adj2" fmla="val 60755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3959932" y="4185084"/>
            <a:ext cx="1512168" cy="576064"/>
          </a:xfrm>
          <a:prstGeom prst="rightArrow">
            <a:avLst>
              <a:gd name="adj1" fmla="val 50000"/>
              <a:gd name="adj2" fmla="val 60755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15616" y="91046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pCO2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2360" y="5734997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HCO3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>
            <a:off x="-1404664" y="404664"/>
            <a:ext cx="9289032" cy="8280920"/>
          </a:xfrm>
          <a:prstGeom prst="arc">
            <a:avLst>
              <a:gd name="adj1" fmla="val 16901942"/>
              <a:gd name="adj2" fmla="val 21070898"/>
            </a:avLst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9752" y="2420888"/>
            <a:ext cx="4608512" cy="3168352"/>
          </a:xfrm>
          <a:prstGeom prst="line">
            <a:avLst/>
          </a:prstGeom>
          <a:ln>
            <a:solidFill>
              <a:srgbClr val="B5B5B5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691680" y="5733256"/>
            <a:ext cx="6048672" cy="7200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547664" y="1340768"/>
            <a:ext cx="0" cy="4248472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96336" y="386104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pH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907704" y="1196752"/>
            <a:ext cx="3600400" cy="4320480"/>
          </a:xfrm>
          <a:prstGeom prst="line">
            <a:avLst/>
          </a:prstGeom>
          <a:ln>
            <a:solidFill>
              <a:srgbClr val="B5B5B5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7504" y="155853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/>
                </a:solidFill>
              </a:rPr>
              <a:t>resp</a:t>
            </a:r>
            <a:r>
              <a:rPr lang="en-US" dirty="0" smtClean="0">
                <a:solidFill>
                  <a:schemeClr val="accent5"/>
                </a:solidFill>
              </a:rPr>
              <a:t> acidosis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504" y="422108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/>
                </a:solidFill>
              </a:rPr>
              <a:t>resp</a:t>
            </a:r>
            <a:r>
              <a:rPr lang="en-US" dirty="0" smtClean="0">
                <a:solidFill>
                  <a:schemeClr val="accent5"/>
                </a:solidFill>
              </a:rPr>
              <a:t> alkalosis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91680" y="63093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met acidosis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36096" y="63000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met alkalosis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5400000">
            <a:off x="2303748" y="3609021"/>
            <a:ext cx="792088" cy="432048"/>
          </a:xfrm>
          <a:prstGeom prst="rightArrow">
            <a:avLst>
              <a:gd name="adj1" fmla="val 50000"/>
              <a:gd name="adj2" fmla="val 76432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4932040" y="1556792"/>
            <a:ext cx="792088" cy="432048"/>
          </a:xfrm>
          <a:prstGeom prst="rightArrow">
            <a:avLst>
              <a:gd name="adj1" fmla="val 50000"/>
              <a:gd name="adj2" fmla="val 76432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83768" y="2742786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hloride</a:t>
            </a:r>
          </a:p>
          <a:p>
            <a:r>
              <a:rPr lang="en-US" dirty="0" smtClean="0"/>
              <a:t>lactate</a:t>
            </a:r>
          </a:p>
          <a:p>
            <a:r>
              <a:rPr lang="en-US" dirty="0" smtClean="0"/>
              <a:t>ketones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32648" y="2730129"/>
            <a:ext cx="262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vomiting</a:t>
            </a:r>
          </a:p>
          <a:p>
            <a:r>
              <a:rPr lang="en-US" dirty="0" smtClean="0"/>
              <a:t>diuretics</a:t>
            </a:r>
          </a:p>
          <a:p>
            <a:r>
              <a:rPr lang="en-US" dirty="0" smtClean="0"/>
              <a:t>min-</a:t>
            </a:r>
            <a:r>
              <a:rPr lang="en-US" dirty="0" err="1" smtClean="0"/>
              <a:t>cort</a:t>
            </a:r>
            <a:r>
              <a:rPr lang="en-US" dirty="0" smtClean="0"/>
              <a:t> excess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51920" y="3894728"/>
            <a:ext cx="1800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 </a:t>
            </a:r>
            <a:r>
              <a:rPr lang="en-US" dirty="0" err="1" smtClean="0"/>
              <a:t>resp</a:t>
            </a:r>
            <a:r>
              <a:rPr lang="en-US" dirty="0" smtClean="0"/>
              <a:t> failure</a:t>
            </a:r>
          </a:p>
          <a:p>
            <a:endParaRPr lang="en-US" sz="800" dirty="0" smtClean="0"/>
          </a:p>
          <a:p>
            <a:r>
              <a:rPr lang="en-US" dirty="0" smtClean="0"/>
              <a:t>hyperventilation</a:t>
            </a:r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51920" y="213285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T2 </a:t>
            </a:r>
            <a:r>
              <a:rPr lang="en-US" dirty="0" err="1" smtClean="0"/>
              <a:t>resp</a:t>
            </a:r>
            <a:r>
              <a:rPr lang="en-US" dirty="0" smtClean="0"/>
              <a:t> failure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060541" y="35730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4.5 –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32040" y="5661248"/>
            <a:ext cx="864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+2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64088" y="67353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7.35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76256" y="198884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7.45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52320" y="25556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5"/>
                </a:solidFill>
              </a:rPr>
              <a:t>tetany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446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breathlessness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35896" y="5661248"/>
            <a:ext cx="864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22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-</a:t>
            </a:r>
            <a:r>
              <a:rPr lang="en-US" sz="1400" dirty="0" smtClean="0">
                <a:solidFill>
                  <a:schemeClr val="bg1"/>
                </a:solidFill>
              </a:rPr>
              <a:t>2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60541" y="24928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6.0 –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2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 idx="4294967295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hyperkalaemia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1269678" y="1399332"/>
            <a:ext cx="7437438" cy="4525962"/>
          </a:xfrm>
        </p:spPr>
        <p:txBody>
          <a:bodyPr/>
          <a:lstStyle/>
          <a:p>
            <a:pPr eaLnBrk="1" hangingPunct="1"/>
            <a:r>
              <a:rPr lang="en-GB" sz="2400" smtClean="0"/>
              <a:t>tall T waves</a:t>
            </a:r>
          </a:p>
          <a:p>
            <a:pPr eaLnBrk="1" hangingPunct="1"/>
            <a:r>
              <a:rPr lang="en-GB" sz="2400" smtClean="0"/>
              <a:t>loss of P waves</a:t>
            </a:r>
          </a:p>
          <a:p>
            <a:pPr eaLnBrk="1" hangingPunct="1"/>
            <a:r>
              <a:rPr lang="en-GB" sz="2400" smtClean="0"/>
              <a:t>broad QRS</a:t>
            </a:r>
          </a:p>
          <a:p>
            <a:pPr eaLnBrk="1" hangingPunct="1"/>
            <a:r>
              <a:rPr lang="en-GB" sz="2400" b="1" smtClean="0">
                <a:solidFill>
                  <a:srgbClr val="FF3300"/>
                </a:solidFill>
              </a:rPr>
              <a:t>bradycardia</a:t>
            </a:r>
          </a:p>
        </p:txBody>
      </p:sp>
      <p:pic>
        <p:nvPicPr>
          <p:cNvPr id="41987" name="Picture 4" descr="http://www.susheewa.com/blog/uploads/hyperk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7966" y="1254869"/>
            <a:ext cx="3667125" cy="1952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988" name="Picture 2" descr="http://ecgblog.files.wordpress.com/2008/11/hyperkalemia_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8241" y="3415457"/>
            <a:ext cx="6553200" cy="3103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3995936" y="4365104"/>
            <a:ext cx="1728192" cy="403756"/>
          </a:xfrm>
          <a:prstGeom prst="rect">
            <a:avLst/>
          </a:prstGeom>
          <a:solidFill>
            <a:srgbClr val="73A6A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907704" y="3889440"/>
            <a:ext cx="5904656" cy="403656"/>
          </a:xfrm>
          <a:prstGeom prst="rect">
            <a:avLst/>
          </a:prstGeom>
          <a:solidFill>
            <a:srgbClr val="73A6A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1907704" y="2480846"/>
            <a:ext cx="2016224" cy="1092170"/>
          </a:xfrm>
          <a:prstGeom prst="rect">
            <a:avLst/>
          </a:prstGeom>
          <a:solidFill>
            <a:srgbClr val="73A6A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1930278" y="4869160"/>
            <a:ext cx="3793850" cy="403756"/>
          </a:xfrm>
          <a:prstGeom prst="rect">
            <a:avLst/>
          </a:prstGeom>
          <a:solidFill>
            <a:srgbClr val="73A6A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796136" y="4365104"/>
            <a:ext cx="2016224" cy="904582"/>
          </a:xfrm>
          <a:prstGeom prst="rect">
            <a:avLst/>
          </a:prstGeom>
          <a:solidFill>
            <a:srgbClr val="73A6A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1907704" y="1123003"/>
            <a:ext cx="3816424" cy="1092170"/>
          </a:xfrm>
          <a:prstGeom prst="rect">
            <a:avLst/>
          </a:prstGeom>
          <a:solidFill>
            <a:srgbClr val="73A6A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450256" y="47667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2360" y="553000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HCO3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07704" y="5517232"/>
            <a:ext cx="5904656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619672" y="908722"/>
            <a:ext cx="0" cy="4392486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7504" y="401783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/>
                </a:solidFill>
              </a:rPr>
              <a:t>abn</a:t>
            </a:r>
            <a:r>
              <a:rPr lang="en-US" dirty="0" smtClean="0">
                <a:solidFill>
                  <a:schemeClr val="accent5"/>
                </a:solidFill>
              </a:rPr>
              <a:t> ECG</a:t>
            </a:r>
          </a:p>
          <a:p>
            <a:r>
              <a:rPr lang="en-US" dirty="0" err="1" smtClean="0">
                <a:solidFill>
                  <a:schemeClr val="accent5"/>
                </a:solidFill>
              </a:rPr>
              <a:t>tachy</a:t>
            </a: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weakness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8872" y="126876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/>
                </a:solidFill>
              </a:rPr>
              <a:t>abn</a:t>
            </a:r>
            <a:r>
              <a:rPr lang="en-US" dirty="0" smtClean="0">
                <a:solidFill>
                  <a:schemeClr val="accent5"/>
                </a:solidFill>
              </a:rPr>
              <a:t> ECG</a:t>
            </a:r>
          </a:p>
          <a:p>
            <a:r>
              <a:rPr lang="en-US" dirty="0" err="1" smtClean="0">
                <a:solidFill>
                  <a:schemeClr val="accent5"/>
                </a:solidFill>
              </a:rPr>
              <a:t>brady</a:t>
            </a: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weakness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07704" y="249289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ketones</a:t>
            </a:r>
          </a:p>
          <a:p>
            <a:r>
              <a:rPr lang="en-US" dirty="0" smtClean="0"/>
              <a:t>lactate</a:t>
            </a:r>
          </a:p>
          <a:p>
            <a:r>
              <a:rPr lang="en-US" dirty="0" smtClean="0"/>
              <a:t>chloride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95936" y="43651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insulin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07704" y="112474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renal failure</a:t>
            </a:r>
          </a:p>
          <a:p>
            <a:r>
              <a:rPr lang="en-US" dirty="0" smtClean="0"/>
              <a:t>min-</a:t>
            </a:r>
            <a:r>
              <a:rPr lang="en-US" dirty="0" err="1" smtClean="0"/>
              <a:t>cort</a:t>
            </a:r>
            <a:r>
              <a:rPr lang="en-US" dirty="0" smtClean="0"/>
              <a:t> deficiency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28316" y="220486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5.5 –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28316" y="355385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3.5 –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17480" y="5432524"/>
            <a:ext cx="864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+2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07704" y="4869160"/>
            <a:ext cx="316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renal tubular disorders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78388" y="4366845"/>
            <a:ext cx="210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diuretics</a:t>
            </a:r>
          </a:p>
          <a:p>
            <a:r>
              <a:rPr lang="en-US" dirty="0" smtClean="0"/>
              <a:t>min-</a:t>
            </a:r>
            <a:r>
              <a:rPr lang="en-US" dirty="0" err="1" smtClean="0"/>
              <a:t>cort</a:t>
            </a:r>
            <a:r>
              <a:rPr lang="en-US" dirty="0" smtClean="0"/>
              <a:t> excess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63888" y="5432524"/>
            <a:ext cx="864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22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-2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95936" y="38864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 fluid losses</a:t>
            </a:r>
          </a:p>
        </p:txBody>
      </p:sp>
      <p:sp>
        <p:nvSpPr>
          <p:cNvPr id="48" name="Right Arrow 47"/>
          <p:cNvSpPr/>
          <p:nvPr/>
        </p:nvSpPr>
        <p:spPr>
          <a:xfrm rot="13457923">
            <a:off x="3957656" y="2348040"/>
            <a:ext cx="792088" cy="432048"/>
          </a:xfrm>
          <a:prstGeom prst="rightArrow">
            <a:avLst>
              <a:gd name="adj1" fmla="val 50000"/>
              <a:gd name="adj2" fmla="val 76432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2638737">
            <a:off x="4898986" y="3283397"/>
            <a:ext cx="792088" cy="432048"/>
          </a:xfrm>
          <a:prstGeom prst="rightArrow">
            <a:avLst>
              <a:gd name="adj1" fmla="val 50000"/>
              <a:gd name="adj2" fmla="val 76432"/>
            </a:avLst>
          </a:prstGeom>
          <a:solidFill>
            <a:srgbClr val="73A6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 Brace 61"/>
          <p:cNvSpPr/>
          <p:nvPr/>
        </p:nvSpPr>
        <p:spPr>
          <a:xfrm rot="10800000">
            <a:off x="3095834" y="2607408"/>
            <a:ext cx="108013" cy="461549"/>
          </a:xfrm>
          <a:prstGeom prst="leftBrace">
            <a:avLst>
              <a:gd name="adj1" fmla="val 38858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275856" y="26452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88224" y="740604"/>
            <a:ext cx="2232248" cy="600164"/>
          </a:xfrm>
          <a:prstGeom prst="rect">
            <a:avLst/>
          </a:prstGeom>
          <a:solidFill>
            <a:srgbClr val="D6BB70"/>
          </a:solidFill>
        </p:spPr>
        <p:txBody>
          <a:bodyPr wrap="square" lIns="108000" rIns="36000" bIns="0" rtlCol="0">
            <a:spAutoFit/>
          </a:bodyPr>
          <a:lstStyle/>
          <a:p>
            <a:r>
              <a:rPr lang="en-US" dirty="0" err="1" smtClean="0"/>
              <a:t>Ca</a:t>
            </a:r>
            <a:r>
              <a:rPr lang="en-US" dirty="0" smtClean="0"/>
              <a:t> chloride           1</a:t>
            </a:r>
          </a:p>
          <a:p>
            <a:r>
              <a:rPr lang="en-US" dirty="0" smtClean="0"/>
              <a:t>10ml 10%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88224" y="1556792"/>
            <a:ext cx="2232248" cy="600164"/>
          </a:xfrm>
          <a:prstGeom prst="rect">
            <a:avLst/>
          </a:prstGeom>
          <a:solidFill>
            <a:srgbClr val="D6BB70"/>
          </a:solidFill>
        </p:spPr>
        <p:txBody>
          <a:bodyPr wrap="square" lIns="108000" rIns="36000" bIns="0" rtlCol="0">
            <a:spAutoFit/>
          </a:bodyPr>
          <a:lstStyle/>
          <a:p>
            <a:r>
              <a:rPr lang="en-US" dirty="0" smtClean="0"/>
              <a:t>50% glucose        2</a:t>
            </a:r>
          </a:p>
          <a:p>
            <a:r>
              <a:rPr lang="en-US" dirty="0" smtClean="0"/>
              <a:t>50ml </a:t>
            </a:r>
            <a:r>
              <a:rPr lang="en-US" dirty="0"/>
              <a:t>5</a:t>
            </a:r>
            <a:r>
              <a:rPr lang="en-US" dirty="0" smtClean="0"/>
              <a:t>0%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88224" y="2396788"/>
            <a:ext cx="2232248" cy="600164"/>
          </a:xfrm>
          <a:prstGeom prst="rect">
            <a:avLst/>
          </a:prstGeom>
          <a:solidFill>
            <a:srgbClr val="D6BB70"/>
          </a:solidFill>
        </p:spPr>
        <p:txBody>
          <a:bodyPr wrap="square" lIns="108000" rIns="36000" bIns="0" rtlCol="0">
            <a:spAutoFit/>
          </a:bodyPr>
          <a:lstStyle/>
          <a:p>
            <a:r>
              <a:rPr lang="en-US" dirty="0" smtClean="0"/>
              <a:t>Na HCO</a:t>
            </a:r>
            <a:r>
              <a:rPr lang="en-US" baseline="-25000" dirty="0" smtClean="0"/>
              <a:t>3                     </a:t>
            </a:r>
            <a:r>
              <a:rPr lang="en-US" dirty="0" smtClean="0"/>
              <a:t>3</a:t>
            </a:r>
          </a:p>
          <a:p>
            <a:r>
              <a:rPr lang="en-US" dirty="0" smtClean="0"/>
              <a:t>500ml 1.26%</a:t>
            </a:r>
          </a:p>
        </p:txBody>
      </p:sp>
      <p:sp>
        <p:nvSpPr>
          <p:cNvPr id="5" name="Down Arrow 4"/>
          <p:cNvSpPr/>
          <p:nvPr/>
        </p:nvSpPr>
        <p:spPr>
          <a:xfrm>
            <a:off x="5940152" y="1484784"/>
            <a:ext cx="360040" cy="792088"/>
          </a:xfrm>
          <a:prstGeom prst="downArrow">
            <a:avLst>
              <a:gd name="adj1" fmla="val 44121"/>
              <a:gd name="adj2" fmla="val 76455"/>
            </a:avLst>
          </a:prstGeom>
          <a:solidFill>
            <a:srgbClr val="D6BB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rot="18964960">
            <a:off x="5972643" y="2363727"/>
            <a:ext cx="379228" cy="834403"/>
          </a:xfrm>
          <a:prstGeom prst="downArrow">
            <a:avLst>
              <a:gd name="adj1" fmla="val 44121"/>
              <a:gd name="adj2" fmla="val 76455"/>
            </a:avLst>
          </a:prstGeom>
          <a:solidFill>
            <a:srgbClr val="D6BB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6371</TotalTime>
  <Words>369</Words>
  <Application>Microsoft Office PowerPoint</Application>
  <PresentationFormat>On-screen Show (4:3)</PresentationFormat>
  <Paragraphs>183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Renal physiology   summary and data interpretation </vt:lpstr>
      <vt:lpstr>PowerPoint Presentation</vt:lpstr>
      <vt:lpstr>PowerPoint Presentation</vt:lpstr>
      <vt:lpstr>renin-angiotensin</vt:lpstr>
      <vt:lpstr>ADH</vt:lpstr>
      <vt:lpstr>PowerPoint Presentation</vt:lpstr>
      <vt:lpstr>PowerPoint Presentation</vt:lpstr>
      <vt:lpstr>hyperkalaemia</vt:lpstr>
      <vt:lpstr>PowerPoint Presentation</vt:lpstr>
      <vt:lpstr>summary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extracellular volume - sodium/ potassium excretion, renin angiotensin aldosterone system, antidiuretic hormone: basic physiology &gt;and clinical relevance.</dc:title>
  <dc:creator>dgame</dc:creator>
  <cp:lastModifiedBy>Shiel, Nuala</cp:lastModifiedBy>
  <cp:revision>208</cp:revision>
  <dcterms:created xsi:type="dcterms:W3CDTF">2006-11-09T10:56:46Z</dcterms:created>
  <dcterms:modified xsi:type="dcterms:W3CDTF">2013-06-13T13:36:26Z</dcterms:modified>
</cp:coreProperties>
</file>