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888" r:id="rId3"/>
    <p:sldId id="812" r:id="rId4"/>
    <p:sldId id="889" r:id="rId5"/>
    <p:sldId id="943" r:id="rId6"/>
    <p:sldId id="902" r:id="rId7"/>
    <p:sldId id="903" r:id="rId8"/>
    <p:sldId id="904" r:id="rId9"/>
    <p:sldId id="950" r:id="rId10"/>
    <p:sldId id="908" r:id="rId11"/>
    <p:sldId id="945" r:id="rId12"/>
    <p:sldId id="915" r:id="rId13"/>
    <p:sldId id="914" r:id="rId14"/>
    <p:sldId id="909" r:id="rId15"/>
    <p:sldId id="910" r:id="rId16"/>
    <p:sldId id="911" r:id="rId17"/>
    <p:sldId id="912" r:id="rId18"/>
    <p:sldId id="951" r:id="rId19"/>
    <p:sldId id="916" r:id="rId20"/>
    <p:sldId id="900" r:id="rId21"/>
    <p:sldId id="891" r:id="rId22"/>
    <p:sldId id="828" r:id="rId23"/>
    <p:sldId id="827" r:id="rId24"/>
    <p:sldId id="831" r:id="rId25"/>
    <p:sldId id="832" r:id="rId26"/>
    <p:sldId id="833" r:id="rId27"/>
    <p:sldId id="829" r:id="rId28"/>
    <p:sldId id="830" r:id="rId29"/>
    <p:sldId id="864" r:id="rId30"/>
    <p:sldId id="897" r:id="rId31"/>
    <p:sldId id="878" r:id="rId32"/>
    <p:sldId id="848" r:id="rId33"/>
    <p:sldId id="849" r:id="rId34"/>
    <p:sldId id="850" r:id="rId35"/>
    <p:sldId id="851" r:id="rId36"/>
    <p:sldId id="873" r:id="rId37"/>
    <p:sldId id="885" r:id="rId38"/>
    <p:sldId id="838" r:id="rId39"/>
    <p:sldId id="867" r:id="rId40"/>
    <p:sldId id="871" r:id="rId41"/>
    <p:sldId id="868" r:id="rId42"/>
    <p:sldId id="946" r:id="rId43"/>
    <p:sldId id="948" r:id="rId44"/>
    <p:sldId id="930" r:id="rId45"/>
    <p:sldId id="936" r:id="rId46"/>
    <p:sldId id="928" r:id="rId47"/>
    <p:sldId id="840" r:id="rId48"/>
    <p:sldId id="940" r:id="rId49"/>
    <p:sldId id="925" r:id="rId50"/>
    <p:sldId id="926" r:id="rId51"/>
    <p:sldId id="954" r:id="rId52"/>
    <p:sldId id="855" r:id="rId53"/>
    <p:sldId id="856" r:id="rId54"/>
    <p:sldId id="937" r:id="rId55"/>
    <p:sldId id="929" r:id="rId56"/>
    <p:sldId id="934" r:id="rId57"/>
    <p:sldId id="935" r:id="rId58"/>
    <p:sldId id="882" r:id="rId59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2E8A"/>
    <a:srgbClr val="003366"/>
    <a:srgbClr val="CF7E51"/>
    <a:srgbClr val="0099FF"/>
    <a:srgbClr val="FF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 autoAdjust="0"/>
    <p:restoredTop sz="83886" autoAdjust="0"/>
  </p:normalViewPr>
  <p:slideViewPr>
    <p:cSldViewPr>
      <p:cViewPr>
        <p:scale>
          <a:sx n="50" d="100"/>
          <a:sy n="50" d="100"/>
        </p:scale>
        <p:origin x="-828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>
      <p:cViewPr>
        <p:scale>
          <a:sx n="75" d="100"/>
          <a:sy n="75" d="100"/>
        </p:scale>
        <p:origin x="-2088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51F95B2-F6C8-489E-9E47-5B4922A6D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2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34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 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77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3412"/>
          </a:xfrm>
          <a:prstGeom prst="rect">
            <a:avLst/>
          </a:prstGeom>
          <a:noFill/>
          <a:ln w="12699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0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08547" name="Slide Number Placeholder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3D9326-39FC-4D15-BFEA-CD267E957D9B}" type="slidenum">
              <a:rPr lang="en-GB" sz="1200" b="0">
                <a:latin typeface="+mn-lt"/>
                <a:cs typeface="Arial" charset="0"/>
              </a:rPr>
              <a:pPr algn="r">
                <a:defRPr/>
              </a:pPr>
              <a:t>24</a:t>
            </a:fld>
            <a:endParaRPr lang="en-GB" sz="1200" b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C3C802-90CE-4DAB-B24D-B3320A6EC028}" type="slidenum">
              <a:rPr lang="en-GB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GB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7F3694-7181-48DA-A873-03FBADAC678B}" type="slidenum">
              <a:rPr lang="en-GB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GB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Rectangle 3"/>
          <p:cNvSpPr>
            <a:spLocks noGrp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Fluid: insensible losses- approx 400-500mls per day (sweat and breathe).  Also have fluid in food e.g. fruit.  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0" y="3200400"/>
            <a:ext cx="9131300" cy="1143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ltGray">
          <a:xfrm>
            <a:off x="0" y="3409950"/>
            <a:ext cx="9131300" cy="381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AE4E-2A45-4920-8996-00CF79417C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EC63-EAB4-49FA-9084-79046BB500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54A2-B31B-42CA-9065-DB9B7EECA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3EE5-02E5-4E10-92E0-7D66C5733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0903-BA5C-439D-806C-604BF2CA7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F047-51DF-4995-AF4B-3D3642BDF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solidFill>
                  <a:srgbClr val="002E8A"/>
                </a:solidFill>
                <a:effectLst/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2FA1-E9C9-4A3D-BEAE-A43650276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F37F-FB94-422D-BA19-CA281A141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1CF0-F377-42BC-A6D1-F4C8B9C4B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45FB-A81F-40FD-89E7-D56D11245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42E6-D2F4-44F1-BC94-ACD6AB59D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2325-C83D-446C-9E2A-59486D3B3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C465-B0EC-4EBD-B3F0-88BFCCD74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E090-D523-4260-898E-EAE9268BF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84B1EFE-1A71-441E-A547-070A1EB3F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800" b="1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400" b="1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ä"/>
        <a:defRPr sz="2000" b="1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ä"/>
        <a:defRPr sz="2000" b="1">
          <a:solidFill>
            <a:srgbClr val="0033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 b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 b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 b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 b="1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.uk/imgres?imgurl=http://www.worldfishing.net/__data/assets/image/0008/516842/tuna_can.jpg&amp;imgrefurl=http://www.worldfishing.net/news101/greenpeace-canned-tuna-tests-reveal-deceit&amp;usg=__uf1JSr1GcSS430PvHGJzdIU3Xq8=&amp;h=382&amp;w=640&amp;sz=52&amp;hl=en&amp;start=5&amp;sig2=Y2DTUfYZ_2xaI79gm0B_rw&amp;zoom=1&amp;tbnid=6Jvhz_XZmoFnDM:&amp;tbnh=82&amp;tbnw=137&amp;ei=NcrRT9ukH6GV0QXUrPD9Aw&amp;prev=/search?q=tinned+tuna&amp;um=1&amp;hl=en&amp;safe=active&amp;sa=N&amp;tbm=isch&amp;um=1&amp;itbs=1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ca.info/framepage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709936"/>
          </a:xfrm>
        </p:spPr>
        <p:txBody>
          <a:bodyPr/>
          <a:lstStyle/>
          <a:p>
            <a:pPr algn="ctr">
              <a:defRPr/>
            </a:pPr>
            <a:r>
              <a:rPr lang="en-GB" sz="5400" b="0" dirty="0" smtClean="0"/>
              <a:t>Nutritional management of the renal patient</a:t>
            </a:r>
            <a:endParaRPr lang="en-GB" sz="5400" b="0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066800"/>
          </a:xfrm>
        </p:spPr>
        <p:txBody>
          <a:bodyPr/>
          <a:lstStyle/>
          <a:p>
            <a:r>
              <a:rPr lang="en-GB" b="0" dirty="0" err="1" smtClean="0"/>
              <a:t>Nevine</a:t>
            </a:r>
            <a:r>
              <a:rPr lang="en-GB" b="0" dirty="0" smtClean="0"/>
              <a:t> El-</a:t>
            </a:r>
            <a:r>
              <a:rPr lang="en-GB" b="0" dirty="0" err="1" smtClean="0"/>
              <a:t>Sherbini</a:t>
            </a:r>
            <a:endParaRPr lang="en-GB" b="0" dirty="0" smtClean="0"/>
          </a:p>
          <a:p>
            <a:r>
              <a:rPr lang="en-GB" sz="2400" b="0" dirty="0" smtClean="0"/>
              <a:t>Specialist Renal </a:t>
            </a:r>
            <a:r>
              <a:rPr lang="en-GB" sz="2400" b="0" dirty="0" err="1" smtClean="0"/>
              <a:t>Dietitian</a:t>
            </a:r>
            <a:endParaRPr lang="en-GB" sz="2400" b="0" dirty="0" smtClean="0"/>
          </a:p>
          <a:p>
            <a:endParaRPr lang="en-GB" dirty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5589588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 dirty="0" smtClean="0">
                <a:solidFill>
                  <a:srgbClr val="003399"/>
                </a:solidFill>
              </a:rPr>
              <a:t>30 May 2013</a:t>
            </a:r>
            <a:endParaRPr lang="en-GB" sz="2000" b="0" dirty="0">
              <a:solidFill>
                <a:srgbClr val="003399"/>
              </a:solidFill>
            </a:endParaRPr>
          </a:p>
        </p:txBody>
      </p:sp>
      <p:pic>
        <p:nvPicPr>
          <p:cNvPr id="18436" name="Picture 1" descr="Trus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4095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2900"/>
            <a:ext cx="8243887" cy="1143000"/>
          </a:xfrm>
        </p:spPr>
        <p:txBody>
          <a:bodyPr/>
          <a:lstStyle/>
          <a:p>
            <a:pPr>
              <a:defRPr/>
            </a:pPr>
            <a:r>
              <a:rPr lang="en-GB" smtClean="0"/>
              <a:t>Delay Progression of Renal Disease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54006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smtClean="0"/>
              <a:t>Obesity</a:t>
            </a:r>
          </a:p>
          <a:p>
            <a:pPr lvl="1"/>
            <a:r>
              <a:rPr lang="en-GB" sz="2400" smtClean="0"/>
              <a:t>Aim to have adequate glycaemic control and blood pressure</a:t>
            </a:r>
          </a:p>
          <a:p>
            <a:pPr lvl="1"/>
            <a:r>
              <a:rPr lang="en-GB" sz="2400" smtClean="0"/>
              <a:t>Morbid obesity (BMI</a:t>
            </a:r>
            <a:r>
              <a:rPr lang="en-GB" sz="2400" smtClean="0">
                <a:cs typeface="Arial" charset="0"/>
              </a:rPr>
              <a:t>≥35kg/m</a:t>
            </a:r>
            <a:r>
              <a:rPr lang="en-GB" sz="2400" baseline="30000" smtClean="0">
                <a:cs typeface="Arial" charset="0"/>
              </a:rPr>
              <a:t>2</a:t>
            </a:r>
            <a:r>
              <a:rPr lang="en-GB" sz="2400" smtClean="0">
                <a:cs typeface="Arial" charset="0"/>
              </a:rPr>
              <a:t>) linked to relative risk of 2.3 (compared to normal weight) of developing chronic renal failure</a:t>
            </a:r>
          </a:p>
          <a:p>
            <a:pPr lvl="1">
              <a:buFont typeface="Wingdings" pitchFamily="2" charset="2"/>
              <a:buChar char="q"/>
            </a:pPr>
            <a:endParaRPr lang="en-GB" sz="1600" i="1" smtClean="0"/>
          </a:p>
          <a:p>
            <a:pPr>
              <a:buFont typeface="Wingdings" pitchFamily="2" charset="2"/>
              <a:buNone/>
            </a:pPr>
            <a:endParaRPr lang="en-GB" sz="2000" i="1" smtClean="0"/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4645025" y="4508500"/>
            <a:ext cx="5111750" cy="28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r>
              <a:rPr lang="en-GB" sz="1400" i="1">
                <a:solidFill>
                  <a:schemeClr val="bg1"/>
                </a:solidFill>
              </a:rPr>
              <a:t>Stengel et al, Epidemiology, 14 (4) 479-487, 2003</a:t>
            </a:r>
            <a:endParaRPr lang="en-US" sz="1400"/>
          </a:p>
        </p:txBody>
      </p:sp>
      <p:pic>
        <p:nvPicPr>
          <p:cNvPr id="48132" name="Picture 5" descr="obesity-tab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821238"/>
            <a:ext cx="2881312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342900"/>
            <a:ext cx="8280400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Delay Progression of Renal Disease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342900"/>
            <a:ext cx="8675688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>
                <a:solidFill>
                  <a:srgbClr val="002E8A"/>
                </a:solidFill>
                <a:latin typeface="Arial Rounded MT Bold" pitchFamily="34" charset="0"/>
              </a:rPr>
              <a:t>1.Delay Progression of Renal Disease</a:t>
            </a:r>
            <a:endParaRPr lang="en-GB" sz="3600" b="0" kern="0" dirty="0">
              <a:solidFill>
                <a:srgbClr val="002E8A"/>
              </a:solidFill>
              <a:latin typeface="Arial Rounded MT Bold" pitchFamily="34" charset="0"/>
            </a:endParaRPr>
          </a:p>
        </p:txBody>
      </p:sp>
      <p:pic>
        <p:nvPicPr>
          <p:cNvPr id="48135" name="Picture 4" descr="Hypertension_Obe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341438"/>
            <a:ext cx="2376487" cy="19002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4290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Delay Progression of Renal Failure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53281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Healthy eating balanced diet including: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Low total and saturated fat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High intake of fruit and vegetables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Low glycaemic index foods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Low salt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Low sugar</a:t>
            </a:r>
          </a:p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Include wholegrain products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7380288" y="5788025"/>
            <a:ext cx="180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/>
              <a:t>(Intensive therapy)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342900"/>
            <a:ext cx="8280400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Delay Progression of Renal Disease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342900"/>
            <a:ext cx="8675688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>
                <a:solidFill>
                  <a:srgbClr val="002E8A"/>
                </a:solidFill>
                <a:latin typeface="Arial Rounded MT Bold" pitchFamily="34" charset="0"/>
              </a:rPr>
              <a:t>1.Delay Progression of Renal Disease</a:t>
            </a:r>
            <a:endParaRPr lang="en-GB" sz="3600" b="0" kern="0" dirty="0">
              <a:solidFill>
                <a:srgbClr val="002E8A"/>
              </a:solidFill>
              <a:latin typeface="Arial Rounded MT Bold" pitchFamily="34" charset="0"/>
            </a:endParaRPr>
          </a:p>
        </p:txBody>
      </p:sp>
      <p:pic>
        <p:nvPicPr>
          <p:cNvPr id="50182" name="Picture 8" descr="eatwell%20plate%20377%20si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916832"/>
            <a:ext cx="2160587" cy="16144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484313"/>
            <a:ext cx="6264275" cy="114300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When should dialysis commence?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27313"/>
            <a:ext cx="8280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smtClean="0"/>
              <a:t>GFR</a:t>
            </a:r>
          </a:p>
          <a:p>
            <a:pPr>
              <a:buFont typeface="Wingdings" pitchFamily="2" charset="2"/>
              <a:buNone/>
            </a:pPr>
            <a:r>
              <a:rPr lang="en-GB" sz="2400" b="0" smtClean="0"/>
              <a:t>	  &lt;15mls/min </a:t>
            </a:r>
            <a:r>
              <a:rPr lang="en-GB" sz="2400" smtClean="0"/>
              <a:t>+ one or more of the following:</a:t>
            </a:r>
          </a:p>
          <a:p>
            <a:pPr>
              <a:buFont typeface="Wingdings" pitchFamily="2" charset="2"/>
              <a:buNone/>
            </a:pPr>
            <a:r>
              <a:rPr lang="en-GB" sz="2800" smtClean="0"/>
              <a:t>Symptoms</a:t>
            </a:r>
          </a:p>
          <a:p>
            <a:pPr lvl="1">
              <a:buFont typeface="Wingdings" pitchFamily="2" charset="2"/>
              <a:buNone/>
            </a:pPr>
            <a:r>
              <a:rPr lang="en-GB" sz="2400" b="0" smtClean="0">
                <a:cs typeface="Arial" charset="0"/>
              </a:rPr>
              <a:t>Uraemic symptoms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cs typeface="Arial" charset="0"/>
              </a:rPr>
              <a:t>Clinical signs</a:t>
            </a:r>
          </a:p>
          <a:p>
            <a:pPr lvl="1">
              <a:buFont typeface="Wingdings" pitchFamily="2" charset="2"/>
              <a:buNone/>
            </a:pPr>
            <a:r>
              <a:rPr lang="en-GB" sz="2400" b="0" smtClean="0">
                <a:cs typeface="Arial" charset="0"/>
              </a:rPr>
              <a:t>Inability to control fluid status or blood pressure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cs typeface="Arial" charset="0"/>
              </a:rPr>
              <a:t>Nutritional status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cs typeface="Arial" charset="0"/>
              </a:rPr>
              <a:t>	 </a:t>
            </a:r>
            <a:r>
              <a:rPr lang="en-GB" sz="2400" b="0" smtClean="0">
                <a:cs typeface="Arial" charset="0"/>
              </a:rPr>
              <a:t>Progressive deterioration in nutritional status</a:t>
            </a:r>
            <a:endParaRPr lang="en-GB" sz="2400" smtClean="0">
              <a:cs typeface="Arial" charset="0"/>
            </a:endParaRPr>
          </a:p>
          <a:p>
            <a:pPr lvl="1">
              <a:buFont typeface="Wingdings" pitchFamily="2" charset="2"/>
              <a:buNone/>
            </a:pPr>
            <a:endParaRPr lang="en-GB" sz="2400" smtClean="0">
              <a:cs typeface="Arial" charset="0"/>
            </a:endParaRPr>
          </a:p>
          <a:p>
            <a:pPr lvl="1">
              <a:buFont typeface="Wingdings" pitchFamily="2" charset="2"/>
              <a:buChar char="q"/>
            </a:pPr>
            <a:endParaRPr lang="en-GB" sz="1600" i="1" smtClean="0"/>
          </a:p>
          <a:p>
            <a:pPr>
              <a:buFont typeface="Wingdings" pitchFamily="2" charset="2"/>
              <a:buNone/>
            </a:pPr>
            <a:endParaRPr lang="en-GB" sz="2000" i="1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42900"/>
            <a:ext cx="7345362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2268538" y="6453188"/>
            <a:ext cx="6875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 i="1">
                <a:solidFill>
                  <a:schemeClr val="bg1"/>
                </a:solidFill>
              </a:rPr>
              <a:t>Tattersall et al, Nephrol Dial &amp; Transpl, May 2011, Advance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4115" name="Group 19"/>
          <p:cNvGraphicFramePr>
            <a:graphicFrameLocks noGrp="1"/>
          </p:cNvGraphicFramePr>
          <p:nvPr>
            <p:ph idx="1"/>
          </p:nvPr>
        </p:nvGraphicFramePr>
        <p:xfrm>
          <a:off x="3995738" y="2708275"/>
          <a:ext cx="4176712" cy="2257426"/>
        </p:xfrm>
        <a:graphic>
          <a:graphicData uri="http://schemas.openxmlformats.org/drawingml/2006/table">
            <a:tbl>
              <a:tblPr/>
              <a:tblGrid>
                <a:gridCol w="417671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Symptoms before starting dialysis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Tiring easily, weakness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Anorexia and nausea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Muscle cramps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Bad taste in mouth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7" name="Rectangle 20"/>
          <p:cNvSpPr>
            <a:spLocks noChangeArrowheads="1"/>
          </p:cNvSpPr>
          <p:nvPr/>
        </p:nvSpPr>
        <p:spPr bwMode="auto">
          <a:xfrm>
            <a:off x="5005388" y="6216650"/>
            <a:ext cx="38877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i="1">
                <a:solidFill>
                  <a:schemeClr val="bg1"/>
                </a:solidFill>
              </a:rPr>
              <a:t>Meyer &amp; Hostetter, NEJM, 357:1316-25, 2007</a:t>
            </a:r>
            <a:endParaRPr lang="en-GB" i="1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333375"/>
            <a:ext cx="7345362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  <p:pic>
        <p:nvPicPr>
          <p:cNvPr id="5429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0988"/>
            <a:ext cx="2952750" cy="538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4291" name="Picture 7" descr="fatigue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341438"/>
            <a:ext cx="13779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772400" cy="4114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GB" sz="2000" i="1" smtClean="0"/>
          </a:p>
          <a:p>
            <a:pPr>
              <a:buFont typeface="Wingdings" pitchFamily="2" charset="2"/>
              <a:buChar char="q"/>
            </a:pPr>
            <a:endParaRPr lang="en-GB" sz="2400" i="1" smtClean="0"/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66976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600"/>
              </a:lnSpc>
            </a:pPr>
            <a:r>
              <a:rPr lang="sv-SE" sz="2000">
                <a:solidFill>
                  <a:srgbClr val="000099"/>
                </a:solidFill>
              </a:rPr>
              <a:t>” in patients with chronic renal failure it is possible to postpone the increase of serum urea concentration for a long time, reducing the nitrogen intake to 3-5 g.</a:t>
            </a:r>
          </a:p>
          <a:p>
            <a:pPr algn="just">
              <a:lnSpc>
                <a:spcPts val="3600"/>
              </a:lnSpc>
            </a:pPr>
            <a:r>
              <a:rPr lang="sv-SE" sz="2000">
                <a:solidFill>
                  <a:srgbClr val="000099"/>
                </a:solidFill>
              </a:rPr>
              <a:t>Sometimes we have succeeded in reducing considerably high serum urea concentrations. </a:t>
            </a:r>
            <a:r>
              <a:rPr lang="sv-SE" sz="2000" i="1">
                <a:solidFill>
                  <a:schemeClr val="bg2"/>
                </a:solidFill>
              </a:rPr>
              <a:t>Consequently the first uremic symptoms disappeared.”</a:t>
            </a:r>
            <a:r>
              <a:rPr lang="sv-SE" i="1">
                <a:solidFill>
                  <a:schemeClr val="bg2"/>
                </a:solidFill>
              </a:rPr>
              <a:t> </a:t>
            </a:r>
          </a:p>
          <a:p>
            <a:pPr>
              <a:lnSpc>
                <a:spcPts val="3600"/>
              </a:lnSpc>
            </a:pPr>
            <a:endParaRPr lang="sv-SE">
              <a:solidFill>
                <a:srgbClr val="000099"/>
              </a:solidFill>
            </a:endParaRPr>
          </a:p>
          <a:p>
            <a:pPr marL="1600200" lvl="3" indent="-228600">
              <a:lnSpc>
                <a:spcPts val="3600"/>
              </a:lnSpc>
            </a:pPr>
            <a:r>
              <a:rPr lang="sv-SE" i="1">
                <a:solidFill>
                  <a:schemeClr val="bg1"/>
                </a:solidFill>
              </a:rPr>
              <a:t>				Volhard, 1918 </a:t>
            </a:r>
            <a:br>
              <a:rPr lang="sv-SE" i="1">
                <a:solidFill>
                  <a:schemeClr val="bg1"/>
                </a:solidFill>
              </a:rPr>
            </a:br>
            <a:r>
              <a:rPr lang="sv-SE" i="1">
                <a:solidFill>
                  <a:schemeClr val="bg1"/>
                </a:solidFill>
              </a:rPr>
              <a:t>(Handbuch der Inneren Medizin)</a:t>
            </a:r>
            <a:endParaRPr lang="en-GB" i="1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00113" y="260350"/>
            <a:ext cx="734377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  <p:pic>
        <p:nvPicPr>
          <p:cNvPr id="56324" name="Picture 5" descr="Volh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268413"/>
            <a:ext cx="142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4622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smtClean="0"/>
              <a:t>Reduced Protein Diets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Cochrane review: 2000 non diabetic patients analysed with moderate to severe kidney failure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lvl="1">
              <a:lnSpc>
                <a:spcPct val="80000"/>
              </a:lnSpc>
            </a:pPr>
            <a:r>
              <a:rPr lang="en-GB" sz="2400" b="0" smtClean="0"/>
              <a:t>1002 on reduced protein diets </a:t>
            </a:r>
            <a:r>
              <a:rPr lang="en-GB" sz="2000" b="0" smtClean="0"/>
              <a:t>(0.3-0.6g/kg/d ± essential amino acids)</a:t>
            </a:r>
            <a:r>
              <a:rPr lang="en-GB" sz="2400" b="0" smtClean="0"/>
              <a:t> and 998 on higher intake </a:t>
            </a:r>
            <a:r>
              <a:rPr lang="en-GB" sz="2000" b="0" smtClean="0"/>
              <a:t>(≥0.8g/kg/d) </a:t>
            </a:r>
            <a:r>
              <a:rPr lang="en-GB" sz="2400" b="0" smtClean="0"/>
              <a:t>followed for at least 1 year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b="0" smtClean="0"/>
          </a:p>
          <a:p>
            <a:pPr lvl="1">
              <a:lnSpc>
                <a:spcPct val="80000"/>
              </a:lnSpc>
            </a:pPr>
            <a:r>
              <a:rPr lang="en-GB" sz="2400" b="0" smtClean="0"/>
              <a:t>Reduces number of patients entering end stage renal failure by 32% compared with higher protein intake (p=0.0002)</a:t>
            </a:r>
            <a:endParaRPr lang="en-GB" sz="240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80000"/>
              </a:lnSpc>
            </a:pPr>
            <a:r>
              <a:rPr lang="en-GB" sz="2400" b="0" smtClean="0"/>
              <a:t>Optimal level of protein intake not yet defined</a:t>
            </a:r>
            <a:endParaRPr lang="en-GB" sz="180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z="1600" i="1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GB" sz="1800" i="1" smtClean="0"/>
          </a:p>
        </p:txBody>
      </p:sp>
      <p:sp>
        <p:nvSpPr>
          <p:cNvPr id="58370" name="Text Box 6"/>
          <p:cNvSpPr txBox="1">
            <a:spLocks noChangeArrowheads="1"/>
          </p:cNvSpPr>
          <p:nvPr/>
        </p:nvSpPr>
        <p:spPr bwMode="auto">
          <a:xfrm>
            <a:off x="2159000" y="6076950"/>
            <a:ext cx="698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i="1">
                <a:solidFill>
                  <a:schemeClr val="bg1"/>
                </a:solidFill>
              </a:rPr>
              <a:t>Fouque D. &amp; Laville M. Cochrane Systematic Review, 2009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0113" y="260350"/>
            <a:ext cx="734377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029" descr="MDRD and GF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7175" y="1981200"/>
            <a:ext cx="5924550" cy="4005263"/>
          </a:xfrm>
        </p:spPr>
      </p:pic>
      <p:sp>
        <p:nvSpPr>
          <p:cNvPr id="903202" name="Text Box 1058"/>
          <p:cNvSpPr txBox="1">
            <a:spLocks noChangeArrowheads="1"/>
          </p:cNvSpPr>
          <p:nvPr/>
        </p:nvSpPr>
        <p:spPr bwMode="auto">
          <a:xfrm>
            <a:off x="179388" y="5876925"/>
            <a:ext cx="1015365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Study 1: n=585, GFR 25-55ml/min, mean GFR reduction not significant</a:t>
            </a:r>
            <a:r>
              <a:rPr lang="en-GB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Decline in nutritional parameters after 2-3years</a:t>
            </a:r>
            <a:endParaRPr lang="en-US" b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19" name="AutoShape 1060"/>
          <p:cNvSpPr>
            <a:spLocks noChangeArrowheads="1"/>
          </p:cNvSpPr>
          <p:nvPr/>
        </p:nvSpPr>
        <p:spPr bwMode="auto">
          <a:xfrm>
            <a:off x="6804025" y="4868863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3205" name="AutoShape 1061"/>
          <p:cNvSpPr>
            <a:spLocks noChangeArrowheads="1"/>
          </p:cNvSpPr>
          <p:nvPr/>
        </p:nvSpPr>
        <p:spPr bwMode="auto">
          <a:xfrm>
            <a:off x="6804025" y="4365625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3206" name="Text Box 1062"/>
          <p:cNvSpPr txBox="1">
            <a:spLocks noChangeArrowheads="1"/>
          </p:cNvSpPr>
          <p:nvPr/>
        </p:nvSpPr>
        <p:spPr bwMode="auto">
          <a:xfrm>
            <a:off x="7308850" y="4214813"/>
            <a:ext cx="183515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 1.3g; achieved 1.11g/kg/d</a:t>
            </a:r>
            <a:endParaRPr lang="en-US" sz="14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3210" name="Text Box 1066"/>
          <p:cNvSpPr txBox="1">
            <a:spLocks noChangeArrowheads="1"/>
          </p:cNvSpPr>
          <p:nvPr/>
        </p:nvSpPr>
        <p:spPr bwMode="auto">
          <a:xfrm>
            <a:off x="7308850" y="4783138"/>
            <a:ext cx="20161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 0.58g; achieved 0.73g/kg/d</a:t>
            </a:r>
            <a:endParaRPr lang="en-US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198438"/>
            <a:ext cx="7343775" cy="782637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  <p:sp>
        <p:nvSpPr>
          <p:cNvPr id="903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062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Low protein diets: MDRD study</a:t>
            </a:r>
            <a:r>
              <a:rPr lang="en-GB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(Modification of Diet in Renal </a:t>
            </a:r>
            <a:r>
              <a:rPr lang="en-GB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Disease:Study</a:t>
            </a:r>
            <a:r>
              <a:rPr lang="en-GB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1)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en-GB" sz="1800" i="1" dirty="0" smtClean="0"/>
              <a:t>			</a:t>
            </a:r>
            <a:r>
              <a:rPr lang="en-GB" sz="1400" i="1" dirty="0" err="1" smtClean="0">
                <a:solidFill>
                  <a:schemeClr val="bg1"/>
                </a:solidFill>
              </a:rPr>
              <a:t>Klahr</a:t>
            </a:r>
            <a:r>
              <a:rPr lang="en-GB" sz="1400" i="1" dirty="0" smtClean="0">
                <a:solidFill>
                  <a:schemeClr val="bg1"/>
                </a:solidFill>
              </a:rPr>
              <a:t> et al </a:t>
            </a:r>
            <a:r>
              <a:rPr lang="pt-BR" sz="1400" i="1" dirty="0" smtClean="0">
                <a:solidFill>
                  <a:schemeClr val="bg1"/>
                </a:solidFill>
              </a:rPr>
              <a:t>N Engl J Med. 1994 Mar 31;330(13):877-84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53281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Recommended Protein intake</a:t>
            </a:r>
            <a:endParaRPr lang="en-GB" sz="1600" smtClean="0"/>
          </a:p>
          <a:p>
            <a:pPr lvl="1">
              <a:buFont typeface="Wingdings" pitchFamily="2" charset="2"/>
              <a:buNone/>
            </a:pPr>
            <a:r>
              <a:rPr lang="en-GB" sz="2000" b="0" smtClean="0"/>
              <a:t>0.75 g/kg ideal body weight/day for patients with stage 4-5 </a:t>
            </a:r>
            <a:r>
              <a:rPr lang="en-GB" sz="2000" smtClean="0"/>
              <a:t>not on dialysis</a:t>
            </a:r>
            <a:r>
              <a:rPr lang="en-GB" smtClean="0"/>
              <a:t> 						</a:t>
            </a:r>
            <a:endParaRPr lang="en-GB" sz="160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GB" sz="900" b="0" i="1" smtClean="0"/>
          </a:p>
          <a:p>
            <a:pPr>
              <a:buFont typeface="Wingdings" pitchFamily="2" charset="2"/>
              <a:buChar char="q"/>
            </a:pPr>
            <a:endParaRPr lang="en-GB" sz="2000" i="1" smtClean="0"/>
          </a:p>
          <a:p>
            <a:pPr>
              <a:buFont typeface="Wingdings" pitchFamily="2" charset="2"/>
              <a:buChar char="q"/>
            </a:pPr>
            <a:endParaRPr lang="en-GB" sz="2000" i="1" smtClean="0"/>
          </a:p>
          <a:p>
            <a:pPr>
              <a:buFont typeface="Wingdings" pitchFamily="2" charset="2"/>
              <a:buChar char="q"/>
            </a:pPr>
            <a:endParaRPr lang="en-GB" sz="2000" i="1" smtClean="0"/>
          </a:p>
          <a:p>
            <a:pPr>
              <a:buFont typeface="Wingdings" pitchFamily="2" charset="2"/>
              <a:buChar char="q"/>
            </a:pPr>
            <a:endParaRPr lang="en-GB" sz="2000" i="1" smtClean="0"/>
          </a:p>
          <a:p>
            <a:pPr>
              <a:buFont typeface="Wingdings" pitchFamily="2" charset="2"/>
              <a:buChar char="q"/>
            </a:pPr>
            <a:endParaRPr lang="en-GB" sz="2000" i="1" smtClean="0"/>
          </a:p>
          <a:p>
            <a:pPr>
              <a:buFontTx/>
              <a:buNone/>
            </a:pPr>
            <a:endParaRPr lang="en-GB" sz="2000" i="1" smtClean="0"/>
          </a:p>
          <a:p>
            <a:pPr>
              <a:buFontTx/>
              <a:buNone/>
            </a:pPr>
            <a:r>
              <a:rPr lang="en-GB" sz="2400" smtClean="0"/>
              <a:t>Rationale for protein intake</a:t>
            </a:r>
          </a:p>
          <a:p>
            <a:r>
              <a:rPr lang="en-GB" sz="2000" b="0" smtClean="0"/>
              <a:t>Prevent malnutrition</a:t>
            </a:r>
          </a:p>
          <a:p>
            <a:r>
              <a:rPr lang="en-GB" sz="2000" b="0" smtClean="0"/>
              <a:t>Improve symptoms</a:t>
            </a:r>
          </a:p>
          <a:p>
            <a:r>
              <a:rPr lang="en-GB" sz="2000" b="0" smtClean="0"/>
              <a:t>Aid compliance 			</a:t>
            </a:r>
            <a:r>
              <a:rPr lang="en-GB" sz="1600" i="1" smtClean="0">
                <a:solidFill>
                  <a:schemeClr val="bg1"/>
                </a:solidFill>
              </a:rPr>
              <a:t>Renal Association 2010 guidelines</a:t>
            </a:r>
            <a:r>
              <a:rPr lang="en-GB" sz="1600" smtClean="0">
                <a:solidFill>
                  <a:schemeClr val="bg1"/>
                </a:solidFill>
              </a:rPr>
              <a:t> </a:t>
            </a:r>
            <a:endParaRPr lang="en-GB" sz="2000" smtClean="0"/>
          </a:p>
        </p:txBody>
      </p:sp>
      <p:graphicFrame>
        <p:nvGraphicFramePr>
          <p:cNvPr id="157707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6763" y="2492375"/>
          <a:ext cx="3332162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Chart" r:id="rId4" imgW="4914787" imgH="3924198" progId="Excel.Sheet.8">
                  <p:embed/>
                </p:oleObj>
              </mc:Choice>
              <mc:Fallback>
                <p:oleObj name="Chart" r:id="rId4" imgW="4914787" imgH="3924198" progId="Excel.Sheet.8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492375"/>
                        <a:ext cx="3332162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9" name="Line 7"/>
          <p:cNvSpPr>
            <a:spLocks noChangeShapeType="1"/>
          </p:cNvSpPr>
          <p:nvPr/>
        </p:nvSpPr>
        <p:spPr bwMode="auto">
          <a:xfrm>
            <a:off x="1206500" y="3641725"/>
            <a:ext cx="2833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7710" name="Text Box 9"/>
          <p:cNvSpPr txBox="1">
            <a:spLocks noChangeArrowheads="1"/>
          </p:cNvSpPr>
          <p:nvPr/>
        </p:nvSpPr>
        <p:spPr bwMode="auto">
          <a:xfrm>
            <a:off x="4654550" y="3406775"/>
            <a:ext cx="3086100" cy="16160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rgbClr val="000099"/>
                </a:solidFill>
                <a:latin typeface="Calibri" pitchFamily="34" charset="0"/>
              </a:rPr>
              <a:t>Recommended protein intake for CKD  0.75g/kg/d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rgbClr val="000099"/>
                </a:solidFill>
                <a:latin typeface="Calibri" pitchFamily="34" charset="0"/>
              </a:rPr>
              <a:t>Ensure meet calorie requirements (same as general population)</a:t>
            </a:r>
          </a:p>
        </p:txBody>
      </p:sp>
      <p:sp>
        <p:nvSpPr>
          <p:cNvPr id="157711" name="Line 13"/>
          <p:cNvSpPr>
            <a:spLocks noChangeShapeType="1"/>
          </p:cNvSpPr>
          <p:nvPr/>
        </p:nvSpPr>
        <p:spPr bwMode="auto">
          <a:xfrm>
            <a:off x="4149725" y="3622675"/>
            <a:ext cx="4333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188913"/>
            <a:ext cx="734377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2.  Minimise U</a:t>
            </a:r>
            <a:r>
              <a:rPr lang="en-GB" sz="3600" b="0" kern="0" dirty="0" err="1">
                <a:solidFill>
                  <a:srgbClr val="002E8A"/>
                </a:solidFill>
                <a:latin typeface="Arial Rounded MT Bold" pitchFamily="34" charset="0"/>
              </a:rPr>
              <a:t>raemic</a:t>
            </a: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The Pro Team Protein Challenge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72" y="3212976"/>
            <a:ext cx="7772400" cy="4114800"/>
          </a:xfrm>
        </p:spPr>
        <p:txBody>
          <a:bodyPr/>
          <a:lstStyle/>
          <a:p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Breakfast</a:t>
            </a:r>
          </a:p>
          <a:p>
            <a:pPr>
              <a:buFontTx/>
              <a:buNone/>
            </a:pPr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2 slices toast with 2 scrambled eggs.</a:t>
            </a:r>
          </a:p>
          <a:p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Lunch</a:t>
            </a:r>
          </a:p>
          <a:p>
            <a:pPr>
              <a:buFontTx/>
              <a:buNone/>
            </a:pPr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Tuna pasta salad. Yoghurt.</a:t>
            </a:r>
          </a:p>
          <a:p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Supper</a:t>
            </a:r>
          </a:p>
          <a:p>
            <a:pPr>
              <a:buFontTx/>
              <a:buNone/>
            </a:pPr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Medium size steak, mashed potatoes, vegetables. Slice chocolate cake. </a:t>
            </a:r>
          </a:p>
          <a:p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Snacks</a:t>
            </a:r>
          </a:p>
          <a:p>
            <a:pPr>
              <a:buFontTx/>
              <a:buNone/>
            </a:pPr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Apple, slice of cheese on toast, 2 digestive biscuits.</a:t>
            </a:r>
          </a:p>
          <a:p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Drinks</a:t>
            </a:r>
          </a:p>
          <a:p>
            <a:pPr>
              <a:buFontTx/>
              <a:buNone/>
            </a:pPr>
            <a:r>
              <a:rPr lang="en-GB" sz="1600" dirty="0" smtClean="0">
                <a:solidFill>
                  <a:srgbClr val="003399"/>
                </a:solidFill>
                <a:latin typeface="Arial" charset="0"/>
              </a:rPr>
              <a:t>Glass of milk x 1, orange juice x 1, water x 4, tea x 2.</a:t>
            </a:r>
          </a:p>
          <a:p>
            <a:pPr>
              <a:buFontTx/>
              <a:buNone/>
            </a:pPr>
            <a:endParaRPr lang="en-GB" sz="1600" dirty="0" smtClean="0">
              <a:solidFill>
                <a:srgbClr val="003399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6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600" dirty="0" smtClean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972" y="5445224"/>
            <a:ext cx="2133600" cy="11128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  <p:pic>
        <p:nvPicPr>
          <p:cNvPr id="159748" name="Picture 5" descr="egg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912" y="3712592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6" descr="tuna_ca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5538" y="3175202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4789" y="1484784"/>
            <a:ext cx="787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70 kg man presents to clinic with </a:t>
            </a:r>
            <a:r>
              <a:rPr lang="en-GB" sz="1800" dirty="0" err="1" smtClean="0">
                <a:solidFill>
                  <a:srgbClr val="FF0000"/>
                </a:solidFill>
              </a:rPr>
              <a:t>uraemic</a:t>
            </a:r>
            <a:r>
              <a:rPr lang="en-GB" sz="1800" dirty="0" smtClean="0">
                <a:solidFill>
                  <a:srgbClr val="FF0000"/>
                </a:solidFill>
              </a:rPr>
              <a:t> symptoms and is referred to the </a:t>
            </a:r>
            <a:r>
              <a:rPr lang="en-GB" sz="1800" dirty="0" err="1" smtClean="0">
                <a:solidFill>
                  <a:srgbClr val="FF0000"/>
                </a:solidFill>
              </a:rPr>
              <a:t>dietitian</a:t>
            </a:r>
            <a:r>
              <a:rPr lang="en-GB" sz="1800" dirty="0" smtClean="0">
                <a:solidFill>
                  <a:srgbClr val="FF0000"/>
                </a:solidFill>
              </a:rPr>
              <a:t> for a low protein diet.</a:t>
            </a:r>
          </a:p>
          <a:p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Is he eating too much protein? If so, how much?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72" y="3767584"/>
            <a:ext cx="1212726" cy="1232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4788" y="1484784"/>
            <a:ext cx="7868569" cy="14119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64575" cy="13700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3200" smtClean="0"/>
              <a:t>3. Minimise effect of renal disease on blood biochemistry and fluid status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Hyperphosphataemia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Hyperkalaemia</a:t>
            </a:r>
          </a:p>
          <a:p>
            <a:endParaRPr lang="en-GB" dirty="0" smtClean="0"/>
          </a:p>
          <a:p>
            <a:r>
              <a:rPr lang="en-GB" dirty="0" smtClean="0"/>
              <a:t>Oedema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Lecture content</a:t>
            </a:r>
            <a:endParaRPr lang="en-GB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Brief overview of chronic kidney disease</a:t>
            </a:r>
          </a:p>
          <a:p>
            <a:endParaRPr lang="en-GB" b="0" dirty="0" smtClean="0"/>
          </a:p>
          <a:p>
            <a:r>
              <a:rPr lang="en-GB" b="0" dirty="0" smtClean="0"/>
              <a:t>Relationship between clinical presentation and chronic kidney disease</a:t>
            </a:r>
          </a:p>
          <a:p>
            <a:endParaRPr lang="en-GB" b="0" dirty="0" smtClean="0"/>
          </a:p>
          <a:p>
            <a:r>
              <a:rPr lang="en-GB" b="0" dirty="0" smtClean="0"/>
              <a:t>Nutritional interventions in management of chronic kidney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sz="3600" dirty="0" smtClean="0">
                <a:solidFill>
                  <a:srgbClr val="002E8A"/>
                </a:solidFill>
                <a:latin typeface="Calibri" pitchFamily="34" charset="0"/>
                <a:cs typeface="Calibri" pitchFamily="34" charset="0"/>
              </a:rPr>
              <a:t>CASE STUDIES</a:t>
            </a:r>
            <a:endParaRPr lang="en-GB" sz="3600" dirty="0" smtClean="0">
              <a:solidFill>
                <a:srgbClr val="002E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2818" name="Picture 4" descr="male pat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73238"/>
            <a:ext cx="42497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3311525" cy="22383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EW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84 year old female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Works full time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Likes to travel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Stage 4 kidney disease</a:t>
            </a:r>
          </a:p>
        </p:txBody>
      </p:sp>
      <p:sp>
        <p:nvSpPr>
          <p:cNvPr id="1363971" name="Text Box 7"/>
          <p:cNvSpPr txBox="1">
            <a:spLocks noChangeArrowheads="1"/>
          </p:cNvSpPr>
          <p:nvPr/>
        </p:nvSpPr>
        <p:spPr bwMode="auto">
          <a:xfrm>
            <a:off x="4716463" y="2924175"/>
            <a:ext cx="3457575" cy="3170238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brought to A+E by chauffeur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acutely painful left hip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Also: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	joint pains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	itching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	change in taste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PO</a:t>
            </a:r>
            <a:r>
              <a:rPr lang="en-GB" sz="2000" b="0" baseline="-25000">
                <a:solidFill>
                  <a:schemeClr val="bg2"/>
                </a:solidFill>
              </a:rPr>
              <a:t>4	</a:t>
            </a:r>
            <a:r>
              <a:rPr lang="en-GB" sz="2000" b="0">
                <a:solidFill>
                  <a:schemeClr val="bg2"/>
                </a:solidFill>
              </a:rPr>
              <a:t>2.98</a:t>
            </a:r>
          </a:p>
        </p:txBody>
      </p:sp>
      <p:sp>
        <p:nvSpPr>
          <p:cNvPr id="164867" name="Text Box 8"/>
          <p:cNvSpPr txBox="1">
            <a:spLocks noChangeArrowheads="1"/>
          </p:cNvSpPr>
          <p:nvPr/>
        </p:nvSpPr>
        <p:spPr bwMode="auto">
          <a:xfrm>
            <a:off x="4932040" y="1182489"/>
            <a:ext cx="1225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solidFill>
                  <a:schemeClr val="bg2"/>
                </a:solidFill>
              </a:rPr>
              <a:t>Case 1</a:t>
            </a:r>
            <a:endParaRPr lang="en-GB" b="0" dirty="0">
              <a:solidFill>
                <a:schemeClr val="bg2"/>
              </a:solidFill>
            </a:endParaRPr>
          </a:p>
        </p:txBody>
      </p:sp>
      <p:pic>
        <p:nvPicPr>
          <p:cNvPr id="1363974" name="Picture 11" descr="http://upload.wikimedia.org/wikipedia/commons/1/11/Cdm_hip_fracture_343.jpg"/>
          <p:cNvPicPr>
            <a:picLocks noChangeAspect="1" noChangeArrowheads="1"/>
          </p:cNvPicPr>
          <p:nvPr/>
        </p:nvPicPr>
        <p:blipFill>
          <a:blip r:embed="rId3"/>
          <a:srcRect l="13705"/>
          <a:stretch>
            <a:fillRect/>
          </a:stretch>
        </p:blipFill>
        <p:spPr bwMode="auto">
          <a:xfrm>
            <a:off x="900113" y="2630488"/>
            <a:ext cx="33115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898525" y="5657850"/>
            <a:ext cx="3313113" cy="1169988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diet	lots of party food     	recently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	caviar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0" grpId="0" animBg="1"/>
      <p:bldP spid="1363971" grpId="0" animBg="1"/>
      <p:bldP spid="13639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mtClean="0"/>
          </a:p>
        </p:txBody>
      </p:sp>
      <p:sp>
        <p:nvSpPr>
          <p:cNvPr id="1253381" name="Text Box 5"/>
          <p:cNvSpPr txBox="1">
            <a:spLocks noChangeArrowheads="1"/>
          </p:cNvSpPr>
          <p:nvPr/>
        </p:nvSpPr>
        <p:spPr bwMode="auto">
          <a:xfrm>
            <a:off x="2514600" y="1484313"/>
            <a:ext cx="4724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RENAL DISEASE</a:t>
            </a:r>
          </a:p>
        </p:txBody>
      </p:sp>
      <p:sp>
        <p:nvSpPr>
          <p:cNvPr id="1253382" name="Text Box 6"/>
          <p:cNvSpPr txBox="1">
            <a:spLocks noChangeArrowheads="1"/>
          </p:cNvSpPr>
          <p:nvPr/>
        </p:nvSpPr>
        <p:spPr bwMode="auto">
          <a:xfrm>
            <a:off x="1800225" y="3028950"/>
            <a:ext cx="2438400" cy="6413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 Ca intestinal absorption</a:t>
            </a:r>
          </a:p>
        </p:txBody>
      </p:sp>
      <p:sp>
        <p:nvSpPr>
          <p:cNvPr id="1253383" name="Text Box 7"/>
          <p:cNvSpPr txBox="1">
            <a:spLocks noChangeArrowheads="1"/>
          </p:cNvSpPr>
          <p:nvPr/>
        </p:nvSpPr>
        <p:spPr bwMode="auto">
          <a:xfrm>
            <a:off x="4724400" y="3952875"/>
            <a:ext cx="3429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GB" sz="1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algn="ctr" eaLnBrk="0" hangingPunct="0"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Hyperphosphataemia</a:t>
            </a:r>
            <a:endParaRPr lang="en-GB" sz="1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66917" name="Line 8"/>
          <p:cNvSpPr>
            <a:spLocks noChangeShapeType="1"/>
          </p:cNvSpPr>
          <p:nvPr/>
        </p:nvSpPr>
        <p:spPr bwMode="auto">
          <a:xfrm flipH="1">
            <a:off x="2895600" y="1865313"/>
            <a:ext cx="15240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9"/>
          <p:cNvSpPr>
            <a:spLocks noChangeShapeType="1"/>
          </p:cNvSpPr>
          <p:nvPr/>
        </p:nvSpPr>
        <p:spPr bwMode="auto">
          <a:xfrm>
            <a:off x="3017838" y="2627313"/>
            <a:ext cx="1587" cy="33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Line 10"/>
          <p:cNvSpPr>
            <a:spLocks noChangeShapeType="1"/>
          </p:cNvSpPr>
          <p:nvPr/>
        </p:nvSpPr>
        <p:spPr bwMode="auto">
          <a:xfrm>
            <a:off x="5029200" y="1870075"/>
            <a:ext cx="1414463" cy="295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Line 11"/>
          <p:cNvSpPr>
            <a:spLocks noChangeShapeType="1"/>
          </p:cNvSpPr>
          <p:nvPr/>
        </p:nvSpPr>
        <p:spPr bwMode="auto">
          <a:xfrm>
            <a:off x="6443663" y="4554538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21" name="Group 12"/>
          <p:cNvGrpSpPr>
            <a:grpSpLocks/>
          </p:cNvGrpSpPr>
          <p:nvPr/>
        </p:nvGrpSpPr>
        <p:grpSpPr bwMode="auto">
          <a:xfrm>
            <a:off x="304800" y="1941513"/>
            <a:ext cx="8686800" cy="2438400"/>
            <a:chOff x="192" y="1248"/>
            <a:chExt cx="5472" cy="1536"/>
          </a:xfrm>
        </p:grpSpPr>
        <p:grpSp>
          <p:nvGrpSpPr>
            <p:cNvPr id="166936" name="Group 13"/>
            <p:cNvGrpSpPr>
              <a:grpSpLocks/>
            </p:cNvGrpSpPr>
            <p:nvPr/>
          </p:nvGrpSpPr>
          <p:grpSpPr bwMode="auto">
            <a:xfrm>
              <a:off x="192" y="1248"/>
              <a:ext cx="1248" cy="979"/>
              <a:chOff x="192" y="1248"/>
              <a:chExt cx="1248" cy="979"/>
            </a:xfrm>
          </p:grpSpPr>
          <p:sp>
            <p:nvSpPr>
              <p:cNvPr id="1253390" name="Text Box 14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803" cy="739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18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Vit D</a:t>
                </a:r>
              </a:p>
              <a:p>
                <a:pPr algn="ctr" eaLnBrk="0" hangingPunct="0">
                  <a:defRPr/>
                </a:pPr>
                <a:endParaRPr lang="en-GB" sz="8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n-GB" sz="18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 +</a:t>
                </a:r>
              </a:p>
              <a:p>
                <a:pPr algn="ctr" eaLnBrk="0" hangingPunct="0">
                  <a:defRPr/>
                </a:pPr>
                <a:endParaRPr lang="en-GB" sz="8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n-GB" sz="18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CaCO3</a:t>
                </a:r>
              </a:p>
            </p:txBody>
          </p:sp>
          <p:sp>
            <p:nvSpPr>
              <p:cNvPr id="166942" name="Line 1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336" cy="1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3" name="Line 16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288" cy="1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93" name="Text Box 17"/>
              <p:cNvSpPr txBox="1">
                <a:spLocks noChangeArrowheads="1"/>
              </p:cNvSpPr>
              <p:nvPr/>
            </p:nvSpPr>
            <p:spPr bwMode="auto">
              <a:xfrm>
                <a:off x="192" y="1248"/>
                <a:ext cx="115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80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Intervention</a:t>
                </a:r>
              </a:p>
            </p:txBody>
          </p:sp>
        </p:grpSp>
        <p:grpSp>
          <p:nvGrpSpPr>
            <p:cNvPr id="166937" name="Group 18"/>
            <p:cNvGrpSpPr>
              <a:grpSpLocks/>
            </p:cNvGrpSpPr>
            <p:nvPr/>
          </p:nvGrpSpPr>
          <p:grpSpPr bwMode="auto">
            <a:xfrm>
              <a:off x="4512" y="1392"/>
              <a:ext cx="1152" cy="1392"/>
              <a:chOff x="4512" y="1392"/>
              <a:chExt cx="1152" cy="1392"/>
            </a:xfrm>
          </p:grpSpPr>
          <p:sp>
            <p:nvSpPr>
              <p:cNvPr id="1253395" name="Text Box 19"/>
              <p:cNvSpPr txBox="1">
                <a:spLocks noChangeArrowheads="1"/>
              </p:cNvSpPr>
              <p:nvPr/>
            </p:nvSpPr>
            <p:spPr bwMode="auto">
              <a:xfrm>
                <a:off x="4752" y="1680"/>
                <a:ext cx="912" cy="1104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18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Diet</a:t>
                </a:r>
                <a:endParaRPr lang="en-GB" sz="8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n-GB" sz="18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+</a:t>
                </a:r>
              </a:p>
              <a:p>
                <a:pPr algn="ctr" eaLnBrk="0" hangingPunct="0">
                  <a:defRPr/>
                </a:pPr>
                <a:r>
                  <a:rPr lang="en-GB" sz="18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Phosphate binders</a:t>
                </a:r>
              </a:p>
              <a:p>
                <a:pPr algn="ctr" eaLnBrk="0" hangingPunct="0">
                  <a:defRPr/>
                </a:pPr>
                <a:r>
                  <a:rPr lang="en-GB" sz="18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+</a:t>
                </a:r>
              </a:p>
              <a:p>
                <a:pPr algn="ctr" eaLnBrk="0" hangingPunct="0">
                  <a:defRPr/>
                </a:pPr>
                <a:r>
                  <a:rPr lang="en-GB" sz="18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Dialysis</a:t>
                </a:r>
              </a:p>
            </p:txBody>
          </p:sp>
          <p:sp>
            <p:nvSpPr>
              <p:cNvPr id="166939" name="Line 20"/>
              <p:cNvSpPr>
                <a:spLocks noChangeShapeType="1"/>
              </p:cNvSpPr>
              <p:nvPr/>
            </p:nvSpPr>
            <p:spPr bwMode="auto">
              <a:xfrm flipH="1">
                <a:off x="4512" y="1776"/>
                <a:ext cx="240" cy="1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97" name="Text Box 21"/>
              <p:cNvSpPr txBox="1">
                <a:spLocks noChangeArrowheads="1"/>
              </p:cNvSpPr>
              <p:nvPr/>
            </p:nvSpPr>
            <p:spPr bwMode="auto">
              <a:xfrm>
                <a:off x="4704" y="1392"/>
                <a:ext cx="9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80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Intervention</a:t>
                </a:r>
              </a:p>
            </p:txBody>
          </p:sp>
        </p:grpSp>
      </p:grpSp>
      <p:sp>
        <p:nvSpPr>
          <p:cNvPr id="1253398" name="Text Box 22"/>
          <p:cNvSpPr txBox="1">
            <a:spLocks noChangeArrowheads="1"/>
          </p:cNvSpPr>
          <p:nvPr/>
        </p:nvSpPr>
        <p:spPr bwMode="auto">
          <a:xfrm>
            <a:off x="5292725" y="2262188"/>
            <a:ext cx="23034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Phosphate retention</a:t>
            </a:r>
            <a:endParaRPr lang="en-US" sz="1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23" name="Line 23"/>
          <p:cNvSpPr>
            <a:spLocks noChangeShapeType="1"/>
          </p:cNvSpPr>
          <p:nvPr/>
        </p:nvSpPr>
        <p:spPr bwMode="auto">
          <a:xfrm>
            <a:off x="6443663" y="2728913"/>
            <a:ext cx="0" cy="1368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3400" name="Text Box 24"/>
          <p:cNvSpPr txBox="1">
            <a:spLocks noChangeArrowheads="1"/>
          </p:cNvSpPr>
          <p:nvPr/>
        </p:nvSpPr>
        <p:spPr bwMode="auto">
          <a:xfrm>
            <a:off x="1798638" y="2236788"/>
            <a:ext cx="2438400" cy="366712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 Vit D</a:t>
            </a:r>
          </a:p>
        </p:txBody>
      </p:sp>
      <p:sp>
        <p:nvSpPr>
          <p:cNvPr id="1253401" name="Text Box 25"/>
          <p:cNvSpPr txBox="1">
            <a:spLocks noChangeArrowheads="1"/>
          </p:cNvSpPr>
          <p:nvPr/>
        </p:nvSpPr>
        <p:spPr bwMode="auto">
          <a:xfrm>
            <a:off x="1798638" y="4117975"/>
            <a:ext cx="2438400" cy="366713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 PTH</a:t>
            </a:r>
            <a:endParaRPr lang="en-GB" sz="1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53402" name="Text Box 26"/>
          <p:cNvSpPr txBox="1">
            <a:spLocks noChangeArrowheads="1"/>
          </p:cNvSpPr>
          <p:nvPr/>
        </p:nvSpPr>
        <p:spPr bwMode="auto">
          <a:xfrm>
            <a:off x="1798638" y="4908550"/>
            <a:ext cx="2438400" cy="6413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 Calcium</a:t>
            </a:r>
          </a:p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(bone resorption)</a:t>
            </a:r>
          </a:p>
        </p:txBody>
      </p:sp>
      <p:sp>
        <p:nvSpPr>
          <p:cNvPr id="1253403" name="Text Box 27"/>
          <p:cNvSpPr txBox="1">
            <a:spLocks noChangeArrowheads="1"/>
          </p:cNvSpPr>
          <p:nvPr/>
        </p:nvSpPr>
        <p:spPr bwMode="auto">
          <a:xfrm>
            <a:off x="1798638" y="5868988"/>
            <a:ext cx="2438400" cy="366712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Osteodystrophy</a:t>
            </a:r>
            <a:endParaRPr lang="en-GB" sz="1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28" name="Line 28"/>
          <p:cNvSpPr>
            <a:spLocks noChangeShapeType="1"/>
          </p:cNvSpPr>
          <p:nvPr/>
        </p:nvSpPr>
        <p:spPr bwMode="auto">
          <a:xfrm>
            <a:off x="3017838" y="3749675"/>
            <a:ext cx="1587" cy="33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29"/>
          <p:cNvSpPr>
            <a:spLocks noChangeShapeType="1"/>
          </p:cNvSpPr>
          <p:nvPr/>
        </p:nvSpPr>
        <p:spPr bwMode="auto">
          <a:xfrm>
            <a:off x="3017838" y="4541838"/>
            <a:ext cx="1587" cy="33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Line 30"/>
          <p:cNvSpPr>
            <a:spLocks noChangeShapeType="1"/>
          </p:cNvSpPr>
          <p:nvPr/>
        </p:nvSpPr>
        <p:spPr bwMode="auto">
          <a:xfrm>
            <a:off x="3017838" y="5549900"/>
            <a:ext cx="1587" cy="33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3407" name="Text Box 31"/>
          <p:cNvSpPr txBox="1">
            <a:spLocks noChangeArrowheads="1"/>
          </p:cNvSpPr>
          <p:nvPr/>
        </p:nvSpPr>
        <p:spPr bwMode="auto">
          <a:xfrm>
            <a:off x="4716463" y="5024438"/>
            <a:ext cx="34290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CaPO4 ppt (soft tissue)</a:t>
            </a:r>
          </a:p>
          <a:p>
            <a:pPr lvl="2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Pruritis</a:t>
            </a:r>
          </a:p>
          <a:p>
            <a:pPr lvl="2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Vascular and </a:t>
            </a:r>
          </a:p>
          <a:p>
            <a:pPr lvl="2" eaLnBrk="0" hangingPunct="0">
              <a:defRPr/>
            </a:pPr>
            <a:r>
              <a:rPr lang="en-GB" sz="1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Visceral calcification</a:t>
            </a:r>
            <a:endParaRPr lang="en-GB" sz="1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32" name="Line 32"/>
          <p:cNvSpPr>
            <a:spLocks noChangeShapeType="1"/>
          </p:cNvSpPr>
          <p:nvPr/>
        </p:nvSpPr>
        <p:spPr bwMode="auto">
          <a:xfrm flipV="1">
            <a:off x="4248150" y="4343400"/>
            <a:ext cx="8286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Line 33"/>
          <p:cNvSpPr>
            <a:spLocks noChangeShapeType="1"/>
          </p:cNvSpPr>
          <p:nvPr/>
        </p:nvSpPr>
        <p:spPr bwMode="auto">
          <a:xfrm flipV="1">
            <a:off x="4248150" y="5227638"/>
            <a:ext cx="8286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3410" name="Text Box 34"/>
          <p:cNvSpPr txBox="1">
            <a:spLocks noChangeArrowheads="1"/>
          </p:cNvSpPr>
          <p:nvPr/>
        </p:nvSpPr>
        <p:spPr bwMode="auto">
          <a:xfrm>
            <a:off x="34925" y="4017963"/>
            <a:ext cx="2160588" cy="21066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>
                <a:solidFill>
                  <a:srgbClr val="003399"/>
                </a:solidFill>
              </a:rPr>
              <a:t>Normal serum levels 0.8-1.4 mmol/l</a:t>
            </a:r>
          </a:p>
          <a:p>
            <a:pPr eaLnBrk="0" hangingPunct="0">
              <a:defRPr/>
            </a:pPr>
            <a:endParaRPr lang="en-GB" sz="1600">
              <a:solidFill>
                <a:srgbClr val="003399"/>
              </a:solidFill>
            </a:endParaRPr>
          </a:p>
          <a:p>
            <a:pPr eaLnBrk="0" hangingPunct="0">
              <a:defRPr/>
            </a:pPr>
            <a:r>
              <a:rPr lang="en-GB" sz="1600">
                <a:solidFill>
                  <a:srgbClr val="003399"/>
                </a:solidFill>
              </a:rPr>
              <a:t>Serum P- </a:t>
            </a:r>
            <a:r>
              <a:rPr lang="en-GB" sz="1600">
                <a:solidFill>
                  <a:srgbClr val="003399"/>
                </a:solidFill>
                <a:sym typeface="Wingdings" pitchFamily="2" charset="2"/>
              </a:rPr>
              <a:t> when approx 75% kidney  function lost</a:t>
            </a:r>
            <a:endParaRPr lang="en-GB" sz="1600">
              <a:solidFill>
                <a:srgbClr val="003399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Renal Bone Disease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ChangeArrowheads="1"/>
          </p:cNvSpPr>
          <p:nvPr/>
        </p:nvSpPr>
        <p:spPr bwMode="auto">
          <a:xfrm>
            <a:off x="900113" y="2276475"/>
            <a:ext cx="6335712" cy="2592388"/>
          </a:xfrm>
          <a:prstGeom prst="rect">
            <a:avLst/>
          </a:prstGeom>
          <a:solidFill>
            <a:srgbClr val="0099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188913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Causes of </a:t>
            </a:r>
            <a:r>
              <a:rPr lang="en-GB" dirty="0" err="1" smtClean="0"/>
              <a:t>Hyperphosphataemia</a:t>
            </a:r>
            <a:endParaRPr lang="en-GB" dirty="0" smtClean="0"/>
          </a:p>
        </p:txBody>
      </p:sp>
      <p:sp>
        <p:nvSpPr>
          <p:cNvPr id="168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2400" smtClean="0"/>
          </a:p>
        </p:txBody>
      </p:sp>
      <p:pic>
        <p:nvPicPr>
          <p:cNvPr id="168964" name="Picture 5" descr="Phos losses"/>
          <p:cNvPicPr>
            <a:picLocks noChangeAspect="1" noChangeArrowheads="1"/>
          </p:cNvPicPr>
          <p:nvPr/>
        </p:nvPicPr>
        <p:blipFill>
          <a:blip r:embed="rId3"/>
          <a:srcRect t="6438" b="5937"/>
          <a:stretch>
            <a:fillRect/>
          </a:stretch>
        </p:blipFill>
        <p:spPr bwMode="auto">
          <a:xfrm>
            <a:off x="969963" y="2428875"/>
            <a:ext cx="61944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Line 6"/>
          <p:cNvSpPr>
            <a:spLocks noChangeShapeType="1"/>
          </p:cNvSpPr>
          <p:nvPr/>
        </p:nvSpPr>
        <p:spPr bwMode="auto">
          <a:xfrm flipH="1">
            <a:off x="755650" y="4797425"/>
            <a:ext cx="360363" cy="5032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8966" name="Text Box 7"/>
          <p:cNvSpPr txBox="1">
            <a:spLocks noChangeArrowheads="1"/>
          </p:cNvSpPr>
          <p:nvPr/>
        </p:nvSpPr>
        <p:spPr bwMode="auto">
          <a:xfrm>
            <a:off x="-323850" y="5294313"/>
            <a:ext cx="309721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rgbClr val="003399"/>
                </a:solidFill>
              </a:rPr>
              <a:t>Decreased excretion</a:t>
            </a:r>
          </a:p>
        </p:txBody>
      </p:sp>
      <p:sp>
        <p:nvSpPr>
          <p:cNvPr id="168967" name="Text Box 8"/>
          <p:cNvSpPr txBox="1">
            <a:spLocks noChangeArrowheads="1"/>
          </p:cNvSpPr>
          <p:nvPr/>
        </p:nvSpPr>
        <p:spPr bwMode="auto">
          <a:xfrm>
            <a:off x="7380288" y="3357563"/>
            <a:ext cx="25923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rgbClr val="003399"/>
                </a:solidFill>
              </a:rPr>
              <a:t>Excess intake</a:t>
            </a:r>
          </a:p>
        </p:txBody>
      </p:sp>
      <p:sp>
        <p:nvSpPr>
          <p:cNvPr id="168968" name="Text Box 9"/>
          <p:cNvSpPr txBox="1">
            <a:spLocks noChangeArrowheads="1"/>
          </p:cNvSpPr>
          <p:nvPr/>
        </p:nvSpPr>
        <p:spPr bwMode="auto">
          <a:xfrm>
            <a:off x="7380288" y="1196975"/>
            <a:ext cx="1763712" cy="2014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rgbClr val="003399"/>
                </a:solidFill>
              </a:rPr>
              <a:t>Suboptimal use of tablets to chelate phosphate intake (phosphate binders)</a:t>
            </a:r>
          </a:p>
        </p:txBody>
      </p:sp>
      <p:sp>
        <p:nvSpPr>
          <p:cNvPr id="168969" name="Line 10"/>
          <p:cNvSpPr>
            <a:spLocks noChangeShapeType="1"/>
          </p:cNvSpPr>
          <p:nvPr/>
        </p:nvSpPr>
        <p:spPr bwMode="auto">
          <a:xfrm flipV="1">
            <a:off x="6948488" y="2349500"/>
            <a:ext cx="431800" cy="2873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8970" name="Line 11"/>
          <p:cNvSpPr>
            <a:spLocks noChangeShapeType="1"/>
          </p:cNvSpPr>
          <p:nvPr/>
        </p:nvSpPr>
        <p:spPr bwMode="auto">
          <a:xfrm>
            <a:off x="6443663" y="3068638"/>
            <a:ext cx="936625" cy="5048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8971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30972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rgbClr val="003399"/>
                </a:solidFill>
              </a:rPr>
              <a:t>Suboptimal dialysis</a:t>
            </a:r>
          </a:p>
        </p:txBody>
      </p:sp>
      <p:sp>
        <p:nvSpPr>
          <p:cNvPr id="168972" name="Line 13"/>
          <p:cNvSpPr>
            <a:spLocks noChangeShapeType="1"/>
          </p:cNvSpPr>
          <p:nvPr/>
        </p:nvSpPr>
        <p:spPr bwMode="auto">
          <a:xfrm>
            <a:off x="2124075" y="4005263"/>
            <a:ext cx="10795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8973" name="Line 14"/>
          <p:cNvSpPr>
            <a:spLocks noChangeShapeType="1"/>
          </p:cNvSpPr>
          <p:nvPr/>
        </p:nvSpPr>
        <p:spPr bwMode="auto">
          <a:xfrm>
            <a:off x="4787900" y="4365625"/>
            <a:ext cx="936625" cy="1079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8974" name="Text Box 15"/>
          <p:cNvSpPr txBox="1">
            <a:spLocks noChangeArrowheads="1"/>
          </p:cNvSpPr>
          <p:nvPr/>
        </p:nvSpPr>
        <p:spPr bwMode="auto">
          <a:xfrm>
            <a:off x="5075238" y="5438775"/>
            <a:ext cx="30972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rgbClr val="003399"/>
                </a:solidFill>
              </a:rPr>
              <a:t>Hyperparathyroidism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/>
          <a:srcRect l="49947"/>
          <a:stretch>
            <a:fillRect/>
          </a:stretch>
        </p:blipFill>
        <p:spPr bwMode="auto">
          <a:xfrm>
            <a:off x="4786313" y="2643188"/>
            <a:ext cx="41497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1"/>
          <p:cNvPicPr>
            <a:picLocks noChangeAspect="1" noChangeArrowheads="1"/>
          </p:cNvPicPr>
          <p:nvPr/>
        </p:nvPicPr>
        <p:blipFill>
          <a:blip r:embed="rId3"/>
          <a:srcRect r="50185"/>
          <a:stretch>
            <a:fillRect/>
          </a:stretch>
        </p:blipFill>
        <p:spPr bwMode="auto">
          <a:xfrm>
            <a:off x="4772025" y="214313"/>
            <a:ext cx="23923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6" descr="Anteroposterior radiograph of the hand in a patie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2714625"/>
            <a:ext cx="41783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25" name="Title 7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5043488" cy="11430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Bone </a:t>
            </a:r>
            <a:r>
              <a:rPr lang="en-GB" sz="3600" dirty="0" smtClean="0">
                <a:solidFill>
                  <a:srgbClr val="002E8A"/>
                </a:solidFill>
                <a:latin typeface="Arial Rounded MT Bold" pitchFamily="34" charset="0"/>
              </a:rPr>
              <a:t/>
            </a:r>
            <a:br>
              <a:rPr lang="en-GB" sz="3600" dirty="0" smtClean="0">
                <a:solidFill>
                  <a:srgbClr val="002E8A"/>
                </a:solidFill>
                <a:latin typeface="Arial Rounded MT Bold" pitchFamily="34" charset="0"/>
              </a:rPr>
            </a:b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Deformities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7524750" y="188913"/>
            <a:ext cx="1979613" cy="1235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Same patient 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(4 years apart)</a:t>
            </a:r>
          </a:p>
        </p:txBody>
      </p:sp>
      <p:sp>
        <p:nvSpPr>
          <p:cNvPr id="171014" name="Line 7"/>
          <p:cNvSpPr>
            <a:spLocks noChangeShapeType="1"/>
          </p:cNvSpPr>
          <p:nvPr/>
        </p:nvSpPr>
        <p:spPr bwMode="auto">
          <a:xfrm flipH="1">
            <a:off x="7164388" y="1412875"/>
            <a:ext cx="431800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1015" name="Line 8"/>
          <p:cNvSpPr>
            <a:spLocks noChangeShapeType="1"/>
          </p:cNvSpPr>
          <p:nvPr/>
        </p:nvSpPr>
        <p:spPr bwMode="auto">
          <a:xfrm>
            <a:off x="7885113" y="1484313"/>
            <a:ext cx="0" cy="10080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 descr="Oblique radiograph of the hand in a dialysis pat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3214688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8" descr="Oblique radiograph of the wrist in a patient with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275" y="3929063"/>
            <a:ext cx="30226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86125" y="214313"/>
            <a:ext cx="6015038" cy="1143000"/>
          </a:xfrm>
          <a:prstGeom prst="rect">
            <a:avLst/>
          </a:prstGeom>
        </p:spPr>
        <p:txBody>
          <a:bodyPr/>
          <a:lstStyle/>
          <a:p>
            <a:pPr lvl="1" algn="ctr" eaLnBrk="0" hangingPunct="0">
              <a:defRPr/>
            </a:pPr>
            <a:r>
              <a:rPr lang="en-GB" sz="4400" b="0" dirty="0">
                <a:latin typeface="+mj-lt"/>
                <a:ea typeface="+mj-ea"/>
                <a:cs typeface="+mj-cs"/>
              </a:rPr>
              <a:t>tissue calcification</a:t>
            </a:r>
          </a:p>
        </p:txBody>
      </p:sp>
      <p:sp>
        <p:nvSpPr>
          <p:cNvPr id="173060" name="Text Box 5"/>
          <p:cNvSpPr txBox="1">
            <a:spLocks noChangeArrowheads="1"/>
          </p:cNvSpPr>
          <p:nvPr/>
        </p:nvSpPr>
        <p:spPr bwMode="auto">
          <a:xfrm>
            <a:off x="4356100" y="333375"/>
            <a:ext cx="4319588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 b="0">
                <a:solidFill>
                  <a:srgbClr val="002E8A"/>
                </a:solidFill>
                <a:latin typeface="Arial Rounded MT Bold" pitchFamily="34" charset="0"/>
              </a:rPr>
              <a:t>Calcification</a:t>
            </a:r>
          </a:p>
        </p:txBody>
      </p:sp>
      <p:pic>
        <p:nvPicPr>
          <p:cNvPr id="173061" name="Picture 6" descr="softtissuecalcific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196975"/>
            <a:ext cx="2352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Title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796925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GB" sz="3600" b="0" dirty="0" err="1" smtClean="0">
                <a:solidFill>
                  <a:srgbClr val="002E8A"/>
                </a:solidFill>
                <a:latin typeface="Arial Rounded MT Bold" pitchFamily="34" charset="0"/>
              </a:rPr>
              <a:t>Calciphylaxis</a:t>
            </a:r>
            <a:endParaRPr lang="en-GB" sz="3600" b="0" dirty="0" smtClean="0">
              <a:solidFill>
                <a:srgbClr val="002E8A"/>
              </a:solidFill>
              <a:latin typeface="Arial Rounded MT Bold" pitchFamily="34" charset="0"/>
            </a:endParaRPr>
          </a:p>
        </p:txBody>
      </p:sp>
      <p:pic>
        <p:nvPicPr>
          <p:cNvPr id="175106" name="Picture 7" descr="03030517_10"/>
          <p:cNvPicPr>
            <a:picLocks noChangeAspect="1" noChangeArrowheads="1"/>
          </p:cNvPicPr>
          <p:nvPr/>
        </p:nvPicPr>
        <p:blipFill>
          <a:blip r:embed="rId3"/>
          <a:srcRect r="7498"/>
          <a:stretch>
            <a:fillRect/>
          </a:stretch>
        </p:blipFill>
        <p:spPr bwMode="auto">
          <a:xfrm>
            <a:off x="928688" y="1143000"/>
            <a:ext cx="3857625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07" name="Picture 2" descr="http://www.biomedcentral.com/content/figures/1471-2369-4-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75" y="4071938"/>
            <a:ext cx="3894138" cy="259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08" name="Picture 4" descr="http://www.coldbacon.com/mdtruth/pics/calciphylaxis.jpg"/>
          <p:cNvPicPr>
            <a:picLocks noChangeAspect="1" noChangeArrowheads="1"/>
          </p:cNvPicPr>
          <p:nvPr/>
        </p:nvPicPr>
        <p:blipFill>
          <a:blip r:embed="rId5"/>
          <a:srcRect l="5798" t="4514" r="5283" b="5208"/>
          <a:stretch>
            <a:fillRect/>
          </a:stretch>
        </p:blipFill>
        <p:spPr bwMode="auto">
          <a:xfrm>
            <a:off x="4984750" y="1143000"/>
            <a:ext cx="3032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09" name="Picture 6" descr="http://www.hdcn.com/fig/foot6.jpg"/>
          <p:cNvPicPr>
            <a:picLocks noChangeAspect="1" noChangeArrowheads="1"/>
          </p:cNvPicPr>
          <p:nvPr/>
        </p:nvPicPr>
        <p:blipFill>
          <a:blip r:embed="rId6"/>
          <a:srcRect t="5859" r="4295" b="3319"/>
          <a:stretch>
            <a:fillRect/>
          </a:stretch>
        </p:blipFill>
        <p:spPr bwMode="auto">
          <a:xfrm>
            <a:off x="5000625" y="4775200"/>
            <a:ext cx="3000375" cy="189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38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Phosphate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54288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mtClean="0"/>
              <a:t>Target phosphate levels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mtClean="0"/>
          </a:p>
          <a:p>
            <a:pPr lvl="1">
              <a:lnSpc>
                <a:spcPct val="80000"/>
              </a:lnSpc>
            </a:pPr>
            <a:r>
              <a:rPr lang="en-GB" smtClean="0"/>
              <a:t>UK Guidelines for dialysis: 1.1-1.8 mmol/L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UK Guidelines for pre-dialysis: 0.8-1.5mmol/L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(Normal levels: 0.8-1.4 mmol/L)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GB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115888"/>
            <a:ext cx="8664575" cy="115252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spcBef>
                <a:spcPct val="40000"/>
              </a:spcBef>
              <a:buSzPct val="100000"/>
              <a:buFontTx/>
              <a:buNone/>
            </a:pPr>
            <a:r>
              <a:rPr lang="en-GB" sz="2800" smtClean="0">
                <a:latin typeface="Calibri" pitchFamily="34" charset="0"/>
              </a:rPr>
              <a:t>High phosphate foods</a:t>
            </a:r>
          </a:p>
          <a:p>
            <a:pPr>
              <a:spcBef>
                <a:spcPct val="40000"/>
              </a:spcBef>
              <a:buSzPct val="100000"/>
              <a:buFontTx/>
              <a:buNone/>
            </a:pPr>
            <a:endParaRPr lang="en-GB" sz="2800" smtClean="0"/>
          </a:p>
        </p:txBody>
      </p:sp>
      <p:pic>
        <p:nvPicPr>
          <p:cNvPr id="179202" name="Picture 4" descr="IM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309813"/>
            <a:ext cx="61928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Text Box 5"/>
          <p:cNvSpPr txBox="1">
            <a:spLocks noChangeArrowheads="1"/>
          </p:cNvSpPr>
          <p:nvPr/>
        </p:nvSpPr>
        <p:spPr bwMode="auto">
          <a:xfrm>
            <a:off x="0" y="3933825"/>
            <a:ext cx="2124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Fish with small bones</a:t>
            </a:r>
          </a:p>
        </p:txBody>
      </p:sp>
      <p:sp>
        <p:nvSpPr>
          <p:cNvPr id="179204" name="Text Box 6"/>
          <p:cNvSpPr txBox="1">
            <a:spLocks noChangeArrowheads="1"/>
          </p:cNvSpPr>
          <p:nvPr/>
        </p:nvSpPr>
        <p:spPr bwMode="auto">
          <a:xfrm>
            <a:off x="971550" y="5949950"/>
            <a:ext cx="21240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Seafood</a:t>
            </a:r>
          </a:p>
        </p:txBody>
      </p:sp>
      <p:sp>
        <p:nvSpPr>
          <p:cNvPr id="179205" name="Text Box 7"/>
          <p:cNvSpPr txBox="1">
            <a:spLocks noChangeArrowheads="1"/>
          </p:cNvSpPr>
          <p:nvPr/>
        </p:nvSpPr>
        <p:spPr bwMode="auto">
          <a:xfrm>
            <a:off x="3779838" y="6165850"/>
            <a:ext cx="21240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Nuts</a:t>
            </a:r>
          </a:p>
        </p:txBody>
      </p:sp>
      <p:sp>
        <p:nvSpPr>
          <p:cNvPr id="179206" name="Text Box 8"/>
          <p:cNvSpPr txBox="1">
            <a:spLocks noChangeArrowheads="1"/>
          </p:cNvSpPr>
          <p:nvPr/>
        </p:nvSpPr>
        <p:spPr bwMode="auto">
          <a:xfrm>
            <a:off x="5003800" y="6165850"/>
            <a:ext cx="21240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Chocolate</a:t>
            </a:r>
          </a:p>
        </p:txBody>
      </p:sp>
      <p:sp>
        <p:nvSpPr>
          <p:cNvPr id="179207" name="Text Box 9"/>
          <p:cNvSpPr txBox="1">
            <a:spLocks noChangeArrowheads="1"/>
          </p:cNvSpPr>
          <p:nvPr/>
        </p:nvSpPr>
        <p:spPr bwMode="auto">
          <a:xfrm>
            <a:off x="6804025" y="5300663"/>
            <a:ext cx="2124075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Hard cheese and processed cheeses</a:t>
            </a:r>
          </a:p>
        </p:txBody>
      </p:sp>
      <p:sp>
        <p:nvSpPr>
          <p:cNvPr id="179208" name="Text Box 10"/>
          <p:cNvSpPr txBox="1">
            <a:spLocks noChangeArrowheads="1"/>
          </p:cNvSpPr>
          <p:nvPr/>
        </p:nvSpPr>
        <p:spPr bwMode="auto">
          <a:xfrm>
            <a:off x="6659563" y="1916113"/>
            <a:ext cx="2124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Dairy products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684213" y="342900"/>
            <a:ext cx="809942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3400" b="0" smtClean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9372600" cy="1143000"/>
          </a:xfrm>
        </p:spPr>
        <p:txBody>
          <a:bodyPr/>
          <a:lstStyle/>
          <a:p>
            <a:pPr algn="ctr">
              <a:defRPr/>
            </a:pPr>
            <a:r>
              <a:rPr lang="en-GB" sz="3200" b="0" dirty="0" smtClean="0">
                <a:latin typeface="Calibri" pitchFamily="34" charset="0"/>
                <a:cs typeface="Calibri" pitchFamily="34" charset="0"/>
              </a:rPr>
              <a:t>Medication</a:t>
            </a:r>
            <a:r>
              <a:rPr lang="en-GB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3200" b="0" dirty="0" smtClean="0">
                <a:latin typeface="Calibri" pitchFamily="34" charset="0"/>
                <a:cs typeface="Calibri" pitchFamily="34" charset="0"/>
              </a:rPr>
              <a:t>Phosphate binders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</a:t>
            </a:r>
          </a:p>
        </p:txBody>
      </p:sp>
      <p:pic>
        <p:nvPicPr>
          <p:cNvPr id="181250" name="Picture 11" descr="alu-c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2501900"/>
            <a:ext cx="1079500" cy="1079500"/>
          </a:xfrm>
        </p:spPr>
      </p:pic>
      <p:pic>
        <p:nvPicPr>
          <p:cNvPr id="181251" name="Picture 12" descr="calcich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619250" y="2501900"/>
            <a:ext cx="1079500" cy="771525"/>
          </a:xfrm>
        </p:spPr>
      </p:pic>
      <p:pic>
        <p:nvPicPr>
          <p:cNvPr id="181252" name="Picture 14" descr="renag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501900"/>
            <a:ext cx="876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15" descr="Fosren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501900"/>
            <a:ext cx="495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4" name="Picture 17" descr="Phos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2573338"/>
            <a:ext cx="704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5" name="Text Box 18"/>
          <p:cNvSpPr txBox="1">
            <a:spLocks noChangeArrowheads="1"/>
          </p:cNvSpPr>
          <p:nvPr/>
        </p:nvSpPr>
        <p:spPr bwMode="auto">
          <a:xfrm>
            <a:off x="395288" y="4229100"/>
            <a:ext cx="8353425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 dirty="0">
                <a:solidFill>
                  <a:schemeClr val="bg2"/>
                </a:solidFill>
              </a:rPr>
              <a:t>Large tablets: contain calcium or calcium free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0" dirty="0">
                <a:solidFill>
                  <a:schemeClr val="bg2"/>
                </a:solidFill>
              </a:rPr>
              <a:t>Dose can vary from 3-9 per day (average)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0" dirty="0">
                <a:solidFill>
                  <a:schemeClr val="bg2"/>
                </a:solidFill>
              </a:rPr>
              <a:t>Chew or swallow </a:t>
            </a:r>
            <a:r>
              <a:rPr lang="en-GB" sz="1800" b="0" dirty="0" smtClean="0">
                <a:solidFill>
                  <a:schemeClr val="bg2"/>
                </a:solidFill>
              </a:rPr>
              <a:t>whole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0" dirty="0" smtClean="0">
                <a:solidFill>
                  <a:schemeClr val="bg2"/>
                </a:solidFill>
              </a:rPr>
              <a:t>Powder formulations now available</a:t>
            </a:r>
            <a:endParaRPr lang="en-GB" sz="1800" b="0" dirty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sz="1800" b="0" dirty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b="0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ounded Rectangle 23"/>
          <p:cNvSpPr>
            <a:spLocks noChangeArrowheads="1"/>
          </p:cNvSpPr>
          <p:nvPr/>
        </p:nvSpPr>
        <p:spPr bwMode="auto">
          <a:xfrm>
            <a:off x="6680200" y="4652963"/>
            <a:ext cx="2303463" cy="15128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5602" name="Rounded Rectangle 21"/>
          <p:cNvSpPr>
            <a:spLocks noChangeArrowheads="1"/>
          </p:cNvSpPr>
          <p:nvPr/>
        </p:nvSpPr>
        <p:spPr bwMode="auto">
          <a:xfrm>
            <a:off x="6718300" y="3860800"/>
            <a:ext cx="2303463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5603" name="Rounded Rectangle 20"/>
          <p:cNvSpPr>
            <a:spLocks noChangeArrowheads="1"/>
          </p:cNvSpPr>
          <p:nvPr/>
        </p:nvSpPr>
        <p:spPr bwMode="auto">
          <a:xfrm>
            <a:off x="6443663" y="1989138"/>
            <a:ext cx="2592387" cy="15843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5604" name="Rounded Rectangle 19"/>
          <p:cNvSpPr>
            <a:spLocks noChangeArrowheads="1"/>
          </p:cNvSpPr>
          <p:nvPr/>
        </p:nvSpPr>
        <p:spPr bwMode="auto">
          <a:xfrm>
            <a:off x="1065213" y="4941888"/>
            <a:ext cx="2016125" cy="10080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5605" name="Rounded Rectangle 18"/>
          <p:cNvSpPr>
            <a:spLocks noChangeArrowheads="1"/>
          </p:cNvSpPr>
          <p:nvPr/>
        </p:nvSpPr>
        <p:spPr bwMode="auto">
          <a:xfrm>
            <a:off x="34925" y="3429000"/>
            <a:ext cx="3097213" cy="1008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5606" name="Rounded Rectangle 17"/>
          <p:cNvSpPr>
            <a:spLocks noChangeArrowheads="1"/>
          </p:cNvSpPr>
          <p:nvPr/>
        </p:nvSpPr>
        <p:spPr bwMode="auto">
          <a:xfrm>
            <a:off x="33338" y="2241550"/>
            <a:ext cx="3419475" cy="1008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Functions of the healthy kidney</a:t>
            </a: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685800" y="2220913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2082800" cy="304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16517" name="Text Box 5"/>
          <p:cNvSpPr txBox="1">
            <a:spLocks noChangeArrowheads="1"/>
          </p:cNvSpPr>
          <p:nvPr/>
        </p:nvSpPr>
        <p:spPr bwMode="auto">
          <a:xfrm>
            <a:off x="76200" y="2325688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Excrete waste products (Urea,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Creatinine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phosphate etc)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52388" y="3627438"/>
            <a:ext cx="317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Volume and composition   of body fluids</a:t>
            </a:r>
            <a:endParaRPr lang="en-GB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1101725" y="5116513"/>
            <a:ext cx="267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Erythropoietin production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20" name="Text Box 8"/>
          <p:cNvSpPr txBox="1">
            <a:spLocks noChangeArrowheads="1"/>
          </p:cNvSpPr>
          <p:nvPr/>
        </p:nvSpPr>
        <p:spPr bwMode="auto">
          <a:xfrm>
            <a:off x="6659563" y="3860800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Maintain potassium balance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4" name="AutoShape 9"/>
          <p:cNvSpPr>
            <a:spLocks noChangeArrowheads="1"/>
          </p:cNvSpPr>
          <p:nvPr/>
        </p:nvSpPr>
        <p:spPr bwMode="auto">
          <a:xfrm rot="10800000">
            <a:off x="3462338" y="2205038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15" name="AutoShape 10"/>
          <p:cNvSpPr>
            <a:spLocks noChangeArrowheads="1"/>
          </p:cNvSpPr>
          <p:nvPr/>
        </p:nvSpPr>
        <p:spPr bwMode="auto">
          <a:xfrm rot="10800000">
            <a:off x="3290888" y="3751263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16" name="AutoShape 11"/>
          <p:cNvSpPr>
            <a:spLocks noChangeArrowheads="1"/>
          </p:cNvSpPr>
          <p:nvPr/>
        </p:nvSpPr>
        <p:spPr bwMode="auto">
          <a:xfrm rot="10800000">
            <a:off x="3281363" y="5140325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17" name="AutoShape 12"/>
          <p:cNvSpPr>
            <a:spLocks noChangeArrowheads="1"/>
          </p:cNvSpPr>
          <p:nvPr/>
        </p:nvSpPr>
        <p:spPr bwMode="auto">
          <a:xfrm>
            <a:off x="5934075" y="3770313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18" name="Text Box 13"/>
          <p:cNvSpPr txBox="1">
            <a:spLocks noChangeArrowheads="1"/>
          </p:cNvSpPr>
          <p:nvPr/>
        </p:nvSpPr>
        <p:spPr bwMode="auto">
          <a:xfrm>
            <a:off x="6870700" y="53340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1216526" name="Text Box 14"/>
          <p:cNvSpPr txBox="1">
            <a:spLocks noChangeArrowheads="1"/>
          </p:cNvSpPr>
          <p:nvPr/>
        </p:nvSpPr>
        <p:spPr bwMode="auto">
          <a:xfrm>
            <a:off x="6465888" y="1976438"/>
            <a:ext cx="28432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Activate 25-hydroxycholecalciferol  to produce 1,25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dihydroxyvitamin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</a:t>
            </a:r>
            <a:r>
              <a:rPr lang="en-GB" sz="200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 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(active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vit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D)</a:t>
            </a:r>
          </a:p>
        </p:txBody>
      </p:sp>
      <p:sp>
        <p:nvSpPr>
          <p:cNvPr id="25620" name="AutoShape 15"/>
          <p:cNvSpPr>
            <a:spLocks noChangeArrowheads="1"/>
          </p:cNvSpPr>
          <p:nvPr/>
        </p:nvSpPr>
        <p:spPr bwMode="auto">
          <a:xfrm>
            <a:off x="5795963" y="2205038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21" name="AutoShape 16"/>
          <p:cNvSpPr>
            <a:spLocks noChangeArrowheads="1"/>
          </p:cNvSpPr>
          <p:nvPr/>
        </p:nvSpPr>
        <p:spPr bwMode="auto">
          <a:xfrm>
            <a:off x="5983288" y="51562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16529" name="Text Box 17"/>
          <p:cNvSpPr txBox="1">
            <a:spLocks noChangeArrowheads="1"/>
          </p:cNvSpPr>
          <p:nvPr/>
        </p:nvSpPr>
        <p:spPr bwMode="auto">
          <a:xfrm>
            <a:off x="6659563" y="4797425"/>
            <a:ext cx="2771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Acid/base balance: excrete H</a:t>
            </a:r>
            <a:r>
              <a:rPr lang="en-GB" sz="2000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+ 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reabsorption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of bicarbonate ions</a:t>
            </a:r>
            <a:r>
              <a:rPr lang="en-GB" dirty="0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ChangeArrowheads="1"/>
          </p:cNvSpPr>
          <p:nvPr/>
        </p:nvSpPr>
        <p:spPr bwMode="auto">
          <a:xfrm>
            <a:off x="684213" y="692150"/>
            <a:ext cx="5543550" cy="49688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3298" name="Text Box 3"/>
          <p:cNvSpPr txBox="1">
            <a:spLocks noChangeArrowheads="1"/>
          </p:cNvSpPr>
          <p:nvPr/>
        </p:nvSpPr>
        <p:spPr bwMode="auto">
          <a:xfrm>
            <a:off x="900113" y="928688"/>
            <a:ext cx="4319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Dietetic treatment</a:t>
            </a:r>
          </a:p>
        </p:txBody>
      </p:sp>
      <p:sp>
        <p:nvSpPr>
          <p:cNvPr id="183299" name="Text Box 8"/>
          <p:cNvSpPr txBox="1">
            <a:spLocks noChangeArrowheads="1"/>
          </p:cNvSpPr>
          <p:nvPr/>
        </p:nvSpPr>
        <p:spPr bwMode="auto">
          <a:xfrm>
            <a:off x="684213" y="1431925"/>
            <a:ext cx="5472112" cy="4616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Aim for phosphate level of &lt;1.5mmol/L by: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-Reduce phosphate in diet (cream cakes, prawn cocktails etc), suggest suitable alternatives. 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-Start on phosphate binders and time appropriately with meals and snacks</a:t>
            </a:r>
          </a:p>
          <a:p>
            <a:pPr eaLnBrk="0" hangingPunct="0">
              <a:spcBef>
                <a:spcPct val="50000"/>
              </a:spcBef>
            </a:pPr>
            <a:endParaRPr lang="en-GB" sz="2000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Maintain calorie intake but ensure protein intake reduced to 0.75g/kg/day.  </a:t>
            </a:r>
            <a:endParaRPr lang="en-GB" sz="2800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</p:txBody>
      </p:sp>
      <p:pic>
        <p:nvPicPr>
          <p:cNvPr id="183300" name="Picture 5" descr="Qu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229" y="1628800"/>
            <a:ext cx="2200275" cy="2628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Text Box 4"/>
          <p:cNvSpPr txBox="1">
            <a:spLocks noChangeArrowheads="1"/>
          </p:cNvSpPr>
          <p:nvPr/>
        </p:nvSpPr>
        <p:spPr bwMode="auto">
          <a:xfrm>
            <a:off x="827088" y="546100"/>
            <a:ext cx="3455987" cy="22383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PS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28 year old male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Sailor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Smoker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On Haemodialysis</a:t>
            </a:r>
          </a:p>
        </p:txBody>
      </p:sp>
      <p:sp>
        <p:nvSpPr>
          <p:cNvPr id="1366019" name="Text Box 7"/>
          <p:cNvSpPr txBox="1">
            <a:spLocks noChangeArrowheads="1"/>
          </p:cNvSpPr>
          <p:nvPr/>
        </p:nvSpPr>
        <p:spPr bwMode="auto">
          <a:xfrm>
            <a:off x="5003800" y="3541713"/>
            <a:ext cx="3457575" cy="26955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sunday night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ambulance to A+E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found collapsed by girlfriend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pulse 	30 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BP 	70/40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K	7.2mmol/L</a:t>
            </a:r>
          </a:p>
        </p:txBody>
      </p:sp>
      <p:sp>
        <p:nvSpPr>
          <p:cNvPr id="185347" name="Text Box 8"/>
          <p:cNvSpPr txBox="1">
            <a:spLocks noChangeArrowheads="1"/>
          </p:cNvSpPr>
          <p:nvPr/>
        </p:nvSpPr>
        <p:spPr bwMode="auto">
          <a:xfrm>
            <a:off x="4786313" y="1627188"/>
            <a:ext cx="1225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Case 2</a:t>
            </a:r>
            <a:endParaRPr lang="en-GB" b="0">
              <a:solidFill>
                <a:schemeClr val="bg2"/>
              </a:solidFill>
            </a:endParaRPr>
          </a:p>
        </p:txBody>
      </p:sp>
      <p:sp>
        <p:nvSpPr>
          <p:cNvPr id="1366021" name="Text Box 7"/>
          <p:cNvSpPr txBox="1">
            <a:spLocks noChangeArrowheads="1"/>
          </p:cNvSpPr>
          <p:nvPr/>
        </p:nvSpPr>
        <p:spPr bwMode="auto">
          <a:xfrm>
            <a:off x="827088" y="5370513"/>
            <a:ext cx="3455987" cy="7143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diet	green vegetables, 	especially spinach</a:t>
            </a:r>
          </a:p>
        </p:txBody>
      </p:sp>
      <p:pic>
        <p:nvPicPr>
          <p:cNvPr id="1366023" name="Picture 7" descr="stemi_cardiac_arrest_postpci_ecg_b"/>
          <p:cNvPicPr>
            <a:picLocks noChangeAspect="1" noChangeArrowheads="1"/>
          </p:cNvPicPr>
          <p:nvPr/>
        </p:nvPicPr>
        <p:blipFill>
          <a:blip r:embed="rId3"/>
          <a:srcRect t="4512" r="50613" b="50020"/>
          <a:stretch>
            <a:fillRect/>
          </a:stretch>
        </p:blipFill>
        <p:spPr bwMode="auto">
          <a:xfrm>
            <a:off x="827088" y="3140075"/>
            <a:ext cx="3455987" cy="1871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8" grpId="0" animBg="1"/>
      <p:bldP spid="1366019" grpId="0" animBg="1"/>
      <p:bldP spid="13660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Potassium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Hyperkalaemia can be present in CKD, HD and PD patients</a:t>
            </a:r>
          </a:p>
          <a:p>
            <a:pPr>
              <a:lnSpc>
                <a:spcPct val="80000"/>
              </a:lnSpc>
            </a:pPr>
            <a:endParaRPr lang="en-GB" sz="2800" smtClean="0"/>
          </a:p>
          <a:p>
            <a:pPr>
              <a:lnSpc>
                <a:spcPct val="80000"/>
              </a:lnSpc>
            </a:pPr>
            <a:r>
              <a:rPr lang="en-GB" sz="2800" smtClean="0"/>
              <a:t>Can lead to sudden death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87395" name="Picture 4" descr="Cardiac arrythm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933825"/>
            <a:ext cx="3524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r>
              <a:rPr lang="en-GB" dirty="0" smtClean="0"/>
              <a:t>Targets for potassium at Imperial NHS Trust</a:t>
            </a:r>
          </a:p>
          <a:p>
            <a:pPr lvl="1">
              <a:buFont typeface="Arial" charset="0"/>
              <a:buNone/>
            </a:pPr>
            <a:endParaRPr lang="en-GB" dirty="0" smtClean="0"/>
          </a:p>
          <a:p>
            <a:pPr lvl="2"/>
            <a:r>
              <a:rPr lang="en-GB" dirty="0" smtClean="0"/>
              <a:t> 3.5-6.0mmol/L HD</a:t>
            </a:r>
          </a:p>
          <a:p>
            <a:pPr lvl="2"/>
            <a:r>
              <a:rPr lang="en-GB" dirty="0" smtClean="0"/>
              <a:t> 3.5-5.5mmol/L PD</a:t>
            </a:r>
          </a:p>
          <a:p>
            <a:pPr lvl="2"/>
            <a:r>
              <a:rPr lang="en-GB" dirty="0" smtClean="0"/>
              <a:t> 3.5-5.3mmol/L CKD</a:t>
            </a:r>
          </a:p>
          <a:p>
            <a:pPr lvl="2">
              <a:buFont typeface="Arial" charset="0"/>
              <a:buNone/>
            </a:pPr>
            <a:endParaRPr lang="en-GB" dirty="0" smtClean="0"/>
          </a:p>
          <a:p>
            <a:pPr lvl="2">
              <a:buFont typeface="Arial" charset="0"/>
              <a:buNone/>
            </a:pPr>
            <a:r>
              <a:rPr lang="en-GB" dirty="0" smtClean="0"/>
              <a:t>(3.5-5.3mmol/L normal range)</a:t>
            </a:r>
          </a:p>
          <a:p>
            <a:pPr lvl="1">
              <a:buFont typeface="Wingdings" pitchFamily="2" charset="2"/>
              <a:buNone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pPr lvl="1">
              <a:buFont typeface="Wingdings" pitchFamily="2" charset="2"/>
              <a:buChar char="q"/>
            </a:pPr>
            <a:endParaRPr lang="en-GB" dirty="0" smtClean="0"/>
          </a:p>
          <a:p>
            <a:pPr lvl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smtClean="0"/>
              <a:t>Potassium</a:t>
            </a:r>
          </a:p>
        </p:txBody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/>
          </a:p>
          <a:p>
            <a:pPr lvl="1">
              <a:buFont typeface="Arial" charset="0"/>
              <a:buNone/>
            </a:pPr>
            <a:endParaRPr lang="en-GB" smtClean="0"/>
          </a:p>
        </p:txBody>
      </p:sp>
      <p:pic>
        <p:nvPicPr>
          <p:cNvPr id="191491" name="Picture 4" descr="Ban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781300"/>
            <a:ext cx="1544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2" name="Text Box 5"/>
          <p:cNvSpPr txBox="1">
            <a:spLocks noChangeArrowheads="1"/>
          </p:cNvSpPr>
          <p:nvPr/>
        </p:nvSpPr>
        <p:spPr bwMode="auto">
          <a:xfrm>
            <a:off x="6802438" y="4700588"/>
            <a:ext cx="2665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bg2"/>
                </a:solidFill>
              </a:rPr>
              <a:t>Diet</a:t>
            </a:r>
          </a:p>
        </p:txBody>
      </p:sp>
      <p:pic>
        <p:nvPicPr>
          <p:cNvPr id="191493" name="Picture 6" descr="Irbesar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950" y="5157788"/>
            <a:ext cx="76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4" name="Text Box 7"/>
          <p:cNvSpPr txBox="1">
            <a:spLocks noChangeArrowheads="1"/>
          </p:cNvSpPr>
          <p:nvPr/>
        </p:nvSpPr>
        <p:spPr bwMode="auto">
          <a:xfrm>
            <a:off x="5507038" y="6284913"/>
            <a:ext cx="2665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bg2"/>
                </a:solidFill>
              </a:rPr>
              <a:t>Medications</a:t>
            </a:r>
          </a:p>
        </p:txBody>
      </p:sp>
      <p:pic>
        <p:nvPicPr>
          <p:cNvPr id="191495" name="Picture 8" descr="constip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75" y="4941888"/>
            <a:ext cx="14192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6" name="Picture 9" descr="blood transfusion"/>
          <p:cNvPicPr>
            <a:picLocks noChangeAspect="1" noChangeArrowheads="1"/>
          </p:cNvPicPr>
          <p:nvPr/>
        </p:nvPicPr>
        <p:blipFill>
          <a:blip r:embed="rId6"/>
          <a:srcRect t="33438" r="34875" b="5104"/>
          <a:stretch>
            <a:fillRect/>
          </a:stretch>
        </p:blipFill>
        <p:spPr bwMode="auto">
          <a:xfrm>
            <a:off x="1333500" y="4724400"/>
            <a:ext cx="1943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7" name="Picture 10" descr="acidosis"/>
          <p:cNvPicPr>
            <a:picLocks noChangeAspect="1" noChangeArrowheads="1"/>
          </p:cNvPicPr>
          <p:nvPr/>
        </p:nvPicPr>
        <p:blipFill>
          <a:blip r:embed="rId7"/>
          <a:srcRect l="34367" t="26389" r="34367" b="10634"/>
          <a:stretch>
            <a:fillRect/>
          </a:stretch>
        </p:blipFill>
        <p:spPr bwMode="auto">
          <a:xfrm>
            <a:off x="4192589" y="1376710"/>
            <a:ext cx="1288672" cy="18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8" name="Picture 11" descr="blood_sugar_i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2349500"/>
            <a:ext cx="2085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9" name="Text Box 12"/>
          <p:cNvSpPr txBox="1">
            <a:spLocks noChangeArrowheads="1"/>
          </p:cNvSpPr>
          <p:nvPr/>
        </p:nvSpPr>
        <p:spPr bwMode="auto">
          <a:xfrm>
            <a:off x="3708400" y="3716338"/>
            <a:ext cx="28797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3399"/>
                </a:solidFill>
              </a:rPr>
              <a:t>Causes of Hyperkalaemia</a:t>
            </a:r>
          </a:p>
        </p:txBody>
      </p:sp>
      <p:sp>
        <p:nvSpPr>
          <p:cNvPr id="191500" name="Text Box 13"/>
          <p:cNvSpPr txBox="1">
            <a:spLocks noChangeArrowheads="1"/>
          </p:cNvSpPr>
          <p:nvPr/>
        </p:nvSpPr>
        <p:spPr bwMode="auto">
          <a:xfrm>
            <a:off x="827088" y="1916113"/>
            <a:ext cx="2665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bg2"/>
                </a:solidFill>
              </a:rPr>
              <a:t>Hyperglycaemia</a:t>
            </a:r>
          </a:p>
        </p:txBody>
      </p:sp>
      <p:sp>
        <p:nvSpPr>
          <p:cNvPr id="191501" name="Line 14"/>
          <p:cNvSpPr>
            <a:spLocks noChangeShapeType="1"/>
          </p:cNvSpPr>
          <p:nvPr/>
        </p:nvSpPr>
        <p:spPr bwMode="auto">
          <a:xfrm flipV="1">
            <a:off x="4932363" y="3284538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1502" name="Line 15"/>
          <p:cNvSpPr>
            <a:spLocks noChangeShapeType="1"/>
          </p:cNvSpPr>
          <p:nvPr/>
        </p:nvSpPr>
        <p:spPr bwMode="auto">
          <a:xfrm>
            <a:off x="6516688" y="4005263"/>
            <a:ext cx="5762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1503" name="Line 16"/>
          <p:cNvSpPr>
            <a:spLocks noChangeShapeType="1"/>
          </p:cNvSpPr>
          <p:nvPr/>
        </p:nvSpPr>
        <p:spPr bwMode="auto">
          <a:xfrm>
            <a:off x="6227763" y="4724400"/>
            <a:ext cx="360362" cy="2889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1504" name="Line 17"/>
          <p:cNvSpPr>
            <a:spLocks noChangeShapeType="1"/>
          </p:cNvSpPr>
          <p:nvPr/>
        </p:nvSpPr>
        <p:spPr bwMode="auto">
          <a:xfrm>
            <a:off x="4859338" y="4652963"/>
            <a:ext cx="0" cy="3603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Line 18"/>
          <p:cNvSpPr>
            <a:spLocks noChangeShapeType="1"/>
          </p:cNvSpPr>
          <p:nvPr/>
        </p:nvSpPr>
        <p:spPr bwMode="auto">
          <a:xfrm flipH="1">
            <a:off x="2916238" y="4581525"/>
            <a:ext cx="792162" cy="215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1506" name="Line 19"/>
          <p:cNvSpPr>
            <a:spLocks noChangeShapeType="1"/>
          </p:cNvSpPr>
          <p:nvPr/>
        </p:nvSpPr>
        <p:spPr bwMode="auto">
          <a:xfrm flipH="1" flipV="1">
            <a:off x="3132138" y="3573463"/>
            <a:ext cx="719137" cy="2873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4213" y="188913"/>
            <a:ext cx="8099425" cy="1008062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2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r>
              <a:rPr lang="en-GB" smtClean="0"/>
              <a:t>High potassium foods</a:t>
            </a:r>
          </a:p>
          <a:p>
            <a:pPr lvl="1">
              <a:buFont typeface="Arial" charset="0"/>
              <a:buNone/>
            </a:pPr>
            <a:endParaRPr lang="en-GB" smtClean="0"/>
          </a:p>
          <a:p>
            <a:pPr lvl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93538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708275"/>
            <a:ext cx="576103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9" name="Text Box 6"/>
          <p:cNvSpPr txBox="1">
            <a:spLocks noChangeArrowheads="1"/>
          </p:cNvSpPr>
          <p:nvPr/>
        </p:nvSpPr>
        <p:spPr bwMode="auto">
          <a:xfrm>
            <a:off x="179388" y="3716338"/>
            <a:ext cx="14398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Fruit juices</a:t>
            </a:r>
          </a:p>
        </p:txBody>
      </p:sp>
      <p:sp>
        <p:nvSpPr>
          <p:cNvPr id="193540" name="Text Box 7"/>
          <p:cNvSpPr txBox="1">
            <a:spLocks noChangeArrowheads="1"/>
          </p:cNvSpPr>
          <p:nvPr/>
        </p:nvSpPr>
        <p:spPr bwMode="auto">
          <a:xfrm>
            <a:off x="3492500" y="2565400"/>
            <a:ext cx="1439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Coffee</a:t>
            </a:r>
          </a:p>
        </p:txBody>
      </p:sp>
      <p:sp>
        <p:nvSpPr>
          <p:cNvPr id="193541" name="Text Box 8"/>
          <p:cNvSpPr txBox="1">
            <a:spLocks noChangeArrowheads="1"/>
          </p:cNvSpPr>
          <p:nvPr/>
        </p:nvSpPr>
        <p:spPr bwMode="auto">
          <a:xfrm>
            <a:off x="395288" y="5013325"/>
            <a:ext cx="2160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Potato or veg based crisps</a:t>
            </a:r>
          </a:p>
        </p:txBody>
      </p:sp>
      <p:sp>
        <p:nvSpPr>
          <p:cNvPr id="193542" name="Text Box 9"/>
          <p:cNvSpPr txBox="1">
            <a:spLocks noChangeArrowheads="1"/>
          </p:cNvSpPr>
          <p:nvPr/>
        </p:nvSpPr>
        <p:spPr bwMode="auto">
          <a:xfrm>
            <a:off x="5724525" y="2846388"/>
            <a:ext cx="21605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Bananas</a:t>
            </a:r>
          </a:p>
        </p:txBody>
      </p:sp>
      <p:sp>
        <p:nvSpPr>
          <p:cNvPr id="193543" name="Text Box 10"/>
          <p:cNvSpPr txBox="1">
            <a:spLocks noChangeArrowheads="1"/>
          </p:cNvSpPr>
          <p:nvPr/>
        </p:nvSpPr>
        <p:spPr bwMode="auto">
          <a:xfrm>
            <a:off x="1331913" y="6021388"/>
            <a:ext cx="21605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Chocolate</a:t>
            </a:r>
          </a:p>
        </p:txBody>
      </p:sp>
      <p:sp>
        <p:nvSpPr>
          <p:cNvPr id="193544" name="Text Box 11"/>
          <p:cNvSpPr txBox="1">
            <a:spLocks noChangeArrowheads="1"/>
          </p:cNvSpPr>
          <p:nvPr/>
        </p:nvSpPr>
        <p:spPr bwMode="auto">
          <a:xfrm>
            <a:off x="4427538" y="6245225"/>
            <a:ext cx="3168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Dried fruit and nuts or foods containing these</a:t>
            </a:r>
          </a:p>
        </p:txBody>
      </p:sp>
      <p:sp>
        <p:nvSpPr>
          <p:cNvPr id="193545" name="Text Box 12"/>
          <p:cNvSpPr txBox="1">
            <a:spLocks noChangeArrowheads="1"/>
          </p:cNvSpPr>
          <p:nvPr/>
        </p:nvSpPr>
        <p:spPr bwMode="auto">
          <a:xfrm>
            <a:off x="6983413" y="5661025"/>
            <a:ext cx="216058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Mushrooms</a:t>
            </a:r>
          </a:p>
        </p:txBody>
      </p:sp>
      <p:sp>
        <p:nvSpPr>
          <p:cNvPr id="193546" name="Text Box 13"/>
          <p:cNvSpPr txBox="1">
            <a:spLocks noChangeArrowheads="1"/>
          </p:cNvSpPr>
          <p:nvPr/>
        </p:nvSpPr>
        <p:spPr bwMode="auto">
          <a:xfrm>
            <a:off x="6983413" y="3933825"/>
            <a:ext cx="216058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</a:rPr>
              <a:t>Spinach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r>
              <a:rPr lang="en-GB" smtClean="0"/>
              <a:t>Cooking methods for vegetables</a:t>
            </a:r>
          </a:p>
          <a:p>
            <a:pPr lvl="1">
              <a:buFont typeface="Arial" charset="0"/>
              <a:buNone/>
            </a:pPr>
            <a:endParaRPr lang="en-GB" smtClean="0"/>
          </a:p>
          <a:p>
            <a:pPr lvl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95586" name="Picture 5" descr="boil potat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92375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6" descr="steaming_vegetab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97200"/>
            <a:ext cx="2447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7" descr="chi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997200"/>
            <a:ext cx="28733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8" descr="MC90043471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300663"/>
            <a:ext cx="10207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9" descr="wrong cro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3308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10" descr="wrong cro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5330825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blood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684213" y="855663"/>
            <a:ext cx="5543550" cy="4589462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900113" y="928688"/>
            <a:ext cx="4319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Dietetic treatment</a:t>
            </a:r>
          </a:p>
        </p:txBody>
      </p:sp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684213" y="1431925"/>
            <a:ext cx="5472112" cy="4124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Aim to reduce K to &lt;6.0mmol/L by:</a:t>
            </a: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-Advising to reduce intake of spinach and other high potassium foods and drinks (e.g. pure orange juice)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- Suggest alternative vegetables to have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- Boil vegetables instead of steaming or frying</a:t>
            </a: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422400"/>
            <a:ext cx="7772400" cy="1143000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en-GB" sz="3200" dirty="0" smtClean="0"/>
              <a:t>Fluid overload</a:t>
            </a:r>
          </a:p>
        </p:txBody>
      </p:sp>
      <p:sp>
        <p:nvSpPr>
          <p:cNvPr id="199682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2432050"/>
            <a:ext cx="7499350" cy="4525963"/>
          </a:xfrm>
        </p:spPr>
        <p:txBody>
          <a:bodyPr lIns="91440" tIns="45720" rIns="91440" bIns="45720"/>
          <a:lstStyle/>
          <a:p>
            <a:pPr eaLnBrk="1" hangingPunct="1"/>
            <a:r>
              <a:rPr lang="en-GB" sz="2800" smtClean="0"/>
              <a:t>peripheral oedema</a:t>
            </a:r>
          </a:p>
          <a:p>
            <a:pPr eaLnBrk="1" hangingPunct="1"/>
            <a:r>
              <a:rPr lang="en-GB" sz="2800" smtClean="0"/>
              <a:t>pulmonary oedema</a:t>
            </a:r>
          </a:p>
        </p:txBody>
      </p:sp>
      <p:pic>
        <p:nvPicPr>
          <p:cNvPr id="199683" name="Picture 12" descr="http://www.pathology.vcu.edu/education/dental2/images/case3-3.jpg"/>
          <p:cNvPicPr>
            <a:picLocks noChangeAspect="1" noChangeArrowheads="1"/>
          </p:cNvPicPr>
          <p:nvPr/>
        </p:nvPicPr>
        <p:blipFill>
          <a:blip r:embed="rId3"/>
          <a:srcRect t="4475"/>
          <a:stretch>
            <a:fillRect/>
          </a:stretch>
        </p:blipFill>
        <p:spPr bwMode="auto">
          <a:xfrm>
            <a:off x="827088" y="3595688"/>
            <a:ext cx="1368425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9684" name="Picture 2" descr="Dscn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649663"/>
            <a:ext cx="3095625" cy="288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9685" name="Picture 6" descr="pulmonary oede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9350" y="2268538"/>
            <a:ext cx="2663825" cy="1736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fluid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304800"/>
            <a:ext cx="9144001" cy="1143000"/>
          </a:xfrm>
        </p:spPr>
        <p:txBody>
          <a:bodyPr/>
          <a:lstStyle/>
          <a:p>
            <a:pPr algn="ctr">
              <a:defRPr/>
            </a:pPr>
            <a:r>
              <a:rPr lang="en-GB" smtClean="0"/>
              <a:t>Fluid balance in PD</a:t>
            </a:r>
          </a:p>
        </p:txBody>
      </p:sp>
      <p:pic>
        <p:nvPicPr>
          <p:cNvPr id="201730" name="Picture 5" descr="pd pt"/>
          <p:cNvPicPr>
            <a:picLocks noChangeAspect="1" noChangeArrowheads="1"/>
          </p:cNvPicPr>
          <p:nvPr/>
        </p:nvPicPr>
        <p:blipFill>
          <a:blip r:embed="rId3"/>
          <a:srcRect l="12508" r="25014"/>
          <a:stretch>
            <a:fillRect/>
          </a:stretch>
        </p:blipFill>
        <p:spPr bwMode="auto">
          <a:xfrm>
            <a:off x="3563938" y="1628775"/>
            <a:ext cx="18002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Line 6"/>
          <p:cNvSpPr>
            <a:spLocks noChangeShapeType="1"/>
          </p:cNvSpPr>
          <p:nvPr/>
        </p:nvSpPr>
        <p:spPr bwMode="auto">
          <a:xfrm>
            <a:off x="5003800" y="3933825"/>
            <a:ext cx="936625" cy="719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1732" name="AutoShape 8"/>
          <p:cNvSpPr>
            <a:spLocks/>
          </p:cNvSpPr>
          <p:nvPr/>
        </p:nvSpPr>
        <p:spPr bwMode="auto">
          <a:xfrm>
            <a:off x="5435600" y="1773238"/>
            <a:ext cx="215900" cy="2447925"/>
          </a:xfrm>
          <a:prstGeom prst="rightBrace">
            <a:avLst>
              <a:gd name="adj1" fmla="val 94485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1733" name="AutoShape 9"/>
          <p:cNvSpPr>
            <a:spLocks/>
          </p:cNvSpPr>
          <p:nvPr/>
        </p:nvSpPr>
        <p:spPr bwMode="auto">
          <a:xfrm>
            <a:off x="5724525" y="2492375"/>
            <a:ext cx="7808913" cy="1054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Insensible fluid losses through breathing and sweating (~500mls/day)</a:t>
            </a:r>
          </a:p>
        </p:txBody>
      </p:sp>
      <p:sp>
        <p:nvSpPr>
          <p:cNvPr id="201734" name="Text Box 12"/>
          <p:cNvSpPr txBox="1">
            <a:spLocks noChangeArrowheads="1"/>
          </p:cNvSpPr>
          <p:nvPr/>
        </p:nvSpPr>
        <p:spPr bwMode="auto">
          <a:xfrm>
            <a:off x="323850" y="4184650"/>
            <a:ext cx="3240088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Fluid loss in urine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(variable between patients)</a:t>
            </a:r>
          </a:p>
        </p:txBody>
      </p:sp>
      <p:sp>
        <p:nvSpPr>
          <p:cNvPr id="201735" name="Text Box 14"/>
          <p:cNvSpPr txBox="1">
            <a:spLocks noChangeArrowheads="1"/>
          </p:cNvSpPr>
          <p:nvPr/>
        </p:nvSpPr>
        <p:spPr bwMode="auto">
          <a:xfrm>
            <a:off x="250825" y="5765800"/>
            <a:ext cx="87852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chemeClr val="bg2"/>
                </a:solidFill>
              </a:rPr>
              <a:t>Recommended fluid intake= 750ml/d + vol of urine output</a:t>
            </a:r>
          </a:p>
        </p:txBody>
      </p:sp>
      <p:pic>
        <p:nvPicPr>
          <p:cNvPr id="201736" name="Picture 15" descr="sc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88913"/>
            <a:ext cx="18716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7" name="Line 10"/>
          <p:cNvSpPr>
            <a:spLocks noChangeShapeType="1"/>
          </p:cNvSpPr>
          <p:nvPr/>
        </p:nvSpPr>
        <p:spPr bwMode="auto">
          <a:xfrm flipH="1">
            <a:off x="2771775" y="3429000"/>
            <a:ext cx="86360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1738" name="TextBox 4"/>
          <p:cNvSpPr txBox="1">
            <a:spLocks noChangeArrowheads="1"/>
          </p:cNvSpPr>
          <p:nvPr/>
        </p:nvSpPr>
        <p:spPr bwMode="auto">
          <a:xfrm>
            <a:off x="466725" y="6197600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5402"/>
                </a:solidFill>
              </a:rPr>
              <a:t>Ultrafiltration = fluid removal via osmosis</a:t>
            </a:r>
          </a:p>
        </p:txBody>
      </p:sp>
      <p:sp>
        <p:nvSpPr>
          <p:cNvPr id="201739" name="Text Box 12"/>
          <p:cNvSpPr txBox="1">
            <a:spLocks noChangeArrowheads="1"/>
          </p:cNvSpPr>
          <p:nvPr/>
        </p:nvSpPr>
        <p:spPr bwMode="auto">
          <a:xfrm>
            <a:off x="4356100" y="4662488"/>
            <a:ext cx="4824413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Fluid loss in dialysate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(ultrafiltration: variable between patients)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ounded Rectangle 23"/>
          <p:cNvSpPr>
            <a:spLocks noChangeArrowheads="1"/>
          </p:cNvSpPr>
          <p:nvPr/>
        </p:nvSpPr>
        <p:spPr bwMode="auto">
          <a:xfrm>
            <a:off x="6680200" y="5013325"/>
            <a:ext cx="2303463" cy="647700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7650" name="Rounded Rectangle 21"/>
          <p:cNvSpPr>
            <a:spLocks noChangeArrowheads="1"/>
          </p:cNvSpPr>
          <p:nvPr/>
        </p:nvSpPr>
        <p:spPr bwMode="auto">
          <a:xfrm>
            <a:off x="6573838" y="3573463"/>
            <a:ext cx="2305050" cy="719137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7651" name="Rounded Rectangle 20"/>
          <p:cNvSpPr>
            <a:spLocks noChangeArrowheads="1"/>
          </p:cNvSpPr>
          <p:nvPr/>
        </p:nvSpPr>
        <p:spPr bwMode="auto">
          <a:xfrm>
            <a:off x="6732588" y="2565400"/>
            <a:ext cx="2411412" cy="576263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7652" name="Rounded Rectangle 19"/>
          <p:cNvSpPr>
            <a:spLocks noChangeArrowheads="1"/>
          </p:cNvSpPr>
          <p:nvPr/>
        </p:nvSpPr>
        <p:spPr bwMode="auto">
          <a:xfrm>
            <a:off x="107950" y="4941888"/>
            <a:ext cx="1273175" cy="719137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7653" name="Rounded Rectangle 18"/>
          <p:cNvSpPr>
            <a:spLocks noChangeArrowheads="1"/>
          </p:cNvSpPr>
          <p:nvPr/>
        </p:nvSpPr>
        <p:spPr bwMode="auto">
          <a:xfrm>
            <a:off x="34925" y="3573463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7654" name="Rounded Rectangle 17"/>
          <p:cNvSpPr>
            <a:spLocks noChangeArrowheads="1"/>
          </p:cNvSpPr>
          <p:nvPr/>
        </p:nvSpPr>
        <p:spPr bwMode="auto">
          <a:xfrm>
            <a:off x="33338" y="2060575"/>
            <a:ext cx="2090737" cy="1116013"/>
          </a:xfrm>
          <a:prstGeom prst="roundRect">
            <a:avLst>
              <a:gd name="adj" fmla="val 16667"/>
            </a:avLst>
          </a:prstGeom>
          <a:solidFill>
            <a:srgbClr val="CF7E5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rgbClr val="0033CC"/>
                </a:solidFill>
              </a:rPr>
              <a:t>Consequences of impaired kidney function</a:t>
            </a:r>
            <a:endParaRPr lang="en-GB" dirty="0" smtClean="0"/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685800" y="2220913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600" b="0">
              <a:solidFill>
                <a:srgbClr val="CCFFFF"/>
              </a:solidFill>
            </a:endParaRPr>
          </a:p>
        </p:txBody>
      </p:sp>
      <p:sp>
        <p:nvSpPr>
          <p:cNvPr id="1216517" name="Text Box 5"/>
          <p:cNvSpPr txBox="1">
            <a:spLocks noChangeArrowheads="1"/>
          </p:cNvSpPr>
          <p:nvPr/>
        </p:nvSpPr>
        <p:spPr bwMode="auto">
          <a:xfrm>
            <a:off x="76200" y="2060575"/>
            <a:ext cx="2767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Uraemia and accumulation of     waste products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52388" y="3627438"/>
            <a:ext cx="2216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Raised blood pressure/fluid retention</a:t>
            </a:r>
            <a:endParaRPr lang="en-GB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142875" y="5116513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Anaemia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6520" name="Text Box 8"/>
          <p:cNvSpPr txBox="1">
            <a:spLocks noChangeArrowheads="1"/>
          </p:cNvSpPr>
          <p:nvPr/>
        </p:nvSpPr>
        <p:spPr bwMode="auto">
          <a:xfrm>
            <a:off x="6659563" y="3573463"/>
            <a:ext cx="223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Raised potassium  levels</a:t>
            </a:r>
            <a:endParaRPr lang="en-GB" sz="2000" b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1" name="AutoShape 9"/>
          <p:cNvSpPr>
            <a:spLocks noChangeArrowheads="1"/>
          </p:cNvSpPr>
          <p:nvPr/>
        </p:nvSpPr>
        <p:spPr bwMode="auto">
          <a:xfrm rot="10800000">
            <a:off x="2136775" y="246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62" name="AutoShape 10"/>
          <p:cNvSpPr>
            <a:spLocks noChangeArrowheads="1"/>
          </p:cNvSpPr>
          <p:nvPr/>
        </p:nvSpPr>
        <p:spPr bwMode="auto">
          <a:xfrm rot="10800000">
            <a:off x="1979613" y="3832225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 rot="10800000">
            <a:off x="1979613" y="5140325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64" name="AutoShape 12"/>
          <p:cNvSpPr>
            <a:spLocks noChangeArrowheads="1"/>
          </p:cNvSpPr>
          <p:nvPr/>
        </p:nvSpPr>
        <p:spPr bwMode="auto">
          <a:xfrm>
            <a:off x="5934075" y="3770313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65" name="Text Box 13"/>
          <p:cNvSpPr txBox="1">
            <a:spLocks noChangeArrowheads="1"/>
          </p:cNvSpPr>
          <p:nvPr/>
        </p:nvSpPr>
        <p:spPr bwMode="auto">
          <a:xfrm>
            <a:off x="6870700" y="53340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1216526" name="Text Box 14"/>
          <p:cNvSpPr txBox="1">
            <a:spLocks noChangeArrowheads="1"/>
          </p:cNvSpPr>
          <p:nvPr/>
        </p:nvSpPr>
        <p:spPr bwMode="auto">
          <a:xfrm>
            <a:off x="6753225" y="2597150"/>
            <a:ext cx="228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Low serum calcium</a:t>
            </a:r>
          </a:p>
        </p:txBody>
      </p:sp>
      <p:sp>
        <p:nvSpPr>
          <p:cNvPr id="27667" name="AutoShape 15"/>
          <p:cNvSpPr>
            <a:spLocks noChangeArrowheads="1"/>
          </p:cNvSpPr>
          <p:nvPr/>
        </p:nvSpPr>
        <p:spPr bwMode="auto">
          <a:xfrm>
            <a:off x="6011863" y="2608263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68" name="AutoShape 16"/>
          <p:cNvSpPr>
            <a:spLocks noChangeArrowheads="1"/>
          </p:cNvSpPr>
          <p:nvPr/>
        </p:nvSpPr>
        <p:spPr bwMode="auto">
          <a:xfrm>
            <a:off x="5983288" y="51562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16529" name="Text Box 17"/>
          <p:cNvSpPr txBox="1">
            <a:spLocks noChangeArrowheads="1"/>
          </p:cNvSpPr>
          <p:nvPr/>
        </p:nvSpPr>
        <p:spPr bwMode="auto">
          <a:xfrm>
            <a:off x="6659563" y="5157788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Metabolic acidosis</a:t>
            </a:r>
            <a:endParaRPr lang="en-GB" dirty="0">
              <a:solidFill>
                <a:srgbClr val="CC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70" name="Picture 5" descr="Polycystic_kidneys,_gross_pathology_20G0027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781300"/>
            <a:ext cx="2994025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3" descr="click image to enter Specialised Healthcare Alliance site. Photo of patient laughing during dialys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9128" t="33228" r="15442"/>
          <a:stretch>
            <a:fillRect/>
          </a:stretch>
        </p:blipFill>
        <p:spPr bwMode="auto">
          <a:xfrm>
            <a:off x="3313113" y="1341438"/>
            <a:ext cx="2627312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 smtClean="0"/>
              <a:t>Fluid balance in HD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  <a:p>
            <a:pPr lvl="1">
              <a:lnSpc>
                <a:spcPct val="90000"/>
              </a:lnSpc>
            </a:pPr>
            <a:endParaRPr lang="en-GB" sz="2400" smtClean="0"/>
          </a:p>
          <a:p>
            <a:pPr lvl="1">
              <a:lnSpc>
                <a:spcPct val="90000"/>
              </a:lnSpc>
            </a:pPr>
            <a:endParaRPr lang="en-GB" sz="2400" smtClean="0"/>
          </a:p>
          <a:p>
            <a:pPr lvl="1">
              <a:lnSpc>
                <a:spcPct val="90000"/>
              </a:lnSpc>
            </a:pPr>
            <a:endParaRPr lang="en-GB" sz="2400" smtClean="0"/>
          </a:p>
          <a:p>
            <a:pPr lvl="1">
              <a:lnSpc>
                <a:spcPct val="90000"/>
              </a:lnSpc>
            </a:pPr>
            <a:endParaRPr lang="en-GB" sz="240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GB" sz="2000" smtClean="0"/>
          </a:p>
        </p:txBody>
      </p:sp>
      <p:sp>
        <p:nvSpPr>
          <p:cNvPr id="203780" name="Line 10"/>
          <p:cNvSpPr>
            <a:spLocks noChangeShapeType="1"/>
          </p:cNvSpPr>
          <p:nvPr/>
        </p:nvSpPr>
        <p:spPr bwMode="auto">
          <a:xfrm flipV="1">
            <a:off x="5076825" y="1773238"/>
            <a:ext cx="10080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81" name="Text Box 11"/>
          <p:cNvSpPr txBox="1">
            <a:spLocks noChangeArrowheads="1"/>
          </p:cNvSpPr>
          <p:nvPr/>
        </p:nvSpPr>
        <p:spPr bwMode="auto">
          <a:xfrm>
            <a:off x="6229350" y="2439988"/>
            <a:ext cx="2735263" cy="70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Intra-dialytic weight loss(~2kgs 3 x week)</a:t>
            </a:r>
          </a:p>
        </p:txBody>
      </p:sp>
      <p:sp>
        <p:nvSpPr>
          <p:cNvPr id="203782" name="Line 12"/>
          <p:cNvSpPr>
            <a:spLocks noChangeShapeType="1"/>
          </p:cNvSpPr>
          <p:nvPr/>
        </p:nvSpPr>
        <p:spPr bwMode="auto">
          <a:xfrm flipH="1">
            <a:off x="2339975" y="2852738"/>
            <a:ext cx="13668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83" name="Text Box 13"/>
          <p:cNvSpPr txBox="1">
            <a:spLocks noChangeArrowheads="1"/>
          </p:cNvSpPr>
          <p:nvPr/>
        </p:nvSpPr>
        <p:spPr bwMode="auto">
          <a:xfrm>
            <a:off x="36513" y="2349500"/>
            <a:ext cx="2879725" cy="1014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Fluid loss through urine (variable between patients)</a:t>
            </a:r>
          </a:p>
        </p:txBody>
      </p:sp>
      <p:sp>
        <p:nvSpPr>
          <p:cNvPr id="203784" name="Rectangle 18"/>
          <p:cNvSpPr>
            <a:spLocks noChangeArrowheads="1"/>
          </p:cNvSpPr>
          <p:nvPr/>
        </p:nvSpPr>
        <p:spPr bwMode="auto">
          <a:xfrm>
            <a:off x="1979613" y="4292600"/>
            <a:ext cx="863600" cy="22320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3785" name="Text Box 21"/>
          <p:cNvSpPr txBox="1">
            <a:spLocks noChangeArrowheads="1"/>
          </p:cNvSpPr>
          <p:nvPr/>
        </p:nvSpPr>
        <p:spPr bwMode="auto">
          <a:xfrm>
            <a:off x="3203575" y="4111625"/>
            <a:ext cx="3313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Inter-dialytic weight gains</a:t>
            </a:r>
          </a:p>
        </p:txBody>
      </p:sp>
      <p:pic>
        <p:nvPicPr>
          <p:cNvPr id="203786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2638" y="4986338"/>
            <a:ext cx="4464050" cy="168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3787" name="Rectangle 30"/>
          <p:cNvSpPr>
            <a:spLocks noChangeArrowheads="1"/>
          </p:cNvSpPr>
          <p:nvPr/>
        </p:nvSpPr>
        <p:spPr bwMode="auto">
          <a:xfrm>
            <a:off x="2052638" y="4691063"/>
            <a:ext cx="754062" cy="1939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3788" name="Text Box 31"/>
          <p:cNvSpPr txBox="1">
            <a:spLocks noChangeArrowheads="1"/>
          </p:cNvSpPr>
          <p:nvPr/>
        </p:nvSpPr>
        <p:spPr bwMode="auto">
          <a:xfrm>
            <a:off x="2700338" y="4652963"/>
            <a:ext cx="8604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HD</a:t>
            </a:r>
          </a:p>
        </p:txBody>
      </p:sp>
      <p:sp>
        <p:nvSpPr>
          <p:cNvPr id="203789" name="Line 32"/>
          <p:cNvSpPr>
            <a:spLocks noChangeShapeType="1"/>
          </p:cNvSpPr>
          <p:nvPr/>
        </p:nvSpPr>
        <p:spPr bwMode="auto">
          <a:xfrm>
            <a:off x="3122613" y="4957763"/>
            <a:ext cx="0" cy="303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Text Box 33"/>
          <p:cNvSpPr txBox="1">
            <a:spLocks noChangeArrowheads="1"/>
          </p:cNvSpPr>
          <p:nvPr/>
        </p:nvSpPr>
        <p:spPr bwMode="auto">
          <a:xfrm>
            <a:off x="3719513" y="4652963"/>
            <a:ext cx="8604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HD</a:t>
            </a:r>
          </a:p>
        </p:txBody>
      </p:sp>
      <p:sp>
        <p:nvSpPr>
          <p:cNvPr id="203791" name="Line 34"/>
          <p:cNvSpPr>
            <a:spLocks noChangeShapeType="1"/>
          </p:cNvSpPr>
          <p:nvPr/>
        </p:nvSpPr>
        <p:spPr bwMode="auto">
          <a:xfrm>
            <a:off x="4143375" y="4957763"/>
            <a:ext cx="0" cy="303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Text Box 35"/>
          <p:cNvSpPr txBox="1">
            <a:spLocks noChangeArrowheads="1"/>
          </p:cNvSpPr>
          <p:nvPr/>
        </p:nvSpPr>
        <p:spPr bwMode="auto">
          <a:xfrm>
            <a:off x="4687888" y="4652963"/>
            <a:ext cx="8620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HD</a:t>
            </a:r>
          </a:p>
        </p:txBody>
      </p:sp>
      <p:sp>
        <p:nvSpPr>
          <p:cNvPr id="203793" name="Line 36"/>
          <p:cNvSpPr>
            <a:spLocks noChangeShapeType="1"/>
          </p:cNvSpPr>
          <p:nvPr/>
        </p:nvSpPr>
        <p:spPr bwMode="auto">
          <a:xfrm>
            <a:off x="5111750" y="4957763"/>
            <a:ext cx="0" cy="303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Text Box 28"/>
          <p:cNvSpPr txBox="1">
            <a:spLocks noChangeArrowheads="1"/>
          </p:cNvSpPr>
          <p:nvPr/>
        </p:nvSpPr>
        <p:spPr bwMode="auto">
          <a:xfrm>
            <a:off x="6840538" y="5734050"/>
            <a:ext cx="14763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“Dry” weight (post HD)</a:t>
            </a:r>
          </a:p>
        </p:txBody>
      </p:sp>
      <p:sp>
        <p:nvSpPr>
          <p:cNvPr id="203795" name="Text Box 40"/>
          <p:cNvSpPr txBox="1">
            <a:spLocks noChangeArrowheads="1"/>
          </p:cNvSpPr>
          <p:nvPr/>
        </p:nvSpPr>
        <p:spPr bwMode="auto">
          <a:xfrm>
            <a:off x="1116013" y="5589588"/>
            <a:ext cx="1476375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Body weight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chemeClr val="bg2"/>
                </a:solidFill>
              </a:rPr>
              <a:t>Fluid shifts</a:t>
            </a:r>
          </a:p>
        </p:txBody>
      </p:sp>
      <p:sp>
        <p:nvSpPr>
          <p:cNvPr id="203796" name="Text Box 42"/>
          <p:cNvSpPr txBox="1">
            <a:spLocks noChangeArrowheads="1"/>
          </p:cNvSpPr>
          <p:nvPr/>
        </p:nvSpPr>
        <p:spPr bwMode="auto">
          <a:xfrm>
            <a:off x="1223963" y="3644900"/>
            <a:ext cx="72358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chemeClr val="bg2"/>
                </a:solidFill>
              </a:rPr>
              <a:t>Recommended fluid intake= 500ml/d +  vol of urine output</a:t>
            </a:r>
          </a:p>
        </p:txBody>
      </p:sp>
      <p:sp>
        <p:nvSpPr>
          <p:cNvPr id="203797" name="Line 10"/>
          <p:cNvSpPr>
            <a:spLocks noChangeShapeType="1"/>
          </p:cNvSpPr>
          <p:nvPr/>
        </p:nvSpPr>
        <p:spPr bwMode="auto">
          <a:xfrm flipV="1">
            <a:off x="5148263" y="2781300"/>
            <a:ext cx="1008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3798" name="Rectangle 23"/>
          <p:cNvSpPr>
            <a:spLocks noChangeArrowheads="1"/>
          </p:cNvSpPr>
          <p:nvPr/>
        </p:nvSpPr>
        <p:spPr bwMode="auto">
          <a:xfrm>
            <a:off x="6227763" y="1373188"/>
            <a:ext cx="2665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Insensible fluid loss (~500mls/day)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12875"/>
            <a:ext cx="1584325" cy="114300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Salt</a:t>
            </a:r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27313"/>
            <a:ext cx="6840537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b="0" smtClean="0"/>
              <a:t>Normal UK intake 9g/day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0" smtClean="0"/>
              <a:t>Recommendation is &lt;6g/day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b="0" smtClean="0"/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GB" sz="2000" smtClean="0">
                <a:cs typeface="Arial" charset="0"/>
              </a:rPr>
              <a:t>75% of sodium in US and European diets from processed or restaurant foods</a:t>
            </a:r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GB" sz="2000" smtClean="0">
                <a:cs typeface="Arial" charset="0"/>
              </a:rPr>
              <a:t>10-12% occurs naturally in foods</a:t>
            </a:r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GB" sz="2000" smtClean="0">
                <a:cs typeface="Arial" charset="0"/>
              </a:rPr>
              <a:t>Cereal products accounts for 38% of household sodium</a:t>
            </a:r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GB" sz="2000" smtClean="0">
                <a:cs typeface="Arial" charset="0"/>
              </a:rPr>
              <a:t>Meat products accounts for 21% of household sodium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 i="1" smtClean="0">
                <a:solidFill>
                  <a:schemeClr val="bg1"/>
                </a:solidFill>
              </a:rPr>
              <a:t>			                                  Brown et al, Int. J of Epid, 38: 791-813 (2009)</a:t>
            </a:r>
            <a:endParaRPr lang="en-GB" sz="2000" b="0" smtClean="0"/>
          </a:p>
          <a:p>
            <a:pPr>
              <a:lnSpc>
                <a:spcPct val="90000"/>
              </a:lnSpc>
            </a:pPr>
            <a:endParaRPr lang="en-GB" sz="2000" b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600" b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 b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3600" b="0" smtClean="0"/>
          </a:p>
        </p:txBody>
      </p:sp>
      <p:pic>
        <p:nvPicPr>
          <p:cNvPr id="205827" name="Picture 4" descr="S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628775"/>
            <a:ext cx="1824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84213" y="342900"/>
            <a:ext cx="8099425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3. Minimise effect of renal disease on fluid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8709025" cy="1143000"/>
          </a:xfrm>
        </p:spPr>
        <p:txBody>
          <a:bodyPr/>
          <a:lstStyle/>
          <a:p>
            <a:pPr algn="ctr">
              <a:defRPr/>
            </a:pP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Practical tips to reduce sodium in renal patients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Char char="–"/>
            </a:pPr>
            <a:r>
              <a:rPr lang="en-GB" sz="2800" smtClean="0">
                <a:solidFill>
                  <a:schemeClr val="bg2"/>
                </a:solidFill>
                <a:latin typeface="Calibri" pitchFamily="34" charset="0"/>
              </a:rPr>
              <a:t>Do not add salt at the table</a:t>
            </a:r>
          </a:p>
          <a:p>
            <a:pPr>
              <a:buFont typeface="Arial" charset="0"/>
              <a:buChar char="–"/>
            </a:pPr>
            <a:r>
              <a:rPr lang="en-GB" sz="280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Reduce salt in cooking</a:t>
            </a:r>
          </a:p>
          <a:p>
            <a:pPr>
              <a:buFont typeface="Arial" charset="0"/>
              <a:buChar char="–"/>
            </a:pPr>
            <a:r>
              <a:rPr lang="en-GB" sz="280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Add herbs and spices instead</a:t>
            </a:r>
          </a:p>
          <a:p>
            <a:pPr>
              <a:buFont typeface="Arial" charset="0"/>
              <a:buChar char="–"/>
            </a:pPr>
            <a:r>
              <a:rPr lang="en-GB" sz="280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Reduce processed foods</a:t>
            </a:r>
          </a:p>
          <a:p>
            <a:pPr>
              <a:buFont typeface="Arial" charset="0"/>
              <a:buChar char="–"/>
            </a:pPr>
            <a:r>
              <a:rPr lang="en-GB" sz="280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Beware of salt substitutes e.g. LoSalt, Ruthmol, NuSalt</a:t>
            </a:r>
          </a:p>
        </p:txBody>
      </p:sp>
      <p:pic>
        <p:nvPicPr>
          <p:cNvPr id="207875" name="Picture 5" descr="Los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5799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Text Box 6"/>
          <p:cNvSpPr txBox="1">
            <a:spLocks noChangeArrowheads="1"/>
          </p:cNvSpPr>
          <p:nvPr/>
        </p:nvSpPr>
        <p:spPr bwMode="auto">
          <a:xfrm>
            <a:off x="6804025" y="4797425"/>
            <a:ext cx="1512888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0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grated chees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16573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3" name="Picture 5" descr="Soup 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36838"/>
            <a:ext cx="1800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6" descr="Toast 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22922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7" descr="Mues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860800"/>
            <a:ext cx="16557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9" descr="ist1_2116243-baked-salm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157788"/>
            <a:ext cx="17287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7" name="Picture 10" descr="Cris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2349500"/>
            <a:ext cx="16557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8" name="Picture 12" descr="Pizz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844675"/>
            <a:ext cx="18002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9" name="Picture 20" descr="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39338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5384" y="341313"/>
            <a:ext cx="4472781" cy="1143000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Arial" charset="0"/>
              </a:rPr>
              <a:t>Higher or lower?</a:t>
            </a:r>
          </a:p>
        </p:txBody>
      </p:sp>
      <p:pic>
        <p:nvPicPr>
          <p:cNvPr id="13" name="Picture 2" descr="http://blogs.guardian.co.uk/organgrinder/PlayYourCardsRight44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115888"/>
            <a:ext cx="2203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15"/>
          <p:cNvSpPr txBox="1">
            <a:spLocks noChangeArrowheads="1"/>
          </p:cNvSpPr>
          <p:nvPr/>
        </p:nvSpPr>
        <p:spPr bwMode="auto">
          <a:xfrm>
            <a:off x="468313" y="1628775"/>
            <a:ext cx="784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rgbClr val="003399"/>
                </a:solidFill>
              </a:rPr>
              <a:t>Causes of Malnutrition in Renal Disease</a:t>
            </a:r>
            <a:endParaRPr lang="en-GB" b="0">
              <a:solidFill>
                <a:srgbClr val="003399"/>
              </a:solidFill>
            </a:endParaRPr>
          </a:p>
        </p:txBody>
      </p:sp>
      <p:sp>
        <p:nvSpPr>
          <p:cNvPr id="211970" name="Text Box 17"/>
          <p:cNvSpPr txBox="1">
            <a:spLocks noChangeArrowheads="1"/>
          </p:cNvSpPr>
          <p:nvPr/>
        </p:nvSpPr>
        <p:spPr bwMode="auto">
          <a:xfrm>
            <a:off x="323850" y="2492375"/>
            <a:ext cx="2519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u="sng">
                <a:solidFill>
                  <a:srgbClr val="000099"/>
                </a:solidFill>
              </a:rPr>
              <a:t>Disease related</a:t>
            </a:r>
          </a:p>
        </p:txBody>
      </p:sp>
      <p:sp>
        <p:nvSpPr>
          <p:cNvPr id="211971" name="Text Box 20"/>
          <p:cNvSpPr txBox="1">
            <a:spLocks noChangeArrowheads="1"/>
          </p:cNvSpPr>
          <p:nvPr/>
        </p:nvSpPr>
        <p:spPr bwMode="auto">
          <a:xfrm>
            <a:off x="3348038" y="2492375"/>
            <a:ext cx="25193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u="sng">
                <a:solidFill>
                  <a:srgbClr val="000099"/>
                </a:solidFill>
              </a:rPr>
              <a:t>Treatment related</a:t>
            </a:r>
          </a:p>
        </p:txBody>
      </p:sp>
      <p:sp>
        <p:nvSpPr>
          <p:cNvPr id="211972" name="Text Box 21"/>
          <p:cNvSpPr txBox="1">
            <a:spLocks noChangeArrowheads="1"/>
          </p:cNvSpPr>
          <p:nvPr/>
        </p:nvSpPr>
        <p:spPr bwMode="auto">
          <a:xfrm>
            <a:off x="3276600" y="5427663"/>
            <a:ext cx="2808288" cy="1327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Infections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Dietary restrictions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Tiredness due to treatment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Nutrient losses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Hypercatabolism</a:t>
            </a:r>
          </a:p>
        </p:txBody>
      </p:sp>
      <p:sp>
        <p:nvSpPr>
          <p:cNvPr id="211973" name="Text Box 23"/>
          <p:cNvSpPr txBox="1">
            <a:spLocks noChangeArrowheads="1"/>
          </p:cNvSpPr>
          <p:nvPr/>
        </p:nvSpPr>
        <p:spPr bwMode="auto">
          <a:xfrm>
            <a:off x="6300788" y="2492375"/>
            <a:ext cx="25193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u="sng">
                <a:solidFill>
                  <a:srgbClr val="000099"/>
                </a:solidFill>
              </a:rPr>
              <a:t>Person related</a:t>
            </a:r>
          </a:p>
        </p:txBody>
      </p:sp>
      <p:sp>
        <p:nvSpPr>
          <p:cNvPr id="211974" name="Text Box 24"/>
          <p:cNvSpPr txBox="1">
            <a:spLocks noChangeArrowheads="1"/>
          </p:cNvSpPr>
          <p:nvPr/>
        </p:nvSpPr>
        <p:spPr bwMode="auto">
          <a:xfrm>
            <a:off x="6588125" y="5788025"/>
            <a:ext cx="2016125" cy="5937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Depression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Family support</a:t>
            </a:r>
          </a:p>
        </p:txBody>
      </p:sp>
      <p:pic>
        <p:nvPicPr>
          <p:cNvPr id="211975" name="Picture 5" descr="Polycystic_kidneys,_gross_pathology_20G0027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2663825" cy="1858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1976" name="Text Box 18"/>
          <p:cNvSpPr txBox="1">
            <a:spLocks noChangeArrowheads="1"/>
          </p:cNvSpPr>
          <p:nvPr/>
        </p:nvSpPr>
        <p:spPr bwMode="auto">
          <a:xfrm>
            <a:off x="684213" y="5661025"/>
            <a:ext cx="1943100" cy="838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Uraemia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Anorexia</a:t>
            </a:r>
          </a:p>
          <a:p>
            <a:pPr algn="ctr" eaLnBrk="0" hangingPunct="0"/>
            <a:r>
              <a:rPr lang="en-GB" sz="1600">
                <a:solidFill>
                  <a:srgbClr val="000099"/>
                </a:solidFill>
              </a:rPr>
              <a:t>Acidosis</a:t>
            </a:r>
          </a:p>
        </p:txBody>
      </p:sp>
      <p:pic>
        <p:nvPicPr>
          <p:cNvPr id="211977" name="Picture 26" descr="old man pai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997200"/>
            <a:ext cx="1819275" cy="2360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1978" name="Picture 27" descr="Dialysis ward"/>
          <p:cNvPicPr>
            <a:picLocks noChangeAspect="1" noChangeArrowheads="1"/>
          </p:cNvPicPr>
          <p:nvPr/>
        </p:nvPicPr>
        <p:blipFill>
          <a:blip r:embed="rId5"/>
          <a:srcRect l="17268" r="18571"/>
          <a:stretch>
            <a:fillRect/>
          </a:stretch>
        </p:blipFill>
        <p:spPr bwMode="auto">
          <a:xfrm>
            <a:off x="3276600" y="3284538"/>
            <a:ext cx="2736850" cy="19669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Text Box 4"/>
          <p:cNvSpPr txBox="1">
            <a:spLocks noChangeArrowheads="1"/>
          </p:cNvSpPr>
          <p:nvPr/>
        </p:nvSpPr>
        <p:spPr bwMode="auto">
          <a:xfrm>
            <a:off x="755650" y="542925"/>
            <a:ext cx="3311525" cy="2246313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Y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Very old male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Religious leader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Arthritis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On PD</a:t>
            </a:r>
          </a:p>
        </p:txBody>
      </p:sp>
      <p:sp>
        <p:nvSpPr>
          <p:cNvPr id="1368067" name="Text Box 7"/>
          <p:cNvSpPr txBox="1">
            <a:spLocks noChangeArrowheads="1"/>
          </p:cNvSpPr>
          <p:nvPr/>
        </p:nvSpPr>
        <p:spPr bwMode="auto">
          <a:xfrm>
            <a:off x="4859338" y="3209925"/>
            <a:ext cx="3673475" cy="31527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nursing staff worried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3 months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	increasingly weak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	loss of appetite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recent stroke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Alb	26</a:t>
            </a:r>
          </a:p>
          <a:p>
            <a:pPr eaLnBrk="0" hangingPunct="0">
              <a:spcAft>
                <a:spcPct val="50000"/>
              </a:spcAft>
            </a:pPr>
            <a:r>
              <a:rPr lang="en-GB" sz="2000" b="0">
                <a:solidFill>
                  <a:schemeClr val="bg2"/>
                </a:solidFill>
              </a:rPr>
              <a:t>Chol	2.2</a:t>
            </a:r>
          </a:p>
        </p:txBody>
      </p:sp>
      <p:sp>
        <p:nvSpPr>
          <p:cNvPr id="214019" name="Text Box 8"/>
          <p:cNvSpPr txBox="1">
            <a:spLocks noChangeArrowheads="1"/>
          </p:cNvSpPr>
          <p:nvPr/>
        </p:nvSpPr>
        <p:spPr bwMode="auto">
          <a:xfrm>
            <a:off x="4786313" y="1484313"/>
            <a:ext cx="1225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Case 3</a:t>
            </a:r>
            <a:endParaRPr lang="en-GB" b="0">
              <a:solidFill>
                <a:schemeClr val="bg2"/>
              </a:solidFill>
            </a:endParaRPr>
          </a:p>
        </p:txBody>
      </p:sp>
      <p:sp>
        <p:nvSpPr>
          <p:cNvPr id="1368069" name="Text Box 7"/>
          <p:cNvSpPr txBox="1">
            <a:spLocks noChangeArrowheads="1"/>
          </p:cNvSpPr>
          <p:nvPr/>
        </p:nvSpPr>
        <p:spPr bwMode="auto">
          <a:xfrm>
            <a:off x="755650" y="5514975"/>
            <a:ext cx="3311525" cy="8667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diet	vegetarian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2"/>
                </a:solidFill>
              </a:rPr>
              <a:t>	mostly cereals</a:t>
            </a:r>
          </a:p>
        </p:txBody>
      </p:sp>
      <p:pic>
        <p:nvPicPr>
          <p:cNvPr id="1368071" name="Picture 7" descr="yodact"/>
          <p:cNvPicPr>
            <a:picLocks noChangeAspect="1" noChangeArrowheads="1"/>
          </p:cNvPicPr>
          <p:nvPr/>
        </p:nvPicPr>
        <p:blipFill>
          <a:blip r:embed="rId3"/>
          <a:srcRect l="4587" t="2257" r="54301" b="77560"/>
          <a:stretch>
            <a:fillRect/>
          </a:stretch>
        </p:blipFill>
        <p:spPr bwMode="auto">
          <a:xfrm>
            <a:off x="755650" y="3346450"/>
            <a:ext cx="33115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66" grpId="0" animBg="1"/>
      <p:bldP spid="1368067" grpId="0" animBg="1"/>
      <p:bldP spid="13680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>
              <a:defRPr/>
            </a:pPr>
            <a:endParaRPr lang="en-GB" dirty="0" smtClean="0"/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2626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Peritoneal Dialysis Dialysate bags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Size: 1.0-2.5L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1600" smtClean="0"/>
              <a:t>	(2.0L normally used)</a:t>
            </a:r>
          </a:p>
          <a:p>
            <a:pPr lvl="2">
              <a:lnSpc>
                <a:spcPct val="80000"/>
              </a:lnSpc>
            </a:pPr>
            <a:endParaRPr lang="en-GB" sz="1400" smtClean="0"/>
          </a:p>
          <a:p>
            <a:pPr lvl="1">
              <a:lnSpc>
                <a:spcPct val="80000"/>
              </a:lnSpc>
            </a:pPr>
            <a:r>
              <a:rPr lang="en-GB" sz="2000" smtClean="0"/>
              <a:t>Composition: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1600" smtClean="0"/>
              <a:t>	1.36%, 2.27% and 3.86% dextrose solution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1600" smtClean="0"/>
              <a:t>	(1.36% and 2.27% normally used)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000" smtClean="0"/>
          </a:p>
          <a:p>
            <a:pPr lvl="1">
              <a:lnSpc>
                <a:spcPct val="80000"/>
              </a:lnSpc>
            </a:pPr>
            <a:r>
              <a:rPr lang="en-GB" sz="2000" smtClean="0"/>
              <a:t>4 bag exchanges per day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 </a:t>
            </a:r>
          </a:p>
        </p:txBody>
      </p:sp>
      <p:pic>
        <p:nvPicPr>
          <p:cNvPr id="216067" name="Picture 4" descr="PD b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635125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5" descr="PD exchange"/>
          <p:cNvPicPr>
            <a:picLocks noChangeAspect="1" noChangeArrowheads="1"/>
          </p:cNvPicPr>
          <p:nvPr/>
        </p:nvPicPr>
        <p:blipFill>
          <a:blip r:embed="rId4"/>
          <a:srcRect l="-967" t="-233" b="36772"/>
          <a:stretch>
            <a:fillRect/>
          </a:stretch>
        </p:blipFill>
        <p:spPr bwMode="auto">
          <a:xfrm>
            <a:off x="323850" y="4581525"/>
            <a:ext cx="60721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9388" y="1125538"/>
            <a:ext cx="9144001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Protein loss and calorie gain in PD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9875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Glucose absorption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Estimated 70% of glucose absorbed from bags</a:t>
            </a:r>
          </a:p>
          <a:p>
            <a:pPr lvl="2">
              <a:lnSpc>
                <a:spcPct val="80000"/>
              </a:lnSpc>
            </a:pPr>
            <a:r>
              <a:rPr lang="en-GB" sz="1800" b="0" smtClean="0"/>
              <a:t>e.g. 2L 1.36% = 76 kcals absorbed</a:t>
            </a:r>
          </a:p>
          <a:p>
            <a:pPr lvl="2">
              <a:lnSpc>
                <a:spcPct val="80000"/>
              </a:lnSpc>
            </a:pPr>
            <a:r>
              <a:rPr lang="en-GB" sz="1800" b="0" smtClean="0"/>
              <a:t>e.g. 2L 2.27% = 127 kcals absorbed</a:t>
            </a:r>
          </a:p>
          <a:p>
            <a:pPr lvl="2">
              <a:lnSpc>
                <a:spcPct val="80000"/>
              </a:lnSpc>
            </a:pPr>
            <a:r>
              <a:rPr lang="en-GB" sz="1800" b="0" smtClean="0"/>
              <a:t>e.g. typical kcal absorption per day (4x1.36%)=304 kcals</a:t>
            </a:r>
          </a:p>
          <a:p>
            <a:pPr lvl="2">
              <a:lnSpc>
                <a:spcPct val="80000"/>
              </a:lnSpc>
            </a:pPr>
            <a:endParaRPr lang="en-GB" sz="1600" b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Protein losses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Protein lost along with uraemic toxins into dialysate</a:t>
            </a:r>
          </a:p>
          <a:p>
            <a:pPr lvl="2">
              <a:lnSpc>
                <a:spcPct val="80000"/>
              </a:lnSpc>
            </a:pPr>
            <a:r>
              <a:rPr lang="en-GB" sz="1800" b="0" smtClean="0"/>
              <a:t>5-15 g protein per day</a:t>
            </a:r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GB" sz="1400" b="0" smtClean="0"/>
          </a:p>
          <a:p>
            <a:pPr lvl="2">
              <a:lnSpc>
                <a:spcPct val="80000"/>
              </a:lnSpc>
            </a:pPr>
            <a:endParaRPr lang="en-GB" sz="1600" b="0" smtClean="0"/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GB" sz="1600" b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Protein loss in HD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039938"/>
            <a:ext cx="8134350" cy="1028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0" smtClean="0"/>
              <a:t>6.0-10g amino acids lost per HD session							</a:t>
            </a:r>
            <a:r>
              <a:rPr lang="en-GB" sz="1600" i="1" smtClean="0">
                <a:solidFill>
                  <a:srgbClr val="0033CC"/>
                </a:solidFill>
              </a:rPr>
              <a:t>Ikizler et al. Kidney Int (1994) 46, 830–837</a:t>
            </a:r>
            <a:endParaRPr lang="en-GB" sz="2800" i="1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None/>
            </a:pPr>
            <a:endParaRPr lang="en-GB" sz="2000" b="0" smtClean="0"/>
          </a:p>
          <a:p>
            <a:pPr lvl="1">
              <a:buFont typeface="Wingdings" pitchFamily="2" charset="2"/>
              <a:buNone/>
            </a:pPr>
            <a:endParaRPr lang="en-GB" sz="4000" smtClean="0"/>
          </a:p>
          <a:p>
            <a:pPr lvl="1">
              <a:buFont typeface="Wingdings" pitchFamily="2" charset="2"/>
              <a:buChar char="q"/>
            </a:pPr>
            <a:endParaRPr lang="en-GB" sz="4000" smtClean="0"/>
          </a:p>
        </p:txBody>
      </p:sp>
      <p:pic>
        <p:nvPicPr>
          <p:cNvPr id="220163" name="Picture 7"/>
          <p:cNvPicPr>
            <a:picLocks noChangeAspect="1" noChangeArrowheads="1"/>
          </p:cNvPicPr>
          <p:nvPr/>
        </p:nvPicPr>
        <p:blipFill>
          <a:blip r:embed="rId3"/>
          <a:srcRect r="27333" b="50000"/>
          <a:stretch>
            <a:fillRect/>
          </a:stretch>
        </p:blipFill>
        <p:spPr bwMode="auto">
          <a:xfrm>
            <a:off x="2927350" y="3452813"/>
            <a:ext cx="27241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31" name="Object 11"/>
          <p:cNvGraphicFramePr>
            <a:graphicFrameLocks noChangeAspect="1"/>
          </p:cNvGraphicFramePr>
          <p:nvPr/>
        </p:nvGraphicFramePr>
        <p:xfrm>
          <a:off x="468313" y="2636838"/>
          <a:ext cx="38100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Chart" r:id="rId4" imgW="4914787" imgH="3924198" progId="Excel.Sheet.8">
                  <p:embed/>
                </p:oleObj>
              </mc:Choice>
              <mc:Fallback>
                <p:oleObj name="Chart" r:id="rId4" imgW="4914787" imgH="3924198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3810000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Text Box 4"/>
          <p:cNvSpPr txBox="1">
            <a:spLocks noChangeArrowheads="1"/>
          </p:cNvSpPr>
          <p:nvPr/>
        </p:nvSpPr>
        <p:spPr bwMode="auto">
          <a:xfrm>
            <a:off x="827088" y="1341438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bg2"/>
                </a:solidFill>
              </a:rPr>
              <a:t>Recommended protein intake in PD AND HD compared to the mean average intake in UK.</a:t>
            </a:r>
          </a:p>
        </p:txBody>
      </p:sp>
      <p:sp>
        <p:nvSpPr>
          <p:cNvPr id="1243141" name="Line 5"/>
          <p:cNvSpPr>
            <a:spLocks noChangeShapeType="1"/>
          </p:cNvSpPr>
          <p:nvPr/>
        </p:nvSpPr>
        <p:spPr bwMode="auto">
          <a:xfrm>
            <a:off x="4356100" y="3141663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003800" y="2997200"/>
            <a:ext cx="3889375" cy="1062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PD and HD protein requirement 1.2g/kg/d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1800" i="1" dirty="0">
                <a:solidFill>
                  <a:srgbClr val="003399"/>
                </a:solidFill>
                <a:latin typeface="Calibri" pitchFamily="34" charset="0"/>
              </a:rPr>
              <a:t>Renal Association Guidelines 2010</a:t>
            </a:r>
          </a:p>
        </p:txBody>
      </p:sp>
      <p:sp>
        <p:nvSpPr>
          <p:cNvPr id="1243143" name="Line 7"/>
          <p:cNvSpPr>
            <a:spLocks noChangeShapeType="1"/>
          </p:cNvSpPr>
          <p:nvPr/>
        </p:nvSpPr>
        <p:spPr bwMode="auto">
          <a:xfrm>
            <a:off x="971550" y="3141663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sz="2800" dirty="0" smtClean="0"/>
              <a:t>Stages </a:t>
            </a:r>
            <a:r>
              <a:rPr lang="en-GB" sz="2800" dirty="0"/>
              <a:t>of Renal </a:t>
            </a:r>
            <a:r>
              <a:rPr lang="en-GB" sz="2800" dirty="0" smtClean="0"/>
              <a:t>Disease and </a:t>
            </a:r>
            <a:br>
              <a:rPr lang="en-GB" sz="2800" dirty="0" smtClean="0"/>
            </a:br>
            <a:r>
              <a:rPr lang="en-GB" sz="2800" dirty="0" smtClean="0"/>
              <a:t>nutrition related causes and management of CKD</a:t>
            </a:r>
            <a:endParaRPr lang="en-GB" sz="2800" dirty="0"/>
          </a:p>
        </p:txBody>
      </p:sp>
      <p:sp>
        <p:nvSpPr>
          <p:cNvPr id="1204231" name="Rectangle 7"/>
          <p:cNvSpPr>
            <a:spLocks noChangeArrowheads="1"/>
          </p:cNvSpPr>
          <p:nvPr/>
        </p:nvSpPr>
        <p:spPr bwMode="auto">
          <a:xfrm>
            <a:off x="533400" y="1635125"/>
            <a:ext cx="1524000" cy="1295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32" name="Rectangle 8"/>
          <p:cNvSpPr>
            <a:spLocks noChangeArrowheads="1"/>
          </p:cNvSpPr>
          <p:nvPr/>
        </p:nvSpPr>
        <p:spPr bwMode="auto">
          <a:xfrm>
            <a:off x="2057400" y="1635125"/>
            <a:ext cx="1524000" cy="1295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33" name="Rectangle 9"/>
          <p:cNvSpPr>
            <a:spLocks noChangeArrowheads="1"/>
          </p:cNvSpPr>
          <p:nvPr/>
        </p:nvSpPr>
        <p:spPr bwMode="auto">
          <a:xfrm>
            <a:off x="3581400" y="1635125"/>
            <a:ext cx="1524000" cy="1295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34" name="Rectangle 10"/>
          <p:cNvSpPr>
            <a:spLocks noChangeArrowheads="1"/>
          </p:cNvSpPr>
          <p:nvPr/>
        </p:nvSpPr>
        <p:spPr bwMode="auto">
          <a:xfrm>
            <a:off x="5105400" y="1635125"/>
            <a:ext cx="1524000" cy="12954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35" name="AutoShape 11"/>
          <p:cNvSpPr>
            <a:spLocks noChangeArrowheads="1"/>
          </p:cNvSpPr>
          <p:nvPr/>
        </p:nvSpPr>
        <p:spPr bwMode="auto">
          <a:xfrm>
            <a:off x="6629400" y="996950"/>
            <a:ext cx="1676400" cy="2590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36" name="Text Box 12"/>
          <p:cNvSpPr txBox="1">
            <a:spLocks noChangeArrowheads="1"/>
          </p:cNvSpPr>
          <p:nvPr/>
        </p:nvSpPr>
        <p:spPr bwMode="auto">
          <a:xfrm>
            <a:off x="609600" y="163512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4237" name="Text Box 13"/>
          <p:cNvSpPr txBox="1">
            <a:spLocks noChangeArrowheads="1"/>
          </p:cNvSpPr>
          <p:nvPr/>
        </p:nvSpPr>
        <p:spPr bwMode="auto">
          <a:xfrm>
            <a:off x="2209800" y="163512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2</a:t>
            </a:r>
          </a:p>
        </p:txBody>
      </p:sp>
      <p:sp>
        <p:nvSpPr>
          <p:cNvPr id="1204238" name="Text Box 14"/>
          <p:cNvSpPr txBox="1">
            <a:spLocks noChangeArrowheads="1"/>
          </p:cNvSpPr>
          <p:nvPr/>
        </p:nvSpPr>
        <p:spPr bwMode="auto">
          <a:xfrm>
            <a:off x="3733800" y="163512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3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4239" name="Text Box 15"/>
          <p:cNvSpPr txBox="1">
            <a:spLocks noChangeArrowheads="1"/>
          </p:cNvSpPr>
          <p:nvPr/>
        </p:nvSpPr>
        <p:spPr bwMode="auto">
          <a:xfrm>
            <a:off x="5181600" y="163512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4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4240" name="Text Box 16"/>
          <p:cNvSpPr txBox="1">
            <a:spLocks noChangeArrowheads="1"/>
          </p:cNvSpPr>
          <p:nvPr/>
        </p:nvSpPr>
        <p:spPr bwMode="auto">
          <a:xfrm>
            <a:off x="6781800" y="163512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5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4241" name="Text Box 17"/>
          <p:cNvSpPr txBox="1">
            <a:spLocks noChangeArrowheads="1"/>
          </p:cNvSpPr>
          <p:nvPr/>
        </p:nvSpPr>
        <p:spPr bwMode="auto">
          <a:xfrm>
            <a:off x="609600" y="2244725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Normal function</a:t>
            </a:r>
          </a:p>
        </p:txBody>
      </p:sp>
      <p:sp>
        <p:nvSpPr>
          <p:cNvPr id="1204242" name="Text Box 18"/>
          <p:cNvSpPr txBox="1">
            <a:spLocks noChangeArrowheads="1"/>
          </p:cNvSpPr>
          <p:nvPr/>
        </p:nvSpPr>
        <p:spPr bwMode="auto">
          <a:xfrm>
            <a:off x="2133600" y="2244725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Mild decrease</a:t>
            </a:r>
          </a:p>
        </p:txBody>
      </p:sp>
      <p:sp>
        <p:nvSpPr>
          <p:cNvPr id="1204243" name="Text Box 19"/>
          <p:cNvSpPr txBox="1">
            <a:spLocks noChangeArrowheads="1"/>
          </p:cNvSpPr>
          <p:nvPr/>
        </p:nvSpPr>
        <p:spPr bwMode="auto">
          <a:xfrm>
            <a:off x="3657600" y="2244725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Moderate decrease</a:t>
            </a:r>
          </a:p>
        </p:txBody>
      </p:sp>
      <p:sp>
        <p:nvSpPr>
          <p:cNvPr id="1204244" name="Text Box 20"/>
          <p:cNvSpPr txBox="1">
            <a:spLocks noChangeArrowheads="1"/>
          </p:cNvSpPr>
          <p:nvPr/>
        </p:nvSpPr>
        <p:spPr bwMode="auto">
          <a:xfrm>
            <a:off x="5105400" y="2244725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Severe decrease</a:t>
            </a:r>
          </a:p>
        </p:txBody>
      </p:sp>
      <p:sp>
        <p:nvSpPr>
          <p:cNvPr id="1204245" name="Text Box 21"/>
          <p:cNvSpPr txBox="1">
            <a:spLocks noChangeArrowheads="1"/>
          </p:cNvSpPr>
          <p:nvPr/>
        </p:nvSpPr>
        <p:spPr bwMode="auto">
          <a:xfrm>
            <a:off x="6629400" y="2244725"/>
            <a:ext cx="1614488" cy="615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stage renal disease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-228600" y="1341438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000099"/>
                </a:solidFill>
              </a:rPr>
              <a:t>130mls/min</a:t>
            </a:r>
          </a:p>
        </p:txBody>
      </p:sp>
      <p:sp>
        <p:nvSpPr>
          <p:cNvPr id="1204247" name="Line 23"/>
          <p:cNvSpPr>
            <a:spLocks noChangeShapeType="1"/>
          </p:cNvSpPr>
          <p:nvPr/>
        </p:nvSpPr>
        <p:spPr bwMode="auto">
          <a:xfrm>
            <a:off x="547688" y="29162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48" name="Line 24"/>
          <p:cNvSpPr>
            <a:spLocks noChangeShapeType="1"/>
          </p:cNvSpPr>
          <p:nvPr/>
        </p:nvSpPr>
        <p:spPr bwMode="auto">
          <a:xfrm>
            <a:off x="2057400" y="29448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49" name="Line 25"/>
          <p:cNvSpPr>
            <a:spLocks noChangeShapeType="1"/>
          </p:cNvSpPr>
          <p:nvPr/>
        </p:nvSpPr>
        <p:spPr bwMode="auto">
          <a:xfrm>
            <a:off x="3571875" y="29495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50" name="Line 26"/>
          <p:cNvSpPr>
            <a:spLocks noChangeShapeType="1"/>
          </p:cNvSpPr>
          <p:nvPr/>
        </p:nvSpPr>
        <p:spPr bwMode="auto">
          <a:xfrm>
            <a:off x="5105400" y="29305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51" name="Line 27"/>
          <p:cNvSpPr>
            <a:spLocks noChangeShapeType="1"/>
          </p:cNvSpPr>
          <p:nvPr/>
        </p:nvSpPr>
        <p:spPr bwMode="auto">
          <a:xfrm>
            <a:off x="6629400" y="29305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252" name="Line 28"/>
          <p:cNvSpPr>
            <a:spLocks noChangeShapeType="1"/>
          </p:cNvSpPr>
          <p:nvPr/>
        </p:nvSpPr>
        <p:spPr bwMode="auto">
          <a:xfrm>
            <a:off x="7881938" y="29257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1295400" y="1341438"/>
            <a:ext cx="1447800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500">
                <a:solidFill>
                  <a:srgbClr val="000099"/>
                </a:solidFill>
              </a:rPr>
              <a:t>90mls/min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3124200" y="1341438"/>
            <a:ext cx="1143000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500">
                <a:solidFill>
                  <a:srgbClr val="000099"/>
                </a:solidFill>
              </a:rPr>
              <a:t>60mls/min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4376738" y="1341438"/>
            <a:ext cx="1447800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500">
                <a:solidFill>
                  <a:srgbClr val="000099"/>
                </a:solidFill>
              </a:rPr>
              <a:t>30mls/min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6143625" y="1341438"/>
            <a:ext cx="1171575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500">
                <a:solidFill>
                  <a:srgbClr val="000099"/>
                </a:solidFill>
              </a:rPr>
              <a:t>15mls/min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7081838" y="1341438"/>
            <a:ext cx="1447800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500">
                <a:solidFill>
                  <a:srgbClr val="000099"/>
                </a:solidFill>
              </a:rPr>
              <a:t>0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29725" name="Down Arrow 40"/>
          <p:cNvSpPr>
            <a:spLocks noChangeArrowheads="1"/>
          </p:cNvSpPr>
          <p:nvPr/>
        </p:nvSpPr>
        <p:spPr bwMode="auto">
          <a:xfrm>
            <a:off x="1116013" y="29241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 b="0"/>
          </a:p>
        </p:txBody>
      </p:sp>
      <p:sp>
        <p:nvSpPr>
          <p:cNvPr id="29726" name="TextBox 41"/>
          <p:cNvSpPr txBox="1">
            <a:spLocks noChangeArrowheads="1"/>
          </p:cNvSpPr>
          <p:nvPr/>
        </p:nvSpPr>
        <p:spPr bwMode="auto">
          <a:xfrm>
            <a:off x="179388" y="3573463"/>
            <a:ext cx="18351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olidFill>
                  <a:srgbClr val="00007F"/>
                </a:solidFill>
              </a:rPr>
              <a:t>Observation and blood pressure control</a:t>
            </a:r>
          </a:p>
          <a:p>
            <a:pPr eaLnBrk="0" hangingPunct="0"/>
            <a:endParaRPr lang="en-GB" sz="1600">
              <a:solidFill>
                <a:srgbClr val="00007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Lower BP</a:t>
            </a:r>
          </a:p>
        </p:txBody>
      </p:sp>
      <p:sp>
        <p:nvSpPr>
          <p:cNvPr id="29727" name="Down Arrow 42"/>
          <p:cNvSpPr>
            <a:spLocks noChangeArrowheads="1"/>
          </p:cNvSpPr>
          <p:nvPr/>
        </p:nvSpPr>
        <p:spPr bwMode="auto">
          <a:xfrm>
            <a:off x="2700338" y="29241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 b="0"/>
          </a:p>
        </p:txBody>
      </p:sp>
      <p:sp>
        <p:nvSpPr>
          <p:cNvPr id="29728" name="TextBox 43"/>
          <p:cNvSpPr txBox="1">
            <a:spLocks noChangeArrowheads="1"/>
          </p:cNvSpPr>
          <p:nvPr/>
        </p:nvSpPr>
        <p:spPr bwMode="auto">
          <a:xfrm>
            <a:off x="1944688" y="3608388"/>
            <a:ext cx="17637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olidFill>
                  <a:srgbClr val="00007F"/>
                </a:solidFill>
              </a:rPr>
              <a:t>CKD risk factor reduction</a:t>
            </a:r>
          </a:p>
          <a:p>
            <a:pPr eaLnBrk="0" hangingPunct="0"/>
            <a:endParaRPr lang="en-GB" sz="1600">
              <a:solidFill>
                <a:srgbClr val="00007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Lower BP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diabetes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Weight loss</a:t>
            </a:r>
          </a:p>
        </p:txBody>
      </p:sp>
      <p:sp>
        <p:nvSpPr>
          <p:cNvPr id="29729" name="Down Arrow 44"/>
          <p:cNvSpPr>
            <a:spLocks noChangeArrowheads="1"/>
          </p:cNvSpPr>
          <p:nvPr/>
        </p:nvSpPr>
        <p:spPr bwMode="auto">
          <a:xfrm>
            <a:off x="4211638" y="29241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 b="0"/>
          </a:p>
        </p:txBody>
      </p:sp>
      <p:sp>
        <p:nvSpPr>
          <p:cNvPr id="29730" name="TextBox 46"/>
          <p:cNvSpPr txBox="1">
            <a:spLocks noChangeArrowheads="1"/>
          </p:cNvSpPr>
          <p:nvPr/>
        </p:nvSpPr>
        <p:spPr bwMode="auto">
          <a:xfrm>
            <a:off x="3635375" y="3357563"/>
            <a:ext cx="15843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olidFill>
                  <a:srgbClr val="00007F"/>
                </a:solidFill>
              </a:rPr>
              <a:t>Treat complications of CKD</a:t>
            </a:r>
          </a:p>
          <a:p>
            <a:pPr eaLnBrk="0" hangingPunct="0"/>
            <a:endParaRPr lang="en-GB" sz="1600">
              <a:solidFill>
                <a:srgbClr val="00007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Lower BP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diabetes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Fluid restriction if needed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 Prevent malnutrition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uraemia</a:t>
            </a:r>
          </a:p>
        </p:txBody>
      </p:sp>
      <p:sp>
        <p:nvSpPr>
          <p:cNvPr id="29731" name="TextBox 47"/>
          <p:cNvSpPr txBox="1">
            <a:spLocks noChangeArrowheads="1"/>
          </p:cNvSpPr>
          <p:nvPr/>
        </p:nvSpPr>
        <p:spPr bwMode="auto">
          <a:xfrm>
            <a:off x="5508625" y="3429000"/>
            <a:ext cx="30956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olidFill>
                  <a:srgbClr val="00007F"/>
                </a:solidFill>
              </a:rPr>
              <a:t>Prepare or undergo replacement (HD, PD, transplant or conservative management)</a:t>
            </a:r>
          </a:p>
          <a:p>
            <a:pPr eaLnBrk="0" hangingPunct="0"/>
            <a:endParaRPr lang="en-GB" sz="1600">
              <a:solidFill>
                <a:srgbClr val="00007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Manage BP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diabetes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Fluid restriction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Prevent and treat malnutrition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uraemia</a:t>
            </a:r>
          </a:p>
          <a:p>
            <a:pPr eaLnBrk="0" hangingPunct="0">
              <a:buFont typeface="Arial" charset="0"/>
              <a:buChar char="•"/>
            </a:pPr>
            <a:r>
              <a:rPr lang="en-GB" sz="1400" b="0">
                <a:solidFill>
                  <a:srgbClr val="00007F"/>
                </a:solidFill>
              </a:rPr>
              <a:t>Control mineral and electrolyte imbalances</a:t>
            </a:r>
          </a:p>
        </p:txBody>
      </p:sp>
      <p:sp>
        <p:nvSpPr>
          <p:cNvPr id="29732" name="Down Arrow 48"/>
          <p:cNvSpPr>
            <a:spLocks noChangeArrowheads="1"/>
          </p:cNvSpPr>
          <p:nvPr/>
        </p:nvSpPr>
        <p:spPr bwMode="auto">
          <a:xfrm>
            <a:off x="5724525" y="29241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 b="0"/>
          </a:p>
        </p:txBody>
      </p:sp>
      <p:sp>
        <p:nvSpPr>
          <p:cNvPr id="29733" name="Down Arrow 50"/>
          <p:cNvSpPr>
            <a:spLocks noChangeArrowheads="1"/>
          </p:cNvSpPr>
          <p:nvPr/>
        </p:nvSpPr>
        <p:spPr bwMode="auto">
          <a:xfrm>
            <a:off x="7019925" y="29241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en-US" b="0"/>
          </a:p>
        </p:txBody>
      </p:sp>
      <p:sp>
        <p:nvSpPr>
          <p:cNvPr id="29734" name="Text Box 31"/>
          <p:cNvSpPr txBox="1">
            <a:spLocks noChangeArrowheads="1"/>
          </p:cNvSpPr>
          <p:nvPr/>
        </p:nvSpPr>
        <p:spPr bwMode="auto">
          <a:xfrm>
            <a:off x="3167063" y="6132513"/>
            <a:ext cx="2268537" cy="400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0099"/>
                </a:solidFill>
              </a:rPr>
              <a:t>There is no cure</a:t>
            </a:r>
            <a:endParaRPr lang="en-GB" sz="36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90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Calorie Requirements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Tx/>
              <a:buNone/>
            </a:pPr>
            <a:r>
              <a:rPr lang="en-GB" sz="2000" smtClean="0"/>
              <a:t>CKD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35kcal/kg/d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30kcal/kg/d for &gt;60yrs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200" b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200" b="0" smtClean="0"/>
              <a:t>HD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35kcal/kg/d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30kcal/kg/d for &gt;60yrs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200" b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200" b="0" smtClean="0"/>
              <a:t>PD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35kcal/kg/d </a:t>
            </a:r>
            <a:r>
              <a:rPr lang="en-GB" sz="1800" smtClean="0"/>
              <a:t>including kcals</a:t>
            </a:r>
            <a:r>
              <a:rPr lang="en-GB" sz="1800" b="0" smtClean="0"/>
              <a:t> from dialysate</a:t>
            </a:r>
          </a:p>
          <a:p>
            <a:pPr lvl="1">
              <a:lnSpc>
                <a:spcPct val="80000"/>
              </a:lnSpc>
            </a:pPr>
            <a:r>
              <a:rPr lang="en-GB" sz="1800" b="0" smtClean="0"/>
              <a:t>30kcal/kg/d for &gt;60yrs </a:t>
            </a:r>
            <a:r>
              <a:rPr lang="en-GB" sz="1800" smtClean="0"/>
              <a:t>including kcals</a:t>
            </a:r>
            <a:r>
              <a:rPr lang="en-GB" sz="1800" b="0" smtClean="0"/>
              <a:t> from dialysate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en-GB" sz="2000" b="0" smtClean="0"/>
          </a:p>
          <a:p>
            <a:pPr>
              <a:lnSpc>
                <a:spcPct val="80000"/>
              </a:lnSpc>
              <a:buSzTx/>
              <a:buFontTx/>
              <a:buNone/>
            </a:pPr>
            <a:endParaRPr lang="en-GB" sz="2000" b="0" smtClean="0"/>
          </a:p>
          <a:p>
            <a:pPr>
              <a:lnSpc>
                <a:spcPct val="80000"/>
              </a:lnSpc>
              <a:buSzTx/>
              <a:buFontTx/>
              <a:buNone/>
            </a:pPr>
            <a:endParaRPr lang="en-GB" sz="2000" u="sng" smtClean="0"/>
          </a:p>
          <a:p>
            <a:pPr>
              <a:lnSpc>
                <a:spcPct val="80000"/>
              </a:lnSpc>
              <a:buSzTx/>
              <a:buFontTx/>
              <a:buNone/>
            </a:pPr>
            <a:r>
              <a:rPr lang="en-GB" sz="1200" i="1" smtClean="0"/>
              <a:t>			</a:t>
            </a:r>
            <a:endParaRPr lang="en-GB" sz="1000" i="1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100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z="1800" i="1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z="2000" b="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z="2000" smtClean="0"/>
          </a:p>
        </p:txBody>
      </p:sp>
      <p:sp>
        <p:nvSpPr>
          <p:cNvPr id="225283" name="Rectangle 4"/>
          <p:cNvSpPr>
            <a:spLocks noChangeArrowheads="1"/>
          </p:cNvSpPr>
          <p:nvPr/>
        </p:nvSpPr>
        <p:spPr bwMode="auto">
          <a:xfrm>
            <a:off x="395288" y="5715000"/>
            <a:ext cx="8483600" cy="738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Renal Association Guidelines 2010</a:t>
            </a:r>
          </a:p>
          <a:p>
            <a:pPr eaLnBrk="0" hangingPunct="0"/>
            <a:r>
              <a:rPr lang="en-GB" sz="1400" b="0">
                <a:solidFill>
                  <a:schemeClr val="bg1"/>
                </a:solidFill>
              </a:rPr>
              <a:t>http://www.renal.org/Libraries/Guidelines/Nutrition_in_CKD_-_Final_Version_-_17_March_2010.sflb.ashx</a:t>
            </a:r>
            <a:endParaRPr lang="en-GB" sz="1400" b="0" i="1">
              <a:solidFill>
                <a:schemeClr val="bg1"/>
              </a:solidFill>
            </a:endParaRPr>
          </a:p>
          <a:p>
            <a:pPr eaLnBrk="0" hangingPunct="0"/>
            <a:endParaRPr lang="en-GB" sz="1400" i="1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90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Vitamin requirements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406480" cy="41148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Tx/>
              <a:buNone/>
            </a:pPr>
            <a:endParaRPr lang="en-GB" sz="2000" b="0" dirty="0" smtClean="0"/>
          </a:p>
          <a:p>
            <a:pPr>
              <a:lnSpc>
                <a:spcPct val="80000"/>
              </a:lnSpc>
              <a:buSzTx/>
              <a:buFontTx/>
              <a:buNone/>
            </a:pPr>
            <a:endParaRPr lang="en-GB" sz="2000" b="0" dirty="0" smtClean="0"/>
          </a:p>
          <a:p>
            <a:pPr>
              <a:lnSpc>
                <a:spcPct val="80000"/>
              </a:lnSpc>
              <a:buSzTx/>
            </a:pPr>
            <a:r>
              <a:rPr lang="en-GB" sz="2000" dirty="0" smtClean="0"/>
              <a:t>Dialysis patients may be at risk of vitamin deficiencies</a:t>
            </a:r>
          </a:p>
          <a:p>
            <a:pPr>
              <a:lnSpc>
                <a:spcPct val="80000"/>
              </a:lnSpc>
              <a:buSzTx/>
            </a:pPr>
            <a:endParaRPr lang="en-GB" sz="2000" dirty="0"/>
          </a:p>
          <a:p>
            <a:pPr>
              <a:lnSpc>
                <a:spcPct val="80000"/>
              </a:lnSpc>
              <a:buSzTx/>
            </a:pPr>
            <a:r>
              <a:rPr lang="en-GB" sz="2000" dirty="0" smtClean="0"/>
              <a:t>Large regional variations in vitamin supplementation (DOPPS study, 2004)</a:t>
            </a:r>
          </a:p>
          <a:p>
            <a:pPr>
              <a:lnSpc>
                <a:spcPct val="80000"/>
              </a:lnSpc>
              <a:buSzTx/>
            </a:pPr>
            <a:endParaRPr lang="en-GB" sz="2000" dirty="0"/>
          </a:p>
          <a:p>
            <a:pPr>
              <a:lnSpc>
                <a:spcPct val="80000"/>
              </a:lnSpc>
              <a:buSzTx/>
            </a:pPr>
            <a:r>
              <a:rPr lang="en-GB" sz="2000" dirty="0" smtClean="0"/>
              <a:t>Water soluble vitamin supplementation recommended in dialysis patients (Renal Association 2010, European Best Practice Guidelines 2007)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r>
              <a:rPr lang="en-GB" sz="1200" i="1" dirty="0" smtClean="0"/>
              <a:t>			</a:t>
            </a:r>
            <a:endParaRPr lang="en-GB" sz="1000" i="1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1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GB" sz="1800" i="1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GB" sz="2000" b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2310904" cy="23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7"/>
          <p:cNvPicPr>
            <a:picLocks noChangeAspect="1" noChangeArrowheads="1"/>
          </p:cNvPicPr>
          <p:nvPr/>
        </p:nvPicPr>
        <p:blipFill>
          <a:blip r:embed="rId3"/>
          <a:srcRect r="27333" b="50000"/>
          <a:stretch>
            <a:fillRect/>
          </a:stretch>
        </p:blipFill>
        <p:spPr bwMode="auto">
          <a:xfrm>
            <a:off x="7337425" y="5229225"/>
            <a:ext cx="169862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 smtClean="0"/>
              <a:t>Treatment of malnutrition</a:t>
            </a:r>
            <a:endParaRPr lang="en-GB" sz="2800" dirty="0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51847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u="sng" dirty="0" smtClean="0"/>
              <a:t>Treatment of malnutrition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Enteral nutrition support</a:t>
            </a:r>
          </a:p>
          <a:p>
            <a:pPr lvl="1"/>
            <a:r>
              <a:rPr lang="en-GB" sz="2400" dirty="0" smtClean="0"/>
              <a:t>Oral nutritional supplements (sip feeds)</a:t>
            </a:r>
          </a:p>
          <a:p>
            <a:pPr lvl="1"/>
            <a:r>
              <a:rPr lang="en-GB" sz="2400" dirty="0" smtClean="0"/>
              <a:t>Tube feeding e.g. nasogastric/ gastrostomy</a:t>
            </a:r>
          </a:p>
          <a:p>
            <a:pPr lvl="1">
              <a:buFont typeface="Arial" charset="0"/>
              <a:buNone/>
            </a:pPr>
            <a:endParaRPr lang="en-GB" sz="2400" dirty="0" smtClean="0"/>
          </a:p>
          <a:p>
            <a:pPr>
              <a:buSzTx/>
              <a:buFontTx/>
              <a:buNone/>
            </a:pPr>
            <a:r>
              <a:rPr lang="en-GB" sz="2800" dirty="0" smtClean="0"/>
              <a:t>Parenteral nutrition support</a:t>
            </a:r>
          </a:p>
          <a:p>
            <a:pPr lvl="1"/>
            <a:r>
              <a:rPr lang="en-GB" sz="2400" dirty="0" smtClean="0"/>
              <a:t>Intra </a:t>
            </a:r>
            <a:r>
              <a:rPr lang="en-GB" sz="2400" dirty="0" err="1" smtClean="0"/>
              <a:t>Dialytic</a:t>
            </a:r>
            <a:r>
              <a:rPr lang="en-GB" sz="2400" dirty="0" smtClean="0"/>
              <a:t> Parenteral Nutrition (IDPN) – HD only </a:t>
            </a:r>
            <a:r>
              <a:rPr lang="en-GB" sz="2000" b="0" dirty="0" smtClean="0"/>
              <a:t>(only supplementary nutrition equivalent to ~330 kcals/ day)</a:t>
            </a:r>
          </a:p>
          <a:p>
            <a:pPr lvl="1"/>
            <a:r>
              <a:rPr lang="en-GB" sz="2400" dirty="0" smtClean="0"/>
              <a:t>Total Parenteral Nutrition (TPN)</a:t>
            </a:r>
          </a:p>
          <a:p>
            <a:endParaRPr lang="en-GB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  <p:cxnSp>
        <p:nvCxnSpPr>
          <p:cNvPr id="227333" name="Straight Arrow Connector 6"/>
          <p:cNvCxnSpPr>
            <a:cxnSpLocks noChangeShapeType="1"/>
          </p:cNvCxnSpPr>
          <p:nvPr/>
        </p:nvCxnSpPr>
        <p:spPr bwMode="auto">
          <a:xfrm rot="5400000">
            <a:off x="8173244" y="5085556"/>
            <a:ext cx="431800" cy="158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1052513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Nutrition Support</a:t>
            </a:r>
            <a:endParaRPr lang="en-GB" sz="3200" dirty="0" smtClean="0"/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36838"/>
            <a:ext cx="8569325" cy="5184775"/>
          </a:xfrm>
        </p:spPr>
        <p:txBody>
          <a:bodyPr/>
          <a:lstStyle/>
          <a:p>
            <a:r>
              <a:rPr lang="en-GB" sz="2800" smtClean="0"/>
              <a:t>Renal considerations</a:t>
            </a:r>
          </a:p>
          <a:p>
            <a:pPr lvl="1"/>
            <a:r>
              <a:rPr lang="en-GB" sz="2400" smtClean="0"/>
              <a:t>Volume</a:t>
            </a:r>
          </a:p>
          <a:p>
            <a:pPr lvl="2"/>
            <a:r>
              <a:rPr lang="en-GB" sz="2000" smtClean="0"/>
              <a:t>Is a fluid restriction necessary?</a:t>
            </a:r>
          </a:p>
          <a:p>
            <a:pPr lvl="1"/>
            <a:r>
              <a:rPr lang="en-GB" sz="2400" smtClean="0"/>
              <a:t>Electrolytes</a:t>
            </a:r>
          </a:p>
          <a:p>
            <a:pPr lvl="2"/>
            <a:r>
              <a:rPr lang="en-GB" sz="2000" smtClean="0"/>
              <a:t>are phosphate and potassium restrictions necessary?</a:t>
            </a:r>
          </a:p>
          <a:p>
            <a:pPr lvl="1"/>
            <a:r>
              <a:rPr lang="en-GB" sz="2400" smtClean="0"/>
              <a:t>Protein</a:t>
            </a:r>
          </a:p>
          <a:p>
            <a:pPr lvl="2"/>
            <a:r>
              <a:rPr lang="en-GB" sz="2000" smtClean="0"/>
              <a:t>how much protein does the patient need depending on their renal function and/or type of dialysis treatment?</a:t>
            </a:r>
          </a:p>
          <a:p>
            <a:pPr>
              <a:buFont typeface="Wingdings" pitchFamily="2" charset="2"/>
              <a:buChar char="q"/>
            </a:pPr>
            <a:endParaRPr lang="en-GB" sz="28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260350"/>
            <a:ext cx="8099425" cy="79375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3400" b="0">
                <a:solidFill>
                  <a:srgbClr val="002E8A"/>
                </a:solidFill>
                <a:latin typeface="Arial Rounded MT Bold" pitchFamily="34" charset="0"/>
              </a:rPr>
              <a:t>4. Identify and treat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ChangeArrowheads="1"/>
          </p:cNvSpPr>
          <p:nvPr/>
        </p:nvSpPr>
        <p:spPr bwMode="auto">
          <a:xfrm>
            <a:off x="684213" y="1125538"/>
            <a:ext cx="4824412" cy="5111750"/>
          </a:xfrm>
          <a:prstGeom prst="rect">
            <a:avLst/>
          </a:prstGeom>
          <a:solidFill>
            <a:srgbClr val="CC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31426" name="Text Box 3"/>
          <p:cNvSpPr txBox="1">
            <a:spLocks noChangeArrowheads="1"/>
          </p:cNvSpPr>
          <p:nvPr/>
        </p:nvSpPr>
        <p:spPr bwMode="auto">
          <a:xfrm>
            <a:off x="684213" y="1198563"/>
            <a:ext cx="4967287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Dietetic treatment</a:t>
            </a:r>
          </a:p>
          <a:p>
            <a:pPr marL="457200" indent="-457200" algn="ctr"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marL="457200" indent="-457200" eaLnBrk="0" hangingPunct="0">
              <a:spcBef>
                <a:spcPct val="50000"/>
              </a:spcBef>
            </a:pPr>
            <a:r>
              <a:rPr lang="en-GB" b="0">
                <a:solidFill>
                  <a:schemeClr val="bg2"/>
                </a:solidFill>
              </a:rPr>
              <a:t>Aim for oral high protein and calorie supplements – consider fluid balance and K and Phos restrictions if necessary</a:t>
            </a:r>
          </a:p>
          <a:p>
            <a:pPr marL="457200" indent="-457200"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84213" y="1431925"/>
            <a:ext cx="5472112" cy="210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b="0">
              <a:solidFill>
                <a:schemeClr val="bg2"/>
              </a:solidFill>
            </a:endParaRPr>
          </a:p>
        </p:txBody>
      </p:sp>
      <p:pic>
        <p:nvPicPr>
          <p:cNvPr id="231429" name="Picture 7" descr="Ne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926013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09025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Summary of Diet in </a:t>
            </a:r>
            <a:br>
              <a:rPr lang="en-GB" dirty="0" smtClean="0"/>
            </a:br>
            <a:r>
              <a:rPr lang="en-GB" dirty="0" smtClean="0"/>
              <a:t>Chronic Kidney Disease</a:t>
            </a: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smtClean="0"/>
              <a:t>Ensure appropriate protein intake (0.75g/kg/d)</a:t>
            </a:r>
          </a:p>
          <a:p>
            <a:r>
              <a:rPr lang="en-GB" sz="2800" smtClean="0"/>
              <a:t>Tailor diet to phosphate and potassium levels</a:t>
            </a:r>
          </a:p>
          <a:p>
            <a:r>
              <a:rPr lang="en-GB" sz="2800" smtClean="0"/>
              <a:t>Fluid restrict if required</a:t>
            </a:r>
          </a:p>
          <a:p>
            <a:r>
              <a:rPr lang="en-GB" sz="2800" smtClean="0"/>
              <a:t>Aim for healthy weight</a:t>
            </a:r>
          </a:p>
          <a:p>
            <a:r>
              <a:rPr lang="en-GB" sz="2800" smtClean="0"/>
              <a:t>Glycaemic control if diabetic</a:t>
            </a:r>
          </a:p>
          <a:p>
            <a:r>
              <a:rPr lang="en-GB" sz="2800" smtClean="0"/>
              <a:t>Salt intake reduced to general population guidelines (6g/d) </a:t>
            </a:r>
          </a:p>
          <a:p>
            <a:r>
              <a:rPr lang="en-GB" sz="2800" smtClean="0"/>
              <a:t>Prevent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Summary of Diet in Haemodialysis</a:t>
            </a:r>
          </a:p>
        </p:txBody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Ensure adequate protein intake (1.1-1.4g/kg/d)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Advise on fluid restriction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6g/day salt intake diet</a:t>
            </a:r>
          </a:p>
          <a:p>
            <a:r>
              <a:rPr lang="en-GB" sz="2800" smtClean="0"/>
              <a:t>Tailor diet to phosphate and potassium levels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Treat malnutrition where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Summary of Diet in Peritoneal Dialysis</a:t>
            </a:r>
          </a:p>
        </p:txBody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Ensure adequate protein intake (1-1.2g/kg/d)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Advise on fluid restriction if necessary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6g/day salt intake diet</a:t>
            </a:r>
          </a:p>
          <a:p>
            <a:r>
              <a:rPr lang="en-GB" sz="2800" smtClean="0"/>
              <a:t>Tailor diet to phosphate and potassium levels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Treat malnutrition where present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Consider calorie absorption from dialysate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ChangeArrowheads="1"/>
          </p:cNvSpPr>
          <p:nvPr/>
        </p:nvSpPr>
        <p:spPr bwMode="auto">
          <a:xfrm>
            <a:off x="0" y="-26988"/>
            <a:ext cx="788511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GB" sz="4000" dirty="0">
                <a:solidFill>
                  <a:schemeClr val="bg1"/>
                </a:solidFill>
              </a:rPr>
              <a:t>        Conclusion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2124075" y="2482850"/>
            <a:ext cx="5400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Diet depends on 	stage of disease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		type of dialysis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		lifestyle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</a:t>
            </a:r>
            <a:r>
              <a:rPr lang="en-GB" sz="2000" dirty="0" err="1">
                <a:solidFill>
                  <a:srgbClr val="003399"/>
                </a:solidFill>
              </a:rPr>
              <a:t>eg</a:t>
            </a:r>
            <a:r>
              <a:rPr lang="en-GB" sz="2000" dirty="0">
                <a:solidFill>
                  <a:srgbClr val="003399"/>
                </a:solidFill>
              </a:rPr>
              <a:t>	phosphate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potassium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sodium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malnutrition</a:t>
            </a:r>
          </a:p>
          <a:p>
            <a:pPr marL="342900" indent="-342900" defTabSz="609600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bg2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</a:rPr>
              <a:t>			diabetes</a:t>
            </a:r>
          </a:p>
        </p:txBody>
      </p:sp>
      <p:sp>
        <p:nvSpPr>
          <p:cNvPr id="251911" name="Text Box 10"/>
          <p:cNvSpPr txBox="1">
            <a:spLocks noChangeArrowheads="1"/>
          </p:cNvSpPr>
          <p:nvPr/>
        </p:nvSpPr>
        <p:spPr bwMode="auto">
          <a:xfrm>
            <a:off x="3132138" y="1382713"/>
            <a:ext cx="295275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rgbClr val="003366"/>
                </a:solidFill>
              </a:rPr>
              <a:t>One renal diet does not fit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Aims of Diet Therapy in Renal Disease</a:t>
            </a:r>
          </a:p>
        </p:txBody>
      </p:sp>
      <p:sp>
        <p:nvSpPr>
          <p:cNvPr id="1173508" name="Rectangle 4"/>
          <p:cNvSpPr>
            <a:spLocks noChangeArrowheads="1"/>
          </p:cNvSpPr>
          <p:nvPr/>
        </p:nvSpPr>
        <p:spPr bwMode="auto">
          <a:xfrm>
            <a:off x="121225" y="1988344"/>
            <a:ext cx="3706812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20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1. Delay progression of renal disease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21225" y="3061486"/>
            <a:ext cx="2376488" cy="655637"/>
            <a:chOff x="336" y="941"/>
            <a:chExt cx="4896" cy="1632"/>
          </a:xfrm>
        </p:grpSpPr>
        <p:sp>
          <p:nvSpPr>
            <p:cNvPr id="39954" name="Rectangle 5"/>
            <p:cNvSpPr>
              <a:spLocks noChangeArrowheads="1"/>
            </p:cNvSpPr>
            <p:nvPr/>
          </p:nvSpPr>
          <p:spPr bwMode="auto">
            <a:xfrm>
              <a:off x="336" y="1350"/>
              <a:ext cx="960" cy="81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955" name="Rectangle 6"/>
            <p:cNvSpPr>
              <a:spLocks noChangeArrowheads="1"/>
            </p:cNvSpPr>
            <p:nvPr/>
          </p:nvSpPr>
          <p:spPr bwMode="auto">
            <a:xfrm>
              <a:off x="1296" y="1350"/>
              <a:ext cx="960" cy="81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956" name="Rectangle 7"/>
            <p:cNvSpPr>
              <a:spLocks noChangeArrowheads="1"/>
            </p:cNvSpPr>
            <p:nvPr/>
          </p:nvSpPr>
          <p:spPr bwMode="auto">
            <a:xfrm>
              <a:off x="2256" y="1350"/>
              <a:ext cx="960" cy="81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957" name="Rectangle 8"/>
            <p:cNvSpPr>
              <a:spLocks noChangeArrowheads="1"/>
            </p:cNvSpPr>
            <p:nvPr/>
          </p:nvSpPr>
          <p:spPr bwMode="auto">
            <a:xfrm>
              <a:off x="3216" y="1350"/>
              <a:ext cx="960" cy="816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958" name="AutoShape 9"/>
            <p:cNvSpPr>
              <a:spLocks noChangeArrowheads="1"/>
            </p:cNvSpPr>
            <p:nvPr/>
          </p:nvSpPr>
          <p:spPr bwMode="auto">
            <a:xfrm>
              <a:off x="4176" y="941"/>
              <a:ext cx="1056" cy="163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173514" name="Text Box 10"/>
            <p:cNvSpPr txBox="1">
              <a:spLocks noChangeArrowheads="1"/>
            </p:cNvSpPr>
            <p:nvPr/>
          </p:nvSpPr>
          <p:spPr bwMode="auto">
            <a:xfrm>
              <a:off x="385" y="1352"/>
              <a:ext cx="909" cy="11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3515" name="Text Box 11"/>
            <p:cNvSpPr txBox="1">
              <a:spLocks noChangeArrowheads="1"/>
            </p:cNvSpPr>
            <p:nvPr/>
          </p:nvSpPr>
          <p:spPr bwMode="auto">
            <a:xfrm>
              <a:off x="1392" y="1352"/>
              <a:ext cx="912" cy="11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173516" name="Text Box 12"/>
            <p:cNvSpPr txBox="1">
              <a:spLocks noChangeArrowheads="1"/>
            </p:cNvSpPr>
            <p:nvPr/>
          </p:nvSpPr>
          <p:spPr bwMode="auto">
            <a:xfrm>
              <a:off x="2351" y="1352"/>
              <a:ext cx="916" cy="11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3517" name="Text Box 13"/>
            <p:cNvSpPr txBox="1">
              <a:spLocks noChangeArrowheads="1"/>
            </p:cNvSpPr>
            <p:nvPr/>
          </p:nvSpPr>
          <p:spPr bwMode="auto">
            <a:xfrm>
              <a:off x="3266" y="1352"/>
              <a:ext cx="909" cy="11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en-GB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3518" name="Text Box 14"/>
            <p:cNvSpPr txBox="1">
              <a:spLocks noChangeArrowheads="1"/>
            </p:cNvSpPr>
            <p:nvPr/>
          </p:nvSpPr>
          <p:spPr bwMode="auto">
            <a:xfrm>
              <a:off x="4274" y="1352"/>
              <a:ext cx="909" cy="11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9964" name="Line 24"/>
            <p:cNvSpPr>
              <a:spLocks noChangeShapeType="1"/>
            </p:cNvSpPr>
            <p:nvPr/>
          </p:nvSpPr>
          <p:spPr bwMode="auto">
            <a:xfrm>
              <a:off x="3216" y="216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>
              <a:off x="4965" y="2163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3541" name="Text Box 37"/>
          <p:cNvSpPr txBox="1">
            <a:spLocks noChangeArrowheads="1"/>
          </p:cNvSpPr>
          <p:nvPr/>
        </p:nvSpPr>
        <p:spPr bwMode="auto">
          <a:xfrm>
            <a:off x="3059113" y="3889375"/>
            <a:ext cx="1873250" cy="4619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AIMS	</a:t>
            </a:r>
          </a:p>
        </p:txBody>
      </p:sp>
      <p:sp>
        <p:nvSpPr>
          <p:cNvPr id="1173544" name="Rectangle 40"/>
          <p:cNvSpPr>
            <a:spLocks noChangeArrowheads="1"/>
          </p:cNvSpPr>
          <p:nvPr/>
        </p:nvSpPr>
        <p:spPr bwMode="auto">
          <a:xfrm>
            <a:off x="4427538" y="1746265"/>
            <a:ext cx="3455987" cy="855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20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2.  Minimise symptoms of uraemia                                      (in chronic kidney disease)</a:t>
            </a:r>
          </a:p>
        </p:txBody>
      </p:sp>
      <p:sp>
        <p:nvSpPr>
          <p:cNvPr id="18443" name="AutoShape 44"/>
          <p:cNvSpPr>
            <a:spLocks noChangeArrowheads="1"/>
          </p:cNvSpPr>
          <p:nvPr/>
        </p:nvSpPr>
        <p:spPr bwMode="auto">
          <a:xfrm rot="8549721" flipV="1">
            <a:off x="2031946" y="4412807"/>
            <a:ext cx="989012" cy="294590"/>
          </a:xfrm>
          <a:prstGeom prst="rightArrow">
            <a:avLst>
              <a:gd name="adj1" fmla="val 50000"/>
              <a:gd name="adj2" fmla="val 125127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3549" name="Rectangle 45"/>
          <p:cNvSpPr>
            <a:spLocks noChangeArrowheads="1"/>
          </p:cNvSpPr>
          <p:nvPr/>
        </p:nvSpPr>
        <p:spPr bwMode="auto">
          <a:xfrm>
            <a:off x="5814118" y="4371982"/>
            <a:ext cx="277336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20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3. Minimise effect of renal disease on blood biochemistry and fluid status</a:t>
            </a:r>
          </a:p>
        </p:txBody>
      </p:sp>
      <p:sp>
        <p:nvSpPr>
          <p:cNvPr id="1173551" name="Rectangle 47"/>
          <p:cNvSpPr>
            <a:spLocks noChangeArrowheads="1"/>
          </p:cNvSpPr>
          <p:nvPr/>
        </p:nvSpPr>
        <p:spPr bwMode="auto">
          <a:xfrm>
            <a:off x="144790" y="4978020"/>
            <a:ext cx="3816350" cy="8366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2000" b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4.  Identify and treat malnutrition </a:t>
            </a:r>
          </a:p>
        </p:txBody>
      </p:sp>
      <p:pic>
        <p:nvPicPr>
          <p:cNvPr id="18447" name="Picture 10" descr="500069-f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5561805"/>
            <a:ext cx="1079500" cy="1058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" name="Picture 27" descr="fatigue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416" y="1227946"/>
            <a:ext cx="13779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6" descr="blood cel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304" y="5370926"/>
            <a:ext cx="1008062" cy="88741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4" name="AutoShape 44"/>
          <p:cNvSpPr>
            <a:spLocks noChangeArrowheads="1"/>
          </p:cNvSpPr>
          <p:nvPr/>
        </p:nvSpPr>
        <p:spPr bwMode="auto">
          <a:xfrm rot="14000216" flipV="1">
            <a:off x="2251670" y="3280830"/>
            <a:ext cx="989012" cy="294590"/>
          </a:xfrm>
          <a:prstGeom prst="rightArrow">
            <a:avLst>
              <a:gd name="adj1" fmla="val 50000"/>
              <a:gd name="adj2" fmla="val 125127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5" name="AutoShape 44"/>
          <p:cNvSpPr>
            <a:spLocks noChangeArrowheads="1"/>
          </p:cNvSpPr>
          <p:nvPr/>
        </p:nvSpPr>
        <p:spPr bwMode="auto">
          <a:xfrm rot="18548839" flipV="1">
            <a:off x="4719938" y="3280832"/>
            <a:ext cx="989012" cy="294590"/>
          </a:xfrm>
          <a:prstGeom prst="rightArrow">
            <a:avLst>
              <a:gd name="adj1" fmla="val 50000"/>
              <a:gd name="adj2" fmla="val 125127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6" name="AutoShape 44"/>
          <p:cNvSpPr>
            <a:spLocks noChangeArrowheads="1"/>
          </p:cNvSpPr>
          <p:nvPr/>
        </p:nvSpPr>
        <p:spPr bwMode="auto">
          <a:xfrm rot="1581122" flipV="1">
            <a:off x="4852999" y="4592520"/>
            <a:ext cx="994032" cy="290504"/>
          </a:xfrm>
          <a:prstGeom prst="rightArrow">
            <a:avLst>
              <a:gd name="adj1" fmla="val 50000"/>
              <a:gd name="adj2" fmla="val 125127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8" grpId="0" animBg="1"/>
      <p:bldP spid="1173544" grpId="0" animBg="1"/>
      <p:bldP spid="18443" grpId="0" animBg="1"/>
      <p:bldP spid="1173549" grpId="0" animBg="1"/>
      <p:bldP spid="1173551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42900"/>
            <a:ext cx="86756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1.Delay Progression of Renal Disease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7380288" y="4813300"/>
            <a:ext cx="180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/>
              <a:t>(Intensive therapy)</a:t>
            </a:r>
          </a:p>
        </p:txBody>
      </p:sp>
      <p:sp>
        <p:nvSpPr>
          <p:cNvPr id="41987" name="AutoShape 17"/>
          <p:cNvSpPr>
            <a:spLocks noChangeArrowheads="1"/>
          </p:cNvSpPr>
          <p:nvPr/>
        </p:nvSpPr>
        <p:spPr bwMode="auto">
          <a:xfrm rot="-2081709">
            <a:off x="1727200" y="2225675"/>
            <a:ext cx="1882775" cy="206375"/>
          </a:xfrm>
          <a:prstGeom prst="leftArrow">
            <a:avLst>
              <a:gd name="adj1" fmla="val 50000"/>
              <a:gd name="adj2" fmla="val 30845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988" name="AutoShape 18"/>
          <p:cNvSpPr>
            <a:spLocks noChangeArrowheads="1"/>
          </p:cNvSpPr>
          <p:nvPr/>
        </p:nvSpPr>
        <p:spPr bwMode="auto">
          <a:xfrm rot="-8752222">
            <a:off x="5307013" y="2290763"/>
            <a:ext cx="1857375" cy="242887"/>
          </a:xfrm>
          <a:prstGeom prst="leftArrow">
            <a:avLst>
              <a:gd name="adj1" fmla="val 50000"/>
              <a:gd name="adj2" fmla="val 25210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989" name="Text Box 20"/>
          <p:cNvSpPr txBox="1">
            <a:spLocks noChangeArrowheads="1"/>
          </p:cNvSpPr>
          <p:nvPr/>
        </p:nvSpPr>
        <p:spPr bwMode="auto">
          <a:xfrm>
            <a:off x="431800" y="2933700"/>
            <a:ext cx="2627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Diabetic control</a:t>
            </a:r>
          </a:p>
        </p:txBody>
      </p:sp>
      <p:sp>
        <p:nvSpPr>
          <p:cNvPr id="41990" name="Text Box 21"/>
          <p:cNvSpPr txBox="1">
            <a:spLocks noChangeArrowheads="1"/>
          </p:cNvSpPr>
          <p:nvPr/>
        </p:nvSpPr>
        <p:spPr bwMode="auto">
          <a:xfrm>
            <a:off x="5113338" y="2924175"/>
            <a:ext cx="3851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Blood pressure control</a:t>
            </a:r>
          </a:p>
        </p:txBody>
      </p:sp>
      <p:sp>
        <p:nvSpPr>
          <p:cNvPr id="41991" name="AutoShape 23"/>
          <p:cNvSpPr>
            <a:spLocks/>
          </p:cNvSpPr>
          <p:nvPr/>
        </p:nvSpPr>
        <p:spPr bwMode="auto">
          <a:xfrm rot="-5400000">
            <a:off x="4248150" y="1941513"/>
            <a:ext cx="719138" cy="5834062"/>
          </a:xfrm>
          <a:prstGeom prst="leftBrace">
            <a:avLst>
              <a:gd name="adj1" fmla="val 67605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992" name="Text Box 24"/>
          <p:cNvSpPr txBox="1">
            <a:spLocks noChangeArrowheads="1"/>
          </p:cNvSpPr>
          <p:nvPr/>
        </p:nvSpPr>
        <p:spPr bwMode="auto">
          <a:xfrm>
            <a:off x="3098800" y="5229225"/>
            <a:ext cx="2986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Obesity</a:t>
            </a:r>
          </a:p>
        </p:txBody>
      </p:sp>
      <p:pic>
        <p:nvPicPr>
          <p:cNvPr id="41993" name="Picture 10" descr="Diabet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90913"/>
            <a:ext cx="1295400" cy="865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994" name="Picture 11" descr="Blood pressure contro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1050" y="3357563"/>
            <a:ext cx="1112838" cy="10493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995" name="Picture 13" descr="obesit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732463"/>
            <a:ext cx="12969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4290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Delay Progression of Renal Failure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532812" cy="4114800"/>
          </a:xfrm>
        </p:spPr>
        <p:txBody>
          <a:bodyPr/>
          <a:lstStyle/>
          <a:p>
            <a:r>
              <a:rPr lang="en-GB" sz="2400" smtClean="0"/>
              <a:t>Diabetic control</a:t>
            </a:r>
          </a:p>
          <a:p>
            <a:pPr lvl="1">
              <a:buFont typeface="Wingdings" pitchFamily="2" charset="2"/>
              <a:buNone/>
            </a:pPr>
            <a:r>
              <a:rPr lang="en-GB" sz="2000" smtClean="0"/>
              <a:t>Aim for HbA1c of &lt;7.5% (IFCC HbA1c &lt;58)</a:t>
            </a:r>
            <a:endParaRPr lang="en-GB" sz="1400" i="1" smtClean="0"/>
          </a:p>
          <a:p>
            <a:pPr lvl="1">
              <a:buFont typeface="Wingdings" pitchFamily="2" charset="2"/>
              <a:buNone/>
            </a:pPr>
            <a:r>
              <a:rPr lang="en-GB" sz="1400" i="1" smtClean="0">
                <a:solidFill>
                  <a:schemeClr val="bg1"/>
                </a:solidFill>
              </a:rPr>
              <a:t>				Renal Association Clinical Practice Guidelines CKD 2007 </a:t>
            </a:r>
          </a:p>
          <a:p>
            <a:pPr lvl="1">
              <a:buFont typeface="Wingdings" pitchFamily="2" charset="2"/>
              <a:buNone/>
            </a:pPr>
            <a:endParaRPr lang="en-GB" sz="140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GB" sz="2000" i="1" smtClean="0"/>
          </a:p>
          <a:p>
            <a:r>
              <a:rPr lang="en-GB" sz="2400" smtClean="0"/>
              <a:t>Good diabetic control shown to have 21% reduction in nephropathy over 5 years with intensive treatment          (HbA1c of </a:t>
            </a:r>
            <a:r>
              <a:rPr lang="en-GB" sz="2400" smtClean="0">
                <a:cs typeface="Arial" charset="0"/>
              </a:rPr>
              <a:t>≤ 6.5%)</a:t>
            </a:r>
          </a:p>
          <a:p>
            <a:pPr>
              <a:buFont typeface="Wingdings" pitchFamily="2" charset="2"/>
              <a:buNone/>
            </a:pPr>
            <a:r>
              <a:rPr lang="en-GB" sz="1600" i="1" smtClean="0">
                <a:solidFill>
                  <a:schemeClr val="bg1"/>
                </a:solidFill>
              </a:rPr>
              <a:t>				</a:t>
            </a:r>
            <a:r>
              <a:rPr lang="en-GB" sz="1400" i="1" smtClean="0">
                <a:solidFill>
                  <a:schemeClr val="bg1"/>
                </a:solidFill>
              </a:rPr>
              <a:t>ADVANCE Collaborative Group, NEJM, 358:2560-72, 2008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380288" y="5788025"/>
            <a:ext cx="180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/>
              <a:t>(Intensive therapy)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342900"/>
            <a:ext cx="8280400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Delay Progression of Renal Disease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342900"/>
            <a:ext cx="8675688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>
                <a:solidFill>
                  <a:srgbClr val="002E8A"/>
                </a:solidFill>
                <a:latin typeface="Arial Rounded MT Bold" pitchFamily="34" charset="0"/>
              </a:rPr>
              <a:t>1.Delay Progression of Renal Disease</a:t>
            </a:r>
            <a:endParaRPr lang="en-GB" sz="3600" b="0" kern="0" dirty="0">
              <a:solidFill>
                <a:srgbClr val="002E8A"/>
              </a:solidFill>
              <a:latin typeface="Arial Rounded MT Bold" pitchFamily="34" charset="0"/>
            </a:endParaRPr>
          </a:p>
        </p:txBody>
      </p:sp>
      <p:pic>
        <p:nvPicPr>
          <p:cNvPr id="44038" name="Picture 4" descr="Diabet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338263"/>
            <a:ext cx="1295400" cy="8667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42900"/>
            <a:ext cx="8243887" cy="1143000"/>
          </a:xfrm>
        </p:spPr>
        <p:txBody>
          <a:bodyPr/>
          <a:lstStyle/>
          <a:p>
            <a:pPr>
              <a:defRPr/>
            </a:pPr>
            <a:r>
              <a:rPr lang="en-GB" sz="3600" b="0" dirty="0" smtClean="0">
                <a:solidFill>
                  <a:srgbClr val="002E8A"/>
                </a:solidFill>
                <a:latin typeface="Arial Rounded MT Bold" pitchFamily="34" charset="0"/>
              </a:rPr>
              <a:t>Delay Progression of Renal Disease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92375"/>
            <a:ext cx="8208962" cy="4114800"/>
          </a:xfrm>
        </p:spPr>
        <p:txBody>
          <a:bodyPr/>
          <a:lstStyle/>
          <a:p>
            <a:r>
              <a:rPr lang="en-GB" sz="2400" smtClean="0">
                <a:solidFill>
                  <a:schemeClr val="bg2"/>
                </a:solidFill>
                <a:latin typeface="Calibri" pitchFamily="34" charset="0"/>
              </a:rPr>
              <a:t>Hypertension</a:t>
            </a:r>
          </a:p>
          <a:p>
            <a:pPr lvl="1">
              <a:buFont typeface="Wingdings" pitchFamily="2" charset="2"/>
              <a:buNone/>
            </a:pPr>
            <a:r>
              <a:rPr lang="en-GB" sz="2000" smtClean="0">
                <a:solidFill>
                  <a:schemeClr val="bg2"/>
                </a:solidFill>
                <a:latin typeface="Calibri" pitchFamily="34" charset="0"/>
              </a:rPr>
              <a:t>Aim for &lt;140/90mm Hg </a:t>
            </a:r>
          </a:p>
          <a:p>
            <a:pPr lvl="1">
              <a:buFont typeface="Wingdings" pitchFamily="2" charset="2"/>
              <a:buNone/>
            </a:pPr>
            <a:r>
              <a:rPr lang="en-GB" sz="2000" smtClean="0">
                <a:solidFill>
                  <a:schemeClr val="bg2"/>
                </a:solidFill>
                <a:latin typeface="Calibri" pitchFamily="34" charset="0"/>
              </a:rPr>
              <a:t>Aim for &lt;130/80mm Hg in diabetes or proteinuria &gt;1g/24 hr</a:t>
            </a:r>
          </a:p>
          <a:p>
            <a:pPr lvl="1" algn="r">
              <a:buFont typeface="Wingdings" pitchFamily="2" charset="2"/>
              <a:buNone/>
            </a:pPr>
            <a:r>
              <a:rPr lang="en-GB" sz="1400" i="1" smtClean="0">
                <a:solidFill>
                  <a:schemeClr val="bg1"/>
                </a:solidFill>
                <a:latin typeface="Calibri" pitchFamily="34" charset="0"/>
              </a:rPr>
              <a:t>Renal Association Clinical Practice Guidelines CKD 2007</a:t>
            </a:r>
            <a:r>
              <a:rPr lang="en-GB" sz="2000" i="1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endParaRPr lang="en-GB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 typeface="Arial" charset="0"/>
              <a:buChar char="–"/>
            </a:pPr>
            <a:endParaRPr lang="en-GB" sz="2000" i="1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endParaRPr lang="en-GB" sz="3600" smtClean="0">
              <a:solidFill>
                <a:schemeClr val="bg2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endParaRPr lang="en-GB" sz="3600" smtClean="0">
              <a:solidFill>
                <a:schemeClr val="bg2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endParaRPr lang="en-GB" sz="2400" i="1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GB" i="1" smtClean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342900"/>
            <a:ext cx="8280400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 dirty="0">
                <a:solidFill>
                  <a:srgbClr val="002E8A"/>
                </a:solidFill>
                <a:latin typeface="Arial Rounded MT Bold" pitchFamily="34" charset="0"/>
              </a:rPr>
              <a:t>Delay Progression of Renal Disease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342900"/>
            <a:ext cx="8675688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600" b="0" kern="0">
                <a:solidFill>
                  <a:srgbClr val="002E8A"/>
                </a:solidFill>
                <a:latin typeface="Arial Rounded MT Bold" pitchFamily="34" charset="0"/>
              </a:rPr>
              <a:t>1.Delay Progression of Renal Disease</a:t>
            </a:r>
            <a:endParaRPr lang="en-GB" sz="3600" b="0" kern="0" dirty="0">
              <a:solidFill>
                <a:srgbClr val="002E8A"/>
              </a:solidFill>
              <a:latin typeface="Arial Rounded MT Bold" pitchFamily="34" charset="0"/>
            </a:endParaRPr>
          </a:p>
        </p:txBody>
      </p:sp>
      <p:pic>
        <p:nvPicPr>
          <p:cNvPr id="46085" name="Picture 4" descr="Blood pressure contr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975" y="1341438"/>
            <a:ext cx="1112838" cy="10493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kle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B2B2B2"/>
      </a:accent1>
      <a:accent2>
        <a:srgbClr val="FF9933"/>
      </a:accent2>
      <a:accent3>
        <a:srgbClr val="AAAAFF"/>
      </a:accent3>
      <a:accent4>
        <a:srgbClr val="DADADA"/>
      </a:accent4>
      <a:accent5>
        <a:srgbClr val="D5D5D5"/>
      </a:accent5>
      <a:accent6>
        <a:srgbClr val="E78A2D"/>
      </a:accent6>
      <a:hlink>
        <a:srgbClr val="FFFF00"/>
      </a:hlink>
      <a:folHlink>
        <a:srgbClr val="9999FF"/>
      </a:folHlink>
    </a:clrScheme>
    <a:fontScheme name="Spark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Designs\SPARKLE.POT</Template>
  <TotalTime>11535</TotalTime>
  <Words>2097</Words>
  <Application>Microsoft Office PowerPoint</Application>
  <PresentationFormat>On-screen Show (4:3)</PresentationFormat>
  <Paragraphs>576</Paragraphs>
  <Slides>58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Sparkle</vt:lpstr>
      <vt:lpstr>Chart</vt:lpstr>
      <vt:lpstr>Nutritional management of the renal patient</vt:lpstr>
      <vt:lpstr>Lecture content</vt:lpstr>
      <vt:lpstr>Functions of the healthy kidney</vt:lpstr>
      <vt:lpstr>Consequences of impaired kidney function</vt:lpstr>
      <vt:lpstr>Stages of Renal Disease and  nutrition related causes and management of CKD</vt:lpstr>
      <vt:lpstr>Aims of Diet Therapy in Renal Disease</vt:lpstr>
      <vt:lpstr>1.Delay Progression of Renal Disease</vt:lpstr>
      <vt:lpstr>Delay Progression of Renal Failure</vt:lpstr>
      <vt:lpstr>Delay Progression of Renal Disease</vt:lpstr>
      <vt:lpstr>Delay Progression of Renal Disease</vt:lpstr>
      <vt:lpstr>Delay Progression of Renal Failure</vt:lpstr>
      <vt:lpstr>When should dialysis commence?</vt:lpstr>
      <vt:lpstr>PowerPoint Presentation</vt:lpstr>
      <vt:lpstr>PowerPoint Presentation</vt:lpstr>
      <vt:lpstr>PowerPoint Presentation</vt:lpstr>
      <vt:lpstr>Low protein diets: MDRD study (Modification of Diet in Renal Disease:Study 1)    Klahr et al N Engl J Med. 1994 Mar 31;330(13):877-84</vt:lpstr>
      <vt:lpstr>PowerPoint Presentation</vt:lpstr>
      <vt:lpstr>The Pro Team Protein Challenge</vt:lpstr>
      <vt:lpstr>3. Minimise effect of renal disease on blood biochemistry and fluid status</vt:lpstr>
      <vt:lpstr>CASE STUDIES</vt:lpstr>
      <vt:lpstr>PowerPoint Presentation</vt:lpstr>
      <vt:lpstr>Renal Bone Disease</vt:lpstr>
      <vt:lpstr>Causes of Hyperphosphataemia</vt:lpstr>
      <vt:lpstr>Bone  Deformities</vt:lpstr>
      <vt:lpstr>PowerPoint Presentation</vt:lpstr>
      <vt:lpstr>Calciphylaxis</vt:lpstr>
      <vt:lpstr>Phosphate</vt:lpstr>
      <vt:lpstr>3. Minimise effect of renal disease on blood biochemistry</vt:lpstr>
      <vt:lpstr>Medication: Phosphate binders            </vt:lpstr>
      <vt:lpstr>PowerPoint Presentation</vt:lpstr>
      <vt:lpstr>PowerPoint Presentation</vt:lpstr>
      <vt:lpstr>Potassium</vt:lpstr>
      <vt:lpstr>PowerPoint Presentation</vt:lpstr>
      <vt:lpstr>Potassium</vt:lpstr>
      <vt:lpstr>PowerPoint Presentation</vt:lpstr>
      <vt:lpstr>PowerPoint Presentation</vt:lpstr>
      <vt:lpstr>PowerPoint Presentation</vt:lpstr>
      <vt:lpstr>Fluid overload</vt:lpstr>
      <vt:lpstr>Fluid balance in PD</vt:lpstr>
      <vt:lpstr>Fluid balance in HD</vt:lpstr>
      <vt:lpstr>Salt</vt:lpstr>
      <vt:lpstr>Practical tips to reduce sodium in renal patients</vt:lpstr>
      <vt:lpstr>Higher or lower?</vt:lpstr>
      <vt:lpstr>PowerPoint Presentation</vt:lpstr>
      <vt:lpstr>PowerPoint Presentation</vt:lpstr>
      <vt:lpstr>PowerPoint Presentation</vt:lpstr>
      <vt:lpstr>Protein loss and calorie gain in PD</vt:lpstr>
      <vt:lpstr> Protein loss in HD</vt:lpstr>
      <vt:lpstr>PowerPoint Presentation</vt:lpstr>
      <vt:lpstr>Calorie Requirements</vt:lpstr>
      <vt:lpstr>Vitamin requirements</vt:lpstr>
      <vt:lpstr>Treatment of malnutrition</vt:lpstr>
      <vt:lpstr>Nutrition Support</vt:lpstr>
      <vt:lpstr>PowerPoint Presentation</vt:lpstr>
      <vt:lpstr>Summary of Diet in  Chronic Kidney Disease</vt:lpstr>
      <vt:lpstr>Summary of Diet in Haemodialysis</vt:lpstr>
      <vt:lpstr>Summary of Diet in Peritoneal Dialysis</vt:lpstr>
      <vt:lpstr>PowerPoint Presentation</vt:lpstr>
    </vt:vector>
  </TitlesOfParts>
  <Company>Hammersmith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REPLACEMENT THERAPY</dc:title>
  <dc:creator>Marion Power</dc:creator>
  <cp:lastModifiedBy>Shiel, Nuala</cp:lastModifiedBy>
  <cp:revision>341</cp:revision>
  <cp:lastPrinted>2013-05-23T08:53:02Z</cp:lastPrinted>
  <dcterms:created xsi:type="dcterms:W3CDTF">2000-10-16T14:23:48Z</dcterms:created>
  <dcterms:modified xsi:type="dcterms:W3CDTF">2013-05-24T09:00:12Z</dcterms:modified>
</cp:coreProperties>
</file>