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8" r:id="rId12"/>
    <p:sldId id="260" r:id="rId13"/>
    <p:sldId id="261" r:id="rId14"/>
    <p:sldId id="259" r:id="rId15"/>
    <p:sldId id="269" r:id="rId16"/>
    <p:sldId id="289" r:id="rId17"/>
    <p:sldId id="285" r:id="rId18"/>
    <p:sldId id="286" r:id="rId19"/>
    <p:sldId id="287" r:id="rId20"/>
    <p:sldId id="288" r:id="rId21"/>
    <p:sldId id="266" r:id="rId22"/>
    <p:sldId id="270" r:id="rId23"/>
    <p:sldId id="273" r:id="rId24"/>
    <p:sldId id="275" r:id="rId25"/>
    <p:sldId id="264" r:id="rId26"/>
    <p:sldId id="265" r:id="rId27"/>
    <p:sldId id="290" r:id="rId28"/>
    <p:sldId id="262" r:id="rId29"/>
    <p:sldId id="263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9" d="100"/>
          <a:sy n="4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BC65E5-C143-4474-8D70-99FBD2CB4047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288266-7DA6-4F06-9A5A-91B696B84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74420-E0CD-44A7-BDFE-7503540239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107E4-0B03-4920-8A8D-0F8A34BCC91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00D7A-EE7C-48E3-9AE0-5F6209A492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8E259E-F9E3-4370-970A-24A005BD659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DC85C7-5086-43B8-9590-34985B7D71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732BE3-8DCB-4DE1-976E-1EFEC3C0D81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719BE-C6E7-4EBB-A3F5-7ACD2A72EEC5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953A2F-90FF-4989-9741-C5497F86E8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D22C2-CC3B-4113-9281-CDF31ADA8A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16E376-C64A-461D-8B92-1ECDD0EE0B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4C0B5A-973C-4F2F-AC39-5E29F6D1C66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3907E3-0F8F-4961-A632-8858B0BFAC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B37E84-E262-4508-947F-38A986869A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8B3F9-24AD-4D4A-99BB-119BFAC646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17F6B-E436-491E-A3B5-4F1AB0FD881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4F66CE-ECBD-4963-B384-57F07FACCD9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14DA2F-235E-4329-8E24-9EA816825E4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428F13-3F34-40CB-BBAE-AA385E608DE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195D3B-500B-426E-B094-384C986A247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24CBC-D745-465D-969E-B738B13ABB1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101EEC-8DD4-41B0-BE99-DB93604772F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AB0CAB-2A3A-4483-9F32-28DD462609B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20A9C6-7374-4A2F-9EB5-63799D3E3094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A8ECD8-E75F-48E2-9CD5-688E86A19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93B3-715F-4C52-BD56-49B8DD680234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5EA7-B66A-4D90-849B-F81844EB2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F95E-D930-4B8C-8BBD-53E332B84A0F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D852-F6E7-4208-A57F-97D661DF5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5FC5-07A2-4397-ACB5-6FAAAADFC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27D9-D0C2-4E0A-9DD0-2551A2DF29F2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03F7-E2D4-46AB-82D8-7185EA54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1581F-19F9-4F0D-AC85-45FDAF5B68B5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7E553-757E-4510-86C1-AA15219A6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8DA1A5-5533-439C-9FC7-6EE2A21EB2E2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EE87D-C274-4C84-80F6-0E75E86CA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4F09C1-05D4-42E6-B90D-AC3258236308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96D87-5D3B-463C-873F-C91CA9126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F41CB7-3806-4092-BB11-DA489A939A47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18E31D-2FCC-4F87-9613-FC6F6D4C9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4F09-9ED7-45EC-987B-AF766A439521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C790-FE1C-4BD1-8337-9E49BD514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77AD5-4E0B-40FC-99D9-19F621A5CFD5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45D559-6A4F-44B7-AE1D-9054D0A5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BD5FFFF-1E23-4365-99DC-416279537F53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959F53-12E6-4488-B395-8CBD09057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971D90F-61D4-433E-9208-014B47864828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9108C8-AF56-444F-88ED-0C01B90A7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7" r:id="rId2"/>
    <p:sldLayoutId id="2147483772" r:id="rId3"/>
    <p:sldLayoutId id="2147483773" r:id="rId4"/>
    <p:sldLayoutId id="2147483774" r:id="rId5"/>
    <p:sldLayoutId id="2147483775" r:id="rId6"/>
    <p:sldLayoutId id="2147483768" r:id="rId7"/>
    <p:sldLayoutId id="2147483776" r:id="rId8"/>
    <p:sldLayoutId id="2147483777" r:id="rId9"/>
    <p:sldLayoutId id="2147483769" r:id="rId10"/>
    <p:sldLayoutId id="2147483770" r:id="rId11"/>
    <p:sldLayoutId id="214748377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0240"/>
            <a:ext cx="8028384" cy="182976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b="0" dirty="0" smtClean="0">
                <a:effectLst/>
                <a:latin typeface="Arial" pitchFamily="34" charset="0"/>
                <a:cs typeface="Arial" pitchFamily="34" charset="0"/>
              </a:rPr>
              <a:t>Pathology of sepsis</a:t>
            </a:r>
            <a:br>
              <a:rPr lang="en-GB" sz="60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GB" sz="6000" b="0" dirty="0" smtClean="0">
                <a:effectLst/>
                <a:latin typeface="Arial" pitchFamily="34" charset="0"/>
                <a:cs typeface="Arial" pitchFamily="34" charset="0"/>
              </a:rPr>
              <a:t>3 case studies</a:t>
            </a:r>
            <a:endParaRPr lang="en-US" sz="6000" b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4008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Subsequent investigations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3873500"/>
            <a:ext cx="8458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Blood : </a:t>
            </a:r>
            <a:r>
              <a:rPr lang="en-US" sz="2000" i="1" smtClean="0"/>
              <a:t>Streptococcus pyogenes</a:t>
            </a:r>
            <a:endParaRPr lang="en-US" sz="2000" smtClean="0"/>
          </a:p>
          <a:p>
            <a:pPr>
              <a:lnSpc>
                <a:spcPct val="90000"/>
              </a:lnSpc>
            </a:pPr>
            <a:endParaRPr lang="en-US" sz="2000" i="1" smtClean="0"/>
          </a:p>
          <a:p>
            <a:pPr>
              <a:lnSpc>
                <a:spcPct val="90000"/>
              </a:lnSpc>
            </a:pPr>
            <a:r>
              <a:rPr lang="en-US" sz="2000" smtClean="0"/>
              <a:t>Post mortem: consistent with septicaemia (diffluent spleen, petechiae in intima of aorta, intestinal mucosae) and infective necrotising fasciitis (discoloration of fascia mid-thigh-feet).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Post mortem- all blood cultures positive. Muscle: </a:t>
            </a:r>
            <a:r>
              <a:rPr lang="en-US" sz="2000" i="1" smtClean="0"/>
              <a:t>Streptococcus pyogenes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14500"/>
            <a:ext cx="4114800" cy="11811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Throat Carriage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Sore throat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Tonsillitis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Infections caused by Group A Strep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14438" y="3357563"/>
            <a:ext cx="4819650" cy="1497012"/>
            <a:chOff x="765" y="2160"/>
            <a:chExt cx="3036" cy="943"/>
          </a:xfrm>
        </p:grpSpPr>
        <p:pic>
          <p:nvPicPr>
            <p:cNvPr id="20495" name="Picture 9" descr="cellulitis"/>
            <p:cNvPicPr>
              <a:picLocks noChangeAspect="1" noChangeArrowheads="1"/>
            </p:cNvPicPr>
            <p:nvPr/>
          </p:nvPicPr>
          <p:blipFill>
            <a:blip r:embed="rId3" cstate="print"/>
            <a:srcRect l="12062" t="15158" r="12062" b="15158"/>
            <a:stretch>
              <a:fillRect/>
            </a:stretch>
          </p:blipFill>
          <p:spPr bwMode="auto">
            <a:xfrm>
              <a:off x="2880" y="2160"/>
              <a:ext cx="921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2832" y="2812"/>
              <a:ext cx="6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765" y="2430"/>
              <a:ext cx="198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Cellulitis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14438" y="4572000"/>
            <a:ext cx="7929562" cy="2012950"/>
            <a:chOff x="765" y="2880"/>
            <a:chExt cx="4995" cy="1268"/>
          </a:xfrm>
        </p:grpSpPr>
        <p:pic>
          <p:nvPicPr>
            <p:cNvPr id="20492" name="Picture 4" descr="necfascGAS1"/>
            <p:cNvPicPr>
              <a:picLocks noChangeAspect="1" noChangeArrowheads="1"/>
            </p:cNvPicPr>
            <p:nvPr/>
          </p:nvPicPr>
          <p:blipFill>
            <a:blip r:embed="rId4" cstate="print"/>
            <a:srcRect l="7874" b="15350"/>
            <a:stretch>
              <a:fillRect/>
            </a:stretch>
          </p:blipFill>
          <p:spPr bwMode="auto">
            <a:xfrm>
              <a:off x="2880" y="3024"/>
              <a:ext cx="1056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3" name="Text Box 5"/>
            <p:cNvSpPr txBox="1">
              <a:spLocks noChangeArrowheads="1"/>
            </p:cNvSpPr>
            <p:nvPr/>
          </p:nvSpPr>
          <p:spPr bwMode="auto">
            <a:xfrm>
              <a:off x="2655" y="3780"/>
              <a:ext cx="310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Example of necrotising fasciitis ‘Flesh eating disease’ http://www.mdchoice.com/pt/Photo/cpto0032.asp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765" y="2880"/>
              <a:ext cx="1838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Necrotising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fasciitis</a:t>
              </a:r>
            </a:p>
            <a:p>
              <a:pPr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Puerperal sepsis</a:t>
              </a:r>
            </a:p>
            <a:p>
              <a:pPr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Septicaemia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Pneumonia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486" name="Group 14"/>
          <p:cNvGrpSpPr>
            <a:grpSpLocks/>
          </p:cNvGrpSpPr>
          <p:nvPr/>
        </p:nvGrpSpPr>
        <p:grpSpPr bwMode="auto">
          <a:xfrm>
            <a:off x="4495800" y="1676400"/>
            <a:ext cx="4433888" cy="1666875"/>
            <a:chOff x="2832" y="1056"/>
            <a:chExt cx="2784" cy="1050"/>
          </a:xfrm>
        </p:grpSpPr>
        <p:pic>
          <p:nvPicPr>
            <p:cNvPr id="20488" name="Picture 6" descr="Tonsilliti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1056"/>
              <a:ext cx="912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7" descr="sorethro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1056"/>
              <a:ext cx="816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8" descr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" y="1056"/>
              <a:ext cx="912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 Box 10"/>
            <p:cNvSpPr txBox="1">
              <a:spLocks noChangeArrowheads="1"/>
            </p:cNvSpPr>
            <p:nvPr/>
          </p:nvSpPr>
          <p:spPr bwMode="auto">
            <a:xfrm>
              <a:off x="2832" y="1776"/>
              <a:ext cx="27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Lucida Sans Unicode" pitchFamily="34" charset="0"/>
                </a:rPr>
                <a:t>Normal throat     Sore throat          Tonsillitis</a:t>
              </a:r>
            </a:p>
            <a:p>
              <a:r>
                <a:rPr lang="en-US" sz="1400">
                  <a:latin typeface="Lucida Sans Unicode" pitchFamily="34" charset="0"/>
                </a:rPr>
                <a:t>2% adults carry GAS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85813" y="3286125"/>
            <a:ext cx="13700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Invasive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14500"/>
            <a:ext cx="8064500" cy="394652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ahoma" pitchFamily="34" charset="0"/>
              </a:rPr>
              <a:t>Affects M+F, all ages. Often rapid onset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ahoma" pitchFamily="34" charset="0"/>
              </a:rPr>
              <a:t>Associated with all strains of </a:t>
            </a:r>
            <a:r>
              <a:rPr lang="en-US" sz="2400" i="1" dirty="0" smtClean="0">
                <a:latin typeface="Tahoma" pitchFamily="34" charset="0"/>
              </a:rPr>
              <a:t>S. </a:t>
            </a:r>
            <a:r>
              <a:rPr lang="en-US" sz="2400" i="1" dirty="0" err="1" smtClean="0">
                <a:latin typeface="Tahoma" pitchFamily="34" charset="0"/>
              </a:rPr>
              <a:t>pyogenes</a:t>
            </a:r>
            <a:endParaRPr lang="en-US" sz="2400" dirty="0" smtClean="0">
              <a:latin typeface="Tahoma" pitchFamily="34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ahoma" pitchFamily="34" charset="0"/>
              </a:rPr>
              <a:t>Most strains 5+ </a:t>
            </a:r>
            <a:r>
              <a:rPr lang="en-US" sz="2400" dirty="0" err="1" smtClean="0">
                <a:latin typeface="Tahoma" pitchFamily="34" charset="0"/>
              </a:rPr>
              <a:t>superantigen</a:t>
            </a:r>
            <a:r>
              <a:rPr lang="en-US" sz="2400" dirty="0" smtClean="0">
                <a:latin typeface="Tahoma" pitchFamily="34" charset="0"/>
              </a:rPr>
              <a:t> genes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ahoma" pitchFamily="34" charset="0"/>
              </a:rPr>
              <a:t>Usually </a:t>
            </a:r>
            <a:r>
              <a:rPr lang="en-US" sz="2400" dirty="0" err="1" smtClean="0">
                <a:latin typeface="Tahoma" pitchFamily="34" charset="0"/>
              </a:rPr>
              <a:t>bacteraemic</a:t>
            </a:r>
            <a:r>
              <a:rPr lang="en-US" sz="2400" dirty="0" smtClean="0">
                <a:latin typeface="Tahoma" pitchFamily="34" charset="0"/>
              </a:rPr>
              <a:t> (bacteria in blood stream)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ahoma" pitchFamily="34" charset="0"/>
              </a:rPr>
              <a:t>Mortality 20-60%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Tahoma" pitchFamily="34" charset="0"/>
              </a:rPr>
              <a:t>Treatment: supportive (ITU), debridement, antibiotics, antitoxin antibiotics, IVIG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Invasive group A streptococcal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2879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>
                <a:latin typeface="Tahoma" pitchFamily="34" charset="0"/>
              </a:rPr>
              <a:t>Toxic shock= subset of all invasive group A strep infections (10%)</a:t>
            </a:r>
          </a:p>
          <a:p>
            <a:pPr>
              <a:lnSpc>
                <a:spcPct val="80000"/>
              </a:lnSpc>
            </a:pPr>
            <a:endParaRPr lang="en-GB" sz="240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n-GB" sz="240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smtClean="0">
                <a:latin typeface="Tahoma" pitchFamily="34" charset="0"/>
              </a:rPr>
              <a:t>45% mortality rate</a:t>
            </a:r>
          </a:p>
          <a:p>
            <a:pPr>
              <a:lnSpc>
                <a:spcPct val="80000"/>
              </a:lnSpc>
            </a:pPr>
            <a:endParaRPr lang="en-GB" sz="2400" smtClean="0">
              <a:latin typeface="Tahoma" pitchFamily="34" charset="0"/>
            </a:endParaRPr>
          </a:p>
          <a:p>
            <a:pPr marL="365125" lvl="1" indent="-255588">
              <a:lnSpc>
                <a:spcPct val="8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400" smtClean="0">
                <a:latin typeface="Tahoma" pitchFamily="34" charset="0"/>
              </a:rPr>
              <a:t>Necrotising fasciitis assoc with x7 increased risk </a:t>
            </a:r>
          </a:p>
          <a:p>
            <a:pPr marL="365125" lvl="1" indent="-255588">
              <a:lnSpc>
                <a:spcPct val="8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GB" sz="240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n-GB" sz="2400" smtClean="0">
              <a:latin typeface="Tahoma" pitchFamily="34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Streptococcal toxic shock (STSS)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911725" y="6488113"/>
            <a:ext cx="332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Lucida Sans Unicode" pitchFamily="34" charset="0"/>
              </a:rPr>
              <a:t>Source: PhD thesis T Lamagni, 2008</a:t>
            </a:r>
            <a:endParaRPr lang="en-US" sz="14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9"/>
          <p:cNvGrpSpPr>
            <a:grpSpLocks/>
          </p:cNvGrpSpPr>
          <p:nvPr/>
        </p:nvGrpSpPr>
        <p:grpSpPr bwMode="auto">
          <a:xfrm>
            <a:off x="684213" y="1700213"/>
            <a:ext cx="7632700" cy="4891087"/>
            <a:chOff x="431" y="1071"/>
            <a:chExt cx="4808" cy="3081"/>
          </a:xfrm>
        </p:grpSpPr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431" y="2115"/>
              <a:ext cx="4808" cy="2037"/>
              <a:chOff x="431" y="2115"/>
              <a:chExt cx="4808" cy="2037"/>
            </a:xfrm>
          </p:grpSpPr>
          <p:sp>
            <p:nvSpPr>
              <p:cNvPr id="23562" name="Rectangle 7"/>
              <p:cNvSpPr>
                <a:spLocks noChangeArrowheads="1"/>
              </p:cNvSpPr>
              <p:nvPr/>
            </p:nvSpPr>
            <p:spPr bwMode="auto">
              <a:xfrm>
                <a:off x="431" y="2115"/>
                <a:ext cx="4808" cy="1633"/>
              </a:xfrm>
              <a:prstGeom prst="rect">
                <a:avLst/>
              </a:prstGeom>
              <a:solidFill>
                <a:srgbClr val="E1E1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1837" y="3748"/>
                <a:ext cx="189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Lucida Sans Unicode" pitchFamily="34" charset="0"/>
                  </a:rPr>
                  <a:t>Definite case= 1A + 2AB</a:t>
                </a:r>
              </a:p>
              <a:p>
                <a:r>
                  <a:rPr lang="en-GB" b="1">
                    <a:latin typeface="Lucida Sans Unicode" pitchFamily="34" charset="0"/>
                  </a:rPr>
                  <a:t>Probable= 1B +2AB</a:t>
                </a:r>
              </a:p>
            </p:txBody>
          </p:sp>
        </p:grp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431" y="1071"/>
              <a:ext cx="4808" cy="590"/>
            </a:xfrm>
            <a:prstGeom prst="rect">
              <a:avLst/>
            </a:prstGeom>
            <a:solidFill>
              <a:srgbClr val="E5F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857375"/>
            <a:ext cx="7772400" cy="3752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b="1" smtClean="0">
                <a:latin typeface="Tahoma" pitchFamily="34" charset="0"/>
              </a:rPr>
              <a:t>1. Isolation of group A streptococcus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(A) from sterile site eg blood or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(B) from non-sterile site eg wound, throat</a:t>
            </a:r>
          </a:p>
          <a:p>
            <a:pPr lvl="1" algn="ctr">
              <a:lnSpc>
                <a:spcPct val="80000"/>
              </a:lnSpc>
              <a:buFontTx/>
              <a:buNone/>
            </a:pPr>
            <a:endParaRPr lang="en-GB" sz="1600" u="sng" smtClean="0">
              <a:latin typeface="Tahoma" pitchFamily="34" charset="0"/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GB" sz="1600" u="sng" smtClean="0">
                <a:latin typeface="Tahoma" pitchFamily="34" charset="0"/>
              </a:rPr>
              <a:t>Plus</a:t>
            </a:r>
          </a:p>
          <a:p>
            <a:pPr lvl="1" algn="ctr">
              <a:lnSpc>
                <a:spcPct val="80000"/>
              </a:lnSpc>
              <a:buFontTx/>
              <a:buNone/>
            </a:pPr>
            <a:endParaRPr lang="en-GB" sz="1600" u="sng" smtClean="0">
              <a:latin typeface="Tahoma" pitchFamily="34" charset="0"/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endParaRPr lang="en-GB" sz="1600" u="sng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600" b="1" smtClean="0">
                <a:latin typeface="Tahoma" pitchFamily="34" charset="0"/>
              </a:rPr>
              <a:t>2. Clinical signs of severity</a:t>
            </a:r>
          </a:p>
          <a:p>
            <a:pPr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A. Hypotension </a:t>
            </a:r>
            <a:r>
              <a:rPr lang="en-GB" sz="1600" u="sng" smtClean="0">
                <a:latin typeface="Tahoma" pitchFamily="34" charset="0"/>
              </a:rPr>
              <a:t>AND</a:t>
            </a:r>
          </a:p>
          <a:p>
            <a:pPr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B. Two or more of the following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Renal (creatinine x2 ULN)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Coagulopathy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Hepatic dysfunction (ALT,bili, ALP x2 ULN)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ARDS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Erythroderma that may desquamate</a:t>
            </a:r>
          </a:p>
          <a:p>
            <a:pPr lvl="1">
              <a:lnSpc>
                <a:spcPct val="80000"/>
              </a:lnSpc>
            </a:pPr>
            <a:r>
              <a:rPr lang="en-GB" sz="1600" smtClean="0">
                <a:latin typeface="Tahoma" pitchFamily="34" charset="0"/>
              </a:rPr>
              <a:t>Soft tissue necrosis incl necrotising fasciitis, myositis,gangrene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Streptococcal toxic shock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583363"/>
            <a:ext cx="5649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Lucida Sans Unicode" pitchFamily="34" charset="0"/>
              </a:rPr>
              <a:t>The Working Group on Severe Streptococcal Infection. JAMA 1993; 269: 390-391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063" y="3429000"/>
            <a:ext cx="192881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FEATURES OF SEPTIC SHOCK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25" y="1714500"/>
            <a:ext cx="1928813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Group A strep infection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282700" y="4489450"/>
            <a:ext cx="7861300" cy="1752600"/>
          </a:xfrm>
        </p:spPr>
        <p:txBody>
          <a:bodyPr/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Invasive necrotising fasciitis (</a:t>
            </a:r>
            <a:r>
              <a:rPr lang="en-US" sz="2400" i="1" smtClean="0">
                <a:latin typeface="Tahoma" pitchFamily="34" charset="0"/>
                <a:cs typeface="Tahoma" pitchFamily="34" charset="0"/>
              </a:rPr>
              <a:t>S. pyogenes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)</a:t>
            </a:r>
          </a:p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Toxic shock syndrome</a:t>
            </a:r>
          </a:p>
        </p:txBody>
      </p:sp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495300"/>
            <a:ext cx="8178800" cy="9906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 A</a:t>
            </a:r>
            <a:endParaRPr lang="en-US" sz="3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2312988"/>
            <a:ext cx="30972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Streptococcal necrotising fasciitis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320925" y="3536950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4" name="Group 20"/>
          <p:cNvGrpSpPr>
            <a:grpSpLocks/>
          </p:cNvGrpSpPr>
          <p:nvPr/>
        </p:nvGrpSpPr>
        <p:grpSpPr bwMode="auto">
          <a:xfrm>
            <a:off x="0" y="1714500"/>
            <a:ext cx="9144000" cy="4286250"/>
            <a:chOff x="0" y="1714488"/>
            <a:chExt cx="9144000" cy="4286280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1857356" y="1714488"/>
              <a:ext cx="6000792" cy="4286280"/>
              <a:chOff x="2858" y="1408"/>
              <a:chExt cx="1873" cy="1336"/>
            </a:xfrm>
          </p:grpSpPr>
          <p:pic>
            <p:nvPicPr>
              <p:cNvPr id="25612" name="Picture 6" descr="P407067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8" y="1408"/>
                <a:ext cx="1873" cy="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3" name="Rectangle 7"/>
              <p:cNvSpPr>
                <a:spLocks noChangeArrowheads="1"/>
              </p:cNvSpPr>
              <p:nvPr/>
            </p:nvSpPr>
            <p:spPr bwMode="auto">
              <a:xfrm>
                <a:off x="3680" y="2638"/>
                <a:ext cx="977" cy="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25614" name="Text Box 8"/>
              <p:cNvSpPr txBox="1">
                <a:spLocks noChangeArrowheads="1"/>
              </p:cNvSpPr>
              <p:nvPr/>
            </p:nvSpPr>
            <p:spPr bwMode="auto">
              <a:xfrm>
                <a:off x="3976" y="2475"/>
                <a:ext cx="658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ahoma" pitchFamily="34" charset="0"/>
                  </a:rPr>
                  <a:t>200um</a:t>
                </a:r>
                <a:endParaRPr lang="en-GB" sz="1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5606" name="TextBox 7"/>
            <p:cNvSpPr txBox="1">
              <a:spLocks noChangeArrowheads="1"/>
            </p:cNvSpPr>
            <p:nvPr/>
          </p:nvSpPr>
          <p:spPr bwMode="auto">
            <a:xfrm>
              <a:off x="285720" y="3214686"/>
              <a:ext cx="1069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Lucida Sans Unicode" pitchFamily="34" charset="0"/>
                </a:rPr>
                <a:t>Bacteria</a:t>
              </a: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5607" name="TextBox 12"/>
            <p:cNvSpPr txBox="1">
              <a:spLocks noChangeArrowheads="1"/>
            </p:cNvSpPr>
            <p:nvPr/>
          </p:nvSpPr>
          <p:spPr bwMode="auto">
            <a:xfrm>
              <a:off x="0" y="3857628"/>
              <a:ext cx="15648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Lucida Sans Unicode" pitchFamily="34" charset="0"/>
                </a:rPr>
                <a:t>Blood vessel</a:t>
              </a:r>
              <a:endParaRPr lang="en-US">
                <a:latin typeface="Lucida Sans Unicode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43063" y="3929067"/>
              <a:ext cx="2143125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428750" y="3286124"/>
              <a:ext cx="164306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0" name="TextBox 17"/>
            <p:cNvSpPr txBox="1">
              <a:spLocks noChangeArrowheads="1"/>
            </p:cNvSpPr>
            <p:nvPr/>
          </p:nvSpPr>
          <p:spPr bwMode="auto">
            <a:xfrm>
              <a:off x="7882116" y="2357430"/>
              <a:ext cx="12618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Lucida Sans Unicode" pitchFamily="34" charset="0"/>
                </a:rPr>
                <a:t>White cell</a:t>
              </a:r>
              <a:endParaRPr lang="en-US">
                <a:latin typeface="Lucida Sans Unicode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25610" idx="1"/>
            </p:cNvCxnSpPr>
            <p:nvPr/>
          </p:nvCxnSpPr>
          <p:spPr>
            <a:xfrm rot="10800000" flipV="1">
              <a:off x="5500688" y="2541582"/>
              <a:ext cx="2381250" cy="6731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662487"/>
          </a:xfrm>
        </p:spPr>
        <p:txBody>
          <a:bodyPr>
            <a:normAutofit fontScale="850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killed him?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Cardiac arrest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err="1" smtClean="0"/>
              <a:t>Hyperkalaemia</a:t>
            </a:r>
            <a:r>
              <a:rPr lang="en-GB" dirty="0" smtClean="0"/>
              <a:t> (K &gt;9!)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Acidosis (lactic acidosis)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err="1" smtClean="0"/>
              <a:t>Hypoperfusion</a:t>
            </a:r>
            <a:r>
              <a:rPr lang="en-GB" dirty="0" smtClean="0"/>
              <a:t> and anaerobic respiration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err="1" smtClean="0"/>
              <a:t>Hypoxaemia</a:t>
            </a:r>
            <a:endParaRPr lang="en-GB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err="1" smtClean="0"/>
              <a:t>Hypovolaemia</a:t>
            </a:r>
            <a:endParaRPr lang="en-GB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Renal failure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What happened in this patient?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V="1">
            <a:off x="4214813" y="3857625"/>
            <a:ext cx="7143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Acute respiratory distress syndrome</a:t>
            </a:r>
          </a:p>
          <a:p>
            <a:r>
              <a:rPr lang="en-GB" smtClean="0"/>
              <a:t>Hyaline membranes and fluid  in lung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hypoxia?</a:t>
            </a:r>
            <a:endParaRPr lang="en-US" dirty="0"/>
          </a:p>
        </p:txBody>
      </p:sp>
      <p:pic>
        <p:nvPicPr>
          <p:cNvPr id="27652" name="Picture 5" descr="LUNG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2492375"/>
            <a:ext cx="23764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LUNG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492375"/>
            <a:ext cx="41767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-massive-ed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625" t="17500"/>
          <a:stretch>
            <a:fillRect/>
          </a:stretch>
        </p:blipFill>
        <p:spPr>
          <a:xfrm>
            <a:off x="5643563" y="1714500"/>
            <a:ext cx="1931987" cy="1857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en-GB" dirty="0" err="1" smtClean="0"/>
              <a:t>hypovolaemic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57188" y="1643063"/>
            <a:ext cx="3643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Tahoma" pitchFamily="34" charset="0"/>
                <a:cs typeface="Tahoma" pitchFamily="34" charset="0"/>
              </a:rPr>
              <a:t>Fluid loss into tissues from endothelium- visible severe oedema</a:t>
            </a:r>
          </a:p>
          <a:p>
            <a:endParaRPr lang="en-US" sz="2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7" name="Picture 5" descr="gut edema and petechia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786188"/>
            <a:ext cx="3748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olen eye.jpg"/>
          <p:cNvPicPr>
            <a:picLocks noChangeAspect="1"/>
          </p:cNvPicPr>
          <p:nvPr/>
        </p:nvPicPr>
        <p:blipFill>
          <a:blip r:embed="rId4" cstate="print"/>
          <a:srcRect l="24731" t="17764" r="14626" b="12390"/>
          <a:stretch>
            <a:fillRect/>
          </a:stretch>
        </p:blipFill>
        <p:spPr bwMode="auto">
          <a:xfrm>
            <a:off x="4214813" y="1643063"/>
            <a:ext cx="10715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22538"/>
            <a:ext cx="8229600" cy="3016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57 year old male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4 days headache, fever, sweating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1 day agonising pain in legs, increasing severity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Called ambulance himself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IDDM 11 years; Actrapid 21u/21u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 lvl="4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500042"/>
            <a:ext cx="49530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 A</a:t>
            </a:r>
            <a:endParaRPr lang="en-US" sz="3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 descr="AT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500188"/>
            <a:ext cx="2852737" cy="19446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renal failure?</a:t>
            </a:r>
            <a:endParaRPr lang="en-US" dirty="0"/>
          </a:p>
        </p:txBody>
      </p:sp>
      <p:pic>
        <p:nvPicPr>
          <p:cNvPr id="29700" name="Picture 4" descr="ATNhistol.jpg"/>
          <p:cNvPicPr>
            <a:picLocks noChangeAspect="1"/>
          </p:cNvPicPr>
          <p:nvPr/>
        </p:nvPicPr>
        <p:blipFill>
          <a:blip r:embed="rId3" cstate="print"/>
          <a:srcRect t="12427"/>
          <a:stretch>
            <a:fillRect/>
          </a:stretch>
        </p:blipFill>
        <p:spPr bwMode="auto">
          <a:xfrm>
            <a:off x="4983163" y="3429000"/>
            <a:ext cx="3262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500563" y="1785938"/>
            <a:ext cx="354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Lucida Sans Unicode" pitchFamily="34" charset="0"/>
              </a:rPr>
              <a:t>Acute tubular necrosis</a:t>
            </a:r>
            <a:endParaRPr lang="en-US" sz="24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143000" y="3052763"/>
            <a:ext cx="4897438" cy="1447800"/>
            <a:chOff x="720" y="1776"/>
            <a:chExt cx="3085" cy="893"/>
          </a:xfrm>
        </p:grpSpPr>
        <p:grpSp>
          <p:nvGrpSpPr>
            <p:cNvPr id="30770" name="Group 49"/>
            <p:cNvGrpSpPr>
              <a:grpSpLocks/>
            </p:cNvGrpSpPr>
            <p:nvPr/>
          </p:nvGrpSpPr>
          <p:grpSpPr bwMode="auto">
            <a:xfrm>
              <a:off x="720" y="1776"/>
              <a:ext cx="864" cy="893"/>
              <a:chOff x="632" y="1920"/>
              <a:chExt cx="1179" cy="1181"/>
            </a:xfrm>
          </p:grpSpPr>
          <p:pic>
            <p:nvPicPr>
              <p:cNvPr id="30772" name="Picture 10" descr="quad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8" y="1920"/>
                <a:ext cx="1043" cy="1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773" name="Group 11"/>
              <p:cNvGrpSpPr>
                <a:grpSpLocks/>
              </p:cNvGrpSpPr>
              <p:nvPr/>
            </p:nvGrpSpPr>
            <p:grpSpPr bwMode="auto">
              <a:xfrm>
                <a:off x="632" y="2534"/>
                <a:ext cx="760" cy="154"/>
                <a:chOff x="1207" y="4513"/>
                <a:chExt cx="953" cy="227"/>
              </a:xfrm>
            </p:grpSpPr>
            <p:sp>
              <p:nvSpPr>
                <p:cNvPr id="30789" name="AutoShape 12"/>
                <p:cNvSpPr>
                  <a:spLocks noChangeArrowheads="1"/>
                </p:cNvSpPr>
                <p:nvPr/>
              </p:nvSpPr>
              <p:spPr bwMode="auto">
                <a:xfrm>
                  <a:off x="1207" y="4513"/>
                  <a:ext cx="590" cy="22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68 w 21600"/>
                    <a:gd name="T13" fmla="*/ 5448 h 21600"/>
                    <a:gd name="T14" fmla="*/ 18891 w 21600"/>
                    <a:gd name="T15" fmla="*/ 1615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90" name="AutoShape 13"/>
                <p:cNvSpPr>
                  <a:spLocks noChangeArrowheads="1"/>
                </p:cNvSpPr>
                <p:nvPr/>
              </p:nvSpPr>
              <p:spPr bwMode="auto">
                <a:xfrm>
                  <a:off x="1933" y="4513"/>
                  <a:ext cx="227" cy="227"/>
                </a:xfrm>
                <a:prstGeom prst="irregularSeal1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30774" name="Group 14"/>
              <p:cNvGrpSpPr>
                <a:grpSpLocks/>
              </p:cNvGrpSpPr>
              <p:nvPr/>
            </p:nvGrpSpPr>
            <p:grpSpPr bwMode="auto">
              <a:xfrm>
                <a:off x="1312" y="2398"/>
                <a:ext cx="121" cy="170"/>
                <a:chOff x="2341" y="793"/>
                <a:chExt cx="91" cy="227"/>
              </a:xfrm>
            </p:grpSpPr>
            <p:sp>
              <p:nvSpPr>
                <p:cNvPr id="30783" name="Oval 15"/>
                <p:cNvSpPr>
                  <a:spLocks noChangeArrowheads="1"/>
                </p:cNvSpPr>
                <p:nvPr/>
              </p:nvSpPr>
              <p:spPr bwMode="auto">
                <a:xfrm>
                  <a:off x="2387" y="793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4" name="Oval 16"/>
                <p:cNvSpPr>
                  <a:spLocks noChangeArrowheads="1"/>
                </p:cNvSpPr>
                <p:nvPr/>
              </p:nvSpPr>
              <p:spPr bwMode="auto">
                <a:xfrm>
                  <a:off x="2341" y="839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5" name="Oval 17"/>
                <p:cNvSpPr>
                  <a:spLocks noChangeArrowheads="1"/>
                </p:cNvSpPr>
                <p:nvPr/>
              </p:nvSpPr>
              <p:spPr bwMode="auto">
                <a:xfrm>
                  <a:off x="2387" y="975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6" name="Oval 18"/>
                <p:cNvSpPr>
                  <a:spLocks noChangeArrowheads="1"/>
                </p:cNvSpPr>
                <p:nvPr/>
              </p:nvSpPr>
              <p:spPr bwMode="auto">
                <a:xfrm>
                  <a:off x="2387" y="884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7" name="Oval 19"/>
                <p:cNvSpPr>
                  <a:spLocks noChangeArrowheads="1"/>
                </p:cNvSpPr>
                <p:nvPr/>
              </p:nvSpPr>
              <p:spPr bwMode="auto">
                <a:xfrm>
                  <a:off x="2387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8" name="Oval 20"/>
                <p:cNvSpPr>
                  <a:spLocks noChangeArrowheads="1"/>
                </p:cNvSpPr>
                <p:nvPr/>
              </p:nvSpPr>
              <p:spPr bwMode="auto">
                <a:xfrm>
                  <a:off x="2341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30775" name="Group 21"/>
              <p:cNvGrpSpPr>
                <a:grpSpLocks/>
              </p:cNvGrpSpPr>
              <p:nvPr/>
            </p:nvGrpSpPr>
            <p:grpSpPr bwMode="auto">
              <a:xfrm>
                <a:off x="1312" y="2262"/>
                <a:ext cx="121" cy="170"/>
                <a:chOff x="2341" y="793"/>
                <a:chExt cx="91" cy="227"/>
              </a:xfrm>
            </p:grpSpPr>
            <p:sp>
              <p:nvSpPr>
                <p:cNvPr id="30777" name="Oval 22"/>
                <p:cNvSpPr>
                  <a:spLocks noChangeArrowheads="1"/>
                </p:cNvSpPr>
                <p:nvPr/>
              </p:nvSpPr>
              <p:spPr bwMode="auto">
                <a:xfrm>
                  <a:off x="2387" y="793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78" name="Oval 23"/>
                <p:cNvSpPr>
                  <a:spLocks noChangeArrowheads="1"/>
                </p:cNvSpPr>
                <p:nvPr/>
              </p:nvSpPr>
              <p:spPr bwMode="auto">
                <a:xfrm>
                  <a:off x="2341" y="839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79" name="Oval 24"/>
                <p:cNvSpPr>
                  <a:spLocks noChangeArrowheads="1"/>
                </p:cNvSpPr>
                <p:nvPr/>
              </p:nvSpPr>
              <p:spPr bwMode="auto">
                <a:xfrm>
                  <a:off x="2387" y="975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0" name="Oval 25"/>
                <p:cNvSpPr>
                  <a:spLocks noChangeArrowheads="1"/>
                </p:cNvSpPr>
                <p:nvPr/>
              </p:nvSpPr>
              <p:spPr bwMode="auto">
                <a:xfrm>
                  <a:off x="2387" y="884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1" name="Oval 26"/>
                <p:cNvSpPr>
                  <a:spLocks noChangeArrowheads="1"/>
                </p:cNvSpPr>
                <p:nvPr/>
              </p:nvSpPr>
              <p:spPr bwMode="auto">
                <a:xfrm>
                  <a:off x="2387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82" name="Oval 27"/>
                <p:cNvSpPr>
                  <a:spLocks noChangeArrowheads="1"/>
                </p:cNvSpPr>
                <p:nvPr/>
              </p:nvSpPr>
              <p:spPr bwMode="auto">
                <a:xfrm>
                  <a:off x="2341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</p:grpSp>
          <p:sp>
            <p:nvSpPr>
              <p:cNvPr id="30776" name="Arc 28"/>
              <p:cNvSpPr>
                <a:spLocks/>
              </p:cNvSpPr>
              <p:nvPr/>
            </p:nvSpPr>
            <p:spPr bwMode="auto">
              <a:xfrm rot="208800" flipH="1" flipV="1">
                <a:off x="1064" y="1984"/>
                <a:ext cx="192" cy="10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725DE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solidFill>
                    <a:srgbClr val="F725DE"/>
                  </a:solidFill>
                  <a:latin typeface="Lucida Sans Unicode" pitchFamily="34" charset="0"/>
                </a:endParaRPr>
              </a:p>
            </p:txBody>
          </p:sp>
        </p:grpSp>
        <p:sp>
          <p:nvSpPr>
            <p:cNvPr id="30771" name="Text Box 29"/>
            <p:cNvSpPr txBox="1">
              <a:spLocks noChangeArrowheads="1"/>
            </p:cNvSpPr>
            <p:nvPr/>
          </p:nvSpPr>
          <p:spPr bwMode="auto">
            <a:xfrm>
              <a:off x="1728" y="2168"/>
              <a:ext cx="207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Lucida Sans Unicode" pitchFamily="34" charset="0"/>
                </a:rPr>
                <a:t>Intact skin. Blunt trauma ~ 1/4</a:t>
              </a:r>
              <a:endParaRPr lang="en-US" sz="1400" baseline="50000">
                <a:latin typeface="Lucida Sans Unicode" pitchFamily="34" charset="0"/>
              </a:endParaRPr>
            </a:p>
          </p:txBody>
        </p:sp>
      </p:grp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228600" y="214313"/>
            <a:ext cx="89154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happened in this patient?</a:t>
            </a: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How do streptococci get from throat to tissues?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724" name="Group 71"/>
          <p:cNvGrpSpPr>
            <a:grpSpLocks/>
          </p:cNvGrpSpPr>
          <p:nvPr/>
        </p:nvGrpSpPr>
        <p:grpSpPr bwMode="auto">
          <a:xfrm>
            <a:off x="228600" y="1128713"/>
            <a:ext cx="7924800" cy="1871662"/>
            <a:chOff x="144" y="528"/>
            <a:chExt cx="4992" cy="1179"/>
          </a:xfrm>
        </p:grpSpPr>
        <p:sp>
          <p:nvSpPr>
            <p:cNvPr id="30747" name="Text Box 6"/>
            <p:cNvSpPr txBox="1">
              <a:spLocks noChangeArrowheads="1"/>
            </p:cNvSpPr>
            <p:nvPr/>
          </p:nvSpPr>
          <p:spPr bwMode="auto">
            <a:xfrm>
              <a:off x="1728" y="929"/>
              <a:ext cx="34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Lucida Sans Unicode" pitchFamily="34" charset="0"/>
                </a:rPr>
                <a:t>Skin lesion </a:t>
              </a:r>
              <a:r>
                <a:rPr lang="en-US">
                  <a:latin typeface="Lucida Sans Unicode" pitchFamily="34" charset="0"/>
                  <a:cs typeface="Tahoma" pitchFamily="34" charset="0"/>
                </a:rPr>
                <a:t>~</a:t>
              </a:r>
              <a:r>
                <a:rPr lang="en-US">
                  <a:latin typeface="Lucida Sans Unicode" pitchFamily="34" charset="0"/>
                </a:rPr>
                <a:t>1/4</a:t>
              </a:r>
              <a:endParaRPr lang="en-US" baseline="94000">
                <a:latin typeface="Lucida Sans Unicode" pitchFamily="34" charset="0"/>
              </a:endParaRPr>
            </a:p>
            <a:p>
              <a:endParaRPr lang="en-US">
                <a:latin typeface="Lucida Sans Unicode" pitchFamily="34" charset="0"/>
              </a:endParaRPr>
            </a:p>
            <a:p>
              <a:r>
                <a:rPr lang="en-US">
                  <a:latin typeface="Lucida Sans Unicode" pitchFamily="34" charset="0"/>
                </a:rPr>
                <a:t>Skin trauma ~ 1/4</a:t>
              </a:r>
            </a:p>
          </p:txBody>
        </p:sp>
        <p:grpSp>
          <p:nvGrpSpPr>
            <p:cNvPr id="30748" name="Group 70"/>
            <p:cNvGrpSpPr>
              <a:grpSpLocks/>
            </p:cNvGrpSpPr>
            <p:nvPr/>
          </p:nvGrpSpPr>
          <p:grpSpPr bwMode="auto">
            <a:xfrm>
              <a:off x="144" y="528"/>
              <a:ext cx="1440" cy="1179"/>
              <a:chOff x="144" y="528"/>
              <a:chExt cx="1440" cy="1179"/>
            </a:xfrm>
          </p:grpSpPr>
          <p:grpSp>
            <p:nvGrpSpPr>
              <p:cNvPr id="30749" name="Group 51"/>
              <p:cNvGrpSpPr>
                <a:grpSpLocks/>
              </p:cNvGrpSpPr>
              <p:nvPr/>
            </p:nvGrpSpPr>
            <p:grpSpPr bwMode="auto">
              <a:xfrm>
                <a:off x="144" y="528"/>
                <a:ext cx="1440" cy="1179"/>
                <a:chOff x="0" y="192"/>
                <a:chExt cx="1811" cy="1479"/>
              </a:xfrm>
            </p:grpSpPr>
            <p:grpSp>
              <p:nvGrpSpPr>
                <p:cNvPr id="30764" name="Group 50"/>
                <p:cNvGrpSpPr>
                  <a:grpSpLocks/>
                </p:cNvGrpSpPr>
                <p:nvPr/>
              </p:nvGrpSpPr>
              <p:grpSpPr bwMode="auto">
                <a:xfrm>
                  <a:off x="768" y="192"/>
                  <a:ext cx="1043" cy="1373"/>
                  <a:chOff x="768" y="192"/>
                  <a:chExt cx="1043" cy="1373"/>
                </a:xfrm>
              </p:grpSpPr>
              <p:pic>
                <p:nvPicPr>
                  <p:cNvPr id="30768" name="Picture 4" descr="quads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68" y="384"/>
                    <a:ext cx="1043" cy="11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0769" name="Arc 5"/>
                  <p:cNvSpPr>
                    <a:spLocks/>
                  </p:cNvSpPr>
                  <p:nvPr/>
                </p:nvSpPr>
                <p:spPr bwMode="auto">
                  <a:xfrm rot="16638345" flipH="1">
                    <a:off x="542" y="658"/>
                    <a:ext cx="1316" cy="383"/>
                  </a:xfrm>
                  <a:custGeom>
                    <a:avLst/>
                    <a:gdLst>
                      <a:gd name="T0" fmla="*/ 1 w 20879"/>
                      <a:gd name="T1" fmla="*/ 0 h 21213"/>
                      <a:gd name="T2" fmla="*/ 5 w 20879"/>
                      <a:gd name="T3" fmla="*/ 0 h 21213"/>
                      <a:gd name="T4" fmla="*/ 0 w 20879"/>
                      <a:gd name="T5" fmla="*/ 0 h 21213"/>
                      <a:gd name="T6" fmla="*/ 0 60000 65536"/>
                      <a:gd name="T7" fmla="*/ 0 60000 65536"/>
                      <a:gd name="T8" fmla="*/ 0 60000 65536"/>
                      <a:gd name="T9" fmla="*/ 0 w 20879"/>
                      <a:gd name="T10" fmla="*/ 0 h 21213"/>
                      <a:gd name="T11" fmla="*/ 20879 w 20879"/>
                      <a:gd name="T12" fmla="*/ 21213 h 2121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879" h="21213" fill="none" extrusionOk="0">
                        <a:moveTo>
                          <a:pt x="4071" y="0"/>
                        </a:moveTo>
                        <a:cubicBezTo>
                          <a:pt x="12220" y="1564"/>
                          <a:pt x="18753" y="7658"/>
                          <a:pt x="20879" y="15678"/>
                        </a:cubicBezTo>
                      </a:path>
                      <a:path w="20879" h="21213" stroke="0" extrusionOk="0">
                        <a:moveTo>
                          <a:pt x="4071" y="0"/>
                        </a:moveTo>
                        <a:cubicBezTo>
                          <a:pt x="12220" y="1564"/>
                          <a:pt x="18753" y="7658"/>
                          <a:pt x="20879" y="15678"/>
                        </a:cubicBezTo>
                        <a:lnTo>
                          <a:pt x="0" y="21213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rgbClr val="F961E7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Lucida Sans Unicode" pitchFamily="34" charset="0"/>
                    </a:endParaRPr>
                  </a:p>
                </p:txBody>
              </p:sp>
            </p:grpSp>
            <p:grpSp>
              <p:nvGrpSpPr>
                <p:cNvPr id="30765" name="Group 7"/>
                <p:cNvGrpSpPr>
                  <a:grpSpLocks/>
                </p:cNvGrpSpPr>
                <p:nvPr/>
              </p:nvGrpSpPr>
              <p:grpSpPr bwMode="auto">
                <a:xfrm>
                  <a:off x="0" y="528"/>
                  <a:ext cx="1019" cy="1143"/>
                  <a:chOff x="1552" y="3249"/>
                  <a:chExt cx="779" cy="1143"/>
                </a:xfrm>
              </p:grpSpPr>
              <p:sp>
                <p:nvSpPr>
                  <p:cNvPr id="3076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3249"/>
                    <a:ext cx="449" cy="1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67 w 21600"/>
                      <a:gd name="T13" fmla="*/ 5440 h 21600"/>
                      <a:gd name="T14" fmla="*/ 18906 w 21600"/>
                      <a:gd name="T15" fmla="*/ 1616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close/>
                      </a:path>
                    </a:pathLst>
                  </a:custGeom>
                  <a:solidFill>
                    <a:srgbClr val="F725DE"/>
                  </a:solidFill>
                  <a:ln w="9525">
                    <a:solidFill>
                      <a:srgbClr val="F961E7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Lucida Sans Unicode" pitchFamily="34" charset="0"/>
                    </a:endParaRPr>
                  </a:p>
                </p:txBody>
              </p:sp>
              <p:sp>
                <p:nvSpPr>
                  <p:cNvPr id="3076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3430"/>
                    <a:ext cx="779" cy="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GB" sz="1200" b="1">
                        <a:latin typeface="Lucida Sans Unicode" pitchFamily="34" charset="0"/>
                      </a:rPr>
                      <a:t>Chicken pox</a:t>
                    </a:r>
                  </a:p>
                  <a:p>
                    <a:r>
                      <a:rPr lang="en-GB" sz="1200" b="1">
                        <a:latin typeface="Lucida Sans Unicode" pitchFamily="34" charset="0"/>
                      </a:rPr>
                      <a:t>Injecting drugs</a:t>
                    </a:r>
                  </a:p>
                  <a:p>
                    <a:r>
                      <a:rPr lang="en-GB" sz="1200" b="1">
                        <a:latin typeface="Lucida Sans Unicode" pitchFamily="34" charset="0"/>
                      </a:rPr>
                      <a:t>Eczema</a:t>
                    </a:r>
                  </a:p>
                  <a:p>
                    <a:r>
                      <a:rPr lang="en-GB" sz="1200" b="1">
                        <a:latin typeface="Lucida Sans Unicode" pitchFamily="34" charset="0"/>
                      </a:rPr>
                      <a:t>Surgery</a:t>
                    </a:r>
                  </a:p>
                  <a:p>
                    <a:r>
                      <a:rPr lang="en-GB" sz="1200" b="1">
                        <a:latin typeface="Lucida Sans Unicode" pitchFamily="34" charset="0"/>
                      </a:rPr>
                      <a:t>Trauma</a:t>
                    </a:r>
                  </a:p>
                  <a:p>
                    <a:endParaRPr lang="en-GB" sz="1400" b="1">
                      <a:latin typeface="Lucida Sans Unicode" pitchFamily="34" charset="0"/>
                    </a:endParaRPr>
                  </a:p>
                </p:txBody>
              </p:sp>
            </p:grpSp>
          </p:grpSp>
          <p:grpSp>
            <p:nvGrpSpPr>
              <p:cNvPr id="30750" name="Group 56"/>
              <p:cNvGrpSpPr>
                <a:grpSpLocks/>
              </p:cNvGrpSpPr>
              <p:nvPr/>
            </p:nvGrpSpPr>
            <p:grpSpPr bwMode="auto">
              <a:xfrm>
                <a:off x="1152" y="1144"/>
                <a:ext cx="121" cy="170"/>
                <a:chOff x="2341" y="793"/>
                <a:chExt cx="91" cy="227"/>
              </a:xfrm>
            </p:grpSpPr>
            <p:sp>
              <p:nvSpPr>
                <p:cNvPr id="30758" name="Oval 57"/>
                <p:cNvSpPr>
                  <a:spLocks noChangeArrowheads="1"/>
                </p:cNvSpPr>
                <p:nvPr/>
              </p:nvSpPr>
              <p:spPr bwMode="auto">
                <a:xfrm>
                  <a:off x="2387" y="793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59" name="Oval 58"/>
                <p:cNvSpPr>
                  <a:spLocks noChangeArrowheads="1"/>
                </p:cNvSpPr>
                <p:nvPr/>
              </p:nvSpPr>
              <p:spPr bwMode="auto">
                <a:xfrm>
                  <a:off x="2341" y="839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60" name="Oval 59"/>
                <p:cNvSpPr>
                  <a:spLocks noChangeArrowheads="1"/>
                </p:cNvSpPr>
                <p:nvPr/>
              </p:nvSpPr>
              <p:spPr bwMode="auto">
                <a:xfrm>
                  <a:off x="2387" y="975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61" name="Oval 60"/>
                <p:cNvSpPr>
                  <a:spLocks noChangeArrowheads="1"/>
                </p:cNvSpPr>
                <p:nvPr/>
              </p:nvSpPr>
              <p:spPr bwMode="auto">
                <a:xfrm>
                  <a:off x="2387" y="884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62" name="Oval 61"/>
                <p:cNvSpPr>
                  <a:spLocks noChangeArrowheads="1"/>
                </p:cNvSpPr>
                <p:nvPr/>
              </p:nvSpPr>
              <p:spPr bwMode="auto">
                <a:xfrm>
                  <a:off x="2387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63" name="Oval 62"/>
                <p:cNvSpPr>
                  <a:spLocks noChangeArrowheads="1"/>
                </p:cNvSpPr>
                <p:nvPr/>
              </p:nvSpPr>
              <p:spPr bwMode="auto">
                <a:xfrm>
                  <a:off x="2341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30751" name="Group 63"/>
              <p:cNvGrpSpPr>
                <a:grpSpLocks/>
              </p:cNvGrpSpPr>
              <p:nvPr/>
            </p:nvGrpSpPr>
            <p:grpSpPr bwMode="auto">
              <a:xfrm>
                <a:off x="1152" y="1008"/>
                <a:ext cx="121" cy="170"/>
                <a:chOff x="2341" y="793"/>
                <a:chExt cx="91" cy="227"/>
              </a:xfrm>
            </p:grpSpPr>
            <p:sp>
              <p:nvSpPr>
                <p:cNvPr id="30752" name="Oval 64"/>
                <p:cNvSpPr>
                  <a:spLocks noChangeArrowheads="1"/>
                </p:cNvSpPr>
                <p:nvPr/>
              </p:nvSpPr>
              <p:spPr bwMode="auto">
                <a:xfrm>
                  <a:off x="2387" y="793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53" name="Oval 65"/>
                <p:cNvSpPr>
                  <a:spLocks noChangeArrowheads="1"/>
                </p:cNvSpPr>
                <p:nvPr/>
              </p:nvSpPr>
              <p:spPr bwMode="auto">
                <a:xfrm>
                  <a:off x="2341" y="839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54" name="Oval 66"/>
                <p:cNvSpPr>
                  <a:spLocks noChangeArrowheads="1"/>
                </p:cNvSpPr>
                <p:nvPr/>
              </p:nvSpPr>
              <p:spPr bwMode="auto">
                <a:xfrm>
                  <a:off x="2387" y="975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55" name="Oval 67"/>
                <p:cNvSpPr>
                  <a:spLocks noChangeArrowheads="1"/>
                </p:cNvSpPr>
                <p:nvPr/>
              </p:nvSpPr>
              <p:spPr bwMode="auto">
                <a:xfrm>
                  <a:off x="2387" y="884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56" name="Oval 68"/>
                <p:cNvSpPr>
                  <a:spLocks noChangeArrowheads="1"/>
                </p:cNvSpPr>
                <p:nvPr/>
              </p:nvSpPr>
              <p:spPr bwMode="auto">
                <a:xfrm>
                  <a:off x="2387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57" name="Oval 69"/>
                <p:cNvSpPr>
                  <a:spLocks noChangeArrowheads="1"/>
                </p:cNvSpPr>
                <p:nvPr/>
              </p:nvSpPr>
              <p:spPr bwMode="auto">
                <a:xfrm>
                  <a:off x="2341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</p:grpSp>
        </p:grp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1219200" y="4786313"/>
            <a:ext cx="6629400" cy="1428750"/>
            <a:chOff x="768" y="2880"/>
            <a:chExt cx="4176" cy="900"/>
          </a:xfrm>
        </p:grpSpPr>
        <p:grpSp>
          <p:nvGrpSpPr>
            <p:cNvPr id="30726" name="Group 52"/>
            <p:cNvGrpSpPr>
              <a:grpSpLocks/>
            </p:cNvGrpSpPr>
            <p:nvPr/>
          </p:nvGrpSpPr>
          <p:grpSpPr bwMode="auto">
            <a:xfrm>
              <a:off x="768" y="2880"/>
              <a:ext cx="816" cy="864"/>
              <a:chOff x="2112" y="2816"/>
              <a:chExt cx="1131" cy="1181"/>
            </a:xfrm>
          </p:grpSpPr>
          <p:pic>
            <p:nvPicPr>
              <p:cNvPr id="30728" name="Picture 30" descr="quad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0" y="2816"/>
                <a:ext cx="1043" cy="1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729" name="Group 31"/>
              <p:cNvGrpSpPr>
                <a:grpSpLocks/>
              </p:cNvGrpSpPr>
              <p:nvPr/>
            </p:nvGrpSpPr>
            <p:grpSpPr bwMode="auto">
              <a:xfrm>
                <a:off x="2744" y="3294"/>
                <a:ext cx="121" cy="170"/>
                <a:chOff x="2341" y="793"/>
                <a:chExt cx="91" cy="227"/>
              </a:xfrm>
            </p:grpSpPr>
            <p:sp>
              <p:nvSpPr>
                <p:cNvPr id="30741" name="Oval 32"/>
                <p:cNvSpPr>
                  <a:spLocks noChangeArrowheads="1"/>
                </p:cNvSpPr>
                <p:nvPr/>
              </p:nvSpPr>
              <p:spPr bwMode="auto">
                <a:xfrm>
                  <a:off x="2387" y="793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42" name="Oval 33"/>
                <p:cNvSpPr>
                  <a:spLocks noChangeArrowheads="1"/>
                </p:cNvSpPr>
                <p:nvPr/>
              </p:nvSpPr>
              <p:spPr bwMode="auto">
                <a:xfrm>
                  <a:off x="2341" y="839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43" name="Oval 34"/>
                <p:cNvSpPr>
                  <a:spLocks noChangeArrowheads="1"/>
                </p:cNvSpPr>
                <p:nvPr/>
              </p:nvSpPr>
              <p:spPr bwMode="auto">
                <a:xfrm>
                  <a:off x="2387" y="975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44" name="Oval 35"/>
                <p:cNvSpPr>
                  <a:spLocks noChangeArrowheads="1"/>
                </p:cNvSpPr>
                <p:nvPr/>
              </p:nvSpPr>
              <p:spPr bwMode="auto">
                <a:xfrm>
                  <a:off x="2387" y="884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45" name="Oval 36"/>
                <p:cNvSpPr>
                  <a:spLocks noChangeArrowheads="1"/>
                </p:cNvSpPr>
                <p:nvPr/>
              </p:nvSpPr>
              <p:spPr bwMode="auto">
                <a:xfrm>
                  <a:off x="2387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46" name="Oval 37"/>
                <p:cNvSpPr>
                  <a:spLocks noChangeArrowheads="1"/>
                </p:cNvSpPr>
                <p:nvPr/>
              </p:nvSpPr>
              <p:spPr bwMode="auto">
                <a:xfrm>
                  <a:off x="2341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30730" name="Group 38"/>
              <p:cNvGrpSpPr>
                <a:grpSpLocks/>
              </p:cNvGrpSpPr>
              <p:nvPr/>
            </p:nvGrpSpPr>
            <p:grpSpPr bwMode="auto">
              <a:xfrm>
                <a:off x="2744" y="3158"/>
                <a:ext cx="121" cy="170"/>
                <a:chOff x="2341" y="793"/>
                <a:chExt cx="91" cy="227"/>
              </a:xfrm>
            </p:grpSpPr>
            <p:sp>
              <p:nvSpPr>
                <p:cNvPr id="30735" name="Oval 39"/>
                <p:cNvSpPr>
                  <a:spLocks noChangeArrowheads="1"/>
                </p:cNvSpPr>
                <p:nvPr/>
              </p:nvSpPr>
              <p:spPr bwMode="auto">
                <a:xfrm>
                  <a:off x="2387" y="793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36" name="Oval 40"/>
                <p:cNvSpPr>
                  <a:spLocks noChangeArrowheads="1"/>
                </p:cNvSpPr>
                <p:nvPr/>
              </p:nvSpPr>
              <p:spPr bwMode="auto">
                <a:xfrm>
                  <a:off x="2341" y="839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37" name="Oval 41"/>
                <p:cNvSpPr>
                  <a:spLocks noChangeArrowheads="1"/>
                </p:cNvSpPr>
                <p:nvPr/>
              </p:nvSpPr>
              <p:spPr bwMode="auto">
                <a:xfrm>
                  <a:off x="2387" y="975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38" name="Oval 42"/>
                <p:cNvSpPr>
                  <a:spLocks noChangeArrowheads="1"/>
                </p:cNvSpPr>
                <p:nvPr/>
              </p:nvSpPr>
              <p:spPr bwMode="auto">
                <a:xfrm>
                  <a:off x="2387" y="884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39" name="Oval 43"/>
                <p:cNvSpPr>
                  <a:spLocks noChangeArrowheads="1"/>
                </p:cNvSpPr>
                <p:nvPr/>
              </p:nvSpPr>
              <p:spPr bwMode="auto">
                <a:xfrm>
                  <a:off x="2387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40" name="Oval 44"/>
                <p:cNvSpPr>
                  <a:spLocks noChangeArrowheads="1"/>
                </p:cNvSpPr>
                <p:nvPr/>
              </p:nvSpPr>
              <p:spPr bwMode="auto">
                <a:xfrm>
                  <a:off x="2341" y="930"/>
                  <a:ext cx="45" cy="45"/>
                </a:xfrm>
                <a:prstGeom prst="ellipse">
                  <a:avLst/>
                </a:prstGeom>
                <a:solidFill>
                  <a:srgbClr val="F725DE">
                    <a:alpha val="50980"/>
                  </a:srgbClr>
                </a:solidFill>
                <a:ln w="9525">
                  <a:solidFill>
                    <a:srgbClr val="F725D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</p:grpSp>
          <p:sp>
            <p:nvSpPr>
              <p:cNvPr id="30731" name="Arc 45"/>
              <p:cNvSpPr>
                <a:spLocks/>
              </p:cNvSpPr>
              <p:nvPr/>
            </p:nvSpPr>
            <p:spPr bwMode="auto">
              <a:xfrm rot="208800" flipH="1" flipV="1">
                <a:off x="2496" y="2880"/>
                <a:ext cx="192" cy="10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725DE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b="1">
                  <a:solidFill>
                    <a:srgbClr val="F725DE"/>
                  </a:solidFill>
                  <a:latin typeface="Lucida Sans Unicode" pitchFamily="34" charset="0"/>
                </a:endParaRPr>
              </a:p>
            </p:txBody>
          </p:sp>
          <p:grpSp>
            <p:nvGrpSpPr>
              <p:cNvPr id="30732" name="Group 46"/>
              <p:cNvGrpSpPr>
                <a:grpSpLocks/>
              </p:cNvGrpSpPr>
              <p:nvPr/>
            </p:nvGrpSpPr>
            <p:grpSpPr bwMode="auto">
              <a:xfrm>
                <a:off x="2112" y="3217"/>
                <a:ext cx="677" cy="656"/>
                <a:chOff x="2112" y="3217"/>
                <a:chExt cx="677" cy="656"/>
              </a:xfrm>
            </p:grpSpPr>
            <p:sp>
              <p:nvSpPr>
                <p:cNvPr id="30733" name="AutoShape 47"/>
                <p:cNvSpPr>
                  <a:spLocks noChangeArrowheads="1"/>
                </p:cNvSpPr>
                <p:nvPr/>
              </p:nvSpPr>
              <p:spPr bwMode="auto">
                <a:xfrm>
                  <a:off x="2616" y="3430"/>
                  <a:ext cx="173" cy="90"/>
                </a:xfrm>
                <a:prstGeom prst="irregularSeal1">
                  <a:avLst/>
                </a:prstGeom>
                <a:solidFill>
                  <a:srgbClr val="800000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Lucida Sans Unicode" pitchFamily="34" charset="0"/>
                  </a:endParaRPr>
                </a:p>
              </p:txBody>
            </p:sp>
            <p:sp>
              <p:nvSpPr>
                <p:cNvPr id="3073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112" y="3217"/>
                  <a:ext cx="459" cy="6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>
                      <a:solidFill>
                        <a:srgbClr val="990000"/>
                      </a:solidFill>
                      <a:latin typeface="Lucida Sans Unicode" pitchFamily="34" charset="0"/>
                    </a:rPr>
                    <a:t>?</a:t>
                  </a:r>
                </a:p>
              </p:txBody>
            </p:sp>
          </p:grpSp>
        </p:grpSp>
        <p:sp>
          <p:nvSpPr>
            <p:cNvPr id="30727" name="Text Box 53"/>
            <p:cNvSpPr txBox="1">
              <a:spLocks noChangeArrowheads="1"/>
            </p:cNvSpPr>
            <p:nvPr/>
          </p:nvSpPr>
          <p:spPr bwMode="auto">
            <a:xfrm>
              <a:off x="1728" y="3024"/>
              <a:ext cx="3216" cy="7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">
                  <a:latin typeface="Lucida Sans Unicode" pitchFamily="34" charset="0"/>
                </a:rPr>
                <a:t> </a:t>
              </a:r>
              <a:r>
                <a:rPr lang="en-US">
                  <a:latin typeface="Lucida Sans Unicode" pitchFamily="34" charset="0"/>
                </a:rPr>
                <a:t>No recalled skin lesion or trauma </a:t>
              </a:r>
              <a:r>
                <a:rPr lang="en-US" sz="1400">
                  <a:latin typeface="Lucida Sans Unicode" pitchFamily="34" charset="0"/>
                </a:rPr>
                <a:t>~</a:t>
              </a:r>
              <a:r>
                <a:rPr lang="en-US">
                  <a:latin typeface="Lucida Sans Unicode" pitchFamily="34" charset="0"/>
                </a:rPr>
                <a:t> 1/4</a:t>
              </a:r>
            </a:p>
            <a:p>
              <a:r>
                <a:rPr lang="en-US" baseline="94000">
                  <a:latin typeface="Lucida Sans Unicode" pitchFamily="34" charset="0"/>
                </a:rPr>
                <a:t>2</a:t>
              </a:r>
              <a:endParaRPr lang="en-US">
                <a:latin typeface="Lucida Sans Unicode" pitchFamily="34" charset="0"/>
              </a:endParaRPr>
            </a:p>
            <a:p>
              <a:endParaRPr lang="en-US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71546"/>
            <a:ext cx="7870828" cy="692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Streptococci in tissues: paucity of host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neutrophil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response</a:t>
            </a: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47" name="Text Box 15"/>
          <p:cNvSpPr txBox="1">
            <a:spLocks noChangeArrowheads="1"/>
          </p:cNvSpPr>
          <p:nvPr/>
        </p:nvSpPr>
        <p:spPr bwMode="auto">
          <a:xfrm>
            <a:off x="6500813" y="2071688"/>
            <a:ext cx="2254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Lucida Sans Unicode" pitchFamily="34" charset="0"/>
              </a:rPr>
              <a:t>This patient- </a:t>
            </a:r>
          </a:p>
          <a:p>
            <a:r>
              <a:rPr lang="en-GB" sz="2000">
                <a:latin typeface="Lucida Sans Unicode" pitchFamily="34" charset="0"/>
              </a:rPr>
              <a:t>Poor neutrophil migration response despite infection</a:t>
            </a:r>
          </a:p>
        </p:txBody>
      </p:sp>
      <p:pic>
        <p:nvPicPr>
          <p:cNvPr id="31748" name="Picture 19" descr="N_CS_NU_09"/>
          <p:cNvPicPr>
            <a:picLocks noChangeAspect="1" noChangeArrowheads="1"/>
          </p:cNvPicPr>
          <p:nvPr/>
        </p:nvPicPr>
        <p:blipFill>
          <a:blip r:embed="rId3" cstate="print"/>
          <a:srcRect l="43907" t="49976"/>
          <a:stretch>
            <a:fillRect/>
          </a:stretch>
        </p:blipFill>
        <p:spPr bwMode="auto">
          <a:xfrm>
            <a:off x="3429000" y="4429125"/>
            <a:ext cx="28257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happened in this patient?</a:t>
            </a:r>
            <a:endParaRPr lang="en-US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6500813" y="4500563"/>
            <a:ext cx="2000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Lucida Sans Unicode" pitchFamily="34" charset="0"/>
              </a:rPr>
              <a:t>Comparison:</a:t>
            </a:r>
          </a:p>
          <a:p>
            <a:r>
              <a:rPr lang="en-GB" sz="2000">
                <a:latin typeface="Lucida Sans Unicode" pitchFamily="34" charset="0"/>
              </a:rPr>
              <a:t>normal infection site with robust neutrophil  migration</a:t>
            </a:r>
            <a:endParaRPr lang="en-US" sz="2000">
              <a:latin typeface="Lucida Sans Unicode" pitchFamily="34" charset="0"/>
            </a:endParaRPr>
          </a:p>
        </p:txBody>
      </p:sp>
      <p:grpSp>
        <p:nvGrpSpPr>
          <p:cNvPr id="31751" name="Group 18"/>
          <p:cNvGrpSpPr>
            <a:grpSpLocks/>
          </p:cNvGrpSpPr>
          <p:nvPr/>
        </p:nvGrpSpPr>
        <p:grpSpPr bwMode="auto">
          <a:xfrm>
            <a:off x="1000125" y="1857375"/>
            <a:ext cx="5365750" cy="2155825"/>
            <a:chOff x="1000100" y="1857365"/>
            <a:chExt cx="5365765" cy="2155281"/>
          </a:xfrm>
        </p:grpSpPr>
        <p:grpSp>
          <p:nvGrpSpPr>
            <p:cNvPr id="31752" name="Group 13"/>
            <p:cNvGrpSpPr>
              <a:grpSpLocks/>
            </p:cNvGrpSpPr>
            <p:nvPr/>
          </p:nvGrpSpPr>
          <p:grpSpPr bwMode="auto">
            <a:xfrm>
              <a:off x="1142976" y="1857365"/>
              <a:ext cx="5222889" cy="2155281"/>
              <a:chOff x="1142976" y="1857365"/>
              <a:chExt cx="5222889" cy="2155281"/>
            </a:xfrm>
          </p:grpSpPr>
          <p:pic>
            <p:nvPicPr>
              <p:cNvPr id="31755" name="Picture 7" descr="P4130681v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65469" y="1857365"/>
                <a:ext cx="3000396" cy="21431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31756" name="TextBox 6"/>
              <p:cNvSpPr txBox="1">
                <a:spLocks noChangeArrowheads="1"/>
              </p:cNvSpPr>
              <p:nvPr/>
            </p:nvSpPr>
            <p:spPr bwMode="auto">
              <a:xfrm>
                <a:off x="1142976" y="3643314"/>
                <a:ext cx="185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Lucida Sans Unicode" pitchFamily="34" charset="0"/>
                  </a:rPr>
                  <a:t>Bacteria</a:t>
                </a:r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31757" name="TextBox 7"/>
              <p:cNvSpPr txBox="1">
                <a:spLocks noChangeArrowheads="1"/>
              </p:cNvSpPr>
              <p:nvPr/>
            </p:nvSpPr>
            <p:spPr bwMode="auto">
              <a:xfrm>
                <a:off x="1214414" y="2928934"/>
                <a:ext cx="185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Lucida Sans Unicode" pitchFamily="34" charset="0"/>
                  </a:rPr>
                  <a:t>Leukocyte</a:t>
                </a:r>
                <a:endParaRPr lang="en-US">
                  <a:latin typeface="Lucida Sans Unicode" pitchFamily="34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28854" y="3071497"/>
                <a:ext cx="2000256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214541" y="3714271"/>
                <a:ext cx="142875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53" name="TextBox 15"/>
            <p:cNvSpPr txBox="1">
              <a:spLocks noChangeArrowheads="1"/>
            </p:cNvSpPr>
            <p:nvPr/>
          </p:nvSpPr>
          <p:spPr bwMode="auto">
            <a:xfrm>
              <a:off x="1000100" y="2500306"/>
              <a:ext cx="8931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Lucida Sans Unicode" pitchFamily="34" charset="0"/>
                </a:rPr>
                <a:t>Vessel</a:t>
              </a:r>
              <a:endParaRPr lang="en-US">
                <a:latin typeface="Lucida Sans Unicode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000228" y="2714399"/>
              <a:ext cx="2000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Investigation of poor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neutrophil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response in fatal strep infections:</a:t>
            </a:r>
            <a:r>
              <a:rPr lang="en-GB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GB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46" name="Text Placeholder 145"/>
          <p:cNvSpPr>
            <a:spLocks noGrp="1"/>
          </p:cNvSpPr>
          <p:nvPr>
            <p:ph type="body" sz="half" idx="1"/>
          </p:nvPr>
        </p:nvSpPr>
        <p:spPr>
          <a:xfrm>
            <a:off x="1357313" y="3500438"/>
            <a:ext cx="7143750" cy="27860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S.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pyogenes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cleaves interleukin-8 using enzyme (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SpyCEP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strain makes 100x more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SpyCEP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than some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strain had a regulator mutation (as do many other invasive lethal strains)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Text Box 46"/>
          <p:cNvSpPr txBox="1">
            <a:spLocks noChangeArrowheads="1"/>
          </p:cNvSpPr>
          <p:nvPr/>
        </p:nvSpPr>
        <p:spPr bwMode="auto">
          <a:xfrm>
            <a:off x="0" y="6464300"/>
            <a:ext cx="10366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i="1">
                <a:latin typeface="Tahoma" pitchFamily="34" charset="0"/>
              </a:rPr>
              <a:t>Edwards et al,</a:t>
            </a:r>
          </a:p>
          <a:p>
            <a:r>
              <a:rPr lang="en-GB" sz="900" i="1">
                <a:latin typeface="Tahoma" pitchFamily="34" charset="0"/>
              </a:rPr>
              <a:t>J Infect Dis 2005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357563" y="1428750"/>
            <a:ext cx="2786062" cy="2000250"/>
            <a:chOff x="3096" y="1384"/>
            <a:chExt cx="2400" cy="1770"/>
          </a:xfrm>
        </p:grpSpPr>
        <p:pic>
          <p:nvPicPr>
            <p:cNvPr id="32775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6" y="1384"/>
              <a:ext cx="2400" cy="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Rectangle 49"/>
            <p:cNvSpPr>
              <a:spLocks noChangeArrowheads="1"/>
            </p:cNvSpPr>
            <p:nvPr/>
          </p:nvSpPr>
          <p:spPr bwMode="auto">
            <a:xfrm>
              <a:off x="4008" y="2096"/>
              <a:ext cx="49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sp>
        <p:nvSpPr>
          <p:cNvPr id="32774" name="Rectangle 51"/>
          <p:cNvSpPr>
            <a:spLocks noChangeArrowheads="1"/>
          </p:cNvSpPr>
          <p:nvPr/>
        </p:nvSpPr>
        <p:spPr bwMode="auto">
          <a:xfrm>
            <a:off x="3638550" y="63103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15063" y="500063"/>
            <a:ext cx="19081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B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857250" y="3286125"/>
            <a:ext cx="66405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ahoma" pitchFamily="34" charset="0"/>
                <a:cs typeface="Tahoma" pitchFamily="34" charset="0"/>
              </a:rPr>
              <a:t>27 year old female</a:t>
            </a:r>
          </a:p>
          <a:p>
            <a:r>
              <a:rPr lang="en-GB" sz="2400">
                <a:latin typeface="Tahoma" pitchFamily="34" charset="0"/>
                <a:cs typeface="Tahoma" pitchFamily="34" charset="0"/>
              </a:rPr>
              <a:t>4d history of hand pain/swelling and painful leg</a:t>
            </a:r>
          </a:p>
          <a:p>
            <a:r>
              <a:rPr lang="en-GB" sz="2400">
                <a:latin typeface="Tahoma" pitchFamily="34" charset="0"/>
                <a:cs typeface="Tahoma" pitchFamily="34" charset="0"/>
              </a:rPr>
              <a:t>Blunt pressure to hand and leg 5 d earlier</a:t>
            </a:r>
          </a:p>
          <a:p>
            <a:r>
              <a:rPr lang="en-GB" sz="2400">
                <a:latin typeface="Tahoma" pitchFamily="34" charset="0"/>
                <a:cs typeface="Tahoma" pitchFamily="34" charset="0"/>
              </a:rPr>
              <a:t>CRP&gt;500, sepsis syndrome</a:t>
            </a: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ormal upper re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04813"/>
            <a:ext cx="44640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qu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437063"/>
            <a:ext cx="165576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6463" y="981075"/>
            <a:ext cx="215900" cy="503238"/>
            <a:chOff x="2341" y="793"/>
            <a:chExt cx="91" cy="227"/>
          </a:xfrm>
        </p:grpSpPr>
        <p:sp>
          <p:nvSpPr>
            <p:cNvPr id="34851" name="Oval 5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52" name="Oval 6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53" name="Oval 7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54" name="Oval 8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55" name="Oval 9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56" name="Oval 10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sp>
        <p:nvSpPr>
          <p:cNvPr id="34821" name="Oval 12"/>
          <p:cNvSpPr>
            <a:spLocks noChangeArrowheads="1"/>
          </p:cNvSpPr>
          <p:nvPr/>
        </p:nvSpPr>
        <p:spPr bwMode="auto">
          <a:xfrm>
            <a:off x="1116013" y="3590925"/>
            <a:ext cx="479425" cy="323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Lucida Sans Unicode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56100" y="5157788"/>
            <a:ext cx="144463" cy="341312"/>
            <a:chOff x="2341" y="793"/>
            <a:chExt cx="91" cy="227"/>
          </a:xfrm>
        </p:grpSpPr>
        <p:sp>
          <p:nvSpPr>
            <p:cNvPr id="34845" name="Oval 14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6" name="Oval 15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7" name="Oval 16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8" name="Oval 17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9" name="Oval 18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50" name="Oval 19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56100" y="4941888"/>
            <a:ext cx="144463" cy="341312"/>
            <a:chOff x="2341" y="793"/>
            <a:chExt cx="91" cy="227"/>
          </a:xfrm>
        </p:grpSpPr>
        <p:sp>
          <p:nvSpPr>
            <p:cNvPr id="34839" name="Oval 21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0" name="Oval 22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1" name="Oval 23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2" name="Oval 24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3" name="Oval 25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44" name="Oval 26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>
            <a:off x="4716463" y="981075"/>
            <a:ext cx="215900" cy="431800"/>
            <a:chOff x="2341" y="793"/>
            <a:chExt cx="91" cy="227"/>
          </a:xfrm>
        </p:grpSpPr>
        <p:sp>
          <p:nvSpPr>
            <p:cNvPr id="34833" name="Oval 28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34" name="Oval 29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35" name="Oval 30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36" name="Oval 31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37" name="Oval 32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38" name="Oval 33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sp>
        <p:nvSpPr>
          <p:cNvPr id="3106" name="Arc 34"/>
          <p:cNvSpPr>
            <a:spLocks/>
          </p:cNvSpPr>
          <p:nvPr/>
        </p:nvSpPr>
        <p:spPr bwMode="auto">
          <a:xfrm rot="16638345" flipH="1">
            <a:off x="3136107" y="4947443"/>
            <a:ext cx="2089150" cy="493713"/>
          </a:xfrm>
          <a:custGeom>
            <a:avLst/>
            <a:gdLst>
              <a:gd name="T0" fmla="*/ 2147483647 w 20879"/>
              <a:gd name="T1" fmla="*/ 0 h 21213"/>
              <a:gd name="T2" fmla="*/ 2147483647 w 20879"/>
              <a:gd name="T3" fmla="*/ 197667503 h 21213"/>
              <a:gd name="T4" fmla="*/ 0 w 20879"/>
              <a:gd name="T5" fmla="*/ 267435713 h 21213"/>
              <a:gd name="T6" fmla="*/ 0 60000 65536"/>
              <a:gd name="T7" fmla="*/ 0 60000 65536"/>
              <a:gd name="T8" fmla="*/ 0 60000 65536"/>
              <a:gd name="T9" fmla="*/ 0 w 20879"/>
              <a:gd name="T10" fmla="*/ 0 h 21213"/>
              <a:gd name="T11" fmla="*/ 20879 w 20879"/>
              <a:gd name="T12" fmla="*/ 21213 h 21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79" h="21213" fill="none" extrusionOk="0">
                <a:moveTo>
                  <a:pt x="4071" y="0"/>
                </a:moveTo>
                <a:cubicBezTo>
                  <a:pt x="12220" y="1564"/>
                  <a:pt x="18753" y="7658"/>
                  <a:pt x="20879" y="15678"/>
                </a:cubicBezTo>
              </a:path>
              <a:path w="20879" h="21213" stroke="0" extrusionOk="0">
                <a:moveTo>
                  <a:pt x="4071" y="0"/>
                </a:moveTo>
                <a:cubicBezTo>
                  <a:pt x="12220" y="1564"/>
                  <a:pt x="18753" y="7658"/>
                  <a:pt x="20879" y="15678"/>
                </a:cubicBezTo>
                <a:lnTo>
                  <a:pt x="0" y="21213"/>
                </a:lnTo>
                <a:close/>
              </a:path>
            </a:pathLst>
          </a:custGeom>
          <a:noFill/>
          <a:ln w="76200">
            <a:solidFill>
              <a:srgbClr val="F961E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4826" name="Arc 35"/>
          <p:cNvSpPr>
            <a:spLocks/>
          </p:cNvSpPr>
          <p:nvPr/>
        </p:nvSpPr>
        <p:spPr bwMode="auto">
          <a:xfrm rot="16638345" flipH="1">
            <a:off x="3126582" y="4947443"/>
            <a:ext cx="2089150" cy="493713"/>
          </a:xfrm>
          <a:custGeom>
            <a:avLst/>
            <a:gdLst>
              <a:gd name="T0" fmla="*/ 2147483647 w 20879"/>
              <a:gd name="T1" fmla="*/ 0 h 21213"/>
              <a:gd name="T2" fmla="*/ 2147483647 w 20879"/>
              <a:gd name="T3" fmla="*/ 197667503 h 21213"/>
              <a:gd name="T4" fmla="*/ 0 w 20879"/>
              <a:gd name="T5" fmla="*/ 267435713 h 21213"/>
              <a:gd name="T6" fmla="*/ 0 60000 65536"/>
              <a:gd name="T7" fmla="*/ 0 60000 65536"/>
              <a:gd name="T8" fmla="*/ 0 60000 65536"/>
              <a:gd name="T9" fmla="*/ 0 w 20879"/>
              <a:gd name="T10" fmla="*/ 0 h 21213"/>
              <a:gd name="T11" fmla="*/ 20879 w 20879"/>
              <a:gd name="T12" fmla="*/ 21213 h 21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79" h="21213" fill="none" extrusionOk="0">
                <a:moveTo>
                  <a:pt x="4071" y="0"/>
                </a:moveTo>
                <a:cubicBezTo>
                  <a:pt x="12220" y="1564"/>
                  <a:pt x="18753" y="7658"/>
                  <a:pt x="20879" y="15678"/>
                </a:cubicBezTo>
              </a:path>
              <a:path w="20879" h="21213" stroke="0" extrusionOk="0">
                <a:moveTo>
                  <a:pt x="4071" y="0"/>
                </a:moveTo>
                <a:cubicBezTo>
                  <a:pt x="12220" y="1564"/>
                  <a:pt x="18753" y="7658"/>
                  <a:pt x="20879" y="15678"/>
                </a:cubicBezTo>
                <a:lnTo>
                  <a:pt x="0" y="21213"/>
                </a:lnTo>
                <a:close/>
              </a:path>
            </a:pathLst>
          </a:custGeom>
          <a:noFill/>
          <a:ln w="76200">
            <a:solidFill>
              <a:srgbClr val="F961E7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228600" y="228600"/>
            <a:ext cx="2895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Skin penetration &amp; necrotising fasciitis: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Entry of bacteria through broken skin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438400" y="4989513"/>
            <a:ext cx="1236663" cy="1868487"/>
            <a:chOff x="1552" y="3249"/>
            <a:chExt cx="779" cy="1177"/>
          </a:xfrm>
        </p:grpSpPr>
        <p:sp>
          <p:nvSpPr>
            <p:cNvPr id="34831" name="AutoShape 38"/>
            <p:cNvSpPr>
              <a:spLocks noChangeArrowheads="1"/>
            </p:cNvSpPr>
            <p:nvPr/>
          </p:nvSpPr>
          <p:spPr bwMode="auto">
            <a:xfrm>
              <a:off x="1882" y="3249"/>
              <a:ext cx="449" cy="1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7 w 21600"/>
                <a:gd name="T13" fmla="*/ 5440 h 21600"/>
                <a:gd name="T14" fmla="*/ 18906 w 21600"/>
                <a:gd name="T15" fmla="*/ 161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725DE"/>
            </a:solidFill>
            <a:ln w="9525">
              <a:solidFill>
                <a:srgbClr val="F961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4832" name="Text Box 39"/>
            <p:cNvSpPr txBox="1">
              <a:spLocks noChangeArrowheads="1"/>
            </p:cNvSpPr>
            <p:nvPr/>
          </p:nvSpPr>
          <p:spPr bwMode="auto">
            <a:xfrm>
              <a:off x="1552" y="3430"/>
              <a:ext cx="779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>
                  <a:latin typeface="Lucida Sans Unicode" pitchFamily="34" charset="0"/>
                </a:rPr>
                <a:t>Chicken pox</a:t>
              </a:r>
            </a:p>
            <a:p>
              <a:r>
                <a:rPr lang="en-GB" sz="1400" b="1">
                  <a:latin typeface="Lucida Sans Unicode" pitchFamily="34" charset="0"/>
                </a:rPr>
                <a:t>IDU</a:t>
              </a:r>
            </a:p>
            <a:p>
              <a:r>
                <a:rPr lang="en-GB" sz="1400" b="1">
                  <a:latin typeface="Lucida Sans Unicode" pitchFamily="34" charset="0"/>
                </a:rPr>
                <a:t>Eczema</a:t>
              </a:r>
            </a:p>
            <a:p>
              <a:r>
                <a:rPr lang="en-GB" sz="1400" b="1">
                  <a:latin typeface="Lucida Sans Unicode" pitchFamily="34" charset="0"/>
                </a:rPr>
                <a:t>Traumatic laceration</a:t>
              </a:r>
            </a:p>
            <a:p>
              <a:endParaRPr lang="en-GB" sz="1400" b="1">
                <a:latin typeface="Lucida Sans Unicode" pitchFamily="34" charset="0"/>
              </a:endParaRPr>
            </a:p>
          </p:txBody>
        </p:sp>
      </p:grpSp>
      <p:sp>
        <p:nvSpPr>
          <p:cNvPr id="34829" name="Text Box 40"/>
          <p:cNvSpPr txBox="1">
            <a:spLocks noChangeArrowheads="1"/>
          </p:cNvSpPr>
          <p:nvPr/>
        </p:nvSpPr>
        <p:spPr bwMode="auto">
          <a:xfrm>
            <a:off x="7239000" y="457200"/>
            <a:ext cx="179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33"/>
                </a:solidFill>
                <a:latin typeface="Lucida Sans Unicode" pitchFamily="34" charset="0"/>
              </a:rPr>
              <a:t>Carriage</a:t>
            </a:r>
          </a:p>
          <a:p>
            <a:r>
              <a:rPr lang="en-US" sz="2400" b="1">
                <a:solidFill>
                  <a:srgbClr val="CC3333"/>
                </a:solidFill>
                <a:latin typeface="Lucida Sans Unicode" pitchFamily="34" charset="0"/>
              </a:rPr>
              <a:t>2% adults</a:t>
            </a:r>
          </a:p>
        </p:txBody>
      </p:sp>
      <p:pic>
        <p:nvPicPr>
          <p:cNvPr id="34830" name="Picture 41" descr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81000"/>
            <a:ext cx="1447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5607E-6 C -0.06094 0.02728 -0.12188 0.05456 -0.16823 0.09086 C -0.21458 0.12716 -0.25469 0.18774 -0.27778 0.2178 C -0.30087 0.24786 -0.29774 0.2504 -0.30642 0.27075 C -0.3151 0.29109 -0.32552 0.3267 -0.33021 0.34034 C -0.3349 0.35398 -0.32569 0.3274 -0.3349 0.35306 C -0.3441 0.37872 -0.37708 0.47121 -0.38576 0.49479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0.01179 L -0.2191 0.16925 C -0.25903 0.20231 -0.28073 0.25202 -0.28073 0.30312 C -0.28073 0.36231 -0.25903 0.40925 -0.2191 0.44231 L -0.04201 0.6004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ormal upper re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04813"/>
            <a:ext cx="44640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qu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470400"/>
            <a:ext cx="165576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38688" y="1052513"/>
            <a:ext cx="193675" cy="269875"/>
            <a:chOff x="2341" y="793"/>
            <a:chExt cx="91" cy="227"/>
          </a:xfrm>
        </p:grpSpPr>
        <p:sp>
          <p:nvSpPr>
            <p:cNvPr id="35878" name="Oval 5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79" name="Oval 6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80" name="Oval 7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81" name="Oval 8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82" name="Oval 9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83" name="Oval 10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76600" y="5445125"/>
            <a:ext cx="1150938" cy="142875"/>
            <a:chOff x="1207" y="4513"/>
            <a:chExt cx="953" cy="227"/>
          </a:xfrm>
        </p:grpSpPr>
        <p:sp>
          <p:nvSpPr>
            <p:cNvPr id="35876" name="AutoShape 12"/>
            <p:cNvSpPr>
              <a:spLocks noChangeArrowheads="1"/>
            </p:cNvSpPr>
            <p:nvPr/>
          </p:nvSpPr>
          <p:spPr bwMode="auto">
            <a:xfrm>
              <a:off x="1207" y="4513"/>
              <a:ext cx="590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48 h 21600"/>
                <a:gd name="T14" fmla="*/ 18891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77" name="AutoShape 13"/>
            <p:cNvSpPr>
              <a:spLocks noChangeArrowheads="1"/>
            </p:cNvSpPr>
            <p:nvPr/>
          </p:nvSpPr>
          <p:spPr bwMode="auto">
            <a:xfrm>
              <a:off x="1933" y="4513"/>
              <a:ext cx="227" cy="227"/>
            </a:xfrm>
            <a:prstGeom prst="irregularSeal1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1116013" y="3590925"/>
            <a:ext cx="479425" cy="323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Lucida Sans Unicode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56100" y="5229225"/>
            <a:ext cx="192088" cy="269875"/>
            <a:chOff x="2341" y="793"/>
            <a:chExt cx="91" cy="227"/>
          </a:xfrm>
        </p:grpSpPr>
        <p:sp>
          <p:nvSpPr>
            <p:cNvPr id="35870" name="Oval 17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71" name="Oval 18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72" name="Oval 19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73" name="Oval 20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74" name="Oval 21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75" name="Oval 22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356100" y="5013325"/>
            <a:ext cx="192088" cy="269875"/>
            <a:chOff x="2341" y="793"/>
            <a:chExt cx="91" cy="227"/>
          </a:xfrm>
        </p:grpSpPr>
        <p:sp>
          <p:nvSpPr>
            <p:cNvPr id="35864" name="Oval 24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5" name="Oval 25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6" name="Oval 26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7" name="Oval 27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9" name="Oval 29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787900" y="1125538"/>
            <a:ext cx="193675" cy="269875"/>
            <a:chOff x="2341" y="793"/>
            <a:chExt cx="91" cy="227"/>
          </a:xfrm>
        </p:grpSpPr>
        <p:sp>
          <p:nvSpPr>
            <p:cNvPr id="35858" name="Oval 31"/>
            <p:cNvSpPr>
              <a:spLocks noChangeArrowheads="1"/>
            </p:cNvSpPr>
            <p:nvPr/>
          </p:nvSpPr>
          <p:spPr bwMode="auto">
            <a:xfrm>
              <a:off x="2387" y="793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59" name="Oval 32"/>
            <p:cNvSpPr>
              <a:spLocks noChangeArrowheads="1"/>
            </p:cNvSpPr>
            <p:nvPr/>
          </p:nvSpPr>
          <p:spPr bwMode="auto">
            <a:xfrm>
              <a:off x="2341" y="839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0" name="Oval 33"/>
            <p:cNvSpPr>
              <a:spLocks noChangeArrowheads="1"/>
            </p:cNvSpPr>
            <p:nvPr/>
          </p:nvSpPr>
          <p:spPr bwMode="auto">
            <a:xfrm>
              <a:off x="2387" y="975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1" name="Oval 34"/>
            <p:cNvSpPr>
              <a:spLocks noChangeArrowheads="1"/>
            </p:cNvSpPr>
            <p:nvPr/>
          </p:nvSpPr>
          <p:spPr bwMode="auto">
            <a:xfrm>
              <a:off x="2387" y="884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2" name="Oval 35"/>
            <p:cNvSpPr>
              <a:spLocks noChangeArrowheads="1"/>
            </p:cNvSpPr>
            <p:nvPr/>
          </p:nvSpPr>
          <p:spPr bwMode="auto">
            <a:xfrm>
              <a:off x="2387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35863" name="Oval 36"/>
            <p:cNvSpPr>
              <a:spLocks noChangeArrowheads="1"/>
            </p:cNvSpPr>
            <p:nvPr/>
          </p:nvSpPr>
          <p:spPr bwMode="auto">
            <a:xfrm>
              <a:off x="2341" y="930"/>
              <a:ext cx="45" cy="45"/>
            </a:xfrm>
            <a:prstGeom prst="ellipse">
              <a:avLst/>
            </a:prstGeom>
            <a:solidFill>
              <a:srgbClr val="F725DE">
                <a:alpha val="50980"/>
              </a:srgbClr>
            </a:solidFill>
            <a:ln w="9525">
              <a:solidFill>
                <a:srgbClr val="F725D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  <p:sp>
        <p:nvSpPr>
          <p:cNvPr id="35850" name="AutoShape 38"/>
          <p:cNvSpPr>
            <a:spLocks noChangeArrowheads="1"/>
          </p:cNvSpPr>
          <p:nvPr/>
        </p:nvSpPr>
        <p:spPr bwMode="auto">
          <a:xfrm rot="7991402">
            <a:off x="6837363" y="615950"/>
            <a:ext cx="488950" cy="381000"/>
          </a:xfrm>
          <a:custGeom>
            <a:avLst/>
            <a:gdLst>
              <a:gd name="T0" fmla="*/ 214227661 w 21600"/>
              <a:gd name="T1" fmla="*/ 0 h 21600"/>
              <a:gd name="T2" fmla="*/ 0 w 21600"/>
              <a:gd name="T3" fmla="*/ 59270332 h 21600"/>
              <a:gd name="T4" fmla="*/ 214227661 w 21600"/>
              <a:gd name="T5" fmla="*/ 118540664 h 21600"/>
              <a:gd name="T6" fmla="*/ 250545043 w 21600"/>
              <a:gd name="T7" fmla="*/ 592703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031 h 21600"/>
              <a:gd name="T14" fmla="*/ 21087 w 21600"/>
              <a:gd name="T15" fmla="*/ 125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9" y="0"/>
                </a:moveTo>
                <a:lnTo>
                  <a:pt x="18469" y="9031"/>
                </a:lnTo>
                <a:lnTo>
                  <a:pt x="3375" y="9031"/>
                </a:lnTo>
                <a:lnTo>
                  <a:pt x="3375" y="12569"/>
                </a:lnTo>
                <a:lnTo>
                  <a:pt x="18469" y="12569"/>
                </a:lnTo>
                <a:lnTo>
                  <a:pt x="184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031"/>
                </a:moveTo>
                <a:lnTo>
                  <a:pt x="1350" y="12569"/>
                </a:lnTo>
                <a:lnTo>
                  <a:pt x="2700" y="12569"/>
                </a:lnTo>
                <a:lnTo>
                  <a:pt x="2700" y="9031"/>
                </a:lnTo>
                <a:close/>
              </a:path>
              <a:path w="21600" h="21600">
                <a:moveTo>
                  <a:pt x="0" y="9031"/>
                </a:moveTo>
                <a:lnTo>
                  <a:pt x="0" y="12569"/>
                </a:lnTo>
                <a:lnTo>
                  <a:pt x="675" y="12569"/>
                </a:lnTo>
                <a:lnTo>
                  <a:pt x="675" y="903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50825" y="285750"/>
            <a:ext cx="280828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Blunt trauma &amp; necrotising fasciitis: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Entry of bacteria via bloodstream</a:t>
            </a:r>
          </a:p>
        </p:txBody>
      </p:sp>
      <p:sp>
        <p:nvSpPr>
          <p:cNvPr id="35852" name="Text Box 40"/>
          <p:cNvSpPr txBox="1">
            <a:spLocks noChangeArrowheads="1"/>
          </p:cNvSpPr>
          <p:nvPr/>
        </p:nvSpPr>
        <p:spPr bwMode="auto">
          <a:xfrm>
            <a:off x="7239000" y="457200"/>
            <a:ext cx="179387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33"/>
                </a:solidFill>
                <a:latin typeface="Lucida Sans Unicode" pitchFamily="34" charset="0"/>
              </a:rPr>
              <a:t>Carriage</a:t>
            </a:r>
          </a:p>
          <a:p>
            <a:r>
              <a:rPr lang="en-US" sz="2400" b="1">
                <a:solidFill>
                  <a:srgbClr val="CC3333"/>
                </a:solidFill>
                <a:latin typeface="Lucida Sans Unicode" pitchFamily="34" charset="0"/>
              </a:rPr>
              <a:t>2% adults</a:t>
            </a:r>
          </a:p>
        </p:txBody>
      </p:sp>
      <p:sp>
        <p:nvSpPr>
          <p:cNvPr id="35853" name="Arc 41"/>
          <p:cNvSpPr>
            <a:spLocks/>
          </p:cNvSpPr>
          <p:nvPr/>
        </p:nvSpPr>
        <p:spPr bwMode="auto">
          <a:xfrm rot="208800" flipH="1" flipV="1">
            <a:off x="3962400" y="4572000"/>
            <a:ext cx="304800" cy="1600200"/>
          </a:xfrm>
          <a:custGeom>
            <a:avLst/>
            <a:gdLst>
              <a:gd name="T0" fmla="*/ 0 w 21600"/>
              <a:gd name="T1" fmla="*/ 0 h 21600"/>
              <a:gd name="T2" fmla="*/ 60692798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725DE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b="1">
              <a:solidFill>
                <a:srgbClr val="F725DE"/>
              </a:solidFill>
              <a:latin typeface="Lucida Sans Unicode" pitchFamily="34" charset="0"/>
            </a:endParaRPr>
          </a:p>
        </p:txBody>
      </p:sp>
      <p:pic>
        <p:nvPicPr>
          <p:cNvPr id="35854" name="Picture 42" descr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81000"/>
            <a:ext cx="1447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7007225" y="1371600"/>
            <a:ext cx="1882775" cy="842963"/>
            <a:chOff x="4417" y="816"/>
            <a:chExt cx="1186" cy="470"/>
          </a:xfrm>
        </p:grpSpPr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4417" y="960"/>
              <a:ext cx="11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Bacterial factors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Host factors</a:t>
              </a:r>
            </a:p>
          </p:txBody>
        </p:sp>
        <p:sp>
          <p:nvSpPr>
            <p:cNvPr id="35857" name="AutoShape 43"/>
            <p:cNvSpPr>
              <a:spLocks noChangeArrowheads="1"/>
            </p:cNvSpPr>
            <p:nvPr/>
          </p:nvSpPr>
          <p:spPr bwMode="auto">
            <a:xfrm flipH="1">
              <a:off x="4608" y="816"/>
              <a:ext cx="855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400 h 21600"/>
                <a:gd name="T14" fmla="*/ 1889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6 -0.00382 C 0.07014 -0.00382 0.12616 0.15938 0.12616 0.36042 C 0.12616 0.56146 0.07014 0.72483 0.00116 0.72483 C -0.06782 0.72483 -0.12384 0.56146 -0.12384 0.36042 C -0.12384 0.15938 -0.06782 -0.00382 0.00116 -0.00382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0.01719 0.00023 0.03455 0.00069 0.05313 0.03472 C 0.0717 0.06875 0.09983 0.14675 0.11146 0.20416 C 0.12309 0.26157 0.12378 0.3206 0.12292 0.37916 C 0.12205 0.43773 0.11667 0.50439 0.10625 0.55555 C 0.09583 0.60625 0.07865 0.65555 0.06042 0.68449 C 0.04219 0.71342 0.01389 0.72546 -0.00312 0.72916 C -0.02014 0.73263 -0.03264 0.71875 -0.04167 0.70671 C -0.05069 0.69513 -0.05469 0.66944 -0.05729 0.6581 C -0.0599 0.64699 -0.05729 0.64213 -0.05729 0.63865 " pathEditMode="relative" ptsTypes="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Case B subsequent events</a:t>
            </a:r>
            <a:endParaRPr lang="en-US" dirty="0"/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071563" y="1857375"/>
            <a:ext cx="6342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>
                <a:latin typeface="Lucida Sans Unicode" pitchFamily="34" charset="0"/>
              </a:rPr>
              <a:t>Amputation of fingers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Lucida Sans Unicode" pitchFamily="34" charset="0"/>
              </a:rPr>
              <a:t>Amputation of leg above knee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Lucida Sans Unicode" pitchFamily="34" charset="0"/>
              </a:rPr>
              <a:t>Progressive fall in platelets and DIC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Lucida Sans Unicode" pitchFamily="34" charset="0"/>
              </a:rPr>
              <a:t>Persistent tachycardia despite antibiotics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Lucida Sans Unicode" pitchFamily="34" charset="0"/>
              </a:rPr>
              <a:t>Persistent acidosis</a:t>
            </a:r>
          </a:p>
          <a:p>
            <a:pPr>
              <a:buFont typeface="Arial" pitchFamily="34" charset="0"/>
              <a:buChar char="•"/>
            </a:pPr>
            <a:endParaRPr lang="en-GB" sz="2000">
              <a:latin typeface="Lucida Sans Unicode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Lucida Sans Unicode" pitchFamily="34" charset="0"/>
              </a:rPr>
              <a:t>Day 13 sudden deterioration- fixed dilated pupil</a:t>
            </a:r>
          </a:p>
          <a:p>
            <a:endParaRPr lang="en-US" sz="2000">
              <a:latin typeface="Lucida Sans Unicode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2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800" dirty="0" smtClean="0"/>
              <a:t>Fatal stroke due to overwhelming acute phase response (high levels of fibrin, intravascular </a:t>
            </a:r>
            <a:r>
              <a:rPr lang="en-GB" sz="1800" dirty="0" err="1" smtClean="0"/>
              <a:t>coagulopathy</a:t>
            </a:r>
            <a:r>
              <a:rPr lang="en-GB" sz="1800" dirty="0" smtClean="0"/>
              <a:t>)</a:t>
            </a:r>
          </a:p>
          <a:p>
            <a:endParaRPr lang="en-GB" sz="1800" dirty="0" smtClean="0"/>
          </a:p>
          <a:p>
            <a:r>
              <a:rPr lang="en-GB" sz="1800" dirty="0" smtClean="0"/>
              <a:t>Patient died from the LATE consequences of prolonged, sepsis.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Patient C- a painful arm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891" name="Text Placeholder 7"/>
          <p:cNvSpPr>
            <a:spLocks noGrp="1"/>
          </p:cNvSpPr>
          <p:nvPr>
            <p:ph type="body" sz="half" idx="1"/>
          </p:nvPr>
        </p:nvSpPr>
        <p:spPr>
          <a:xfrm>
            <a:off x="4643438" y="2428875"/>
            <a:ext cx="3857625" cy="214312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Minor injury R forearm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Increasing pain over 24h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Noted to have raised fever, CRP, relative leucopenia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Marked tenderness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Started broad spectrum antibiotics+ Clindamycin</a:t>
            </a:r>
            <a:endParaRPr lang="en-US" sz="24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892" name="Picture 3" descr="IMG_00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14563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0" y="6550025"/>
            <a:ext cx="3357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Lucida Sans Unicode" pitchFamily="34" charset="0"/>
              </a:rPr>
              <a:t>Photographs Simon Eccles</a:t>
            </a:r>
            <a:endParaRPr lang="en-US" sz="12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Patient C: </a:t>
            </a:r>
            <a:endParaRPr lang="en-US" sz="3200" dirty="0" smtClean="0"/>
          </a:p>
        </p:txBody>
      </p:sp>
      <p:sp>
        <p:nvSpPr>
          <p:cNvPr id="38915" name="Text Placeholder 5"/>
          <p:cNvSpPr>
            <a:spLocks noGrp="1"/>
          </p:cNvSpPr>
          <p:nvPr>
            <p:ph type="body" sz="half" idx="1"/>
          </p:nvPr>
        </p:nvSpPr>
        <p:spPr>
          <a:xfrm>
            <a:off x="1547664" y="1628800"/>
            <a:ext cx="4214812" cy="3305175"/>
          </a:xfrm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cs typeface="Tahoma" pitchFamily="34" charset="0"/>
              </a:rPr>
              <a:t>6 hours post op</a:t>
            </a:r>
          </a:p>
          <a:p>
            <a:r>
              <a:rPr lang="en-GB" sz="2800" dirty="0" smtClean="0">
                <a:latin typeface="Tahoma" pitchFamily="34" charset="0"/>
                <a:cs typeface="Tahoma" pitchFamily="34" charset="0"/>
              </a:rPr>
              <a:t>Worsening lactate</a:t>
            </a:r>
          </a:p>
          <a:p>
            <a:r>
              <a:rPr lang="en-GB" sz="2800" dirty="0" smtClean="0">
                <a:latin typeface="Tahoma" pitchFamily="34" charset="0"/>
                <a:cs typeface="Tahoma" pitchFamily="34" charset="0"/>
              </a:rPr>
              <a:t>Low BP (MABP 60)</a:t>
            </a:r>
          </a:p>
          <a:p>
            <a:r>
              <a:rPr lang="en-GB" sz="2800" dirty="0" smtClean="0">
                <a:latin typeface="Tahoma" pitchFamily="34" charset="0"/>
                <a:cs typeface="Tahoma" pitchFamily="34" charset="0"/>
              </a:rPr>
              <a:t>HR increasing &gt;120</a:t>
            </a:r>
          </a:p>
          <a:p>
            <a:r>
              <a:rPr lang="en-GB" sz="2800" dirty="0" smtClean="0">
                <a:latin typeface="Tahoma" pitchFamily="34" charset="0"/>
                <a:cs typeface="Tahoma" pitchFamily="34" charset="0"/>
              </a:rPr>
              <a:t>Pain in upper arm with  dusky discolouration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000125" y="5072003"/>
            <a:ext cx="9674717" cy="12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dirty="0">
                <a:latin typeface="Lucida Sans Unicode" pitchFamily="34" charset="0"/>
              </a:rPr>
              <a:t>Final diagnosis Group A strep Necrotising Fasciitis</a:t>
            </a:r>
          </a:p>
          <a:p>
            <a:pPr algn="r"/>
            <a:r>
              <a:rPr lang="en-GB" dirty="0">
                <a:latin typeface="Lucida Sans Unicode" pitchFamily="34" charset="0"/>
              </a:rPr>
              <a:t>Extensive debridement </a:t>
            </a:r>
            <a:r>
              <a:rPr lang="en-GB" dirty="0" err="1">
                <a:latin typeface="Lucida Sans Unicode" pitchFamily="34" charset="0"/>
              </a:rPr>
              <a:t>upto</a:t>
            </a:r>
            <a:r>
              <a:rPr lang="en-GB" dirty="0">
                <a:latin typeface="Lucida Sans Unicode" pitchFamily="34" charset="0"/>
              </a:rPr>
              <a:t> chest wall &amp; </a:t>
            </a:r>
            <a:r>
              <a:rPr lang="en-GB" dirty="0" err="1">
                <a:latin typeface="Lucida Sans Unicode" pitchFamily="34" charset="0"/>
              </a:rPr>
              <a:t>axilla</a:t>
            </a:r>
            <a:endParaRPr lang="en-GB" dirty="0">
              <a:latin typeface="Lucida Sans Unicode" pitchFamily="34" charset="0"/>
            </a:endParaRPr>
          </a:p>
          <a:p>
            <a:pPr algn="r"/>
            <a:r>
              <a:rPr lang="en-GB" dirty="0">
                <a:latin typeface="Lucida Sans Unicode" pitchFamily="34" charset="0"/>
              </a:rPr>
              <a:t>Gram positive </a:t>
            </a:r>
            <a:r>
              <a:rPr lang="en-GB" dirty="0" err="1">
                <a:latin typeface="Lucida Sans Unicode" pitchFamily="34" charset="0"/>
              </a:rPr>
              <a:t>cocci</a:t>
            </a:r>
            <a:r>
              <a:rPr lang="en-GB" dirty="0">
                <a:latin typeface="Lucida Sans Unicode" pitchFamily="34" charset="0"/>
              </a:rPr>
              <a:t> seen in fluid</a:t>
            </a:r>
          </a:p>
          <a:p>
            <a:pPr algn="r"/>
            <a:r>
              <a:rPr lang="en-GB" dirty="0">
                <a:latin typeface="Lucida Sans Unicode" pitchFamily="34" charset="0"/>
              </a:rPr>
              <a:t>Patient stabilised post op; given 2g/kg IVIG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Examination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3025775"/>
            <a:ext cx="7099300" cy="31003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Mildly confused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Diffuse blanching erythema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 39.3, sweaty</a:t>
            </a: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BP 95/60, RR36, HR 140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Marked tenderness of calf muscles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Chest, heart, abdo: nil remarkable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Urine: blood+++; protein++; glucose +++; ket++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28003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714375" y="1571625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GB" b="1" smtClean="0"/>
              <a:t>Key differences</a:t>
            </a:r>
          </a:p>
          <a:p>
            <a:endParaRPr lang="en-GB" smtClean="0"/>
          </a:p>
          <a:p>
            <a:r>
              <a:rPr lang="en-GB" smtClean="0"/>
              <a:t>Pathogen- virtually identical to case  B</a:t>
            </a:r>
          </a:p>
          <a:p>
            <a:r>
              <a:rPr lang="en-GB" smtClean="0"/>
              <a:t>No identified excess virulence factors or mutations</a:t>
            </a:r>
          </a:p>
          <a:p>
            <a:endParaRPr lang="en-GB" smtClean="0"/>
          </a:p>
          <a:p>
            <a:r>
              <a:rPr lang="en-GB" smtClean="0"/>
              <a:t>Prompt recognition</a:t>
            </a:r>
          </a:p>
          <a:p>
            <a:r>
              <a:rPr lang="en-GB" smtClean="0"/>
              <a:t>Prompt and extensive surgery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Case C; why did she do well?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Three patients with group A Streptococcal necrotising fasciitis.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Key differences in pathogen virulence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Key differences in host susceptibility-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Carriage of group A strep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Recent trauma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Diabetes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DELAY in recognition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Extent of surgery (</a:t>
            </a:r>
            <a:r>
              <a:rPr lang="en-GB" smtClean="0"/>
              <a:t>SOURCE control)</a:t>
            </a:r>
            <a:endParaRPr lang="en-GB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Major differences in organ </a:t>
            </a:r>
            <a:r>
              <a:rPr lang="en-GB" dirty="0" err="1" smtClean="0"/>
              <a:t>sequelae</a:t>
            </a:r>
            <a:r>
              <a:rPr lang="en-GB" dirty="0" smtClean="0"/>
              <a:t> and survival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5638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Differential Diagnosis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571625"/>
            <a:ext cx="7000875" cy="16002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Auto immune/inflammatory condition </a:t>
            </a:r>
            <a:r>
              <a:rPr lang="en-US" sz="2400" dirty="0" err="1"/>
              <a:t>eg</a:t>
            </a:r>
            <a:r>
              <a:rPr lang="en-US" sz="2400" dirty="0"/>
              <a:t> </a:t>
            </a:r>
            <a:r>
              <a:rPr lang="en-US" sz="2400" dirty="0" err="1"/>
              <a:t>dermatomyositis</a:t>
            </a:r>
            <a:endParaRPr lang="en-US" sz="2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Sepsis but ?source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62000" y="3227388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66"/>
                </a:solidFill>
                <a:latin typeface="Lucida Sans Unicode" pitchFamily="34" charset="0"/>
              </a:rPr>
              <a:t>Management Plan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57250" y="4071938"/>
            <a:ext cx="7358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400">
                <a:latin typeface="Lucida Sans Unicode" pitchFamily="34" charset="0"/>
                <a:ea typeface="ＭＳ Ｐゴシック" pitchFamily="34" charset="-128"/>
              </a:rPr>
              <a:t>Blood tests</a:t>
            </a:r>
          </a:p>
          <a:p>
            <a:pPr eaLnBrk="0" hangingPunct="0">
              <a:buFontTx/>
              <a:buChar char="•"/>
            </a:pPr>
            <a:r>
              <a:rPr lang="en-US" sz="2400">
                <a:latin typeface="Lucida Sans Unicode" pitchFamily="34" charset="0"/>
                <a:ea typeface="ＭＳ Ｐゴシック" pitchFamily="34" charset="-128"/>
              </a:rPr>
              <a:t>Blood cultures</a:t>
            </a:r>
          </a:p>
          <a:p>
            <a:pPr eaLnBrk="0" hangingPunct="0">
              <a:buFontTx/>
              <a:buChar char="•"/>
            </a:pPr>
            <a:r>
              <a:rPr lang="en-US" sz="2400">
                <a:latin typeface="Lucida Sans Unicode" pitchFamily="34" charset="0"/>
                <a:ea typeface="ＭＳ Ｐゴシック" pitchFamily="34" charset="-128"/>
              </a:rPr>
              <a:t>I.V. fluids</a:t>
            </a:r>
          </a:p>
          <a:p>
            <a:pPr eaLnBrk="0" hangingPunct="0">
              <a:buFontTx/>
              <a:buChar char="•"/>
            </a:pPr>
            <a:r>
              <a:rPr lang="en-US" sz="2400">
                <a:latin typeface="Lucida Sans Unicode" pitchFamily="34" charset="0"/>
                <a:ea typeface="ＭＳ Ｐゴシック" pitchFamily="34" charset="-128"/>
              </a:rPr>
              <a:t>Antibiotics or immunosuppression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6"/>
          <p:cNvGrpSpPr>
            <a:grpSpLocks/>
          </p:cNvGrpSpPr>
          <p:nvPr/>
        </p:nvGrpSpPr>
        <p:grpSpPr bwMode="auto">
          <a:xfrm>
            <a:off x="3214688" y="642938"/>
            <a:ext cx="4786312" cy="5934075"/>
            <a:chOff x="1701" y="702"/>
            <a:chExt cx="3015" cy="3738"/>
          </a:xfrm>
        </p:grpSpPr>
        <p:pic>
          <p:nvPicPr>
            <p:cNvPr id="14340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78000"/>
            </a:blip>
            <a:srcRect l="11971" t="54382" r="45488"/>
            <a:stretch>
              <a:fillRect/>
            </a:stretch>
          </p:blipFill>
          <p:spPr bwMode="auto">
            <a:xfrm>
              <a:off x="1701" y="702"/>
              <a:ext cx="2475" cy="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Line 6"/>
            <p:cNvSpPr>
              <a:spLocks noChangeShapeType="1"/>
            </p:cNvSpPr>
            <p:nvPr/>
          </p:nvSpPr>
          <p:spPr bwMode="auto">
            <a:xfrm>
              <a:off x="2967" y="1650"/>
              <a:ext cx="0" cy="288"/>
            </a:xfrm>
            <a:prstGeom prst="line">
              <a:avLst/>
            </a:prstGeom>
            <a:noFill/>
            <a:ln w="76200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auto">
            <a:xfrm>
              <a:off x="2679" y="1314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6666"/>
                  </a:solidFill>
                  <a:latin typeface="Lucida Sans Unicode" pitchFamily="34" charset="0"/>
                  <a:ea typeface="ＭＳ Ｐゴシック" pitchFamily="34" charset="-128"/>
                </a:rPr>
                <a:t>colloid</a:t>
              </a:r>
            </a:p>
          </p:txBody>
        </p:sp>
        <p:sp>
          <p:nvSpPr>
            <p:cNvPr id="14343" name="Line 8"/>
            <p:cNvSpPr>
              <a:spLocks noChangeShapeType="1"/>
            </p:cNvSpPr>
            <p:nvPr/>
          </p:nvSpPr>
          <p:spPr bwMode="auto">
            <a:xfrm>
              <a:off x="3621" y="1614"/>
              <a:ext cx="0" cy="288"/>
            </a:xfrm>
            <a:prstGeom prst="line">
              <a:avLst/>
            </a:prstGeom>
            <a:noFill/>
            <a:ln w="76200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3419" y="1308"/>
              <a:ext cx="12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6666"/>
                  </a:solidFill>
                  <a:latin typeface="Lucida Sans Unicode" pitchFamily="34" charset="0"/>
                  <a:ea typeface="ＭＳ Ｐゴシック" pitchFamily="34" charset="-128"/>
                </a:rPr>
                <a:t>adrenaline</a:t>
              </a:r>
              <a:endParaRPr lang="en-US" sz="2400">
                <a:latin typeface="Lucida Sans Unicode" pitchFamily="34" charset="0"/>
                <a:ea typeface="ＭＳ Ｐゴシック" pitchFamily="34" charset="-128"/>
              </a:endParaRPr>
            </a:p>
          </p:txBody>
        </p:sp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>
              <a:off x="2221" y="3872"/>
              <a:ext cx="8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6666"/>
                  </a:solidFill>
                  <a:latin typeface="Lucida Sans Unicode" pitchFamily="34" charset="0"/>
                </a:rPr>
                <a:t>2l/min O</a:t>
              </a:r>
              <a:r>
                <a:rPr lang="en-US" sz="2000" b="1" baseline="-25000">
                  <a:solidFill>
                    <a:srgbClr val="006666"/>
                  </a:solidFill>
                  <a:latin typeface="Lucida Sans Unicode" pitchFamily="34" charset="0"/>
                </a:rPr>
                <a:t>2</a:t>
              </a:r>
              <a:endParaRPr lang="en-US" sz="2000" b="1">
                <a:solidFill>
                  <a:srgbClr val="006666"/>
                </a:solidFill>
                <a:latin typeface="Lucida Sans Unicode" pitchFamily="34" charset="0"/>
              </a:endParaRPr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 flipV="1">
              <a:off x="2670" y="3601"/>
              <a:ext cx="0" cy="269"/>
            </a:xfrm>
            <a:prstGeom prst="line">
              <a:avLst/>
            </a:prstGeom>
            <a:noFill/>
            <a:ln w="76200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Text Box 14"/>
            <p:cNvSpPr txBox="1">
              <a:spLocks noChangeArrowheads="1"/>
            </p:cNvSpPr>
            <p:nvPr/>
          </p:nvSpPr>
          <p:spPr bwMode="auto">
            <a:xfrm>
              <a:off x="3271" y="3853"/>
              <a:ext cx="10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6666"/>
                  </a:solidFill>
                  <a:latin typeface="Lucida Sans Unicode" pitchFamily="34" charset="0"/>
                </a:rPr>
                <a:t>15L/min O</a:t>
              </a:r>
              <a:r>
                <a:rPr lang="en-US" sz="2000" b="1" baseline="-25000">
                  <a:solidFill>
                    <a:srgbClr val="006666"/>
                  </a:solidFill>
                  <a:latin typeface="Lucida Sans Unicode" pitchFamily="34" charset="0"/>
                </a:rPr>
                <a:t>2</a:t>
              </a:r>
            </a:p>
          </p:txBody>
        </p:sp>
        <p:sp>
          <p:nvSpPr>
            <p:cNvPr id="14348" name="Line 15"/>
            <p:cNvSpPr>
              <a:spLocks noChangeShapeType="1"/>
            </p:cNvSpPr>
            <p:nvPr/>
          </p:nvSpPr>
          <p:spPr bwMode="auto">
            <a:xfrm flipV="1">
              <a:off x="3653" y="3558"/>
              <a:ext cx="0" cy="269"/>
            </a:xfrm>
            <a:prstGeom prst="line">
              <a:avLst/>
            </a:prstGeom>
            <a:noFill/>
            <a:ln w="76200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357188" y="642938"/>
            <a:ext cx="1906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Tahoma" pitchFamily="34" charset="0"/>
                <a:cs typeface="Tahoma" pitchFamily="34" charset="0"/>
              </a:rPr>
              <a:t>‘Progress’</a:t>
            </a:r>
            <a:endParaRPr lang="en-US" sz="32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571480"/>
            <a:ext cx="45720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Investigations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9450"/>
            <a:ext cx="8458200" cy="259080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Na 130, K 5.8, </a:t>
            </a:r>
            <a:r>
              <a:rPr lang="en-US" sz="2400" b="1" dirty="0"/>
              <a:t>Urea 19.1</a:t>
            </a:r>
            <a:r>
              <a:rPr lang="en-US" sz="2400" dirty="0"/>
              <a:t>, </a:t>
            </a:r>
            <a:r>
              <a:rPr lang="en-US" sz="2400" b="1" dirty="0" err="1"/>
              <a:t>Creat</a:t>
            </a:r>
            <a:r>
              <a:rPr lang="en-US" sz="2400" b="1" dirty="0"/>
              <a:t> 301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/>
              <a:t>Gluc</a:t>
            </a:r>
            <a:r>
              <a:rPr lang="en-US" sz="2400" dirty="0"/>
              <a:t> 17.3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/>
              <a:t>Hb</a:t>
            </a:r>
            <a:r>
              <a:rPr lang="en-US" sz="2400" dirty="0"/>
              <a:t> 15.0, </a:t>
            </a:r>
            <a:r>
              <a:rPr lang="en-US" sz="2400" b="1" dirty="0" err="1"/>
              <a:t>wcc</a:t>
            </a:r>
            <a:r>
              <a:rPr lang="en-US" sz="2400" b="1" dirty="0"/>
              <a:t> 4.3, </a:t>
            </a:r>
            <a:r>
              <a:rPr lang="en-US" sz="2400" b="1" dirty="0" err="1"/>
              <a:t>plts</a:t>
            </a:r>
            <a:r>
              <a:rPr lang="en-US" sz="2400" b="1" dirty="0"/>
              <a:t> 48, ESR 70, CRP 260</a:t>
            </a: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CK 5900</a:t>
            </a: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u="sng" dirty="0"/>
              <a:t>pH 7.2</a:t>
            </a:r>
            <a:r>
              <a:rPr lang="en-US" sz="2400" dirty="0"/>
              <a:t>, pO2 6.94, pCO2 2.54, </a:t>
            </a:r>
            <a:r>
              <a:rPr lang="en-US" sz="2400" dirty="0" err="1"/>
              <a:t>Bic</a:t>
            </a:r>
            <a:r>
              <a:rPr lang="en-US" sz="2400" dirty="0"/>
              <a:t> 18.6, BE -15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CXR  unremarkable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?? Acute </a:t>
            </a:r>
            <a:r>
              <a:rPr lang="en-US" sz="2400" dirty="0" err="1"/>
              <a:t>dermatomyositis</a:t>
            </a:r>
            <a:r>
              <a:rPr lang="en-US" sz="2400" dirty="0"/>
              <a:t> with </a:t>
            </a:r>
            <a:r>
              <a:rPr lang="en-US" sz="2400" dirty="0" err="1"/>
              <a:t>rhabdomyolysis</a:t>
            </a: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?? Sepsis plus </a:t>
            </a:r>
            <a:r>
              <a:rPr lang="en-US" sz="2400" dirty="0" smtClean="0"/>
              <a:t>Diabetic </a:t>
            </a:r>
            <a:r>
              <a:rPr lang="en-US" sz="2400" dirty="0" err="1" smtClean="0"/>
              <a:t>ketoacidosis</a:t>
            </a:r>
            <a:r>
              <a:rPr lang="en-US" sz="2400" dirty="0" smtClean="0"/>
              <a:t> </a:t>
            </a: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6713" y="4002088"/>
            <a:ext cx="771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4"/>
          <p:cNvGrpSpPr>
            <a:grpSpLocks/>
          </p:cNvGrpSpPr>
          <p:nvPr/>
        </p:nvGrpSpPr>
        <p:grpSpPr bwMode="auto">
          <a:xfrm>
            <a:off x="1014413" y="0"/>
            <a:ext cx="8129587" cy="5934075"/>
            <a:chOff x="240" y="672"/>
            <a:chExt cx="5121" cy="3738"/>
          </a:xfrm>
        </p:grpSpPr>
        <p:pic>
          <p:nvPicPr>
            <p:cNvPr id="16387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78000"/>
            </a:blip>
            <a:srcRect l="11971" t="54382"/>
            <a:stretch>
              <a:fillRect/>
            </a:stretch>
          </p:blipFill>
          <p:spPr bwMode="auto">
            <a:xfrm>
              <a:off x="240" y="672"/>
              <a:ext cx="5121" cy="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Text Box 6"/>
            <p:cNvSpPr txBox="1">
              <a:spLocks noChangeArrowheads="1"/>
            </p:cNvSpPr>
            <p:nvPr/>
          </p:nvSpPr>
          <p:spPr bwMode="auto">
            <a:xfrm>
              <a:off x="2865" y="3690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6666"/>
                  </a:solidFill>
                  <a:latin typeface="Lucida Sans Unicode" pitchFamily="34" charset="0"/>
                </a:rPr>
                <a:t>intubated</a:t>
              </a:r>
            </a:p>
          </p:txBody>
        </p:sp>
        <p:sp>
          <p:nvSpPr>
            <p:cNvPr id="16389" name="Line 7"/>
            <p:cNvSpPr>
              <a:spLocks noChangeShapeType="1"/>
            </p:cNvSpPr>
            <p:nvPr/>
          </p:nvSpPr>
          <p:spPr bwMode="auto">
            <a:xfrm flipV="1">
              <a:off x="3313" y="3354"/>
              <a:ext cx="0" cy="347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10"/>
            <p:cNvSpPr>
              <a:spLocks noChangeArrowheads="1"/>
            </p:cNvSpPr>
            <p:nvPr/>
          </p:nvSpPr>
          <p:spPr bwMode="auto">
            <a:xfrm>
              <a:off x="1734" y="1324"/>
              <a:ext cx="116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006666"/>
                  </a:solidFill>
                  <a:latin typeface="Lucida Sans Unicode" pitchFamily="34" charset="0"/>
                  <a:ea typeface="ＭＳ Ｐゴシック" pitchFamily="34" charset="-128"/>
                </a:rPr>
                <a:t>adrenaline</a:t>
              </a:r>
            </a:p>
          </p:txBody>
        </p:sp>
        <p:sp>
          <p:nvSpPr>
            <p:cNvPr id="16391" name="Line 11"/>
            <p:cNvSpPr>
              <a:spLocks noChangeShapeType="1"/>
            </p:cNvSpPr>
            <p:nvPr/>
          </p:nvSpPr>
          <p:spPr bwMode="auto">
            <a:xfrm>
              <a:off x="2174" y="1504"/>
              <a:ext cx="0" cy="287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Rectangle 12"/>
            <p:cNvSpPr>
              <a:spLocks noChangeArrowheads="1"/>
            </p:cNvSpPr>
            <p:nvPr/>
          </p:nvSpPr>
          <p:spPr bwMode="auto">
            <a:xfrm>
              <a:off x="1796" y="3679"/>
              <a:ext cx="116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/>
              <a:r>
                <a:rPr lang="en-US" sz="2000" b="1">
                  <a:solidFill>
                    <a:srgbClr val="006666"/>
                  </a:solidFill>
                  <a:latin typeface="Lucida Sans Unicode" pitchFamily="34" charset="0"/>
                  <a:ea typeface="ＭＳ Ｐゴシック" pitchFamily="34" charset="-128"/>
                </a:rPr>
                <a:t>15L/min O2</a:t>
              </a:r>
            </a:p>
            <a:p>
              <a:pPr marL="342900" indent="-342900" eaLnBrk="0" hangingPunct="0"/>
              <a:r>
                <a:rPr lang="en-US" sz="2000" b="1">
                  <a:solidFill>
                    <a:srgbClr val="006666"/>
                  </a:solidFill>
                  <a:latin typeface="Lucida Sans Unicode" pitchFamily="34" charset="0"/>
                  <a:ea typeface="ＭＳ Ｐゴシック" pitchFamily="34" charset="-128"/>
                </a:rPr>
                <a:t>ICU called</a:t>
              </a:r>
            </a:p>
          </p:txBody>
        </p:sp>
        <p:sp>
          <p:nvSpPr>
            <p:cNvPr id="16393" name="Line 13"/>
            <p:cNvSpPr>
              <a:spLocks noChangeShapeType="1"/>
            </p:cNvSpPr>
            <p:nvPr/>
          </p:nvSpPr>
          <p:spPr bwMode="auto">
            <a:xfrm flipV="1">
              <a:off x="2164" y="3401"/>
              <a:ext cx="0" cy="347"/>
            </a:xfrm>
            <a:prstGeom prst="line">
              <a:avLst/>
            </a:prstGeom>
            <a:noFill/>
            <a:ln w="57150">
              <a:solidFill>
                <a:srgbClr val="0066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700" y="676275"/>
            <a:ext cx="6705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6 hour reassessment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973263"/>
            <a:ext cx="8229600" cy="4525962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Mean Arterial Blood Pressure 60mmHg</a:t>
            </a:r>
          </a:p>
          <a:p>
            <a:r>
              <a:rPr lang="en-US" sz="2400" smtClean="0"/>
              <a:t>CVP 18 (reasonably well filled with fluid now)</a:t>
            </a:r>
          </a:p>
          <a:p>
            <a:r>
              <a:rPr lang="en-US" sz="2400" smtClean="0"/>
              <a:t>Catheterised but no urine OP (probable ATN?)</a:t>
            </a:r>
          </a:p>
          <a:p>
            <a:r>
              <a:rPr lang="en-US" sz="2400" smtClean="0"/>
              <a:t>Intubated - to be transferred to ICU; SaO2 99%</a:t>
            </a:r>
          </a:p>
          <a:p>
            <a:r>
              <a:rPr lang="en-US" sz="2400" smtClean="0"/>
              <a:t>Acidosis pH 7.1 -lactate not 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8" y="688975"/>
            <a:ext cx="6705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7 h after chart started:-</a:t>
            </a:r>
            <a:br>
              <a:rPr lang="en-US"/>
            </a:br>
            <a:endParaRPr lang="en-US"/>
          </a:p>
        </p:txBody>
      </p:sp>
      <p:sp>
        <p:nvSpPr>
          <p:cNvPr id="66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95313" y="2344738"/>
            <a:ext cx="8229600" cy="25654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Unconscious; deeply mottled skin; SBP&lt;60; HR&gt;120;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/>
              <a:t>pH 6.6, BE -25;   Na 128,  K 9.4,  Urea 23.1,  Cr 316;</a:t>
            </a:r>
            <a:r>
              <a:rPr lang="en-US" sz="240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Refractory hypotension, acidosis, hyperkalaemia;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Cardiac arrest -fine VF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/>
              <a:t>Patient died.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</TotalTime>
  <Words>1087</Words>
  <Application>Microsoft Office PowerPoint</Application>
  <PresentationFormat>On-screen Show (4:3)</PresentationFormat>
  <Paragraphs>283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Pathology of sepsis 3 case studies</vt:lpstr>
      <vt:lpstr>Patient A</vt:lpstr>
      <vt:lpstr>Examination</vt:lpstr>
      <vt:lpstr>Differential Diagnosis</vt:lpstr>
      <vt:lpstr>PowerPoint Presentation</vt:lpstr>
      <vt:lpstr>Investigations</vt:lpstr>
      <vt:lpstr>PowerPoint Presentation</vt:lpstr>
      <vt:lpstr>6 hour reassessment</vt:lpstr>
      <vt:lpstr>7 h after chart started:- </vt:lpstr>
      <vt:lpstr>Subsequent investigations</vt:lpstr>
      <vt:lpstr>Infections caused by Group A Strep</vt:lpstr>
      <vt:lpstr>Invasive group A streptococcal disease</vt:lpstr>
      <vt:lpstr>Streptococcal toxic shock (STSS)</vt:lpstr>
      <vt:lpstr>Streptococcal toxic shock</vt:lpstr>
      <vt:lpstr>Patient A</vt:lpstr>
      <vt:lpstr>Streptococcal necrotising fasciitis</vt:lpstr>
      <vt:lpstr>What happened in this patient?</vt:lpstr>
      <vt:lpstr>Why hypoxia?</vt:lpstr>
      <vt:lpstr>Why hypovolaemic?</vt:lpstr>
      <vt:lpstr>Why renal failure?</vt:lpstr>
      <vt:lpstr>PowerPoint Presentation</vt:lpstr>
      <vt:lpstr>Streptococci in tissues: paucity of host neutrophil response</vt:lpstr>
      <vt:lpstr>Investigation of poor neutrophil response in fatal strep infections: </vt:lpstr>
      <vt:lpstr>PowerPoint Presentation</vt:lpstr>
      <vt:lpstr>PowerPoint Presentation</vt:lpstr>
      <vt:lpstr>PowerPoint Presentation</vt:lpstr>
      <vt:lpstr>Case B subsequent events</vt:lpstr>
      <vt:lpstr>Patient C- a painful arm</vt:lpstr>
      <vt:lpstr>Patient C: </vt:lpstr>
      <vt:lpstr>Case C; why did she do well?</vt:lpstr>
      <vt:lpstr>Summary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Shiel, Nuala</cp:lastModifiedBy>
  <cp:revision>35</cp:revision>
  <dcterms:created xsi:type="dcterms:W3CDTF">2009-05-11T22:34:39Z</dcterms:created>
  <dcterms:modified xsi:type="dcterms:W3CDTF">2013-05-17T10:12:39Z</dcterms:modified>
</cp:coreProperties>
</file>