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81"/>
  </p:notesMasterIdLst>
  <p:sldIdLst>
    <p:sldId id="256" r:id="rId2"/>
    <p:sldId id="258" r:id="rId3"/>
    <p:sldId id="262" r:id="rId4"/>
    <p:sldId id="266" r:id="rId5"/>
    <p:sldId id="264" r:id="rId6"/>
    <p:sldId id="267" r:id="rId7"/>
    <p:sldId id="270" r:id="rId8"/>
    <p:sldId id="344" r:id="rId9"/>
    <p:sldId id="275" r:id="rId10"/>
    <p:sldId id="351" r:id="rId11"/>
    <p:sldId id="373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276" r:id="rId26"/>
    <p:sldId id="277" r:id="rId27"/>
    <p:sldId id="345" r:id="rId28"/>
    <p:sldId id="272" r:id="rId29"/>
    <p:sldId id="278" r:id="rId30"/>
    <p:sldId id="273" r:id="rId31"/>
    <p:sldId id="294" r:id="rId32"/>
    <p:sldId id="304" r:id="rId33"/>
    <p:sldId id="280" r:id="rId34"/>
    <p:sldId id="281" r:id="rId35"/>
    <p:sldId id="282" r:id="rId36"/>
    <p:sldId id="283" r:id="rId37"/>
    <p:sldId id="297" r:id="rId38"/>
    <p:sldId id="295" r:id="rId39"/>
    <p:sldId id="296" r:id="rId40"/>
    <p:sldId id="284" r:id="rId41"/>
    <p:sldId id="285" r:id="rId42"/>
    <p:sldId id="286" r:id="rId43"/>
    <p:sldId id="292" r:id="rId44"/>
    <p:sldId id="293" r:id="rId45"/>
    <p:sldId id="305" r:id="rId46"/>
    <p:sldId id="298" r:id="rId47"/>
    <p:sldId id="299" r:id="rId48"/>
    <p:sldId id="290" r:id="rId49"/>
    <p:sldId id="300" r:id="rId50"/>
    <p:sldId id="303" r:id="rId51"/>
    <p:sldId id="306" r:id="rId52"/>
    <p:sldId id="302" r:id="rId53"/>
    <p:sldId id="301" r:id="rId54"/>
    <p:sldId id="307" r:id="rId55"/>
    <p:sldId id="310" r:id="rId56"/>
    <p:sldId id="311" r:id="rId57"/>
    <p:sldId id="308" r:id="rId58"/>
    <p:sldId id="309" r:id="rId59"/>
    <p:sldId id="347" r:id="rId60"/>
    <p:sldId id="367" r:id="rId61"/>
    <p:sldId id="348" r:id="rId62"/>
    <p:sldId id="368" r:id="rId63"/>
    <p:sldId id="350" r:id="rId64"/>
    <p:sldId id="366" r:id="rId65"/>
    <p:sldId id="269" r:id="rId66"/>
    <p:sldId id="346" r:id="rId67"/>
    <p:sldId id="333" r:id="rId68"/>
    <p:sldId id="334" r:id="rId69"/>
    <p:sldId id="312" r:id="rId70"/>
    <p:sldId id="370" r:id="rId71"/>
    <p:sldId id="371" r:id="rId72"/>
    <p:sldId id="337" r:id="rId73"/>
    <p:sldId id="338" r:id="rId74"/>
    <p:sldId id="339" r:id="rId75"/>
    <p:sldId id="313" r:id="rId76"/>
    <p:sldId id="314" r:id="rId77"/>
    <p:sldId id="340" r:id="rId78"/>
    <p:sldId id="372" r:id="rId79"/>
    <p:sldId id="369" r:id="rId8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FF00"/>
    <a:srgbClr val="B90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47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A29A08-1340-4BAC-AA00-1ADF1C87341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432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9F1EF-9CB7-40D4-955D-652878BF772F}" type="slidenum">
              <a:rPr lang="en-GB"/>
              <a:pPr/>
              <a:t>15</a:t>
            </a:fld>
            <a:endParaRPr lang="en-GB"/>
          </a:p>
        </p:txBody>
      </p:sp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3886200" y="8704263"/>
            <a:ext cx="2952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33" tIns="46216" rIns="92433" bIns="46216" anchor="b"/>
          <a:lstStyle>
            <a:lvl1pPr defTabSz="9255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237E2DE-D51E-4100-A057-12CA5F64AA3C}" type="slidenum">
              <a:rPr lang="en-GB" sz="1200">
                <a:latin typeface="Tahoma" pitchFamily="34" charset="0"/>
              </a:rPr>
              <a:pPr algn="r"/>
              <a:t>15</a:t>
            </a:fld>
            <a:endParaRPr lang="en-GB" sz="1200">
              <a:latin typeface="Tahoma" pitchFamily="34" charset="0"/>
            </a:endParaRPr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8400" y="703263"/>
            <a:ext cx="4583113" cy="34369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51338"/>
            <a:ext cx="4975225" cy="4143375"/>
          </a:xfrm>
        </p:spPr>
        <p:txBody>
          <a:bodyPr lIns="92433" tIns="46216" rIns="92433" bIns="462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26514-C364-424C-9FB3-F47433FC3F7A}" type="slidenum">
              <a:rPr lang="en-GB"/>
              <a:pPr/>
              <a:t>19</a:t>
            </a:fld>
            <a:endParaRPr lang="en-GB"/>
          </a:p>
        </p:txBody>
      </p:sp>
      <p:sp>
        <p:nvSpPr>
          <p:cNvPr id="176130" name="Rectangle 7"/>
          <p:cNvSpPr txBox="1">
            <a:spLocks noGrp="1" noChangeArrowheads="1"/>
          </p:cNvSpPr>
          <p:nvPr/>
        </p:nvSpPr>
        <p:spPr bwMode="auto">
          <a:xfrm>
            <a:off x="3886200" y="8704263"/>
            <a:ext cx="2952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33" tIns="46216" rIns="92433" bIns="46216" anchor="b"/>
          <a:lstStyle>
            <a:lvl1pPr defTabSz="9255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A099E8C-0DCA-418A-B0D0-80AD887D2802}" type="slidenum">
              <a:rPr lang="en-GB" sz="1200">
                <a:latin typeface="Tahoma" pitchFamily="34" charset="0"/>
              </a:rPr>
              <a:pPr algn="r"/>
              <a:t>19</a:t>
            </a:fld>
            <a:endParaRPr lang="en-GB" sz="1200">
              <a:latin typeface="Tahoma" pitchFamily="34" charset="0"/>
            </a:endParaRPr>
          </a:p>
        </p:txBody>
      </p:sp>
      <p:sp>
        <p:nvSpPr>
          <p:cNvPr id="1761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8400" y="703263"/>
            <a:ext cx="4583113" cy="3436937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51338"/>
            <a:ext cx="4975225" cy="4143375"/>
          </a:xfrm>
        </p:spPr>
        <p:txBody>
          <a:bodyPr lIns="92433" tIns="46216" rIns="92433" bIns="462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0089D-4BE8-49D4-93CB-88E6E092D5F3}" type="slidenum">
              <a:rPr lang="en-GB"/>
              <a:pPr/>
              <a:t>20</a:t>
            </a:fld>
            <a:endParaRPr lang="en-GB"/>
          </a:p>
        </p:txBody>
      </p:sp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3886200" y="8704263"/>
            <a:ext cx="2952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33" tIns="46216" rIns="92433" bIns="46216" anchor="b"/>
          <a:lstStyle>
            <a:lvl1pPr defTabSz="9255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55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55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55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55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D7036F7-F3D0-4BF9-B9DA-F291FA04C9AE}" type="slidenum">
              <a:rPr lang="en-GB" sz="1200">
                <a:latin typeface="Tahoma" pitchFamily="34" charset="0"/>
              </a:rPr>
              <a:pPr algn="r"/>
              <a:t>20</a:t>
            </a:fld>
            <a:endParaRPr lang="en-GB" sz="1200">
              <a:latin typeface="Tahoma" pitchFamily="34" charset="0"/>
            </a:endParaRPr>
          </a:p>
        </p:txBody>
      </p:sp>
      <p:sp>
        <p:nvSpPr>
          <p:cNvPr id="1781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8400" y="703263"/>
            <a:ext cx="4583113" cy="3436937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51338"/>
            <a:ext cx="4975225" cy="4143375"/>
          </a:xfrm>
        </p:spPr>
        <p:txBody>
          <a:bodyPr lIns="92433" tIns="46216" rIns="92433" bIns="462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29818-FF55-435F-A49C-F057B10DCBF0}" type="slidenum">
              <a:rPr lang="en-GB"/>
              <a:pPr/>
              <a:t>34</a:t>
            </a:fld>
            <a:endParaRPr lang="en-GB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8400" y="703263"/>
            <a:ext cx="4583113" cy="3436937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51338"/>
            <a:ext cx="4975225" cy="41433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2C2E9-1BE0-4949-9CF3-3FADD858ECEE}" type="slidenum">
              <a:rPr lang="en-GB"/>
              <a:pPr/>
              <a:t>75</a:t>
            </a:fld>
            <a:endParaRPr lang="en-GB"/>
          </a:p>
        </p:txBody>
      </p:sp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6200" y="8704263"/>
            <a:ext cx="2952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20" tIns="46209" rIns="92420" bIns="46209" anchor="b"/>
          <a:lstStyle>
            <a:lvl1pPr defTabSz="925513">
              <a:defRPr>
                <a:solidFill>
                  <a:schemeClr val="tx1"/>
                </a:solidFill>
                <a:latin typeface="Arial" charset="0"/>
              </a:defRPr>
            </a:lvl1pPr>
            <a:lvl2pPr marL="747713" indent="-287338" defTabSz="925513">
              <a:defRPr>
                <a:solidFill>
                  <a:schemeClr val="tx1"/>
                </a:solidFill>
                <a:latin typeface="Arial" charset="0"/>
              </a:defRPr>
            </a:lvl2pPr>
            <a:lvl3pPr marL="1150938" indent="-230188" defTabSz="925513">
              <a:defRPr>
                <a:solidFill>
                  <a:schemeClr val="tx1"/>
                </a:solidFill>
                <a:latin typeface="Arial" charset="0"/>
              </a:defRPr>
            </a:lvl3pPr>
            <a:lvl4pPr marL="1611313" indent="-230188" defTabSz="925513">
              <a:defRPr>
                <a:solidFill>
                  <a:schemeClr val="tx1"/>
                </a:solidFill>
                <a:latin typeface="Arial" charset="0"/>
              </a:defRPr>
            </a:lvl4pPr>
            <a:lvl5pPr marL="2068513" indent="-230188" defTabSz="925513">
              <a:defRPr>
                <a:solidFill>
                  <a:schemeClr val="tx1"/>
                </a:solidFill>
                <a:latin typeface="Arial" charset="0"/>
              </a:defRPr>
            </a:lvl5pPr>
            <a:lvl6pPr marL="2525713" indent="-230188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913" indent="-230188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0113" indent="-230188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7313" indent="-230188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CB517E0-14F4-4B53-AE7D-72563E1BBC99}" type="slidenum">
              <a:rPr lang="en-GB" sz="1200">
                <a:latin typeface="Tahoma" pitchFamily="34" charset="0"/>
              </a:rPr>
              <a:pPr algn="r"/>
              <a:t>75</a:t>
            </a:fld>
            <a:endParaRPr lang="en-GB" sz="1200">
              <a:latin typeface="Tahoma" pitchFamily="34" charset="0"/>
            </a:endParaRPr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8400" y="703263"/>
            <a:ext cx="4583113" cy="3436937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51338"/>
            <a:ext cx="4975225" cy="4143375"/>
          </a:xfrm>
        </p:spPr>
        <p:txBody>
          <a:bodyPr lIns="92420" tIns="46209" rIns="92420" bIns="4620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820169-68CB-4A1E-96A0-F7357EF7C1BB}" type="slidenum">
              <a:rPr lang="en-GB"/>
              <a:pPr/>
              <a:t>76</a:t>
            </a:fld>
            <a:endParaRPr lang="en-GB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6200" y="8704263"/>
            <a:ext cx="29527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20" tIns="46209" rIns="92420" bIns="46209" anchor="b"/>
          <a:lstStyle>
            <a:lvl1pPr defTabSz="925513">
              <a:defRPr>
                <a:solidFill>
                  <a:schemeClr val="tx1"/>
                </a:solidFill>
                <a:latin typeface="Arial" charset="0"/>
              </a:defRPr>
            </a:lvl1pPr>
            <a:lvl2pPr marL="747713" indent="-287338" defTabSz="925513">
              <a:defRPr>
                <a:solidFill>
                  <a:schemeClr val="tx1"/>
                </a:solidFill>
                <a:latin typeface="Arial" charset="0"/>
              </a:defRPr>
            </a:lvl2pPr>
            <a:lvl3pPr marL="1150938" indent="-230188" defTabSz="925513">
              <a:defRPr>
                <a:solidFill>
                  <a:schemeClr val="tx1"/>
                </a:solidFill>
                <a:latin typeface="Arial" charset="0"/>
              </a:defRPr>
            </a:lvl3pPr>
            <a:lvl4pPr marL="1611313" indent="-230188" defTabSz="925513">
              <a:defRPr>
                <a:solidFill>
                  <a:schemeClr val="tx1"/>
                </a:solidFill>
                <a:latin typeface="Arial" charset="0"/>
              </a:defRPr>
            </a:lvl4pPr>
            <a:lvl5pPr marL="2068513" indent="-230188" defTabSz="925513">
              <a:defRPr>
                <a:solidFill>
                  <a:schemeClr val="tx1"/>
                </a:solidFill>
                <a:latin typeface="Arial" charset="0"/>
              </a:defRPr>
            </a:lvl5pPr>
            <a:lvl6pPr marL="2525713" indent="-230188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2913" indent="-230188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0113" indent="-230188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7313" indent="-230188" defTabSz="9255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174B8A2-D060-4FF0-B9F2-921099CA6882}" type="slidenum">
              <a:rPr lang="en-GB" sz="1200">
                <a:latin typeface="Tahoma" pitchFamily="34" charset="0"/>
              </a:rPr>
              <a:pPr algn="r"/>
              <a:t>76</a:t>
            </a:fld>
            <a:endParaRPr lang="en-GB" sz="1200">
              <a:latin typeface="Tahoma" pitchFamily="34" charset="0"/>
            </a:endParaRPr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8400" y="703263"/>
            <a:ext cx="4583113" cy="3436937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51338"/>
            <a:ext cx="4975225" cy="4143375"/>
          </a:xfrm>
        </p:spPr>
        <p:txBody>
          <a:bodyPr lIns="92420" tIns="46209" rIns="92420" bIns="46209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760346-DACE-4EF4-AFC0-8F6693BD2FE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403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0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D9BE9-7A33-4CA7-91B1-D426E71AE9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915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7AF30-9D4F-448E-9ADA-24EF10CD98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983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360D071-F1C7-4825-B86E-E20FE01403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154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479688-6AC1-412F-81C0-43A4CCD70F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2208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A6AE88C-F5D7-4FCF-9DD4-762254E723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71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1068E4-703B-443F-B499-9CC31DEDEB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947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CC18E-4511-40B3-8DE2-5212766611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621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CC055-855F-4E65-9C00-F3F0EAA199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326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E095E-AD0E-443C-84CB-E3BC2912FF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67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CFFED-128E-4D49-84D3-57CEAACC17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334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B5C3-9E6D-4371-90DF-1330F95B49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749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16E60-9412-4816-AB94-8AF39134D3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933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52ABC-63EF-42FE-8620-8C59622795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423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24385-7E91-4B8F-BA7B-87C6A52883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61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GB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GB" alt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FC4F5837-AFD5-4416-A9A4-2304732DF22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301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eggieedge.com/blog/wp-content/uploads/agriculture-beans.jpg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neurosciencemarketing.com/blog/wp-content/photos/diet_cola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mine.com/wp-content/uploads/2009/10/real-chocolate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cdn.medgadget.com/img/8ghqq.jpg&amp;imgrefurl=http://www.medgadget.com/2010/07/blood_glucose_monitor_with_native_iphone_support.html&amp;usg=__cq8Hsr4zLMey7ntsGpK0uW0PA1g=&amp;h=445&amp;w=432&amp;sz=49&amp;hl=en&amp;start=22&amp;zoom=1&amp;tbnid=UwfdKJP8vkiimM:&amp;tbnh=127&amp;tbnw=123&amp;ei=3WWvUazpGYrKhAeA24GoBw&amp;prev=/search%3Fq%3Dblood%2Bglucose%2Bmeters%26start%3D20%26safe%3Dactive%26sa%3DN%26hl%3Den%26gbv%3D2%26tbm%3Disch&amp;itbs=1&amp;sa=X&amp;ved=0CC4QrQMwATgU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images.google.com/imgres?imgurl=http://images01.olx.in/ui/19/10/57/1359454856_477360357_1-Pictures-of--Accu-Check-Blood-Glucose-Meter.jpg&amp;imgrefurl=http://coimbatore.olx.in/accu-check-blood-glucose-meter-iid-477360357&amp;usg=__2ADgaE4wtwd_aPY-8Jh9Lj_qxtE=&amp;h=1065&amp;w=625&amp;sz=104&amp;hl=en&amp;start=15&amp;zoom=1&amp;tbnid=-eob7mH4rtosJM:&amp;tbnh=150&amp;tbnw=88&amp;ei=M2WvUYCSEoGohAfR04CYDA&amp;prev=/search%3Fq%3Dblood%2Bglucose%2Bmeters%26safe%3Dactive%26hl%3Den%26gbv%3D2%26tbm%3Disch&amp;itbs=1&amp;sa=X&amp;ved=0CEgQrQMwD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/imgres?imgurl=http://www.bizrice.com/upload/20111220/GlucoLeader_Enhance_hospital_blood_glucose_meter_strips.jpg&amp;imgrefurl=http://www.bizrice.com/products/Blood-Glucose-Monitors-50-Strips.html&amp;usg=__jokO_1eeT5VCNOqNN7iQaS2g9wg=&amp;h=1104&amp;w=1512&amp;sz=105&amp;hl=en&amp;start=20&amp;zoom=1&amp;tbnid=Bd0D1cOXXMCYXM:&amp;tbnh=110&amp;tbnw=150&amp;ei=M2WvUYCSEoGohAfR04CYDA&amp;prev=/search%3Fq%3Dblood%2Bglucose%2Bmeters%26safe%3Dactive%26hl%3Den%26gbv%3D2%26tbm%3Disch&amp;itbs=1&amp;sa=X&amp;ved=0CFIQrQMwEw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om/imgres?imgurl=http://www.healthaidindia.com/images/longevity-of-a-blood-glucose-meter.jpg&amp;imgrefurl=http://www.healthaidindia.com/diabetes-care-in-india/longevity-of-a-blood-glucose-meter.html&amp;usg=__257V7atlmr-UW_ZMb56Ba6KlqvY=&amp;h=311&amp;w=385&amp;sz=24&amp;hl=en&amp;start=12&amp;zoom=1&amp;tbnid=NE6yt22YjRxnfM:&amp;tbnh=99&amp;tbnw=123&amp;ei=M2WvUYCSEoGohAfR04CYDA&amp;prev=/search%3Fq%3Dblood%2Bglucose%2Bmeters%26safe%3Dactive%26hl%3Den%26gbv%3D2%26tbm%3Disch&amp;itbs=1&amp;sa=X&amp;ved=0CEIQrQMwCw" TargetMode="External"/><Relationship Id="rId9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oleObject" Target="../embeddings/oleObject4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glycemicindex.com/" TargetMode="Externa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oma.st-marys.nhs.uk/exchange/Emma.Dymond/Inbox/2%20x%20presentations.EML/1_multipart_xF8FF_3_Diabetes%20Presentation%20Slides.ppt/C58EA28C-18C0-4a97-9AF2-036E93DDAFB3/SMH%20Nutrition%20screening%20too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Nutrition and diabetes</a:t>
            </a:r>
            <a:endParaRPr lang="en-GB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7704" y="3962400"/>
            <a:ext cx="6626696" cy="184286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GB" sz="3200" dirty="0" err="1"/>
              <a:t>Si</a:t>
            </a:r>
            <a:r>
              <a:rPr lang="en-GB" sz="3200" dirty="0" err="1">
                <a:cs typeface="Arial" charset="0"/>
              </a:rPr>
              <a:t>â</a:t>
            </a:r>
            <a:r>
              <a:rPr lang="en-GB" sz="3200" dirty="0" err="1"/>
              <a:t>n</a:t>
            </a:r>
            <a:r>
              <a:rPr lang="en-GB" sz="3200" dirty="0"/>
              <a:t> </a:t>
            </a:r>
            <a:r>
              <a:rPr lang="en-GB" sz="3200" dirty="0" err="1"/>
              <a:t>Rilstone</a:t>
            </a:r>
            <a:endParaRPr lang="en-GB" sz="3200" dirty="0"/>
          </a:p>
          <a:p>
            <a:pPr algn="ctr">
              <a:lnSpc>
                <a:spcPct val="90000"/>
              </a:lnSpc>
            </a:pPr>
            <a:r>
              <a:rPr lang="en-GB" dirty="0"/>
              <a:t>Diabetes Specialist </a:t>
            </a:r>
            <a:r>
              <a:rPr lang="en-GB" dirty="0" err="1"/>
              <a:t>Dietitian</a:t>
            </a:r>
            <a:endParaRPr lang="en-GB" dirty="0"/>
          </a:p>
          <a:p>
            <a:pPr algn="ctr">
              <a:lnSpc>
                <a:spcPct val="90000"/>
              </a:lnSpc>
            </a:pPr>
            <a:endParaRPr lang="en-GB" dirty="0"/>
          </a:p>
          <a:p>
            <a:pPr algn="ctr">
              <a:lnSpc>
                <a:spcPct val="90000"/>
              </a:lnSpc>
            </a:pPr>
            <a:r>
              <a:rPr lang="en-GB" dirty="0"/>
              <a:t>Monday </a:t>
            </a:r>
            <a:r>
              <a:rPr lang="en-GB" dirty="0" smtClean="0"/>
              <a:t>10 </a:t>
            </a:r>
            <a:r>
              <a:rPr lang="en-GB" dirty="0"/>
              <a:t>June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10 steps to eating well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100" b="1"/>
              <a:t>1. Eat three meals a day</a:t>
            </a:r>
          </a:p>
          <a:p>
            <a:pPr>
              <a:lnSpc>
                <a:spcPct val="90000"/>
              </a:lnSpc>
            </a:pPr>
            <a:r>
              <a:rPr lang="en-GB" sz="2100" b="1"/>
              <a:t>2. Include starchy carbohydrate foods as part of your diet</a:t>
            </a:r>
          </a:p>
          <a:p>
            <a:pPr>
              <a:lnSpc>
                <a:spcPct val="90000"/>
              </a:lnSpc>
            </a:pPr>
            <a:r>
              <a:rPr lang="en-GB" sz="2100" b="1"/>
              <a:t>3. Cut down on the fat you eat, particularly saturated fats</a:t>
            </a:r>
          </a:p>
          <a:p>
            <a:pPr>
              <a:lnSpc>
                <a:spcPct val="90000"/>
              </a:lnSpc>
            </a:pPr>
            <a:r>
              <a:rPr lang="en-GB" sz="2100" b="1"/>
              <a:t>4. Eat more fruit and vegetables</a:t>
            </a:r>
          </a:p>
          <a:p>
            <a:pPr>
              <a:lnSpc>
                <a:spcPct val="90000"/>
              </a:lnSpc>
            </a:pPr>
            <a:r>
              <a:rPr lang="en-GB" sz="2100" b="1"/>
              <a:t>5. Include more beans and lentils</a:t>
            </a:r>
          </a:p>
          <a:p>
            <a:pPr>
              <a:lnSpc>
                <a:spcPct val="90000"/>
              </a:lnSpc>
            </a:pPr>
            <a:r>
              <a:rPr lang="en-GB" sz="2100" b="1"/>
              <a:t>6. Aim for at least two portions of oily fish a week</a:t>
            </a:r>
          </a:p>
          <a:p>
            <a:pPr>
              <a:lnSpc>
                <a:spcPct val="90000"/>
              </a:lnSpc>
            </a:pPr>
            <a:r>
              <a:rPr lang="en-GB" sz="2100" b="1"/>
              <a:t>7. Limit sugar and sugary foods</a:t>
            </a:r>
          </a:p>
          <a:p>
            <a:pPr>
              <a:lnSpc>
                <a:spcPct val="90000"/>
              </a:lnSpc>
            </a:pPr>
            <a:r>
              <a:rPr lang="en-GB" sz="2100" b="1"/>
              <a:t>8. Reduce salt in your diet to 6g or less a day</a:t>
            </a:r>
          </a:p>
          <a:p>
            <a:pPr>
              <a:lnSpc>
                <a:spcPct val="90000"/>
              </a:lnSpc>
            </a:pPr>
            <a:r>
              <a:rPr lang="en-GB" sz="2100" b="1"/>
              <a:t>9. Drink alcohol in moderation only</a:t>
            </a:r>
          </a:p>
          <a:p>
            <a:pPr>
              <a:lnSpc>
                <a:spcPct val="90000"/>
              </a:lnSpc>
            </a:pPr>
            <a:r>
              <a:rPr lang="en-GB" sz="2100" b="1"/>
              <a:t>10. Don't use diabetic foods or drink</a:t>
            </a:r>
            <a:endParaRPr lang="en-GB"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Eat three meals per day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600"/>
              <a:t>Avoid skipping meals and </a:t>
            </a:r>
          </a:p>
          <a:p>
            <a:r>
              <a:rPr lang="en-GB" sz="2600"/>
              <a:t>Space meals over the day. </a:t>
            </a:r>
          </a:p>
          <a:p>
            <a:r>
              <a:rPr lang="en-GB" sz="2600"/>
              <a:t>Helps controls appetite and blood glucose levels, especially if on twice-daily insulin.</a:t>
            </a:r>
          </a:p>
          <a:p>
            <a:endParaRPr lang="en-GB" sz="2600"/>
          </a:p>
        </p:txBody>
      </p:sp>
      <p:pic>
        <p:nvPicPr>
          <p:cNvPr id="197639" name="Picture 6" descr="bitten white plate with knife and fork on a black background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r="23334" b="8813"/>
          <a:stretch>
            <a:fillRect/>
          </a:stretch>
        </p:blipFill>
        <p:spPr>
          <a:xfrm>
            <a:off x="827088" y="2049463"/>
            <a:ext cx="3168650" cy="231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en-GB" sz="3800">
                <a:solidFill>
                  <a:srgbClr val="0033CC"/>
                </a:solidFill>
              </a:rPr>
              <a:t>Include starchy carbohydrates as part of your diet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Bread, rice, pasta, potatoes, yam, plantain, cereals etc</a:t>
            </a:r>
          </a:p>
          <a:p>
            <a:pPr>
              <a:lnSpc>
                <a:spcPct val="90000"/>
              </a:lnSpc>
            </a:pPr>
            <a:r>
              <a:rPr lang="en-GB" sz="2800"/>
              <a:t>Aiming for CHO awareness –knowledge of effect of CHO – type and quantity on BG levels</a:t>
            </a:r>
          </a:p>
          <a:p>
            <a:pPr>
              <a:lnSpc>
                <a:spcPct val="90000"/>
              </a:lnSpc>
            </a:pPr>
            <a:r>
              <a:rPr lang="en-GB" sz="2800"/>
              <a:t>Helps keep blood glucose levels stable </a:t>
            </a:r>
          </a:p>
          <a:p>
            <a:pPr>
              <a:lnSpc>
                <a:spcPct val="90000"/>
              </a:lnSpc>
            </a:pPr>
            <a:r>
              <a:rPr lang="en-GB" sz="2800"/>
              <a:t>Choose higher fibre varieties e.g. wholegrain cereals</a:t>
            </a:r>
          </a:p>
          <a:p>
            <a:pPr>
              <a:lnSpc>
                <a:spcPct val="90000"/>
              </a:lnSpc>
            </a:pPr>
            <a:r>
              <a:rPr lang="en-GB" sz="2800"/>
              <a:t>Lower glycaemic index choices recommended e.g. oats, pasta, basmati rice, granary bread, beans and lentils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/>
              <a:t>Cut down on fat, particularly saturated fat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Low fat diet for weight management</a:t>
            </a:r>
          </a:p>
          <a:p>
            <a:pPr lvl="1"/>
            <a:r>
              <a:rPr lang="en-GB"/>
              <a:t>Grill/bake/steam</a:t>
            </a:r>
          </a:p>
          <a:p>
            <a:pPr lvl="1"/>
            <a:r>
              <a:rPr lang="en-GB"/>
              <a:t>Low fat dairy</a:t>
            </a:r>
          </a:p>
          <a:p>
            <a:pPr lvl="1"/>
            <a:r>
              <a:rPr lang="en-GB"/>
              <a:t>Avoid high fat foods e.g pastry, cake, fried foods</a:t>
            </a:r>
          </a:p>
          <a:p>
            <a:r>
              <a:rPr lang="en-GB"/>
              <a:t>Low saturated fat for cholesterol levels</a:t>
            </a:r>
          </a:p>
          <a:p>
            <a:pPr lvl="1"/>
            <a:r>
              <a:rPr lang="en-GB"/>
              <a:t>Choose monounsaturated fat instead (Olive oil, rapeseed/vegetable oil)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7793037" cy="1143000"/>
          </a:xfrm>
        </p:spPr>
        <p:txBody>
          <a:bodyPr anchor="ctr">
            <a:normAutofit/>
          </a:bodyPr>
          <a:lstStyle/>
          <a:p>
            <a:r>
              <a:rPr lang="en-GB" sz="3800">
                <a:solidFill>
                  <a:srgbClr val="0033CC"/>
                </a:solidFill>
              </a:rPr>
              <a:t>Eat more fruit and vegetables 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85813" y="2000250"/>
            <a:ext cx="3810000" cy="4119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600">
                <a:solidFill>
                  <a:srgbClr val="0033CC"/>
                </a:solidFill>
              </a:rPr>
              <a:t>5 or more a day</a:t>
            </a:r>
            <a:r>
              <a:rPr lang="en-GB" sz="2600"/>
              <a:t> </a:t>
            </a:r>
          </a:p>
          <a:p>
            <a:pPr>
              <a:lnSpc>
                <a:spcPct val="90000"/>
              </a:lnSpc>
            </a:pPr>
            <a:r>
              <a:rPr lang="en-GB" sz="2600"/>
              <a:t>Important for vitamins, minerals and other nutrients</a:t>
            </a:r>
          </a:p>
          <a:p>
            <a:pPr>
              <a:lnSpc>
                <a:spcPct val="90000"/>
              </a:lnSpc>
            </a:pPr>
            <a:r>
              <a:rPr lang="en-GB" sz="2600"/>
              <a:t>Helps protect against disease</a:t>
            </a:r>
          </a:p>
          <a:p>
            <a:pPr>
              <a:lnSpc>
                <a:spcPct val="90000"/>
              </a:lnSpc>
            </a:pPr>
            <a:r>
              <a:rPr lang="en-GB" sz="2600"/>
              <a:t>Filling, contain fibre, vegetables should form main part of  meal</a:t>
            </a:r>
          </a:p>
          <a:p>
            <a:pPr>
              <a:lnSpc>
                <a:spcPct val="90000"/>
              </a:lnSpc>
            </a:pPr>
            <a:endParaRPr lang="en-GB" sz="2600"/>
          </a:p>
        </p:txBody>
      </p:sp>
      <p:pic>
        <p:nvPicPr>
          <p:cNvPr id="168964" name="Picture 10" descr="basket of fr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7438"/>
            <a:ext cx="42862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847725"/>
          </a:xfrm>
        </p:spPr>
        <p:txBody>
          <a:bodyPr anchor="ctr"/>
          <a:lstStyle/>
          <a:p>
            <a:r>
              <a:rPr lang="en-GB">
                <a:solidFill>
                  <a:srgbClr val="0033CC"/>
                </a:solidFill>
              </a:rPr>
              <a:t>Fruit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859338" y="1628775"/>
            <a:ext cx="3813175" cy="4119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/>
              <a:t>Important part of a healthy diet</a:t>
            </a:r>
          </a:p>
          <a:p>
            <a:pPr>
              <a:lnSpc>
                <a:spcPct val="90000"/>
              </a:lnSpc>
            </a:pPr>
            <a:r>
              <a:rPr lang="en-GB" sz="2200"/>
              <a:t>Tastes sweet, but a portion of most fruit doesn’t have a large effect on blood glucose</a:t>
            </a:r>
          </a:p>
          <a:p>
            <a:pPr>
              <a:lnSpc>
                <a:spcPct val="90000"/>
              </a:lnSpc>
            </a:pPr>
            <a:r>
              <a:rPr lang="en-GB" sz="2200"/>
              <a:t>Some say up to 4 portions per day, spread evenly through day (debatable)</a:t>
            </a:r>
          </a:p>
          <a:p>
            <a:pPr>
              <a:lnSpc>
                <a:spcPct val="90000"/>
              </a:lnSpc>
            </a:pPr>
            <a:r>
              <a:rPr lang="en-GB" sz="2200"/>
              <a:t>Best if whole fruit is eaten, limit fruit juice to 1 small glass per day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684213" y="1484313"/>
            <a:ext cx="3597275" cy="4119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/>
              <a:t>A portion of fruit =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200"/>
              <a:t>1 small banana, medium apple, pear, peach, orange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200"/>
              <a:t>2 small fruits e.g plums, satsumas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200"/>
              <a:t>Slice of melon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200"/>
              <a:t>Cup (10-15) grapes or berries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200"/>
              <a:t>Handful of dried fruit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200"/>
              <a:t>Small glass of fruit juice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Eat more lentils, beans, pulses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600"/>
              <a:t>High in soluble fibre</a:t>
            </a:r>
          </a:p>
          <a:p>
            <a:r>
              <a:rPr lang="en-GB" sz="2600"/>
              <a:t>Low GI</a:t>
            </a:r>
          </a:p>
        </p:txBody>
      </p:sp>
      <p:pic>
        <p:nvPicPr>
          <p:cNvPr id="172036" name="Picture 4" descr="agriculture-beans-240x3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68413"/>
            <a:ext cx="3678237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7793037" cy="1143000"/>
          </a:xfrm>
        </p:spPr>
        <p:txBody>
          <a:bodyPr anchor="ctr"/>
          <a:lstStyle/>
          <a:p>
            <a:r>
              <a:rPr lang="en-GB" sz="3800">
                <a:solidFill>
                  <a:srgbClr val="0033CC"/>
                </a:solidFill>
              </a:rPr>
              <a:t>Aim for at least two portions oily fish per week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700213"/>
            <a:ext cx="4357687" cy="4425950"/>
          </a:xfrm>
        </p:spPr>
        <p:txBody>
          <a:bodyPr/>
          <a:lstStyle/>
          <a:p>
            <a:r>
              <a:rPr lang="en-GB"/>
              <a:t>Salmon, sardines, mackerel, pilchards, herring, trout</a:t>
            </a:r>
          </a:p>
          <a:p>
            <a:r>
              <a:rPr lang="en-GB"/>
              <a:t>Contain omega 3 fats – beneficial to  those at risk of cardiovascular disease</a:t>
            </a:r>
          </a:p>
          <a:p>
            <a:endParaRPr lang="en-GB" sz="2600"/>
          </a:p>
          <a:p>
            <a:pPr>
              <a:buFont typeface="Wingdings" pitchFamily="2" charset="2"/>
              <a:buNone/>
            </a:pPr>
            <a:endParaRPr lang="en-GB" sz="2600"/>
          </a:p>
        </p:txBody>
      </p:sp>
      <p:pic>
        <p:nvPicPr>
          <p:cNvPr id="173060" name="Picture 12" descr="Stock Photo - oily fish - mackerel &#10;and sardines cut &#10;out. fotosearch &#10;- search stock &#10;photos, pictures, &#10;images, and photo &#10;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>
            <a:fillRect/>
          </a:stretch>
        </p:blipFill>
        <p:spPr bwMode="auto">
          <a:xfrm>
            <a:off x="5214938" y="2571750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7793037" cy="1143000"/>
          </a:xfrm>
        </p:spPr>
        <p:txBody>
          <a:bodyPr anchor="ctr">
            <a:normAutofit/>
          </a:bodyPr>
          <a:lstStyle/>
          <a:p>
            <a:r>
              <a:rPr lang="en-GB" sz="3800">
                <a:solidFill>
                  <a:srgbClr val="0033CC"/>
                </a:solidFill>
              </a:rPr>
              <a:t>Limit intake of sugary foods and drinks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196975"/>
            <a:ext cx="4429125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Diabetic diet does not need to be sugar free!</a:t>
            </a:r>
          </a:p>
          <a:p>
            <a:pPr>
              <a:lnSpc>
                <a:spcPct val="90000"/>
              </a:lnSpc>
            </a:pPr>
            <a:r>
              <a:rPr lang="en-GB" sz="2400"/>
              <a:t>Modest amounts of sugar can be included as part of meals or snacks</a:t>
            </a:r>
          </a:p>
          <a:p>
            <a:pPr>
              <a:lnSpc>
                <a:spcPct val="90000"/>
              </a:lnSpc>
            </a:pPr>
            <a:r>
              <a:rPr lang="en-GB" sz="2400"/>
              <a:t>But, sugar has no nutritional value</a:t>
            </a:r>
          </a:p>
          <a:p>
            <a:pPr>
              <a:lnSpc>
                <a:spcPct val="90000"/>
              </a:lnSpc>
            </a:pPr>
            <a:r>
              <a:rPr lang="en-GB" sz="2400"/>
              <a:t>People who are overweight should limit intake of high sugar foods</a:t>
            </a:r>
          </a:p>
          <a:p>
            <a:pPr>
              <a:lnSpc>
                <a:spcPct val="90000"/>
              </a:lnSpc>
            </a:pPr>
            <a:r>
              <a:rPr lang="en-GB" sz="2400"/>
              <a:t>Sugary drinks not recommended for general consumption – use diet drinks</a:t>
            </a:r>
          </a:p>
          <a:p>
            <a:pPr>
              <a:lnSpc>
                <a:spcPct val="90000"/>
              </a:lnSpc>
            </a:pPr>
            <a:endParaRPr lang="en-GB" sz="2400"/>
          </a:p>
        </p:txBody>
      </p:sp>
      <p:pic>
        <p:nvPicPr>
          <p:cNvPr id="174084" name="Picture 8" descr="http://www.neurosciencemarketing.com/blog/wp-content/photos/diet_col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5307" r="9892" b="6248"/>
          <a:stretch>
            <a:fillRect/>
          </a:stretch>
        </p:blipFill>
        <p:spPr bwMode="auto">
          <a:xfrm>
            <a:off x="5786438" y="2000250"/>
            <a:ext cx="21431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7793037" cy="1143000"/>
          </a:xfrm>
        </p:spPr>
        <p:txBody>
          <a:bodyPr anchor="ctr">
            <a:normAutofit/>
          </a:bodyPr>
          <a:lstStyle/>
          <a:p>
            <a:r>
              <a:rPr lang="en-GB" sz="3800">
                <a:solidFill>
                  <a:srgbClr val="0033CC"/>
                </a:solidFill>
              </a:rPr>
              <a:t>Limit intake of sugary foods and drinks</a:t>
            </a:r>
          </a:p>
        </p:txBody>
      </p:sp>
      <p:graphicFrame>
        <p:nvGraphicFramePr>
          <p:cNvPr id="175107" name="Group 3"/>
          <p:cNvGraphicFramePr>
            <a:graphicFrameLocks noGrp="1"/>
          </p:cNvGraphicFramePr>
          <p:nvPr/>
        </p:nvGraphicFramePr>
        <p:xfrm>
          <a:off x="323850" y="1557338"/>
          <a:ext cx="7772400" cy="4438650"/>
        </p:xfrm>
        <a:graphic>
          <a:graphicData uri="http://schemas.openxmlformats.org/drawingml/2006/table">
            <a:tbl>
              <a:tblPr/>
              <a:tblGrid>
                <a:gridCol w="3886200"/>
                <a:gridCol w="3886200"/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Avoid*/Eat less often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Alternatives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Sugar (brown or white), honey, glucose, jaggery.  Sugar added to drinks*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Artificial sweetners e.g. Canderel, Sweetex, Splenda, Supermarket own brands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Thickly spread jam, marmalade, honey, syrup, treacle, lemon curd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Thin spread jam, marmalade or honey.  Bovril, marmite.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Ordinary fizzy drinks* e.g. cola, Lucozade, lemonade.  Ordinary squash* and Ribena*.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Diet fizzy drinks e.g. Diet Coke, Pepsi Max, Sprite Zero. No added sugar or sugar free squash e.g. Ribena Really Light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Cakes, rich biscuits, sweets, chocolate, puddings, pastries, pies, rich ice-cream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Fresh fruit, plain biscuits e.g. Rich tea, sugar free jelly, custards, plain ice-cream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Tinned fruit in syrup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Sugary yoghurts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Tinned fruit in natural juice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Diet yoghurt e.g. Mullerlight, Ski light, Shape low fat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Sugar coated breakfast cereals e.g. Frosties, Sugar puffs, Coco pops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High  fibre breakfast cereals e.g. oat porridge, Fruit and fibre,  All bran.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Healthy eating for Diabetes</a:t>
            </a:r>
          </a:p>
          <a:p>
            <a:r>
              <a:rPr lang="en-GB"/>
              <a:t>Nutritional management of Type 1 Diabetes</a:t>
            </a:r>
          </a:p>
          <a:p>
            <a:r>
              <a:rPr lang="en-GB"/>
              <a:t>Nutritional management of Type 2 Diabetes</a:t>
            </a:r>
          </a:p>
          <a:p>
            <a:r>
              <a:rPr lang="en-GB"/>
              <a:t>Prevention of type 2 Diabetes</a:t>
            </a:r>
          </a:p>
          <a:p>
            <a:r>
              <a:rPr lang="en-GB"/>
              <a:t>Diabetes and pregnancy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609600"/>
            <a:ext cx="7793038" cy="1143000"/>
          </a:xfrm>
        </p:spPr>
        <p:txBody>
          <a:bodyPr anchor="ctr"/>
          <a:lstStyle/>
          <a:p>
            <a:r>
              <a:rPr lang="en-GB">
                <a:solidFill>
                  <a:srgbClr val="0033CC"/>
                </a:solidFill>
              </a:rPr>
              <a:t>Avoid “diabetic” products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905000"/>
            <a:ext cx="3813175" cy="4119563"/>
          </a:xfrm>
        </p:spPr>
        <p:txBody>
          <a:bodyPr/>
          <a:lstStyle/>
          <a:p>
            <a:r>
              <a:rPr lang="en-GB" sz="2600"/>
              <a:t>Expensive</a:t>
            </a:r>
          </a:p>
          <a:p>
            <a:r>
              <a:rPr lang="en-GB" sz="2600"/>
              <a:t>Often unpalatable</a:t>
            </a:r>
          </a:p>
          <a:p>
            <a:r>
              <a:rPr lang="en-GB" sz="2600"/>
              <a:t>Minimal benefits to blood glucose control</a:t>
            </a:r>
          </a:p>
          <a:p>
            <a:r>
              <a:rPr lang="en-GB" sz="2600"/>
              <a:t>Often high in fat</a:t>
            </a:r>
          </a:p>
          <a:p>
            <a:r>
              <a:rPr lang="en-GB" sz="2600"/>
              <a:t>Can induce osmotic diarrhoea </a:t>
            </a:r>
          </a:p>
        </p:txBody>
      </p:sp>
      <p:pic>
        <p:nvPicPr>
          <p:cNvPr id="177156" name="Picture 4" descr="real-chocolat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848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7793037" cy="1143000"/>
          </a:xfrm>
        </p:spPr>
        <p:txBody>
          <a:bodyPr anchor="ctr"/>
          <a:lstStyle/>
          <a:p>
            <a:r>
              <a:rPr lang="en-GB">
                <a:solidFill>
                  <a:srgbClr val="0033CC"/>
                </a:solidFill>
              </a:rPr>
              <a:t>Limit alcohol intake</a:t>
            </a:r>
          </a:p>
        </p:txBody>
      </p:sp>
      <p:sp>
        <p:nvSpPr>
          <p:cNvPr id="179203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1268413"/>
            <a:ext cx="4343400" cy="4708525"/>
          </a:xfrm>
        </p:spPr>
        <p:txBody>
          <a:bodyPr/>
          <a:lstStyle/>
          <a:p>
            <a:r>
              <a:rPr lang="en-GB" sz="2000"/>
              <a:t>Men no more than 3 units per day</a:t>
            </a:r>
          </a:p>
          <a:p>
            <a:r>
              <a:rPr lang="en-GB" sz="2000"/>
              <a:t>Women no more than 2 units per day</a:t>
            </a:r>
          </a:p>
          <a:p>
            <a:r>
              <a:rPr lang="en-GB" sz="2000"/>
              <a:t>Unit = half pint beer, very small glass (100mls) wine, 25mls spirits</a:t>
            </a:r>
          </a:p>
          <a:p>
            <a:r>
              <a:rPr lang="en-GB" sz="2000"/>
              <a:t>1-2 units daily may have health benefits</a:t>
            </a:r>
          </a:p>
          <a:p>
            <a:r>
              <a:rPr lang="en-GB" sz="2000"/>
              <a:t>High alcohol intakes can lead to high blood pressure, liver problems, weight gain etc. </a:t>
            </a:r>
          </a:p>
          <a:p>
            <a:r>
              <a:rPr lang="en-GB" sz="2200"/>
              <a:t>Risk of hypoglycaemia (liver gluconeogenesis impaired)</a:t>
            </a:r>
          </a:p>
        </p:txBody>
      </p:sp>
      <p:pic>
        <p:nvPicPr>
          <p:cNvPr id="179204" name="Picture 1" descr="kata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b="3571"/>
          <a:stretch>
            <a:fillRect/>
          </a:stretch>
        </p:blipFill>
        <p:spPr bwMode="auto">
          <a:xfrm>
            <a:off x="5429250" y="1785938"/>
            <a:ext cx="30956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7793037" cy="1143000"/>
          </a:xfrm>
        </p:spPr>
        <p:txBody>
          <a:bodyPr anchor="ctr"/>
          <a:lstStyle/>
          <a:p>
            <a:r>
              <a:rPr lang="en-GB">
                <a:solidFill>
                  <a:srgbClr val="0033CC"/>
                </a:solidFill>
              </a:rPr>
              <a:t>Reduce intake of salt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557338"/>
            <a:ext cx="4198937" cy="4629150"/>
          </a:xfrm>
        </p:spPr>
        <p:txBody>
          <a:bodyPr/>
          <a:lstStyle/>
          <a:p>
            <a:r>
              <a:rPr lang="en-GB" sz="2600"/>
              <a:t>High salt intakes linked to high blood pressure</a:t>
            </a:r>
          </a:p>
          <a:p>
            <a:r>
              <a:rPr lang="en-GB" sz="2600"/>
              <a:t>No more than 6g salt per day – most of us eat 9g or more</a:t>
            </a:r>
          </a:p>
          <a:p>
            <a:r>
              <a:rPr lang="en-GB" sz="2600"/>
              <a:t>Most salt prom processed foods</a:t>
            </a:r>
          </a:p>
        </p:txBody>
      </p:sp>
      <p:pic>
        <p:nvPicPr>
          <p:cNvPr id="180228" name="Picture 2" descr="salt sh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2286000"/>
            <a:ext cx="29257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0350"/>
            <a:ext cx="7793037" cy="1143000"/>
          </a:xfrm>
        </p:spPr>
        <p:txBody>
          <a:bodyPr anchor="ctr"/>
          <a:lstStyle/>
          <a:p>
            <a:r>
              <a:rPr lang="en-GB">
                <a:solidFill>
                  <a:srgbClr val="0033CC"/>
                </a:solidFill>
              </a:rPr>
              <a:t>Take regular exercise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196975"/>
            <a:ext cx="6048375" cy="4779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/>
              <a:t>Adults should aim to be active daily. </a:t>
            </a:r>
          </a:p>
          <a:p>
            <a:pPr>
              <a:lnSpc>
                <a:spcPct val="90000"/>
              </a:lnSpc>
            </a:pPr>
            <a:r>
              <a:rPr lang="en-GB" sz="1800"/>
              <a:t>Over a week, activity should add up to at least 150 minutes (2½ hours) of moderate intensity activity in bouts of 10 minutes or more </a:t>
            </a:r>
          </a:p>
          <a:p>
            <a:pPr lvl="1">
              <a:lnSpc>
                <a:spcPct val="90000"/>
              </a:lnSpc>
            </a:pPr>
            <a:r>
              <a:rPr lang="en-GB" sz="1600"/>
              <a:t>E.g. 30 minutes on at least 5 days a week.</a:t>
            </a:r>
          </a:p>
          <a:p>
            <a:pPr>
              <a:lnSpc>
                <a:spcPct val="90000"/>
              </a:lnSpc>
            </a:pPr>
            <a:r>
              <a:rPr lang="en-GB" sz="1800"/>
              <a:t>Alternatively, comparable benefits can be achieved through 75 minutes of vigorous intensity activity spread across the week or combinations of moderate and vigorous intensity activity.</a:t>
            </a:r>
          </a:p>
          <a:p>
            <a:pPr>
              <a:lnSpc>
                <a:spcPct val="90000"/>
              </a:lnSpc>
            </a:pPr>
            <a:r>
              <a:rPr lang="en-GB" sz="1800"/>
              <a:t>Adults should also undertake physical activity to improve muscle strength on at least two days a week </a:t>
            </a:r>
          </a:p>
          <a:p>
            <a:pPr>
              <a:lnSpc>
                <a:spcPct val="90000"/>
              </a:lnSpc>
            </a:pPr>
            <a:r>
              <a:rPr lang="en-GB" sz="1800"/>
              <a:t>All adults should minimise the amount of time spent being sedentary (sitting) for extended periods </a:t>
            </a:r>
          </a:p>
          <a:p>
            <a:pPr>
              <a:lnSpc>
                <a:spcPct val="90000"/>
              </a:lnSpc>
            </a:pPr>
            <a:endParaRPr lang="en-GB" sz="1800"/>
          </a:p>
          <a:p>
            <a:pPr>
              <a:lnSpc>
                <a:spcPct val="90000"/>
              </a:lnSpc>
            </a:pPr>
            <a:r>
              <a:rPr lang="en-GB" sz="1800"/>
              <a:t>Can improve blood glucose control, lipids, blood pressure and weight management</a:t>
            </a:r>
          </a:p>
          <a:p>
            <a:pPr>
              <a:lnSpc>
                <a:spcPct val="90000"/>
              </a:lnSpc>
            </a:pPr>
            <a:r>
              <a:rPr lang="en-GB" sz="1800"/>
              <a:t>Can cause hypoglycemia</a:t>
            </a:r>
          </a:p>
          <a:p>
            <a:pPr>
              <a:lnSpc>
                <a:spcPct val="90000"/>
              </a:lnSpc>
            </a:pPr>
            <a:endParaRPr lang="en-GB" sz="1800"/>
          </a:p>
        </p:txBody>
      </p:sp>
      <p:pic>
        <p:nvPicPr>
          <p:cNvPr id="181252" name="Picture 14" descr="Running on be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16113"/>
            <a:ext cx="236061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>
                <a:solidFill>
                  <a:srgbClr val="0033CC"/>
                </a:solidFill>
              </a:rPr>
              <a:t>Structured Education for Type 2 Diabetes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DESMOND (Diabetes Education and Self Management for Ongoing and Newly Diagnosed) </a:t>
            </a:r>
          </a:p>
          <a:p>
            <a:r>
              <a:rPr lang="en-GB"/>
              <a:t>X-PERT (eXpert Patient Education versus Routine Treatment)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3CC"/>
                </a:solidFill>
              </a:rPr>
              <a:t>Nutritional management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Type 1 Diabetes – focus on carbohydrate counting + healthy eating/CVD risk reduction</a:t>
            </a:r>
          </a:p>
          <a:p>
            <a:endParaRPr lang="en-GB"/>
          </a:p>
          <a:p>
            <a:r>
              <a:rPr lang="en-GB"/>
              <a:t>Type 2 Diabetes – focus on weight management + healthy eating/ CVD risk reduction + carbohydrate awareness (regular meals, watch CHO portions)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>
                <a:solidFill>
                  <a:srgbClr val="0033CC"/>
                </a:solidFill>
              </a:rPr>
              <a:t>What nutritional management is not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prescriptive, “special”diet</a:t>
            </a:r>
          </a:p>
          <a:p>
            <a:r>
              <a:rPr lang="en-GB"/>
              <a:t>A judgement of an individual’s eating habits</a:t>
            </a:r>
          </a:p>
          <a:p>
            <a:r>
              <a:rPr lang="en-GB"/>
              <a:t>Based on restriction and blame (e.g. your blood glucose is too high because you are not keeping to your diet/ you are eating the wrong things)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t="10873" r="24010" b="14844"/>
          <a:stretch>
            <a:fillRect/>
          </a:stretch>
        </p:blipFill>
        <p:spPr bwMode="auto">
          <a:xfrm>
            <a:off x="2051050" y="188913"/>
            <a:ext cx="5446713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Dietary management of Type 1 Diabetes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604250" cy="574675"/>
          </a:xfrm>
        </p:spPr>
        <p:txBody>
          <a:bodyPr/>
          <a:lstStyle/>
          <a:p>
            <a:r>
              <a:rPr lang="en-US" sz="3800" b="1">
                <a:solidFill>
                  <a:srgbClr val="0033CC"/>
                </a:solidFill>
              </a:rPr>
              <a:t>Management of Type 1 diabetes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300" b="1"/>
              <a:t>Insulin</a:t>
            </a:r>
          </a:p>
          <a:p>
            <a:pPr>
              <a:buFont typeface="Wingdings" pitchFamily="2" charset="2"/>
              <a:buNone/>
            </a:pPr>
            <a:endParaRPr lang="en-US" sz="4300" b="1"/>
          </a:p>
          <a:p>
            <a:r>
              <a:rPr lang="en-US" sz="4300" b="1"/>
              <a:t>Diet</a:t>
            </a:r>
          </a:p>
          <a:p>
            <a:endParaRPr lang="en-US" sz="4300" b="1"/>
          </a:p>
          <a:p>
            <a:r>
              <a:rPr lang="en-US" sz="4300" b="1"/>
              <a:t>Exercise</a:t>
            </a:r>
          </a:p>
        </p:txBody>
      </p:sp>
      <p:pic>
        <p:nvPicPr>
          <p:cNvPr id="70660" name="Picture 4" descr="diabete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412875"/>
            <a:ext cx="503555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are the symptoms of diabetes?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3CC"/>
                </a:solidFill>
              </a:rPr>
              <a:t>Blood glucose monitoring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sz="2600"/>
              <a:t>Identifies patterns</a:t>
            </a:r>
          </a:p>
          <a:p>
            <a:r>
              <a:rPr lang="en-GB" sz="2600"/>
              <a:t>Tests response to foods &amp; medication</a:t>
            </a:r>
          </a:p>
          <a:p>
            <a:r>
              <a:rPr lang="en-GB" sz="2600"/>
              <a:t>Enables adjustment of medication</a:t>
            </a:r>
          </a:p>
          <a:p>
            <a:pPr>
              <a:buFont typeface="Wingdings" pitchFamily="2" charset="2"/>
              <a:buNone/>
            </a:pPr>
            <a:endParaRPr lang="en-GB" sz="2600"/>
          </a:p>
        </p:txBody>
      </p:sp>
      <p:sp>
        <p:nvSpPr>
          <p:cNvPr id="65546" name="Rectangle 1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600"/>
          </a:p>
        </p:txBody>
      </p:sp>
      <p:pic>
        <p:nvPicPr>
          <p:cNvPr id="65545" name="Picture 9" descr="1359454856_477360357_1-Pictures-of--Accu-Check-Blood-Glucose-Me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838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8" name="Picture 12" descr="longevity-of-a-blood-glucose-met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773238"/>
            <a:ext cx="1171575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0" name="Picture 14" descr="GlucoLeader_Enhance_hospital_blood_glucose_meter_strip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1428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2" name="Picture 16" descr="8ghqq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05263"/>
            <a:ext cx="11715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13086" r="3346" b="157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t="18867" r="22826" b="4231"/>
          <a:stretch>
            <a:fillRect/>
          </a:stretch>
        </p:blipFill>
        <p:spPr bwMode="auto">
          <a:xfrm>
            <a:off x="1476375" y="0"/>
            <a:ext cx="5859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530225"/>
          </a:xfrm>
        </p:spPr>
        <p:txBody>
          <a:bodyPr anchor="ctr"/>
          <a:lstStyle/>
          <a:p>
            <a:r>
              <a:rPr lang="en-GB" sz="3800" b="1">
                <a:solidFill>
                  <a:srgbClr val="0033CC"/>
                </a:solidFill>
                <a:latin typeface="Arial" charset="0"/>
              </a:rPr>
              <a:t>Insulin time action profiles</a:t>
            </a:r>
            <a:endParaRPr lang="en-US" sz="3800" b="1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72707" name="Picture 5" descr="fig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786813" cy="54006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Rectangle 6"/>
          <p:cNvSpPr>
            <a:spLocks noChangeArrowheads="1"/>
          </p:cNvSpPr>
          <p:nvPr/>
        </p:nvSpPr>
        <p:spPr bwMode="auto">
          <a:xfrm>
            <a:off x="611188" y="692150"/>
            <a:ext cx="786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GB" sz="2000" b="1">
                <a:solidFill>
                  <a:srgbClr val="0033CC"/>
                </a:solidFill>
              </a:rPr>
              <a:t>Each insulin is defined by its onset, peak and duration of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>
                <a:solidFill>
                  <a:srgbClr val="0033CC"/>
                </a:solidFill>
              </a:rPr>
              <a:t>Type 1 diabetes – commonly used insulin regimens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048625" cy="53387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900" b="1"/>
              <a:t>Twice daily mixed insulin</a:t>
            </a:r>
            <a:r>
              <a:rPr lang="en-GB" sz="1900"/>
              <a:t> e.g. NovoMix 30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consistent meal pattern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consistent carbohydrate intake (meals +/- snacks)</a:t>
            </a:r>
            <a:endParaRPr lang="en-GB" sz="17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900" i="1"/>
              <a:t>	Not very flexible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900" b="1"/>
          </a:p>
          <a:p>
            <a:pPr>
              <a:lnSpc>
                <a:spcPct val="80000"/>
              </a:lnSpc>
            </a:pPr>
            <a:r>
              <a:rPr lang="en-GB" sz="1900" b="1"/>
              <a:t>Basal/bolus i.e. </a:t>
            </a:r>
            <a:r>
              <a:rPr lang="en-GB" sz="1900"/>
              <a:t>Long-acting background insulin (Glargine or Detemir) + rapid-acting insulin (NovoRapid or Humalog) with food (meals &amp; large snacks).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Most need 0.5-0.8 units of insulin per kg.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Roughly half for food and half for basal rate.  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Can adjust insulin to match food timing and quantities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CHO counting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900"/>
              <a:t>	</a:t>
            </a:r>
            <a:r>
              <a:rPr lang="en-GB" sz="1900" i="1"/>
              <a:t>Regimen of choice </a:t>
            </a:r>
          </a:p>
          <a:p>
            <a:pPr>
              <a:lnSpc>
                <a:spcPct val="80000"/>
              </a:lnSpc>
            </a:pPr>
            <a:endParaRPr lang="en-GB" sz="1900" b="1"/>
          </a:p>
          <a:p>
            <a:pPr>
              <a:lnSpc>
                <a:spcPct val="80000"/>
              </a:lnSpc>
            </a:pPr>
            <a:r>
              <a:rPr lang="en-GB" sz="1900" b="1"/>
              <a:t>Insulin pump –</a:t>
            </a:r>
            <a:r>
              <a:rPr lang="en-GB" sz="1900"/>
              <a:t>continuous infusion of rapid-acting insulin with bolus for meals &amp; snacks.  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CHO counting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900"/>
              <a:t>	</a:t>
            </a:r>
            <a:r>
              <a:rPr lang="en-GB" sz="1900" i="1"/>
              <a:t>Most flexible &amp; physiological regimen available</a:t>
            </a:r>
            <a:endParaRPr lang="en-GB" sz="1900"/>
          </a:p>
          <a:p>
            <a:pPr>
              <a:lnSpc>
                <a:spcPct val="80000"/>
              </a:lnSpc>
            </a:pPr>
            <a:endParaRPr lang="en-GB" sz="1900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9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675687" cy="1223963"/>
          </a:xfrm>
        </p:spPr>
        <p:txBody>
          <a:bodyPr/>
          <a:lstStyle/>
          <a:p>
            <a:r>
              <a:rPr lang="en-GB" sz="2500" b="1">
                <a:latin typeface="Arial" charset="0"/>
              </a:rPr>
              <a:t>Physiological profile of insulin secretion compared to basal bolus insulin regimen </a:t>
            </a:r>
            <a:br>
              <a:rPr lang="en-GB" sz="2500" b="1">
                <a:latin typeface="Arial" charset="0"/>
              </a:rPr>
            </a:br>
            <a:endParaRPr lang="en-US" sz="2500" b="1">
              <a:latin typeface="Arial" charset="0"/>
            </a:endParaRPr>
          </a:p>
        </p:txBody>
      </p:sp>
      <p:pic>
        <p:nvPicPr>
          <p:cNvPr id="76803" name="Picture 11" descr="Graph showing insulin levels in blood across the day, showing peaks at breakfast, lunch and di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708275"/>
            <a:ext cx="4319587" cy="3025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9" descr="Graph showing insulin affect through the day, comparing short acting insulin with long acting insu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8275"/>
            <a:ext cx="4500562" cy="3025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4572000" y="2133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77827" name="Picture 3" descr="cs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84313"/>
            <a:ext cx="3457575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23850" y="0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800" b="1" i="1">
              <a:solidFill>
                <a:schemeClr val="tx2"/>
              </a:solidFill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/>
              <a:t>Continuous Subcutaneous insulin infusion (CSII)- insulin pump therapy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of CSII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700"/>
              <a:t>Reduces potential hospital admission as a result of Diabetic Ketoacidosis and Hypoglycaemia. </a:t>
            </a:r>
          </a:p>
          <a:p>
            <a:pPr>
              <a:lnSpc>
                <a:spcPct val="80000"/>
              </a:lnSpc>
            </a:pPr>
            <a:r>
              <a:rPr lang="en-GB" sz="1700"/>
              <a:t>Return to a higher quality of life for patients (greater family cohesion). </a:t>
            </a:r>
          </a:p>
          <a:p>
            <a:pPr>
              <a:lnSpc>
                <a:spcPct val="80000"/>
              </a:lnSpc>
            </a:pPr>
            <a:r>
              <a:rPr lang="en-GB" sz="1700"/>
              <a:t>Improved Metabolic Control. </a:t>
            </a:r>
          </a:p>
          <a:p>
            <a:pPr>
              <a:lnSpc>
                <a:spcPct val="80000"/>
              </a:lnSpc>
            </a:pPr>
            <a:r>
              <a:rPr lang="en-GB" sz="1700"/>
              <a:t>Potential reductions in follow-up appointments as HbA1c levels reach an appropriate level. </a:t>
            </a:r>
          </a:p>
          <a:p>
            <a:pPr>
              <a:lnSpc>
                <a:spcPct val="80000"/>
              </a:lnSpc>
            </a:pPr>
            <a:r>
              <a:rPr lang="en-GB" sz="1700"/>
              <a:t>Better general health and higher treatment satisfaction. </a:t>
            </a:r>
          </a:p>
          <a:p>
            <a:pPr>
              <a:lnSpc>
                <a:spcPct val="80000"/>
              </a:lnSpc>
            </a:pPr>
            <a:r>
              <a:rPr lang="en-GB" sz="1700"/>
              <a:t>Lower anxiety and depression scores.</a:t>
            </a:r>
            <a:r>
              <a:rPr lang="en-GB" sz="2600"/>
              <a:t> </a:t>
            </a:r>
          </a:p>
          <a:p>
            <a:pPr>
              <a:lnSpc>
                <a:spcPct val="80000"/>
              </a:lnSpc>
            </a:pPr>
            <a:r>
              <a:rPr lang="en-GB" sz="2800"/>
              <a:t>Greater freedom in eating and sleeping. </a:t>
            </a:r>
          </a:p>
          <a:p>
            <a:pPr>
              <a:lnSpc>
                <a:spcPct val="80000"/>
              </a:lnSpc>
            </a:pPr>
            <a:r>
              <a:rPr lang="en-GB" sz="2800"/>
              <a:t>Further reductions in blood glucose swings and insulin dose. Risk of tissue complications is also lowered. </a:t>
            </a:r>
          </a:p>
          <a:p>
            <a:pPr>
              <a:lnSpc>
                <a:spcPct val="80000"/>
              </a:lnSpc>
            </a:pPr>
            <a:r>
              <a:rPr lang="en-GB" sz="2800"/>
              <a:t>Greater control and accuracy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GB" sz="1400"/>
              <a:t>(NHS Technology adoption centre)</a:t>
            </a:r>
          </a:p>
          <a:p>
            <a:pPr>
              <a:lnSpc>
                <a:spcPct val="80000"/>
              </a:lnSpc>
            </a:pPr>
            <a:endParaRPr lang="en-GB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21208" r="9843" b="14330"/>
          <a:stretch>
            <a:fillRect/>
          </a:stretch>
        </p:blipFill>
        <p:spPr bwMode="auto">
          <a:xfrm>
            <a:off x="0" y="0"/>
            <a:ext cx="9467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9727" r="9843" b="4964"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Symptoms of Diabetes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600" b="1"/>
              <a:t>Excessive thirst (polydipsia)</a:t>
            </a:r>
          </a:p>
          <a:p>
            <a:pPr>
              <a:lnSpc>
                <a:spcPct val="90000"/>
              </a:lnSpc>
            </a:pPr>
            <a:r>
              <a:rPr lang="en-GB" sz="2600" b="1"/>
              <a:t>Polyuria (frequent urination)</a:t>
            </a:r>
          </a:p>
          <a:p>
            <a:pPr>
              <a:lnSpc>
                <a:spcPct val="90000"/>
              </a:lnSpc>
            </a:pPr>
            <a:r>
              <a:rPr lang="en-GB" sz="2600" b="1"/>
              <a:t>Polyphagia (always hungry)</a:t>
            </a:r>
          </a:p>
          <a:p>
            <a:pPr>
              <a:lnSpc>
                <a:spcPct val="90000"/>
              </a:lnSpc>
            </a:pPr>
            <a:r>
              <a:rPr lang="en-GB" sz="2600" b="1"/>
              <a:t>Nocturia (urination at night)</a:t>
            </a:r>
          </a:p>
          <a:p>
            <a:pPr>
              <a:lnSpc>
                <a:spcPct val="90000"/>
              </a:lnSpc>
            </a:pPr>
            <a:r>
              <a:rPr lang="en-GB" sz="2600" b="1"/>
              <a:t>Tiredness / lethargy</a:t>
            </a:r>
          </a:p>
          <a:p>
            <a:pPr>
              <a:lnSpc>
                <a:spcPct val="90000"/>
              </a:lnSpc>
            </a:pPr>
            <a:r>
              <a:rPr lang="en-GB" sz="2600" b="1"/>
              <a:t>Unintentional weight loss</a:t>
            </a:r>
          </a:p>
          <a:p>
            <a:pPr>
              <a:lnSpc>
                <a:spcPct val="90000"/>
              </a:lnSpc>
            </a:pPr>
            <a:endParaRPr lang="en-GB" sz="2600" b="1"/>
          </a:p>
          <a:p>
            <a:pPr>
              <a:lnSpc>
                <a:spcPct val="90000"/>
              </a:lnSpc>
            </a:pPr>
            <a:endParaRPr lang="en-GB" sz="2600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600" b="1"/>
              <a:t>Blurred vision</a:t>
            </a:r>
          </a:p>
          <a:p>
            <a:pPr>
              <a:lnSpc>
                <a:spcPct val="90000"/>
              </a:lnSpc>
            </a:pPr>
            <a:r>
              <a:rPr lang="en-GB" sz="2600" b="1"/>
              <a:t>Recurrent thrush</a:t>
            </a:r>
          </a:p>
          <a:p>
            <a:pPr>
              <a:lnSpc>
                <a:spcPct val="90000"/>
              </a:lnSpc>
            </a:pPr>
            <a:r>
              <a:rPr lang="en-GB" sz="2600" b="1"/>
              <a:t>Poor healing of wounds</a:t>
            </a:r>
          </a:p>
          <a:p>
            <a:pPr>
              <a:lnSpc>
                <a:spcPct val="90000"/>
              </a:lnSpc>
            </a:pPr>
            <a:r>
              <a:rPr lang="en-GB" sz="2600" b="1"/>
              <a:t>Pruritus vulvae in women</a:t>
            </a:r>
          </a:p>
          <a:p>
            <a:pPr>
              <a:lnSpc>
                <a:spcPct val="90000"/>
              </a:lnSpc>
            </a:pPr>
            <a:r>
              <a:rPr lang="en-GB" sz="2600" b="1"/>
              <a:t>Balanitis in men</a:t>
            </a:r>
          </a:p>
          <a:p>
            <a:pPr>
              <a:lnSpc>
                <a:spcPct val="90000"/>
              </a:lnSpc>
            </a:pPr>
            <a:r>
              <a:rPr lang="en-GB" sz="2600" b="1"/>
              <a:t>Numbness in the feet</a:t>
            </a:r>
          </a:p>
          <a:p>
            <a:pPr>
              <a:lnSpc>
                <a:spcPct val="90000"/>
              </a:lnSpc>
            </a:pPr>
            <a:r>
              <a:rPr lang="en-GB" sz="2600" b="1"/>
              <a:t>Superficial infections, boils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>
                <a:solidFill>
                  <a:srgbClr val="0033CC"/>
                </a:solidFill>
              </a:rPr>
              <a:t>Nutritional considerations Type 1 DM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Aim to co-ordinate lifestyle and insulin therapy with focus on flexibility, good glycaemic control, CVD risk reduction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i="1">
                <a:solidFill>
                  <a:schemeClr val="accent1"/>
                </a:solidFill>
              </a:rPr>
              <a:t>2 main aspects:</a:t>
            </a:r>
          </a:p>
          <a:p>
            <a:pPr>
              <a:lnSpc>
                <a:spcPct val="90000"/>
              </a:lnSpc>
            </a:pPr>
            <a:r>
              <a:rPr lang="en-GB" sz="2400"/>
              <a:t>assessing carbohydrate intake and matching it with insulin dose.</a:t>
            </a:r>
            <a:r>
              <a:rPr lang="en-GB" sz="2400">
                <a:solidFill>
                  <a:srgbClr val="FF0000"/>
                </a:solidFill>
              </a:rPr>
              <a:t> </a:t>
            </a:r>
            <a:endParaRPr lang="en-GB" sz="2000"/>
          </a:p>
          <a:p>
            <a:pPr lvl="1">
              <a:lnSpc>
                <a:spcPct val="90000"/>
              </a:lnSpc>
            </a:pPr>
            <a:r>
              <a:rPr lang="en-GB" sz="1900"/>
              <a:t>carbohydrate counting required </a:t>
            </a:r>
          </a:p>
          <a:p>
            <a:pPr lvl="1">
              <a:lnSpc>
                <a:spcPct val="90000"/>
              </a:lnSpc>
            </a:pPr>
            <a:r>
              <a:rPr lang="en-GB" sz="1900"/>
              <a:t>Also consider effects of exercise, alcohol, GI and illness on BGLs</a:t>
            </a:r>
            <a:endParaRPr lang="en-GB" sz="23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400"/>
              <a:t>encouraging good nutrition (as with Type 2 Diabetes – see later slides)</a:t>
            </a:r>
          </a:p>
          <a:p>
            <a:pPr lvl="1">
              <a:lnSpc>
                <a:spcPct val="90000"/>
              </a:lnSpc>
            </a:pPr>
            <a:r>
              <a:rPr lang="en-GB" sz="1900"/>
              <a:t>healthy eating weight management</a:t>
            </a:r>
          </a:p>
          <a:p>
            <a:pPr lvl="1">
              <a:lnSpc>
                <a:spcPct val="90000"/>
              </a:lnSpc>
            </a:pPr>
            <a:r>
              <a:rPr lang="en-GB" sz="1900"/>
              <a:t>CVD risk reduction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>
                <a:solidFill>
                  <a:srgbClr val="0033CC"/>
                </a:solidFill>
              </a:rPr>
              <a:t>Carbohydrate counting on structured education programmes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421188"/>
          </a:xfrm>
        </p:spPr>
        <p:txBody>
          <a:bodyPr/>
          <a:lstStyle/>
          <a:p>
            <a:r>
              <a:rPr lang="en-GB" sz="2400"/>
              <a:t>DM NSF recommends all patients with Type 1 and Type 2 diabetes are offered structured education</a:t>
            </a:r>
          </a:p>
          <a:p>
            <a:r>
              <a:rPr lang="en-GB" sz="2400"/>
              <a:t>To meet NICE guidelines for structured education. All programmes must: have a structured, written curriculum; have trained educators;  be quality assured; be audited</a:t>
            </a:r>
          </a:p>
          <a:p>
            <a:r>
              <a:rPr lang="en-GB" sz="2400"/>
              <a:t>DAFNE – Dose Adjustment for Normal Eating</a:t>
            </a:r>
          </a:p>
          <a:p>
            <a:r>
              <a:rPr lang="en-GB" sz="2400"/>
              <a:t>ICICLE – Imperial College Insulin Carbohydrate Lifestyle Education</a:t>
            </a:r>
          </a:p>
          <a:p>
            <a:r>
              <a:rPr lang="en-GB" sz="2400"/>
              <a:t>BERTIE – Bournemouth Type 1 Intensive education programme</a:t>
            </a:r>
            <a:r>
              <a:rPr lang="en-GB" sz="2600"/>
              <a:t> </a:t>
            </a:r>
          </a:p>
          <a:p>
            <a:endParaRPr lang="en-GB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af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068638"/>
            <a:ext cx="4495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09600" y="4953000"/>
            <a:ext cx="769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229600" cy="1143000"/>
          </a:xfrm>
        </p:spPr>
        <p:txBody>
          <a:bodyPr/>
          <a:lstStyle/>
          <a:p>
            <a:r>
              <a:rPr lang="en-GB" sz="3800"/>
              <a:t>DAFNE</a:t>
            </a:r>
            <a:r>
              <a:rPr lang="en-GB" sz="3800" b="1"/>
              <a:t/>
            </a:r>
            <a:br>
              <a:rPr lang="en-GB" sz="3800" b="1"/>
            </a:br>
            <a:r>
              <a:rPr lang="en-GB" sz="3400" i="1"/>
              <a:t>(</a:t>
            </a:r>
            <a:r>
              <a:rPr lang="en-GB" sz="2900" i="1"/>
              <a:t>Dose Adjustment For Normal Eating)</a:t>
            </a:r>
            <a:br>
              <a:rPr lang="en-GB" sz="2900" i="1"/>
            </a:br>
            <a:r>
              <a:rPr lang="en-GB" sz="2900" u="sng"/>
              <a:t>www.dafne.uk.com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57200" y="5029200"/>
            <a:ext cx="81534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3086" r="16341" b="18994"/>
          <a:stretch>
            <a:fillRect/>
          </a:stretch>
        </p:blipFill>
        <p:spPr bwMode="auto">
          <a:xfrm>
            <a:off x="250825" y="233363"/>
            <a:ext cx="8675688" cy="66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2" t="13086" r="17513" b="14844"/>
          <a:stretch>
            <a:fillRect/>
          </a:stretch>
        </p:blipFill>
        <p:spPr bwMode="auto">
          <a:xfrm>
            <a:off x="323850" y="0"/>
            <a:ext cx="8353425" cy="682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What is Carbohydrate (CHO)?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quick science lesson…</a:t>
            </a:r>
            <a:endParaRPr lang="en-US"/>
          </a:p>
        </p:txBody>
      </p:sp>
      <p:sp>
        <p:nvSpPr>
          <p:cNvPr id="96259" name="AutoShape 3"/>
          <p:cNvSpPr>
            <a:spLocks noChangeArrowheads="1"/>
          </p:cNvSpPr>
          <p:nvPr/>
        </p:nvSpPr>
        <p:spPr bwMode="auto">
          <a:xfrm>
            <a:off x="1116013" y="1341438"/>
            <a:ext cx="1079500" cy="935037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250825" y="4221163"/>
            <a:ext cx="792163" cy="79216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900113" y="2924175"/>
            <a:ext cx="1008062" cy="93662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2195513" y="2924175"/>
            <a:ext cx="936625" cy="93662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276600" y="1700213"/>
            <a:ext cx="5041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cs typeface="Arial" charset="0"/>
              </a:rPr>
              <a:t>Glucose is a monosaccharide…</a:t>
            </a:r>
            <a:endParaRPr lang="en-US">
              <a:cs typeface="Arial" charset="0"/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4067175" y="2924175"/>
            <a:ext cx="4105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cs typeface="Arial" charset="0"/>
              </a:rPr>
              <a:t>…we get it from disaccharides such as sucrose, lactose and maltose (sugars)…</a:t>
            </a:r>
            <a:endParaRPr lang="en-US">
              <a:cs typeface="Arial" charset="0"/>
            </a:endParaRP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787900" y="4076700"/>
            <a:ext cx="33131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cs typeface="Arial" charset="0"/>
              </a:rPr>
              <a:t>…as well as from oligosaccharides and polysaccharides (starch).</a:t>
            </a:r>
            <a:endParaRPr lang="en-US">
              <a:cs typeface="Arial" charset="0"/>
            </a:endParaRPr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1331913" y="4292600"/>
            <a:ext cx="792162" cy="7921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7" name="AutoShape 11"/>
          <p:cNvSpPr>
            <a:spLocks noChangeArrowheads="1"/>
          </p:cNvSpPr>
          <p:nvPr/>
        </p:nvSpPr>
        <p:spPr bwMode="auto">
          <a:xfrm>
            <a:off x="2555875" y="4292600"/>
            <a:ext cx="792163" cy="7921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8" name="AutoShape 12"/>
          <p:cNvSpPr>
            <a:spLocks noChangeArrowheads="1"/>
          </p:cNvSpPr>
          <p:nvPr/>
        </p:nvSpPr>
        <p:spPr bwMode="auto">
          <a:xfrm>
            <a:off x="3635375" y="4221163"/>
            <a:ext cx="792163" cy="79216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9" name="AutoShape 13"/>
          <p:cNvSpPr>
            <a:spLocks noChangeArrowheads="1"/>
          </p:cNvSpPr>
          <p:nvPr/>
        </p:nvSpPr>
        <p:spPr bwMode="auto">
          <a:xfrm>
            <a:off x="1908175" y="5157788"/>
            <a:ext cx="792163" cy="79216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70" name="AutoShape 14"/>
          <p:cNvSpPr>
            <a:spLocks noChangeArrowheads="1"/>
          </p:cNvSpPr>
          <p:nvPr/>
        </p:nvSpPr>
        <p:spPr bwMode="auto">
          <a:xfrm>
            <a:off x="2627313" y="5805488"/>
            <a:ext cx="792162" cy="792162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971550" y="3213100"/>
            <a:ext cx="86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cs typeface="Arial" charset="0"/>
              </a:rPr>
              <a:t>Glucose</a:t>
            </a:r>
            <a:endParaRPr lang="en-US" sz="1400">
              <a:cs typeface="Arial" charset="0"/>
            </a:endParaRP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116013" y="1557338"/>
            <a:ext cx="935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cs typeface="Arial" charset="0"/>
              </a:rPr>
              <a:t>Glucose</a:t>
            </a:r>
            <a:endParaRPr lang="en-US" sz="1600">
              <a:cs typeface="Arial" charset="0"/>
            </a:endParaRP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250825" y="450850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cs typeface="Arial" charset="0"/>
              </a:rPr>
              <a:t>Glucose</a:t>
            </a:r>
            <a:endParaRPr lang="en-US" sz="1200">
              <a:cs typeface="Arial" charset="0"/>
            </a:endParaRP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1331913" y="4508500"/>
            <a:ext cx="792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cs typeface="Arial" charset="0"/>
              </a:rPr>
              <a:t>Glucose</a:t>
            </a:r>
            <a:endParaRPr lang="en-US" sz="1200">
              <a:cs typeface="Arial" charset="0"/>
            </a:endParaRP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2555875" y="4581525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cs typeface="Arial" charset="0"/>
              </a:rPr>
              <a:t>Glucose</a:t>
            </a:r>
            <a:endParaRPr lang="en-US" sz="1200">
              <a:cs typeface="Arial" charset="0"/>
            </a:endParaRP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3635375" y="450850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cs typeface="Arial" charset="0"/>
              </a:rPr>
              <a:t>Glucose</a:t>
            </a:r>
            <a:endParaRPr lang="en-US" sz="1200">
              <a:cs typeface="Arial" charset="0"/>
            </a:endParaRP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1908175" y="5445125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cs typeface="Arial" charset="0"/>
              </a:rPr>
              <a:t>Glucose</a:t>
            </a:r>
            <a:endParaRPr lang="en-US" sz="1200">
              <a:cs typeface="Arial" charset="0"/>
            </a:endParaRP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2627313" y="6092825"/>
            <a:ext cx="792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cs typeface="Arial" charset="0"/>
              </a:rPr>
              <a:t>Glucose</a:t>
            </a:r>
            <a:endParaRPr lang="en-US" sz="1200">
              <a:cs typeface="Arial" charset="0"/>
            </a:endParaRP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2195513" y="2997200"/>
            <a:ext cx="1079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cs typeface="Arial" charset="0"/>
              </a:rPr>
              <a:t>Glucose</a:t>
            </a:r>
          </a:p>
          <a:p>
            <a:pPr>
              <a:spcBef>
                <a:spcPct val="50000"/>
              </a:spcBef>
            </a:pPr>
            <a:r>
              <a:rPr lang="en-GB" sz="1200">
                <a:cs typeface="Arial" charset="0"/>
              </a:rPr>
              <a:t>Galactose</a:t>
            </a:r>
          </a:p>
          <a:p>
            <a:pPr>
              <a:spcBef>
                <a:spcPct val="50000"/>
              </a:spcBef>
            </a:pPr>
            <a:r>
              <a:rPr lang="en-GB" sz="1200">
                <a:cs typeface="Arial" charset="0"/>
              </a:rPr>
              <a:t>Fructose</a:t>
            </a:r>
            <a:endParaRPr lang="en-US" sz="1200">
              <a:cs typeface="Arial" charset="0"/>
            </a:endParaRPr>
          </a:p>
        </p:txBody>
      </p:sp>
      <p:sp>
        <p:nvSpPr>
          <p:cNvPr id="96280" name="Line 24"/>
          <p:cNvSpPr>
            <a:spLocks noChangeShapeType="1"/>
          </p:cNvSpPr>
          <p:nvPr/>
        </p:nvSpPr>
        <p:spPr bwMode="auto">
          <a:xfrm>
            <a:off x="1908175" y="33575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281" name="Line 25"/>
          <p:cNvSpPr>
            <a:spLocks noChangeShapeType="1"/>
          </p:cNvSpPr>
          <p:nvPr/>
        </p:nvSpPr>
        <p:spPr bwMode="auto">
          <a:xfrm flipH="1">
            <a:off x="1042988" y="46529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>
            <a:off x="2124075" y="46529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>
            <a:off x="3348038" y="4652963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284" name="Line 28"/>
          <p:cNvSpPr>
            <a:spLocks noChangeShapeType="1"/>
          </p:cNvSpPr>
          <p:nvPr/>
        </p:nvSpPr>
        <p:spPr bwMode="auto">
          <a:xfrm>
            <a:off x="1979613" y="494188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>
            <a:off x="2555875" y="5876925"/>
            <a:ext cx="1444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286" name="Line 30"/>
          <p:cNvSpPr>
            <a:spLocks noChangeShapeType="1"/>
          </p:cNvSpPr>
          <p:nvPr/>
        </p:nvSpPr>
        <p:spPr bwMode="auto">
          <a:xfrm flipH="1">
            <a:off x="0" y="4581525"/>
            <a:ext cx="250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287" name="Line 31"/>
          <p:cNvSpPr>
            <a:spLocks noChangeShapeType="1"/>
          </p:cNvSpPr>
          <p:nvPr/>
        </p:nvSpPr>
        <p:spPr bwMode="auto">
          <a:xfrm>
            <a:off x="4427538" y="45815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4356100" y="5300663"/>
            <a:ext cx="4537075" cy="12096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cs typeface="Arial" charset="0"/>
              </a:rPr>
              <a:t>Disaccharides, oligosaccharides and polysaccharides are broken down into monosaccharides by enzymes, and are absorbed in the small intestine</a:t>
            </a:r>
            <a:endParaRPr lang="en-US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Carbohydrate-containing foods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600" b="1" i="1">
                <a:solidFill>
                  <a:schemeClr val="accent1"/>
                </a:solidFill>
              </a:rPr>
              <a:t>Cereal derived starch products:</a:t>
            </a:r>
            <a:r>
              <a:rPr lang="en-GB" sz="2600"/>
              <a:t> breakfast cereals, grains, bread, rice, pasta, couscous, flour based products [pastry, biscuits, cakes]  thickening agents (cornflour)</a:t>
            </a:r>
          </a:p>
          <a:p>
            <a:r>
              <a:rPr lang="en-GB" sz="2600" b="1" i="1">
                <a:solidFill>
                  <a:schemeClr val="accent1"/>
                </a:solidFill>
              </a:rPr>
              <a:t>Vegetable starch:</a:t>
            </a:r>
            <a:r>
              <a:rPr lang="en-GB" sz="2600"/>
              <a:t> potato, legumes [lentils, beans, peas], yam, sweet potato</a:t>
            </a:r>
          </a:p>
          <a:p>
            <a:r>
              <a:rPr lang="en-GB" sz="2600" b="1" i="1">
                <a:solidFill>
                  <a:schemeClr val="accent1"/>
                </a:solidFill>
              </a:rPr>
              <a:t>Fructose:</a:t>
            </a:r>
            <a:r>
              <a:rPr lang="en-GB" sz="2600"/>
              <a:t> fruit, fruit juice</a:t>
            </a:r>
          </a:p>
          <a:p>
            <a:r>
              <a:rPr lang="en-GB" sz="2600" b="1" i="1">
                <a:solidFill>
                  <a:schemeClr val="accent1"/>
                </a:solidFill>
              </a:rPr>
              <a:t>Lactose foods</a:t>
            </a:r>
            <a:r>
              <a:rPr lang="en-GB" sz="2600" b="1">
                <a:solidFill>
                  <a:schemeClr val="accent1"/>
                </a:solidFill>
              </a:rPr>
              <a:t>:</a:t>
            </a:r>
            <a:r>
              <a:rPr lang="en-GB" sz="2600"/>
              <a:t> milk, yoghurt, ice cream, custard</a:t>
            </a:r>
            <a:r>
              <a:rPr lang="en-GB" sz="2600" b="1"/>
              <a:t> </a:t>
            </a:r>
          </a:p>
          <a:p>
            <a:r>
              <a:rPr lang="en-GB" sz="2600" b="1" i="1">
                <a:solidFill>
                  <a:schemeClr val="accent1"/>
                </a:solidFill>
              </a:rPr>
              <a:t>Sucrose (Table Sugar</a:t>
            </a:r>
            <a:r>
              <a:rPr lang="en-GB" sz="2600" b="1">
                <a:solidFill>
                  <a:schemeClr val="accent1"/>
                </a:solidFill>
              </a:rPr>
              <a:t>):</a:t>
            </a:r>
            <a:r>
              <a:rPr lang="en-GB" sz="2600"/>
              <a:t> chocolate &amp; confectionary, ordinary soft-drinks, desserts, cakes, etc</a:t>
            </a:r>
          </a:p>
          <a:p>
            <a:endParaRPr lang="en-GB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foods are not counted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Meat, fish, chicken, eggs, nuts</a:t>
            </a:r>
          </a:p>
          <a:p>
            <a:r>
              <a:rPr lang="en-GB"/>
              <a:t>Cheese</a:t>
            </a:r>
          </a:p>
          <a:p>
            <a:r>
              <a:rPr lang="en-GB"/>
              <a:t>Most vegetables (except starchy vegetables)</a:t>
            </a:r>
          </a:p>
          <a:p>
            <a:r>
              <a:rPr lang="en-GB"/>
              <a:t>Diet drinks, sugar free drinks, most artificial sweeteners</a:t>
            </a:r>
          </a:p>
          <a:p>
            <a:r>
              <a:rPr lang="en-GB"/>
              <a:t>Alcohol (but some alcoholic drinks contain unfermented sugars/starches)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/>
              <a:t>Why count carbohydrate in Type 1 Diabetes?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824412"/>
          </a:xfrm>
        </p:spPr>
        <p:txBody>
          <a:bodyPr/>
          <a:lstStyle/>
          <a:p>
            <a:pPr marL="571500" indent="-571500">
              <a:lnSpc>
                <a:spcPct val="90000"/>
              </a:lnSpc>
            </a:pPr>
            <a:r>
              <a:rPr lang="en-US" sz="2400"/>
              <a:t>Insulin is required to utilise glucose</a:t>
            </a:r>
          </a:p>
          <a:p>
            <a:pPr marL="571500" indent="-571500">
              <a:lnSpc>
                <a:spcPct val="90000"/>
              </a:lnSpc>
            </a:pPr>
            <a:r>
              <a:rPr lang="en-US" sz="2400"/>
              <a:t>Glucose comes from carbohdrate</a:t>
            </a:r>
          </a:p>
          <a:p>
            <a:pPr marL="571500" indent="-571500">
              <a:lnSpc>
                <a:spcPct val="90000"/>
              </a:lnSpc>
            </a:pPr>
            <a:r>
              <a:rPr lang="en-US" sz="2400"/>
              <a:t>Insulin and glucose need to be well match to prevent hypoglycaemia or hyperglycaemia</a:t>
            </a:r>
          </a:p>
          <a:p>
            <a:pPr marL="571500" indent="-571500">
              <a:lnSpc>
                <a:spcPct val="90000"/>
              </a:lnSpc>
            </a:pPr>
            <a:r>
              <a:rPr lang="en-US" sz="2400"/>
              <a:t>So either: </a:t>
            </a:r>
          </a:p>
          <a:p>
            <a:pPr marL="839788" lvl="1" indent="-495300">
              <a:lnSpc>
                <a:spcPct val="90000"/>
              </a:lnSpc>
            </a:pPr>
            <a:r>
              <a:rPr lang="en-US" sz="2200"/>
              <a:t>match insulin to carbohydrate intake </a:t>
            </a:r>
          </a:p>
          <a:p>
            <a:pPr marL="839788" lvl="1" indent="-495300">
              <a:lnSpc>
                <a:spcPct val="90000"/>
              </a:lnSpc>
            </a:pPr>
            <a:r>
              <a:rPr lang="en-US" sz="2200"/>
              <a:t>or maintain a consistent carbohydrate intake.</a:t>
            </a:r>
            <a:endParaRPr lang="en-GB" sz="2200"/>
          </a:p>
          <a:p>
            <a:pPr marL="571500" indent="-571500">
              <a:lnSpc>
                <a:spcPct val="90000"/>
              </a:lnSpc>
            </a:pPr>
            <a:r>
              <a:rPr lang="en-US" sz="2300"/>
              <a:t>Qualitative benefits:</a:t>
            </a:r>
          </a:p>
          <a:p>
            <a:pPr marL="839788" lvl="1" indent="-495300">
              <a:lnSpc>
                <a:spcPct val="90000"/>
              </a:lnSpc>
            </a:pPr>
            <a:r>
              <a:rPr lang="en-US" sz="2200"/>
              <a:t>Improved quality of life, food freedom, general well being</a:t>
            </a:r>
          </a:p>
          <a:p>
            <a:pPr marL="571500" indent="-571500">
              <a:lnSpc>
                <a:spcPct val="90000"/>
              </a:lnSpc>
            </a:pPr>
            <a:r>
              <a:rPr lang="en-US" sz="2300"/>
              <a:t>Quantitative benefits:</a:t>
            </a:r>
          </a:p>
          <a:p>
            <a:pPr marL="839788" lvl="1" indent="-495300">
              <a:lnSpc>
                <a:spcPct val="90000"/>
              </a:lnSpc>
            </a:pPr>
            <a:r>
              <a:rPr lang="en-US" sz="2200"/>
              <a:t>Less hypoglycemic episodes, improved glycaemic control/HbA1c.</a:t>
            </a:r>
          </a:p>
          <a:p>
            <a:pPr marL="571500" indent="-571500">
              <a:lnSpc>
                <a:spcPct val="90000"/>
              </a:lnSpc>
            </a:pPr>
            <a:endParaRPr lang="en-US" sz="2300"/>
          </a:p>
          <a:p>
            <a:pPr marL="571500" indent="-571500">
              <a:lnSpc>
                <a:spcPct val="90000"/>
              </a:lnSpc>
            </a:pPr>
            <a:endParaRPr lang="en-GB"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are the differences between Type 1 and Type 2 Diabetes?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b="1">
                <a:latin typeface="Trebuchet MS" pitchFamily="34" charset="0"/>
              </a:rPr>
              <a:t>Error in estimating!</a:t>
            </a:r>
            <a:br>
              <a:rPr lang="en-GB" sz="2100" b="1">
                <a:latin typeface="Trebuchet MS" pitchFamily="34" charset="0"/>
              </a:rPr>
            </a:br>
            <a:r>
              <a:rPr lang="en-GB" sz="2100">
                <a:latin typeface="Trebuchet MS" pitchFamily="34" charset="0"/>
              </a:rPr>
              <a:t>Each of the pictures shows 40g of carbohydrate in 4 potato dishes – note how the size of the serving varies according to the different way the potato is prepared.</a:t>
            </a: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476375" y="1773238"/>
          <a:ext cx="2808288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4" name="Photo Editor Photo" r:id="rId3" imgW="2534004" imgH="1924319" progId="MSPhotoEd.3">
                  <p:embed/>
                </p:oleObj>
              </mc:Choice>
              <mc:Fallback>
                <p:oleObj name="Photo Editor Photo" r:id="rId3" imgW="2534004" imgH="1924319" progId="MSPhotoEd.3">
                  <p:embed/>
                  <p:pic>
                    <p:nvPicPr>
                      <p:cNvPr id="0" name="Object 3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773238"/>
                        <a:ext cx="2808288" cy="196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284663" y="1773238"/>
          <a:ext cx="3024187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5" name="Photo Editor Photo" r:id="rId5" imgW="2495238" imgH="1552792" progId="MSPhotoEd.3">
                  <p:embed/>
                </p:oleObj>
              </mc:Choice>
              <mc:Fallback>
                <p:oleObj name="Photo Editor Photo" r:id="rId5" imgW="2495238" imgH="1552792" progId="MSPhotoEd.3">
                  <p:embed/>
                  <p:pic>
                    <p:nvPicPr>
                      <p:cNvPr id="0" name="Object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1773238"/>
                        <a:ext cx="3024187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381" name="Group 4"/>
          <p:cNvGrpSpPr>
            <a:grpSpLocks/>
          </p:cNvGrpSpPr>
          <p:nvPr/>
        </p:nvGrpSpPr>
        <p:grpSpPr bwMode="auto">
          <a:xfrm>
            <a:off x="1476375" y="3716338"/>
            <a:ext cx="5829300" cy="2017712"/>
            <a:chOff x="1710" y="11214"/>
            <a:chExt cx="9180" cy="3362"/>
          </a:xfrm>
        </p:grpSpPr>
        <p:graphicFrame>
          <p:nvGraphicFramePr>
            <p:cNvPr id="101382" name="Object 6"/>
            <p:cNvGraphicFramePr>
              <a:graphicFrameLocks noChangeAspect="1"/>
            </p:cNvGraphicFramePr>
            <p:nvPr/>
          </p:nvGraphicFramePr>
          <p:xfrm>
            <a:off x="6180" y="11214"/>
            <a:ext cx="4710" cy="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86" name="Photo Editor Photo" r:id="rId7" imgW="2676899" imgH="1571844" progId="MSPhotoEd.3">
                    <p:embed/>
                  </p:oleObj>
                </mc:Choice>
                <mc:Fallback>
                  <p:oleObj name="Photo Editor Photo" r:id="rId7" imgW="2676899" imgH="1571844" progId="MSPhotoEd.3">
                    <p:embed/>
                    <p:pic>
                      <p:nvPicPr>
                        <p:cNvPr id="0" name="Object 6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0" y="11214"/>
                          <a:ext cx="4710" cy="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383" name="Object 7"/>
            <p:cNvGraphicFramePr>
              <a:graphicFrameLocks noChangeAspect="1"/>
            </p:cNvGraphicFramePr>
            <p:nvPr/>
          </p:nvGraphicFramePr>
          <p:xfrm>
            <a:off x="1710" y="11214"/>
            <a:ext cx="4740" cy="3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87" name="Photo Editor Photo" r:id="rId9" imgW="2467319" imgH="1724266" progId="MSPhotoEd.3">
                    <p:embed/>
                  </p:oleObj>
                </mc:Choice>
                <mc:Fallback>
                  <p:oleObj name="Photo Editor Photo" r:id="rId9" imgW="2467319" imgH="1724266" progId="MSPhotoEd.3">
                    <p:embed/>
                    <p:pic>
                      <p:nvPicPr>
                        <p:cNvPr id="0" name="Object 7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0" y="11214"/>
                          <a:ext cx="4740" cy="3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 you calculate carbohydrate?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100"/>
              <a:t>Weighing food and using Carbohdrate per 100g to calculate carbs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E.g. baked potatoes contain 33g carbs per 100g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A typical baked potato may weigh 150g</a:t>
            </a:r>
          </a:p>
          <a:p>
            <a:pPr>
              <a:lnSpc>
                <a:spcPct val="90000"/>
              </a:lnSpc>
            </a:pPr>
            <a:r>
              <a:rPr lang="en-GB" sz="2100"/>
              <a:t>Typical servings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1 tbsp cooked rice = 10g carbs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½ cup cooked pasta = 10g carbs</a:t>
            </a:r>
          </a:p>
          <a:p>
            <a:pPr>
              <a:lnSpc>
                <a:spcPct val="90000"/>
              </a:lnSpc>
            </a:pPr>
            <a:r>
              <a:rPr lang="en-GB" sz="2100"/>
              <a:t>Food labels</a:t>
            </a:r>
          </a:p>
          <a:p>
            <a:pPr>
              <a:lnSpc>
                <a:spcPct val="90000"/>
              </a:lnSpc>
            </a:pPr>
            <a:endParaRPr lang="en-GB" sz="2100"/>
          </a:p>
          <a:p>
            <a:pPr>
              <a:lnSpc>
                <a:spcPct val="90000"/>
              </a:lnSpc>
            </a:pPr>
            <a:endParaRPr lang="en-GB" sz="2100"/>
          </a:p>
          <a:p>
            <a:pPr>
              <a:lnSpc>
                <a:spcPct val="90000"/>
              </a:lnSpc>
            </a:pPr>
            <a:endParaRPr lang="en-GB" sz="2100"/>
          </a:p>
          <a:p>
            <a:pPr>
              <a:lnSpc>
                <a:spcPct val="90000"/>
              </a:lnSpc>
            </a:pPr>
            <a:endParaRPr lang="en-GB" sz="21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100"/>
              <a:t>.</a:t>
            </a:r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70462" r="54306" b="16345"/>
          <a:stretch>
            <a:fillRect/>
          </a:stretch>
        </p:blipFill>
        <p:spPr bwMode="auto">
          <a:xfrm>
            <a:off x="1042988" y="4437063"/>
            <a:ext cx="288131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800"/>
              <a:t>Pros and cons </a:t>
            </a:r>
            <a:br>
              <a:rPr lang="en-GB" sz="3800"/>
            </a:br>
            <a:r>
              <a:rPr lang="en-GB" sz="3800"/>
              <a:t>of counting carbs in Type 1 Diabetes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200"/>
              <a:t>“Food freedom”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Vary meal times or skip meals/snacks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Enjoy eating out 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Enjoy a wider variety of foods 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Avoid fear or guilt</a:t>
            </a:r>
          </a:p>
          <a:p>
            <a:pPr>
              <a:lnSpc>
                <a:spcPct val="80000"/>
              </a:lnSpc>
            </a:pPr>
            <a:r>
              <a:rPr lang="en-GB" sz="2200"/>
              <a:t>Improved quality of life</a:t>
            </a:r>
          </a:p>
          <a:p>
            <a:pPr>
              <a:lnSpc>
                <a:spcPct val="80000"/>
              </a:lnSpc>
            </a:pPr>
            <a:r>
              <a:rPr lang="en-GB" sz="2200"/>
              <a:t>Improved glycaemic control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Predict blood glucose responses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Achieve appropriate blood glucose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Less hypoglycaemia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Improved HbA1c</a:t>
            </a:r>
          </a:p>
          <a:p>
            <a:pPr>
              <a:lnSpc>
                <a:spcPct val="80000"/>
              </a:lnSpc>
            </a:pPr>
            <a:endParaRPr lang="en-GB" sz="220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200"/>
              <a:t>Blood testing</a:t>
            </a:r>
          </a:p>
          <a:p>
            <a:pPr>
              <a:lnSpc>
                <a:spcPct val="80000"/>
              </a:lnSpc>
            </a:pPr>
            <a:r>
              <a:rPr lang="en-GB" sz="2200"/>
              <a:t>Reading labels</a:t>
            </a:r>
          </a:p>
          <a:p>
            <a:pPr>
              <a:lnSpc>
                <a:spcPct val="80000"/>
              </a:lnSpc>
            </a:pPr>
            <a:r>
              <a:rPr lang="en-GB" sz="2200"/>
              <a:t>Weighing foods</a:t>
            </a:r>
          </a:p>
          <a:p>
            <a:pPr>
              <a:lnSpc>
                <a:spcPct val="80000"/>
              </a:lnSpc>
            </a:pPr>
            <a:r>
              <a:rPr lang="en-GB" sz="2200"/>
              <a:t>Keeping records</a:t>
            </a:r>
          </a:p>
          <a:p>
            <a:pPr>
              <a:lnSpc>
                <a:spcPct val="80000"/>
              </a:lnSpc>
            </a:pPr>
            <a:r>
              <a:rPr lang="en-GB" sz="2200"/>
              <a:t>Possibly weight gain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Quiz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Name one dairy product that contains carbohydrate</a:t>
            </a:r>
          </a:p>
          <a:p>
            <a:r>
              <a:rPr lang="en-GB"/>
              <a:t>Milk/yogurt/ice cream/custard</a:t>
            </a:r>
          </a:p>
          <a:p>
            <a:endParaRPr lang="en-GB"/>
          </a:p>
          <a:p>
            <a:r>
              <a:rPr lang="en-GB"/>
              <a:t>What is the name of the sugar it contains?</a:t>
            </a:r>
          </a:p>
          <a:p>
            <a:r>
              <a:rPr lang="en-GB"/>
              <a:t>Lactose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Nutritional management of Type 2 Diabetes</a:t>
            </a: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Type 2 Diabetes facts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600"/>
              <a:t>347 million people worldwide have diabetes</a:t>
            </a:r>
          </a:p>
          <a:p>
            <a:r>
              <a:rPr lang="en-GB" sz="2600"/>
              <a:t>In 2004, an estimated 3.4 million people died from consequences of high fasting blood sugar</a:t>
            </a:r>
          </a:p>
          <a:p>
            <a:r>
              <a:rPr lang="en-GB" sz="2600"/>
              <a:t>More than 80% of diabetes deaths occur in low- and middle-income countries</a:t>
            </a:r>
          </a:p>
          <a:p>
            <a:r>
              <a:rPr lang="en-GB" sz="2600"/>
              <a:t>WHO projects that diabetes will be the 7th leading cause of death in 2030</a:t>
            </a:r>
          </a:p>
          <a:p>
            <a:r>
              <a:rPr lang="en-GB" sz="2600"/>
              <a:t>Healthy diet, regular physical activity, maintaining a normal body weight and avoiding tobacco use can prevent or delay the onset of type 2 diabetes. </a:t>
            </a:r>
          </a:p>
          <a:p>
            <a:endParaRPr lang="en-GB" sz="2600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  <a:p>
            <a:pPr eaLnBrk="0" hangingPunct="0"/>
            <a:endParaRPr lang="en-GB"/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  <a:p>
            <a:pPr eaLnBrk="0" hangingPunct="0"/>
            <a:endParaRPr lang="en-GB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609600"/>
          </a:xfrm>
        </p:spPr>
        <p:txBody>
          <a:bodyPr/>
          <a:lstStyle/>
          <a:p>
            <a:r>
              <a:rPr lang="en-GB">
                <a:solidFill>
                  <a:srgbClr val="0033CC"/>
                </a:solidFill>
              </a:rPr>
              <a:t>Type 2 diabetes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495800"/>
          </a:xfrm>
        </p:spPr>
        <p:txBody>
          <a:bodyPr/>
          <a:lstStyle/>
          <a:p>
            <a:r>
              <a:rPr lang="en-GB"/>
              <a:t>A multi-faceted challenge!</a:t>
            </a:r>
          </a:p>
          <a:p>
            <a:r>
              <a:rPr lang="en-GB"/>
              <a:t>80% people with Type 2 diabetes are overweight/obese</a:t>
            </a:r>
          </a:p>
          <a:p>
            <a:r>
              <a:rPr lang="en-GB"/>
              <a:t>Hypertension and dyslipidaemia are very common</a:t>
            </a:r>
          </a:p>
          <a:p>
            <a:r>
              <a:rPr lang="en-GB"/>
              <a:t>Many people are diagnosed when complications of diabetes are already present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Glycaemic control in type 2 Diabetes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507413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Weight loss is the primary nutritional strategy in overweight or obese patients</a:t>
            </a:r>
          </a:p>
          <a:p>
            <a:pPr>
              <a:lnSpc>
                <a:spcPct val="90000"/>
              </a:lnSpc>
            </a:pPr>
            <a:r>
              <a:rPr lang="en-GB" sz="2800"/>
              <a:t>Regular, moderate physical activity can reduce HbA1c by 0.45 – 0.65% independent of weight loss.</a:t>
            </a:r>
          </a:p>
          <a:p>
            <a:pPr>
              <a:lnSpc>
                <a:spcPct val="90000"/>
              </a:lnSpc>
            </a:pPr>
            <a:r>
              <a:rPr lang="en-GB" sz="2800"/>
              <a:t>Total energy intake most important for optimal glycaemic control.</a:t>
            </a:r>
          </a:p>
          <a:p>
            <a:pPr>
              <a:lnSpc>
                <a:spcPct val="90000"/>
              </a:lnSpc>
            </a:pPr>
            <a:r>
              <a:rPr lang="en-GB" sz="2800"/>
              <a:t>Total amount of carbohydrate consumed is a strong predictor of glycaemic response</a:t>
            </a:r>
          </a:p>
          <a:p>
            <a:pPr>
              <a:lnSpc>
                <a:spcPct val="90000"/>
              </a:lnSpc>
            </a:pPr>
            <a:r>
              <a:rPr lang="en-GB" sz="2800"/>
              <a:t>Monitoring total carbohydrate intake is a key strategy in achieving glycaemic control.</a:t>
            </a:r>
          </a:p>
          <a:p>
            <a:pPr>
              <a:lnSpc>
                <a:spcPct val="90000"/>
              </a:lnSpc>
            </a:pPr>
            <a:r>
              <a:rPr lang="en-GB" sz="2800"/>
              <a:t>Low GI diets may reduce HbA1c up to 0.5%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/>
              <a:t>Weight management in Type 2 Diabetes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569325" cy="4862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Weight reduction for the overweight or obese person with Type 2 diabetes is effective in improving glycaemic control and cardiovascular risk factors.</a:t>
            </a:r>
          </a:p>
          <a:p>
            <a:pPr>
              <a:lnSpc>
                <a:spcPct val="80000"/>
              </a:lnSpc>
            </a:pPr>
            <a:r>
              <a:rPr lang="en-GB" sz="2400"/>
              <a:t>Total energy intake should be less than energy expenditure</a:t>
            </a:r>
          </a:p>
          <a:p>
            <a:pPr>
              <a:lnSpc>
                <a:spcPct val="80000"/>
              </a:lnSpc>
            </a:pPr>
            <a:r>
              <a:rPr lang="en-GB" sz="2400"/>
              <a:t>Recommendation for people without diabetes are appropriate and can be adopted by people with diabetes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Dietary, physical activity, surgical, pharmaceutical</a:t>
            </a:r>
          </a:p>
          <a:p>
            <a:pPr>
              <a:lnSpc>
                <a:spcPct val="80000"/>
              </a:lnSpc>
            </a:pPr>
            <a:r>
              <a:rPr lang="en-GB" sz="2400"/>
              <a:t>Look AHEAD study in US - lifestyle interventions, including a low-fat diet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reduced bodyweight, 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HbA1c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Reduced cardiovascular risk factors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2000"/>
              <a:t>maintained over four years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GB" sz="1000"/>
              <a:t>Look AHEAD Research Group, Wing RR (2010). Long-term effects of a lifestyle intervention on weight and cardiovascular risk factors in individuals with type 2 diabetes mellitus: four-year results of the Look AHEAD trial. </a:t>
            </a:r>
            <a:r>
              <a:rPr lang="en-GB" sz="1000" i="1"/>
              <a:t>Arch Intern Med </a:t>
            </a:r>
            <a:r>
              <a:rPr lang="en-GB" sz="1000" b="1"/>
              <a:t>170 </a:t>
            </a:r>
            <a:r>
              <a:rPr lang="en-GB" sz="1000"/>
              <a:t>(17); 1566–75.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3CC"/>
                </a:solidFill>
              </a:rPr>
              <a:t>Obesity</a:t>
            </a:r>
            <a:br>
              <a:rPr lang="en-GB">
                <a:solidFill>
                  <a:srgbClr val="0033CC"/>
                </a:solidFill>
              </a:rPr>
            </a:br>
            <a:r>
              <a:rPr lang="en-GB">
                <a:solidFill>
                  <a:srgbClr val="0033CC"/>
                </a:solidFill>
              </a:rPr>
              <a:t>- treatment options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7772400" cy="4495800"/>
          </a:xfrm>
        </p:spPr>
        <p:txBody>
          <a:bodyPr/>
          <a:lstStyle/>
          <a:p>
            <a:r>
              <a:rPr lang="en-GB" sz="2600"/>
              <a:t>Prevention</a:t>
            </a:r>
          </a:p>
          <a:p>
            <a:r>
              <a:rPr lang="en-GB" sz="2600"/>
              <a:t>Hypocaloric diet (reduce by 500 kcals./day to lose 0.5kg per week) + exercise</a:t>
            </a:r>
          </a:p>
          <a:p>
            <a:r>
              <a:rPr lang="en-GB" sz="2600"/>
              <a:t>Therapeutic agents</a:t>
            </a:r>
          </a:p>
          <a:p>
            <a:pPr>
              <a:buFont typeface="Wingdings" pitchFamily="2" charset="2"/>
              <a:buNone/>
            </a:pPr>
            <a:r>
              <a:rPr lang="en-GB" sz="2600"/>
              <a:t>	(Orlistat)</a:t>
            </a:r>
          </a:p>
          <a:p>
            <a:r>
              <a:rPr lang="en-GB" sz="2600"/>
              <a:t>Surgery – can “cure” Type 2 diabetes</a:t>
            </a:r>
          </a:p>
          <a:p>
            <a:pPr>
              <a:buFont typeface="Wingdings" pitchFamily="2" charset="2"/>
              <a:buNone/>
            </a:pPr>
            <a:r>
              <a:rPr lang="en-GB" sz="2600"/>
              <a:t>	(gastric by-pass gives best results)</a:t>
            </a:r>
          </a:p>
          <a:p>
            <a:r>
              <a:rPr lang="en-GB" sz="2600"/>
              <a:t>Combination of the above</a:t>
            </a:r>
          </a:p>
          <a:p>
            <a:pPr>
              <a:buFont typeface="Wingdings" pitchFamily="2" charset="2"/>
              <a:buNone/>
            </a:pPr>
            <a:endParaRPr lang="en-GB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/>
              <a:t>Characteristics of Type 1 and Type 2 Diabetes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700" b="1"/>
              <a:t>Type 1 Diabetes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Usually &lt; 30 years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Usually rapid onset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Normal or underweight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Associated with specific human leucocyte antigen (HLA)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Autoimmune disease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Viral infection trigger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Early insulin secretion becomes impaired and later on totally absent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Ketosis is common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5-15% of all diagnosed cases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Complications are not common at diagnosis</a:t>
            </a:r>
          </a:p>
          <a:p>
            <a:pPr lvl="1">
              <a:lnSpc>
                <a:spcPct val="80000"/>
              </a:lnSpc>
            </a:pPr>
            <a:r>
              <a:rPr lang="en-GB" sz="1700"/>
              <a:t>Treatment is insulin</a:t>
            </a:r>
          </a:p>
          <a:p>
            <a:pPr lvl="1">
              <a:lnSpc>
                <a:spcPct val="80000"/>
              </a:lnSpc>
            </a:pPr>
            <a:endParaRPr lang="en-GB" sz="1500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1700" b="1"/>
              <a:t>Type 2 Diabetes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Usually &gt; 40 years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Usually gradual onset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80% are overweight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No HLA association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Nil autoimmune disease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No evidence of viral trigger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Insulin deficiency and/or insulin resistance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Ketosis is rare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85-95% of all diagnosed cases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Complications often present at diagnosis</a:t>
            </a:r>
          </a:p>
          <a:p>
            <a:pPr lvl="1">
              <a:lnSpc>
                <a:spcPct val="90000"/>
              </a:lnSpc>
            </a:pPr>
            <a:r>
              <a:rPr lang="en-GB" sz="1700"/>
              <a:t>Treatment is diet and exercise +/- tablet and/or insulin</a:t>
            </a:r>
          </a:p>
          <a:p>
            <a:pPr lvl="1">
              <a:lnSpc>
                <a:spcPct val="90000"/>
              </a:lnSpc>
            </a:pPr>
            <a:endParaRPr lang="en-GB"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10139" r="19882" b="4231"/>
          <a:stretch>
            <a:fillRect/>
          </a:stretch>
        </p:blipFill>
        <p:spPr bwMode="auto">
          <a:xfrm>
            <a:off x="1692275" y="17463"/>
            <a:ext cx="5838825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>
                <a:solidFill>
                  <a:srgbClr val="0033CC"/>
                </a:solidFill>
              </a:rPr>
              <a:t>What are the effects of diabetes medications on weight?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600"/>
              <a:t>1. Biguanides – metformin</a:t>
            </a:r>
          </a:p>
          <a:p>
            <a:r>
              <a:rPr lang="en-GB" sz="2600"/>
              <a:t>2. Sulphonylureas e.g gliclazide</a:t>
            </a:r>
          </a:p>
          <a:p>
            <a:r>
              <a:rPr lang="en-GB" sz="2600"/>
              <a:t>3. Prandial glucose regulators e.g. nateglinide</a:t>
            </a:r>
          </a:p>
          <a:p>
            <a:r>
              <a:rPr lang="en-GB" sz="2600"/>
              <a:t>4. Alpha glucosidase inhibitors - acarbose</a:t>
            </a:r>
          </a:p>
          <a:p>
            <a:r>
              <a:rPr lang="en-GB" sz="2600"/>
              <a:t>5. Thiazolidinediones (glitazones) - pioglitazone</a:t>
            </a:r>
          </a:p>
          <a:p>
            <a:r>
              <a:rPr lang="en-GB" sz="2600"/>
              <a:t>6. Incretin mimetics – Exenetide, Byetta.</a:t>
            </a:r>
          </a:p>
          <a:p>
            <a:r>
              <a:rPr lang="en-GB" sz="2600"/>
              <a:t>7. DPP4-inhibitors e.g. Sitagliptin, saxagliptin</a:t>
            </a:r>
          </a:p>
          <a:p>
            <a:r>
              <a:rPr lang="en-GB" sz="2600"/>
              <a:t>8. Insulin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>
                <a:solidFill>
                  <a:srgbClr val="0033CC"/>
                </a:solidFill>
              </a:rPr>
              <a:t>What are the effects of diabetes medications on weight?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600">
                <a:solidFill>
                  <a:schemeClr val="accent2"/>
                </a:solidFill>
              </a:rPr>
              <a:t>1. Biguanides – metformin - NEUTRAL</a:t>
            </a:r>
          </a:p>
          <a:p>
            <a:pPr>
              <a:lnSpc>
                <a:spcPct val="80000"/>
              </a:lnSpc>
            </a:pPr>
            <a:r>
              <a:rPr lang="en-GB" sz="2600"/>
              <a:t>2. </a:t>
            </a:r>
            <a:r>
              <a:rPr lang="en-GB" sz="2600">
                <a:solidFill>
                  <a:srgbClr val="B90E01"/>
                </a:solidFill>
              </a:rPr>
              <a:t>Sulphonylureas e.g gliclazide - GAIN</a:t>
            </a:r>
          </a:p>
          <a:p>
            <a:pPr>
              <a:lnSpc>
                <a:spcPct val="80000"/>
              </a:lnSpc>
            </a:pPr>
            <a:r>
              <a:rPr lang="en-GB" sz="2600"/>
              <a:t>3. </a:t>
            </a:r>
            <a:r>
              <a:rPr lang="en-GB" sz="2600">
                <a:solidFill>
                  <a:schemeClr val="accent2"/>
                </a:solidFill>
              </a:rPr>
              <a:t>Prandial glucose regulators e.g. nateglinide - NEUTRAL</a:t>
            </a:r>
          </a:p>
          <a:p>
            <a:pPr>
              <a:lnSpc>
                <a:spcPct val="80000"/>
              </a:lnSpc>
            </a:pPr>
            <a:r>
              <a:rPr lang="en-GB" sz="2600"/>
              <a:t>4. </a:t>
            </a:r>
            <a:r>
              <a:rPr lang="en-GB" sz="2600">
                <a:solidFill>
                  <a:schemeClr val="accent2"/>
                </a:solidFill>
              </a:rPr>
              <a:t>Alpha glucosidase inhibitors – acarbose - NEUTRAL</a:t>
            </a:r>
          </a:p>
          <a:p>
            <a:pPr>
              <a:lnSpc>
                <a:spcPct val="80000"/>
              </a:lnSpc>
            </a:pPr>
            <a:r>
              <a:rPr lang="en-GB" sz="2600"/>
              <a:t>5. </a:t>
            </a:r>
            <a:r>
              <a:rPr lang="en-GB" sz="2600">
                <a:solidFill>
                  <a:srgbClr val="B90E01"/>
                </a:solidFill>
              </a:rPr>
              <a:t>Thiazolidinediones (glitazones) – pioglitazone - GAIN</a:t>
            </a:r>
          </a:p>
          <a:p>
            <a:pPr>
              <a:lnSpc>
                <a:spcPct val="80000"/>
              </a:lnSpc>
            </a:pPr>
            <a:r>
              <a:rPr lang="en-GB" sz="2600"/>
              <a:t>6. </a:t>
            </a:r>
            <a:r>
              <a:rPr lang="en-GB" sz="2600">
                <a:solidFill>
                  <a:srgbClr val="00CC00"/>
                </a:solidFill>
              </a:rPr>
              <a:t>Incretin mimetics – Exenetide, Byetta - LOSS</a:t>
            </a:r>
            <a:endParaRPr lang="en-GB" sz="2600"/>
          </a:p>
          <a:p>
            <a:pPr>
              <a:lnSpc>
                <a:spcPct val="80000"/>
              </a:lnSpc>
            </a:pPr>
            <a:r>
              <a:rPr lang="en-GB" sz="2600"/>
              <a:t>7. </a:t>
            </a:r>
            <a:r>
              <a:rPr lang="en-GB" sz="2600">
                <a:solidFill>
                  <a:schemeClr val="accent2"/>
                </a:solidFill>
              </a:rPr>
              <a:t>DPP4-inhibitors e.g. Sitagliptin, saxagliptin - NEUTRAL</a:t>
            </a:r>
          </a:p>
          <a:p>
            <a:pPr>
              <a:lnSpc>
                <a:spcPct val="80000"/>
              </a:lnSpc>
            </a:pPr>
            <a:r>
              <a:rPr lang="en-GB" sz="2600"/>
              <a:t>8. </a:t>
            </a:r>
            <a:r>
              <a:rPr lang="en-GB" sz="2600">
                <a:solidFill>
                  <a:srgbClr val="B90E01"/>
                </a:solidFill>
              </a:rPr>
              <a:t>Insulin - 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3CC"/>
                </a:solidFill>
              </a:rPr>
              <a:t>Important point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675687" cy="5059362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/>
              <a:t>People with diabetes respond more slowly to weight management strategies than those without diabetes (Guare 1995, Paisey et al. 1998, Khan et al. 2000)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/>
              <a:t>Obesity management in diabetes requires long-term investment of time, resources and enthusiasm</a:t>
            </a:r>
          </a:p>
          <a:p>
            <a:pPr>
              <a:lnSpc>
                <a:spcPct val="90000"/>
              </a:lnSpc>
            </a:pPr>
            <a:r>
              <a:rPr lang="en-GB"/>
              <a:t>Information giving alone unlikely to succeed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How can we prevent Type 2 Diabetes?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350962"/>
          </a:xfrm>
        </p:spPr>
        <p:txBody>
          <a:bodyPr/>
          <a:lstStyle/>
          <a:p>
            <a:r>
              <a:rPr lang="en-GB" sz="3600"/>
              <a:t>Recommendations for the prevention of type 2 Diabetes in high risk groups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r>
              <a:rPr lang="en-GB" sz="2600"/>
              <a:t>Weight loss is the most important predictor of risk reduction for Type 2 diabetes.</a:t>
            </a:r>
          </a:p>
          <a:p>
            <a:pPr lvl="1"/>
            <a:r>
              <a:rPr lang="en-GB" sz="2200"/>
              <a:t>Weight loss of at least 5 to 7 per cent is effective for Type 2 diabetes prevention</a:t>
            </a:r>
          </a:p>
          <a:p>
            <a:r>
              <a:rPr lang="en-GB" sz="2600"/>
              <a:t>Energy restriction, low fat diets and increased physical activity reduce risk</a:t>
            </a:r>
          </a:p>
          <a:p>
            <a:r>
              <a:rPr lang="en-GB" sz="2600"/>
              <a:t>No evidence for the most effective dietary approach for weight loss </a:t>
            </a:r>
          </a:p>
          <a:p>
            <a:r>
              <a:rPr lang="en-GB" sz="2600"/>
              <a:t>Diet alone, increased physical activity alone or a combination of the two is equally effective in reducing risk.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Recommendations for the prevention of type 2 Diabetes in high risk groups (cont’d)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100"/>
              <a:t>Low intakes of saturated fat and higher intakes of unsaturated fat are protective. </a:t>
            </a:r>
          </a:p>
          <a:p>
            <a:pPr>
              <a:lnSpc>
                <a:spcPct val="80000"/>
              </a:lnSpc>
            </a:pPr>
            <a:r>
              <a:rPr lang="en-GB" sz="2100"/>
              <a:t>Protective: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Low glycaemic index/load 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High dietary fibre and wholegrains.</a:t>
            </a:r>
          </a:p>
          <a:p>
            <a:pPr>
              <a:lnSpc>
                <a:spcPct val="80000"/>
              </a:lnSpc>
            </a:pPr>
            <a:r>
              <a:rPr lang="en-GB" sz="2100"/>
              <a:t>Associated with reduced risk: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Low fat dairy foods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Green leafy vegetables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Coffee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Moderate intakes of alcohol</a:t>
            </a:r>
          </a:p>
          <a:p>
            <a:pPr>
              <a:lnSpc>
                <a:spcPct val="80000"/>
              </a:lnSpc>
            </a:pPr>
            <a:r>
              <a:rPr lang="en-GB" sz="2100"/>
              <a:t>Associated with increased risk: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Red meats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Processed meat products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Fried potatoes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600">
                <a:solidFill>
                  <a:srgbClr val="0033CC"/>
                </a:solidFill>
              </a:rPr>
              <a:t>Finnish DPS </a:t>
            </a:r>
            <a:br>
              <a:rPr lang="en-GB" sz="4600">
                <a:solidFill>
                  <a:srgbClr val="0033CC"/>
                </a:solidFill>
              </a:rPr>
            </a:br>
            <a:r>
              <a:rPr lang="en-GB" sz="3400" b="1" i="1">
                <a:solidFill>
                  <a:srgbClr val="0033CC"/>
                </a:solidFill>
              </a:rPr>
              <a:t>(Tuomilehto et al 2001)</a:t>
            </a:r>
            <a:endParaRPr lang="en-GB" sz="3400" b="1">
              <a:solidFill>
                <a:srgbClr val="0033CC"/>
              </a:solidFill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522 subjects with IGT</a:t>
            </a:r>
          </a:p>
          <a:p>
            <a:r>
              <a:rPr lang="en-GB"/>
              <a:t>5 lifestyle targets for intervention group (reduce weight, total fat &amp; saturated fat intake, increase fibre intake &amp; exercise)</a:t>
            </a:r>
          </a:p>
          <a:p>
            <a:r>
              <a:rPr lang="en-GB"/>
              <a:t>58% risk reduction in developing diabetes</a:t>
            </a:r>
          </a:p>
          <a:p>
            <a:r>
              <a:rPr lang="en-GB"/>
              <a:t>If all 5 targets achieved, 100% risk reduction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3CC"/>
                </a:solidFill>
              </a:rPr>
              <a:t>DPP </a:t>
            </a:r>
            <a:br>
              <a:rPr lang="en-GB">
                <a:solidFill>
                  <a:srgbClr val="0033CC"/>
                </a:solidFill>
              </a:rPr>
            </a:br>
            <a:r>
              <a:rPr lang="en-GB" sz="2900" b="1" i="1">
                <a:solidFill>
                  <a:srgbClr val="0033CC"/>
                </a:solidFill>
              </a:rPr>
              <a:t>(Knowler et al. 2002)</a:t>
            </a:r>
            <a:endParaRPr lang="en-GB" sz="2900" b="1">
              <a:solidFill>
                <a:srgbClr val="0033CC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Similar results to Finnish DPS</a:t>
            </a:r>
          </a:p>
          <a:p>
            <a:r>
              <a:rPr lang="en-GB"/>
              <a:t>Lifestyle changes more effective than medication</a:t>
            </a:r>
          </a:p>
          <a:p>
            <a:r>
              <a:rPr lang="en-GB"/>
              <a:t>7% weight reduction achieved + 150 minutes physical activity per week</a:t>
            </a:r>
          </a:p>
          <a:p>
            <a:r>
              <a:rPr lang="en-GB"/>
              <a:t>Intensive education and support given (&amp; required) to achieve these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772400" cy="863600"/>
          </a:xfrm>
        </p:spPr>
        <p:txBody>
          <a:bodyPr/>
          <a:lstStyle/>
          <a:p>
            <a:r>
              <a:rPr lang="en-GB" sz="3600">
                <a:solidFill>
                  <a:srgbClr val="0033CC"/>
                </a:solidFill>
              </a:rPr>
              <a:t>Management of gestational diabetes</a:t>
            </a:r>
            <a:r>
              <a:rPr lang="en-GB" sz="2900">
                <a:solidFill>
                  <a:srgbClr val="0033CC"/>
                </a:solidFill>
                <a:latin typeface="Arial" charset="0"/>
              </a:rPr>
              <a:t>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699375" cy="4716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600"/>
              <a:t>Tight BG control reduces maternal and fetal risks</a:t>
            </a:r>
          </a:p>
          <a:p>
            <a:pPr>
              <a:lnSpc>
                <a:spcPct val="80000"/>
              </a:lnSpc>
            </a:pPr>
            <a:r>
              <a:rPr lang="en-GB" sz="2600"/>
              <a:t>Careful assessment of current eating pattern- aim for even spread of food, CHO portion control, </a:t>
            </a:r>
            <a:r>
              <a:rPr lang="en-GB" sz="2600">
                <a:solidFill>
                  <a:schemeClr val="tx2"/>
                </a:solidFill>
              </a:rPr>
              <a:t>low</a:t>
            </a:r>
            <a:r>
              <a:rPr lang="en-GB" sz="2600"/>
              <a:t> </a:t>
            </a:r>
            <a:r>
              <a:rPr lang="en-GB" sz="2600">
                <a:solidFill>
                  <a:schemeClr val="tx2"/>
                </a:solidFill>
              </a:rPr>
              <a:t>G.I choices</a:t>
            </a:r>
            <a:r>
              <a:rPr lang="en-GB" sz="2600"/>
              <a:t> and weight management (if needed)</a:t>
            </a:r>
          </a:p>
          <a:p>
            <a:pPr>
              <a:lnSpc>
                <a:spcPct val="80000"/>
              </a:lnSpc>
            </a:pPr>
            <a:r>
              <a:rPr lang="en-GB" sz="2600"/>
              <a:t>Encourage physical activity</a:t>
            </a:r>
            <a:endParaRPr lang="en-GB" sz="2600" i="1"/>
          </a:p>
          <a:p>
            <a:pPr>
              <a:lnSpc>
                <a:spcPct val="80000"/>
              </a:lnSpc>
            </a:pPr>
            <a:r>
              <a:rPr lang="en-GB" sz="2600"/>
              <a:t>If extra treatment required, use Metformin and/or insulin</a:t>
            </a:r>
          </a:p>
          <a:p>
            <a:pPr>
              <a:lnSpc>
                <a:spcPct val="80000"/>
              </a:lnSpc>
            </a:pPr>
            <a:r>
              <a:rPr lang="en-GB" sz="2600"/>
              <a:t>Advice (diet, exercise, weight management) post pregnancy to reduce risk of Type 2 DM in future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 types of Diabetes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600" b="1"/>
              <a:t>3 Main types:</a:t>
            </a:r>
          </a:p>
          <a:p>
            <a:pPr>
              <a:lnSpc>
                <a:spcPct val="80000"/>
              </a:lnSpc>
            </a:pPr>
            <a:r>
              <a:rPr lang="en-GB" sz="2600" b="1"/>
              <a:t>Type 1</a:t>
            </a:r>
          </a:p>
          <a:p>
            <a:pPr>
              <a:lnSpc>
                <a:spcPct val="80000"/>
              </a:lnSpc>
            </a:pPr>
            <a:r>
              <a:rPr lang="en-GB" sz="2600" b="1"/>
              <a:t>Type 2</a:t>
            </a:r>
          </a:p>
          <a:p>
            <a:pPr>
              <a:lnSpc>
                <a:spcPct val="80000"/>
              </a:lnSpc>
            </a:pPr>
            <a:r>
              <a:rPr lang="en-GB" sz="2600" b="1"/>
              <a:t>Gestational – glucose intolerance first discovered in pregnancy</a:t>
            </a:r>
          </a:p>
          <a:p>
            <a:pPr>
              <a:lnSpc>
                <a:spcPct val="80000"/>
              </a:lnSpc>
            </a:pPr>
            <a:endParaRPr lang="en-GB" sz="26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600" b="1"/>
              <a:t>Other types:</a:t>
            </a:r>
          </a:p>
          <a:p>
            <a:pPr>
              <a:lnSpc>
                <a:spcPct val="80000"/>
              </a:lnSpc>
            </a:pPr>
            <a:r>
              <a:rPr lang="en-GB" sz="2600" b="1"/>
              <a:t>Maturity onset diabetes of the young (MODY)</a:t>
            </a:r>
          </a:p>
          <a:p>
            <a:pPr>
              <a:lnSpc>
                <a:spcPct val="80000"/>
              </a:lnSpc>
            </a:pPr>
            <a:r>
              <a:rPr lang="en-GB" sz="2600" b="1"/>
              <a:t>Latent autoimmune diabetes in adults (LADA)</a:t>
            </a:r>
          </a:p>
          <a:p>
            <a:pPr>
              <a:lnSpc>
                <a:spcPct val="80000"/>
              </a:lnSpc>
            </a:pPr>
            <a:r>
              <a:rPr lang="en-GB" sz="2600" b="1"/>
              <a:t>Drug-induced eg. Glucocorticoids, thiazides</a:t>
            </a:r>
          </a:p>
          <a:p>
            <a:pPr>
              <a:lnSpc>
                <a:spcPct val="80000"/>
              </a:lnSpc>
            </a:pPr>
            <a:r>
              <a:rPr lang="en-GB" sz="2600" b="1"/>
              <a:t>Secondary to endocrinopathies eg. Acromegaly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glycaemic index?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The glycaemic index (GI) is a ranking of carbohydrates on a scale from 0 to 100 according to the extent to which they raise blood glucose levels after eating </a:t>
            </a:r>
          </a:p>
          <a:p>
            <a:pPr>
              <a:lnSpc>
                <a:spcPct val="80000"/>
              </a:lnSpc>
            </a:pPr>
            <a:r>
              <a:rPr lang="en-US" sz="2000"/>
              <a:t>High GI carbohydrates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rapidly digested and absorbed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Sharp increase in blood glucose levels </a:t>
            </a:r>
          </a:p>
          <a:p>
            <a:pPr>
              <a:lnSpc>
                <a:spcPct val="80000"/>
              </a:lnSpc>
            </a:pPr>
            <a:r>
              <a:rPr lang="en-US" sz="2000"/>
              <a:t>Low-GI carbohydrates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slowly digested and absorbed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gradual rise in blood glucose levels</a:t>
            </a:r>
          </a:p>
          <a:p>
            <a:pPr>
              <a:lnSpc>
                <a:spcPct val="80000"/>
              </a:lnSpc>
            </a:pPr>
            <a:r>
              <a:rPr lang="en-GB" sz="2000"/>
              <a:t>Protein and fat do not have a glycaemic index as they do not break down into glucose</a:t>
            </a: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200"/>
          </a:p>
        </p:txBody>
      </p:sp>
      <p:pic>
        <p:nvPicPr>
          <p:cNvPr id="191495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30556" r="14583" b="12268"/>
          <a:stretch>
            <a:fillRect/>
          </a:stretch>
        </p:blipFill>
        <p:spPr>
          <a:xfrm>
            <a:off x="457200" y="2351088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is glycaemic index determined?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03575" y="1600200"/>
            <a:ext cx="5483225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b="1"/>
              <a:t>The effect of 50g carbohydrate from the test food is compared to the effect of 50g glucose (reference food, GI=100) in 10 people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/>
              <a:t>10 or more healthy people consume portion of test food containing 50g digestible (available) carbohydrate</a:t>
            </a:r>
          </a:p>
          <a:p>
            <a:pPr>
              <a:lnSpc>
                <a:spcPct val="80000"/>
              </a:lnSpc>
            </a:pPr>
            <a:r>
              <a:rPr lang="en-US" sz="1400"/>
              <a:t>Effect on their blood glucose levels are measured over the next two hours</a:t>
            </a:r>
          </a:p>
          <a:p>
            <a:pPr>
              <a:lnSpc>
                <a:spcPct val="80000"/>
              </a:lnSpc>
            </a:pPr>
            <a:r>
              <a:rPr lang="en-US" sz="1400"/>
              <a:t>For each person, the area under their two-hour blood glucose response (glucose AUC) for this food is then measured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400"/>
              <a:t>	</a:t>
            </a:r>
            <a:endParaRPr lang="en-US" sz="1400"/>
          </a:p>
          <a:p>
            <a:pPr>
              <a:lnSpc>
                <a:spcPct val="80000"/>
              </a:lnSpc>
            </a:pPr>
            <a:r>
              <a:rPr lang="en-US" sz="1400"/>
              <a:t>On another occasion: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	Same 10 people consume 50g glucose (the reference food) and their two-hour blood glucose response is measured</a:t>
            </a:r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1400"/>
              <a:t>A GI value for the test food is then calculated for each person: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1200"/>
              <a:t>	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GI value of test food =	</a:t>
            </a:r>
            <a:r>
              <a:rPr lang="en-US" sz="1400" u="sng"/>
              <a:t>AUC test food</a:t>
            </a:r>
            <a:r>
              <a:rPr lang="en-US" sz="1400"/>
              <a:t>    x   100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400"/>
              <a:t>				AUC reference</a:t>
            </a:r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1400"/>
              <a:t>The final GI value for the test food is the average GI value for the 10 people</a:t>
            </a:r>
            <a:endParaRPr lang="en-GB" sz="1400"/>
          </a:p>
          <a:p>
            <a:pPr>
              <a:lnSpc>
                <a:spcPct val="80000"/>
              </a:lnSpc>
            </a:pPr>
            <a:endParaRPr lang="en-GB" sz="1500"/>
          </a:p>
        </p:txBody>
      </p:sp>
      <p:pic>
        <p:nvPicPr>
          <p:cNvPr id="193543" name="Picture 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clrChange>
              <a:clrFrom>
                <a:srgbClr val="B8B6CF"/>
              </a:clrFrom>
              <a:clrTo>
                <a:srgbClr val="B8B6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7" t="33510" r="39584" b="24538"/>
          <a:stretch>
            <a:fillRect/>
          </a:stretch>
        </p:blipFill>
        <p:spPr>
          <a:xfrm>
            <a:off x="250825" y="2349500"/>
            <a:ext cx="2890838" cy="3028950"/>
          </a:xfrm>
          <a:solidFill>
            <a:srgbClr val="FFFF0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Glycaemic index of foods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600200"/>
            <a:ext cx="54102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White bread, Rice krispies, cornflakes, most potatoes (mashed, baked, boiled), broadbeans, watermelon, short grain rice</a:t>
            </a:r>
          </a:p>
          <a:p>
            <a:pPr>
              <a:lnSpc>
                <a:spcPct val="80000"/>
              </a:lnSpc>
            </a:pPr>
            <a:endParaRPr lang="en-GB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800"/>
          </a:p>
          <a:p>
            <a:pPr>
              <a:lnSpc>
                <a:spcPct val="80000"/>
              </a:lnSpc>
            </a:pPr>
            <a:r>
              <a:rPr lang="en-GB" sz="1800"/>
              <a:t>New potatoes, digestive biscuits, cous cous, long grain rice, cream crackers, croissants, wholemeal pitta bread, tinned apricots in syrup, pineapple</a:t>
            </a:r>
          </a:p>
          <a:p>
            <a:pPr>
              <a:lnSpc>
                <a:spcPct val="80000"/>
              </a:lnSpc>
            </a:pPr>
            <a:endParaRPr lang="en-GB" sz="1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800"/>
          </a:p>
          <a:p>
            <a:pPr>
              <a:lnSpc>
                <a:spcPct val="80000"/>
              </a:lnSpc>
            </a:pPr>
            <a:r>
              <a:rPr lang="en-GB" sz="1800"/>
              <a:t>Pasta, basmati rice, lentils, beans, seeded/granary bread, quinoa, rye crispbread with seeds, oats, apples, milk, most yogurts, fresh/dried apricots, pears, plums, peaches in juice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en-GB" sz="1200">
                <a:solidFill>
                  <a:schemeClr val="accent2"/>
                </a:solidFill>
                <a:hlinkClick r:id="rId2"/>
              </a:rPr>
              <a:t>http://www.glycemicindex.com/</a:t>
            </a:r>
            <a:endParaRPr lang="en-GB" sz="1200"/>
          </a:p>
        </p:txBody>
      </p:sp>
      <p:pic>
        <p:nvPicPr>
          <p:cNvPr id="145412" name="Picture 4" descr="gi_levels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17129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3CC"/>
                </a:solidFill>
              </a:rPr>
              <a:t>Glycaemic index table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125538"/>
            <a:ext cx="7696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700"/>
              <a:t>Conflicting information remains</a:t>
            </a:r>
          </a:p>
          <a:p>
            <a:pPr>
              <a:lnSpc>
                <a:spcPct val="90000"/>
              </a:lnSpc>
            </a:pPr>
            <a:r>
              <a:rPr lang="en-GB" sz="1700"/>
              <a:t>Note meat, fish, chicken, eggs, cheese and most nuts have very little carbohydrate, so are not included in list</a:t>
            </a:r>
          </a:p>
          <a:p>
            <a:pPr>
              <a:lnSpc>
                <a:spcPct val="90000"/>
              </a:lnSpc>
            </a:pPr>
            <a:r>
              <a:rPr lang="en-GB" sz="1700"/>
              <a:t>* high fat, so limit for this reason</a:t>
            </a:r>
            <a:endParaRPr lang="en-US" sz="1700"/>
          </a:p>
        </p:txBody>
      </p:sp>
      <p:graphicFrame>
        <p:nvGraphicFramePr>
          <p:cNvPr id="148484" name="Group 4"/>
          <p:cNvGraphicFramePr>
            <a:graphicFrameLocks noGrp="1"/>
          </p:cNvGraphicFramePr>
          <p:nvPr>
            <p:ph sz="half" idx="2"/>
          </p:nvPr>
        </p:nvGraphicFramePr>
        <p:xfrm>
          <a:off x="684213" y="2420938"/>
          <a:ext cx="7772400" cy="3660775"/>
        </p:xfrm>
        <a:graphic>
          <a:graphicData uri="http://schemas.openxmlformats.org/drawingml/2006/table">
            <a:tbl>
              <a:tblPr/>
              <a:tblGrid>
                <a:gridCol w="1887537"/>
                <a:gridCol w="1998663"/>
                <a:gridCol w="1962150"/>
                <a:gridCol w="192405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glycaemic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glycaemic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glycaemic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Cereals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bran, oat porridge,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Shreddies, Fruit and Fibre, Shredded wheat, muesli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Cornflakes, Cocopops, Rice Crispies,  Branflakes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Bread, crackers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Granary, rye, pumpernickel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Ryeveta, wholemeal bread, pitta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French bread, white bread, bagel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Potatoes, rice, pasta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pasta, noodles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Sweet and New potatoes boiled, Basmati, Wild and Long-grain 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Mashed potato, jacket potato, Thai and Jasmine 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fruit e.g. </a:t>
                      </a: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apples</a:t>
                      </a: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cherries</a:t>
                      </a: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grapes, kiwi, </a:t>
                      </a: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orange</a:t>
                      </a: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peach, pear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Banana, pineapple, melon, mango, papaya, raisins and sultanas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3CC"/>
                </a:solidFill>
              </a:rPr>
              <a:t>Glycaemic index table</a:t>
            </a:r>
          </a:p>
        </p:txBody>
      </p:sp>
      <p:graphicFrame>
        <p:nvGraphicFramePr>
          <p:cNvPr id="149544" name="Group 40"/>
          <p:cNvGraphicFramePr>
            <a:graphicFrameLocks noGrp="1"/>
          </p:cNvGraphicFramePr>
          <p:nvPr>
            <p:ph type="tbl" idx="1"/>
          </p:nvPr>
        </p:nvGraphicFramePr>
        <p:xfrm>
          <a:off x="539750" y="1557338"/>
          <a:ext cx="8001000" cy="4473575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2133600"/>
                <a:gridCol w="1981200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glycaemic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glycaemic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glycaemic index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Vegetables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Almost 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Legumes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Lentils</a:t>
                      </a: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peas, most beans e.g. butter beans, kidney beans, haricot beans, baked beans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Dairy 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Milk, </a:t>
                      </a:r>
                      <a:r>
                        <a:rPr kumimoji="0" lang="en-GB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yoghurt – fruit</a:t>
                      </a: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plain, diet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Ice-cream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Biscuits, cake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Sponge cake*, fruit loaf, banana cake*, </a:t>
                      </a:r>
                      <a:endParaRPr kumimoji="0" lang="en-GB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Digestive biscuits*, muesli bar*, flapjack*, rich tea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Morning coffee*, vanilla wafers*, sweet and cream biscuits*, fancy cakes* and puddings*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Confectionery and sodas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Sugar free and diet drinks and squash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Chocolate*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Coke, Lucozade, lemonade, other non-diet fizzy drinks, normal squash, sweets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en-GB" sz="3800">
                <a:solidFill>
                  <a:srgbClr val="0033CC"/>
                </a:solidFill>
              </a:rPr>
              <a:t>The patient with diabetes in hospital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GB" sz="2100"/>
              <a:t>High incidence of malnutrition in hospital</a:t>
            </a:r>
          </a:p>
          <a:p>
            <a:r>
              <a:rPr lang="en-GB" sz="2100"/>
              <a:t>Poor appetite and poor dietary intake common</a:t>
            </a:r>
          </a:p>
          <a:p>
            <a:r>
              <a:rPr lang="en-GB" sz="2100"/>
              <a:t>Importance of meeting nutritional requirements (immune system, wound healing, feeling of well-being)</a:t>
            </a:r>
          </a:p>
          <a:p>
            <a:r>
              <a:rPr lang="en-GB" sz="2100"/>
              <a:t>Healthy eating principles usually not as appropriate while in hospital</a:t>
            </a:r>
          </a:p>
          <a:p>
            <a:r>
              <a:rPr lang="en-GB" sz="2100"/>
              <a:t>Foods that are higher in calories (including fats and sugars) may be required</a:t>
            </a:r>
          </a:p>
          <a:p>
            <a:r>
              <a:rPr lang="en-GB" sz="2100"/>
              <a:t>Important to re-iterate Healthy eating should be resumed on discharge</a:t>
            </a:r>
          </a:p>
          <a:p>
            <a:r>
              <a:rPr lang="en-GB" sz="2100"/>
              <a:t>Education can be provided on discharge</a:t>
            </a:r>
          </a:p>
          <a:p>
            <a:endParaRPr lang="en-GB" sz="2100"/>
          </a:p>
          <a:p>
            <a:endParaRPr lang="en-GB"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en-GB" sz="3800">
                <a:solidFill>
                  <a:srgbClr val="0033CC"/>
                </a:solidFill>
              </a:rPr>
              <a:t>The patient with diabetes in hospital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900"/>
              <a:t>Uncontrolled blood glucose levels common in hospital and could be due to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900"/>
              <a:t> - infection/inflammation/sepsis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900"/>
              <a:t> - the need to adjust medication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1900"/>
              <a:t> - timing of medication/meals</a:t>
            </a:r>
          </a:p>
          <a:p>
            <a:pPr>
              <a:lnSpc>
                <a:spcPct val="90000"/>
              </a:lnSpc>
            </a:pPr>
            <a:r>
              <a:rPr lang="en-GB" sz="1900"/>
              <a:t>Diet is not always implicated</a:t>
            </a:r>
          </a:p>
          <a:p>
            <a:r>
              <a:rPr lang="en-GB" sz="1900"/>
              <a:t>Encourage regular meals and snacks</a:t>
            </a:r>
          </a:p>
          <a:p>
            <a:r>
              <a:rPr lang="en-GB" sz="1900"/>
              <a:t>As last meal of day is at 6pm, bed-time snacks should be offered </a:t>
            </a:r>
          </a:p>
          <a:p>
            <a:r>
              <a:rPr lang="en-GB" sz="1900"/>
              <a:t>Identify patients at risk of malnutrition using nutrition screening tool (NST) – follow care plan </a:t>
            </a:r>
            <a:r>
              <a:rPr lang="en-GB" sz="1900">
                <a:hlinkClick r:id="rId3"/>
              </a:rPr>
              <a:t>Nutrition screening Tool</a:t>
            </a:r>
            <a:endParaRPr lang="en-GB" sz="1900"/>
          </a:p>
          <a:p>
            <a:pPr>
              <a:lnSpc>
                <a:spcPct val="90000"/>
              </a:lnSpc>
            </a:pPr>
            <a:r>
              <a:rPr lang="en-GB" sz="1900"/>
              <a:t>Refer to dietitian if identified as at risk</a:t>
            </a:r>
          </a:p>
          <a:p>
            <a:pPr>
              <a:lnSpc>
                <a:spcPct val="90000"/>
              </a:lnSpc>
            </a:pPr>
            <a:r>
              <a:rPr lang="en-GB" sz="1900"/>
              <a:t>Supplements may be prescribed - </a:t>
            </a:r>
            <a:r>
              <a:rPr lang="en-GB" sz="1900" b="1"/>
              <a:t>Important to meet nutritional requirements and adjust medication as necessary</a:t>
            </a:r>
            <a:endParaRPr lang="en-GB" sz="1900"/>
          </a:p>
          <a:p>
            <a:endParaRPr lang="en-GB" sz="1900"/>
          </a:p>
          <a:p>
            <a:pPr>
              <a:buFont typeface="Wingdings" pitchFamily="2" charset="2"/>
              <a:buNone/>
            </a:pPr>
            <a:endParaRPr lang="en-GB" sz="1700"/>
          </a:p>
          <a:p>
            <a:pPr>
              <a:lnSpc>
                <a:spcPct val="90000"/>
              </a:lnSpc>
            </a:pPr>
            <a:endParaRPr lang="en-GB" sz="1700" b="1"/>
          </a:p>
          <a:p>
            <a:pPr>
              <a:lnSpc>
                <a:spcPct val="90000"/>
              </a:lnSpc>
            </a:pPr>
            <a:endParaRPr lang="en-GB" sz="1700" b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GB"/>
              <a:t>Who would you refer to a dietitian?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All patients newly diagnosed with diabetes</a:t>
            </a:r>
          </a:p>
          <a:p>
            <a:pPr>
              <a:lnSpc>
                <a:spcPct val="90000"/>
              </a:lnSpc>
            </a:pPr>
            <a:r>
              <a:rPr lang="en-GB"/>
              <a:t>Patients with diabetes starting on insulin</a:t>
            </a:r>
          </a:p>
          <a:p>
            <a:pPr>
              <a:lnSpc>
                <a:spcPct val="90000"/>
              </a:lnSpc>
            </a:pPr>
            <a:r>
              <a:rPr lang="en-GB"/>
              <a:t>All patients with diabetes in pregnancy</a:t>
            </a:r>
          </a:p>
          <a:p>
            <a:pPr>
              <a:lnSpc>
                <a:spcPct val="90000"/>
              </a:lnSpc>
            </a:pPr>
            <a:r>
              <a:rPr lang="en-GB"/>
              <a:t>Patients with diabetes who have never seen a dietitian</a:t>
            </a:r>
          </a:p>
          <a:p>
            <a:pPr>
              <a:lnSpc>
                <a:spcPct val="90000"/>
              </a:lnSpc>
            </a:pPr>
            <a:r>
              <a:rPr lang="en-GB"/>
              <a:t>Patients with a high nutritional screening tool score in hospital</a:t>
            </a:r>
          </a:p>
          <a:p>
            <a:pPr>
              <a:lnSpc>
                <a:spcPct val="90000"/>
              </a:lnSpc>
            </a:pPr>
            <a:r>
              <a:rPr lang="en-GB"/>
              <a:t>Patients are offered 1-2-1 appointments and group education if appropriate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studies - discussion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400"/>
              <a:t>What dietary advice would be given to a young person newly diagnosed with Type 1 DM? </a:t>
            </a:r>
          </a:p>
          <a:p>
            <a:pPr>
              <a:buFont typeface="Wingdings" pitchFamily="2" charset="2"/>
              <a:buNone/>
            </a:pPr>
            <a:endParaRPr lang="en-GB" sz="3400"/>
          </a:p>
          <a:p>
            <a:r>
              <a:rPr lang="en-GB" sz="3400"/>
              <a:t>What dietary advice would be given to an obese, middle-aged man with poor control on Novomix30 b.d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Questions???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11191" r="4982" b="81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GB" sz="3800">
                <a:solidFill>
                  <a:srgbClr val="0033CC"/>
                </a:solidFill>
              </a:rPr>
              <a:t>Aims of nutritional management – Type 1 and Type 2 diabetes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Good glycaemic control (HbA1c ≤ 48 mmol/mol and limit hypos)</a:t>
            </a:r>
          </a:p>
          <a:p>
            <a:pPr>
              <a:lnSpc>
                <a:spcPct val="90000"/>
              </a:lnSpc>
            </a:pPr>
            <a:r>
              <a:rPr lang="en-GB"/>
              <a:t>Minimise risk of long-term microvascular and macrovascular complications</a:t>
            </a:r>
          </a:p>
          <a:p>
            <a:pPr>
              <a:lnSpc>
                <a:spcPct val="90000"/>
              </a:lnSpc>
            </a:pPr>
            <a:r>
              <a:rPr lang="en-GB"/>
              <a:t>CVD risk reduction: weight, blood pressure and lipid management</a:t>
            </a:r>
          </a:p>
          <a:p>
            <a:pPr>
              <a:lnSpc>
                <a:spcPct val="90000"/>
              </a:lnSpc>
            </a:pPr>
            <a:r>
              <a:rPr lang="en-GB"/>
              <a:t>Enjoyment of food and good quality of life</a:t>
            </a:r>
          </a:p>
          <a:p>
            <a:pPr>
              <a:lnSpc>
                <a:spcPct val="90000"/>
              </a:lnSpc>
            </a:pPr>
            <a:r>
              <a:rPr lang="en-GB"/>
              <a:t>Facilitation of health behaviour changes and self management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561</TotalTime>
  <Words>3759</Words>
  <Application>Microsoft Office PowerPoint</Application>
  <PresentationFormat>On-screen Show (4:3)</PresentationFormat>
  <Paragraphs>539</Paragraphs>
  <Slides>79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7" baseType="lpstr">
      <vt:lpstr>Arial</vt:lpstr>
      <vt:lpstr>Garamond</vt:lpstr>
      <vt:lpstr>Times New Roman</vt:lpstr>
      <vt:lpstr>Wingdings</vt:lpstr>
      <vt:lpstr>Trebuchet MS</vt:lpstr>
      <vt:lpstr>Tahoma</vt:lpstr>
      <vt:lpstr>Edge</vt:lpstr>
      <vt:lpstr>Microsoft Photo Editor 3.0 Photo</vt:lpstr>
      <vt:lpstr>Nutrition and diabetes</vt:lpstr>
      <vt:lpstr>Plan</vt:lpstr>
      <vt:lpstr>Quiz</vt:lpstr>
      <vt:lpstr>Symptoms of Diabetes</vt:lpstr>
      <vt:lpstr>Quiz</vt:lpstr>
      <vt:lpstr>Characteristics of Type 1 and Type 2 Diabetes</vt:lpstr>
      <vt:lpstr>Different types of Diabetes</vt:lpstr>
      <vt:lpstr>PowerPoint Presentation</vt:lpstr>
      <vt:lpstr>Aims of nutritional management – Type 1 and Type 2 diabetes</vt:lpstr>
      <vt:lpstr>10 steps to eating well</vt:lpstr>
      <vt:lpstr>Eat three meals per day</vt:lpstr>
      <vt:lpstr>Include starchy carbohydrates as part of your diet</vt:lpstr>
      <vt:lpstr>Cut down on fat, particularly saturated fat</vt:lpstr>
      <vt:lpstr>Eat more fruit and vegetables </vt:lpstr>
      <vt:lpstr>Fruit</vt:lpstr>
      <vt:lpstr>Eat more lentils, beans, pulses</vt:lpstr>
      <vt:lpstr>Aim for at least two portions oily fish per week</vt:lpstr>
      <vt:lpstr>Limit intake of sugary foods and drinks</vt:lpstr>
      <vt:lpstr>Limit intake of sugary foods and drinks</vt:lpstr>
      <vt:lpstr>Avoid “diabetic” products</vt:lpstr>
      <vt:lpstr>Limit alcohol intake</vt:lpstr>
      <vt:lpstr>Reduce intake of salt</vt:lpstr>
      <vt:lpstr>Take regular exercise</vt:lpstr>
      <vt:lpstr>Structured Education for Type 2 Diabetes</vt:lpstr>
      <vt:lpstr>Nutritional management</vt:lpstr>
      <vt:lpstr>What nutritional management is not</vt:lpstr>
      <vt:lpstr>PowerPoint Presentation</vt:lpstr>
      <vt:lpstr>Dietary management of Type 1 Diabetes</vt:lpstr>
      <vt:lpstr>Management of Type 1 diabetes</vt:lpstr>
      <vt:lpstr>Blood glucose monitoring</vt:lpstr>
      <vt:lpstr>PowerPoint Presentation</vt:lpstr>
      <vt:lpstr>PowerPoint Presentation</vt:lpstr>
      <vt:lpstr>Insulin time action profiles</vt:lpstr>
      <vt:lpstr>Type 1 diabetes – commonly used insulin regimens</vt:lpstr>
      <vt:lpstr>Physiological profile of insulin secretion compared to basal bolus insulin regimen  </vt:lpstr>
      <vt:lpstr>Continuous Subcutaneous insulin infusion (CSII)- insulin pump therapy</vt:lpstr>
      <vt:lpstr>Benefits of CSII</vt:lpstr>
      <vt:lpstr>PowerPoint Presentation</vt:lpstr>
      <vt:lpstr>PowerPoint Presentation</vt:lpstr>
      <vt:lpstr>Nutritional considerations Type 1 DM</vt:lpstr>
      <vt:lpstr>Carbohydrate counting on structured education programmes</vt:lpstr>
      <vt:lpstr>DAFNE (Dose Adjustment For Normal Eating) www.dafne.uk.com</vt:lpstr>
      <vt:lpstr>PowerPoint Presentation</vt:lpstr>
      <vt:lpstr>PowerPoint Presentation</vt:lpstr>
      <vt:lpstr>What is Carbohydrate (CHO)?</vt:lpstr>
      <vt:lpstr>A quick science lesson…</vt:lpstr>
      <vt:lpstr>Carbohydrate-containing foods</vt:lpstr>
      <vt:lpstr>What foods are not counted</vt:lpstr>
      <vt:lpstr>Why count carbohydrate in Type 1 Diabetes?</vt:lpstr>
      <vt:lpstr>Error in estimating! Each of the pictures shows 40g of carbohydrate in 4 potato dishes – note how the size of the serving varies according to the different way the potato is prepared.</vt:lpstr>
      <vt:lpstr>How do you calculate carbohydrate?</vt:lpstr>
      <vt:lpstr>Pros and cons  of counting carbs in Type 1 Diabetes</vt:lpstr>
      <vt:lpstr>Quiz</vt:lpstr>
      <vt:lpstr>Nutritional management of Type 2 Diabetes</vt:lpstr>
      <vt:lpstr>Type 2 Diabetes facts</vt:lpstr>
      <vt:lpstr>Type 2 diabetes</vt:lpstr>
      <vt:lpstr>Glycaemic control in type 2 Diabetes</vt:lpstr>
      <vt:lpstr>Weight management in Type 2 Diabetes</vt:lpstr>
      <vt:lpstr>Obesity - treatment options</vt:lpstr>
      <vt:lpstr>PowerPoint Presentation</vt:lpstr>
      <vt:lpstr>What are the effects of diabetes medications on weight?</vt:lpstr>
      <vt:lpstr>What are the effects of diabetes medications on weight?</vt:lpstr>
      <vt:lpstr>Important point</vt:lpstr>
      <vt:lpstr>How can we prevent Type 2 Diabetes?</vt:lpstr>
      <vt:lpstr>Recommendations for the prevention of type 2 Diabetes in high risk groups</vt:lpstr>
      <vt:lpstr>Recommendations for the prevention of type 2 Diabetes in high risk groups (cont’d)</vt:lpstr>
      <vt:lpstr>Finnish DPS  (Tuomilehto et al 2001)</vt:lpstr>
      <vt:lpstr>DPP  (Knowler et al. 2002)</vt:lpstr>
      <vt:lpstr>Management of gestational diabetes </vt:lpstr>
      <vt:lpstr>What is glycaemic index?</vt:lpstr>
      <vt:lpstr>How is glycaemic index determined?</vt:lpstr>
      <vt:lpstr>Glycaemic index of foods</vt:lpstr>
      <vt:lpstr>Glycaemic index table</vt:lpstr>
      <vt:lpstr>Glycaemic index table</vt:lpstr>
      <vt:lpstr>The patient with diabetes in hospital</vt:lpstr>
      <vt:lpstr>The patient with diabetes in hospital</vt:lpstr>
      <vt:lpstr>Who would you refer to a dietitian?</vt:lpstr>
      <vt:lpstr>Case studies - discussion</vt:lpstr>
      <vt:lpstr>Questions???</vt:lpstr>
    </vt:vector>
  </TitlesOfParts>
  <Company>Imperial College Healthcare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and Diabetes</dc:title>
  <dc:creator>rs006</dc:creator>
  <cp:lastModifiedBy>Shiel, Nuala</cp:lastModifiedBy>
  <cp:revision>21</cp:revision>
  <dcterms:created xsi:type="dcterms:W3CDTF">2013-06-05T15:29:40Z</dcterms:created>
  <dcterms:modified xsi:type="dcterms:W3CDTF">2013-06-06T15:20:17Z</dcterms:modified>
</cp:coreProperties>
</file>