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8"/>
  </p:notesMasterIdLst>
  <p:handoutMasterIdLst>
    <p:handoutMasterId r:id="rId19"/>
  </p:handoutMasterIdLst>
  <p:sldIdLst>
    <p:sldId id="260" r:id="rId2"/>
    <p:sldId id="381" r:id="rId3"/>
    <p:sldId id="382" r:id="rId4"/>
    <p:sldId id="377" r:id="rId5"/>
    <p:sldId id="379" r:id="rId6"/>
    <p:sldId id="378" r:id="rId7"/>
    <p:sldId id="364" r:id="rId8"/>
    <p:sldId id="380" r:id="rId9"/>
    <p:sldId id="336" r:id="rId10"/>
    <p:sldId id="335" r:id="rId11"/>
    <p:sldId id="263" r:id="rId12"/>
    <p:sldId id="376" r:id="rId13"/>
    <p:sldId id="371" r:id="rId14"/>
    <p:sldId id="366" r:id="rId15"/>
    <p:sldId id="367" r:id="rId16"/>
    <p:sldId id="374" r:id="rId17"/>
  </p:sldIdLst>
  <p:sldSz cx="9144000" cy="6858000" type="screen4x3"/>
  <p:notesSz cx="6781800" cy="9926638"/>
  <p:defaultTextStyle>
    <a:defPPr>
      <a:defRPr lang="en-US"/>
    </a:defPPr>
    <a:lvl1pPr algn="l" rtl="0" fontAlgn="base">
      <a:spcBef>
        <a:spcPct val="0"/>
      </a:spcBef>
      <a:spcAft>
        <a:spcPct val="0"/>
      </a:spcAft>
      <a:defRPr kern="1200">
        <a:solidFill>
          <a:srgbClr val="FE9914"/>
        </a:solidFill>
        <a:latin typeface="Arial" charset="0"/>
        <a:ea typeface="+mn-ea"/>
        <a:cs typeface="Arial" charset="0"/>
      </a:defRPr>
    </a:lvl1pPr>
    <a:lvl2pPr marL="457200" algn="l" rtl="0" fontAlgn="base">
      <a:spcBef>
        <a:spcPct val="0"/>
      </a:spcBef>
      <a:spcAft>
        <a:spcPct val="0"/>
      </a:spcAft>
      <a:defRPr kern="1200">
        <a:solidFill>
          <a:srgbClr val="FE9914"/>
        </a:solidFill>
        <a:latin typeface="Arial" charset="0"/>
        <a:ea typeface="+mn-ea"/>
        <a:cs typeface="Arial" charset="0"/>
      </a:defRPr>
    </a:lvl2pPr>
    <a:lvl3pPr marL="914400" algn="l" rtl="0" fontAlgn="base">
      <a:spcBef>
        <a:spcPct val="0"/>
      </a:spcBef>
      <a:spcAft>
        <a:spcPct val="0"/>
      </a:spcAft>
      <a:defRPr kern="1200">
        <a:solidFill>
          <a:srgbClr val="FE9914"/>
        </a:solidFill>
        <a:latin typeface="Arial" charset="0"/>
        <a:ea typeface="+mn-ea"/>
        <a:cs typeface="Arial" charset="0"/>
      </a:defRPr>
    </a:lvl3pPr>
    <a:lvl4pPr marL="1371600" algn="l" rtl="0" fontAlgn="base">
      <a:spcBef>
        <a:spcPct val="0"/>
      </a:spcBef>
      <a:spcAft>
        <a:spcPct val="0"/>
      </a:spcAft>
      <a:defRPr kern="1200">
        <a:solidFill>
          <a:srgbClr val="FE9914"/>
        </a:solidFill>
        <a:latin typeface="Arial" charset="0"/>
        <a:ea typeface="+mn-ea"/>
        <a:cs typeface="Arial" charset="0"/>
      </a:defRPr>
    </a:lvl4pPr>
    <a:lvl5pPr marL="1828800" algn="l" rtl="0" fontAlgn="base">
      <a:spcBef>
        <a:spcPct val="0"/>
      </a:spcBef>
      <a:spcAft>
        <a:spcPct val="0"/>
      </a:spcAft>
      <a:defRPr kern="1200">
        <a:solidFill>
          <a:srgbClr val="FE9914"/>
        </a:solidFill>
        <a:latin typeface="Arial" charset="0"/>
        <a:ea typeface="+mn-ea"/>
        <a:cs typeface="Arial" charset="0"/>
      </a:defRPr>
    </a:lvl5pPr>
    <a:lvl6pPr marL="2286000" algn="l" defTabSz="914400" rtl="0" eaLnBrk="1" latinLnBrk="0" hangingPunct="1">
      <a:defRPr kern="1200">
        <a:solidFill>
          <a:srgbClr val="FE9914"/>
        </a:solidFill>
        <a:latin typeface="Arial" charset="0"/>
        <a:ea typeface="+mn-ea"/>
        <a:cs typeface="Arial" charset="0"/>
      </a:defRPr>
    </a:lvl6pPr>
    <a:lvl7pPr marL="2743200" algn="l" defTabSz="914400" rtl="0" eaLnBrk="1" latinLnBrk="0" hangingPunct="1">
      <a:defRPr kern="1200">
        <a:solidFill>
          <a:srgbClr val="FE9914"/>
        </a:solidFill>
        <a:latin typeface="Arial" charset="0"/>
        <a:ea typeface="+mn-ea"/>
        <a:cs typeface="Arial" charset="0"/>
      </a:defRPr>
    </a:lvl7pPr>
    <a:lvl8pPr marL="3200400" algn="l" defTabSz="914400" rtl="0" eaLnBrk="1" latinLnBrk="0" hangingPunct="1">
      <a:defRPr kern="1200">
        <a:solidFill>
          <a:srgbClr val="FE9914"/>
        </a:solidFill>
        <a:latin typeface="Arial" charset="0"/>
        <a:ea typeface="+mn-ea"/>
        <a:cs typeface="Arial" charset="0"/>
      </a:defRPr>
    </a:lvl8pPr>
    <a:lvl9pPr marL="3657600" algn="l" defTabSz="914400" rtl="0" eaLnBrk="1" latinLnBrk="0" hangingPunct="1">
      <a:defRPr kern="1200">
        <a:solidFill>
          <a:srgbClr val="FE9914"/>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89B"/>
    <a:srgbClr val="1D609D"/>
    <a:srgbClr val="A1A6D1"/>
    <a:srgbClr val="9FA8D3"/>
    <a:srgbClr val="9BB0D7"/>
    <a:srgbClr val="96B9DC"/>
    <a:srgbClr val="99C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6" autoAdjust="0"/>
    <p:restoredTop sz="75818" autoAdjust="0"/>
  </p:normalViewPr>
  <p:slideViewPr>
    <p:cSldViewPr>
      <p:cViewPr>
        <p:scale>
          <a:sx n="100" d="100"/>
          <a:sy n="10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8" y="570"/>
      </p:cViewPr>
      <p:guideLst>
        <p:guide orient="horz" pos="3127"/>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40050" cy="496888"/>
          </a:xfrm>
          <a:prstGeom prst="rect">
            <a:avLst/>
          </a:prstGeom>
          <a:noFill/>
          <a:ln w="9525">
            <a:noFill/>
            <a:miter lim="800000"/>
            <a:headEnd/>
            <a:tailEnd/>
          </a:ln>
        </p:spPr>
        <p:txBody>
          <a:bodyPr vert="horz" wrap="square" lIns="91542" tIns="45771" rIns="91542" bIns="45771" numCol="1" anchor="t" anchorCtr="0" compatLnSpc="1">
            <a:prstTxWarp prst="textNoShape">
              <a:avLst/>
            </a:prstTxWarp>
          </a:bodyPr>
          <a:lstStyle>
            <a:lvl1pPr defTabSz="915988" eaLnBrk="0" hangingPunct="0">
              <a:spcBef>
                <a:spcPct val="20000"/>
              </a:spcBef>
              <a:defRPr sz="1200"/>
            </a:lvl1pPr>
          </a:lstStyle>
          <a:p>
            <a:pPr>
              <a:defRPr/>
            </a:pPr>
            <a:endParaRPr lang="en-GB"/>
          </a:p>
        </p:txBody>
      </p:sp>
      <p:sp>
        <p:nvSpPr>
          <p:cNvPr id="111619" name="Rectangle 3"/>
          <p:cNvSpPr>
            <a:spLocks noGrp="1" noChangeArrowheads="1"/>
          </p:cNvSpPr>
          <p:nvPr>
            <p:ph type="dt" sz="quarter" idx="1"/>
          </p:nvPr>
        </p:nvSpPr>
        <p:spPr bwMode="auto">
          <a:xfrm>
            <a:off x="3841750" y="0"/>
            <a:ext cx="2940050" cy="496888"/>
          </a:xfrm>
          <a:prstGeom prst="rect">
            <a:avLst/>
          </a:prstGeom>
          <a:noFill/>
          <a:ln w="9525">
            <a:noFill/>
            <a:miter lim="800000"/>
            <a:headEnd/>
            <a:tailEnd/>
          </a:ln>
        </p:spPr>
        <p:txBody>
          <a:bodyPr vert="horz" wrap="square" lIns="91542" tIns="45771" rIns="91542" bIns="45771" numCol="1" anchor="t" anchorCtr="0" compatLnSpc="1">
            <a:prstTxWarp prst="textNoShape">
              <a:avLst/>
            </a:prstTxWarp>
          </a:bodyPr>
          <a:lstStyle>
            <a:lvl1pPr algn="r" defTabSz="915988" eaLnBrk="0" hangingPunct="0">
              <a:spcBef>
                <a:spcPct val="20000"/>
              </a:spcBef>
              <a:defRPr sz="1200"/>
            </a:lvl1pPr>
          </a:lstStyle>
          <a:p>
            <a:pPr>
              <a:defRPr/>
            </a:pPr>
            <a:endParaRPr lang="en-GB"/>
          </a:p>
        </p:txBody>
      </p:sp>
      <p:sp>
        <p:nvSpPr>
          <p:cNvPr id="111620" name="Rectangle 4"/>
          <p:cNvSpPr>
            <a:spLocks noGrp="1" noChangeArrowheads="1"/>
          </p:cNvSpPr>
          <p:nvPr>
            <p:ph type="ftr" sz="quarter" idx="2"/>
          </p:nvPr>
        </p:nvSpPr>
        <p:spPr bwMode="auto">
          <a:xfrm>
            <a:off x="0" y="9429750"/>
            <a:ext cx="2940050" cy="496888"/>
          </a:xfrm>
          <a:prstGeom prst="rect">
            <a:avLst/>
          </a:prstGeom>
          <a:noFill/>
          <a:ln w="9525">
            <a:noFill/>
            <a:miter lim="800000"/>
            <a:headEnd/>
            <a:tailEnd/>
          </a:ln>
        </p:spPr>
        <p:txBody>
          <a:bodyPr vert="horz" wrap="square" lIns="91542" tIns="45771" rIns="91542" bIns="45771" numCol="1" anchor="b" anchorCtr="0" compatLnSpc="1">
            <a:prstTxWarp prst="textNoShape">
              <a:avLst/>
            </a:prstTxWarp>
          </a:bodyPr>
          <a:lstStyle>
            <a:lvl1pPr defTabSz="915988" eaLnBrk="0" hangingPunct="0">
              <a:spcBef>
                <a:spcPct val="20000"/>
              </a:spcBef>
              <a:defRPr sz="1200"/>
            </a:lvl1pPr>
          </a:lstStyle>
          <a:p>
            <a:pPr>
              <a:defRPr/>
            </a:pPr>
            <a:endParaRPr lang="en-GB"/>
          </a:p>
        </p:txBody>
      </p:sp>
      <p:sp>
        <p:nvSpPr>
          <p:cNvPr id="111621" name="Rectangle 5"/>
          <p:cNvSpPr>
            <a:spLocks noGrp="1" noChangeArrowheads="1"/>
          </p:cNvSpPr>
          <p:nvPr>
            <p:ph type="sldNum" sz="quarter" idx="3"/>
          </p:nvPr>
        </p:nvSpPr>
        <p:spPr bwMode="auto">
          <a:xfrm>
            <a:off x="3841750" y="9429750"/>
            <a:ext cx="2940050" cy="496888"/>
          </a:xfrm>
          <a:prstGeom prst="rect">
            <a:avLst/>
          </a:prstGeom>
          <a:noFill/>
          <a:ln w="9525">
            <a:noFill/>
            <a:miter lim="800000"/>
            <a:headEnd/>
            <a:tailEnd/>
          </a:ln>
        </p:spPr>
        <p:txBody>
          <a:bodyPr vert="horz" wrap="square" lIns="91542" tIns="45771" rIns="91542" bIns="45771" numCol="1" anchor="b" anchorCtr="0" compatLnSpc="1">
            <a:prstTxWarp prst="textNoShape">
              <a:avLst/>
            </a:prstTxWarp>
          </a:bodyPr>
          <a:lstStyle>
            <a:lvl1pPr algn="r" defTabSz="915988" eaLnBrk="0" hangingPunct="0">
              <a:spcBef>
                <a:spcPct val="20000"/>
              </a:spcBef>
              <a:defRPr sz="1200"/>
            </a:lvl1pPr>
          </a:lstStyle>
          <a:p>
            <a:pPr>
              <a:defRPr/>
            </a:pPr>
            <a:fld id="{1538BD52-8445-47BB-99FD-A1158F07C727}" type="slidenum">
              <a:rPr lang="en-GB"/>
              <a:pPr>
                <a:defRPr/>
              </a:pPr>
              <a:t>‹#›</a:t>
            </a:fld>
            <a:endParaRPr lang="en-GB"/>
          </a:p>
        </p:txBody>
      </p:sp>
    </p:spTree>
    <p:extLst>
      <p:ext uri="{BB962C8B-B14F-4D97-AF65-F5344CB8AC3E}">
        <p14:creationId xmlns:p14="http://schemas.microsoft.com/office/powerpoint/2010/main" val="1208843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0050" cy="496888"/>
          </a:xfrm>
          <a:prstGeom prst="rect">
            <a:avLst/>
          </a:prstGeom>
          <a:noFill/>
          <a:ln w="9525">
            <a:noFill/>
            <a:miter lim="800000"/>
            <a:headEnd/>
            <a:tailEnd/>
          </a:ln>
        </p:spPr>
        <p:txBody>
          <a:bodyPr vert="horz" wrap="square" lIns="91542" tIns="45771" rIns="91542" bIns="45771" numCol="1" anchor="t" anchorCtr="0" compatLnSpc="1">
            <a:prstTxWarp prst="textNoShape">
              <a:avLst/>
            </a:prstTxWarp>
          </a:bodyPr>
          <a:lstStyle>
            <a:lvl1pPr defTabSz="915988" eaLnBrk="0" hangingPunct="0">
              <a:defRPr sz="1200">
                <a:solidFill>
                  <a:schemeClr val="tx1"/>
                </a:solidFill>
                <a:latin typeface="Times"/>
              </a:defRPr>
            </a:lvl1pPr>
          </a:lstStyle>
          <a:p>
            <a:pPr>
              <a:defRPr/>
            </a:pPr>
            <a:endParaRPr lang="en-GB" altLang="en-GB"/>
          </a:p>
        </p:txBody>
      </p:sp>
      <p:sp>
        <p:nvSpPr>
          <p:cNvPr id="4099" name="Rectangle 3"/>
          <p:cNvSpPr>
            <a:spLocks noGrp="1" noChangeArrowheads="1"/>
          </p:cNvSpPr>
          <p:nvPr>
            <p:ph type="dt" idx="1"/>
          </p:nvPr>
        </p:nvSpPr>
        <p:spPr bwMode="auto">
          <a:xfrm>
            <a:off x="3841750" y="0"/>
            <a:ext cx="2940050" cy="496888"/>
          </a:xfrm>
          <a:prstGeom prst="rect">
            <a:avLst/>
          </a:prstGeom>
          <a:noFill/>
          <a:ln w="9525">
            <a:noFill/>
            <a:miter lim="800000"/>
            <a:headEnd/>
            <a:tailEnd/>
          </a:ln>
        </p:spPr>
        <p:txBody>
          <a:bodyPr vert="horz" wrap="square" lIns="91542" tIns="45771" rIns="91542" bIns="45771" numCol="1" anchor="t" anchorCtr="0" compatLnSpc="1">
            <a:prstTxWarp prst="textNoShape">
              <a:avLst/>
            </a:prstTxWarp>
          </a:bodyPr>
          <a:lstStyle>
            <a:lvl1pPr algn="r" defTabSz="915988" eaLnBrk="0" hangingPunct="0">
              <a:defRPr sz="1200">
                <a:solidFill>
                  <a:schemeClr val="tx1"/>
                </a:solidFill>
                <a:latin typeface="Times"/>
              </a:defRPr>
            </a:lvl1pPr>
          </a:lstStyle>
          <a:p>
            <a:pPr>
              <a:defRPr/>
            </a:pPr>
            <a:endParaRPr lang="en-GB" altLang="en-GB"/>
          </a:p>
        </p:txBody>
      </p:sp>
      <p:sp>
        <p:nvSpPr>
          <p:cNvPr id="13316" name="Rectangle 4"/>
          <p:cNvSpPr>
            <a:spLocks noGrp="1" noRot="1" noChangeAspect="1" noChangeArrowheads="1" noTextEdit="1"/>
          </p:cNvSpPr>
          <p:nvPr>
            <p:ph type="sldImg" idx="2"/>
          </p:nvPr>
        </p:nvSpPr>
        <p:spPr bwMode="auto">
          <a:xfrm>
            <a:off x="911225" y="744538"/>
            <a:ext cx="4960938" cy="37211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6463" y="4714875"/>
            <a:ext cx="4968875" cy="4467225"/>
          </a:xfrm>
          <a:prstGeom prst="rect">
            <a:avLst/>
          </a:prstGeom>
          <a:noFill/>
          <a:ln w="9525">
            <a:noFill/>
            <a:miter lim="800000"/>
            <a:headEnd/>
            <a:tailEnd/>
          </a:ln>
        </p:spPr>
        <p:txBody>
          <a:bodyPr vert="horz" wrap="square" lIns="91542" tIns="45771" rIns="91542" bIns="45771" numCol="1" anchor="t" anchorCtr="0" compatLnSpc="1">
            <a:prstTxWarp prst="textNoShape">
              <a:avLst/>
            </a:prstTxWarp>
          </a:bodyPr>
          <a:lstStyle/>
          <a:p>
            <a:pPr lvl="0"/>
            <a:r>
              <a:rPr lang="en-GB" altLang="en-GB" noProof="0" smtClean="0"/>
              <a:t>Click to edit Master text styles</a:t>
            </a:r>
          </a:p>
          <a:p>
            <a:pPr lvl="1"/>
            <a:r>
              <a:rPr lang="en-GB" altLang="en-GB" noProof="0" smtClean="0"/>
              <a:t>Second level</a:t>
            </a:r>
          </a:p>
          <a:p>
            <a:pPr lvl="2"/>
            <a:r>
              <a:rPr lang="en-GB" altLang="en-GB" noProof="0" smtClean="0"/>
              <a:t>Third level</a:t>
            </a:r>
          </a:p>
          <a:p>
            <a:pPr lvl="3"/>
            <a:r>
              <a:rPr lang="en-GB" altLang="en-GB" noProof="0" smtClean="0"/>
              <a:t>Fourth level</a:t>
            </a:r>
          </a:p>
          <a:p>
            <a:pPr lvl="4"/>
            <a:r>
              <a:rPr lang="en-GB" altLang="en-GB" noProof="0" smtClean="0"/>
              <a:t>Fifth level</a:t>
            </a:r>
          </a:p>
        </p:txBody>
      </p:sp>
      <p:sp>
        <p:nvSpPr>
          <p:cNvPr id="4102" name="Rectangle 6"/>
          <p:cNvSpPr>
            <a:spLocks noGrp="1" noChangeArrowheads="1"/>
          </p:cNvSpPr>
          <p:nvPr>
            <p:ph type="ftr" sz="quarter" idx="4"/>
          </p:nvPr>
        </p:nvSpPr>
        <p:spPr bwMode="auto">
          <a:xfrm>
            <a:off x="0" y="9429750"/>
            <a:ext cx="2940050" cy="496888"/>
          </a:xfrm>
          <a:prstGeom prst="rect">
            <a:avLst/>
          </a:prstGeom>
          <a:noFill/>
          <a:ln w="9525">
            <a:noFill/>
            <a:miter lim="800000"/>
            <a:headEnd/>
            <a:tailEnd/>
          </a:ln>
        </p:spPr>
        <p:txBody>
          <a:bodyPr vert="horz" wrap="square" lIns="91542" tIns="45771" rIns="91542" bIns="45771" numCol="1" anchor="b" anchorCtr="0" compatLnSpc="1">
            <a:prstTxWarp prst="textNoShape">
              <a:avLst/>
            </a:prstTxWarp>
          </a:bodyPr>
          <a:lstStyle>
            <a:lvl1pPr defTabSz="915988" eaLnBrk="0" hangingPunct="0">
              <a:defRPr sz="1200">
                <a:solidFill>
                  <a:schemeClr val="tx1"/>
                </a:solidFill>
                <a:latin typeface="Times"/>
              </a:defRPr>
            </a:lvl1pPr>
          </a:lstStyle>
          <a:p>
            <a:pPr>
              <a:defRPr/>
            </a:pPr>
            <a:endParaRPr lang="en-GB" altLang="en-GB"/>
          </a:p>
        </p:txBody>
      </p:sp>
      <p:sp>
        <p:nvSpPr>
          <p:cNvPr id="4103" name="Rectangle 7"/>
          <p:cNvSpPr>
            <a:spLocks noGrp="1" noChangeArrowheads="1"/>
          </p:cNvSpPr>
          <p:nvPr>
            <p:ph type="sldNum" sz="quarter" idx="5"/>
          </p:nvPr>
        </p:nvSpPr>
        <p:spPr bwMode="auto">
          <a:xfrm>
            <a:off x="3841750" y="9429750"/>
            <a:ext cx="2940050" cy="496888"/>
          </a:xfrm>
          <a:prstGeom prst="rect">
            <a:avLst/>
          </a:prstGeom>
          <a:noFill/>
          <a:ln w="9525">
            <a:noFill/>
            <a:miter lim="800000"/>
            <a:headEnd/>
            <a:tailEnd/>
          </a:ln>
        </p:spPr>
        <p:txBody>
          <a:bodyPr vert="horz" wrap="square" lIns="91542" tIns="45771" rIns="91542" bIns="45771" numCol="1" anchor="b" anchorCtr="0" compatLnSpc="1">
            <a:prstTxWarp prst="textNoShape">
              <a:avLst/>
            </a:prstTxWarp>
          </a:bodyPr>
          <a:lstStyle>
            <a:lvl1pPr algn="r" defTabSz="915988" eaLnBrk="0" hangingPunct="0">
              <a:defRPr sz="1200">
                <a:solidFill>
                  <a:schemeClr val="tx1"/>
                </a:solidFill>
                <a:latin typeface="Times"/>
              </a:defRPr>
            </a:lvl1pPr>
          </a:lstStyle>
          <a:p>
            <a:pPr>
              <a:defRPr/>
            </a:pPr>
            <a:fld id="{A06139C8-119F-4B08-BC74-C5BF03A40959}" type="slidenum">
              <a:rPr lang="en-GB" altLang="en-GB"/>
              <a:pPr>
                <a:defRPr/>
              </a:pPr>
              <a:t>‹#›</a:t>
            </a:fld>
            <a:endParaRPr lang="en-GB" altLang="en-GB"/>
          </a:p>
        </p:txBody>
      </p:sp>
    </p:spTree>
    <p:extLst>
      <p:ext uri="{BB962C8B-B14F-4D97-AF65-F5344CB8AC3E}">
        <p14:creationId xmlns:p14="http://schemas.microsoft.com/office/powerpoint/2010/main" val="2265017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EF0C8D13-F5AD-45ED-B417-FC167C44933A}" type="slidenum">
              <a:rPr lang="en-GB" altLang="en-GB" smtClean="0"/>
              <a:pPr/>
              <a:t>1</a:t>
            </a:fld>
            <a:endParaRPr lang="en-GB" altLang="en-GB" smtClean="0"/>
          </a:p>
        </p:txBody>
      </p:sp>
      <p:sp>
        <p:nvSpPr>
          <p:cNvPr id="16386" name="Rectangle 2"/>
          <p:cNvSpPr>
            <a:spLocks noGrp="1" noRot="1" noChangeAspect="1" noChangeArrowheads="1" noTextEdit="1"/>
          </p:cNvSpPr>
          <p:nvPr>
            <p:ph type="sldImg"/>
          </p:nvPr>
        </p:nvSpPr>
        <p:spPr>
          <a:xfrm>
            <a:off x="914400" y="746125"/>
            <a:ext cx="4959350" cy="3719513"/>
          </a:xfrm>
          <a:ln/>
        </p:spPr>
      </p:sp>
      <p:sp>
        <p:nvSpPr>
          <p:cNvPr id="16387" name="Rectangle 3"/>
          <p:cNvSpPr>
            <a:spLocks noGrp="1" noChangeArrowheads="1"/>
          </p:cNvSpPr>
          <p:nvPr>
            <p:ph type="body" idx="1"/>
          </p:nvPr>
        </p:nvSpPr>
        <p:spPr>
          <a:xfrm>
            <a:off x="904875" y="4714875"/>
            <a:ext cx="4972050" cy="4465638"/>
          </a:xfrm>
          <a:noFill/>
          <a:ln/>
        </p:spPr>
        <p:txBody>
          <a:bodyPr/>
          <a:lstStyle/>
          <a:p>
            <a:endParaRPr lang="en-GB" b="1" dirty="0" smtClean="0">
              <a:latin typeface="Times"/>
            </a:endParaRPr>
          </a:p>
          <a:p>
            <a:endParaRPr lang="en-GB" b="1" dirty="0" smtClean="0">
              <a:latin typeface="Time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96BA129C-82B7-4BD1-9271-A15F85BC264C}" type="slidenum">
              <a:rPr lang="en-GB" altLang="en-GB" smtClean="0"/>
              <a:pPr/>
              <a:t>10</a:t>
            </a:fld>
            <a:endParaRPr lang="en-GB" altLang="en-GB"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r>
              <a:rPr lang="en-GB" dirty="0" smtClean="0">
                <a:latin typeface="Times"/>
              </a:rPr>
              <a:t>You’re in the library and you’re ready to get the book you need and go read it at home.  You already have a library card because you can borrow books with your College ID so you can take it out.  To find it on the shelf in the library you can look it up on the catalogue which is on terminals on each floor of the library/each campus library </a:t>
            </a:r>
          </a:p>
          <a:p>
            <a:endParaRPr lang="en-GB" dirty="0" smtClean="0">
              <a:latin typeface="Times"/>
            </a:endParaRPr>
          </a:p>
          <a:p>
            <a:r>
              <a:rPr lang="en-GB" dirty="0" smtClean="0">
                <a:latin typeface="Times"/>
              </a:rPr>
              <a:t>There are a lot of ways to search for what you are looking for on library search but the easiest way to search for a book is to type in 2 or 3 words from the title</a:t>
            </a:r>
          </a:p>
          <a:p>
            <a:endParaRPr lang="en-GB" dirty="0" smtClean="0">
              <a:latin typeface="Times"/>
            </a:endParaRPr>
          </a:p>
          <a:p>
            <a:endParaRPr lang="en-US" sz="1400" dirty="0" smtClean="0">
              <a:latin typeface="Times"/>
            </a:endParaRPr>
          </a:p>
          <a:p>
            <a:endParaRPr lang="en-GB" dirty="0" smtClean="0">
              <a:latin typeface="Times"/>
            </a:endParaRPr>
          </a:p>
          <a:p>
            <a:r>
              <a:rPr lang="en-GB" dirty="0" smtClean="0">
                <a:latin typeface="Times"/>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CFCF062-70A1-4B70-99F5-D9F141717200}" type="slidenum">
              <a:rPr lang="en-GB" altLang="en-GB" smtClean="0"/>
              <a:pPr/>
              <a:t>11</a:t>
            </a:fld>
            <a:endParaRPr lang="en-GB" altLang="en-GB"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smtClean="0">
                <a:latin typeface="Times"/>
              </a:rPr>
              <a:t>If all copies at your location were on loan you could place a hold to reserve a copy when it comes back. When the book becomes available, the library will email you.  If the book is at another site we will now transfer a copy from another campus library for you.</a:t>
            </a:r>
          </a:p>
          <a:p>
            <a:endParaRPr lang="en-US" dirty="0" smtClean="0">
              <a:latin typeface="Times"/>
            </a:endParaRPr>
          </a:p>
          <a:p>
            <a:r>
              <a:rPr lang="en-US" dirty="0" smtClean="0">
                <a:latin typeface="Times"/>
              </a:rPr>
              <a:t>We also have a core text copy of all the books on your reading lists so if all the normal lending copies are on loan the core text copy is available from the issue desk for overnight loan. </a:t>
            </a:r>
          </a:p>
          <a:p>
            <a:endParaRPr lang="en-US" dirty="0" smtClean="0">
              <a:latin typeface="Times"/>
            </a:endParaRPr>
          </a:p>
          <a:p>
            <a:endParaRPr lang="en-US" sz="1400" dirty="0" smtClean="0">
              <a:latin typeface="Times"/>
            </a:endParaRPr>
          </a:p>
          <a:p>
            <a:endParaRPr lang="en-GB" dirty="0" smtClean="0">
              <a:latin typeface="Time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GB" smtClean="0">
                <a:latin typeface="Times"/>
              </a:rPr>
              <a:t>Ebooks are another alternative if the book isn’t on the shelf or as an alternative to coming to the library for a print copy.  Ebooks are on the catalogue and library search so you can see if there is an eversion available at the same time as checking the print version.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CDACFE22-6FFA-48A2-91DC-36D6DE877479}" type="slidenum">
              <a:rPr lang="en-GB" altLang="en-GB" smtClean="0"/>
              <a:pPr/>
              <a:t>13</a:t>
            </a:fld>
            <a:endParaRPr lang="en-GB" altLang="en-GB"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GB" smtClean="0">
                <a:latin typeface="Times"/>
              </a:rPr>
              <a:t>A few practical questions to start with…</a:t>
            </a:r>
          </a:p>
          <a:p>
            <a:r>
              <a:rPr lang="en-GB" smtClean="0">
                <a:latin typeface="Times"/>
              </a:rPr>
              <a:t>As students at IC</a:t>
            </a:r>
          </a:p>
          <a:p>
            <a:r>
              <a:rPr lang="en-GB" smtClean="0">
                <a:latin typeface="Times"/>
              </a:rPr>
              <a:t>Central library at SK</a:t>
            </a:r>
          </a:p>
          <a:p>
            <a:r>
              <a:rPr lang="en-GB" smtClean="0">
                <a:latin typeface="Times"/>
              </a:rPr>
              <a:t>Maps and directions available on Library homepage &amp; leaflets in library</a:t>
            </a:r>
          </a:p>
          <a:p>
            <a:r>
              <a:rPr lang="en-GB" smtClean="0">
                <a:latin typeface="Times"/>
              </a:rPr>
              <a:t>Opening hours do vary so do check the website, but here it’s 9-9 weekdays, 10-5 on Saturdays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841750" y="9429750"/>
            <a:ext cx="2940050" cy="496888"/>
          </a:xfrm>
          <a:prstGeom prst="rect">
            <a:avLst/>
          </a:prstGeom>
          <a:noFill/>
          <a:ln w="9525">
            <a:noFill/>
            <a:miter lim="800000"/>
            <a:headEnd/>
            <a:tailEnd/>
          </a:ln>
        </p:spPr>
        <p:txBody>
          <a:bodyPr lIns="91542" tIns="45771" rIns="91542" bIns="45771" anchor="b"/>
          <a:lstStyle/>
          <a:p>
            <a:pPr algn="r" defTabSz="915988" eaLnBrk="0" hangingPunct="0"/>
            <a:fld id="{9ED98AFB-6DB7-4C66-9427-72ACA0FA893A}" type="slidenum">
              <a:rPr lang="en-GB" altLang="en-GB" sz="1200">
                <a:solidFill>
                  <a:schemeClr val="tx1"/>
                </a:solidFill>
                <a:latin typeface="Times"/>
              </a:rPr>
              <a:pPr algn="r" defTabSz="915988" eaLnBrk="0" hangingPunct="0"/>
              <a:t>14</a:t>
            </a:fld>
            <a:endParaRPr lang="en-GB" altLang="en-GB" sz="1200">
              <a:solidFill>
                <a:schemeClr val="tx1"/>
              </a:solidFill>
              <a:latin typeface="Times"/>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GB" smtClean="0">
                <a:latin typeface="Times"/>
              </a:rPr>
              <a:t>Check the library website for links to all the resources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txBox="1">
            <a:spLocks noGrp="1" noChangeArrowheads="1"/>
          </p:cNvSpPr>
          <p:nvPr/>
        </p:nvSpPr>
        <p:spPr bwMode="auto">
          <a:xfrm>
            <a:off x="3841750" y="9429750"/>
            <a:ext cx="2940050" cy="496888"/>
          </a:xfrm>
          <a:prstGeom prst="rect">
            <a:avLst/>
          </a:prstGeom>
          <a:noFill/>
          <a:ln w="9525">
            <a:noFill/>
            <a:miter lim="800000"/>
            <a:headEnd/>
            <a:tailEnd/>
          </a:ln>
        </p:spPr>
        <p:txBody>
          <a:bodyPr lIns="91542" tIns="45771" rIns="91542" bIns="45771" anchor="b"/>
          <a:lstStyle/>
          <a:p>
            <a:pPr algn="r" defTabSz="915988" eaLnBrk="0" hangingPunct="0"/>
            <a:fld id="{EA4DF3EC-1895-4C85-9FD2-1A48A939B4DB}" type="slidenum">
              <a:rPr lang="en-GB" altLang="en-GB" sz="1200">
                <a:solidFill>
                  <a:schemeClr val="tx1"/>
                </a:solidFill>
                <a:latin typeface="Times"/>
              </a:rPr>
              <a:pPr algn="r" defTabSz="915988" eaLnBrk="0" hangingPunct="0"/>
              <a:t>15</a:t>
            </a:fld>
            <a:endParaRPr lang="en-GB" altLang="en-GB" sz="1200">
              <a:solidFill>
                <a:schemeClr val="tx1"/>
              </a:solidFill>
              <a:latin typeface="Times"/>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GB" dirty="0" smtClean="0">
                <a:latin typeface="Times"/>
              </a:rPr>
              <a:t>Use the </a:t>
            </a:r>
            <a:r>
              <a:rPr lang="en-GB" dirty="0" err="1" smtClean="0">
                <a:latin typeface="Times"/>
              </a:rPr>
              <a:t>webform</a:t>
            </a:r>
            <a:r>
              <a:rPr lang="en-GB" dirty="0" smtClean="0">
                <a:latin typeface="Times"/>
              </a:rPr>
              <a:t> on the library home page for any queries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pPr>
              <a:buFontTx/>
              <a:buChar char="-"/>
            </a:pPr>
            <a:r>
              <a:rPr lang="en-GB" smtClean="0">
                <a:latin typeface="Times"/>
              </a:rPr>
              <a:t>RefWorks sessions will be running for all year 2 students in May</a:t>
            </a:r>
          </a:p>
          <a:p>
            <a:pPr>
              <a:buFontTx/>
              <a:buChar char="-"/>
            </a:pPr>
            <a:r>
              <a:rPr lang="en-GB" smtClean="0">
                <a:latin typeface="Times"/>
              </a:rPr>
              <a:t>Hands on sessions in Central library covering version 2.0</a:t>
            </a:r>
          </a:p>
        </p:txBody>
      </p:sp>
      <p:sp>
        <p:nvSpPr>
          <p:cNvPr id="39939" name="Slide Number Placeholder 3"/>
          <p:cNvSpPr>
            <a:spLocks noGrp="1"/>
          </p:cNvSpPr>
          <p:nvPr>
            <p:ph type="sldNum" sz="quarter" idx="5"/>
          </p:nvPr>
        </p:nvSpPr>
        <p:spPr>
          <a:noFill/>
        </p:spPr>
        <p:txBody>
          <a:bodyPr/>
          <a:lstStyle/>
          <a:p>
            <a:fld id="{F5B3D825-8347-428F-AAF7-3D2292CE95FF}" type="slidenum">
              <a:rPr lang="en-GB" altLang="en-GB" smtClean="0"/>
              <a:pPr/>
              <a:t>16</a:t>
            </a:fld>
            <a:endParaRPr lang="en-GB" alt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Opening hours remain the same:</a:t>
            </a:r>
          </a:p>
          <a:p>
            <a:r>
              <a:rPr lang="en-GB" dirty="0" smtClean="0"/>
              <a:t>Monday - Friday 09.00 – 21.00</a:t>
            </a:r>
          </a:p>
          <a:p>
            <a:r>
              <a:rPr lang="en-GB" dirty="0" smtClean="0"/>
              <a:t>Saturday 13.30 – 17.00</a:t>
            </a:r>
          </a:p>
          <a:p>
            <a:endParaRPr lang="en-GB" dirty="0"/>
          </a:p>
        </p:txBody>
      </p:sp>
      <p:sp>
        <p:nvSpPr>
          <p:cNvPr id="4" name="Slide Number Placeholder 3"/>
          <p:cNvSpPr>
            <a:spLocks noGrp="1"/>
          </p:cNvSpPr>
          <p:nvPr>
            <p:ph type="sldNum" sz="quarter" idx="10"/>
          </p:nvPr>
        </p:nvSpPr>
        <p:spPr/>
        <p:txBody>
          <a:bodyPr/>
          <a:lstStyle/>
          <a:p>
            <a:pPr>
              <a:defRPr/>
            </a:pPr>
            <a:fld id="{A06139C8-119F-4B08-BC74-C5BF03A40959}" type="slidenum">
              <a:rPr lang="en-GB" altLang="en-GB" smtClean="0"/>
              <a:pPr>
                <a:defRPr/>
              </a:pPr>
              <a:t>2</a:t>
            </a:fld>
            <a:endParaRPr lang="en-GB" alt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temporary library is located at the back of the Medical School Building. From Monday 13 August 2012 current St Mary’s Library members can use their card to access the temporary library via the Revolving Door entrance to the Medical School building, see Entrance B on the map. New St Mary’s Library members or those that have forgotten their card should use Entrance A. On entering the building please follow the signs to the temporary library.</a:t>
            </a:r>
            <a:endParaRPr lang="en-GB" dirty="0"/>
          </a:p>
        </p:txBody>
      </p:sp>
      <p:sp>
        <p:nvSpPr>
          <p:cNvPr id="4" name="Slide Number Placeholder 3"/>
          <p:cNvSpPr>
            <a:spLocks noGrp="1"/>
          </p:cNvSpPr>
          <p:nvPr>
            <p:ph type="sldNum" sz="quarter" idx="10"/>
          </p:nvPr>
        </p:nvSpPr>
        <p:spPr/>
        <p:txBody>
          <a:bodyPr/>
          <a:lstStyle/>
          <a:p>
            <a:pPr>
              <a:defRPr/>
            </a:pPr>
            <a:fld id="{A06139C8-119F-4B08-BC74-C5BF03A40959}" type="slidenum">
              <a:rPr lang="en-GB" altLang="en-GB" smtClean="0"/>
              <a:pPr>
                <a:defRPr/>
              </a:pPr>
              <a:t>3</a:t>
            </a:fld>
            <a:endParaRPr lang="en-GB" alt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GB" dirty="0" smtClean="0">
                <a:latin typeface="Times"/>
              </a:rPr>
              <a:t>Library search continues to be your main source of information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GB" smtClean="0">
                <a:latin typeface="Times"/>
              </a:rPr>
              <a:t>You may have noticed that there are two tabs, Books and more and Articles and more.  Books and more covers books, ebooks and journal titles e.g. BMJ.  Articles and more searches journals at the article level (not just the title of the journal), conference papers, ebook chapters.  So you will get a lot more results with articles and more if you are looking for more depth in your search.  You can search just medicine resources, and sign in to get access to even more full text.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3841750" y="9429750"/>
            <a:ext cx="2940050" cy="496888"/>
          </a:xfrm>
          <a:prstGeom prst="rect">
            <a:avLst/>
          </a:prstGeom>
          <a:noFill/>
          <a:ln w="9525">
            <a:noFill/>
            <a:miter lim="800000"/>
            <a:headEnd/>
            <a:tailEnd/>
          </a:ln>
        </p:spPr>
        <p:txBody>
          <a:bodyPr lIns="91633" tIns="45817" rIns="91633" bIns="45817" anchor="b"/>
          <a:lstStyle/>
          <a:p>
            <a:pPr algn="r" defTabSz="915988"/>
            <a:fld id="{4C823ED1-E578-4B64-861D-A9B643033226}" type="slidenum">
              <a:rPr lang="en-GB" altLang="en-GB" sz="1200">
                <a:solidFill>
                  <a:schemeClr val="tx1"/>
                </a:solidFill>
                <a:latin typeface="Times"/>
              </a:rPr>
              <a:pPr algn="r" defTabSz="915988"/>
              <a:t>6</a:t>
            </a:fld>
            <a:endParaRPr lang="en-GB" altLang="en-GB" sz="1200">
              <a:solidFill>
                <a:schemeClr val="tx1"/>
              </a:solidFill>
              <a:latin typeface="Times"/>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lIns="91633" tIns="45817" rIns="91633" bIns="45817"/>
          <a:lstStyle/>
          <a:p>
            <a:r>
              <a:rPr lang="en-GB" smtClean="0">
                <a:latin typeface="Times"/>
              </a:rPr>
              <a:t>In addition to books and ejournals online and in print the library provides access to interactive learning tools such as anatomy.tv and to images through the SpringerImages Life Sciences and Medicine collection.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3841750" y="9429750"/>
            <a:ext cx="2940050" cy="496888"/>
          </a:xfrm>
          <a:prstGeom prst="rect">
            <a:avLst/>
          </a:prstGeom>
          <a:noFill/>
          <a:ln w="9525">
            <a:noFill/>
            <a:miter lim="800000"/>
            <a:headEnd/>
            <a:tailEnd/>
          </a:ln>
        </p:spPr>
        <p:txBody>
          <a:bodyPr lIns="91542" tIns="45771" rIns="91542" bIns="45771" anchor="b"/>
          <a:lstStyle/>
          <a:p>
            <a:pPr algn="r" defTabSz="915988" eaLnBrk="0" hangingPunct="0"/>
            <a:fld id="{751CD6AD-B0B1-4435-914E-9A0B91992095}" type="slidenum">
              <a:rPr lang="en-GB" altLang="en-GB" sz="1200">
                <a:solidFill>
                  <a:schemeClr val="tx1"/>
                </a:solidFill>
                <a:latin typeface="Times"/>
              </a:rPr>
              <a:pPr algn="r" defTabSz="915988" eaLnBrk="0" hangingPunct="0"/>
              <a:t>7</a:t>
            </a:fld>
            <a:endParaRPr lang="en-GB" altLang="en-GB" sz="1200">
              <a:solidFill>
                <a:schemeClr val="tx1"/>
              </a:solidFill>
              <a:latin typeface="Times"/>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r>
              <a:rPr lang="en-GB" smtClean="0">
                <a:latin typeface="Times"/>
              </a:rPr>
              <a:t>The library can provide a wide variety of training as needed as well as guidance on referencing and reference management software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Using</a:t>
            </a:r>
            <a:r>
              <a:rPr lang="en-GB" baseline="0" dirty="0" smtClean="0"/>
              <a:t> the library is easier than Boris makes it look</a:t>
            </a:r>
            <a:endParaRPr lang="en-GB" dirty="0"/>
          </a:p>
        </p:txBody>
      </p:sp>
      <p:sp>
        <p:nvSpPr>
          <p:cNvPr id="4" name="Slide Number Placeholder 3"/>
          <p:cNvSpPr>
            <a:spLocks noGrp="1"/>
          </p:cNvSpPr>
          <p:nvPr>
            <p:ph type="sldNum" sz="quarter" idx="10"/>
          </p:nvPr>
        </p:nvSpPr>
        <p:spPr/>
        <p:txBody>
          <a:bodyPr/>
          <a:lstStyle/>
          <a:p>
            <a:pPr>
              <a:defRPr/>
            </a:pPr>
            <a:fld id="{324D3686-80BF-4ABC-8EDF-AC07C3205BEC}" type="slidenum">
              <a:rPr lang="en-GB" altLang="en-GB" smtClean="0"/>
              <a:pPr>
                <a:defRPr/>
              </a:pPr>
              <a:t>8</a:t>
            </a:fld>
            <a:endParaRPr lang="en-GB" alt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0E19D97F-A71B-48AF-A6E1-019B26D900DB}" type="slidenum">
              <a:rPr lang="en-GB" altLang="en-GB" smtClean="0"/>
              <a:pPr/>
              <a:t>9</a:t>
            </a:fld>
            <a:endParaRPr lang="en-GB" altLang="en-GB"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GB" dirty="0" smtClean="0">
                <a:latin typeface="Times"/>
              </a:rPr>
              <a:t>In the Central Library most of the medicine books are now found on the 5</a:t>
            </a:r>
            <a:r>
              <a:rPr lang="en-GB" baseline="30000" dirty="0" smtClean="0">
                <a:latin typeface="Times"/>
              </a:rPr>
              <a:t>th</a:t>
            </a:r>
            <a:r>
              <a:rPr lang="en-GB" dirty="0" smtClean="0">
                <a:latin typeface="Times"/>
              </a:rPr>
              <a:t> floor.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381000" y="381000"/>
            <a:ext cx="3124200" cy="788988"/>
          </a:xfrm>
          <a:prstGeom prst="rect">
            <a:avLst/>
          </a:prstGeom>
          <a:noFill/>
          <a:ln w="9525">
            <a:noFill/>
            <a:miter lim="800000"/>
            <a:headEnd/>
            <a:tailEnd/>
          </a:ln>
        </p:spPr>
      </p:pic>
      <p:pic>
        <p:nvPicPr>
          <p:cNvPr id="5" name="Picture 19" descr="college blue"/>
          <p:cNvPicPr>
            <a:picLocks noChangeAspect="1" noChangeArrowheads="1"/>
          </p:cNvPicPr>
          <p:nvPr userDrawn="1"/>
        </p:nvPicPr>
        <p:blipFill>
          <a:blip r:embed="rId3" cstate="print"/>
          <a:srcRect/>
          <a:stretch>
            <a:fillRect/>
          </a:stretch>
        </p:blipFill>
        <p:spPr bwMode="auto">
          <a:xfrm>
            <a:off x="228600" y="304800"/>
            <a:ext cx="2133600" cy="563563"/>
          </a:xfrm>
          <a:prstGeom prst="rect">
            <a:avLst/>
          </a:prstGeom>
          <a:noFill/>
          <a:ln w="9525">
            <a:noFill/>
            <a:miter lim="800000"/>
            <a:headEnd/>
            <a:tailEnd/>
          </a:ln>
        </p:spPr>
      </p:pic>
      <p:pic>
        <p:nvPicPr>
          <p:cNvPr id="6" name="Picture 26" descr="Blue Logo_1_col"/>
          <p:cNvPicPr>
            <a:picLocks noChangeAspect="1" noChangeArrowheads="1"/>
          </p:cNvPicPr>
          <p:nvPr userDrawn="1"/>
        </p:nvPicPr>
        <p:blipFill>
          <a:blip r:embed="rId4" cstate="print"/>
          <a:srcRect/>
          <a:stretch>
            <a:fillRect/>
          </a:stretch>
        </p:blipFill>
        <p:spPr bwMode="auto">
          <a:xfrm>
            <a:off x="7380288" y="6138863"/>
            <a:ext cx="1512887" cy="458787"/>
          </a:xfrm>
          <a:prstGeom prst="rect">
            <a:avLst/>
          </a:prstGeom>
          <a:noFill/>
          <a:ln w="9525">
            <a:noFill/>
            <a:miter lim="800000"/>
            <a:headEnd/>
            <a:tailEnd/>
          </a:ln>
        </p:spPr>
      </p:pic>
      <p:sp>
        <p:nvSpPr>
          <p:cNvPr id="32770" name="Rectangle 2"/>
          <p:cNvSpPr>
            <a:spLocks noGrp="1" noChangeArrowheads="1"/>
          </p:cNvSpPr>
          <p:nvPr>
            <p:ph type="ctrTitle"/>
          </p:nvPr>
        </p:nvSpPr>
        <p:spPr>
          <a:xfrm>
            <a:off x="2413000" y="1628775"/>
            <a:ext cx="4751388" cy="1514475"/>
          </a:xfrm>
        </p:spPr>
        <p:txBody>
          <a:bodyPr/>
          <a:lstStyle>
            <a:lvl1pPr>
              <a:defRPr sz="3700">
                <a:solidFill>
                  <a:srgbClr val="0E207F"/>
                </a:solidFill>
              </a:defRPr>
            </a:lvl1pPr>
          </a:lstStyle>
          <a:p>
            <a:r>
              <a:rPr lang="en-GB"/>
              <a:t>Click to edit Master title style</a:t>
            </a:r>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r>
              <a:rPr lang="en-GB"/>
              <a:t>Name of presenter</a:t>
            </a:r>
          </a:p>
          <a:p>
            <a:r>
              <a:rPr lang="en-GB"/>
              <a:t>Job title</a:t>
            </a:r>
          </a:p>
        </p:txBody>
      </p:sp>
      <p:sp>
        <p:nvSpPr>
          <p:cNvPr id="7" name="Rectangle 20"/>
          <p:cNvSpPr>
            <a:spLocks noGrp="1" noChangeArrowheads="1"/>
          </p:cNvSpPr>
          <p:nvPr>
            <p:ph type="ftr" sz="quarter" idx="10"/>
          </p:nvPr>
        </p:nvSpPr>
        <p:spPr bwMode="auto">
          <a:xfrm>
            <a:off x="250825" y="6165850"/>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defRPr sz="1000">
                <a:solidFill>
                  <a:srgbClr val="0E207F"/>
                </a:solidFill>
                <a:cs typeface="+mn-cs"/>
              </a:defRPr>
            </a:lvl1pPr>
          </a:lstStyle>
          <a:p>
            <a:pPr>
              <a:defRPr/>
            </a:pPr>
            <a:r>
              <a:rPr lang="en-GB" altLang="en-GB"/>
              <a:t>© Imperial College London</a:t>
            </a: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295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514600"/>
            <a:ext cx="77724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1756" name="Text Box 12"/>
          <p:cNvSpPr txBox="1">
            <a:spLocks noChangeArrowheads="1"/>
          </p:cNvSpPr>
          <p:nvPr userDrawn="1"/>
        </p:nvSpPr>
        <p:spPr bwMode="auto">
          <a:xfrm>
            <a:off x="3032125" y="265113"/>
            <a:ext cx="184150" cy="366712"/>
          </a:xfrm>
          <a:prstGeom prst="rect">
            <a:avLst/>
          </a:prstGeom>
          <a:noFill/>
          <a:ln w="9525">
            <a:noFill/>
            <a:miter lim="800000"/>
            <a:headEnd/>
            <a:tailEnd/>
          </a:ln>
          <a:effectLst/>
        </p:spPr>
        <p:txBody>
          <a:bodyPr wrap="none">
            <a:spAutoFit/>
          </a:bodyPr>
          <a:lstStyle/>
          <a:p>
            <a:pPr eaLnBrk="0" hangingPunct="0">
              <a:spcBef>
                <a:spcPct val="20000"/>
              </a:spcBef>
              <a:defRPr/>
            </a:pPr>
            <a:endParaRPr lang="en-GB">
              <a:cs typeface="+mn-cs"/>
            </a:endParaRPr>
          </a:p>
        </p:txBody>
      </p:sp>
      <p:pic>
        <p:nvPicPr>
          <p:cNvPr id="1029" name="Picture 22"/>
          <p:cNvPicPr>
            <a:picLocks noChangeAspect="1" noChangeArrowheads="1"/>
          </p:cNvPicPr>
          <p:nvPr userDrawn="1"/>
        </p:nvPicPr>
        <p:blipFill>
          <a:blip r:embed="rId13" cstate="print"/>
          <a:srcRect l="6931"/>
          <a:stretch>
            <a:fillRect/>
          </a:stretch>
        </p:blipFill>
        <p:spPr bwMode="auto">
          <a:xfrm>
            <a:off x="304800" y="304800"/>
            <a:ext cx="2032000" cy="839788"/>
          </a:xfrm>
          <a:prstGeom prst="rect">
            <a:avLst/>
          </a:prstGeom>
          <a:noFill/>
          <a:ln w="9525">
            <a:noFill/>
            <a:miter lim="800000"/>
            <a:headEnd/>
            <a:tailEnd/>
          </a:ln>
        </p:spPr>
      </p:pic>
      <p:pic>
        <p:nvPicPr>
          <p:cNvPr id="1030" name="Picture 26" descr="Blue Logo_1_col"/>
          <p:cNvPicPr>
            <a:picLocks noChangeAspect="1" noChangeArrowheads="1"/>
          </p:cNvPicPr>
          <p:nvPr userDrawn="1"/>
        </p:nvPicPr>
        <p:blipFill>
          <a:blip r:embed="rId14" cstate="print"/>
          <a:srcRect/>
          <a:stretch>
            <a:fillRect/>
          </a:stretch>
        </p:blipFill>
        <p:spPr bwMode="auto">
          <a:xfrm>
            <a:off x="7380288" y="6138863"/>
            <a:ext cx="1512887" cy="458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3200" b="1">
          <a:solidFill>
            <a:srgbClr val="445188"/>
          </a:solidFill>
          <a:latin typeface="+mj-lt"/>
          <a:ea typeface="+mj-ea"/>
          <a:cs typeface="+mj-cs"/>
        </a:defRPr>
      </a:lvl1pPr>
      <a:lvl2pPr algn="l" rtl="0" eaLnBrk="0" fontAlgn="base" hangingPunct="0">
        <a:spcBef>
          <a:spcPct val="0"/>
        </a:spcBef>
        <a:spcAft>
          <a:spcPct val="0"/>
        </a:spcAft>
        <a:defRPr sz="3200" b="1">
          <a:solidFill>
            <a:srgbClr val="445188"/>
          </a:solidFill>
          <a:latin typeface="Arial" charset="0"/>
        </a:defRPr>
      </a:lvl2pPr>
      <a:lvl3pPr algn="l" rtl="0" eaLnBrk="0" fontAlgn="base" hangingPunct="0">
        <a:spcBef>
          <a:spcPct val="0"/>
        </a:spcBef>
        <a:spcAft>
          <a:spcPct val="0"/>
        </a:spcAft>
        <a:defRPr sz="3200" b="1">
          <a:solidFill>
            <a:srgbClr val="445188"/>
          </a:solidFill>
          <a:latin typeface="Arial" charset="0"/>
        </a:defRPr>
      </a:lvl3pPr>
      <a:lvl4pPr algn="l" rtl="0" eaLnBrk="0" fontAlgn="base" hangingPunct="0">
        <a:spcBef>
          <a:spcPct val="0"/>
        </a:spcBef>
        <a:spcAft>
          <a:spcPct val="0"/>
        </a:spcAft>
        <a:defRPr sz="3200" b="1">
          <a:solidFill>
            <a:srgbClr val="445188"/>
          </a:solidFill>
          <a:latin typeface="Arial" charset="0"/>
        </a:defRPr>
      </a:lvl4pPr>
      <a:lvl5pPr algn="l" rtl="0" eaLnBrk="0" fontAlgn="base" hangingPunct="0">
        <a:spcBef>
          <a:spcPct val="0"/>
        </a:spcBef>
        <a:spcAft>
          <a:spcPct val="0"/>
        </a:spcAft>
        <a:defRPr sz="3200" b="1">
          <a:solidFill>
            <a:srgbClr val="445188"/>
          </a:solidFill>
          <a:latin typeface="Arial" charset="0"/>
        </a:defRPr>
      </a:lvl5pPr>
      <a:lvl6pPr marL="457200" algn="l" rtl="0" eaLnBrk="0" fontAlgn="base" hangingPunct="0">
        <a:spcBef>
          <a:spcPct val="0"/>
        </a:spcBef>
        <a:spcAft>
          <a:spcPct val="0"/>
        </a:spcAft>
        <a:defRPr sz="3200" b="1">
          <a:solidFill>
            <a:srgbClr val="445188"/>
          </a:solidFill>
          <a:latin typeface="Arial" charset="0"/>
        </a:defRPr>
      </a:lvl6pPr>
      <a:lvl7pPr marL="914400" algn="l" rtl="0" eaLnBrk="0" fontAlgn="base" hangingPunct="0">
        <a:spcBef>
          <a:spcPct val="0"/>
        </a:spcBef>
        <a:spcAft>
          <a:spcPct val="0"/>
        </a:spcAft>
        <a:defRPr sz="3200" b="1">
          <a:solidFill>
            <a:srgbClr val="445188"/>
          </a:solidFill>
          <a:latin typeface="Arial" charset="0"/>
        </a:defRPr>
      </a:lvl7pPr>
      <a:lvl8pPr marL="1371600" algn="l" rtl="0" eaLnBrk="0" fontAlgn="base" hangingPunct="0">
        <a:spcBef>
          <a:spcPct val="0"/>
        </a:spcBef>
        <a:spcAft>
          <a:spcPct val="0"/>
        </a:spcAft>
        <a:defRPr sz="3200" b="1">
          <a:solidFill>
            <a:srgbClr val="445188"/>
          </a:solidFill>
          <a:latin typeface="Arial" charset="0"/>
        </a:defRPr>
      </a:lvl8pPr>
      <a:lvl9pPr marL="1828800" algn="l" rtl="0" eaLnBrk="0" fontAlgn="base" hangingPunct="0">
        <a:spcBef>
          <a:spcPct val="0"/>
        </a:spcBef>
        <a:spcAft>
          <a:spcPct val="0"/>
        </a:spcAft>
        <a:defRPr sz="3200" b="1">
          <a:solidFill>
            <a:srgbClr val="445188"/>
          </a:solidFill>
          <a:latin typeface="Arial" charset="0"/>
        </a:defRPr>
      </a:lvl9pPr>
    </p:titleStyle>
    <p:bodyStyle>
      <a:lvl1pPr marL="342900" indent="-342900" algn="l" rtl="0" eaLnBrk="0" fontAlgn="base" hangingPunct="0">
        <a:spcBef>
          <a:spcPct val="20000"/>
        </a:spcBef>
        <a:spcAft>
          <a:spcPct val="0"/>
        </a:spcAft>
        <a:buClr>
          <a:srgbClr val="9BB0D7"/>
        </a:buClr>
        <a:buChar char="•"/>
        <a:defRPr sz="2800">
          <a:solidFill>
            <a:srgbClr val="445188"/>
          </a:solidFill>
          <a:latin typeface="+mn-lt"/>
          <a:ea typeface="+mn-ea"/>
          <a:cs typeface="+mn-cs"/>
        </a:defRPr>
      </a:lvl1pPr>
      <a:lvl2pPr marL="742950" indent="-285750" algn="l" rtl="0" eaLnBrk="0" fontAlgn="base" hangingPunct="0">
        <a:spcBef>
          <a:spcPct val="20000"/>
        </a:spcBef>
        <a:spcAft>
          <a:spcPct val="0"/>
        </a:spcAft>
        <a:buClr>
          <a:srgbClr val="9BB0D7"/>
        </a:buClr>
        <a:buFont typeface="Wingdings" pitchFamily="2" charset="2"/>
        <a:buChar char="§"/>
        <a:defRPr sz="2000">
          <a:solidFill>
            <a:srgbClr val="445188"/>
          </a:solidFill>
          <a:latin typeface="+mn-lt"/>
        </a:defRPr>
      </a:lvl2pPr>
      <a:lvl3pPr marL="1143000" indent="-228600" algn="l" rtl="0" eaLnBrk="0" fontAlgn="base" hangingPunct="0">
        <a:spcBef>
          <a:spcPct val="20000"/>
        </a:spcBef>
        <a:spcAft>
          <a:spcPct val="0"/>
        </a:spcAft>
        <a:buClr>
          <a:srgbClr val="9BB0D7"/>
        </a:buClr>
        <a:buChar char="•"/>
        <a:defRPr sz="2400">
          <a:solidFill>
            <a:srgbClr val="445188"/>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0"/>
          <p:cNvSpPr>
            <a:spLocks noGrp="1" noChangeArrowheads="1"/>
          </p:cNvSpPr>
          <p:nvPr>
            <p:ph type="ftr" sz="quarter" idx="10"/>
          </p:nvPr>
        </p:nvSpPr>
        <p:spPr>
          <a:noFill/>
        </p:spPr>
        <p:txBody>
          <a:bodyPr/>
          <a:lstStyle/>
          <a:p>
            <a:r>
              <a:rPr lang="en-GB" altLang="en-GB" smtClean="0">
                <a:cs typeface="Arial" charset="0"/>
              </a:rPr>
              <a:t>© Imperial College London</a:t>
            </a:r>
            <a:endParaRPr lang="en-US" altLang="en-US" smtClean="0">
              <a:cs typeface="Arial" charset="0"/>
            </a:endParaRPr>
          </a:p>
        </p:txBody>
      </p:sp>
      <p:sp>
        <p:nvSpPr>
          <p:cNvPr id="15362" name="Rectangle 2"/>
          <p:cNvSpPr>
            <a:spLocks noGrp="1" noChangeArrowheads="1"/>
          </p:cNvSpPr>
          <p:nvPr>
            <p:ph type="ctrTitle"/>
          </p:nvPr>
        </p:nvSpPr>
        <p:spPr>
          <a:xfrm>
            <a:off x="250825" y="1052513"/>
            <a:ext cx="8713788" cy="1430337"/>
          </a:xfrm>
        </p:spPr>
        <p:txBody>
          <a:bodyPr/>
          <a:lstStyle/>
          <a:p>
            <a:pPr algn="ctr"/>
            <a:r>
              <a:rPr lang="en-GB" sz="4000" smtClean="0"/>
              <a:t>Library update</a:t>
            </a:r>
          </a:p>
        </p:txBody>
      </p:sp>
      <p:sp>
        <p:nvSpPr>
          <p:cNvPr id="15363" name="Rectangle 3"/>
          <p:cNvSpPr>
            <a:spLocks noGrp="1" noChangeArrowheads="1"/>
          </p:cNvSpPr>
          <p:nvPr>
            <p:ph type="subTitle" idx="1"/>
          </p:nvPr>
        </p:nvSpPr>
        <p:spPr>
          <a:xfrm>
            <a:off x="250825" y="4365625"/>
            <a:ext cx="6934200" cy="609600"/>
          </a:xfrm>
        </p:spPr>
        <p:txBody>
          <a:bodyPr/>
          <a:lstStyle/>
          <a:p>
            <a:r>
              <a:rPr lang="en-GB" sz="2600" b="1" dirty="0" smtClean="0"/>
              <a:t>  </a:t>
            </a:r>
          </a:p>
          <a:p>
            <a:r>
              <a:rPr lang="en-GB" sz="2800" b="1" dirty="0" smtClean="0">
                <a:solidFill>
                  <a:srgbClr val="1F289B"/>
                </a:solidFill>
              </a:rPr>
              <a:t>Kate Perris</a:t>
            </a:r>
          </a:p>
          <a:p>
            <a:r>
              <a:rPr lang="en-GB" sz="2800" b="1" dirty="0" smtClean="0">
                <a:solidFill>
                  <a:srgbClr val="1F289B"/>
                </a:solidFill>
              </a:rPr>
              <a:t>1 October 2012</a:t>
            </a:r>
          </a:p>
        </p:txBody>
      </p:sp>
      <p:pic>
        <p:nvPicPr>
          <p:cNvPr id="15364" name="Picture 12" descr="central_library_level_2-2"/>
          <p:cNvPicPr>
            <a:picLocks noChangeAspect="1" noChangeArrowheads="1"/>
          </p:cNvPicPr>
          <p:nvPr/>
        </p:nvPicPr>
        <p:blipFill>
          <a:blip r:embed="rId3" cstate="print"/>
          <a:srcRect/>
          <a:stretch>
            <a:fillRect/>
          </a:stretch>
        </p:blipFill>
        <p:spPr bwMode="auto">
          <a:xfrm>
            <a:off x="1619250" y="2708275"/>
            <a:ext cx="5608638" cy="1706563"/>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539750" y="1052513"/>
            <a:ext cx="7772400" cy="1143000"/>
          </a:xfrm>
        </p:spPr>
        <p:txBody>
          <a:bodyPr/>
          <a:lstStyle/>
          <a:p>
            <a:r>
              <a:rPr lang="en-GB" smtClean="0"/>
              <a:t>How do I find the book I need?</a:t>
            </a:r>
          </a:p>
        </p:txBody>
      </p:sp>
      <p:pic>
        <p:nvPicPr>
          <p:cNvPr id="2050" name="Picture 2"/>
          <p:cNvPicPr>
            <a:picLocks noChangeAspect="1" noChangeArrowheads="1"/>
          </p:cNvPicPr>
          <p:nvPr/>
        </p:nvPicPr>
        <p:blipFill>
          <a:blip r:embed="rId3" cstate="print"/>
          <a:srcRect/>
          <a:stretch>
            <a:fillRect/>
          </a:stretch>
        </p:blipFill>
        <p:spPr bwMode="auto">
          <a:xfrm>
            <a:off x="0" y="2708920"/>
            <a:ext cx="8965516" cy="15658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GB" dirty="0" smtClean="0"/>
              <a:t>What if there’s no copy on the shelf?</a:t>
            </a:r>
          </a:p>
        </p:txBody>
      </p:sp>
      <p:pic>
        <p:nvPicPr>
          <p:cNvPr id="3076" name="Picture 4"/>
          <p:cNvPicPr>
            <a:picLocks noChangeAspect="1" noChangeArrowheads="1"/>
          </p:cNvPicPr>
          <p:nvPr/>
        </p:nvPicPr>
        <p:blipFill>
          <a:blip r:embed="rId3" cstate="print"/>
          <a:srcRect/>
          <a:stretch>
            <a:fillRect/>
          </a:stretch>
        </p:blipFill>
        <p:spPr bwMode="auto">
          <a:xfrm>
            <a:off x="2267744" y="2924944"/>
            <a:ext cx="4302747" cy="3672408"/>
          </a:xfrm>
          <a:prstGeom prst="rect">
            <a:avLst/>
          </a:prstGeom>
          <a:noFill/>
          <a:ln w="9525">
            <a:noFill/>
            <a:miter lim="800000"/>
            <a:headEnd/>
            <a:tailEnd/>
          </a:ln>
        </p:spPr>
      </p:pic>
      <p:sp>
        <p:nvSpPr>
          <p:cNvPr id="27652" name="Oval 10"/>
          <p:cNvSpPr>
            <a:spLocks noChangeArrowheads="1"/>
          </p:cNvSpPr>
          <p:nvPr/>
        </p:nvSpPr>
        <p:spPr bwMode="auto">
          <a:xfrm>
            <a:off x="3923928" y="6021288"/>
            <a:ext cx="1008062" cy="358775"/>
          </a:xfrm>
          <a:prstGeom prst="ellipse">
            <a:avLst/>
          </a:prstGeom>
          <a:noFill/>
          <a:ln w="38100" algn="ctr">
            <a:solidFill>
              <a:srgbClr val="FF3300"/>
            </a:solidFill>
            <a:round/>
            <a:headEnd/>
            <a:tailEnd/>
          </a:ln>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755650" y="764704"/>
            <a:ext cx="7772400" cy="1080120"/>
          </a:xfrm>
        </p:spPr>
        <p:txBody>
          <a:bodyPr/>
          <a:lstStyle/>
          <a:p>
            <a:pPr algn="ctr"/>
            <a:r>
              <a:rPr lang="en-GB" dirty="0" smtClean="0"/>
              <a:t>Electronic books</a:t>
            </a:r>
          </a:p>
        </p:txBody>
      </p:sp>
      <p:pic>
        <p:nvPicPr>
          <p:cNvPr id="4098" name="Picture 2"/>
          <p:cNvPicPr>
            <a:picLocks noChangeAspect="1" noChangeArrowheads="1"/>
          </p:cNvPicPr>
          <p:nvPr/>
        </p:nvPicPr>
        <p:blipFill>
          <a:blip r:embed="rId3" cstate="print"/>
          <a:srcRect/>
          <a:stretch>
            <a:fillRect/>
          </a:stretch>
        </p:blipFill>
        <p:spPr bwMode="auto">
          <a:xfrm>
            <a:off x="467544" y="2060848"/>
            <a:ext cx="7839050" cy="38561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755650" y="908050"/>
            <a:ext cx="7772400" cy="1143000"/>
          </a:xfrm>
        </p:spPr>
        <p:txBody>
          <a:bodyPr/>
          <a:lstStyle/>
          <a:p>
            <a:r>
              <a:rPr lang="en-GB" smtClean="0"/>
              <a:t>Where is the library?</a:t>
            </a:r>
          </a:p>
        </p:txBody>
      </p:sp>
      <p:sp>
        <p:nvSpPr>
          <p:cNvPr id="32770" name="Rectangle 3"/>
          <p:cNvSpPr>
            <a:spLocks noGrp="1" noChangeArrowheads="1"/>
          </p:cNvSpPr>
          <p:nvPr>
            <p:ph type="body" idx="1"/>
          </p:nvPr>
        </p:nvSpPr>
        <p:spPr>
          <a:xfrm>
            <a:off x="250825" y="1989138"/>
            <a:ext cx="8713788" cy="3352800"/>
          </a:xfrm>
        </p:spPr>
        <p:txBody>
          <a:bodyPr/>
          <a:lstStyle/>
          <a:p>
            <a:pPr>
              <a:spcBef>
                <a:spcPct val="0"/>
              </a:spcBef>
              <a:buFontTx/>
              <a:buNone/>
            </a:pPr>
            <a:r>
              <a:rPr lang="en-GB" b="1" dirty="0" smtClean="0">
                <a:ea typeface="Arial Unicode MS" pitchFamily="34" charset="-128"/>
                <a:cs typeface="Arial Unicode MS" pitchFamily="34" charset="-128"/>
              </a:rPr>
              <a:t>Imperial College Libraries</a:t>
            </a:r>
          </a:p>
          <a:p>
            <a:pPr>
              <a:spcBef>
                <a:spcPct val="0"/>
              </a:spcBef>
            </a:pPr>
            <a:r>
              <a:rPr lang="en-GB" sz="2400" dirty="0" smtClean="0">
                <a:ea typeface="Arial Unicode MS" pitchFamily="34" charset="-128"/>
                <a:cs typeface="Arial Unicode MS" pitchFamily="34" charset="-128"/>
              </a:rPr>
              <a:t>Central Library</a:t>
            </a:r>
          </a:p>
          <a:p>
            <a:pPr>
              <a:spcBef>
                <a:spcPct val="0"/>
              </a:spcBef>
            </a:pPr>
            <a:r>
              <a:rPr lang="en-GB" sz="2400" dirty="0" smtClean="0">
                <a:ea typeface="Arial Unicode MS" pitchFamily="34" charset="-128"/>
                <a:cs typeface="Arial Unicode MS" pitchFamily="34" charset="-128"/>
              </a:rPr>
              <a:t>St. Mary’s</a:t>
            </a:r>
          </a:p>
          <a:p>
            <a:pPr>
              <a:spcBef>
                <a:spcPct val="0"/>
              </a:spcBef>
            </a:pPr>
            <a:r>
              <a:rPr lang="en-GB" sz="2400" dirty="0" smtClean="0">
                <a:ea typeface="Arial Unicode MS" pitchFamily="34" charset="-128"/>
                <a:cs typeface="Arial Unicode MS" pitchFamily="34" charset="-128"/>
              </a:rPr>
              <a:t>Hammersmith</a:t>
            </a:r>
          </a:p>
          <a:p>
            <a:pPr>
              <a:spcBef>
                <a:spcPct val="0"/>
              </a:spcBef>
            </a:pPr>
            <a:r>
              <a:rPr lang="en-GB" sz="2400" dirty="0" smtClean="0">
                <a:ea typeface="Arial Unicode MS" pitchFamily="34" charset="-128"/>
                <a:cs typeface="Arial Unicode MS" pitchFamily="34" charset="-128"/>
              </a:rPr>
              <a:t>Charing Cross</a:t>
            </a:r>
          </a:p>
          <a:p>
            <a:pPr>
              <a:spcBef>
                <a:spcPct val="0"/>
              </a:spcBef>
            </a:pPr>
            <a:r>
              <a:rPr lang="en-GB" sz="2400" dirty="0" smtClean="0">
                <a:ea typeface="Arial Unicode MS" pitchFamily="34" charset="-128"/>
                <a:cs typeface="Arial Unicode MS" pitchFamily="34" charset="-128"/>
              </a:rPr>
              <a:t>Chelsea &amp; Westminster </a:t>
            </a:r>
          </a:p>
          <a:p>
            <a:pPr>
              <a:spcBef>
                <a:spcPct val="0"/>
              </a:spcBef>
            </a:pPr>
            <a:r>
              <a:rPr lang="en-GB" sz="2400" dirty="0" smtClean="0">
                <a:ea typeface="Arial Unicode MS" pitchFamily="34" charset="-128"/>
                <a:cs typeface="Arial Unicode MS" pitchFamily="34" charset="-128"/>
              </a:rPr>
              <a:t>Royal Brompton (NHLI)</a:t>
            </a:r>
          </a:p>
          <a:p>
            <a:pPr lvl="1">
              <a:spcBef>
                <a:spcPct val="0"/>
              </a:spcBef>
              <a:buFont typeface="Wingdings" pitchFamily="2" charset="2"/>
              <a:buNone/>
            </a:pPr>
            <a:endParaRPr lang="en-GB" sz="2400" b="1" dirty="0" smtClean="0">
              <a:ea typeface="Arial Unicode MS" pitchFamily="34" charset="-128"/>
              <a:cs typeface="Arial Unicode MS" pitchFamily="34" charset="-128"/>
            </a:endParaRPr>
          </a:p>
          <a:p>
            <a:pPr>
              <a:spcBef>
                <a:spcPct val="0"/>
              </a:spcBef>
              <a:buFontTx/>
              <a:buNone/>
            </a:pPr>
            <a:endParaRPr lang="en-GB" sz="1000" b="1" dirty="0" smtClean="0">
              <a:ea typeface="Arial Unicode MS" pitchFamily="34" charset="-128"/>
              <a:cs typeface="Arial Unicode MS" pitchFamily="34" charset="-128"/>
            </a:endParaRPr>
          </a:p>
          <a:p>
            <a:pPr>
              <a:spcBef>
                <a:spcPct val="0"/>
              </a:spcBef>
              <a:buFontTx/>
              <a:buNone/>
            </a:pPr>
            <a:r>
              <a:rPr lang="en-GB" sz="2400" b="1" dirty="0" smtClean="0">
                <a:ea typeface="Arial Unicode MS" pitchFamily="34" charset="-128"/>
                <a:cs typeface="Arial Unicode MS" pitchFamily="34" charset="-128"/>
              </a:rPr>
              <a:t>See the library website for details of locations, facilities</a:t>
            </a:r>
          </a:p>
          <a:p>
            <a:pPr>
              <a:spcBef>
                <a:spcPct val="0"/>
              </a:spcBef>
              <a:buFontTx/>
              <a:buNone/>
            </a:pPr>
            <a:r>
              <a:rPr lang="en-GB" sz="2400" b="1" dirty="0" smtClean="0">
                <a:ea typeface="Arial Unicode MS" pitchFamily="34" charset="-128"/>
                <a:cs typeface="Arial Unicode MS" pitchFamily="34" charset="-128"/>
              </a:rPr>
              <a:t>and opening hours</a:t>
            </a:r>
          </a:p>
          <a:p>
            <a:pPr lvl="1">
              <a:spcBef>
                <a:spcPct val="0"/>
              </a:spcBef>
              <a:buFont typeface="Wingdings" pitchFamily="2" charset="2"/>
              <a:buNone/>
            </a:pPr>
            <a:endParaRPr lang="en-GB" sz="800" b="1" dirty="0" smtClean="0"/>
          </a:p>
          <a:p>
            <a:pPr>
              <a:spcBef>
                <a:spcPct val="0"/>
              </a:spcBef>
              <a:buFontTx/>
              <a:buNone/>
            </a:pPr>
            <a:r>
              <a:rPr lang="en-GB" sz="2000" b="1" dirty="0" smtClean="0"/>
              <a:t>http://www3.imperial.ac.uk/library/aboutthelibrary</a:t>
            </a:r>
          </a:p>
        </p:txBody>
      </p:sp>
      <p:pic>
        <p:nvPicPr>
          <p:cNvPr id="32771" name="Picture 16" descr="Royal Brompton Campus Library"/>
          <p:cNvPicPr>
            <a:picLocks noChangeArrowheads="1"/>
          </p:cNvPicPr>
          <p:nvPr/>
        </p:nvPicPr>
        <p:blipFill>
          <a:blip r:embed="rId3" cstate="print"/>
          <a:srcRect t="7608"/>
          <a:stretch>
            <a:fillRect/>
          </a:stretch>
        </p:blipFill>
        <p:spPr bwMode="auto">
          <a:xfrm>
            <a:off x="5148263" y="476250"/>
            <a:ext cx="1879600" cy="1368425"/>
          </a:xfrm>
          <a:prstGeom prst="rect">
            <a:avLst/>
          </a:prstGeom>
          <a:noFill/>
          <a:ln w="9525">
            <a:noFill/>
            <a:miter lim="800000"/>
            <a:headEnd/>
            <a:tailEnd/>
          </a:ln>
        </p:spPr>
      </p:pic>
      <p:pic>
        <p:nvPicPr>
          <p:cNvPr id="32772" name="Picture 17" descr="Hamersmith Campus Library"/>
          <p:cNvPicPr>
            <a:picLocks noChangeArrowheads="1"/>
          </p:cNvPicPr>
          <p:nvPr/>
        </p:nvPicPr>
        <p:blipFill>
          <a:blip r:embed="rId4" cstate="print"/>
          <a:srcRect/>
          <a:stretch>
            <a:fillRect/>
          </a:stretch>
        </p:blipFill>
        <p:spPr bwMode="auto">
          <a:xfrm>
            <a:off x="7092950" y="476250"/>
            <a:ext cx="1879600" cy="1368425"/>
          </a:xfrm>
          <a:prstGeom prst="rect">
            <a:avLst/>
          </a:prstGeom>
          <a:noFill/>
          <a:ln w="9525">
            <a:noFill/>
            <a:miter lim="800000"/>
            <a:headEnd/>
            <a:tailEnd/>
          </a:ln>
        </p:spPr>
      </p:pic>
      <p:pic>
        <p:nvPicPr>
          <p:cNvPr id="32774" name="Picture 19" descr="Charing Cross Campus Library"/>
          <p:cNvPicPr>
            <a:picLocks noChangeArrowheads="1"/>
          </p:cNvPicPr>
          <p:nvPr/>
        </p:nvPicPr>
        <p:blipFill>
          <a:blip r:embed="rId5" cstate="print"/>
          <a:srcRect/>
          <a:stretch>
            <a:fillRect/>
          </a:stretch>
        </p:blipFill>
        <p:spPr bwMode="auto">
          <a:xfrm>
            <a:off x="7092950" y="1989138"/>
            <a:ext cx="1879600" cy="1368425"/>
          </a:xfrm>
          <a:prstGeom prst="rect">
            <a:avLst/>
          </a:prstGeom>
          <a:noFill/>
          <a:ln w="9525">
            <a:noFill/>
            <a:miter lim="800000"/>
            <a:headEnd/>
            <a:tailEnd/>
          </a:ln>
        </p:spPr>
      </p:pic>
      <p:pic>
        <p:nvPicPr>
          <p:cNvPr id="32776" name="Picture 21" descr="Chelsea and Westminster Campus Library"/>
          <p:cNvPicPr>
            <a:picLocks noChangeArrowheads="1"/>
          </p:cNvPicPr>
          <p:nvPr/>
        </p:nvPicPr>
        <p:blipFill>
          <a:blip r:embed="rId6" cstate="print"/>
          <a:srcRect/>
          <a:stretch>
            <a:fillRect/>
          </a:stretch>
        </p:blipFill>
        <p:spPr bwMode="auto">
          <a:xfrm>
            <a:off x="7092950" y="3500438"/>
            <a:ext cx="1879600" cy="1368425"/>
          </a:xfrm>
          <a:prstGeom prst="rect">
            <a:avLst/>
          </a:prstGeom>
          <a:noFill/>
          <a:ln w="9525">
            <a:noFill/>
            <a:miter lim="800000"/>
            <a:headEnd/>
            <a:tailEnd/>
          </a:ln>
        </p:spPr>
      </p:pic>
      <p:sp>
        <p:nvSpPr>
          <p:cNvPr id="32777" name="Text Box 22"/>
          <p:cNvSpPr txBox="1">
            <a:spLocks noChangeArrowheads="1"/>
          </p:cNvSpPr>
          <p:nvPr/>
        </p:nvSpPr>
        <p:spPr bwMode="auto">
          <a:xfrm>
            <a:off x="5148263" y="1628775"/>
            <a:ext cx="1879600" cy="228600"/>
          </a:xfrm>
          <a:prstGeom prst="rect">
            <a:avLst/>
          </a:prstGeom>
          <a:solidFill>
            <a:srgbClr val="333399"/>
          </a:solidFill>
          <a:ln w="9525">
            <a:solidFill>
              <a:srgbClr val="333399"/>
            </a:solidFill>
            <a:miter lim="800000"/>
            <a:headEnd/>
            <a:tailEnd/>
          </a:ln>
        </p:spPr>
        <p:txBody>
          <a:bodyPr/>
          <a:lstStyle/>
          <a:p>
            <a:pPr eaLnBrk="0" hangingPunct="0">
              <a:spcBef>
                <a:spcPct val="20000"/>
              </a:spcBef>
            </a:pPr>
            <a:r>
              <a:rPr lang="en-GB" altLang="zh-CN" sz="800">
                <a:solidFill>
                  <a:srgbClr val="FFFFFF"/>
                </a:solidFill>
                <a:ea typeface="SimSun" pitchFamily="2" charset="-122"/>
              </a:rPr>
              <a:t>Royal Brompton Library (NHLI)</a:t>
            </a:r>
            <a:endParaRPr lang="en-GB"/>
          </a:p>
        </p:txBody>
      </p:sp>
      <p:sp>
        <p:nvSpPr>
          <p:cNvPr id="32778" name="Text Box 23"/>
          <p:cNvSpPr txBox="1">
            <a:spLocks noChangeArrowheads="1"/>
          </p:cNvSpPr>
          <p:nvPr/>
        </p:nvSpPr>
        <p:spPr bwMode="auto">
          <a:xfrm>
            <a:off x="7092950" y="1628775"/>
            <a:ext cx="1879600" cy="228600"/>
          </a:xfrm>
          <a:prstGeom prst="rect">
            <a:avLst/>
          </a:prstGeom>
          <a:solidFill>
            <a:srgbClr val="333399"/>
          </a:solidFill>
          <a:ln w="9525">
            <a:solidFill>
              <a:srgbClr val="333399"/>
            </a:solidFill>
            <a:miter lim="800000"/>
            <a:headEnd/>
            <a:tailEnd/>
          </a:ln>
        </p:spPr>
        <p:txBody>
          <a:bodyPr/>
          <a:lstStyle/>
          <a:p>
            <a:pPr eaLnBrk="0" hangingPunct="0">
              <a:spcBef>
                <a:spcPct val="20000"/>
              </a:spcBef>
            </a:pPr>
            <a:r>
              <a:rPr lang="en-GB" altLang="zh-CN" sz="800">
                <a:solidFill>
                  <a:srgbClr val="FFFFFF"/>
                </a:solidFill>
                <a:ea typeface="SimSun" pitchFamily="2" charset="-122"/>
              </a:rPr>
              <a:t>Hammersmith Library</a:t>
            </a:r>
            <a:endParaRPr lang="en-GB"/>
          </a:p>
        </p:txBody>
      </p:sp>
      <p:sp>
        <p:nvSpPr>
          <p:cNvPr id="32779" name="Text Box 24"/>
          <p:cNvSpPr txBox="1">
            <a:spLocks noChangeArrowheads="1"/>
          </p:cNvSpPr>
          <p:nvPr/>
        </p:nvSpPr>
        <p:spPr bwMode="auto">
          <a:xfrm>
            <a:off x="5148263" y="3141663"/>
            <a:ext cx="1879600" cy="228600"/>
          </a:xfrm>
          <a:prstGeom prst="rect">
            <a:avLst/>
          </a:prstGeom>
          <a:solidFill>
            <a:srgbClr val="333399"/>
          </a:solidFill>
          <a:ln w="9525">
            <a:solidFill>
              <a:srgbClr val="333399"/>
            </a:solidFill>
            <a:miter lim="800000"/>
            <a:headEnd/>
            <a:tailEnd/>
          </a:ln>
        </p:spPr>
        <p:txBody>
          <a:bodyPr/>
          <a:lstStyle/>
          <a:p>
            <a:pPr eaLnBrk="0" hangingPunct="0">
              <a:spcBef>
                <a:spcPct val="20000"/>
              </a:spcBef>
            </a:pPr>
            <a:r>
              <a:rPr lang="en-GB" altLang="zh-CN" sz="800">
                <a:solidFill>
                  <a:srgbClr val="FFFFFF"/>
                </a:solidFill>
                <a:ea typeface="SimSun" pitchFamily="2" charset="-122"/>
              </a:rPr>
              <a:t>Central Library, South Kensington</a:t>
            </a:r>
            <a:endParaRPr lang="en-GB"/>
          </a:p>
        </p:txBody>
      </p:sp>
      <p:sp>
        <p:nvSpPr>
          <p:cNvPr id="32780" name="Text Box 25"/>
          <p:cNvSpPr txBox="1">
            <a:spLocks noChangeArrowheads="1"/>
          </p:cNvSpPr>
          <p:nvPr/>
        </p:nvSpPr>
        <p:spPr bwMode="auto">
          <a:xfrm>
            <a:off x="7092950" y="3141663"/>
            <a:ext cx="1879600" cy="228600"/>
          </a:xfrm>
          <a:prstGeom prst="rect">
            <a:avLst/>
          </a:prstGeom>
          <a:solidFill>
            <a:srgbClr val="333399"/>
          </a:solidFill>
          <a:ln w="9525">
            <a:solidFill>
              <a:srgbClr val="333399"/>
            </a:solidFill>
            <a:miter lim="800000"/>
            <a:headEnd/>
            <a:tailEnd/>
          </a:ln>
        </p:spPr>
        <p:txBody>
          <a:bodyPr/>
          <a:lstStyle/>
          <a:p>
            <a:pPr eaLnBrk="0" hangingPunct="0">
              <a:spcBef>
                <a:spcPct val="20000"/>
              </a:spcBef>
            </a:pPr>
            <a:r>
              <a:rPr lang="en-GB" altLang="zh-CN" sz="800">
                <a:solidFill>
                  <a:srgbClr val="FFFFFF"/>
                </a:solidFill>
                <a:ea typeface="SimSun" pitchFamily="2" charset="-122"/>
              </a:rPr>
              <a:t>Charing Cross Library</a:t>
            </a:r>
            <a:endParaRPr lang="en-GB"/>
          </a:p>
        </p:txBody>
      </p:sp>
      <p:sp>
        <p:nvSpPr>
          <p:cNvPr id="32781" name="Text Box 26"/>
          <p:cNvSpPr txBox="1">
            <a:spLocks noChangeArrowheads="1"/>
          </p:cNvSpPr>
          <p:nvPr/>
        </p:nvSpPr>
        <p:spPr bwMode="auto">
          <a:xfrm>
            <a:off x="5148263" y="4652963"/>
            <a:ext cx="1879600" cy="228600"/>
          </a:xfrm>
          <a:prstGeom prst="rect">
            <a:avLst/>
          </a:prstGeom>
          <a:solidFill>
            <a:srgbClr val="333399"/>
          </a:solidFill>
          <a:ln w="9525">
            <a:solidFill>
              <a:srgbClr val="333399"/>
            </a:solidFill>
            <a:miter lim="800000"/>
            <a:headEnd/>
            <a:tailEnd/>
          </a:ln>
        </p:spPr>
        <p:txBody>
          <a:bodyPr/>
          <a:lstStyle/>
          <a:p>
            <a:pPr eaLnBrk="0" hangingPunct="0">
              <a:spcBef>
                <a:spcPct val="20000"/>
              </a:spcBef>
            </a:pPr>
            <a:r>
              <a:rPr lang="en-GB" altLang="zh-CN" sz="800">
                <a:solidFill>
                  <a:srgbClr val="FFFFFF"/>
                </a:solidFill>
                <a:ea typeface="SimSun" pitchFamily="2" charset="-122"/>
              </a:rPr>
              <a:t>St Mary’s Library</a:t>
            </a:r>
            <a:endParaRPr lang="en-GB"/>
          </a:p>
        </p:txBody>
      </p:sp>
      <p:sp>
        <p:nvSpPr>
          <p:cNvPr id="32782" name="Text Box 27"/>
          <p:cNvSpPr txBox="1">
            <a:spLocks noChangeArrowheads="1"/>
          </p:cNvSpPr>
          <p:nvPr/>
        </p:nvSpPr>
        <p:spPr bwMode="auto">
          <a:xfrm>
            <a:off x="7092950" y="4652963"/>
            <a:ext cx="1879600" cy="228600"/>
          </a:xfrm>
          <a:prstGeom prst="rect">
            <a:avLst/>
          </a:prstGeom>
          <a:solidFill>
            <a:srgbClr val="333399"/>
          </a:solidFill>
          <a:ln w="9525">
            <a:solidFill>
              <a:srgbClr val="333399"/>
            </a:solidFill>
            <a:miter lim="800000"/>
            <a:headEnd/>
            <a:tailEnd/>
          </a:ln>
        </p:spPr>
        <p:txBody>
          <a:bodyPr/>
          <a:lstStyle/>
          <a:p>
            <a:pPr eaLnBrk="0" hangingPunct="0">
              <a:spcBef>
                <a:spcPct val="20000"/>
              </a:spcBef>
            </a:pPr>
            <a:r>
              <a:rPr lang="en-GB" altLang="zh-CN" sz="800">
                <a:solidFill>
                  <a:srgbClr val="FFFFFF"/>
                </a:solidFill>
                <a:ea typeface="SimSun" pitchFamily="2" charset="-122"/>
              </a:rPr>
              <a:t>Chelsea and Westminster Library</a:t>
            </a:r>
            <a:endParaRPr lang="en-GB"/>
          </a:p>
        </p:txBody>
      </p:sp>
      <p:pic>
        <p:nvPicPr>
          <p:cNvPr id="16" name="Picture 15"/>
          <p:cNvPicPr>
            <a:picLocks noChangeAspect="1" noChangeArrowheads="1"/>
          </p:cNvPicPr>
          <p:nvPr/>
        </p:nvPicPr>
        <p:blipFill>
          <a:blip r:embed="rId7" cstate="print"/>
          <a:srcRect/>
          <a:stretch>
            <a:fillRect/>
          </a:stretch>
        </p:blipFill>
        <p:spPr bwMode="auto">
          <a:xfrm>
            <a:off x="5148064" y="3429000"/>
            <a:ext cx="1872208" cy="1257009"/>
          </a:xfrm>
          <a:prstGeom prst="rect">
            <a:avLst/>
          </a:prstGeom>
          <a:noFill/>
          <a:ln w="9525" cap="flat" cmpd="sng" algn="ctr">
            <a:noFill/>
            <a:prstDash val="solid"/>
            <a:miter lim="800000"/>
            <a:headEnd/>
            <a:tailEnd/>
          </a:ln>
        </p:spPr>
      </p:pic>
      <p:pic>
        <p:nvPicPr>
          <p:cNvPr id="17" name="Picture 16"/>
          <p:cNvPicPr>
            <a:picLocks noChangeAspect="1" noChangeArrowheads="1"/>
          </p:cNvPicPr>
          <p:nvPr/>
        </p:nvPicPr>
        <p:blipFill>
          <a:blip r:embed="rId8" cstate="print"/>
          <a:srcRect/>
          <a:stretch>
            <a:fillRect/>
          </a:stretch>
        </p:blipFill>
        <p:spPr bwMode="auto">
          <a:xfrm>
            <a:off x="5148064" y="1916832"/>
            <a:ext cx="1858516" cy="1239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827088" y="620713"/>
            <a:ext cx="8132762" cy="1295400"/>
          </a:xfrm>
          <a:prstGeom prst="rect">
            <a:avLst/>
          </a:prstGeom>
          <a:noFill/>
          <a:ln w="9525">
            <a:noFill/>
            <a:miter lim="800000"/>
            <a:headEnd/>
            <a:tailEnd/>
          </a:ln>
        </p:spPr>
        <p:txBody>
          <a:bodyPr anchor="ctr"/>
          <a:lstStyle/>
          <a:p>
            <a:pPr algn="ctr" eaLnBrk="0" hangingPunct="0"/>
            <a:r>
              <a:rPr lang="en-GB" sz="3200" b="1">
                <a:solidFill>
                  <a:srgbClr val="445188"/>
                </a:solidFill>
              </a:rPr>
              <a:t>Where to find more information, Pt. 1</a:t>
            </a:r>
          </a:p>
        </p:txBody>
      </p:sp>
      <p:pic>
        <p:nvPicPr>
          <p:cNvPr id="5122" name="Picture 2"/>
          <p:cNvPicPr>
            <a:picLocks noChangeAspect="1" noChangeArrowheads="1"/>
          </p:cNvPicPr>
          <p:nvPr/>
        </p:nvPicPr>
        <p:blipFill>
          <a:blip r:embed="rId3" cstate="print"/>
          <a:srcRect/>
          <a:stretch>
            <a:fillRect/>
          </a:stretch>
        </p:blipFill>
        <p:spPr bwMode="auto">
          <a:xfrm>
            <a:off x="1259632" y="1700808"/>
            <a:ext cx="6552728" cy="414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900113" y="620713"/>
            <a:ext cx="7772400" cy="1287462"/>
          </a:xfrm>
          <a:prstGeom prst="rect">
            <a:avLst/>
          </a:prstGeom>
          <a:noFill/>
          <a:ln w="9525">
            <a:noFill/>
            <a:miter lim="800000"/>
            <a:headEnd/>
            <a:tailEnd/>
          </a:ln>
        </p:spPr>
        <p:txBody>
          <a:bodyPr anchor="ctr"/>
          <a:lstStyle/>
          <a:p>
            <a:pPr algn="ctr" eaLnBrk="0" hangingPunct="0"/>
            <a:r>
              <a:rPr lang="en-GB" sz="3200" b="1">
                <a:solidFill>
                  <a:srgbClr val="445188"/>
                </a:solidFill>
              </a:rPr>
              <a:t>Where to find more information, Pt. 2</a:t>
            </a:r>
          </a:p>
        </p:txBody>
      </p:sp>
      <p:pic>
        <p:nvPicPr>
          <p:cNvPr id="6148" name="Picture 4"/>
          <p:cNvPicPr>
            <a:picLocks noChangeAspect="1" noChangeArrowheads="1"/>
          </p:cNvPicPr>
          <p:nvPr/>
        </p:nvPicPr>
        <p:blipFill>
          <a:blip r:embed="rId3" cstate="print"/>
          <a:srcRect/>
          <a:stretch>
            <a:fillRect/>
          </a:stretch>
        </p:blipFill>
        <p:spPr bwMode="auto">
          <a:xfrm>
            <a:off x="107504" y="2852936"/>
            <a:ext cx="8797190" cy="1485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GB" smtClean="0"/>
              <a:t>RefWorks sessions</a:t>
            </a:r>
          </a:p>
        </p:txBody>
      </p:sp>
      <p:pic>
        <p:nvPicPr>
          <p:cNvPr id="38914" name="Picture 4"/>
          <p:cNvPicPr>
            <a:picLocks noChangeAspect="1" noChangeArrowheads="1"/>
          </p:cNvPicPr>
          <p:nvPr/>
        </p:nvPicPr>
        <p:blipFill>
          <a:blip r:embed="rId3" cstate="print"/>
          <a:srcRect/>
          <a:stretch>
            <a:fillRect/>
          </a:stretch>
        </p:blipFill>
        <p:spPr bwMode="auto">
          <a:xfrm>
            <a:off x="179388" y="2708275"/>
            <a:ext cx="8656637"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 Mary’s refurbishment</a:t>
            </a:r>
            <a:endParaRPr lang="en-GB" dirty="0"/>
          </a:p>
        </p:txBody>
      </p:sp>
      <p:pic>
        <p:nvPicPr>
          <p:cNvPr id="4" name="Picture 3"/>
          <p:cNvPicPr>
            <a:picLocks noChangeAspect="1" noChangeArrowheads="1"/>
          </p:cNvPicPr>
          <p:nvPr/>
        </p:nvPicPr>
        <p:blipFill>
          <a:blip r:embed="rId3" cstate="print"/>
          <a:srcRect/>
          <a:stretch>
            <a:fillRect/>
          </a:stretch>
        </p:blipFill>
        <p:spPr bwMode="auto">
          <a:xfrm>
            <a:off x="2123728" y="2780928"/>
            <a:ext cx="4662226" cy="3130240"/>
          </a:xfrm>
          <a:prstGeom prst="rect">
            <a:avLst/>
          </a:prstGeom>
          <a:noFill/>
          <a:ln w="9525" cap="flat" cmpd="sng" algn="ctr">
            <a:noFill/>
            <a:prstDash val="solid"/>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 to St Mary’s</a:t>
            </a:r>
            <a:endParaRPr lang="en-GB"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976437" y="2547937"/>
            <a:ext cx="5343525" cy="32861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GB" dirty="0" smtClean="0"/>
              <a:t>Library search</a:t>
            </a:r>
          </a:p>
        </p:txBody>
      </p:sp>
      <p:pic>
        <p:nvPicPr>
          <p:cNvPr id="17410" name="Picture 4"/>
          <p:cNvPicPr>
            <a:picLocks noChangeAspect="1" noChangeArrowheads="1"/>
          </p:cNvPicPr>
          <p:nvPr/>
        </p:nvPicPr>
        <p:blipFill>
          <a:blip r:embed="rId3" cstate="print"/>
          <a:srcRect/>
          <a:stretch>
            <a:fillRect/>
          </a:stretch>
        </p:blipFill>
        <p:spPr bwMode="auto">
          <a:xfrm>
            <a:off x="71438" y="3429000"/>
            <a:ext cx="9072562" cy="17716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smtClean="0"/>
              <a:t>Books &amp; more/Articles &amp; more</a:t>
            </a:r>
          </a:p>
        </p:txBody>
      </p:sp>
      <p:pic>
        <p:nvPicPr>
          <p:cNvPr id="44037" name="Picture 5"/>
          <p:cNvPicPr>
            <a:picLocks noChangeAspect="1" noChangeArrowheads="1"/>
          </p:cNvPicPr>
          <p:nvPr/>
        </p:nvPicPr>
        <p:blipFill>
          <a:blip r:embed="rId3" cstate="print"/>
          <a:srcRect/>
          <a:stretch>
            <a:fillRect/>
          </a:stretch>
        </p:blipFill>
        <p:spPr bwMode="auto">
          <a:xfrm>
            <a:off x="1331913" y="2636838"/>
            <a:ext cx="2992437" cy="3671887"/>
          </a:xfrm>
          <a:prstGeom prst="rect">
            <a:avLst/>
          </a:prstGeom>
          <a:noFill/>
          <a:ln w="9525">
            <a:solidFill>
              <a:srgbClr val="000000"/>
            </a:solidFill>
            <a:miter lim="800000"/>
            <a:headEnd/>
            <a:tailEnd/>
          </a:ln>
        </p:spPr>
      </p:pic>
      <p:pic>
        <p:nvPicPr>
          <p:cNvPr id="44038" name="Picture 6"/>
          <p:cNvPicPr>
            <a:picLocks noChangeAspect="1" noChangeArrowheads="1"/>
          </p:cNvPicPr>
          <p:nvPr/>
        </p:nvPicPr>
        <p:blipFill>
          <a:blip r:embed="rId4" cstate="print"/>
          <a:srcRect/>
          <a:stretch>
            <a:fillRect/>
          </a:stretch>
        </p:blipFill>
        <p:spPr bwMode="auto">
          <a:xfrm>
            <a:off x="5364163" y="2997200"/>
            <a:ext cx="2705100" cy="2276475"/>
          </a:xfrm>
          <a:prstGeom prst="rect">
            <a:avLst/>
          </a:prstGeom>
          <a:noFill/>
          <a:ln w="9525">
            <a:solidFill>
              <a:srgbClr val="000000"/>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1187450" y="692150"/>
            <a:ext cx="7772400" cy="1143000"/>
          </a:xfrm>
          <a:prstGeom prst="rect">
            <a:avLst/>
          </a:prstGeom>
          <a:noFill/>
          <a:ln w="9525">
            <a:noFill/>
            <a:miter lim="800000"/>
            <a:headEnd/>
            <a:tailEnd/>
          </a:ln>
        </p:spPr>
        <p:txBody>
          <a:bodyPr anchor="ctr"/>
          <a:lstStyle/>
          <a:p>
            <a:pPr algn="ctr"/>
            <a:endParaRPr lang="en-GB" sz="3200" b="1">
              <a:solidFill>
                <a:srgbClr val="445188"/>
              </a:solidFill>
            </a:endParaRPr>
          </a:p>
        </p:txBody>
      </p:sp>
      <p:sp>
        <p:nvSpPr>
          <p:cNvPr id="18434" name="Rectangle 10"/>
          <p:cNvSpPr>
            <a:spLocks noGrp="1" noChangeArrowheads="1"/>
          </p:cNvSpPr>
          <p:nvPr>
            <p:ph type="title" idx="4294967295"/>
          </p:nvPr>
        </p:nvSpPr>
        <p:spPr>
          <a:xfrm>
            <a:off x="900113" y="692150"/>
            <a:ext cx="7772400" cy="1466850"/>
          </a:xfrm>
        </p:spPr>
        <p:txBody>
          <a:bodyPr/>
          <a:lstStyle/>
          <a:p>
            <a:pPr algn="ctr"/>
            <a:r>
              <a:rPr lang="en-GB" smtClean="0"/>
              <a:t>We also provide</a:t>
            </a:r>
          </a:p>
        </p:txBody>
      </p:sp>
      <p:sp>
        <p:nvSpPr>
          <p:cNvPr id="18435" name="Rectangle 11"/>
          <p:cNvSpPr>
            <a:spLocks noGrp="1" noChangeArrowheads="1"/>
          </p:cNvSpPr>
          <p:nvPr>
            <p:ph type="body" sz="half" idx="4294967295"/>
          </p:nvPr>
        </p:nvSpPr>
        <p:spPr>
          <a:xfrm>
            <a:off x="4716463" y="2781300"/>
            <a:ext cx="3810000" cy="3095625"/>
          </a:xfrm>
        </p:spPr>
        <p:txBody>
          <a:bodyPr/>
          <a:lstStyle/>
          <a:p>
            <a:pPr>
              <a:buFont typeface="Wingdings" pitchFamily="2" charset="2"/>
              <a:buChar char="§"/>
            </a:pPr>
            <a:r>
              <a:rPr lang="en-GB" sz="2600" smtClean="0"/>
              <a:t>Interactive learning tools (including Anatomy.TV)</a:t>
            </a:r>
          </a:p>
          <a:p>
            <a:pPr>
              <a:buFont typeface="Wingdings" pitchFamily="2" charset="2"/>
              <a:buChar char="§"/>
            </a:pPr>
            <a:endParaRPr lang="en-GB" sz="2600" smtClean="0"/>
          </a:p>
          <a:p>
            <a:pPr>
              <a:buFontTx/>
              <a:buNone/>
            </a:pPr>
            <a:endParaRPr lang="en-GB" smtClean="0"/>
          </a:p>
        </p:txBody>
      </p:sp>
      <p:pic>
        <p:nvPicPr>
          <p:cNvPr id="18436" name="Picture 16"/>
          <p:cNvPicPr>
            <a:picLocks noChangeAspect="1" noChangeArrowheads="1"/>
          </p:cNvPicPr>
          <p:nvPr/>
        </p:nvPicPr>
        <p:blipFill>
          <a:blip r:embed="rId3" cstate="print"/>
          <a:srcRect r="45131" b="15295"/>
          <a:stretch>
            <a:fillRect/>
          </a:stretch>
        </p:blipFill>
        <p:spPr bwMode="auto">
          <a:xfrm>
            <a:off x="1116012" y="2128917"/>
            <a:ext cx="3672011" cy="3244771"/>
          </a:xfrm>
          <a:prstGeom prst="rect">
            <a:avLst/>
          </a:prstGeom>
          <a:solidFill>
            <a:srgbClr val="003366"/>
          </a:solidFill>
          <a:ln w="9525" algn="ctr">
            <a:solidFill>
              <a:srgbClr val="003366"/>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900113" y="620713"/>
            <a:ext cx="7772400" cy="1143000"/>
          </a:xfrm>
          <a:prstGeom prst="rect">
            <a:avLst/>
          </a:prstGeom>
          <a:noFill/>
          <a:ln w="9525">
            <a:noFill/>
            <a:miter lim="800000"/>
            <a:headEnd/>
            <a:tailEnd/>
          </a:ln>
        </p:spPr>
        <p:txBody>
          <a:bodyPr anchor="ctr"/>
          <a:lstStyle/>
          <a:p>
            <a:pPr algn="ctr" eaLnBrk="0" hangingPunct="0"/>
            <a:endParaRPr lang="en-GB" sz="3200" b="1">
              <a:solidFill>
                <a:srgbClr val="445188"/>
              </a:solidFill>
            </a:endParaRPr>
          </a:p>
        </p:txBody>
      </p:sp>
      <p:pic>
        <p:nvPicPr>
          <p:cNvPr id="20482" name="Picture 6"/>
          <p:cNvPicPr>
            <a:picLocks noChangeAspect="1" noChangeArrowheads="1"/>
          </p:cNvPicPr>
          <p:nvPr/>
        </p:nvPicPr>
        <p:blipFill>
          <a:blip r:embed="rId3" cstate="print"/>
          <a:srcRect t="11385"/>
          <a:stretch>
            <a:fillRect/>
          </a:stretch>
        </p:blipFill>
        <p:spPr bwMode="auto">
          <a:xfrm>
            <a:off x="2484438" y="1900238"/>
            <a:ext cx="4248150" cy="3344862"/>
          </a:xfrm>
          <a:prstGeom prst="rect">
            <a:avLst/>
          </a:prstGeom>
          <a:solidFill>
            <a:schemeClr val="accent1"/>
          </a:solidFill>
          <a:ln w="9525" algn="ctr">
            <a:solidFill>
              <a:srgbClr val="003366"/>
            </a:solidFill>
            <a:miter lim="800000"/>
            <a:headEnd/>
            <a:tailEnd/>
          </a:ln>
        </p:spPr>
      </p:pic>
      <p:sp>
        <p:nvSpPr>
          <p:cNvPr id="20483" name="Text Box 7"/>
          <p:cNvSpPr txBox="1">
            <a:spLocks noChangeArrowheads="1"/>
          </p:cNvSpPr>
          <p:nvPr/>
        </p:nvSpPr>
        <p:spPr bwMode="auto">
          <a:xfrm>
            <a:off x="468313" y="1988840"/>
            <a:ext cx="1944687" cy="1512168"/>
          </a:xfrm>
          <a:prstGeom prst="rect">
            <a:avLst/>
          </a:prstGeom>
          <a:noFill/>
          <a:ln w="9525" algn="ctr">
            <a:noFill/>
            <a:miter lim="800000"/>
            <a:headEnd/>
            <a:tailEnd/>
          </a:ln>
        </p:spPr>
        <p:txBody>
          <a:bodyPr wrap="square">
            <a:spAutoFit/>
          </a:bodyPr>
          <a:lstStyle/>
          <a:p>
            <a:pPr algn="ctr" eaLnBrk="0" hangingPunct="0">
              <a:lnSpc>
                <a:spcPct val="80000"/>
              </a:lnSpc>
              <a:spcBef>
                <a:spcPct val="20000"/>
              </a:spcBef>
              <a:buClr>
                <a:srgbClr val="9BB0D7"/>
              </a:buClr>
              <a:buFont typeface="Wingdings" pitchFamily="2" charset="2"/>
              <a:buChar char="§"/>
            </a:pPr>
            <a:r>
              <a:rPr lang="en-GB" sz="2100" dirty="0">
                <a:solidFill>
                  <a:srgbClr val="445188"/>
                </a:solidFill>
              </a:rPr>
              <a:t>Training and advice on all aspects of info retrieval</a:t>
            </a:r>
            <a:r>
              <a:rPr lang="en-GB" sz="2000" dirty="0">
                <a:solidFill>
                  <a:srgbClr val="445188"/>
                </a:solidFill>
              </a:rPr>
              <a:t> </a:t>
            </a:r>
          </a:p>
          <a:p>
            <a:pPr eaLnBrk="0" hangingPunct="0">
              <a:spcBef>
                <a:spcPct val="20000"/>
              </a:spcBef>
              <a:buFont typeface="Wingdings" pitchFamily="2" charset="2"/>
              <a:buChar char="§"/>
            </a:pPr>
            <a:endParaRPr lang="en-GB" sz="2000" dirty="0"/>
          </a:p>
        </p:txBody>
      </p:sp>
      <p:sp>
        <p:nvSpPr>
          <p:cNvPr id="20484" name="Text Box 8"/>
          <p:cNvSpPr txBox="1">
            <a:spLocks noChangeArrowheads="1"/>
          </p:cNvSpPr>
          <p:nvPr/>
        </p:nvSpPr>
        <p:spPr bwMode="auto">
          <a:xfrm>
            <a:off x="468313" y="4005064"/>
            <a:ext cx="1800225" cy="1255728"/>
          </a:xfrm>
          <a:prstGeom prst="rect">
            <a:avLst/>
          </a:prstGeom>
          <a:noFill/>
          <a:ln w="9525" algn="ctr">
            <a:noFill/>
            <a:miter lim="800000"/>
            <a:headEnd/>
            <a:tailEnd/>
          </a:ln>
        </p:spPr>
        <p:txBody>
          <a:bodyPr wrap="square">
            <a:spAutoFit/>
          </a:bodyPr>
          <a:lstStyle/>
          <a:p>
            <a:pPr algn="ctr" eaLnBrk="0" hangingPunct="0">
              <a:lnSpc>
                <a:spcPct val="80000"/>
              </a:lnSpc>
              <a:spcBef>
                <a:spcPct val="20000"/>
              </a:spcBef>
              <a:buClr>
                <a:srgbClr val="9BB0D7"/>
              </a:buClr>
              <a:buFont typeface="Wingdings" pitchFamily="2" charset="2"/>
              <a:buChar char="§"/>
            </a:pPr>
            <a:r>
              <a:rPr lang="en-GB" sz="2100" dirty="0">
                <a:solidFill>
                  <a:srgbClr val="445188"/>
                </a:solidFill>
              </a:rPr>
              <a:t>Critical appraisal skills</a:t>
            </a:r>
          </a:p>
          <a:p>
            <a:pPr eaLnBrk="0" hangingPunct="0">
              <a:spcBef>
                <a:spcPct val="20000"/>
              </a:spcBef>
            </a:pPr>
            <a:endParaRPr lang="en-GB" sz="2100" dirty="0"/>
          </a:p>
        </p:txBody>
      </p:sp>
      <p:sp>
        <p:nvSpPr>
          <p:cNvPr id="20485" name="Text Box 9"/>
          <p:cNvSpPr txBox="1">
            <a:spLocks noChangeArrowheads="1"/>
          </p:cNvSpPr>
          <p:nvPr/>
        </p:nvSpPr>
        <p:spPr bwMode="auto">
          <a:xfrm>
            <a:off x="6804025" y="1844824"/>
            <a:ext cx="2089150" cy="1384995"/>
          </a:xfrm>
          <a:prstGeom prst="rect">
            <a:avLst/>
          </a:prstGeom>
          <a:noFill/>
          <a:ln w="9525" algn="ctr">
            <a:noFill/>
            <a:miter lim="800000"/>
            <a:headEnd/>
            <a:tailEnd/>
          </a:ln>
        </p:spPr>
        <p:txBody>
          <a:bodyPr wrap="square">
            <a:spAutoFit/>
          </a:bodyPr>
          <a:lstStyle/>
          <a:p>
            <a:pPr algn="ctr" eaLnBrk="0" hangingPunct="0">
              <a:spcBef>
                <a:spcPct val="20000"/>
              </a:spcBef>
              <a:buFont typeface="Wingdings" pitchFamily="2" charset="2"/>
              <a:buChar char="§"/>
            </a:pPr>
            <a:r>
              <a:rPr lang="en-GB" sz="2100">
                <a:solidFill>
                  <a:srgbClr val="445188"/>
                </a:solidFill>
              </a:rPr>
              <a:t>Guidance on plagiarism and academic best practice</a:t>
            </a:r>
          </a:p>
        </p:txBody>
      </p:sp>
      <p:sp>
        <p:nvSpPr>
          <p:cNvPr id="20486" name="Text Box 10"/>
          <p:cNvSpPr txBox="1">
            <a:spLocks noChangeArrowheads="1"/>
          </p:cNvSpPr>
          <p:nvPr/>
        </p:nvSpPr>
        <p:spPr bwMode="auto">
          <a:xfrm flipH="1">
            <a:off x="6948264" y="4149080"/>
            <a:ext cx="2088232" cy="1255728"/>
          </a:xfrm>
          <a:prstGeom prst="rect">
            <a:avLst/>
          </a:prstGeom>
          <a:noFill/>
          <a:ln w="9525" algn="ctr">
            <a:noFill/>
            <a:miter lim="800000"/>
            <a:headEnd/>
            <a:tailEnd/>
          </a:ln>
        </p:spPr>
        <p:txBody>
          <a:bodyPr wrap="square">
            <a:spAutoFit/>
          </a:bodyPr>
          <a:lstStyle/>
          <a:p>
            <a:pPr algn="ctr" eaLnBrk="0" hangingPunct="0">
              <a:lnSpc>
                <a:spcPct val="80000"/>
              </a:lnSpc>
              <a:spcBef>
                <a:spcPct val="20000"/>
              </a:spcBef>
              <a:buClr>
                <a:srgbClr val="9BB0D7"/>
              </a:buClr>
              <a:buFont typeface="Wingdings" pitchFamily="2" charset="2"/>
              <a:buChar char="§"/>
            </a:pPr>
            <a:r>
              <a:rPr lang="en-GB" sz="2100" dirty="0">
                <a:solidFill>
                  <a:srgbClr val="445188"/>
                </a:solidFill>
              </a:rPr>
              <a:t>Reference management expertise</a:t>
            </a:r>
          </a:p>
          <a:p>
            <a:pPr eaLnBrk="0" hangingPunct="0">
              <a:spcBef>
                <a:spcPct val="20000"/>
              </a:spcBef>
            </a:pPr>
            <a:endParaRPr lang="en-GB" sz="2100" dirty="0"/>
          </a:p>
        </p:txBody>
      </p:sp>
      <p:sp>
        <p:nvSpPr>
          <p:cNvPr id="20488" name="Text Box 12"/>
          <p:cNvSpPr txBox="1">
            <a:spLocks noChangeArrowheads="1"/>
          </p:cNvSpPr>
          <p:nvPr/>
        </p:nvSpPr>
        <p:spPr bwMode="auto">
          <a:xfrm>
            <a:off x="1951038" y="5589588"/>
            <a:ext cx="5241925" cy="690562"/>
          </a:xfrm>
          <a:prstGeom prst="rect">
            <a:avLst/>
          </a:prstGeom>
          <a:noFill/>
          <a:ln w="9525" algn="ctr">
            <a:noFill/>
            <a:miter lim="800000"/>
            <a:headEnd/>
            <a:tailEnd/>
          </a:ln>
        </p:spPr>
        <p:txBody>
          <a:bodyPr wrap="none">
            <a:spAutoFit/>
          </a:bodyPr>
          <a:lstStyle/>
          <a:p>
            <a:pPr algn="ctr" eaLnBrk="0" hangingPunct="0">
              <a:lnSpc>
                <a:spcPct val="80000"/>
              </a:lnSpc>
              <a:spcBef>
                <a:spcPct val="20000"/>
              </a:spcBef>
              <a:buClr>
                <a:srgbClr val="9BB0D7"/>
              </a:buClr>
              <a:buFont typeface="Wingdings" pitchFamily="2" charset="2"/>
              <a:buChar char="§"/>
            </a:pPr>
            <a:r>
              <a:rPr lang="en-GB" sz="2200">
                <a:solidFill>
                  <a:srgbClr val="445188"/>
                </a:solidFill>
              </a:rPr>
              <a:t>Bespoke training as and when required</a:t>
            </a:r>
          </a:p>
          <a:p>
            <a:pPr algn="ctr" eaLnBrk="0" hangingPunct="0">
              <a:spcBef>
                <a:spcPct val="20000"/>
              </a:spcBef>
            </a:pPr>
            <a:endParaRPr lang="en-GB"/>
          </a:p>
        </p:txBody>
      </p:sp>
      <p:sp>
        <p:nvSpPr>
          <p:cNvPr id="20489" name="Rectangle 10"/>
          <p:cNvSpPr>
            <a:spLocks noChangeArrowheads="1"/>
          </p:cNvSpPr>
          <p:nvPr/>
        </p:nvSpPr>
        <p:spPr bwMode="auto">
          <a:xfrm>
            <a:off x="2987675" y="765175"/>
            <a:ext cx="3600450" cy="579438"/>
          </a:xfrm>
          <a:prstGeom prst="rect">
            <a:avLst/>
          </a:prstGeom>
          <a:noFill/>
          <a:ln w="9525">
            <a:noFill/>
            <a:miter lim="800000"/>
            <a:headEnd/>
            <a:tailEnd/>
          </a:ln>
        </p:spPr>
        <p:txBody>
          <a:bodyPr>
            <a:spAutoFit/>
          </a:bodyPr>
          <a:lstStyle/>
          <a:p>
            <a:r>
              <a:rPr lang="en-GB" sz="3200" b="1">
                <a:solidFill>
                  <a:srgbClr val="445188"/>
                </a:solidFill>
              </a:rPr>
              <a:t>We also provide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AutoShape 5" descr="cid:image001.jpg@01CD1F0A.4E6CA750"/>
          <p:cNvSpPr>
            <a:spLocks noChangeAspect="1" noChangeArrowheads="1"/>
          </p:cNvSpPr>
          <p:nvPr/>
        </p:nvSpPr>
        <p:spPr bwMode="auto">
          <a:xfrm>
            <a:off x="130175" y="46038"/>
            <a:ext cx="6067425" cy="3276600"/>
          </a:xfrm>
          <a:prstGeom prst="rect">
            <a:avLst/>
          </a:prstGeom>
          <a:noFill/>
        </p:spPr>
        <p:txBody>
          <a:bodyPr/>
          <a:lstStyle/>
          <a:p>
            <a:endParaRPr lang="en-US"/>
          </a:p>
        </p:txBody>
      </p:sp>
      <p:sp>
        <p:nvSpPr>
          <p:cNvPr id="55303" name="AutoShape 7" descr="cid:image001.jpg@01CD1F0A.4E6CA750"/>
          <p:cNvSpPr>
            <a:spLocks noChangeAspect="1" noChangeArrowheads="1"/>
          </p:cNvSpPr>
          <p:nvPr/>
        </p:nvSpPr>
        <p:spPr bwMode="auto">
          <a:xfrm>
            <a:off x="130175" y="46038"/>
            <a:ext cx="6067425" cy="3276600"/>
          </a:xfrm>
          <a:prstGeom prst="rect">
            <a:avLst/>
          </a:prstGeom>
          <a:noFill/>
        </p:spPr>
        <p:txBody>
          <a:bodyPr/>
          <a:lstStyle/>
          <a:p>
            <a:endParaRPr lang="en-US"/>
          </a:p>
        </p:txBody>
      </p:sp>
      <p:pic>
        <p:nvPicPr>
          <p:cNvPr id="55305" name="Picture 9"/>
          <p:cNvPicPr>
            <a:picLocks noChangeAspect="1" noChangeArrowheads="1"/>
          </p:cNvPicPr>
          <p:nvPr/>
        </p:nvPicPr>
        <p:blipFill>
          <a:blip r:embed="rId3" cstate="print"/>
          <a:srcRect/>
          <a:stretch>
            <a:fillRect/>
          </a:stretch>
        </p:blipFill>
        <p:spPr bwMode="auto">
          <a:xfrm>
            <a:off x="827584" y="1988840"/>
            <a:ext cx="7586663" cy="3690937"/>
          </a:xfrm>
          <a:prstGeom prst="rect">
            <a:avLst/>
          </a:prstGeom>
          <a:noFill/>
        </p:spPr>
      </p:pic>
      <p:sp>
        <p:nvSpPr>
          <p:cNvPr id="5" name="Rectangle 4"/>
          <p:cNvSpPr/>
          <p:nvPr/>
        </p:nvSpPr>
        <p:spPr>
          <a:xfrm>
            <a:off x="1403648" y="908720"/>
            <a:ext cx="6552728" cy="584775"/>
          </a:xfrm>
          <a:prstGeom prst="rect">
            <a:avLst/>
          </a:prstGeom>
        </p:spPr>
        <p:txBody>
          <a:bodyPr wrap="square">
            <a:spAutoFit/>
          </a:bodyPr>
          <a:lstStyle/>
          <a:p>
            <a:r>
              <a:rPr lang="en-GB" sz="3200" dirty="0" smtClean="0">
                <a:solidFill>
                  <a:srgbClr val="1F289B"/>
                </a:solidFill>
              </a:rPr>
              <a:t>Finding books isn’t this hard...</a:t>
            </a:r>
            <a:endParaRPr lang="en-GB" sz="3200" dirty="0">
              <a:solidFill>
                <a:srgbClr val="1F289B"/>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3" descr="level 5.jpg"/>
          <p:cNvPicPr>
            <a:picLocks noChangeAspect="1"/>
          </p:cNvPicPr>
          <p:nvPr/>
        </p:nvPicPr>
        <p:blipFill>
          <a:blip r:embed="rId3" cstate="print"/>
          <a:srcRect/>
          <a:stretch>
            <a:fillRect/>
          </a:stretch>
        </p:blipFill>
        <p:spPr bwMode="auto">
          <a:xfrm>
            <a:off x="1259632" y="967794"/>
            <a:ext cx="6062141" cy="5789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6733</TotalTime>
  <Words>805</Words>
  <Application>Microsoft Office PowerPoint</Application>
  <PresentationFormat>On-screen Show (4:3)</PresentationFormat>
  <Paragraphs>88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1_Blank Presentation</vt:lpstr>
      <vt:lpstr>Library update</vt:lpstr>
      <vt:lpstr>St Mary’s refurbishment</vt:lpstr>
      <vt:lpstr>Access to St Mary’s</vt:lpstr>
      <vt:lpstr>Library search</vt:lpstr>
      <vt:lpstr>Books &amp; more/Articles &amp; more</vt:lpstr>
      <vt:lpstr>We also provide</vt:lpstr>
      <vt:lpstr>PowerPoint Presentation</vt:lpstr>
      <vt:lpstr>PowerPoint Presentation</vt:lpstr>
      <vt:lpstr>PowerPoint Presentation</vt:lpstr>
      <vt:lpstr>How do I find the book I need?</vt:lpstr>
      <vt:lpstr>What if there’s no copy on the shelf?</vt:lpstr>
      <vt:lpstr>Electronic books</vt:lpstr>
      <vt:lpstr>Where is the library?</vt:lpstr>
      <vt:lpstr>PowerPoint Presentation</vt:lpstr>
      <vt:lpstr>PowerPoint Presentation</vt:lpstr>
      <vt:lpstr>RefWorks sessions</vt:lpstr>
    </vt:vector>
  </TitlesOfParts>
  <Company>FutureBrand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Emma Graham</dc:creator>
  <cp:lastModifiedBy>Shiel, Nuala</cp:lastModifiedBy>
  <cp:revision>444</cp:revision>
  <dcterms:created xsi:type="dcterms:W3CDTF">2003-01-06T14:21:41Z</dcterms:created>
  <dcterms:modified xsi:type="dcterms:W3CDTF">2012-10-05T10:19:08Z</dcterms:modified>
</cp:coreProperties>
</file>