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0" r:id="rId2"/>
    <p:sldId id="327" r:id="rId3"/>
    <p:sldId id="328" r:id="rId4"/>
    <p:sldId id="310" r:id="rId5"/>
    <p:sldId id="311" r:id="rId6"/>
    <p:sldId id="295" r:id="rId7"/>
    <p:sldId id="299" r:id="rId8"/>
    <p:sldId id="270" r:id="rId9"/>
    <p:sldId id="279" r:id="rId10"/>
    <p:sldId id="271" r:id="rId11"/>
    <p:sldId id="285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09D"/>
    <a:srgbClr val="5C6B9D"/>
    <a:srgbClr val="4A649D"/>
    <a:srgbClr val="46577F"/>
    <a:srgbClr val="FF9966"/>
    <a:srgbClr val="81A9C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DB617F-9150-4EF8-A1D5-49DBB60141DD}" type="datetimeFigureOut">
              <a:rPr lang="en-US"/>
              <a:pPr>
                <a:defRPr/>
              </a:pPr>
              <a:t>6/13/2013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F7A825-52BE-43FB-AF27-30F6902BCF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93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87032-53DC-4D6F-883A-EE065E66EE89}" type="slidenum">
              <a:rPr lang="en-GB" smtClean="0">
                <a:ea typeface="ＭＳ Ｐゴシック"/>
                <a:cs typeface="ＭＳ Ｐゴシック"/>
              </a:rPr>
              <a:pPr/>
              <a:t>1</a:t>
            </a:fld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7EE035-4354-434B-9A40-2519AE387DD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9DBE0-CE4B-49BD-9807-D252719C129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E6DA37-95CD-4CEB-A0E3-76371A06B89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55675"/>
            <a:fld id="{6978F0DE-D6A2-4952-9CA1-C1B8F8D58357}" type="slidenum">
              <a:rPr lang="en-GB" sz="1200"/>
              <a:pPr algn="r" defTabSz="955675"/>
              <a:t>4</a:t>
            </a:fld>
            <a:endParaRPr lang="en-GB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168822-C3CA-4AF1-A8E1-FBFE3875813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69197-500A-4FAF-9F38-61C4380C7A2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FD165-9515-41C8-9A80-639F0C18573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AE34B-C754-4FBC-A0FA-4FCDDC87427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22B37-F8EB-4F3D-A33F-760728269C4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12BDA-1B68-4ACD-982F-B2C2E20D70D2}" type="datetimeFigureOut">
              <a:rPr lang="en-US"/>
              <a:pPr>
                <a:defRPr/>
              </a:pPr>
              <a:t>6/13/2013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2AA1A-CA37-44C4-8BB0-FC8F8A9666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8A35-1F92-4E6F-B294-908122D6B209}" type="datetimeFigureOut">
              <a:rPr lang="en-US"/>
              <a:pPr>
                <a:defRPr/>
              </a:pPr>
              <a:t>6/13/2013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6921-80CF-4A3D-BF06-C2A18644E4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0FC0-DE43-47D8-B62D-9E33D81BB037}" type="datetimeFigureOut">
              <a:rPr lang="en-US"/>
              <a:pPr>
                <a:defRPr/>
              </a:pPr>
              <a:t>6/13/2013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919E-1256-4647-BA63-84B4532689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6E91-5B8F-4D2B-A3C5-6926C497E89D}" type="datetimeFigureOut">
              <a:rPr lang="en-US"/>
              <a:pPr>
                <a:defRPr/>
              </a:pPr>
              <a:t>6/13/2013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E87D-4871-42D4-B788-5D3BBFEEC3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48CB-6A4F-4E94-A283-9BD83CDBE1B7}" type="datetimeFigureOut">
              <a:rPr lang="en-US"/>
              <a:pPr>
                <a:defRPr/>
              </a:pPr>
              <a:t>6/13/2013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EA14-008F-4A4D-B5E0-D710B27852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74F6-9E26-4C72-A1A6-8D2CD5AD550E}" type="datetimeFigureOut">
              <a:rPr lang="en-US"/>
              <a:pPr>
                <a:defRPr/>
              </a:pPr>
              <a:t>6/13/2013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01E4-0163-4164-BE27-F3E66961DC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A9DC-AA37-462C-8AE6-471AAB1D126A}" type="datetimeFigureOut">
              <a:rPr lang="en-US"/>
              <a:pPr>
                <a:defRPr/>
              </a:pPr>
              <a:t>6/13/2013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291B-B653-4255-86E7-F6EC256B1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B035B-62C6-4C6B-A2D0-B8B201FDDC89}" type="datetimeFigureOut">
              <a:rPr lang="en-US"/>
              <a:pPr>
                <a:defRPr/>
              </a:pPr>
              <a:t>6/13/2013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1ECF-0F26-40AF-8BFA-99C70F8B7D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F696C-5907-45F0-926B-71A1A638A8D3}" type="datetimeFigureOut">
              <a:rPr lang="en-US"/>
              <a:pPr>
                <a:defRPr/>
              </a:pPr>
              <a:t>6/13/2013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AFA8-6561-48D8-A4A8-6474EDABAC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D59E-5885-4C4B-ACBD-D794D1836CA8}" type="datetimeFigureOut">
              <a:rPr lang="en-US"/>
              <a:pPr>
                <a:defRPr/>
              </a:pPr>
              <a:t>6/13/2013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EBD8-1C67-4114-8D36-7C73E12F35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AC25-D86D-40A0-8A78-584E582FE723}" type="datetimeFigureOut">
              <a:rPr lang="en-US"/>
              <a:pPr>
                <a:defRPr/>
              </a:pPr>
              <a:t>6/13/2013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9183-2BA1-4308-B814-66919D4BAA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7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AC43DC-2E9D-4938-BA39-83F872B47A96}" type="datetimeFigureOut">
              <a:rPr lang="en-US"/>
              <a:pPr>
                <a:defRPr/>
              </a:pPr>
              <a:t>6/13/2013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9C940C-CEEA-4BD7-9FBB-008AC1A2EB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1916832"/>
            <a:ext cx="4896544" cy="2520280"/>
          </a:xfrm>
          <a:prstGeom prst="rect">
            <a:avLst/>
          </a:prstGeom>
          <a:solidFill>
            <a:srgbClr val="73A6A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764704"/>
            <a:ext cx="5472113" cy="3312368"/>
          </a:xfrm>
        </p:spPr>
        <p:txBody>
          <a:bodyPr/>
          <a:lstStyle/>
          <a:p>
            <a:pPr eaLnBrk="1" hangingPunct="1"/>
            <a:r>
              <a:rPr lang="en-GB" sz="54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Renal physiology</a:t>
            </a:r>
            <a:br>
              <a:rPr lang="en-GB" sz="54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lang="en-GB" sz="48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/>
            </a:r>
            <a:br>
              <a:rPr lang="en-GB" sz="48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lang="en-GB" sz="9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/>
            </a:r>
            <a:br>
              <a:rPr lang="en-GB" sz="9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W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hen the kidneys</a:t>
            </a:r>
            <a:br>
              <a:rPr lang="en-GB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are lost</a:t>
            </a:r>
            <a:endParaRPr lang="en-GB" dirty="0" smtClean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9632" y="5085234"/>
            <a:ext cx="6400800" cy="100806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Damien Ashby  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	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Arial" pitchFamily="34" charset="0"/>
              </a:rPr>
              <a:t>30.05.13</a:t>
            </a:r>
            <a:endParaRPr lang="en-GB" dirty="0" smtClean="0">
              <a:solidFill>
                <a:schemeClr val="tx1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n-GB" smtClean="0"/>
              <a:t>living donors</a:t>
            </a:r>
          </a:p>
        </p:txBody>
      </p:sp>
      <p:pic>
        <p:nvPicPr>
          <p:cNvPr id="1372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352550"/>
            <a:ext cx="7704138" cy="5176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932726"/>
              </p:ext>
            </p:extLst>
          </p:nvPr>
        </p:nvGraphicFramePr>
        <p:xfrm>
          <a:off x="2770063" y="403969"/>
          <a:ext cx="6192837" cy="505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hart" r:id="rId4" imgW="4934102" imgH="3476549" progId="Excel.Sheet.8">
                  <p:embed/>
                </p:oleObj>
              </mc:Choice>
              <mc:Fallback>
                <p:oleObj name="Chart" r:id="rId4" imgW="4934102" imgH="3476549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543" r="24530"/>
                      <a:stretch>
                        <a:fillRect/>
                      </a:stretch>
                    </p:blipFill>
                    <p:spPr bwMode="auto">
                      <a:xfrm>
                        <a:off x="2770063" y="403969"/>
                        <a:ext cx="6192837" cy="505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010150" y="5012482"/>
            <a:ext cx="144145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manual PD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6.0</a:t>
            </a:r>
          </a:p>
        </p:txBody>
      </p:sp>
      <p:sp>
        <p:nvSpPr>
          <p:cNvPr id="1035" name="Text Box 5"/>
          <p:cNvSpPr txBox="1">
            <a:spLocks noChangeArrowheads="1"/>
          </p:cNvSpPr>
          <p:nvPr/>
        </p:nvSpPr>
        <p:spPr bwMode="auto">
          <a:xfrm>
            <a:off x="3706688" y="4941044"/>
            <a:ext cx="187325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automated PD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4.2</a:t>
            </a:r>
          </a:p>
        </p:txBody>
      </p:sp>
      <p:sp>
        <p:nvSpPr>
          <p:cNvPr id="1036" name="Text Box 6"/>
          <p:cNvSpPr txBox="1">
            <a:spLocks noChangeArrowheads="1"/>
          </p:cNvSpPr>
          <p:nvPr/>
        </p:nvSpPr>
        <p:spPr bwMode="auto">
          <a:xfrm>
            <a:off x="7523038" y="3645644"/>
            <a:ext cx="144145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satellite HD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16.9</a:t>
            </a: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7234113" y="764332"/>
            <a:ext cx="144145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hospital HD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25.2</a:t>
            </a:r>
          </a:p>
        </p:txBody>
      </p:sp>
      <p:sp>
        <p:nvSpPr>
          <p:cNvPr id="1038" name="Text Box 8"/>
          <p:cNvSpPr txBox="1">
            <a:spLocks noChangeArrowheads="1"/>
          </p:cNvSpPr>
          <p:nvPr/>
        </p:nvSpPr>
        <p:spPr bwMode="auto">
          <a:xfrm>
            <a:off x="4713163" y="116632"/>
            <a:ext cx="144145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home HD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1.1</a:t>
            </a:r>
          </a:p>
        </p:txBody>
      </p:sp>
      <p:sp>
        <p:nvSpPr>
          <p:cNvPr id="1039" name="Text Box 9"/>
          <p:cNvSpPr txBox="1">
            <a:spLocks noChangeArrowheads="1"/>
          </p:cNvSpPr>
          <p:nvPr/>
        </p:nvSpPr>
        <p:spPr bwMode="auto">
          <a:xfrm>
            <a:off x="2193800" y="2132757"/>
            <a:ext cx="144145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transplant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latin typeface="Calibri" pitchFamily="34" charset="0"/>
              </a:rPr>
              <a:t>46.6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 l="24013" t="31250" r="32063" b="17708"/>
          <a:stretch>
            <a:fillRect/>
          </a:stretch>
        </p:blipFill>
        <p:spPr bwMode="auto">
          <a:xfrm>
            <a:off x="79383" y="3501008"/>
            <a:ext cx="4947185" cy="32320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>
          <a:xfrm>
            <a:off x="2771775" y="981075"/>
            <a:ext cx="5627688" cy="1143000"/>
          </a:xfrm>
        </p:spPr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150530" name="Content Placeholder 2"/>
          <p:cNvSpPr>
            <a:spLocks noGrp="1"/>
          </p:cNvSpPr>
          <p:nvPr>
            <p:ph idx="1"/>
          </p:nvPr>
        </p:nvSpPr>
        <p:spPr>
          <a:xfrm>
            <a:off x="468313" y="2852738"/>
            <a:ext cx="8229600" cy="3671887"/>
          </a:xfrm>
        </p:spPr>
        <p:txBody>
          <a:bodyPr/>
          <a:lstStyle/>
          <a:p>
            <a:pPr eaLnBrk="1" hangingPunct="1"/>
            <a:r>
              <a:rPr lang="en-GB" sz="2800" dirty="0" smtClean="0"/>
              <a:t>life without kidneys is possible, but…</a:t>
            </a:r>
          </a:p>
          <a:p>
            <a:pPr eaLnBrk="1" hangingPunct="1">
              <a:buFont typeface="Arial" charset="0"/>
              <a:buNone/>
            </a:pPr>
            <a:r>
              <a:rPr lang="en-GB" sz="2800" dirty="0" smtClean="0"/>
              <a:t>			is a multi-system disease</a:t>
            </a:r>
          </a:p>
          <a:p>
            <a:pPr eaLnBrk="1" hangingPunct="1">
              <a:buFont typeface="Arial" charset="0"/>
              <a:buNone/>
            </a:pPr>
            <a:r>
              <a:rPr lang="en-GB" sz="2800" dirty="0" smtClean="0"/>
              <a:t>			must be planned</a:t>
            </a:r>
          </a:p>
          <a:p>
            <a:pPr eaLnBrk="1" hangingPunct="1">
              <a:buFont typeface="Arial" charset="0"/>
              <a:buNone/>
            </a:pPr>
            <a:r>
              <a:rPr lang="en-GB" sz="2800" dirty="0" smtClean="0"/>
              <a:t>			changes lifestyle</a:t>
            </a:r>
          </a:p>
          <a:p>
            <a:pPr eaLnBrk="1" hangingPunct="1">
              <a:buFont typeface="Arial" charset="0"/>
              <a:buNone/>
            </a:pPr>
            <a:r>
              <a:rPr lang="en-GB" sz="2800" dirty="0" smtClean="0"/>
              <a:t>			affects family members</a:t>
            </a:r>
          </a:p>
          <a:p>
            <a:pPr eaLnBrk="1" hangingPunct="1">
              <a:buFont typeface="Arial" charset="0"/>
              <a:buNone/>
            </a:pPr>
            <a:r>
              <a:rPr lang="en-GB" sz="2800" dirty="0" smtClean="0"/>
              <a:t>			shortens life expectancy</a:t>
            </a:r>
          </a:p>
          <a:p>
            <a:pPr eaLnBrk="1" hangingPunct="1">
              <a:buFont typeface="Arial" charset="0"/>
              <a:buNone/>
            </a:pPr>
            <a:r>
              <a:rPr lang="en-GB" sz="2800" dirty="0" smtClean="0"/>
              <a:t>			…avoid if possible</a:t>
            </a:r>
          </a:p>
        </p:txBody>
      </p:sp>
      <p:pic>
        <p:nvPicPr>
          <p:cNvPr id="5" name="Picture 5" descr="Polycystic_kidneys,_gross_pathology_20G0027_lo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525" y="476250"/>
            <a:ext cx="3098395" cy="2160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1" y="2506345"/>
            <a:ext cx="2592288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 pre-renal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99793" y="4810601"/>
            <a:ext cx="2664296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 post-renal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6177" y="1282209"/>
            <a:ext cx="2376264" cy="4176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 intrinsic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3649" y="3010401"/>
            <a:ext cx="2592288" cy="12961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 err="1" smtClean="0"/>
              <a:t>hypovolaemia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heart failure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3849" y="5314657"/>
            <a:ext cx="2592288" cy="12961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ureteric</a:t>
            </a:r>
          </a:p>
          <a:p>
            <a:endParaRPr lang="en-US" dirty="0" smtClean="0"/>
          </a:p>
          <a:p>
            <a:r>
              <a:rPr lang="en-US" dirty="0" smtClean="0"/>
              <a:t>bladder outflow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5" y="3730481"/>
            <a:ext cx="2592288" cy="230425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diabetes</a:t>
            </a:r>
          </a:p>
          <a:p>
            <a:endParaRPr lang="en-US" dirty="0"/>
          </a:p>
          <a:p>
            <a:r>
              <a:rPr lang="en-US" dirty="0" smtClean="0"/>
              <a:t>reflux</a:t>
            </a:r>
          </a:p>
          <a:p>
            <a:endParaRPr lang="en-US" dirty="0"/>
          </a:p>
          <a:p>
            <a:r>
              <a:rPr lang="en-US" dirty="0" smtClean="0"/>
              <a:t>hereditary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5" y="1858273"/>
            <a:ext cx="2592288" cy="230425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ATN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ischaemic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toxic</a:t>
            </a:r>
          </a:p>
          <a:p>
            <a:r>
              <a:rPr lang="en-US" dirty="0"/>
              <a:t> </a:t>
            </a:r>
            <a:r>
              <a:rPr lang="en-US" dirty="0" smtClean="0"/>
              <a:t>    metabolic</a:t>
            </a:r>
          </a:p>
          <a:p>
            <a:endParaRPr lang="en-US" dirty="0" smtClean="0"/>
          </a:p>
          <a:p>
            <a:r>
              <a:rPr lang="en-US" dirty="0" smtClean="0"/>
              <a:t>nephritis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Circular Arrow 11"/>
          <p:cNvSpPr/>
          <p:nvPr/>
        </p:nvSpPr>
        <p:spPr>
          <a:xfrm rot="18290437">
            <a:off x="1374167" y="2080421"/>
            <a:ext cx="7272808" cy="5832648"/>
          </a:xfrm>
          <a:prstGeom prst="circularArrow">
            <a:avLst>
              <a:gd name="adj1" fmla="val 1900"/>
              <a:gd name="adj2" fmla="val 507562"/>
              <a:gd name="adj3" fmla="val 20416788"/>
              <a:gd name="adj4" fmla="val 17069536"/>
              <a:gd name="adj5" fmla="val 34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 rot="15715258">
            <a:off x="3769290" y="1929430"/>
            <a:ext cx="7693525" cy="7189053"/>
          </a:xfrm>
          <a:prstGeom prst="circularArrow">
            <a:avLst>
              <a:gd name="adj1" fmla="val 1900"/>
              <a:gd name="adj2" fmla="val 507562"/>
              <a:gd name="adj3" fmla="val 20416788"/>
              <a:gd name="adj4" fmla="val 17069536"/>
              <a:gd name="adj5" fmla="val 25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74095"/>
            <a:ext cx="619268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renal failure – causes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27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100" dirty="0" smtClean="0"/>
              <a:t>fluid compartment volumes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ECF	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ICF	H</a:t>
            </a:r>
            <a:r>
              <a:rPr lang="en-GB" sz="3100" baseline="-25000" dirty="0" smtClean="0"/>
              <a:t>2</a:t>
            </a:r>
            <a:r>
              <a:rPr lang="en-GB" sz="3100" dirty="0" smtClean="0"/>
              <a:t>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100" dirty="0" smtClean="0"/>
              <a:t>electrolyte balance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pH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100" dirty="0" smtClean="0"/>
              <a:t>excretion of metabolic wastes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urea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loads of others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100" dirty="0" smtClean="0"/>
              <a:t>hormones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erythropoietin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/>
              <a:t>			vitamin 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98369" y="1557339"/>
            <a:ext cx="214989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oedema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99" y="2708275"/>
            <a:ext cx="216016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hyperkalaemia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99" y="3860801"/>
            <a:ext cx="2160165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vomiting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+mn-lt"/>
                <a:cs typeface="+mn-cs"/>
              </a:rPr>
              <a:t>drowsiness</a:t>
            </a:r>
            <a:endParaRPr lang="en-GB" sz="2400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8369" y="5373217"/>
            <a:ext cx="214989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+mn-lt"/>
                <a:cs typeface="+mn-cs"/>
              </a:rPr>
              <a:t>anaemia</a:t>
            </a:r>
            <a:endParaRPr lang="en-GB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+mn-lt"/>
                <a:cs typeface="+mn-cs"/>
              </a:rPr>
              <a:t>bone weakness</a:t>
            </a:r>
            <a:endParaRPr lang="en-GB" sz="2400" dirty="0">
              <a:latin typeface="+mn-lt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43220"/>
              </p:ext>
            </p:extLst>
          </p:nvPr>
        </p:nvGraphicFramePr>
        <p:xfrm>
          <a:off x="6876256" y="752699"/>
          <a:ext cx="2304256" cy="5556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8"/>
                <a:gridCol w="1152128"/>
              </a:tblGrid>
              <a:tr h="5760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acute</a:t>
                      </a:r>
                      <a:endParaRPr lang="en-US" sz="2400" b="0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chronic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algn="ctr"/>
                      <a:endParaRPr lang="en-US" sz="2400" b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algn="ctr"/>
                      <a:endParaRPr lang="en-US" sz="2400" b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6111">
                <a:tc>
                  <a:txBody>
                    <a:bodyPr/>
                    <a:lstStyle/>
                    <a:p>
                      <a:pPr algn="ctr"/>
                      <a:endParaRPr lang="en-US" sz="2400" b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64288" y="1473746"/>
            <a:ext cx="10081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+/-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++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++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-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4408" y="1484784"/>
            <a:ext cx="10081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++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+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+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++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74095"/>
            <a:ext cx="619268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renal failure – features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50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ocw.tufts.edu/data/33/497975/503677_xlarge.jpg"/>
          <p:cNvPicPr>
            <a:picLocks noChangeAspect="1" noChangeArrowheads="1"/>
          </p:cNvPicPr>
          <p:nvPr/>
        </p:nvPicPr>
        <p:blipFill>
          <a:blip r:embed="rId3"/>
          <a:srcRect l="16190" t="14159" r="29167" b="12984"/>
          <a:stretch>
            <a:fillRect/>
          </a:stretch>
        </p:blipFill>
        <p:spPr bwMode="auto">
          <a:xfrm>
            <a:off x="1404565" y="427310"/>
            <a:ext cx="6192837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2921942" y="1988542"/>
            <a:ext cx="4214812" cy="2956793"/>
          </a:xfrm>
          <a:custGeom>
            <a:avLst/>
            <a:gdLst>
              <a:gd name="connsiteX0" fmla="*/ 0 w 3037115"/>
              <a:gd name="connsiteY0" fmla="*/ 0 h 3706586"/>
              <a:gd name="connsiteX1" fmla="*/ 571500 w 3037115"/>
              <a:gd name="connsiteY1" fmla="*/ 2906486 h 3706586"/>
              <a:gd name="connsiteX2" fmla="*/ 3037115 w 3037115"/>
              <a:gd name="connsiteY2" fmla="*/ 3706586 h 370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7115" h="3706586">
                <a:moveTo>
                  <a:pt x="0" y="0"/>
                </a:moveTo>
                <a:cubicBezTo>
                  <a:pt x="32657" y="1144361"/>
                  <a:pt x="65314" y="2288722"/>
                  <a:pt x="571500" y="2906486"/>
                </a:cubicBezTo>
                <a:cubicBezTo>
                  <a:pt x="1077686" y="3524250"/>
                  <a:pt x="2057400" y="3615418"/>
                  <a:pt x="3037115" y="370658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 flipH="1">
            <a:off x="4817690" y="4388123"/>
            <a:ext cx="474662" cy="315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5292352" y="4172223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fluid retention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220915" y="3553098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anaemia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4933577" y="329274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bone disease</a:t>
            </a:r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 flipH="1">
            <a:off x="3824559" y="3567385"/>
            <a:ext cx="12239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 flipH="1">
            <a:off x="4112591" y="3726135"/>
            <a:ext cx="12239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2815852" y="162111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confusion / coma</a:t>
            </a:r>
          </a:p>
        </p:txBody>
      </p:sp>
      <p:sp>
        <p:nvSpPr>
          <p:cNvPr id="19467" name="Line 13"/>
          <p:cNvSpPr>
            <a:spLocks noChangeShapeType="1"/>
          </p:cNvSpPr>
          <p:nvPr/>
        </p:nvSpPr>
        <p:spPr bwMode="auto">
          <a:xfrm flipH="1">
            <a:off x="3032471" y="2011635"/>
            <a:ext cx="12239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212852" y="2443435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anorexia / </a:t>
            </a:r>
            <a:r>
              <a:rPr lang="en-GB" dirty="0"/>
              <a:t>wasting</a:t>
            </a: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4644652" y="301334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high potassium</a:t>
            </a:r>
          </a:p>
        </p:txBody>
      </p:sp>
      <p:sp>
        <p:nvSpPr>
          <p:cNvPr id="19470" name="Line 16"/>
          <p:cNvSpPr>
            <a:spLocks noChangeShapeType="1"/>
          </p:cNvSpPr>
          <p:nvPr/>
        </p:nvSpPr>
        <p:spPr bwMode="auto">
          <a:xfrm flipH="1">
            <a:off x="3536528" y="3380060"/>
            <a:ext cx="12239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 flipH="1">
            <a:off x="3176488" y="2732360"/>
            <a:ext cx="12239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AutoShape 19"/>
          <p:cNvSpPr>
            <a:spLocks/>
          </p:cNvSpPr>
          <p:nvPr/>
        </p:nvSpPr>
        <p:spPr bwMode="auto">
          <a:xfrm rot="5400000">
            <a:off x="2664246" y="6008166"/>
            <a:ext cx="288925" cy="360363"/>
          </a:xfrm>
          <a:prstGeom prst="rightBrace">
            <a:avLst>
              <a:gd name="adj1" fmla="val 28542"/>
              <a:gd name="adj2" fmla="val 499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19473" name="AutoShape 20"/>
          <p:cNvSpPr>
            <a:spLocks/>
          </p:cNvSpPr>
          <p:nvPr/>
        </p:nvSpPr>
        <p:spPr bwMode="auto">
          <a:xfrm rot="5400000">
            <a:off x="3075408" y="5973242"/>
            <a:ext cx="287337" cy="431800"/>
          </a:xfrm>
          <a:prstGeom prst="rightBrace">
            <a:avLst>
              <a:gd name="adj1" fmla="val 34390"/>
              <a:gd name="adj2" fmla="val 499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19474" name="AutoShape 21"/>
          <p:cNvSpPr>
            <a:spLocks/>
          </p:cNvSpPr>
          <p:nvPr/>
        </p:nvSpPr>
        <p:spPr bwMode="auto">
          <a:xfrm rot="5400000">
            <a:off x="3701677" y="5793061"/>
            <a:ext cx="287337" cy="792162"/>
          </a:xfrm>
          <a:prstGeom prst="rightBrace">
            <a:avLst>
              <a:gd name="adj1" fmla="val 63090"/>
              <a:gd name="adj2" fmla="val 499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19475" name="Text Box 22"/>
          <p:cNvSpPr txBox="1">
            <a:spLocks noChangeArrowheads="1"/>
          </p:cNvSpPr>
          <p:nvPr/>
        </p:nvSpPr>
        <p:spPr bwMode="auto">
          <a:xfrm>
            <a:off x="2480890" y="6332810"/>
            <a:ext cx="417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   5      4         3</a:t>
            </a:r>
          </a:p>
        </p:txBody>
      </p:sp>
      <p:sp>
        <p:nvSpPr>
          <p:cNvPr id="19476" name="Line 23"/>
          <p:cNvSpPr>
            <a:spLocks noChangeShapeType="1"/>
          </p:cNvSpPr>
          <p:nvPr/>
        </p:nvSpPr>
        <p:spPr bwMode="auto">
          <a:xfrm>
            <a:off x="2988890" y="532474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Line 24"/>
          <p:cNvSpPr>
            <a:spLocks noChangeShapeType="1"/>
          </p:cNvSpPr>
          <p:nvPr/>
        </p:nvSpPr>
        <p:spPr bwMode="auto">
          <a:xfrm>
            <a:off x="3449265" y="532474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Line 25"/>
          <p:cNvSpPr>
            <a:spLocks noChangeShapeType="1"/>
          </p:cNvSpPr>
          <p:nvPr/>
        </p:nvSpPr>
        <p:spPr bwMode="auto">
          <a:xfrm>
            <a:off x="4255715" y="532474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92138" y="262091"/>
            <a:ext cx="59046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renal failure – recognition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 txBox="1">
            <a:spLocks/>
          </p:cNvSpPr>
          <p:nvPr/>
        </p:nvSpPr>
        <p:spPr bwMode="auto">
          <a:xfrm>
            <a:off x="3625850" y="184150"/>
            <a:ext cx="4114800" cy="7969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/>
              <a:t>RRT modalities</a:t>
            </a:r>
          </a:p>
        </p:txBody>
      </p:sp>
      <p:pic>
        <p:nvPicPr>
          <p:cNvPr id="6" name="Picture 4" descr="http://drrasikasirsat.com/images/kidney_transplant.jpg"/>
          <p:cNvPicPr>
            <a:picLocks noChangeAspect="1" noChangeArrowheads="1"/>
          </p:cNvPicPr>
          <p:nvPr/>
        </p:nvPicPr>
        <p:blipFill>
          <a:blip r:embed="rId3"/>
          <a:srcRect r="33926"/>
          <a:stretch>
            <a:fillRect/>
          </a:stretch>
        </p:blipFill>
        <p:spPr bwMode="auto">
          <a:xfrm>
            <a:off x="6215063" y="1525588"/>
            <a:ext cx="2540000" cy="283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 descr="http://www.wirralchesterkidney.nhs.uk/images/principle.jpg"/>
          <p:cNvPicPr>
            <a:picLocks noChangeAspect="1" noChangeArrowheads="1"/>
          </p:cNvPicPr>
          <p:nvPr/>
        </p:nvPicPr>
        <p:blipFill>
          <a:blip r:embed="rId4"/>
          <a:srcRect l="1497" t="5077" r="2695" b="1018"/>
          <a:stretch>
            <a:fillRect/>
          </a:stretch>
        </p:blipFill>
        <p:spPr bwMode="auto">
          <a:xfrm>
            <a:off x="1063625" y="3857625"/>
            <a:ext cx="2428875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6980" name="Picture 4" descr="http://www.lhsc.on.ca/Health_Professionals/CCTC/elearning/crrt/dialysate.gif"/>
          <p:cNvPicPr>
            <a:picLocks noChangeAspect="1" noChangeArrowheads="1"/>
          </p:cNvPicPr>
          <p:nvPr/>
        </p:nvPicPr>
        <p:blipFill>
          <a:blip r:embed="rId5"/>
          <a:srcRect l="53197" t="16988" r="4414" b="15919"/>
          <a:stretch>
            <a:fillRect/>
          </a:stretch>
        </p:blipFill>
        <p:spPr bwMode="auto">
          <a:xfrm>
            <a:off x="214313" y="714375"/>
            <a:ext cx="2428875" cy="288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86063" y="1214438"/>
            <a:ext cx="2000250" cy="1938337"/>
          </a:xfrm>
          <a:prstGeom prst="rect">
            <a:avLst/>
          </a:prstGeom>
          <a:solidFill>
            <a:srgbClr val="FFB28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/>
              <a:t>in hospital</a:t>
            </a:r>
          </a:p>
          <a:p>
            <a:pPr>
              <a:lnSpc>
                <a:spcPct val="150000"/>
              </a:lnSpc>
            </a:pPr>
            <a:r>
              <a:rPr lang="en-GB" sz="2000"/>
              <a:t>3 x per week</a:t>
            </a:r>
          </a:p>
          <a:p>
            <a:pPr>
              <a:lnSpc>
                <a:spcPct val="150000"/>
              </a:lnSpc>
            </a:pPr>
            <a:r>
              <a:rPr lang="en-GB" sz="2000"/>
              <a:t>universal</a:t>
            </a:r>
          </a:p>
          <a:p>
            <a:pPr>
              <a:lnSpc>
                <a:spcPct val="150000"/>
              </a:lnSpc>
            </a:pPr>
            <a:r>
              <a:rPr lang="en-GB" sz="2000"/>
              <a:t>indefinitely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51250" y="4276725"/>
            <a:ext cx="2000250" cy="1920875"/>
          </a:xfrm>
          <a:prstGeom prst="rect">
            <a:avLst/>
          </a:prstGeom>
          <a:solidFill>
            <a:srgbClr val="FFB28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/>
              <a:t>at home</a:t>
            </a:r>
          </a:p>
          <a:p>
            <a:pPr>
              <a:lnSpc>
                <a:spcPct val="150000"/>
              </a:lnSpc>
            </a:pPr>
            <a:r>
              <a:rPr lang="en-GB" sz="2000"/>
              <a:t>3-4 x per day</a:t>
            </a:r>
          </a:p>
          <a:p>
            <a:pPr>
              <a:lnSpc>
                <a:spcPct val="150000"/>
              </a:lnSpc>
            </a:pPr>
            <a:r>
              <a:rPr lang="en-GB" sz="2000"/>
              <a:t>capable</a:t>
            </a:r>
          </a:p>
          <a:p>
            <a:pPr>
              <a:lnSpc>
                <a:spcPct val="150000"/>
              </a:lnSpc>
            </a:pPr>
            <a:r>
              <a:rPr lang="en-GB" sz="2000"/>
              <a:t>5 years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00813" y="4491038"/>
            <a:ext cx="2000250" cy="1938337"/>
          </a:xfrm>
          <a:prstGeom prst="rect">
            <a:avLst/>
          </a:prstGeom>
          <a:solidFill>
            <a:srgbClr val="FFB28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/>
              <a:t>best survival</a:t>
            </a:r>
          </a:p>
          <a:p>
            <a:pPr>
              <a:lnSpc>
                <a:spcPct val="150000"/>
              </a:lnSpc>
            </a:pPr>
            <a:r>
              <a:rPr lang="en-GB" sz="2000"/>
              <a:t>independent</a:t>
            </a:r>
          </a:p>
          <a:p>
            <a:pPr>
              <a:lnSpc>
                <a:spcPct val="150000"/>
              </a:lnSpc>
            </a:pPr>
            <a:r>
              <a:rPr lang="en-GB" sz="2000"/>
              <a:t>fit for surgery</a:t>
            </a:r>
          </a:p>
          <a:p>
            <a:pPr>
              <a:lnSpc>
                <a:spcPct val="150000"/>
              </a:lnSpc>
            </a:pPr>
            <a:r>
              <a:rPr lang="en-GB" sz="2000"/>
              <a:t>10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4" name="Picture 5" descr="rrlogo 2007 slid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5" name="Rectangle 6"/>
          <p:cNvSpPr>
            <a:spLocks noChangeArrowheads="1"/>
          </p:cNvSpPr>
          <p:nvPr/>
        </p:nvSpPr>
        <p:spPr bwMode="auto">
          <a:xfrm>
            <a:off x="2771775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UK Renal Registry 11th Annual Report</a:t>
            </a:r>
            <a:endParaRPr lang="en-US" sz="1600" b="1"/>
          </a:p>
        </p:txBody>
      </p:sp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539750" y="452438"/>
          <a:ext cx="7561263" cy="573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9" name="Chart" r:id="rId5" imgW="5429402" imgH="4134002" progId="Excel.Sheet.8">
                  <p:embed/>
                </p:oleObj>
              </mc:Choice>
              <mc:Fallback>
                <p:oleObj name="Chart" r:id="rId5" imgW="5429402" imgH="4134002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52438"/>
                        <a:ext cx="7561263" cy="573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179388" y="533400"/>
          <a:ext cx="80645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5" name="Chart" r:id="rId4" imgW="5473148" imgH="3498574" progId="Excel.Sheet.8">
                  <p:embed/>
                </p:oleObj>
              </mc:Choice>
              <mc:Fallback>
                <p:oleObj name="Chart" r:id="rId4" imgW="5473148" imgH="3498574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33400"/>
                        <a:ext cx="8064500" cy="524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90" name="Picture 5" descr="rrlogo 2007 slid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1" name="Rectangle 6"/>
          <p:cNvSpPr>
            <a:spLocks noChangeArrowheads="1"/>
          </p:cNvSpPr>
          <p:nvPr/>
        </p:nvSpPr>
        <p:spPr bwMode="auto">
          <a:xfrm>
            <a:off x="2771775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UK Renal Registry 11th Annual Report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deceased donors</a:t>
            </a:r>
          </a:p>
        </p:txBody>
      </p:sp>
      <p:pic>
        <p:nvPicPr>
          <p:cNvPr id="1310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412875"/>
            <a:ext cx="7200900" cy="4900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4247703" cy="706437"/>
          </a:xfrm>
        </p:spPr>
        <p:txBody>
          <a:bodyPr/>
          <a:lstStyle/>
          <a:p>
            <a:pPr eaLnBrk="1" hangingPunct="1"/>
            <a:r>
              <a:rPr lang="en-GB" sz="4000" dirty="0" smtClean="0"/>
              <a:t>tissue typing</a:t>
            </a:r>
          </a:p>
        </p:txBody>
      </p:sp>
      <p:pic>
        <p:nvPicPr>
          <p:cNvPr id="133122" name="Picture 2" descr="http://www.ctstransplant.org/public/newsletters/1996/gif/96-4-3.gif"/>
          <p:cNvPicPr>
            <a:picLocks noChangeAspect="1" noChangeArrowheads="1"/>
          </p:cNvPicPr>
          <p:nvPr/>
        </p:nvPicPr>
        <p:blipFill>
          <a:blip r:embed="rId3"/>
          <a:srcRect r="12271"/>
          <a:stretch>
            <a:fillRect/>
          </a:stretch>
        </p:blipFill>
        <p:spPr bwMode="auto">
          <a:xfrm>
            <a:off x="179512" y="1340768"/>
            <a:ext cx="6605852" cy="5271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lum bright="-30000" contrast="48000"/>
          </a:blip>
          <a:srcRect l="732" t="37399" r="29688" b="19138"/>
          <a:stretch>
            <a:fillRect/>
          </a:stretch>
        </p:blipFill>
        <p:spPr bwMode="auto">
          <a:xfrm>
            <a:off x="2987824" y="938713"/>
            <a:ext cx="5977359" cy="2706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157</Words>
  <Application>Microsoft Office PowerPoint</Application>
  <PresentationFormat>On-screen Show (4:3)</PresentationFormat>
  <Paragraphs>118</Paragraphs>
  <Slides>12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Chart</vt:lpstr>
      <vt:lpstr>Renal physiology   When the kidneys are lost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deceased donors</vt:lpstr>
      <vt:lpstr>tissue typing</vt:lpstr>
      <vt:lpstr>living donors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Damien</dc:creator>
  <cp:lastModifiedBy>Shiel, Nuala</cp:lastModifiedBy>
  <cp:revision>104</cp:revision>
  <dcterms:created xsi:type="dcterms:W3CDTF">2010-02-01T20:12:54Z</dcterms:created>
  <dcterms:modified xsi:type="dcterms:W3CDTF">2013-06-13T13:41:15Z</dcterms:modified>
</cp:coreProperties>
</file>