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ctiveX/activeX1.xml" ContentType="application/vnd.ms-office.activeX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25" r:id="rId2"/>
    <p:sldId id="454" r:id="rId3"/>
    <p:sldId id="487" r:id="rId4"/>
    <p:sldId id="489" r:id="rId5"/>
    <p:sldId id="488" r:id="rId6"/>
    <p:sldId id="490" r:id="rId7"/>
    <p:sldId id="493" r:id="rId8"/>
    <p:sldId id="494" r:id="rId9"/>
    <p:sldId id="496" r:id="rId10"/>
    <p:sldId id="495" r:id="rId11"/>
    <p:sldId id="497" r:id="rId12"/>
    <p:sldId id="498" r:id="rId13"/>
    <p:sldId id="499" r:id="rId14"/>
    <p:sldId id="500" r:id="rId15"/>
    <p:sldId id="503" r:id="rId16"/>
    <p:sldId id="501" r:id="rId17"/>
    <p:sldId id="502" r:id="rId18"/>
    <p:sldId id="504" r:id="rId19"/>
    <p:sldId id="505" r:id="rId20"/>
    <p:sldId id="486" r:id="rId21"/>
  </p:sldIdLst>
  <p:sldSz cx="9144000" cy="6858000" type="screen4x3"/>
  <p:notesSz cx="6797675" cy="9928225"/>
  <p:custDataLst>
    <p:tags r:id="rId24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C0217"/>
    <a:srgbClr val="FBFBFB"/>
    <a:srgbClr val="F69200"/>
    <a:srgbClr val="E08E88"/>
    <a:srgbClr val="D6EDBD"/>
    <a:srgbClr val="4B4F55"/>
    <a:srgbClr val="040404"/>
    <a:srgbClr val="E5DCE8"/>
    <a:srgbClr val="6E6E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1" autoAdjust="0"/>
    <p:restoredTop sz="92881" autoAdjust="0"/>
  </p:normalViewPr>
  <p:slideViewPr>
    <p:cSldViewPr>
      <p:cViewPr>
        <p:scale>
          <a:sx n="50" d="100"/>
          <a:sy n="50" d="100"/>
        </p:scale>
        <p:origin x="-492" y="42"/>
      </p:cViewPr>
      <p:guideLst>
        <p:guide orient="horz" pos="4032"/>
        <p:guide pos="528"/>
        <p:guide pos="52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368" y="141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Blackboard_Mobile_Learn.avi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3200"/>
  <ax:ocxPr ax:name="_cy" ax:value="13203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48" tIns="46074" rIns="92148" bIns="46074" numCol="1" anchor="t" anchorCtr="0" compatLnSpc="1">
            <a:prstTxWarp prst="textNoShape">
              <a:avLst/>
            </a:prstTxWarp>
          </a:bodyPr>
          <a:lstStyle>
            <a:lvl1pPr defTabSz="922131">
              <a:defRPr sz="13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48" tIns="46074" rIns="92148" bIns="46074" numCol="1" anchor="t" anchorCtr="0" compatLnSpc="1">
            <a:prstTxWarp prst="textNoShape">
              <a:avLst/>
            </a:prstTxWarp>
          </a:bodyPr>
          <a:lstStyle>
            <a:lvl1pPr algn="r" defTabSz="922131">
              <a:defRPr sz="13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48" tIns="46074" rIns="92148" bIns="46074" numCol="1" anchor="b" anchorCtr="0" compatLnSpc="1">
            <a:prstTxWarp prst="textNoShape">
              <a:avLst/>
            </a:prstTxWarp>
          </a:bodyPr>
          <a:lstStyle>
            <a:lvl1pPr defTabSz="922131">
              <a:defRPr sz="13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1338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48" tIns="46074" rIns="92148" bIns="46074" numCol="1" anchor="b" anchorCtr="0" compatLnSpc="1">
            <a:prstTxWarp prst="textNoShape">
              <a:avLst/>
            </a:prstTxWarp>
          </a:bodyPr>
          <a:lstStyle>
            <a:lvl1pPr algn="r" defTabSz="922131">
              <a:defRPr sz="13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173BAA9-66AB-4C90-B124-013FB261AFD3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4742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48" tIns="46074" rIns="92148" bIns="46074" numCol="1" anchor="t" anchorCtr="0" compatLnSpc="1">
            <a:prstTxWarp prst="textNoShape">
              <a:avLst/>
            </a:prstTxWarp>
          </a:bodyPr>
          <a:lstStyle>
            <a:lvl1pPr defTabSz="922131">
              <a:defRPr sz="13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48" tIns="46074" rIns="92148" bIns="46074" numCol="1" anchor="t" anchorCtr="0" compatLnSpc="1">
            <a:prstTxWarp prst="textNoShape">
              <a:avLst/>
            </a:prstTxWarp>
          </a:bodyPr>
          <a:lstStyle>
            <a:lvl1pPr algn="r" defTabSz="922131">
              <a:defRPr sz="13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48" tIns="46074" rIns="92148" bIns="460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48" tIns="46074" rIns="92148" bIns="46074" numCol="1" anchor="b" anchorCtr="0" compatLnSpc="1">
            <a:prstTxWarp prst="textNoShape">
              <a:avLst/>
            </a:prstTxWarp>
          </a:bodyPr>
          <a:lstStyle>
            <a:lvl1pPr defTabSz="922131">
              <a:defRPr sz="13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1338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48" tIns="46074" rIns="92148" bIns="46074" numCol="1" anchor="b" anchorCtr="0" compatLnSpc="1">
            <a:prstTxWarp prst="textNoShape">
              <a:avLst/>
            </a:prstTxWarp>
          </a:bodyPr>
          <a:lstStyle>
            <a:lvl1pPr algn="r" defTabSz="922131">
              <a:defRPr sz="13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4D23F66-A6D5-4C07-BC98-743C3F6ABF5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5413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764CCECA-8400-4E05-AC08-32D01F865AA6}" type="slidenum">
              <a:rPr lang="da-DK" smtClean="0"/>
              <a:pPr defTabSz="920750"/>
              <a:t>1</a:t>
            </a:fld>
            <a:endParaRPr lang="da-DK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3416300" cy="2563813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3640138"/>
            <a:ext cx="4984750" cy="5541962"/>
          </a:xfrm>
          <a:noFill/>
          <a:ln/>
        </p:spPr>
        <p:txBody>
          <a:bodyPr/>
          <a:lstStyle/>
          <a:p>
            <a:pPr eaLnBrk="1" hangingPunct="1"/>
            <a:endParaRPr lang="en-US" sz="10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Course menu, course home page – Introduction, Course Information,</a:t>
            </a:r>
            <a:r>
              <a:rPr lang="en-GB" baseline="0" dirty="0" smtClean="0"/>
              <a:t> Learning Materials, Contacts, Help and Support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23F66-A6D5-4C07-BC98-743C3F6ABF55}" type="slidenum">
              <a:rPr lang="da-DK" smtClean="0"/>
              <a:pPr>
                <a:defRPr/>
              </a:pPr>
              <a:t>10</a:t>
            </a:fld>
            <a:endParaRPr lang="da-D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Folder menu, content</a:t>
            </a:r>
            <a:r>
              <a:rPr lang="en-GB" baseline="0" dirty="0" smtClean="0"/>
              <a:t> listed downwards – not like before, where everything is a bunch of links – more visual and direct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23F66-A6D5-4C07-BC98-743C3F6ABF55}" type="slidenum">
              <a:rPr lang="da-DK" smtClean="0"/>
              <a:pPr>
                <a:defRPr/>
              </a:pPr>
              <a:t>11</a:t>
            </a:fld>
            <a:endParaRPr lang="da-D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23F66-A6D5-4C07-BC98-743C3F6ABF55}" type="slidenum">
              <a:rPr lang="da-DK" smtClean="0"/>
              <a:pPr>
                <a:defRPr/>
              </a:pPr>
              <a:t>12</a:t>
            </a:fld>
            <a:endParaRPr lang="da-D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23F66-A6D5-4C07-BC98-743C3F6ABF55}" type="slidenum">
              <a:rPr lang="da-DK" smtClean="0"/>
              <a:pPr>
                <a:defRPr/>
              </a:pPr>
              <a:t>13</a:t>
            </a:fld>
            <a:endParaRPr lang="da-D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23F66-A6D5-4C07-BC98-743C3F6ABF55}" type="slidenum">
              <a:rPr lang="da-DK" smtClean="0"/>
              <a:pPr>
                <a:defRPr/>
              </a:pPr>
              <a:t>14</a:t>
            </a:fld>
            <a:endParaRPr lang="da-D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23F66-A6D5-4C07-BC98-743C3F6ABF55}" type="slidenum">
              <a:rPr lang="da-DK" smtClean="0"/>
              <a:pPr>
                <a:defRPr/>
              </a:pPr>
              <a:t>15</a:t>
            </a:fld>
            <a:endParaRPr lang="da-D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23F66-A6D5-4C07-BC98-743C3F6ABF55}" type="slidenum">
              <a:rPr lang="da-DK" smtClean="0"/>
              <a:pPr>
                <a:defRPr/>
              </a:pPr>
              <a:t>16</a:t>
            </a:fld>
            <a:endParaRPr lang="da-D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Some subtle changes, others quite significant.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23F66-A6D5-4C07-BC98-743C3F6ABF55}" type="slidenum">
              <a:rPr lang="da-DK" smtClean="0"/>
              <a:pPr>
                <a:defRPr/>
              </a:pPr>
              <a:t>17</a:t>
            </a:fld>
            <a:endParaRPr lang="da-D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23F66-A6D5-4C07-BC98-743C3F6ABF55}" type="slidenum">
              <a:rPr lang="da-DK" smtClean="0"/>
              <a:pPr>
                <a:defRPr/>
              </a:pPr>
              <a:t>18</a:t>
            </a:fld>
            <a:endParaRPr lang="da-D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23F66-A6D5-4C07-BC98-743C3F6ABF55}" type="slidenum">
              <a:rPr lang="da-DK" smtClean="0"/>
              <a:pPr>
                <a:defRPr/>
              </a:pPr>
              <a:t>19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23F66-A6D5-4C07-BC98-743C3F6ABF55}" type="slidenum">
              <a:rPr lang="da-DK" smtClean="0"/>
              <a:pPr>
                <a:defRPr/>
              </a:pPr>
              <a:t>2</a:t>
            </a:fld>
            <a:endParaRPr lang="da-D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06D83F22-83D1-4782-B1BD-F3BDEFAA307B}" type="slidenum">
              <a:rPr lang="da-DK" smtClean="0"/>
              <a:pPr defTabSz="920750"/>
              <a:t>20</a:t>
            </a:fld>
            <a:endParaRPr lang="da-DK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23F66-A6D5-4C07-BC98-743C3F6ABF55}" type="slidenum">
              <a:rPr lang="da-DK" smtClean="0"/>
              <a:pPr>
                <a:defRPr/>
              </a:pPr>
              <a:t>3</a:t>
            </a:fld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23F66-A6D5-4C07-BC98-743C3F6ABF55}" type="slidenum">
              <a:rPr lang="da-DK" smtClean="0"/>
              <a:pPr>
                <a:defRPr/>
              </a:pPr>
              <a:t>4</a:t>
            </a:fld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23F66-A6D5-4C07-BC98-743C3F6ABF55}" type="slidenum">
              <a:rPr lang="da-DK" smtClean="0"/>
              <a:pPr>
                <a:defRPr/>
              </a:pPr>
              <a:t>5</a:t>
            </a:fld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Or click</a:t>
            </a:r>
            <a:r>
              <a:rPr lang="en-GB" baseline="0" dirty="0" smtClean="0"/>
              <a:t> Forgotten Your Password if you can’t remember your password!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23F66-A6D5-4C07-BC98-743C3F6ABF55}" type="slidenum">
              <a:rPr lang="da-DK" smtClean="0"/>
              <a:pPr>
                <a:defRPr/>
              </a:pPr>
              <a:t>6</a:t>
            </a:fld>
            <a:endParaRPr 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1200" i="0" kern="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General look and feel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1200" i="0" kern="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Stay up to date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1200" i="0" kern="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Personalise your learning space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1200" i="0" kern="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Show video later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23F66-A6D5-4C07-BC98-743C3F6ABF55}" type="slidenum">
              <a:rPr lang="da-DK" smtClean="0"/>
              <a:pPr>
                <a:defRPr/>
              </a:pPr>
              <a:t>7</a:t>
            </a:fld>
            <a:endParaRPr 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12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Drag and drop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12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Change settings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12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Add or remove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12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Video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23F66-A6D5-4C07-BC98-743C3F6ABF55}" type="slidenum">
              <a:rPr lang="da-DK" smtClean="0"/>
              <a:pPr>
                <a:defRPr/>
              </a:pPr>
              <a:t>8</a:t>
            </a:fld>
            <a:endParaRPr lang="da-D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23F66-A6D5-4C07-BC98-743C3F6ABF55}" type="slidenum">
              <a:rPr lang="da-DK" smtClean="0"/>
              <a:pPr>
                <a:defRPr/>
              </a:pPr>
              <a:t>9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ont_Top_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IMP_Logo_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2"/>
          <p:cNvSpPr>
            <a:spLocks noChangeArrowheads="1"/>
          </p:cNvSpPr>
          <p:nvPr userDrawn="1"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 sz="3900" i="0">
              <a:solidFill>
                <a:srgbClr val="C51538"/>
              </a:solidFill>
              <a:latin typeface="Impact" pitchFamily="34" charset="0"/>
            </a:endParaRPr>
          </a:p>
        </p:txBody>
      </p:sp>
      <p:sp>
        <p:nvSpPr>
          <p:cNvPr id="7" name="Text Box 26"/>
          <p:cNvSpPr txBox="1">
            <a:spLocks noChangeArrowheads="1"/>
          </p:cNvSpPr>
          <p:nvPr userDrawn="1"/>
        </p:nvSpPr>
        <p:spPr bwMode="auto">
          <a:xfrm>
            <a:off x="838200" y="3048000"/>
            <a:ext cx="75438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n-US" sz="2200" b="1" i="0">
              <a:solidFill>
                <a:srgbClr val="003866"/>
              </a:solidFill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/>
              <a:t>Click to edit Master subtitle style</a:t>
            </a: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i="0">
                <a:solidFill>
                  <a:srgbClr val="6A6F77"/>
                </a:solidFill>
              </a:defRPr>
            </a:lvl1pPr>
          </a:lstStyle>
          <a:p>
            <a:pPr>
              <a:defRPr/>
            </a:pPr>
            <a:r>
              <a:rPr lang="da-DK"/>
              <a:t>sdfgafgafga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3B2355B-43E9-4587-B287-58854FC4610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609600"/>
            <a:ext cx="75438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9" descr="Second_Top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3076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pic>
        <p:nvPicPr>
          <p:cNvPr id="3077" name="Picture 40" descr="IMP_Logo_2Colou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4B4F55"/>
          </a:solidFill>
          <a:latin typeface="+mn-lt"/>
          <a:ea typeface="+mn-ea"/>
          <a:cs typeface="+mn-cs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4B4F55"/>
          </a:solidFill>
          <a:latin typeface="+mn-lt"/>
        </a:defRPr>
      </a:lvl4pPr>
      <a:lvl5pPr marL="1727200" indent="-203200" algn="l" rtl="0" eaLnBrk="0" fontAlgn="base" hangingPunct="0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5pPr>
      <a:lvl6pPr marL="21844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8794" y="1988840"/>
            <a:ext cx="8126412" cy="791344"/>
          </a:xfrm>
        </p:spPr>
        <p:txBody>
          <a:bodyPr/>
          <a:lstStyle/>
          <a:p>
            <a:pPr algn="ctr" eaLnBrk="1" hangingPunct="1"/>
            <a:r>
              <a:rPr lang="en-US" sz="4800" dirty="0" smtClean="0">
                <a:latin typeface="+mn-lt"/>
              </a:rPr>
              <a:t>An Introduction to</a:t>
            </a:r>
            <a:endParaRPr lang="en-GB" sz="4800" dirty="0" smtClean="0">
              <a:latin typeface="+mn-lt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4509120"/>
            <a:ext cx="7704856" cy="1656184"/>
          </a:xfrm>
        </p:spPr>
        <p:txBody>
          <a:bodyPr/>
          <a:lstStyle/>
          <a:p>
            <a:pPr marL="0" indent="0" algn="ctr" eaLnBrk="1" hangingPunct="1"/>
            <a:r>
              <a:rPr lang="sv-SE" sz="2000" dirty="0" smtClean="0"/>
              <a:t>Wednesday 3 October 2012</a:t>
            </a:r>
          </a:p>
          <a:p>
            <a:pPr marL="0" indent="0" algn="ctr" eaLnBrk="1" hangingPunct="1"/>
            <a:endParaRPr lang="sv-SE" sz="2000" dirty="0" smtClean="0"/>
          </a:p>
          <a:p>
            <a:pPr marL="0" indent="0" algn="ctr" eaLnBrk="1" hangingPunct="1"/>
            <a:r>
              <a:rPr lang="sv-SE" sz="2800" dirty="0" smtClean="0"/>
              <a:t>Mr Ashish Hemani – eLearning Project Manager</a:t>
            </a:r>
          </a:p>
          <a:p>
            <a:pPr marL="0" indent="0" algn="ctr" eaLnBrk="1" hangingPunct="1"/>
            <a:r>
              <a:rPr lang="sv-SE" sz="2800" dirty="0" smtClean="0"/>
              <a:t>Mr Akram Ameen – Learning Technologist</a:t>
            </a:r>
          </a:p>
          <a:p>
            <a:pPr marL="0" indent="0" eaLnBrk="1" hangingPunct="1"/>
            <a:endParaRPr lang="sv-SE" sz="2800" dirty="0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284663" y="6500813"/>
            <a:ext cx="44402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r>
              <a:rPr lang="sv-SE" sz="1400" i="0" kern="0" dirty="0">
                <a:solidFill>
                  <a:srgbClr val="4B4F55"/>
                </a:solidFill>
                <a:latin typeface="+mn-lt"/>
                <a:cs typeface="+mn-cs"/>
              </a:rPr>
              <a:t>Faculty Education Office (Medicine) </a:t>
            </a:r>
            <a:r>
              <a:rPr lang="sv-SE" sz="1400" i="0" kern="0" dirty="0" smtClean="0">
                <a:solidFill>
                  <a:srgbClr val="4B4F55"/>
                </a:solidFill>
                <a:latin typeface="+mn-lt"/>
                <a:cs typeface="+mn-cs"/>
              </a:rPr>
              <a:t>– October 2012</a:t>
            </a:r>
            <a:endParaRPr lang="en-US" sz="1400" i="0" kern="0" dirty="0">
              <a:solidFill>
                <a:srgbClr val="4B4F55"/>
              </a:solidFill>
              <a:latin typeface="+mn-lt"/>
              <a:cs typeface="+mn-cs"/>
            </a:endParaRPr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0300" y="2714625"/>
            <a:ext cx="4343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defRPr/>
            </a:pPr>
            <a:r>
              <a:rPr lang="en-GB" sz="3600" i="0" kern="0" dirty="0" smtClean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Course Navigation</a:t>
            </a:r>
            <a:endParaRPr lang="en-GB" sz="3600" i="0" kern="0" dirty="0">
              <a:solidFill>
                <a:srgbClr val="C5153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844624" y="1556792"/>
            <a:ext cx="7543800" cy="511256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i="0" kern="0" dirty="0" smtClean="0">
              <a:solidFill>
                <a:schemeClr val="bg1">
                  <a:lumMod val="1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997024" y="1709192"/>
            <a:ext cx="7543800" cy="511256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i="0" kern="0" dirty="0" smtClean="0">
              <a:solidFill>
                <a:schemeClr val="bg1">
                  <a:lumMod val="1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 t="5883"/>
          <a:stretch>
            <a:fillRect/>
          </a:stretch>
        </p:blipFill>
        <p:spPr bwMode="auto">
          <a:xfrm>
            <a:off x="1097570" y="1556792"/>
            <a:ext cx="6948861" cy="523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defRPr/>
            </a:pPr>
            <a:r>
              <a:rPr lang="en-GB" sz="3600" i="0" kern="0" dirty="0" smtClean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Course Navigation</a:t>
            </a:r>
            <a:endParaRPr lang="en-GB" sz="3600" i="0" kern="0" dirty="0">
              <a:solidFill>
                <a:srgbClr val="C5153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844624" y="1556792"/>
            <a:ext cx="7543800" cy="511256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i="0" kern="0" dirty="0" smtClean="0">
              <a:solidFill>
                <a:schemeClr val="bg1">
                  <a:lumMod val="1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997024" y="1709192"/>
            <a:ext cx="7543800" cy="511256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i="0" kern="0" dirty="0" smtClean="0">
              <a:solidFill>
                <a:schemeClr val="bg1">
                  <a:lumMod val="1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22"/>
          <a:stretch>
            <a:fillRect/>
          </a:stretch>
        </p:blipFill>
        <p:spPr bwMode="auto">
          <a:xfrm>
            <a:off x="1043608" y="1628800"/>
            <a:ext cx="200025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4" cstate="print"/>
          <a:srcRect l="17962" t="27210" r="35235" b="16900"/>
          <a:stretch>
            <a:fillRect/>
          </a:stretch>
        </p:blipFill>
        <p:spPr bwMode="auto">
          <a:xfrm>
            <a:off x="3131840" y="1772816"/>
            <a:ext cx="504627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 bwMode="auto">
          <a:xfrm>
            <a:off x="827584" y="1556792"/>
            <a:ext cx="7848872" cy="5184576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defRPr/>
            </a:pPr>
            <a:r>
              <a:rPr lang="en-GB" sz="3600" i="0" kern="0" dirty="0" smtClean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Access Previous Year Courses</a:t>
            </a:r>
            <a:endParaRPr lang="en-GB" sz="3600" i="0" kern="0" dirty="0">
              <a:solidFill>
                <a:srgbClr val="C5153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844624" y="1556792"/>
            <a:ext cx="7543800" cy="511256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i="0" kern="0" dirty="0" smtClean="0">
              <a:solidFill>
                <a:schemeClr val="bg1">
                  <a:lumMod val="1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997024" y="1709192"/>
            <a:ext cx="7543800" cy="511256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Beside </a:t>
            </a:r>
            <a:r>
              <a:rPr lang="en-GB" sz="2800" b="1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My Blackboard</a:t>
            </a: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, click </a:t>
            </a:r>
            <a:r>
              <a:rPr lang="en-GB" sz="2800" b="1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Courses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b="1" i="0" kern="0" dirty="0" smtClean="0">
              <a:solidFill>
                <a:schemeClr val="bg1">
                  <a:lumMod val="1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 cstate="print"/>
          <a:srcRect l="79186" t="7141" b="84557"/>
          <a:stretch>
            <a:fillRect/>
          </a:stretch>
        </p:blipFill>
        <p:spPr bwMode="auto">
          <a:xfrm>
            <a:off x="1753733" y="3645024"/>
            <a:ext cx="5636535" cy="1800200"/>
          </a:xfrm>
          <a:prstGeom prst="rect">
            <a:avLst/>
          </a:prstGeom>
          <a:noFill/>
          <a:ln w="9525">
            <a:solidFill>
              <a:schemeClr val="bg1">
                <a:lumMod val="1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defRPr/>
            </a:pPr>
            <a:r>
              <a:rPr lang="en-GB" sz="3600" i="0" kern="0" dirty="0" smtClean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Access Previous Year Courses</a:t>
            </a:r>
            <a:endParaRPr lang="en-GB" sz="3600" i="0" kern="0" dirty="0">
              <a:solidFill>
                <a:srgbClr val="C5153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844624" y="1556792"/>
            <a:ext cx="7543800" cy="511256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i="0" kern="0" dirty="0" smtClean="0">
              <a:solidFill>
                <a:schemeClr val="bg1">
                  <a:lumMod val="1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997024" y="1709192"/>
            <a:ext cx="7543800" cy="511256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Under </a:t>
            </a:r>
            <a:r>
              <a:rPr lang="en-GB" sz="2800" b="1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CE8 courses</a:t>
            </a: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, all your previous year courses will load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Click to open – simple!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b="1" i="0" kern="0" dirty="0" smtClean="0">
              <a:solidFill>
                <a:schemeClr val="bg1">
                  <a:lumMod val="1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/>
          <a:srcRect l="68298" t="35299" r="4029" b="58082"/>
          <a:stretch>
            <a:fillRect/>
          </a:stretch>
        </p:blipFill>
        <p:spPr bwMode="auto">
          <a:xfrm>
            <a:off x="2915816" y="3501008"/>
            <a:ext cx="338437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4" cstate="print"/>
          <a:srcRect l="68298" t="72341" r="2263" b="23526"/>
          <a:stretch>
            <a:fillRect/>
          </a:stretch>
        </p:blipFill>
        <p:spPr bwMode="auto">
          <a:xfrm>
            <a:off x="2915816" y="4149080"/>
            <a:ext cx="360040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 bwMode="auto">
          <a:xfrm>
            <a:off x="4788024" y="4653136"/>
            <a:ext cx="0" cy="9361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defRPr/>
            </a:pPr>
            <a:r>
              <a:rPr lang="en-GB" sz="3600" i="0" kern="0" dirty="0" smtClean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Video Demo</a:t>
            </a:r>
            <a:endParaRPr lang="en-GB" sz="3600" i="0" kern="0" dirty="0">
              <a:solidFill>
                <a:srgbClr val="C5153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844624" y="1556792"/>
            <a:ext cx="7543800" cy="511256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i="0" kern="0" dirty="0" smtClean="0">
              <a:solidFill>
                <a:schemeClr val="bg1">
                  <a:lumMod val="1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997024" y="1709192"/>
            <a:ext cx="7543800" cy="511256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GB" sz="2800" b="1" i="0" kern="0" dirty="0" smtClean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defRPr/>
            </a:pPr>
            <a:r>
              <a:rPr lang="en-GB" sz="3600" i="0" kern="0" dirty="0" smtClean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Blackboard Mobile Learn</a:t>
            </a:r>
            <a:endParaRPr lang="en-GB" sz="3600" i="0" kern="0" dirty="0">
              <a:solidFill>
                <a:srgbClr val="C5153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844624" y="1556792"/>
            <a:ext cx="7543800" cy="511256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i="0" kern="0" dirty="0" smtClean="0">
              <a:solidFill>
                <a:schemeClr val="bg1">
                  <a:lumMod val="1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997024" y="1709192"/>
            <a:ext cx="7543800" cy="511256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Access your courses on the go!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b="1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Free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Available on: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Apple </a:t>
            </a:r>
            <a:r>
              <a:rPr lang="en-GB" sz="2800" i="0" kern="0" dirty="0" err="1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iOS</a:t>
            </a:r>
            <a:endParaRPr lang="en-GB" sz="2800" i="0" kern="0" dirty="0" smtClean="0">
              <a:solidFill>
                <a:schemeClr val="bg1">
                  <a:lumMod val="10000"/>
                </a:schemeClr>
              </a:solidFill>
              <a:latin typeface="+mn-lt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Google Android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Blackberry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HP </a:t>
            </a:r>
            <a:r>
              <a:rPr lang="en-GB" sz="2800" i="0" kern="0" dirty="0" err="1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WebOS</a:t>
            </a:r>
            <a:endParaRPr lang="en-GB" sz="2800" i="0" kern="0" dirty="0" smtClean="0">
              <a:solidFill>
                <a:schemeClr val="bg1">
                  <a:lumMod val="10000"/>
                </a:schemeClr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b="1" i="0" kern="0" dirty="0" smtClean="0">
              <a:solidFill>
                <a:schemeClr val="bg1">
                  <a:lumMod val="10000"/>
                </a:schemeClr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b="1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Watch a video...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defRPr/>
            </a:pPr>
            <a:r>
              <a:rPr lang="en-GB" sz="3600" i="0" kern="0" dirty="0" smtClean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Blackboard Mobile Learn</a:t>
            </a:r>
            <a:endParaRPr lang="en-GB" sz="3600" i="0" kern="0" dirty="0">
              <a:solidFill>
                <a:srgbClr val="C5153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844624" y="1556792"/>
            <a:ext cx="7543800" cy="511256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i="0" kern="0" dirty="0" smtClean="0">
              <a:solidFill>
                <a:schemeClr val="bg1">
                  <a:lumMod val="10000"/>
                </a:schemeClr>
              </a:solidFill>
              <a:latin typeface="+mn-lt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0898" name="WindowsMediaPlayer1" r:id="rId2" imgW="8352381" imgH="4753639"/>
        </mc:Choice>
        <mc:Fallback>
          <p:control name="WindowsMediaPlayer1" r:id="rId2" imgW="8352381" imgH="4753639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288" y="1700213"/>
                  <a:ext cx="8353425" cy="47529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defRPr/>
            </a:pPr>
            <a:r>
              <a:rPr lang="en-GB" sz="3600" i="0" kern="0" dirty="0" smtClean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Other New Features</a:t>
            </a:r>
            <a:endParaRPr lang="en-GB" sz="3600" i="0" kern="0" dirty="0">
              <a:solidFill>
                <a:srgbClr val="C5153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844624" y="1556792"/>
            <a:ext cx="7543800" cy="511256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i="0" kern="0" dirty="0" smtClean="0">
              <a:solidFill>
                <a:schemeClr val="bg1">
                  <a:lumMod val="1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997024" y="1709192"/>
            <a:ext cx="7543800" cy="511256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Wikis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Blogs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Discussions – send yourself notifications when new messages are posted!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And more... Explore - refer to your guides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defRPr/>
            </a:pPr>
            <a:r>
              <a:rPr lang="en-GB" sz="3600" i="0" kern="0" dirty="0" smtClean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Help and Guidance</a:t>
            </a:r>
            <a:endParaRPr lang="en-GB" sz="3600" i="0" kern="0" dirty="0">
              <a:solidFill>
                <a:srgbClr val="C5153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844624" y="1556792"/>
            <a:ext cx="7543800" cy="511256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i="0" kern="0" dirty="0" smtClean="0">
              <a:solidFill>
                <a:schemeClr val="bg1">
                  <a:lumMod val="1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997024" y="1709192"/>
            <a:ext cx="7543800" cy="511256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Your printed </a:t>
            </a:r>
            <a:r>
              <a:rPr lang="en-GB" sz="2800" b="1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Quick Reference Guide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i="0" kern="0" dirty="0" smtClean="0">
              <a:solidFill>
                <a:schemeClr val="bg1">
                  <a:lumMod val="10000"/>
                </a:schemeClr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Online help and support information from our e-learning website: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GB" sz="2800" i="0" kern="0" dirty="0" smtClean="0">
                <a:solidFill>
                  <a:srgbClr val="0000FF"/>
                </a:solidFill>
                <a:latin typeface="+mn-lt"/>
                <a:cs typeface="+mn-cs"/>
              </a:rPr>
              <a:t>	</a:t>
            </a:r>
            <a:r>
              <a:rPr lang="en-GB" sz="2400" b="1" i="0" u="sng" kern="0" dirty="0" smtClean="0">
                <a:solidFill>
                  <a:srgbClr val="0000FF"/>
                </a:solidFill>
                <a:latin typeface="+mn-lt"/>
                <a:cs typeface="+mn-cs"/>
              </a:rPr>
              <a:t>imperial.ac.uk/medicine/</a:t>
            </a:r>
            <a:r>
              <a:rPr lang="en-GB" sz="2400" b="1" i="0" u="sng" kern="0" dirty="0" err="1" smtClean="0">
                <a:solidFill>
                  <a:srgbClr val="0000FF"/>
                </a:solidFill>
                <a:latin typeface="+mn-lt"/>
                <a:cs typeface="+mn-cs"/>
              </a:rPr>
              <a:t>elearning</a:t>
            </a:r>
            <a:r>
              <a:rPr lang="en-GB" sz="2400" b="1" i="0" u="sng" kern="0" dirty="0" smtClean="0">
                <a:solidFill>
                  <a:srgbClr val="0000FF"/>
                </a:solidFill>
                <a:latin typeface="+mn-lt"/>
                <a:cs typeface="+mn-cs"/>
              </a:rPr>
              <a:t>/blackboard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i="0" kern="0" dirty="0" smtClean="0">
              <a:solidFill>
                <a:schemeClr val="bg1">
                  <a:lumMod val="10000"/>
                </a:schemeClr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Email us: </a:t>
            </a:r>
            <a:r>
              <a:rPr lang="en-GB" sz="2400" b="1" i="0" u="sng" kern="0" dirty="0" smtClean="0">
                <a:solidFill>
                  <a:srgbClr val="0000FF"/>
                </a:solidFill>
                <a:latin typeface="+mn-lt"/>
                <a:cs typeface="+mn-cs"/>
              </a:rPr>
              <a:t>webmaster.feo@imperial.ac.uk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defRPr/>
            </a:pPr>
            <a:r>
              <a:rPr lang="en-GB" sz="3600" i="0" kern="0" dirty="0" smtClean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Wrap Up</a:t>
            </a:r>
            <a:endParaRPr lang="en-GB" sz="3600" i="0" kern="0" dirty="0">
              <a:solidFill>
                <a:srgbClr val="C5153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844624" y="1556792"/>
            <a:ext cx="7543800" cy="511256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i="0" kern="0" dirty="0" smtClean="0">
              <a:solidFill>
                <a:schemeClr val="bg1">
                  <a:lumMod val="1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997024" y="1709192"/>
            <a:ext cx="7543800" cy="511256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How to access the all new </a:t>
            </a:r>
            <a:r>
              <a:rPr lang="en-GB" sz="2800" b="1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Blackboard Learn</a:t>
            </a: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 – </a:t>
            </a:r>
            <a:r>
              <a:rPr lang="en-GB" sz="2800" b="1" i="0" u="sng" kern="0" dirty="0" smtClean="0">
                <a:solidFill>
                  <a:srgbClr val="0000FF"/>
                </a:solidFill>
                <a:latin typeface="+mn-lt"/>
                <a:cs typeface="+mn-cs"/>
              </a:rPr>
              <a:t>bb.imperial.ac.uk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All 2012-2013 courses available in new system via </a:t>
            </a:r>
            <a:r>
              <a:rPr lang="en-GB" sz="2800" b="1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My Courses</a:t>
            </a: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 module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All previous year courses available via </a:t>
            </a:r>
            <a:r>
              <a:rPr lang="en-GB" sz="2800" b="1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CE8 courses</a:t>
            </a: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 module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Stuck? Refer to the guide, web pages or email us!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i="0" kern="0" dirty="0" smtClean="0">
              <a:solidFill>
                <a:schemeClr val="bg1">
                  <a:lumMod val="1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defRPr/>
            </a:pPr>
            <a:r>
              <a:rPr lang="en-GB" sz="3600" i="0" kern="0" dirty="0" smtClean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Outline</a:t>
            </a:r>
            <a:endParaRPr lang="en-GB" sz="3600" i="0" kern="0" dirty="0">
              <a:solidFill>
                <a:srgbClr val="C5153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844624" y="1556792"/>
            <a:ext cx="7543800" cy="511256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Brief History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What’s new?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Accessing Blackboard Learn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Key features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Help and guidance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Wrap up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Questions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GB" sz="1800" i="0" kern="0" dirty="0" smtClean="0">
              <a:solidFill>
                <a:schemeClr val="bg1">
                  <a:lumMod val="1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dirty="0" smtClean="0"/>
              <a:t>Thank you – </a:t>
            </a:r>
            <a:r>
              <a:rPr lang="en-GB" sz="3600" dirty="0" smtClean="0"/>
              <a:t>Any Questions?</a:t>
            </a:r>
            <a:endParaRPr lang="en-US" sz="3600" dirty="0" smtClean="0"/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1907642" y="2492374"/>
            <a:ext cx="532871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0" dirty="0">
                <a:solidFill>
                  <a:srgbClr val="333333"/>
                </a:solidFill>
                <a:latin typeface="+mn-lt"/>
                <a:cs typeface="Arial" charset="0"/>
              </a:rPr>
              <a:t>Email </a:t>
            </a:r>
            <a:r>
              <a:rPr lang="en-US" sz="2000" b="1" i="0" dirty="0" smtClean="0">
                <a:solidFill>
                  <a:srgbClr val="333333"/>
                </a:solidFill>
                <a:latin typeface="+mn-lt"/>
                <a:cs typeface="Arial" charset="0"/>
              </a:rPr>
              <a:t>address:</a:t>
            </a:r>
            <a:endParaRPr lang="en-US" sz="2000" b="1" i="0" dirty="0">
              <a:solidFill>
                <a:srgbClr val="333333"/>
              </a:solidFill>
              <a:latin typeface="+mn-lt"/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GB" sz="2000" b="1" i="0" u="sng" kern="0" dirty="0" smtClean="0">
                <a:solidFill>
                  <a:srgbClr val="0000FF"/>
                </a:solidFill>
              </a:rPr>
              <a:t>webmaster.feo@imperial.ac.uk</a:t>
            </a:r>
            <a:endParaRPr lang="en-US" sz="2000" b="1" i="0" dirty="0">
              <a:solidFill>
                <a:srgbClr val="333333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defRPr/>
            </a:pPr>
            <a:r>
              <a:rPr lang="en-GB" sz="3600" i="0" kern="0" dirty="0" smtClean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Brief History</a:t>
            </a:r>
            <a:endParaRPr lang="en-GB" sz="3600" i="0" kern="0" dirty="0">
              <a:solidFill>
                <a:srgbClr val="C5153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844624" y="1556792"/>
            <a:ext cx="7543800" cy="511256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Process started in 2010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We looked at a number of different options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b="1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Blackboard Learn</a:t>
            </a: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 was the best available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All Year 3 courses have been moved over to Blackboard Learn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defRPr/>
            </a:pPr>
            <a:r>
              <a:rPr lang="en-GB" sz="3600" i="0" kern="0" dirty="0" smtClean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What’s New?</a:t>
            </a:r>
            <a:endParaRPr lang="en-GB" sz="3600" i="0" kern="0" dirty="0">
              <a:solidFill>
                <a:srgbClr val="C5153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844624" y="1556792"/>
            <a:ext cx="7543800" cy="511256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Cross browser compatible – IE, Firefox, Chrome, Safari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No more </a:t>
            </a:r>
            <a:r>
              <a:rPr lang="en-GB" sz="2800" b="1" i="0" u="sng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Java</a:t>
            </a: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 issues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Faster!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Easier to use, more intuitive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More up to date features and design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Positive feedback all round so far from staff and students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We think you’ll like it too!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defRPr/>
            </a:pPr>
            <a:r>
              <a:rPr lang="en-GB" sz="3600" i="0" kern="0" dirty="0" smtClean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Feedback So Far...</a:t>
            </a:r>
            <a:endParaRPr lang="en-GB" sz="3600" i="0" kern="0" dirty="0">
              <a:solidFill>
                <a:srgbClr val="C5153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844624" y="1556792"/>
            <a:ext cx="7543800" cy="5112568"/>
          </a:xfrm>
          <a:prstGeom prst="rect">
            <a:avLst/>
          </a:prstGeom>
        </p:spPr>
        <p:txBody>
          <a:bodyPr/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endParaRPr lang="en-GB" sz="1800" dirty="0" smtClean="0"/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GB" sz="2800" dirty="0" smtClean="0">
                <a:latin typeface="Book Antiqua" pitchFamily="18" charset="0"/>
              </a:rPr>
              <a:t>“I think the user interface is much better than the old one (not just because of the pretty DNA molecules at the top).”</a:t>
            </a:r>
          </a:p>
          <a:p>
            <a:pPr marL="342900" lvl="0" indent="-342900" eaLnBrk="0" hangingPunct="0">
              <a:spcBef>
                <a:spcPct val="20000"/>
              </a:spcBef>
              <a:defRPr/>
            </a:pPr>
            <a:endParaRPr lang="en-GB" sz="2800" dirty="0" smtClean="0">
              <a:latin typeface="Book Antiqua" pitchFamily="18" charset="0"/>
            </a:endParaRP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GB" sz="2800" dirty="0" smtClean="0">
                <a:latin typeface="Book Antiqua" pitchFamily="18" charset="0"/>
              </a:rPr>
              <a:t>“A definite improvement. The interface is much more clean and user-friendly.”</a:t>
            </a:r>
          </a:p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dirty="0" smtClean="0">
              <a:latin typeface="Book Antiqua" pitchFamily="18" charset="0"/>
            </a:endParaRP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GB" sz="2800" dirty="0" smtClean="0">
                <a:latin typeface="Book Antiqua" pitchFamily="18" charset="0"/>
              </a:rPr>
              <a:t>“Works well and looks more professional.”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defRPr/>
            </a:pPr>
            <a:r>
              <a:rPr lang="en-GB" sz="3600" i="0" kern="0" dirty="0" smtClean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Accessing Blackboard Learn</a:t>
            </a:r>
            <a:endParaRPr lang="en-GB" sz="3600" i="0" kern="0" dirty="0">
              <a:solidFill>
                <a:srgbClr val="C5153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844624" y="1556792"/>
            <a:ext cx="7543800" cy="511256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Go to </a:t>
            </a:r>
            <a:r>
              <a:rPr lang="en-GB" sz="2800" b="1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bb.imperial.ac.uk</a:t>
            </a:r>
            <a:endParaRPr lang="en-GB" sz="2800" i="0" kern="0" dirty="0" smtClean="0">
              <a:solidFill>
                <a:schemeClr val="bg1">
                  <a:lumMod val="10000"/>
                </a:schemeClr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Enter your College login details and click </a:t>
            </a:r>
            <a:r>
              <a:rPr lang="en-GB" sz="2800" b="1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Login</a:t>
            </a:r>
            <a:endParaRPr lang="en-GB" sz="2800" i="0" kern="0" dirty="0" smtClean="0">
              <a:solidFill>
                <a:schemeClr val="bg1">
                  <a:lumMod val="1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 cstate="print"/>
          <a:srcRect l="2646" t="22517" r="62907" b="42184"/>
          <a:stretch>
            <a:fillRect/>
          </a:stretch>
        </p:blipFill>
        <p:spPr bwMode="auto">
          <a:xfrm>
            <a:off x="2465512" y="3140968"/>
            <a:ext cx="4212976" cy="3456384"/>
          </a:xfrm>
          <a:prstGeom prst="rect">
            <a:avLst/>
          </a:prstGeom>
          <a:noFill/>
          <a:ln w="9525">
            <a:solidFill>
              <a:schemeClr val="bg1">
                <a:lumMod val="1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defRPr/>
            </a:pPr>
            <a:r>
              <a:rPr lang="en-GB" sz="3600" i="0" kern="0" dirty="0" smtClean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My Home and My Notifications</a:t>
            </a:r>
            <a:endParaRPr lang="en-GB" sz="3600" i="0" kern="0" dirty="0">
              <a:solidFill>
                <a:srgbClr val="C5153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844624" y="1556792"/>
            <a:ext cx="7543800" cy="511256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i="0" kern="0" dirty="0" smtClean="0">
              <a:solidFill>
                <a:schemeClr val="bg1">
                  <a:lumMod val="1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 t="5683" r="-326" b="40102"/>
          <a:stretch>
            <a:fillRect/>
          </a:stretch>
        </p:blipFill>
        <p:spPr bwMode="auto">
          <a:xfrm>
            <a:off x="145032" y="2060848"/>
            <a:ext cx="8819456" cy="3815765"/>
          </a:xfrm>
          <a:prstGeom prst="rect">
            <a:avLst/>
          </a:prstGeom>
          <a:noFill/>
          <a:ln w="9525">
            <a:solidFill>
              <a:schemeClr val="bg1">
                <a:lumMod val="1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defRPr/>
            </a:pPr>
            <a:r>
              <a:rPr lang="en-GB" sz="3600" i="0" kern="0" dirty="0" smtClean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Modules</a:t>
            </a:r>
            <a:endParaRPr lang="en-GB" sz="3600" i="0" kern="0" dirty="0">
              <a:solidFill>
                <a:srgbClr val="C5153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844624" y="1556792"/>
            <a:ext cx="7543800" cy="511256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i="0" kern="0" dirty="0" smtClean="0">
              <a:solidFill>
                <a:schemeClr val="bg1">
                  <a:lumMod val="1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5256584" cy="294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4" r="31274"/>
          <a:stretch>
            <a:fillRect/>
          </a:stretch>
        </p:blipFill>
        <p:spPr bwMode="auto">
          <a:xfrm>
            <a:off x="2771800" y="4365104"/>
            <a:ext cx="3816424" cy="2410594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defRPr/>
            </a:pPr>
            <a:r>
              <a:rPr lang="en-GB" sz="3600" i="0" kern="0" dirty="0" smtClean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Course Navigation</a:t>
            </a:r>
            <a:endParaRPr lang="en-GB" sz="3600" i="0" kern="0" dirty="0">
              <a:solidFill>
                <a:srgbClr val="C5153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844624" y="1556792"/>
            <a:ext cx="7543800" cy="511256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i="0" kern="0" dirty="0" smtClean="0">
              <a:solidFill>
                <a:schemeClr val="bg1">
                  <a:lumMod val="1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print"/>
          <a:srcRect l="31205" t="25004" r="31113" b="60288"/>
          <a:stretch>
            <a:fillRect/>
          </a:stretch>
        </p:blipFill>
        <p:spPr bwMode="auto">
          <a:xfrm>
            <a:off x="309127" y="3212976"/>
            <a:ext cx="852574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997024" y="1709192"/>
            <a:ext cx="7543800" cy="511256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All your courses for this academic year will be listed under </a:t>
            </a:r>
            <a:r>
              <a:rPr lang="en-GB" sz="2800" b="1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My Courses </a:t>
            </a: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module</a:t>
            </a:r>
            <a:endParaRPr lang="en-GB" sz="2800" b="1" i="0" kern="0" dirty="0" smtClean="0">
              <a:solidFill>
                <a:schemeClr val="bg1">
                  <a:lumMod val="10000"/>
                </a:schemeClr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Click a course name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Standarddesign">
  <a:themeElements>
    <a:clrScheme name="">
      <a:dk1>
        <a:srgbClr val="6E6E6F"/>
      </a:dk1>
      <a:lt1>
        <a:srgbClr val="E4E7E9"/>
      </a:lt1>
      <a:dk2>
        <a:srgbClr val="933027"/>
      </a:dk2>
      <a:lt2>
        <a:srgbClr val="6E6E6F"/>
      </a:lt2>
      <a:accent1>
        <a:srgbClr val="933027"/>
      </a:accent1>
      <a:accent2>
        <a:srgbClr val="B2523C"/>
      </a:accent2>
      <a:accent3>
        <a:srgbClr val="EFF1F2"/>
      </a:accent3>
      <a:accent4>
        <a:srgbClr val="5D5D5E"/>
      </a:accent4>
      <a:accent5>
        <a:srgbClr val="C8ADAC"/>
      </a:accent5>
      <a:accent6>
        <a:srgbClr val="A14935"/>
      </a:accent6>
      <a:hlink>
        <a:srgbClr val="C98872"/>
      </a:hlink>
      <a:folHlink>
        <a:srgbClr val="E3C3B6"/>
      </a:folHlink>
    </a:clrScheme>
    <a:fontScheme name="Standarddesign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11339</TotalTime>
  <Words>489</Words>
  <Application>Microsoft Office PowerPoint</Application>
  <PresentationFormat>On-screen Show (4:3)</PresentationFormat>
  <Paragraphs>113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Standarddesign</vt:lpstr>
      <vt:lpstr>An Introduction 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– Any Questions?</vt:lpstr>
    </vt:vector>
  </TitlesOfParts>
  <Company>Publications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 College London</dc:title>
  <dc:creator>Maria</dc:creator>
  <cp:lastModifiedBy>Shiel, Nuala</cp:lastModifiedBy>
  <cp:revision>943</cp:revision>
  <dcterms:modified xsi:type="dcterms:W3CDTF">2012-10-05T16:04:54Z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Intro_Blackboard_Learn_Sept_17</vt:lpwstr>
  </property>
  <property fmtid="{D5CDD505-2E9C-101B-9397-08002B2CF9AE}" pid="4" name="ArticulateGUID">
    <vt:lpwstr>46E1F7F1-41CE-4B69-A6CE-04335DBB1D65</vt:lpwstr>
  </property>
  <property fmtid="{D5CDD505-2E9C-101B-9397-08002B2CF9AE}" pid="5" name="ArticulateProjectFull">
    <vt:lpwstr>C:\Documents and Settings\mameen\Desktop\Intro_Blackboard_Learn_Sept_17.ppta</vt:lpwstr>
  </property>
</Properties>
</file>