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16" r:id="rId3"/>
    <p:sldId id="259" r:id="rId4"/>
    <p:sldId id="269" r:id="rId5"/>
    <p:sldId id="314" r:id="rId6"/>
    <p:sldId id="270" r:id="rId7"/>
    <p:sldId id="271" r:id="rId8"/>
    <p:sldId id="272" r:id="rId9"/>
    <p:sldId id="273" r:id="rId10"/>
    <p:sldId id="274" r:id="rId11"/>
    <p:sldId id="275" r:id="rId12"/>
    <p:sldId id="267" r:id="rId13"/>
    <p:sldId id="327" r:id="rId14"/>
    <p:sldId id="261" r:id="rId15"/>
    <p:sldId id="276" r:id="rId16"/>
    <p:sldId id="260" r:id="rId17"/>
    <p:sldId id="282" r:id="rId18"/>
    <p:sldId id="328" r:id="rId19"/>
    <p:sldId id="326" r:id="rId20"/>
    <p:sldId id="281" r:id="rId21"/>
    <p:sldId id="283" r:id="rId22"/>
    <p:sldId id="296" r:id="rId23"/>
    <p:sldId id="311" r:id="rId24"/>
    <p:sldId id="291" r:id="rId25"/>
    <p:sldId id="321" r:id="rId26"/>
    <p:sldId id="325" r:id="rId27"/>
    <p:sldId id="297" r:id="rId28"/>
    <p:sldId id="317" r:id="rId29"/>
    <p:sldId id="295" r:id="rId30"/>
    <p:sldId id="294" r:id="rId31"/>
    <p:sldId id="313" r:id="rId32"/>
    <p:sldId id="320" r:id="rId33"/>
    <p:sldId id="277" r:id="rId34"/>
    <p:sldId id="329" r:id="rId35"/>
    <p:sldId id="330" r:id="rId36"/>
    <p:sldId id="331" r:id="rId37"/>
    <p:sldId id="332" r:id="rId38"/>
    <p:sldId id="333" r:id="rId39"/>
    <p:sldId id="335" r:id="rId40"/>
    <p:sldId id="336" r:id="rId41"/>
    <p:sldId id="285" r:id="rId42"/>
    <p:sldId id="280" r:id="rId43"/>
    <p:sldId id="298" r:id="rId44"/>
    <p:sldId id="300" r:id="rId45"/>
    <p:sldId id="302" r:id="rId46"/>
    <p:sldId id="303" r:id="rId47"/>
    <p:sldId id="304" r:id="rId48"/>
    <p:sldId id="308" r:id="rId49"/>
    <p:sldId id="309" r:id="rId50"/>
    <p:sldId id="288" r:id="rId51"/>
    <p:sldId id="266" r:id="rId52"/>
    <p:sldId id="257" r:id="rId53"/>
    <p:sldId id="258"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000000"/>
    <a:srgbClr val="FF0000"/>
    <a:srgbClr val="00B0F0"/>
    <a:srgbClr val="FFFF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4660"/>
  </p:normalViewPr>
  <p:slideViewPr>
    <p:cSldViewPr>
      <p:cViewPr>
        <p:scale>
          <a:sx n="50" d="100"/>
          <a:sy n="50" d="100"/>
        </p:scale>
        <p:origin x="-6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AF3E0A-6A7F-4ADE-AA7E-78B92588D481}" type="datetimeFigureOut">
              <a:rPr lang="en-US" smtClean="0"/>
              <a:pPr/>
              <a:t>6/10/2013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0F1C9-822D-4846-8BC1-24602E3B5F1E}" type="slidenum">
              <a:rPr lang="en-GB" smtClean="0"/>
              <a:pPr/>
              <a:t>‹#›</a:t>
            </a:fld>
            <a:endParaRPr lang="en-GB"/>
          </a:p>
        </p:txBody>
      </p:sp>
    </p:spTree>
    <p:extLst>
      <p:ext uri="{BB962C8B-B14F-4D97-AF65-F5344CB8AC3E}">
        <p14:creationId xmlns:p14="http://schemas.microsoft.com/office/powerpoint/2010/main" val="338809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974CA86-7022-4DA3-8F4D-162B7CA4BCEB}" type="slidenum">
              <a:rPr lang="en-GB" sz="1200" smtClean="0"/>
              <a:pPr eaLnBrk="1" hangingPunct="1"/>
              <a:t>34</a:t>
            </a:fld>
            <a:endParaRPr lang="en-GB"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1538CA8-A89E-42C6-970B-7961C21B85AB}" type="slidenum">
              <a:rPr lang="en-GB" sz="1200" smtClean="0"/>
              <a:pPr eaLnBrk="1" hangingPunct="1"/>
              <a:t>35</a:t>
            </a:fld>
            <a:endParaRPr lang="en-GB"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0E5D5C-4096-451E-98D3-77770A1EA634}" type="slidenum">
              <a:rPr lang="en-GB" sz="1200" smtClean="0"/>
              <a:pPr eaLnBrk="1" hangingPunct="1"/>
              <a:t>36</a:t>
            </a:fld>
            <a:endParaRPr lang="en-GB"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41</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42</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43</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5438A40-1F57-43B0-B978-504B24E24447}" type="slidenum">
              <a:rPr lang="en-GB" smtClean="0"/>
              <a:pPr/>
              <a:t>44</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80064FD-56D7-4F27-9D68-A9DF74A7E0A4}" type="slidenum">
              <a:rPr lang="en-GB"/>
              <a:pPr/>
              <a:t>45</a:t>
            </a:fld>
            <a:endParaRPr lang="en-GB"/>
          </a:p>
        </p:txBody>
      </p:sp>
      <p:sp>
        <p:nvSpPr>
          <p:cNvPr id="31747" name="Rectangle 2"/>
          <p:cNvSpPr>
            <a:spLocks noGrp="1" noRot="1" noChangeAspect="1" noChangeArrowheads="1" noTextEdit="1"/>
          </p:cNvSpPr>
          <p:nvPr>
            <p:ph type="sldImg"/>
          </p:nvPr>
        </p:nvSpPr>
        <p:spPr>
          <a:xfrm>
            <a:off x="1150938" y="692150"/>
            <a:ext cx="4556125" cy="341630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7BE721-E279-40B7-94C0-4DED09058A74}" type="slidenum">
              <a:rPr lang="en-GB" smtClean="0"/>
              <a:pPr/>
              <a:t>46</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E7BE721-E279-40B7-94C0-4DED09058A74}" type="slidenum">
              <a:rPr lang="en-GB" smtClean="0"/>
              <a:pPr/>
              <a:t>47</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2A3AF-6288-4E13-A96D-85B9516DF97C}" type="slidenum">
              <a:rPr lang="en-GB"/>
              <a:pPr/>
              <a:t>48</a:t>
            </a:fld>
            <a:endParaRPr lang="en-GB"/>
          </a:p>
        </p:txBody>
      </p:sp>
      <p:sp>
        <p:nvSpPr>
          <p:cNvPr id="95234" name="Rectangle 2"/>
          <p:cNvSpPr>
            <a:spLocks noGrp="1" noRot="1" noChangeAspect="1" noChangeArrowheads="1" noTextEdit="1"/>
          </p:cNvSpPr>
          <p:nvPr>
            <p:ph type="sldImg"/>
          </p:nvPr>
        </p:nvSpPr>
        <p:spPr>
          <a:xfrm>
            <a:off x="1146175" y="685800"/>
            <a:ext cx="4570413" cy="3427413"/>
          </a:xfrm>
          <a:ln/>
        </p:spPr>
      </p:sp>
      <p:sp>
        <p:nvSpPr>
          <p:cNvPr id="95235" name="Rectangle 3"/>
          <p:cNvSpPr>
            <a:spLocks noGrp="1" noChangeArrowheads="1"/>
          </p:cNvSpPr>
          <p:nvPr>
            <p:ph type="body" idx="1"/>
          </p:nvPr>
        </p:nvSpPr>
        <p:spPr>
          <a:xfrm>
            <a:off x="914400" y="4343400"/>
            <a:ext cx="5029200" cy="4114800"/>
          </a:xfrm>
          <a:noFill/>
          <a:ln/>
        </p:spPr>
        <p:txBody>
          <a:bodyPr lIns="91037" tIns="45518" rIns="91037" bIns="45518"/>
          <a:lstStyle/>
          <a:p>
            <a:r>
              <a:rPr lang="en-US" sz="1800"/>
              <a:t>Good morning ladies and gentlemen, I would like to thankyou for the opportunity to speak on behalf of the Counterweight team.  This is the first in a series of 3 presentations, to be followed by 2 of my colleagues from the team.</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A6F14-4FA9-4ED0-BCB6-1C2CBA3B5C71}" type="slidenum">
              <a:rPr lang="en-GB"/>
              <a:pPr/>
              <a:t>49</a:t>
            </a:fld>
            <a:endParaRPr lang="en-GB"/>
          </a:p>
        </p:txBody>
      </p:sp>
      <p:sp>
        <p:nvSpPr>
          <p:cNvPr id="99330" name="Rectangle 2"/>
          <p:cNvSpPr>
            <a:spLocks noGrp="1" noRot="1" noChangeAspect="1" noChangeArrowheads="1" noTextEdit="1"/>
          </p:cNvSpPr>
          <p:nvPr>
            <p:ph type="sldImg"/>
          </p:nvPr>
        </p:nvSpPr>
        <p:spPr>
          <a:xfrm>
            <a:off x="1149350" y="685800"/>
            <a:ext cx="4567238" cy="3425825"/>
          </a:xfrm>
          <a:ln/>
        </p:spPr>
      </p:sp>
      <p:sp>
        <p:nvSpPr>
          <p:cNvPr id="99331" name="Rectangle 3"/>
          <p:cNvSpPr>
            <a:spLocks noGrp="1" noChangeArrowheads="1"/>
          </p:cNvSpPr>
          <p:nvPr>
            <p:ph type="body" idx="1"/>
          </p:nvPr>
        </p:nvSpPr>
        <p:spPr>
          <a:xfrm>
            <a:off x="912813" y="4343400"/>
            <a:ext cx="5032375" cy="4114800"/>
          </a:xfrm>
        </p:spPr>
        <p:txBody>
          <a:bodyPr/>
          <a:lstStyle/>
          <a:p>
            <a:r>
              <a:rPr lang="en-GB"/>
              <a:t>I have added in here predicted weight gain in our obese population. This is an important consideration in running a weight management service, to consider the impact of preventing weight gain. </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50</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51</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52</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53</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F10F1C9-822D-4846-8BC1-24602E3B5F1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BE56170-7529-473C-A91F-A820107B7E76}" type="datetimeFigureOut">
              <a:rPr lang="en-US" smtClean="0"/>
              <a:pPr/>
              <a:t>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56170-7529-473C-A91F-A820107B7E76}" type="datetimeFigureOut">
              <a:rPr lang="en-US" smtClean="0"/>
              <a:pPr/>
              <a:t>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56170-7529-473C-A91F-A820107B7E76}" type="datetimeFigureOut">
              <a:rPr lang="en-US" smtClean="0"/>
              <a:pPr/>
              <a:t>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066800" y="6248400"/>
            <a:ext cx="1905000" cy="457200"/>
          </a:xfrm>
        </p:spPr>
        <p:txBody>
          <a:bodyPr/>
          <a:lstStyle>
            <a:lvl1pPr>
              <a:defRPr/>
            </a:lvl1pPr>
          </a:lstStyle>
          <a:p>
            <a:endParaRPr lang="en-GB"/>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endParaRPr lang="en-GB"/>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F51CCC5B-70BA-4CB8-8285-D32F06F41E00}"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51575"/>
            <a:ext cx="2133600" cy="476250"/>
          </a:xfrm>
        </p:spPr>
        <p:txBody>
          <a:bodyPr/>
          <a:lstStyle>
            <a:lvl1pPr>
              <a:defRPr/>
            </a:lvl1pPr>
          </a:lstStyle>
          <a:p>
            <a:endParaRPr lang="en-GB"/>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fld id="{E144D389-D084-49CD-A873-9C6D46D0F834}" type="slidenum">
              <a:rPr lang="en-GB"/>
              <a:pPr/>
              <a:t>‹#›</a:t>
            </a:fld>
            <a:endParaRPr lang="en-GB"/>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EC11E99-1CA3-4ACB-B8E5-91BA454B3DB6}" type="slidenum">
              <a:rPr lang="en-US"/>
              <a:pPr>
                <a:defRPr/>
              </a:pPr>
              <a:t>‹#›</a:t>
            </a:fld>
            <a:endParaRPr lang="en-US"/>
          </a:p>
        </p:txBody>
      </p:sp>
    </p:spTree>
    <p:extLst>
      <p:ext uri="{BB962C8B-B14F-4D97-AF65-F5344CB8AC3E}">
        <p14:creationId xmlns:p14="http://schemas.microsoft.com/office/powerpoint/2010/main" val="185713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E56170-7529-473C-A91F-A820107B7E76}" type="datetimeFigureOut">
              <a:rPr lang="en-US" smtClean="0"/>
              <a:pPr/>
              <a:t>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56170-7529-473C-A91F-A820107B7E76}" type="datetimeFigureOut">
              <a:rPr lang="en-US" smtClean="0"/>
              <a:pPr/>
              <a:t>6/10/2013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E56170-7529-473C-A91F-A820107B7E76}" type="datetimeFigureOut">
              <a:rPr lang="en-US" smtClean="0"/>
              <a:pPr/>
              <a:t>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BE56170-7529-473C-A91F-A820107B7E76}" type="datetimeFigureOut">
              <a:rPr lang="en-US" smtClean="0"/>
              <a:pPr/>
              <a:t>6/10/2013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E56170-7529-473C-A91F-A820107B7E76}" type="datetimeFigureOut">
              <a:rPr lang="en-US" smtClean="0"/>
              <a:pPr/>
              <a:t>6/10/2013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56170-7529-473C-A91F-A820107B7E76}" type="datetimeFigureOut">
              <a:rPr lang="en-US" smtClean="0"/>
              <a:pPr/>
              <a:t>6/10/2013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56170-7529-473C-A91F-A820107B7E76}" type="datetimeFigureOut">
              <a:rPr lang="en-US" smtClean="0"/>
              <a:pPr/>
              <a:t>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56170-7529-473C-A91F-A820107B7E76}" type="datetimeFigureOut">
              <a:rPr lang="en-US" smtClean="0"/>
              <a:pPr/>
              <a:t>6/10/2013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93189B-E258-46C6-ACDC-9F18F8E1D2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56170-7529-473C-A91F-A820107B7E76}" type="datetimeFigureOut">
              <a:rPr lang="en-US" smtClean="0"/>
              <a:pPr/>
              <a:t>6/10/2013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3189B-E258-46C6-ACDC-9F18F8E1D2C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2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4.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6567"/>
          </a:xfrm>
        </p:spPr>
        <p:txBody>
          <a:bodyPr>
            <a:normAutofit/>
          </a:bodyPr>
          <a:lstStyle/>
          <a:p>
            <a:r>
              <a:rPr lang="en-GB" sz="7200" dirty="0" smtClean="0">
                <a:latin typeface="Arial" pitchFamily="34" charset="0"/>
                <a:cs typeface="Arial" pitchFamily="34" charset="0"/>
              </a:rPr>
              <a:t>Health eating</a:t>
            </a:r>
            <a:endParaRPr lang="en-GB" sz="7200"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GB" sz="2800" dirty="0" smtClean="0">
                <a:latin typeface="Arial" pitchFamily="34" charset="0"/>
                <a:cs typeface="Arial" pitchFamily="34" charset="0"/>
              </a:rPr>
              <a:t>Human nutrition MRES</a:t>
            </a:r>
          </a:p>
          <a:p>
            <a:r>
              <a:rPr lang="en-GB" sz="2800" dirty="0" smtClean="0">
                <a:latin typeface="Arial" pitchFamily="34" charset="0"/>
                <a:cs typeface="Arial" pitchFamily="34" charset="0"/>
              </a:rPr>
              <a:t>2013</a:t>
            </a:r>
          </a:p>
          <a:p>
            <a:r>
              <a:rPr lang="en-GB" dirty="0" smtClean="0">
                <a:latin typeface="Arial" pitchFamily="34" charset="0"/>
                <a:cs typeface="Arial" pitchFamily="34" charset="0"/>
              </a:rPr>
              <a:t>Gary Frost</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1"/>
            <a:ext cx="9144000" cy="6884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8193"/>
            <a:ext cx="9144000" cy="68661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Super size me</a:t>
            </a:r>
            <a:endParaRPr lang="en-GB" dirty="0"/>
          </a:p>
        </p:txBody>
      </p:sp>
      <p:sp>
        <p:nvSpPr>
          <p:cNvPr id="5" name="Content Placeholder 4"/>
          <p:cNvSpPr>
            <a:spLocks noGrp="1"/>
          </p:cNvSpPr>
          <p:nvPr>
            <p:ph sz="half" idx="1"/>
          </p:nvPr>
        </p:nvSpPr>
        <p:spPr>
          <a:xfrm>
            <a:off x="457200" y="4143380"/>
            <a:ext cx="4038600" cy="1982783"/>
          </a:xfrm>
        </p:spPr>
        <p:txBody>
          <a:bodyPr>
            <a:normAutofit lnSpcReduction="10000"/>
          </a:bodyPr>
          <a:lstStyle/>
          <a:p>
            <a:pPr>
              <a:buNone/>
            </a:pPr>
            <a:r>
              <a:rPr lang="en-GB" dirty="0" smtClean="0"/>
              <a:t>Initial Results</a:t>
            </a:r>
          </a:p>
          <a:p>
            <a:pPr>
              <a:buNone/>
            </a:pPr>
            <a:r>
              <a:rPr lang="en-GB" dirty="0" smtClean="0"/>
              <a:t>• 185.5 lbs. </a:t>
            </a:r>
          </a:p>
          <a:p>
            <a:pPr>
              <a:buNone/>
            </a:pPr>
            <a:r>
              <a:rPr lang="en-GB" dirty="0" smtClean="0"/>
              <a:t>• 120/80</a:t>
            </a:r>
          </a:p>
          <a:p>
            <a:pPr>
              <a:buNone/>
            </a:pPr>
            <a:r>
              <a:rPr lang="en-GB" dirty="0" smtClean="0"/>
              <a:t>• cholesterol 168</a:t>
            </a:r>
          </a:p>
        </p:txBody>
      </p:sp>
      <p:sp>
        <p:nvSpPr>
          <p:cNvPr id="6" name="Content Placeholder 5"/>
          <p:cNvSpPr>
            <a:spLocks noGrp="1"/>
          </p:cNvSpPr>
          <p:nvPr>
            <p:ph sz="half" idx="2"/>
          </p:nvPr>
        </p:nvSpPr>
        <p:spPr>
          <a:xfrm>
            <a:off x="4648200" y="4143380"/>
            <a:ext cx="4038600" cy="1982783"/>
          </a:xfrm>
        </p:spPr>
        <p:txBody>
          <a:bodyPr>
            <a:normAutofit lnSpcReduction="10000"/>
          </a:bodyPr>
          <a:lstStyle/>
          <a:p>
            <a:pPr>
              <a:buNone/>
            </a:pPr>
            <a:r>
              <a:rPr lang="en-GB" dirty="0" smtClean="0"/>
              <a:t>End Results</a:t>
            </a:r>
          </a:p>
          <a:p>
            <a:r>
              <a:rPr lang="en-GB" dirty="0" smtClean="0"/>
              <a:t>202 lbs.</a:t>
            </a:r>
          </a:p>
          <a:p>
            <a:pPr>
              <a:buNone/>
            </a:pPr>
            <a:r>
              <a:rPr lang="en-GB" dirty="0" smtClean="0"/>
              <a:t>• 150/90</a:t>
            </a:r>
          </a:p>
          <a:p>
            <a:pPr>
              <a:buNone/>
            </a:pPr>
            <a:r>
              <a:rPr lang="en-GB" dirty="0" smtClean="0"/>
              <a:t>• cholesterol 225</a:t>
            </a:r>
          </a:p>
          <a:p>
            <a:pPr>
              <a:buNone/>
            </a:pPr>
            <a:endParaRPr lang="en-GB" dirty="0"/>
          </a:p>
        </p:txBody>
      </p:sp>
      <p:pic>
        <p:nvPicPr>
          <p:cNvPr id="90116" name="Picture 4" descr="http://3.bp.blogspot.com/-CF8Cu5NHP9Y/ToPRXFviRII/AAAAAAAAAAM/2kqH5F1jWQw/s320/super+size+me+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2028825" cy="3048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63888" y="1556792"/>
            <a:ext cx="4572000" cy="2123658"/>
          </a:xfrm>
          <a:prstGeom prst="rect">
            <a:avLst/>
          </a:prstGeom>
        </p:spPr>
        <p:txBody>
          <a:bodyPr>
            <a:spAutoFit/>
          </a:bodyPr>
          <a:lstStyle/>
          <a:p>
            <a:r>
              <a:rPr lang="en-GB" sz="1200" dirty="0"/>
              <a:t>Spurlock has specific rules governing his eating habits:</a:t>
            </a:r>
          </a:p>
          <a:p>
            <a:r>
              <a:rPr lang="en-GB" sz="1200" dirty="0"/>
              <a:t>He must fully eat three McDonald's meals per day: breakfast, lunch, and dinner.</a:t>
            </a:r>
          </a:p>
          <a:p>
            <a:r>
              <a:rPr lang="en-GB" sz="1200" dirty="0"/>
              <a:t>He must consume every item on the McDonald's menu at least once over the course of the 30 days (he managed this in nine days).</a:t>
            </a:r>
          </a:p>
          <a:p>
            <a:r>
              <a:rPr lang="en-GB" sz="1200" dirty="0"/>
              <a:t>He must only ingest items that are offered on the McDonald's menu, including bottled water. All outside consumption of food is prohibited.</a:t>
            </a:r>
          </a:p>
          <a:p>
            <a:r>
              <a:rPr lang="en-GB" sz="1200" dirty="0"/>
              <a:t>He must Super Size the meal when offered, but only when offered (i.e., he is not able to Super Size items himself).</a:t>
            </a:r>
          </a:p>
          <a:p>
            <a:r>
              <a:rPr lang="en-GB" sz="1200" dirty="0"/>
              <a:t>He will attempt to walk about as much as a typical U.S citizen, based on a suggested figure of 5,000 standardized distance steps per </a:t>
            </a:r>
            <a:r>
              <a:rPr lang="en-GB" sz="1200" dirty="0" smtClean="0"/>
              <a:t>day</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a:srcRect/>
          <a:stretch>
            <a:fillRect/>
          </a:stretch>
        </p:blipFill>
        <p:spPr bwMode="auto">
          <a:xfrm>
            <a:off x="0" y="1865430"/>
            <a:ext cx="9144001" cy="4992570"/>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Energy Density</a:t>
            </a:r>
            <a:endParaRPr lang="en-GB" dirty="0"/>
          </a:p>
        </p:txBody>
      </p:sp>
    </p:spTree>
    <p:extLst>
      <p:ext uri="{BB962C8B-B14F-4D97-AF65-F5344CB8AC3E}">
        <p14:creationId xmlns:p14="http://schemas.microsoft.com/office/powerpoint/2010/main" val="590219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Common theme to disease prevention</a:t>
            </a:r>
            <a:endParaRPr lang="en-GB" dirty="0"/>
          </a:p>
        </p:txBody>
      </p:sp>
      <p:grpSp>
        <p:nvGrpSpPr>
          <p:cNvPr id="10" name="Group 9"/>
          <p:cNvGrpSpPr/>
          <p:nvPr/>
        </p:nvGrpSpPr>
        <p:grpSpPr>
          <a:xfrm>
            <a:off x="1142976" y="1714488"/>
            <a:ext cx="3960000" cy="3960000"/>
            <a:chOff x="1142976" y="1714488"/>
            <a:chExt cx="3960000" cy="3960000"/>
          </a:xfrm>
          <a:solidFill>
            <a:srgbClr val="FFFF00">
              <a:alpha val="50196"/>
            </a:srgbClr>
          </a:solidFill>
        </p:grpSpPr>
        <p:sp>
          <p:nvSpPr>
            <p:cNvPr id="5" name="Oval 4"/>
            <p:cNvSpPr/>
            <p:nvPr/>
          </p:nvSpPr>
          <p:spPr>
            <a:xfrm>
              <a:off x="1142976" y="1714488"/>
              <a:ext cx="3960000" cy="3960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a:t>
              </a:r>
              <a:endParaRPr lang="en-GB" dirty="0"/>
            </a:p>
          </p:txBody>
        </p:sp>
        <p:sp>
          <p:nvSpPr>
            <p:cNvPr id="9" name="TextBox 8"/>
            <p:cNvSpPr txBox="1"/>
            <p:nvPr/>
          </p:nvSpPr>
          <p:spPr>
            <a:xfrm>
              <a:off x="2071670" y="2071678"/>
              <a:ext cx="1293944" cy="523220"/>
            </a:xfrm>
            <a:prstGeom prst="rect">
              <a:avLst/>
            </a:prstGeom>
            <a:noFill/>
          </p:spPr>
          <p:txBody>
            <a:bodyPr wrap="none" rtlCol="0">
              <a:spAutoFit/>
            </a:bodyPr>
            <a:lstStyle/>
            <a:p>
              <a:r>
                <a:rPr lang="en-GB" sz="2800" dirty="0" smtClean="0"/>
                <a:t>Obesity</a:t>
              </a:r>
              <a:endParaRPr lang="en-GB" sz="2800" dirty="0"/>
            </a:p>
          </p:txBody>
        </p:sp>
      </p:grpSp>
      <p:grpSp>
        <p:nvGrpSpPr>
          <p:cNvPr id="12" name="Group 11"/>
          <p:cNvGrpSpPr/>
          <p:nvPr/>
        </p:nvGrpSpPr>
        <p:grpSpPr>
          <a:xfrm>
            <a:off x="3071802" y="1785926"/>
            <a:ext cx="3960000" cy="3960000"/>
            <a:chOff x="3071802" y="1785926"/>
            <a:chExt cx="3960000" cy="3960000"/>
          </a:xfrm>
          <a:solidFill>
            <a:srgbClr val="00B0F0">
              <a:alpha val="50196"/>
            </a:srgbClr>
          </a:solidFill>
        </p:grpSpPr>
        <p:sp>
          <p:nvSpPr>
            <p:cNvPr id="7" name="Oval 6"/>
            <p:cNvSpPr/>
            <p:nvPr/>
          </p:nvSpPr>
          <p:spPr>
            <a:xfrm>
              <a:off x="3071802" y="1785926"/>
              <a:ext cx="3960000" cy="3960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4429124" y="1928802"/>
              <a:ext cx="1279325" cy="830997"/>
            </a:xfrm>
            <a:prstGeom prst="rect">
              <a:avLst/>
            </a:prstGeom>
            <a:noFill/>
            <a:ln>
              <a:solidFill>
                <a:srgbClr val="6699FF">
                  <a:alpha val="50196"/>
                </a:srgbClr>
              </a:solidFill>
            </a:ln>
          </p:spPr>
          <p:txBody>
            <a:bodyPr wrap="none" rtlCol="0">
              <a:spAutoFit/>
            </a:bodyPr>
            <a:lstStyle/>
            <a:p>
              <a:r>
                <a:rPr lang="en-GB" sz="2400" dirty="0" smtClean="0"/>
                <a:t>Type 2</a:t>
              </a:r>
            </a:p>
            <a:p>
              <a:r>
                <a:rPr lang="en-GB" sz="2400" dirty="0" smtClean="0"/>
                <a:t>Diabetes</a:t>
              </a:r>
              <a:endParaRPr lang="en-GB" sz="2400" dirty="0"/>
            </a:p>
          </p:txBody>
        </p:sp>
      </p:grpSp>
      <p:grpSp>
        <p:nvGrpSpPr>
          <p:cNvPr id="14" name="Group 13"/>
          <p:cNvGrpSpPr/>
          <p:nvPr/>
        </p:nvGrpSpPr>
        <p:grpSpPr>
          <a:xfrm>
            <a:off x="1214414" y="2571744"/>
            <a:ext cx="3960000" cy="3960000"/>
            <a:chOff x="1214414" y="2571744"/>
            <a:chExt cx="3960000" cy="3960000"/>
          </a:xfrm>
          <a:solidFill>
            <a:srgbClr val="FF0000">
              <a:alpha val="50196"/>
            </a:srgbClr>
          </a:solidFill>
        </p:grpSpPr>
        <p:sp>
          <p:nvSpPr>
            <p:cNvPr id="8" name="Oval 7"/>
            <p:cNvSpPr/>
            <p:nvPr/>
          </p:nvSpPr>
          <p:spPr>
            <a:xfrm>
              <a:off x="1214414" y="2571744"/>
              <a:ext cx="3960000" cy="39600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2071670" y="5715016"/>
              <a:ext cx="1048685" cy="461665"/>
            </a:xfrm>
            <a:prstGeom prst="rect">
              <a:avLst/>
            </a:prstGeom>
            <a:noFill/>
          </p:spPr>
          <p:txBody>
            <a:bodyPr wrap="none" rtlCol="0">
              <a:spAutoFit/>
            </a:bodyPr>
            <a:lstStyle/>
            <a:p>
              <a:r>
                <a:rPr lang="en-GB" sz="2400" dirty="0" smtClean="0"/>
                <a:t>Cancer</a:t>
              </a:r>
              <a:endParaRPr lang="en-GB" sz="2400" dirty="0"/>
            </a:p>
          </p:txBody>
        </p:sp>
      </p:grpSp>
      <p:grpSp>
        <p:nvGrpSpPr>
          <p:cNvPr id="16" name="Group 15"/>
          <p:cNvGrpSpPr/>
          <p:nvPr/>
        </p:nvGrpSpPr>
        <p:grpSpPr>
          <a:xfrm>
            <a:off x="3000364" y="2571744"/>
            <a:ext cx="3960000" cy="3960000"/>
            <a:chOff x="3000364" y="2571744"/>
            <a:chExt cx="3960000" cy="3960000"/>
          </a:xfrm>
        </p:grpSpPr>
        <p:sp>
          <p:nvSpPr>
            <p:cNvPr id="6" name="Oval 5"/>
            <p:cNvSpPr/>
            <p:nvPr/>
          </p:nvSpPr>
          <p:spPr>
            <a:xfrm>
              <a:off x="3000364" y="2571744"/>
              <a:ext cx="3960000" cy="3960000"/>
            </a:xfrm>
            <a:prstGeom prst="ellipse">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72000" y="4929198"/>
              <a:ext cx="1332160" cy="1200329"/>
            </a:xfrm>
            <a:prstGeom prst="rect">
              <a:avLst/>
            </a:prstGeom>
            <a:noFill/>
          </p:spPr>
          <p:txBody>
            <a:bodyPr wrap="none" rtlCol="0">
              <a:spAutoFit/>
            </a:bodyPr>
            <a:lstStyle/>
            <a:p>
              <a:r>
                <a:rPr lang="en-GB" sz="2400" dirty="0" smtClean="0"/>
                <a:t>Coronary</a:t>
              </a:r>
            </a:p>
            <a:p>
              <a:r>
                <a:rPr lang="en-GB" sz="2400" dirty="0" smtClean="0"/>
                <a:t>Artery</a:t>
              </a:r>
            </a:p>
            <a:p>
              <a:r>
                <a:rPr lang="en-GB" sz="2400" dirty="0" smtClean="0"/>
                <a:t>Disease</a:t>
              </a:r>
              <a:endParaRPr lang="en-GB" sz="2400" dirty="0"/>
            </a:p>
          </p:txBody>
        </p:sp>
      </p:grpSp>
      <p:sp>
        <p:nvSpPr>
          <p:cNvPr id="17" name="TextBox 16"/>
          <p:cNvSpPr txBox="1"/>
          <p:nvPr/>
        </p:nvSpPr>
        <p:spPr>
          <a:xfrm>
            <a:off x="3214678" y="3643314"/>
            <a:ext cx="1502912" cy="1077218"/>
          </a:xfrm>
          <a:prstGeom prst="rect">
            <a:avLst/>
          </a:prstGeom>
          <a:noFill/>
          <a:ln>
            <a:solidFill>
              <a:schemeClr val="tx1"/>
            </a:solidFill>
          </a:ln>
        </p:spPr>
        <p:txBody>
          <a:bodyPr wrap="none" rtlCol="0">
            <a:spAutoFit/>
          </a:bodyPr>
          <a:lstStyle/>
          <a:p>
            <a:r>
              <a:rPr lang="en-GB" sz="3200" b="1" dirty="0" smtClean="0"/>
              <a:t>Healthy</a:t>
            </a:r>
          </a:p>
          <a:p>
            <a:r>
              <a:rPr lang="en-GB" sz="3200" b="1" dirty="0" smtClean="0"/>
              <a:t>Eating</a:t>
            </a:r>
            <a:endParaRPr lang="en-GB"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Goals and Guidelines</a:t>
            </a:r>
            <a:endParaRPr lang="en-GB" dirty="0"/>
          </a:p>
        </p:txBody>
      </p:sp>
      <p:sp>
        <p:nvSpPr>
          <p:cNvPr id="3" name="Content Placeholder 2"/>
          <p:cNvSpPr>
            <a:spLocks noGrp="1"/>
          </p:cNvSpPr>
          <p:nvPr>
            <p:ph sz="half" idx="1"/>
          </p:nvPr>
        </p:nvSpPr>
        <p:spPr/>
        <p:txBody>
          <a:bodyPr/>
          <a:lstStyle/>
          <a:p>
            <a:r>
              <a:rPr lang="en-GB" dirty="0" smtClean="0"/>
              <a:t>A nutritional goal sets a target:</a:t>
            </a:r>
          </a:p>
          <a:p>
            <a:pPr lvl="1"/>
            <a:r>
              <a:rPr lang="en-GB" dirty="0" smtClean="0"/>
              <a:t>Fat intake should be </a:t>
            </a:r>
            <a:endParaRPr lang="en-GB" dirty="0"/>
          </a:p>
          <a:p>
            <a:pPr lvl="1"/>
            <a:r>
              <a:rPr lang="en-GB" dirty="0" smtClean="0"/>
              <a:t>35%	</a:t>
            </a:r>
            <a:endParaRPr lang="en-GB" dirty="0"/>
          </a:p>
        </p:txBody>
      </p:sp>
      <p:sp>
        <p:nvSpPr>
          <p:cNvPr id="4" name="Content Placeholder 3"/>
          <p:cNvSpPr>
            <a:spLocks noGrp="1"/>
          </p:cNvSpPr>
          <p:nvPr>
            <p:ph sz="half" idx="2"/>
          </p:nvPr>
        </p:nvSpPr>
        <p:spPr/>
        <p:txBody>
          <a:bodyPr/>
          <a:lstStyle/>
          <a:p>
            <a:r>
              <a:rPr lang="en-GB" dirty="0" smtClean="0"/>
              <a:t>A nutritional guidelines tells you how to get there:</a:t>
            </a:r>
          </a:p>
          <a:p>
            <a:pPr lvl="1"/>
            <a:r>
              <a:rPr lang="en-GB" dirty="0" smtClean="0"/>
              <a:t>Low fat diary products</a:t>
            </a:r>
          </a:p>
          <a:p>
            <a:pPr lvl="1"/>
            <a:r>
              <a:rPr lang="en-GB" dirty="0" smtClean="0"/>
              <a:t>Avoided fried food</a:t>
            </a:r>
          </a:p>
          <a:p>
            <a:pPr lvl="1">
              <a:buNone/>
            </a:pPr>
            <a:endParaRPr lang="en-GB" dirty="0" smtClean="0"/>
          </a:p>
          <a:p>
            <a:pPr lvl="1"/>
            <a:endParaRPr lang="en-GB" dirty="0"/>
          </a:p>
        </p:txBody>
      </p:sp>
      <p:sp>
        <p:nvSpPr>
          <p:cNvPr id="5" name="TextBox 4"/>
          <p:cNvSpPr txBox="1"/>
          <p:nvPr/>
        </p:nvSpPr>
        <p:spPr>
          <a:xfrm>
            <a:off x="785786" y="5429264"/>
            <a:ext cx="7839838" cy="830997"/>
          </a:xfrm>
          <a:prstGeom prst="rect">
            <a:avLst/>
          </a:prstGeom>
          <a:noFill/>
        </p:spPr>
        <p:txBody>
          <a:bodyPr wrap="none" rtlCol="0">
            <a:spAutoFit/>
          </a:bodyPr>
          <a:lstStyle/>
          <a:p>
            <a:r>
              <a:rPr lang="en-GB" sz="2400" b="1" dirty="0" smtClean="0"/>
              <a:t>The strength of goals and guidelines is they are a consensus </a:t>
            </a:r>
          </a:p>
          <a:p>
            <a:r>
              <a:rPr lang="en-GB" sz="2400" b="1" dirty="0" smtClean="0"/>
              <a:t>opinion of experts. </a:t>
            </a:r>
            <a:endParaRPr lang="en-GB"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healthy eating in the UK aimed at?</a:t>
            </a:r>
            <a:endParaRPr lang="en-GB" dirty="0"/>
          </a:p>
        </p:txBody>
      </p:sp>
      <p:sp>
        <p:nvSpPr>
          <p:cNvPr id="3" name="Content Placeholder 2"/>
          <p:cNvSpPr>
            <a:spLocks noGrp="1"/>
          </p:cNvSpPr>
          <p:nvPr>
            <p:ph idx="1"/>
          </p:nvPr>
        </p:nvSpPr>
        <p:spPr/>
        <p:txBody>
          <a:bodyPr/>
          <a:lstStyle/>
          <a:p>
            <a:r>
              <a:rPr lang="en-GB" dirty="0" smtClean="0"/>
              <a:t>Long term prevention of disease</a:t>
            </a:r>
          </a:p>
          <a:p>
            <a:endParaRPr lang="en-GB" dirty="0" smtClean="0"/>
          </a:p>
          <a:p>
            <a:r>
              <a:rPr lang="en-GB" dirty="0" smtClean="0"/>
              <a:t>Not the short term management of a condition</a:t>
            </a:r>
          </a:p>
          <a:p>
            <a:endParaRPr lang="en-GB" dirty="0" smtClean="0"/>
          </a:p>
          <a:p>
            <a:r>
              <a:rPr lang="en-GB" dirty="0" smtClean="0"/>
              <a:t>This makes it very difficult to show the value of healthy eating through RCT – cohort data sets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3794" name="Picture 2"/>
          <p:cNvPicPr>
            <a:picLocks noChangeAspect="1" noChangeArrowheads="1"/>
          </p:cNvPicPr>
          <p:nvPr/>
        </p:nvPicPr>
        <p:blipFill>
          <a:blip r:embed="rId3"/>
          <a:srcRect/>
          <a:stretch>
            <a:fillRect/>
          </a:stretch>
        </p:blipFill>
        <p:spPr bwMode="auto">
          <a:xfrm>
            <a:off x="357158" y="428604"/>
            <a:ext cx="5317411" cy="6143644"/>
          </a:xfrm>
          <a:prstGeom prst="rect">
            <a:avLst/>
          </a:prstGeom>
          <a:noFill/>
          <a:ln w="9525">
            <a:noFill/>
            <a:miter lim="800000"/>
            <a:headEnd/>
            <a:tailEnd/>
          </a:ln>
          <a:effectLst/>
        </p:spPr>
      </p:pic>
      <p:sp>
        <p:nvSpPr>
          <p:cNvPr id="4" name="TextBox 3"/>
          <p:cNvSpPr txBox="1"/>
          <p:nvPr/>
        </p:nvSpPr>
        <p:spPr>
          <a:xfrm>
            <a:off x="6072198" y="1785926"/>
            <a:ext cx="2727029" cy="646331"/>
          </a:xfrm>
          <a:prstGeom prst="rect">
            <a:avLst/>
          </a:prstGeom>
          <a:noFill/>
        </p:spPr>
        <p:txBody>
          <a:bodyPr wrap="none" rtlCol="0">
            <a:spAutoFit/>
          </a:bodyPr>
          <a:lstStyle/>
          <a:p>
            <a:r>
              <a:rPr lang="en-GB" dirty="0" smtClean="0"/>
              <a:t>Only useful if the evidence </a:t>
            </a:r>
          </a:p>
          <a:p>
            <a:r>
              <a:rPr lang="en-GB" dirty="0" smtClean="0"/>
              <a:t>base is strong!!!!!!</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Recommendations</a:t>
            </a:r>
            <a:endParaRPr lang="en-GB" dirty="0"/>
          </a:p>
        </p:txBody>
      </p:sp>
      <p:sp>
        <p:nvSpPr>
          <p:cNvPr id="4" name="Content Placeholder 3"/>
          <p:cNvSpPr>
            <a:spLocks noGrp="1"/>
          </p:cNvSpPr>
          <p:nvPr>
            <p:ph idx="1"/>
          </p:nvPr>
        </p:nvSpPr>
        <p:spPr/>
        <p:txBody>
          <a:bodyPr>
            <a:normAutofit fontScale="55000" lnSpcReduction="20000"/>
          </a:bodyPr>
          <a:lstStyle/>
          <a:p>
            <a:pPr marL="0" indent="0">
              <a:buNone/>
            </a:pPr>
            <a:r>
              <a:rPr lang="en-GB" dirty="0" smtClean="0"/>
              <a:t>• </a:t>
            </a:r>
            <a:r>
              <a:rPr lang="en-GB" dirty="0"/>
              <a:t>Base meals on starchy foods such as potatoes, bread, rice and pasta, choosing wholegrain where possible.</a:t>
            </a:r>
          </a:p>
          <a:p>
            <a:pPr marL="0" indent="0">
              <a:buNone/>
            </a:pPr>
            <a:r>
              <a:rPr lang="en-GB" dirty="0"/>
              <a:t>• Eat plenty of fibre-rich foods – such as oats, beans, peas, lentils, grains, seeds, fruit and vegetables, as well as wholegrain bread, and brown rice and pasta.</a:t>
            </a:r>
          </a:p>
          <a:p>
            <a:pPr marL="0" indent="0">
              <a:buNone/>
            </a:pPr>
            <a:r>
              <a:rPr lang="en-GB" dirty="0"/>
              <a:t>• Eat at least five portions of a variety of fruit and vegetables each day, in place of foods higher in fat and calories.</a:t>
            </a:r>
          </a:p>
          <a:p>
            <a:pPr marL="0" indent="0">
              <a:buNone/>
            </a:pPr>
            <a:r>
              <a:rPr lang="en-GB" dirty="0"/>
              <a:t>• Eat a low-fat diet and avoid increasing your fat and/or calorie intake.</a:t>
            </a:r>
          </a:p>
          <a:p>
            <a:pPr marL="0" indent="0">
              <a:buNone/>
            </a:pPr>
            <a:r>
              <a:rPr lang="en-GB" dirty="0"/>
              <a:t>• Eat as little as possible of:</a:t>
            </a:r>
          </a:p>
          <a:p>
            <a:pPr marL="0" indent="0">
              <a:buNone/>
            </a:pPr>
            <a:r>
              <a:rPr lang="en-GB" dirty="0"/>
              <a:t>- fried foods</a:t>
            </a:r>
          </a:p>
          <a:p>
            <a:pPr marL="0" indent="0">
              <a:buNone/>
            </a:pPr>
            <a:r>
              <a:rPr lang="en-GB" dirty="0"/>
              <a:t>- drinks and confectionery high in added sugars</a:t>
            </a:r>
          </a:p>
          <a:p>
            <a:pPr marL="0" indent="0">
              <a:buNone/>
            </a:pPr>
            <a:r>
              <a:rPr lang="en-GB" dirty="0"/>
              <a:t>- other food and drinks high in fat and sugar, such as some take-away and fast foods.</a:t>
            </a:r>
          </a:p>
          <a:p>
            <a:pPr marL="0" indent="0">
              <a:buNone/>
            </a:pPr>
            <a:r>
              <a:rPr lang="en-GB" dirty="0"/>
              <a:t>• Eat breakfast.</a:t>
            </a:r>
          </a:p>
          <a:p>
            <a:pPr marL="0" indent="0">
              <a:buNone/>
            </a:pPr>
            <a:r>
              <a:rPr lang="en-GB" dirty="0"/>
              <a:t>• Watch the portion size of meals and snacks, and how often you are eating.</a:t>
            </a:r>
          </a:p>
          <a:p>
            <a:pPr marL="0" indent="0">
              <a:buNone/>
            </a:pPr>
            <a:r>
              <a:rPr lang="en-GB" dirty="0"/>
              <a:t>• For adults, minimise the calories you take in from alcohol.</a:t>
            </a:r>
          </a:p>
        </p:txBody>
      </p:sp>
    </p:spTree>
    <p:extLst>
      <p:ext uri="{BB962C8B-B14F-4D97-AF65-F5344CB8AC3E}">
        <p14:creationId xmlns:p14="http://schemas.microsoft.com/office/powerpoint/2010/main" val="4006138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UEhMWFRUVGBQZGRgXGBgZGhcXHRwWGhgXFxobGyYeGBsjGhcYIC8gJCcqLSwsHR8yNTAqNSYsLCkBCQoKDgwOGg8PGiwgHyQsLCwsKSwsKSkpLSwsKiwpLCwpLCktLSkpKSwpKSwpKSwsLCwpLCwpKSksKSksLCkpLP/AABEIAMIBAwMBIgACEQEDEQH/xAAbAAACAwEBAQAAAAAAAAAAAAAABAIDBQEGB//EAEUQAAECAwUFBQYEBAMIAwEAAAECEQADIQQSMUFRBSJhcYETMpGhsQZCUsHR8BQjYnKCkuHxM6LSFRZDc7LC4uMkU2M0/8QAGAEBAAMBAAAAAAAAAAAAAAAAAAECAwT/xAAmEQEBAAICAQUAAAcAAAAAAAAAAQIRAyExBBITQVEUIjJhgZHB/9oADAMBAAIRAxEAPwD6naNoWxK1NZkrQFEAhYCrtWUzl8qMOkaVinTVLV2iAlICLpdySRvjHI5sOuMIWibbQpkIlkGbQuN2SCl3GaiH+6RxU62iYQJcoode8pTZpugAHBnqa8AzENyCMOTPtpAvS5KCUrwJVdXd3H3g4vYtpxccsVstvbBM2TLEslRKkqcpDlgQ+LFIfMg0D0DdggggCCF59tSmmJ0Hz+mPCFvxMxfdHndA5qIJPQCAfXMAqSBzpFf4kZOeQLeOELy9nqxUtj+hI81KvKPlEzs5HvOr9ylH1LCAmq1H4W/cpI9CY5+JPxSx/E/0isWdB7iAeNQPHPpAbIkVWpuRKR4u58YC0zC3+Inw/wDKIlR+JR5JDeLfOEJy5aTuhyM1BLDmpYc9CTFQE5XdRTVJUgdElSVK8QIDRmTCMVKHMyx8oh2xzUfE/wCgesLSLAo/8Ug5hm8WCFeJMSRZQ/d7Tilq9V/6iYCz8RXE9Ff+URVaWxJ8T/qhe026Sgb5ShviUR0yBPAEwr/tNS/8OUtQ1EuYB0K1J9DAaYtB1P8AN/5R0Wg8f5vq8Zf4tY/xBOljUS1rA5sC3nDUmWlabyJ0qYnp4OFY8GgGhajqropB+UWC1HWZ/IFD/IITSlJLEgHQ3g/JjXx8IFSkjEgfxfW95tAPfjgC19D6KdB8/pFqbYMw3EMR4jDq0IXSB3qcXu+KSU+JERUhsd3Q3UqT6ehJgNgKfCOxjhK0C8kOMT2anB43VvdPIl89Q3JtjsxCnqH3VEcHorygHYIqRaAS2B0ND/XpFsAQQQQBBBBAEEEEAQQQQBBBEZkwJBJLAQHSYyl7QWrdAUOICajhvvXl4RLaVvCE3pgLEsiWO8s/q4ZtgBjpGHbJsycD2qmSfcT3QMK/F1pwEZ8nJMPNXxwuXg2nbUkOzqal1NVK1vHADg4fOOzfalTbkhmAqtQbkAi9XqIy+0anZ0H7W6C9TwiwzSA4Bb4aFjzxEcl9Vb4jacM+1k/2gtExO6USyaDdVeeuDmtA+EU2O3WgBps6+X95CTpow+zFSHYCoYNUgYDXFTsKCCxz1PVASKijkvoDnGfz5/q/x4tH/aVpP/ESOcsfX5CKF7SmA1KFftC0qPAKvKV58o4slVMAc+GdfvrFRmAd1gBR/VvT+8TOfk/T4sTQ24UMVSAgOGuELbQ3d0k8T/duybcRNVdExd/4SnsyOjXj0eMlUlKhvEmowcl3cORh94REyJaiaDEYgbvFPWNJ6q/cUvDPp6SdZJRDzFrJGBJUK6JGZ8Yy59qXMX2UsupgXJ3EpPvTLuKtEAsriHIzVW1aMXmpolKFlySqgCFF8SQ6Tk9WBvblksKZckBDKKt9ZwClZq4Vy0DR145zKbjC42XVFk2MhBvEmbM/+xbE8kvuoHBLQxJnLYOMVKG8WOO6BQ3vGLryS2T6enGsUTCpWYYFwVULuWLAMzMxziLdpWdqXN6mmIpxqH+6QvaLClSr6AULH/ElslXUGiuSnENoS4qH4vXplAk1bw1H9OH2EuhTZretSuxnJQFs4LqAmAe8mjpUM0u4xBIrDkpawbigklnBJO8OO6zij9DmwTtdmExFwkpUkuhYHcUO6oca1GYJFQYlYtpdpLdYCZks74ydNFs+TP0KTmIvLtWzS9dmaoQUHVBoeYcP4PFMs1YFlaHdKtaEMrqAeOcaKp6RioeIiucJcwMSk54ihyI0MShnld0lSdxXvBt1Q4pfdVoQWODnKyUQCoXQx3ruKVO5JQ/vOCWo79Ys7IkMd67/ADD9SDmCMjxD5QnZF3TdO9LZYFPdChUDK67FOWWgDRVZ3G6XGLKduh7yT6aRyRaiFXFu+ROPI5HgRyLHHkpXZqYl0KqFaHMHUF3fm+pYtFnStLK+hB1ByPGAtghSyWg0SvGoCsLxGPI0dsxhmA3AEEEEAQQQQBBBBAcJhQrffU90d1OpyLanIZels4XiE5Yq5ZDqfIHWITpoC3UQEoDuSwvFx5D1gMC23jaFlZcpCAkZJBF4tzLOc7vQQUlw0c27tSWViZKdRa6qhCVJel1RYFQJOFCCa4QnL2oCHuq/lw5sokeEcHqOPP3e7Tq4sp7dGJ00iWogAqSlRYuxUASAWBLHgCWyMeSsvtVNUUBdlmh7hKrq0oSVMNFEIc0FXIOArHo12wqP5ZBU2DF+bFj5axchKhLZumHHU55xz+PMa+fDyqfbCeElRsc6iRevJUCpVy8GSEkB8CSwwrRhaj2iWhN9VmmKvmeQlKSlTJWyQp3qUe628RHo5cw+8QMyBVzk2mWsVibdq1eNGBY51d8+eQifdPxGr+vOJ9qpoWrtbJMLk9mJaVmiVrTdUSC6ikBWQx4RdYfaZW6TY5qbwQxIdnCSXYOO+A7VLg3amN6UlRQ/DlT1z+3ME6eEqY1rqzcYXLH8NX9Zux/aX8SSFyJ0oBCVMsCpKlJumjAhgWJeuFHjQmWgKcOcqZ0x4E4Q52QxYHAsa+cLdo6iCndpXBuXEv5RS2b6TIlZ5Tz0J3rqEqXVu8dxHl2h+xGzIcFYxDA1GZvacs4xdmKadNBBvXZTMMR+YcOuMeglJuAuQSoF8RXIDpHdxTUc+dVK2nKlXUrmIQo3yL6gh7pS+LJ99IxzziEv2kk31Su0Tfl0UHdizs4o4GIdxWMb2mtez5k4S7XvKlghmmADtOyT3ki6Xvy891waVjDTP2RdKhKUtKl7xAnqCN5Ux1YML1nU6UigCgQ16N2b28jbUhSmE6WFFJUBeYhAo6gWbOhywwJFo2jKmKUgLBWhIUq6XCQVLR3sHdCg2NKiPn5Xsi9MBCrrupQ/EAPUboBcgywSVNdUgGrRu+zc/Z0uapNlUTMnqUHPbKvlI7RagVhqBd68MinUQ0PSlb96iSMWNe74cjj0hES0JnLAum/Lvpdu8jcWK6pUgdI0RLvUOAx4lhnoK+WkYu3Z1ybLRKUQspm3jiUIVdDh8FEpYciconHyjLqNg7fsyAAZiXIBZIKiHGYQCR1i2zbXs81wlaVNikghQGpSQ4HSPK/hmSUghABpi7mrknE8ceMSRZqAhbKTVKxik6g+oqDmIr8s2x971Suyvg7ocEfDgxFacfGFDJ/MUZa8894BVAlWvu3TWoIjmxNt9uWWLsyWGUHDFRdrlXIupvfxCtDE5l3s1rKbxJDANexejkYFfSNWiztim7eTuKIIaoD0KSMQKvnnwhuRMZku6T3Tj/C+ZHpyMZFqtyUypYClXzcWJRF9YZlMQlylmYlyBWOzNrSzVSVyFFjeWncfIqKSQK5kjThE6o1+yCr4Oo5gsmo4uInImEuD3k0PHQ9frpFGzrTfvEhlPUaMAkscw4NYtnUUlWu6euHn6mIF8EEEAQQQQBBBCu07T2clatBTUk0SBxJIEAtP2j2YoL0yY5A0TgFK0SwHM4R5+02h1vMVfJapYJfC6lzdT6tq8MJQSSVVJx4nJI/SkUb+r8lAG8oszkVwYf2HgI0k0tITmKQVgLqoktQ0DEtQaA1J+kWTLClWTH4kpU/Usx6iLPwYKrwDHUk/9P1ixUsDR9AmvkXiVmZO2crRKxxSpJHy8xEEWlUvvJJTxS6k8iO8OdecNFE8YHM6UDlg/LiYt7VbMVM7ByMDmxBZ8T9Yyy4sMvMWmdhY7QlqFJgIyqEjicuQEdllBVVSTerRQalC1eQHAHWLgkIV3RcwIBIunOYGGTF/2vq+0LA4Kky0kg7oNxQZNGcgFjvaxzX0sn2n5r+MZFqSUsVpBZjvDTHGFptsvKTdIU1RddRDgg0S70Jjc/FJQi92ISpN7C4zAmi80jiRQ64FCX7RhbhKFTGUd0KCZYzZSw94guGTew0IiJ6Wfp81/FInlQdEuZMwwF0ae8RhnR4LFsyeqcoTQlEulUh6aBShoS5ajZRd/tmeCSgSEHMALUD+4ukPxZ4lK2+skdqinxI3gniUEPTgFc40np8Z4UvLlU7LY0SpywlLJXLoS7qMtTuSaklM7PJLxrzClhg7vllj44dYy7cgLQJstXaFCr4YveSBcUkVxIC8T7sPybZLupUGIWkFJAxSav1jTJWIq2ZZytUzspSlruOopSoqutcqQWa6DwZ8YhZdgyUAXZMsgApF5IUWJUVC8oFRBUpRLku5OZhhKaOQN6pb3dW4P5+VK7CR3FMlwz1zrGeVsnSxebsyzkqIkyqqdX5aCCXCiSQDvXw75YxVYtjSJSiqVLSlbzCS5xmXe1WAosFEISG0AwEOyrIpN56uwFcaY4U/pyi0uS4DCmXgcRjnwaLbQtE5KUDeAxJL4ZqJ5R48Wm9M7Qiq3WdQkkBCeiUjq+sbntBOIkLc3b92Wat3iyjR8Eg+EZtmk0KiACqrEYD3R4esUzuoy5L9Cci+MxTLrE5clkkVY6t9YkoHhgeGkRNqS90u+EZMScqSJU6VOUFUJSa4FTiWaYsotX4jG5tuUkyEAg9oSEoBChvKr3sgEuTwTyjItn5iLgIBIOuORHWsa1mtn4iYJvuoQkDgtSUqmHo6U9FR08Xc01xo2VsxElN1JvHFas1HBz5sMhDpTu10+Vf7RFYBoRVXkM/L1jq0nAHodBxx0joSU2cOxWJb3UTDuf8A5Tfel/sUzgauM0tuKmX5aslB3GhFQ3DAgxj2uR2gKO6VChzSoVSoclBJ6Q/ZLVflInMxIZY0YkKH8KgfPWKZT7TGihTgHWOxVZRuJ/an0i2KpEEEEARibemutCMgQs83ZP8A3HoI2483b1POWdFoT0AHzUYtj5TFcrAePjWFpSLySNMOZYv5t4wyhTJ5D0imXuoSWwABAxPLi7+Ji66iz7PUkl1v4v64QylF3X+FvMXX9YkkvUnoD6nH0iVwcfE/WCCFrs95iFggqSKscVNiGoNMcaw4hLXQWLAnh91MJT9nFyy1GhVWtcKMBUwzLQEVUQWS7kDUwFchQFQoCjsTTTpgT1wh/Yu12R2QG8ACi84dJ5AkhJeujRnSZ1QmlAAAcSQ7m7w4t6QvarUAkTDeIlhmG67hrtMiq675BszEXtFd2ptBSpkxMuYbrfmLCSi8oJZkPUG6wcNSj1cVy5YAABYAUSA1OURk2fcuqqoveOqjVSirGpPyyid0OHTWoLAs9K3ssD4xVVYThUGoozjy9TSKlTlMWoSRjXRwOg84YRNJFA3OIszkly/yEQKJM0y1X0v2ZLzEJYlQ+JOV+gdu8A3GNtaU2ffouTM3yBvdk9b4OKpZdzm7kBiwylKz0zIqTmW8oY9nxVUtg6N9OFEKepOqSFDQBhSHkbCJl5rpeWoAuk46M2UMzFABw4AIyoPpGNb7B2Se0lqUhSiAEIAImrOA7M0c5q3TR6wxJsdrSjfFnJLuylpZ8qpL+MZdb1F/rZxNpvVyqHy5V8w/CLjNTdJcMHvKJYDUknCMG2Wm1yVD8qS0xTAlalC+fd7qWJajlicw8M2SyJnjtFLXMWg70pSQns1CtJWBIyvFT5ERWZS32/abLJtnbStBnTZVPynUoEhjMUhKkhQGSN4Y1U4yxvTp9tEtsTHtKNezWp8i5lAEcDcjB2sbUJ16QtAQ0qi6gsZxWAMUk/lB+HCI5POnNl3W1MVjyMQXKGITXH7rHm7LY9oMSqbKJUpIVUkBJvPcoAkjdYcS+Ecu7RQolS5KgezSxUWCQVORuE3ikgE4k1wAEZ6V09KsBJvNxNcg5PkIt9mUtZUAhu8o9SVgdAqPM2I2nsrR+KUkrUlAFwuliCndHuuWdhUgx7PZ0uihkFlh0TjHRwzW1sfKMuzrJe8OX1DUi0JKk4m8dWHWlNcOESXa0KK0haSZZAXvB5bi9vV3d2ofUQG0Iu3rySh2dwwOFFYfeMbrq5KaJd61rQ/0IhjYs26ufLOShMH7Viv+dK35xShYN2ripB8W+8/WBB7cgUUqSW/clYCeh7UjxhfA2NnUQEn3QkdGDfTpDcKoWLyFCgUCltCKgdGUIajNYQQQQBHmLT35n/M+aflHp483tFDTZo1uqHVIHqkxbFMUq7qh+7wIf5xxPebQqPjh/wBRiSg5P6h9+RjO2rZFzpZRLX2aliUb28GCZiSsbpCqodLAjHEYxddDbuyFzgkS5qpZvy1EgkMgKTfAusSSHzEZH4PaSU//ANEgh1s9QSoAIHcqL/dGQa9fhiZ7IzHQ1ttAIStJN5VSQwPfAFBVq0BBSXJps3sVMRcQLXMMtASyGUAQAAQWmOxO8A9DjeDiIQ19iWNcqUiXOWFTLqnL3nL1qQHIBS9BjgIsmySi85BcKIBByqQS+LHhGAPYhd5KU2yaAhKApIK0gi6E5LoVBJrjQMQxfck7OUhEqWZq5l0AFSm91IDk4sTq5c4wFoN0YYgApycYmgfHWENqyhdlhIa8tiK1CUlWf6kiH1TLoOZ/SHBbA08+HSMy2n8yUaVv0Fcg3VnB4gxJV8tLEGuAPPVsvPOI2y13UqWWZAUrCrBJJGLGmsU2629nJSUy1LcpTQE3XfeLAqamlSQKAuMb/e1d11WOd3S4IqTvC6RdrRJfiwALgnNQ0j25s7C8pSDdCrpQtSg4CmoGolSVHFgRD+ytty55mqlORLUE3iCLxKUqcPW7UVzyxjHtHtGCS1gWsh0qdID9mxSKo3qk3WzFIpk+1LbyLKoJKi5SKrUJktNAEgFTLViWBTiqrB6tKa/fj94VzLxdZbSiTPQpZuouzAo60C0vr3MOIjC2Pt5c1QSqzrlhSVG+rBwWZroocQaPpDdosyptpkSkrKT2j3vhZK94DUAU4kRXK2TpbGbvbS2htUzbTK7RSpSQJhSiXvzwSEgFYAPZkpvMGcB6x20WywIcKkzFzAziaFuHwKlTDdQOZEd2pYl2dSJaAlSVKKpIBCJnapSCReJdalNMJxpwEO7I9nlGWq9MnSnUd1JTXB1KN0lZJepMcd4eTz1dt/kw8dxmbWsChIUtFn7JLAgotAUDUXXQxQatgeUWyNuPNExabk+UUomhintJSiEuUnBSSpJauNCQYXn7K/DEAqmGUlaVlS3Ce0TeCVEJZAcMWCQkqYs8S9pbOmdOlTVDBSUJUy0kKN03VXVC9V6F23sjV/D5TuWT/X/NHyy9WbaHtBLa0I/ZNI6qlEjxcxl7U2f20tSErMtShRYFUjFxUF8RiMY0tsrKlSVqxuqQTg5KCvp3RFCSxfUFuWPq/iI25fLhy8vPp9klkpvWqaq6VV3gSL0k5TLqSDKYEAUUcSLxWtfsnMYqFsmdoRdvqKhUmVfWAlRFOzUyWarUYGPUJWDgeDjhi3F3jk5KW36AeXWM/dVdl7XLAlsMCqSBqwWihOJ1rxhtXtLZrOVJnTkoUSVXS5N2iQWSCcR6wjtApCCzEhUkilQy0UP3hGijYsiYCuZKlqUpwVKCapCiUgnEivnHTw/0rYvP2mz7MXNXNXaCTMUtS3W6SWmAgpUk3SETlCgF1IBcEOahY9kMQq0GiGVeJTTtEllDswAq8yCGBAUQwePVo2DZ3fspWKz3EhysMstneFCTjEf927KlO7Z5TDBkJ1ByHAHoI1aMLYVusFl7Qptcs37ii5AZAFwJYBhvCYokAby1FgCI3bLbkzZ0iZKVeQ1oqxDpQpAUGIBotPVuMdl+zdmqoyJd5b3jdFQb2OvfV/MYnIs6ZdpliWkJSlM9bCg3lSzMpxKyrnEjbmlr2jpWPHe9H6w7CC0UbS+jo14eQEOy1OAdQIzSlBBBAEYu3kXVoXkQUFv5k/8AcOsbULbQsYmy1INHwOihVJ6ECJnQ8vKtQupJLENViBoWfh6RIqwI90nDQ19HiMmzJqkpbFw5ooUWPFvGK12EZY4dRUeNfERouemJpTEVH3xw6xXNTecapGoz1HMRRJs1KHDCpwy+nSIqs5ScOWGPw40fLjBKFlsxD7xJB90qyyJdmi3sgSxLnPPkAPmf7SRU4eIJY4Gj8onJJujjWida5mAVmWi6QBLVxcF/XGEtryilKJl0pAWM+7eBS/BJJSWyjVm+8WUWCc+JOXKKLdZO2QqWHF+8lwxIZyVVxa76QRSsuWQmlFN8hg0cKC9W40PWsQkKLG9QhwoHFKk0PFnD8iIuqag0bF6+Y5RRRMpdLgjhn0xhNVmdSmFKO4ZjWmjCGJhPXXAdaUwzjqC3eTjqRjxc0cRAhJWbgapumjccDUZZRDY4/wDnyUpN0gTVsQQ4ACWFK98nixi4Eg4HAt5Vxx+XGOyrApUv8TKB7VKgqVTvIQClSP4gSpsxFc7ZNyLYzd09Nb6WyzE4XZ4H7yEkdboVDVuTOJHZFIDVc4l/2lqRlS9rybbJbeQoMrFIXLWMFJc1Y554cIz/APei0slKJaZq7ykqDXFBKVXb5F441qN2M+O7ts7l72tl1rfmNr2ob8FNCmcpAb9RICQP4mjx9tnmdLs/Z95HYpLlhMmuAEn9ksKJVk4EV7a2jaLTaVy+0SJcq7dupUAgsrtJsxRLC6kpaoqSkVBI3thbHCyiaQZciUlpSSAFK+KafhcYNXE0eOXOXk5LJ48NsdYYb/yNrETJMxUsK/KKVKGG8k3pl8Gg3VmmPQVRmy1FTO9HDHAYcI9Qqwsi8lPeBvoyUg+62oFI8vZpxSLtVFG4TqB3FHR0EHm8dPNjuOLL9csqSFKcYscT96QxMkpVjT1iLG6knEY4dcKawT7PeDPTLPp5xgzIbUCUypzNRJI/eEuBx/qY9FIJEtN0PQNTkQW5GMiVYiqeEMCN2YoOQ6ZdQnqtqZgKjQ2VaLskJIJMsmWa/Bug45pCT1js4ZrFfFoSpp94Nxy5cIhaA6gG50+cdlTb2AI4k09YqXJIWGDg8W+6Rqsl2VTwDs3PPB4lZZd60kaSCDzWv/1xydZLynoMMUgl/HCkS2NjOmcVAaXUAI8L6ZkL4DyFPdOIPZnxBEN2Y7ieQ9IUJugZXQgfygqhySlkgaARmsnBBBAEEEEBi7csJB7ZAdu+BiQKXhqQKNmG0jPLGoNFAMRrikj70j1UeetOySlahLwLqCMHD1uHAEE4YVGFYvKmUmlTV0fw94dDXkYvIeFu0c6KBF4GhByJBqARTw0i2UrLLL5jmPvCLLKrQggUALYEu44UqoGoxB5xXJtSSKFVKP8A3hxSXDHOFpagnvGmDnUc9a+EBTOO899hdO6agtmSKBgYb9myCVTGJvJZAA904q4Ow6NDMnYxnB1C4jIEVUf1DJHDE8Iu2ZaWICt04MdC2Bzrc41wEVtVtZe1NmrV+YhGKd5ALlaW7yf1pqGxIbMARmSlg3SGwocej6hjHu0IBSQfdJ6YkEHKhjyO2OzWoqkUPvTW3Vfw4TT+ph+4wxly6Vt0oQlquW9OJHhFE60pHvPoAH6UpX5NnCfZrWpr8tXEpUOjO2Ud/wBmX6LmPjRCWBGDEglWmbRpOG/alzn0mq0mcSmWHQ6QskgA1qgM5rgSMK54aU7aE3AEJZmugkgDDeBFBleEJosASAzgBgMEiLjQUJqWDHPolo1+PFT31mW+wGYorKgk5lCQHOpqS+pBDxFEqYk1tJCmuvfAIT8IPeAfJ2jTmyTT5t4esJGxuu8VgYUINcca0ik9NxW9zS15uSTqp2awsx7UFjeYBBSVfEpAB7Q8VkmNSbti0MypobN0BiNAEkGuDPrCFmSZSe8FA6fMZVzixe8DrjoHyrlT5dbTh48esYi8mV81ZO2va7wUCWqCl7j1DFt5jj44Qrb9oha0TBLmihE0O5UASywxBJBfKr8RHUFSA6ySlme87ULP5Vi5ABDkOTS7jQU8aYwvFjUe6mZNsQtIuqCseoY1+XOLZky6kYkkskCpUpywSMz94RjTLAlyS70e6oh06uKE8SNKxo7NUbOq8iqmY9q6nGYSs1T0JHCOW+ku+qif3ej2TssplFSm7VZCjndI7ssHQVHElRzjMlLuzCQl0TiW/wCZL3VO+F5Af+AxrbM22hd8F0qG9cOjVKT7wd8NatEl7IT+G7NyCBeCsSlblV4cbxPPCJn8tb/SqSS1Q3h8o5Ny+9D8opslrJZEwBM0AOnJQ+OW/eSfEYGLbTNCQ6yEpALk0GQ+cXQjbrQUIJSHWWSgarNEjk9TwBhqyWUIlJlio3UA6hPeJ5kLPWFLBKVMKZygRRpKSGO8N6aoZG67DIPmpg3Mmuq6jJ0A5JHvqJ1ozajIF4plUx0m+WyJ9f8A1j/MI0oUsUkd4YYJfEjEqP7i3QCG4qkQQQQBBBBAEU2qSVClFAuk8ePAhweBi6CAzrRZkTkhRQFEOCDiPiS4qCPuhjNXsgA0mrCTUEsrkqoemBrgx1jZnpKFX0hx74GY+IakeY5COTkBnB3TVxW6clp4a/3edhCz7HeipqgRiAEjwLGhygVstEpYUkOrEKUXL0zPdqwo3eOkXoUUkCgIZjkx91/hORyNObUwCYg0qMjkWwPQtyMN0XS5gUARnGROltMUk4EnwNX6O/8ADDVinsbpzOfxVx5sf4goaQbTlYKHI/L58y0QMHa8+8sygLqWSZgBIdWFyha6AATq4jNmzZeCjUZVNRpF9scT18bquaboQ4ObXGPIHOqirAFLJOByzf06co7eOSYsM97dstkCVYZA+v1EMM9BRjjoeHQ+cCwxSekdFCfvr6iLqOMGfMM71zhDaEtRWGbEZ4UxOgo3URpKSD9RpGZbALwvO4IfEAUxGuXjEhpMt0gPliMemmIEUzgit4tq2A1qTENpbO7ezKlhTX0FLtg+ZDh6jCkeZtHswpKez/EKuXCkpuMD+UlDlIUxqL1QTQM1SY3dp609VZlXHJYkkmgPhzyp4a2FTBwz4nEV4Ox+seWHs5aqGVa1KDTCXUob10pllg77xSovoyQBSPVSZP5aUFZUyQCVVKmABU+pNYibHEkElyFkA5M1HwwduUWyiMsXwHzELqsaUB283rgDhUxb2gZiwFSzh8edIkVkVc5aYFObcAS/9AIcQXAimYsM708XGBZq4PFdntG4HcNR9WpTSAsXJBVR0kMXTQhQdmyf+2cemsFtXNkElW+HQoMO9QAhmoXB6x5iz2pKlMnT6kxv+zUskKPuld7myQkeYUeidYx5pNbX4721LTYRMTdWmWsZOMOWLHjCVl2NLQsrCUApoCq8spOJIKlbuIw0MadptAQkktwctXn90eM6fbGQ6QVABRHu31VJUScEvWj+j8u2yMkPLQVKIdAZ2SEIYEqP0L5cYZstnvDu3UMABg6RgGyGZ15CsLDYXCSs3mbJkkjAgfCMn5xpwBBFM61JQQFFiXYVJYYlhlUeMQVtFADksOIV9IBmCAGCAIIIIAggggCE1J7IuKoNSPgOahw1HXWHIIBKdJo4LoNQ1br5j4knMQumYUkVrkXcFPE5orRWKc6VLapJQXQHS9UepRoeGB4ZwuJWHRUPVOBSrUZoVXD6wFU9IU6gKjvJ0405Co0BGDG2RPC03FY64E/RQ4cCKGFS6ajAZ4FPAg0TyO6crtIisvXizBwCcmzSrNjUZXqggptPZ97gtOB01pmkgYaD9FcdLoN1Yukk3T7qmoyTqGwNeEenM8LG8WIwUaZ4LbCoxFHFGNITVJAKkLSLqq3SAR1GBrUENjT4BphyXFXLHbImJcRBJcOMR5/39Y1FbAcPKWpI0P5qOQqFjrhGdaNm2iXvGWVJzKCAOoUQoa/3p0TlxrK4WK1LzH3zGvAVhebZndw5o9ScxTEZP4iKrdbOyAPdJcb6VJAOGbMcsXglW8qQ4F5zVQI0OFeUX2ro3ISwa8aE5eDOKUaKLUlNdwGhqXbrE5FpJJJDAM/np9+EU2yeAogpqU0c0D4UzIiUGZJSUi6khuHzLPzEcWkjGgz97qCRQxOSrdCgGBxGnGLllvvGCS0yUcAXfVn4Vbr0ildiCsVEZV+oLM2UWS1pBLqAzFRnoDlpw5xfLKi5ShS6jBKg5YUBNCYjchrbiJYCWDVo445+EQQRcVeIAepJbIZxpSPZ6cqq0y5fM31DoBdfi5hnYGxEhAmFAUolRSpZdg7AhISEjDnGeXLJ4XmFZWz/AGeM80SUy81qDFX7Es/8XhHq0yJcpAQHAAwClPzxiyepu+romj+b9XAhNJKjup4gDAca94/qNNL2fNlncr21kkd7MXr60h/dRTdFN5ajnTpgHOPVSCtSQr3i5cM6UkFmyS90XcS9dIYTISgFSzhVzkdeJ4+DYRZZZZqtQZSmp8KRgnnUk8SdIqkxBBBAZW1+8nJ0rd8CN2jEN8/OMazJCbwSgy9x3ISAcd0FJJcNkMw0au3wbyCFMAFON1qlIc3hd4a15ximWpQUlMypCsOxKk0FU3ReoxNKuYxy92+lpp7CX3RRqCmnCCOoNBV6CusEbKpQQQQBBBBAEEEEARROsoJvA3VfEM+ChgocD0aL4IBGatv8QXT/APYnu9dOSqcYqm2VqjAjEVS3Kt0cGUnlGnC5sQBdBKDwwPNOHgx4wGYoGmRyx8iHLdTxIFI4qoY4ZN6pbDjdp+kw9Mkmt5AL5oo/FST9TC6pAJZKw591YIJ8ceoMAuhak1ckajHqPr0SIblW4q95+gPzB/ywvMssxPujmFE+G6/pFC0FWJT0oeqqGAsnWAFQZJXdLstDgFmASGYU5FqOAWiCrMhz/wDHQlySy0hnNSU3QVVLk5RZKRdoklI5/wBvWLhPX8Xj9n7zgE07Fs7vcAJqcWfBwEKdOGOecA9nZBN5iP0/m3efefwpwhrp4BvQCAo1FeY+sTuo0UmbHkkXUoGmM0sORU/k2rRenYVnTVaEAaKYk88gP0jrpFtWq7eI6wJAGXm3yPiGhup0nIKQp5UoJcMndCX1UwDthi3mIds9lu1UbysyeOISMh/R3hFVuKRQJTzckmuecLGbOnOEOB8aqAckjHr4RAb2xbwPykq314tUoR7yiOVBx5GOptJYIlJYAADUAUFMB1pHbBsJEpzVSlVUo4qPFsuGEOLnoRQkDQDE8gKmAWlbOJqsv96/bZGGVrTLFaB+pPAYkxDtVq7qbo1X8kiviREpVlAN4upXxHHkMkjgGgIIklZClhgKpTofiVqryHHGGoIIAggggMjbb3kUoyqs9d2mOGeGXjkIWti6QktRnU5zGAplj4Ro+0K030JN51ImYJJZLywapF5JdQ89IyhKQATfmFwoMoTFCtcFJYZ4sOkUty+otNfb2CMA4agppBHJTXQ2DDGCLqpwQQQBBBBAEEEEAQQQQBBBBAERXLBDEAjQ1iUEAv8Agk+66f2kgeGHlEV2Mn3gf3JB9GhqCAzzYDonopSfUKis2FYy8wfW7GpBAZP4Zfwn/L/rjn4aZ8J/yePexjXggMkWaZ8JH8v+uOixrOIV4p/1GNWCAzpVgb/hpP7lE+V1oZEuZ8SRySfmflDEEAv+EfvKWrq3/S0WS5CU90Acg0WQQBBBBAEEEUW2UFIIUgTAW3SEqHAkKIBbGAoVtmUA5KsH7i3bldfpFknaKFlkkvh3VCvUUwjGOySxazSHah/DoxY4jtdWp56WI2SL1bNJIfKRLFNP8THpAW7eBK5YdLMtwoEl91iGIOoxzFIxly1iW7yQtqKuru3mNazDRw+dAcYna0pSFIFk7FCFTLqWQ05uzXeQkG65VheILjTBKSiWFC7IKCAohRCRdIF1gUkkEhagGHxa1tNIe8TgI5HJfdFGoKacIIqlOCCCAIIIIAggggCCCCAIIIIAggggCCCCAIIIIAggggCCCCAIIIIAggggCCCCAIIIIAggggOQQQQHYIII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1140" name="Picture 4" descr="http://www.srnutrition.co.uk/wp-content/uploads/foresig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317" y="548680"/>
            <a:ext cx="7537075" cy="564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49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r>
              <a:rPr lang="en-GB" dirty="0" err="1" smtClean="0"/>
              <a:t>objecive</a:t>
            </a:r>
            <a:endParaRPr lang="en-GB" dirty="0"/>
          </a:p>
        </p:txBody>
      </p:sp>
      <p:sp>
        <p:nvSpPr>
          <p:cNvPr id="3" name="Content Placeholder 2"/>
          <p:cNvSpPr>
            <a:spLocks noGrp="1"/>
          </p:cNvSpPr>
          <p:nvPr>
            <p:ph idx="1"/>
          </p:nvPr>
        </p:nvSpPr>
        <p:spPr/>
        <p:txBody>
          <a:bodyPr/>
          <a:lstStyle/>
          <a:p>
            <a:r>
              <a:rPr lang="en-GB" dirty="0" smtClean="0"/>
              <a:t>To have an in depth understanding of healthy eating guidelines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Cancer Research Fund</a:t>
            </a:r>
            <a:endParaRPr lang="en-GB" dirty="0"/>
          </a:p>
        </p:txBody>
      </p:sp>
      <p:pic>
        <p:nvPicPr>
          <p:cNvPr id="3" name="Picture 2" descr="cpreport.jpg"/>
          <p:cNvPicPr>
            <a:picLocks noChangeAspect="1"/>
          </p:cNvPicPr>
          <p:nvPr/>
        </p:nvPicPr>
        <p:blipFill>
          <a:blip r:embed="rId3"/>
          <a:stretch>
            <a:fillRect/>
          </a:stretch>
        </p:blipFill>
        <p:spPr>
          <a:xfrm>
            <a:off x="2500297" y="1571612"/>
            <a:ext cx="3857653" cy="482206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Common theme</a:t>
            </a:r>
            <a:endParaRPr lang="en-GB"/>
          </a:p>
        </p:txBody>
      </p:sp>
      <p:graphicFrame>
        <p:nvGraphicFramePr>
          <p:cNvPr id="6" name="Content Placeholder 5"/>
          <p:cNvGraphicFramePr>
            <a:graphicFrameLocks noGrp="1"/>
          </p:cNvGraphicFramePr>
          <p:nvPr>
            <p:ph idx="1"/>
          </p:nvPr>
        </p:nvGraphicFramePr>
        <p:xfrm>
          <a:off x="357158" y="1214422"/>
          <a:ext cx="8229600" cy="5486400"/>
        </p:xfrm>
        <a:graphic>
          <a:graphicData uri="http://schemas.openxmlformats.org/drawingml/2006/table">
            <a:tbl>
              <a:tblPr firstRow="1" bandRow="1">
                <a:tableStyleId>{5C22544A-7EE6-4342-B048-85BDC9FD1C3A}</a:tableStyleId>
              </a:tblPr>
              <a:tblGrid>
                <a:gridCol w="4186238"/>
                <a:gridCol w="2214578"/>
                <a:gridCol w="1828784"/>
              </a:tblGrid>
              <a:tr h="317184">
                <a:tc>
                  <a:txBody>
                    <a:bodyPr/>
                    <a:lstStyle/>
                    <a:p>
                      <a:endParaRPr lang="en-GB" dirty="0"/>
                    </a:p>
                  </a:txBody>
                  <a:tcPr/>
                </a:tc>
                <a:tc gridSpan="2">
                  <a:txBody>
                    <a:bodyPr/>
                    <a:lstStyle/>
                    <a:p>
                      <a:r>
                        <a:rPr lang="en-GB" dirty="0" smtClean="0"/>
                        <a:t>Limits for population average intakes</a:t>
                      </a:r>
                      <a:endParaRPr lang="en-GB" dirty="0"/>
                    </a:p>
                  </a:txBody>
                  <a:tcPr/>
                </a:tc>
                <a:tc hMerge="1">
                  <a:txBody>
                    <a:bodyPr/>
                    <a:lstStyle/>
                    <a:p>
                      <a:endParaRPr lang="en-GB" dirty="0"/>
                    </a:p>
                  </a:txBody>
                  <a:tcPr/>
                </a:tc>
              </a:tr>
              <a:tr h="317184">
                <a:tc>
                  <a:txBody>
                    <a:bodyPr/>
                    <a:lstStyle/>
                    <a:p>
                      <a:endParaRPr lang="en-GB" dirty="0"/>
                    </a:p>
                  </a:txBody>
                  <a:tcPr/>
                </a:tc>
                <a:tc>
                  <a:txBody>
                    <a:bodyPr/>
                    <a:lstStyle/>
                    <a:p>
                      <a:r>
                        <a:rPr lang="en-GB" dirty="0" smtClean="0"/>
                        <a:t>Lower</a:t>
                      </a:r>
                      <a:endParaRPr lang="en-GB" dirty="0"/>
                    </a:p>
                  </a:txBody>
                  <a:tcPr/>
                </a:tc>
                <a:tc>
                  <a:txBody>
                    <a:bodyPr/>
                    <a:lstStyle/>
                    <a:p>
                      <a:r>
                        <a:rPr lang="en-GB" dirty="0" smtClean="0"/>
                        <a:t>Upper</a:t>
                      </a:r>
                      <a:endParaRPr lang="en-GB" dirty="0"/>
                    </a:p>
                  </a:txBody>
                  <a:tcPr/>
                </a:tc>
              </a:tr>
              <a:tr h="317184">
                <a:tc>
                  <a:txBody>
                    <a:bodyPr/>
                    <a:lstStyle/>
                    <a:p>
                      <a:r>
                        <a:rPr lang="en-GB" dirty="0" smtClean="0"/>
                        <a:t>Total energy</a:t>
                      </a:r>
                      <a:endParaRPr lang="en-GB" dirty="0"/>
                    </a:p>
                  </a:txBody>
                  <a:tcPr/>
                </a:tc>
                <a:tc>
                  <a:txBody>
                    <a:bodyPr/>
                    <a:lstStyle/>
                    <a:p>
                      <a:r>
                        <a:rPr lang="en-GB" dirty="0" smtClean="0"/>
                        <a:t>Prevention</a:t>
                      </a:r>
                      <a:r>
                        <a:rPr lang="en-GB" baseline="0" dirty="0" smtClean="0"/>
                        <a:t> of obesity</a:t>
                      </a:r>
                      <a:endParaRPr lang="en-GB" dirty="0"/>
                    </a:p>
                  </a:txBody>
                  <a:tcPr/>
                </a:tc>
                <a:tc>
                  <a:txBody>
                    <a:bodyPr/>
                    <a:lstStyle/>
                    <a:p>
                      <a:endParaRPr lang="en-GB"/>
                    </a:p>
                  </a:txBody>
                  <a:tcPr/>
                </a:tc>
              </a:tr>
              <a:tr h="317184">
                <a:tc>
                  <a:txBody>
                    <a:bodyPr/>
                    <a:lstStyle/>
                    <a:p>
                      <a:r>
                        <a:rPr lang="en-GB" dirty="0" smtClean="0"/>
                        <a:t>Total fat</a:t>
                      </a:r>
                      <a:endParaRPr lang="en-GB" dirty="0"/>
                    </a:p>
                  </a:txBody>
                  <a:tcPr/>
                </a:tc>
                <a:tc>
                  <a:txBody>
                    <a:bodyPr/>
                    <a:lstStyle/>
                    <a:p>
                      <a:r>
                        <a:rPr lang="en-GB" dirty="0" smtClean="0"/>
                        <a:t>15</a:t>
                      </a:r>
                      <a:endParaRPr lang="en-GB" dirty="0"/>
                    </a:p>
                  </a:txBody>
                  <a:tcPr/>
                </a:tc>
                <a:tc>
                  <a:txBody>
                    <a:bodyPr/>
                    <a:lstStyle/>
                    <a:p>
                      <a:r>
                        <a:rPr lang="en-GB" dirty="0" smtClean="0"/>
                        <a:t>30</a:t>
                      </a:r>
                      <a:endParaRPr lang="en-GB" dirty="0"/>
                    </a:p>
                  </a:txBody>
                  <a:tcPr/>
                </a:tc>
              </a:tr>
              <a:tr h="317184">
                <a:tc>
                  <a:txBody>
                    <a:bodyPr/>
                    <a:lstStyle/>
                    <a:p>
                      <a:r>
                        <a:rPr lang="en-GB" dirty="0" smtClean="0"/>
                        <a:t>   Saturated fat</a:t>
                      </a:r>
                      <a:endParaRPr lang="en-GB" dirty="0"/>
                    </a:p>
                  </a:txBody>
                  <a:tcPr/>
                </a:tc>
                <a:tc>
                  <a:txBody>
                    <a:bodyPr/>
                    <a:lstStyle/>
                    <a:p>
                      <a:r>
                        <a:rPr lang="en-GB" dirty="0" smtClean="0"/>
                        <a:t>0</a:t>
                      </a:r>
                      <a:endParaRPr lang="en-GB" dirty="0"/>
                    </a:p>
                  </a:txBody>
                  <a:tcPr/>
                </a:tc>
                <a:tc>
                  <a:txBody>
                    <a:bodyPr/>
                    <a:lstStyle/>
                    <a:p>
                      <a:r>
                        <a:rPr lang="en-GB" dirty="0" smtClean="0"/>
                        <a:t>10</a:t>
                      </a:r>
                      <a:endParaRPr lang="en-GB" dirty="0"/>
                    </a:p>
                  </a:txBody>
                  <a:tcPr/>
                </a:tc>
              </a:tr>
              <a:tr h="317184">
                <a:tc>
                  <a:txBody>
                    <a:bodyPr/>
                    <a:lstStyle/>
                    <a:p>
                      <a:r>
                        <a:rPr lang="en-GB" dirty="0" smtClean="0"/>
                        <a:t>   Polyunsaturated fat</a:t>
                      </a:r>
                      <a:endParaRPr lang="en-GB" dirty="0"/>
                    </a:p>
                  </a:txBody>
                  <a:tcPr/>
                </a:tc>
                <a:tc>
                  <a:txBody>
                    <a:bodyPr/>
                    <a:lstStyle/>
                    <a:p>
                      <a:r>
                        <a:rPr lang="en-GB" dirty="0" smtClean="0"/>
                        <a:t>3</a:t>
                      </a:r>
                      <a:endParaRPr lang="en-GB" dirty="0"/>
                    </a:p>
                  </a:txBody>
                  <a:tcPr/>
                </a:tc>
                <a:tc>
                  <a:txBody>
                    <a:bodyPr/>
                    <a:lstStyle/>
                    <a:p>
                      <a:r>
                        <a:rPr lang="en-GB" dirty="0" smtClean="0"/>
                        <a:t>7</a:t>
                      </a:r>
                      <a:endParaRPr lang="en-GB" dirty="0"/>
                    </a:p>
                  </a:txBody>
                  <a:tcPr/>
                </a:tc>
              </a:tr>
              <a:tr h="317184">
                <a:tc>
                  <a:txBody>
                    <a:bodyPr/>
                    <a:lstStyle/>
                    <a:p>
                      <a:r>
                        <a:rPr lang="en-GB" dirty="0" smtClean="0"/>
                        <a:t>   Monounsaturated</a:t>
                      </a:r>
                      <a:endParaRPr lang="en-GB" dirty="0"/>
                    </a:p>
                  </a:txBody>
                  <a:tcPr/>
                </a:tc>
                <a:tc>
                  <a:txBody>
                    <a:bodyPr/>
                    <a:lstStyle/>
                    <a:p>
                      <a:r>
                        <a:rPr lang="en-GB" dirty="0" smtClean="0"/>
                        <a:t>10</a:t>
                      </a:r>
                      <a:endParaRPr lang="en-GB" dirty="0"/>
                    </a:p>
                  </a:txBody>
                  <a:tcPr/>
                </a:tc>
                <a:tc>
                  <a:txBody>
                    <a:bodyPr/>
                    <a:lstStyle/>
                    <a:p>
                      <a:r>
                        <a:rPr lang="en-GB" dirty="0" smtClean="0"/>
                        <a:t>15</a:t>
                      </a:r>
                      <a:endParaRPr lang="en-GB" dirty="0"/>
                    </a:p>
                  </a:txBody>
                  <a:tcPr/>
                </a:tc>
              </a:tr>
              <a:tr h="268612">
                <a:tc>
                  <a:txBody>
                    <a:bodyPr/>
                    <a:lstStyle/>
                    <a:p>
                      <a:r>
                        <a:rPr lang="en-GB" dirty="0" smtClean="0"/>
                        <a:t>Total carbohydrate</a:t>
                      </a:r>
                      <a:endParaRPr lang="en-GB" dirty="0"/>
                    </a:p>
                  </a:txBody>
                  <a:tcPr/>
                </a:tc>
                <a:tc>
                  <a:txBody>
                    <a:bodyPr/>
                    <a:lstStyle/>
                    <a:p>
                      <a:r>
                        <a:rPr lang="en-GB" dirty="0" smtClean="0"/>
                        <a:t>50</a:t>
                      </a:r>
                      <a:endParaRPr lang="en-GB" dirty="0"/>
                    </a:p>
                  </a:txBody>
                  <a:tcPr/>
                </a:tc>
                <a:tc>
                  <a:txBody>
                    <a:bodyPr/>
                    <a:lstStyle/>
                    <a:p>
                      <a:r>
                        <a:rPr lang="en-GB" dirty="0" smtClean="0"/>
                        <a:t>75</a:t>
                      </a:r>
                      <a:endParaRPr lang="en-GB" dirty="0"/>
                    </a:p>
                  </a:txBody>
                  <a:tcPr/>
                </a:tc>
              </a:tr>
              <a:tr h="317184">
                <a:tc>
                  <a:txBody>
                    <a:bodyPr/>
                    <a:lstStyle/>
                    <a:p>
                      <a:r>
                        <a:rPr lang="en-GB" dirty="0" smtClean="0"/>
                        <a:t>   Complex carbohydrate</a:t>
                      </a:r>
                      <a:endParaRPr lang="en-GB" dirty="0"/>
                    </a:p>
                  </a:txBody>
                  <a:tcPr/>
                </a:tc>
                <a:tc>
                  <a:txBody>
                    <a:bodyPr/>
                    <a:lstStyle/>
                    <a:p>
                      <a:r>
                        <a:rPr lang="en-GB" dirty="0" smtClean="0"/>
                        <a:t>45</a:t>
                      </a:r>
                      <a:endParaRPr lang="en-GB" dirty="0"/>
                    </a:p>
                  </a:txBody>
                  <a:tcPr/>
                </a:tc>
                <a:tc>
                  <a:txBody>
                    <a:bodyPr/>
                    <a:lstStyle/>
                    <a:p>
                      <a:r>
                        <a:rPr lang="en-GB" dirty="0" smtClean="0"/>
                        <a:t>75</a:t>
                      </a:r>
                      <a:endParaRPr lang="en-GB" dirty="0"/>
                    </a:p>
                  </a:txBody>
                  <a:tcPr/>
                </a:tc>
              </a:tr>
              <a:tr h="317184">
                <a:tc>
                  <a:txBody>
                    <a:bodyPr/>
                    <a:lstStyle/>
                    <a:p>
                      <a:r>
                        <a:rPr lang="en-GB" dirty="0" smtClean="0"/>
                        <a:t>   NSP</a:t>
                      </a:r>
                      <a:endParaRPr lang="en-GB" dirty="0"/>
                    </a:p>
                  </a:txBody>
                  <a:tcPr/>
                </a:tc>
                <a:tc>
                  <a:txBody>
                    <a:bodyPr/>
                    <a:lstStyle/>
                    <a:p>
                      <a:r>
                        <a:rPr lang="en-GB" dirty="0" smtClean="0"/>
                        <a:t>16</a:t>
                      </a:r>
                      <a:endParaRPr lang="en-GB" dirty="0"/>
                    </a:p>
                  </a:txBody>
                  <a:tcPr/>
                </a:tc>
                <a:tc>
                  <a:txBody>
                    <a:bodyPr/>
                    <a:lstStyle/>
                    <a:p>
                      <a:r>
                        <a:rPr lang="en-GB" dirty="0" smtClean="0"/>
                        <a:t>24</a:t>
                      </a:r>
                      <a:endParaRPr lang="en-GB" dirty="0"/>
                    </a:p>
                  </a:txBody>
                  <a:tcPr/>
                </a:tc>
              </a:tr>
              <a:tr h="317184">
                <a:tc>
                  <a:txBody>
                    <a:bodyPr/>
                    <a:lstStyle/>
                    <a:p>
                      <a:r>
                        <a:rPr lang="en-GB" dirty="0" smtClean="0"/>
                        <a:t>   Total dietary Fibre</a:t>
                      </a:r>
                      <a:endParaRPr lang="en-GB" dirty="0"/>
                    </a:p>
                  </a:txBody>
                  <a:tcPr/>
                </a:tc>
                <a:tc>
                  <a:txBody>
                    <a:bodyPr/>
                    <a:lstStyle/>
                    <a:p>
                      <a:r>
                        <a:rPr lang="en-GB" dirty="0" smtClean="0"/>
                        <a:t>27</a:t>
                      </a:r>
                      <a:endParaRPr lang="en-GB" dirty="0"/>
                    </a:p>
                  </a:txBody>
                  <a:tcPr/>
                </a:tc>
                <a:tc>
                  <a:txBody>
                    <a:bodyPr/>
                    <a:lstStyle/>
                    <a:p>
                      <a:r>
                        <a:rPr lang="en-GB" dirty="0" smtClean="0"/>
                        <a:t>40</a:t>
                      </a:r>
                      <a:endParaRPr lang="en-GB" dirty="0"/>
                    </a:p>
                  </a:txBody>
                  <a:tcPr/>
                </a:tc>
              </a:tr>
              <a:tr h="317184">
                <a:tc>
                  <a:txBody>
                    <a:bodyPr/>
                    <a:lstStyle/>
                    <a:p>
                      <a:r>
                        <a:rPr lang="en-GB" dirty="0" smtClean="0"/>
                        <a:t>   Free sugar</a:t>
                      </a:r>
                      <a:endParaRPr lang="en-GB" dirty="0"/>
                    </a:p>
                  </a:txBody>
                  <a:tcPr/>
                </a:tc>
                <a:tc>
                  <a:txBody>
                    <a:bodyPr/>
                    <a:lstStyle/>
                    <a:p>
                      <a:r>
                        <a:rPr lang="en-GB" dirty="0" smtClean="0"/>
                        <a:t>0</a:t>
                      </a:r>
                      <a:endParaRPr lang="en-GB" dirty="0"/>
                    </a:p>
                  </a:txBody>
                  <a:tcPr/>
                </a:tc>
                <a:tc>
                  <a:txBody>
                    <a:bodyPr/>
                    <a:lstStyle/>
                    <a:p>
                      <a:r>
                        <a:rPr lang="en-GB" dirty="0" smtClean="0"/>
                        <a:t>10</a:t>
                      </a:r>
                      <a:endParaRPr lang="en-GB" dirty="0"/>
                    </a:p>
                  </a:txBody>
                  <a:tcPr/>
                </a:tc>
              </a:tr>
              <a:tr h="317184">
                <a:tc>
                  <a:txBody>
                    <a:bodyPr/>
                    <a:lstStyle/>
                    <a:p>
                      <a:r>
                        <a:rPr lang="en-GB" dirty="0" smtClean="0"/>
                        <a:t>Protein</a:t>
                      </a:r>
                      <a:endParaRPr lang="en-GB" dirty="0"/>
                    </a:p>
                  </a:txBody>
                  <a:tcPr/>
                </a:tc>
                <a:tc>
                  <a:txBody>
                    <a:bodyPr/>
                    <a:lstStyle/>
                    <a:p>
                      <a:r>
                        <a:rPr lang="en-GB" dirty="0" smtClean="0"/>
                        <a:t>10</a:t>
                      </a:r>
                      <a:endParaRPr lang="en-GB" dirty="0"/>
                    </a:p>
                  </a:txBody>
                  <a:tcPr/>
                </a:tc>
                <a:tc>
                  <a:txBody>
                    <a:bodyPr/>
                    <a:lstStyle/>
                    <a:p>
                      <a:r>
                        <a:rPr lang="en-GB" dirty="0" smtClean="0"/>
                        <a:t>15</a:t>
                      </a:r>
                      <a:endParaRPr lang="en-GB" dirty="0"/>
                    </a:p>
                  </a:txBody>
                  <a:tcPr/>
                </a:tc>
              </a:tr>
              <a:tr h="317184">
                <a:tc>
                  <a:txBody>
                    <a:bodyPr/>
                    <a:lstStyle/>
                    <a:p>
                      <a:r>
                        <a:rPr lang="en-GB" dirty="0" smtClean="0"/>
                        <a:t>Salt</a:t>
                      </a:r>
                      <a:endParaRPr lang="en-GB" dirty="0"/>
                    </a:p>
                  </a:txBody>
                  <a:tcPr/>
                </a:tc>
                <a:tc>
                  <a:txBody>
                    <a:bodyPr/>
                    <a:lstStyle/>
                    <a:p>
                      <a:endParaRPr lang="en-GB" dirty="0"/>
                    </a:p>
                  </a:txBody>
                  <a:tcPr/>
                </a:tc>
                <a:tc>
                  <a:txBody>
                    <a:bodyPr/>
                    <a:lstStyle/>
                    <a:p>
                      <a:r>
                        <a:rPr lang="en-GB" dirty="0" smtClean="0"/>
                        <a:t>6</a:t>
                      </a:r>
                      <a:endParaRPr lang="en-GB" dirty="0"/>
                    </a:p>
                  </a:txBody>
                  <a:tcPr/>
                </a:tc>
              </a:tr>
              <a:tr h="317184">
                <a:tc>
                  <a:txBody>
                    <a:bodyPr/>
                    <a:lstStyle/>
                    <a:p>
                      <a:r>
                        <a:rPr lang="en-GB" dirty="0" err="1" smtClean="0"/>
                        <a:t>Friut</a:t>
                      </a:r>
                      <a:r>
                        <a:rPr lang="en-GB" dirty="0" smtClean="0"/>
                        <a:t> and </a:t>
                      </a:r>
                      <a:r>
                        <a:rPr lang="en-GB" dirty="0" err="1" smtClean="0"/>
                        <a:t>veg</a:t>
                      </a:r>
                      <a:endParaRPr lang="en-GB" dirty="0"/>
                    </a:p>
                  </a:txBody>
                  <a:tcPr/>
                </a:tc>
                <a:tc>
                  <a:txBody>
                    <a:bodyPr/>
                    <a:lstStyle/>
                    <a:p>
                      <a:r>
                        <a:rPr lang="en-GB" dirty="0" smtClean="0"/>
                        <a:t>400</a:t>
                      </a:r>
                      <a:endParaRPr lang="en-GB" dirty="0"/>
                    </a:p>
                  </a:txBody>
                  <a:tcPr/>
                </a:tc>
                <a:tc>
                  <a:txBody>
                    <a:bodyPr/>
                    <a:lstStyle/>
                    <a:p>
                      <a:r>
                        <a:rPr lang="en-GB" dirty="0" smtClean="0"/>
                        <a:t>800</a:t>
                      </a:r>
                      <a:endParaRPr lang="en-GB"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Dietary goals </a:t>
            </a:r>
            <a:endParaRPr lang="en-GB" dirty="0"/>
          </a:p>
        </p:txBody>
      </p:sp>
      <p:sp>
        <p:nvSpPr>
          <p:cNvPr id="3" name="Content Placeholder 2"/>
          <p:cNvSpPr>
            <a:spLocks noGrp="1"/>
          </p:cNvSpPr>
          <p:nvPr>
            <p:ph idx="1"/>
          </p:nvPr>
        </p:nvSpPr>
        <p:spPr/>
        <p:txBody>
          <a:bodyPr/>
          <a:lstStyle/>
          <a:p>
            <a:r>
              <a:rPr lang="en-GB" dirty="0" smtClean="0"/>
              <a:t>Based on</a:t>
            </a:r>
          </a:p>
          <a:p>
            <a:pPr lvl="1"/>
            <a:r>
              <a:rPr lang="en-GB" dirty="0" smtClean="0"/>
              <a:t>Epidemiological observation</a:t>
            </a:r>
          </a:p>
          <a:p>
            <a:pPr lvl="1"/>
            <a:r>
              <a:rPr lang="en-GB" dirty="0" smtClean="0"/>
              <a:t>Mechanistic back up</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srcRect/>
          <a:stretch>
            <a:fillRect/>
          </a:stretch>
        </p:blipFill>
        <p:spPr bwMode="auto">
          <a:xfrm>
            <a:off x="1547119" y="1412776"/>
            <a:ext cx="5671651" cy="5357850"/>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Unsaturated fatty acids</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N-6 fatty acid</a:t>
            </a:r>
            <a:endParaRPr lang="en-GB" dirty="0"/>
          </a:p>
        </p:txBody>
      </p:sp>
      <p:sp>
        <p:nvSpPr>
          <p:cNvPr id="3" name="Content Placeholder 2"/>
          <p:cNvSpPr>
            <a:spLocks noGrp="1"/>
          </p:cNvSpPr>
          <p:nvPr>
            <p:ph idx="1"/>
          </p:nvPr>
        </p:nvSpPr>
        <p:spPr/>
        <p:txBody>
          <a:bodyPr>
            <a:normAutofit/>
          </a:bodyPr>
          <a:lstStyle/>
          <a:p>
            <a:r>
              <a:rPr lang="en-GB" dirty="0" smtClean="0"/>
              <a:t>Not really understood</a:t>
            </a:r>
          </a:p>
          <a:p>
            <a:pPr lvl="1"/>
            <a:r>
              <a:rPr lang="en-GB" dirty="0" smtClean="0"/>
              <a:t>Effects on LDL clearance</a:t>
            </a:r>
          </a:p>
          <a:p>
            <a:pPr lvl="1"/>
            <a:r>
              <a:rPr lang="en-GB" dirty="0" smtClean="0"/>
              <a:t>Decrease in adhesion molecules </a:t>
            </a:r>
          </a:p>
          <a:p>
            <a:pPr lvl="1"/>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Saturated fat</a:t>
            </a:r>
            <a:endParaRPr lang="en-GB" dirty="0"/>
          </a:p>
        </p:txBody>
      </p:sp>
      <p:pic>
        <p:nvPicPr>
          <p:cNvPr id="41986" name="Picture 2"/>
          <p:cNvPicPr>
            <a:picLocks noGrp="1" noChangeAspect="1" noChangeArrowheads="1"/>
          </p:cNvPicPr>
          <p:nvPr>
            <p:ph idx="1"/>
          </p:nvPr>
        </p:nvPicPr>
        <p:blipFill>
          <a:blip r:embed="rId3"/>
          <a:srcRect/>
          <a:stretch>
            <a:fillRect/>
          </a:stretch>
        </p:blipFill>
        <p:spPr bwMode="auto">
          <a:xfrm>
            <a:off x="1087938" y="1500174"/>
            <a:ext cx="7057077" cy="4786346"/>
          </a:xfrm>
          <a:prstGeom prst="rect">
            <a:avLst/>
          </a:prstGeom>
          <a:noFill/>
          <a:ln w="9525">
            <a:noFill/>
            <a:miter lim="800000"/>
            <a:headEnd/>
            <a:tailEnd/>
          </a:ln>
          <a:effectLst/>
        </p:spPr>
      </p:pic>
      <p:sp>
        <p:nvSpPr>
          <p:cNvPr id="5" name="TextBox 4"/>
          <p:cNvSpPr txBox="1"/>
          <p:nvPr/>
        </p:nvSpPr>
        <p:spPr>
          <a:xfrm>
            <a:off x="1928794" y="2857496"/>
            <a:ext cx="1285884" cy="1200329"/>
          </a:xfrm>
          <a:prstGeom prst="rect">
            <a:avLst/>
          </a:prstGeom>
          <a:solidFill>
            <a:schemeClr val="bg1"/>
          </a:solidFill>
        </p:spPr>
        <p:txBody>
          <a:bodyPr wrap="square" rtlCol="0">
            <a:spAutoFit/>
          </a:bodyPr>
          <a:lstStyle/>
          <a:p>
            <a:r>
              <a:rPr lang="en-GB" dirty="0" smtClean="0"/>
              <a:t>Cholesterol</a:t>
            </a:r>
          </a:p>
          <a:p>
            <a:r>
              <a:rPr lang="en-GB" dirty="0" smtClean="0"/>
              <a:t>Saturated </a:t>
            </a:r>
          </a:p>
          <a:p>
            <a:r>
              <a:rPr lang="en-GB" dirty="0" smtClean="0"/>
              <a:t>Fatty acids</a:t>
            </a:r>
          </a:p>
          <a:p>
            <a:endParaRPr lang="en-GB" dirty="0"/>
          </a:p>
        </p:txBody>
      </p:sp>
      <p:sp>
        <p:nvSpPr>
          <p:cNvPr id="6" name="Rectangle 5"/>
          <p:cNvSpPr/>
          <p:nvPr/>
        </p:nvSpPr>
        <p:spPr>
          <a:xfrm>
            <a:off x="6429388" y="714356"/>
            <a:ext cx="2357454" cy="646331"/>
          </a:xfrm>
          <a:prstGeom prst="rect">
            <a:avLst/>
          </a:prstGeom>
        </p:spPr>
        <p:txBody>
          <a:bodyPr wrap="square">
            <a:spAutoFit/>
          </a:bodyPr>
          <a:lstStyle/>
          <a:p>
            <a:r>
              <a:rPr lang="en-GB" dirty="0" err="1" smtClean="0"/>
              <a:t>acyl-CoA:cholesterol</a:t>
            </a:r>
            <a:r>
              <a:rPr lang="en-GB" dirty="0" smtClean="0"/>
              <a:t> </a:t>
            </a:r>
            <a:r>
              <a:rPr lang="en-GB" dirty="0" err="1" smtClean="0"/>
              <a:t>acyltransferase</a:t>
            </a:r>
            <a:r>
              <a:rPr lang="en-GB" dirty="0" smtClean="0"/>
              <a:t> (ACAT)</a:t>
            </a:r>
          </a:p>
        </p:txBody>
      </p:sp>
      <p:sp>
        <p:nvSpPr>
          <p:cNvPr id="7" name="Oval 6"/>
          <p:cNvSpPr/>
          <p:nvPr/>
        </p:nvSpPr>
        <p:spPr>
          <a:xfrm>
            <a:off x="6286512" y="500042"/>
            <a:ext cx="2643206" cy="1143008"/>
          </a:xfrm>
          <a:prstGeom prst="ellipse">
            <a:avLst/>
          </a:prstGeom>
          <a:noFill/>
          <a:ln w="666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3"/>
          </p:cNvCxnSpPr>
          <p:nvPr/>
        </p:nvCxnSpPr>
        <p:spPr>
          <a:xfrm rot="5400000">
            <a:off x="4717569" y="1330092"/>
            <a:ext cx="1810464" cy="21016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7311" y="3622266"/>
            <a:ext cx="7857857" cy="461665"/>
          </a:xfrm>
          <a:prstGeom prst="rect">
            <a:avLst/>
          </a:prstGeom>
          <a:noFill/>
        </p:spPr>
        <p:txBody>
          <a:bodyPr wrap="none" rtlCol="0">
            <a:spAutoFit/>
          </a:bodyPr>
          <a:lstStyle/>
          <a:p>
            <a:r>
              <a:rPr lang="en-GB" sz="2400" b="1" dirty="0" smtClean="0">
                <a:solidFill>
                  <a:srgbClr val="FF0000"/>
                </a:solidFill>
                <a:latin typeface="Arial" pitchFamily="34" charset="0"/>
                <a:cs typeface="Arial" pitchFamily="34" charset="0"/>
              </a:rPr>
              <a:t>Acyl-CoA + Cholesterol ←→ CoA + </a:t>
            </a:r>
            <a:r>
              <a:rPr lang="en-GB" sz="2400" b="1" dirty="0" err="1" smtClean="0">
                <a:solidFill>
                  <a:srgbClr val="FF0000"/>
                </a:solidFill>
                <a:latin typeface="Arial" pitchFamily="34" charset="0"/>
                <a:cs typeface="Arial" pitchFamily="34" charset="0"/>
              </a:rPr>
              <a:t>Cholesteryl</a:t>
            </a:r>
            <a:r>
              <a:rPr lang="en-GB" sz="2400" b="1" dirty="0" smtClean="0">
                <a:solidFill>
                  <a:srgbClr val="FF0000"/>
                </a:solidFill>
                <a:latin typeface="Arial" pitchFamily="34" charset="0"/>
                <a:cs typeface="Arial" pitchFamily="34" charset="0"/>
              </a:rPr>
              <a:t> ester</a:t>
            </a:r>
            <a:endParaRPr lang="en-GB" sz="2400" b="1" dirty="0">
              <a:solidFill>
                <a:srgbClr val="FF0000"/>
              </a:solidFill>
              <a:latin typeface="Arial" pitchFamily="34" charset="0"/>
              <a:cs typeface="Arial" pitchFamily="34" charset="0"/>
            </a:endParaRPr>
          </a:p>
        </p:txBody>
      </p:sp>
      <p:sp>
        <p:nvSpPr>
          <p:cNvPr id="10" name="TextBox 9"/>
          <p:cNvSpPr txBox="1"/>
          <p:nvPr/>
        </p:nvSpPr>
        <p:spPr>
          <a:xfrm>
            <a:off x="7358082" y="1857364"/>
            <a:ext cx="1500198" cy="1200329"/>
          </a:xfrm>
          <a:prstGeom prst="rect">
            <a:avLst/>
          </a:prstGeom>
          <a:noFill/>
        </p:spPr>
        <p:txBody>
          <a:bodyPr wrap="square" rtlCol="0">
            <a:spAutoFit/>
          </a:bodyPr>
          <a:lstStyle/>
          <a:p>
            <a:r>
              <a:rPr lang="en-GB" sz="1200" dirty="0" smtClean="0"/>
              <a:t>catalyzes the formation of </a:t>
            </a:r>
            <a:r>
              <a:rPr lang="en-GB" sz="1200" dirty="0" err="1" smtClean="0"/>
              <a:t>cholesteryl</a:t>
            </a:r>
            <a:r>
              <a:rPr lang="en-GB" sz="1200" dirty="0" smtClean="0"/>
              <a:t> esters from cholesterol</a:t>
            </a:r>
          </a:p>
          <a:p>
            <a:r>
              <a:rPr lang="en-GB" sz="1200" dirty="0" smtClean="0"/>
              <a:t>and fatty </a:t>
            </a:r>
            <a:r>
              <a:rPr lang="en-GB" sz="1200" dirty="0" err="1" smtClean="0"/>
              <a:t>acyl</a:t>
            </a:r>
            <a:r>
              <a:rPr lang="en-GB" sz="1200" dirty="0" smtClean="0"/>
              <a:t> coenzyme A</a:t>
            </a:r>
            <a:endParaRPr lang="en-GB" sz="1200" dirty="0"/>
          </a:p>
        </p:txBody>
      </p:sp>
      <p:sp>
        <p:nvSpPr>
          <p:cNvPr id="3" name="TextBox 2"/>
          <p:cNvSpPr txBox="1"/>
          <p:nvPr/>
        </p:nvSpPr>
        <p:spPr>
          <a:xfrm>
            <a:off x="4283968" y="3529932"/>
            <a:ext cx="576064" cy="646331"/>
          </a:xfrm>
          <a:prstGeom prst="rect">
            <a:avLst/>
          </a:prstGeom>
          <a:noFill/>
        </p:spPr>
        <p:txBody>
          <a:bodyPr wrap="square" rtlCol="0">
            <a:spAutoFit/>
          </a:bodyPr>
          <a:lstStyle/>
          <a:p>
            <a:r>
              <a:rPr lang="en-GB" sz="3600" b="1" dirty="0" smtClean="0"/>
              <a:t>X</a:t>
            </a:r>
            <a:endParaRPr lang="en-GB"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0" grpId="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Saturated fat</a:t>
            </a:r>
            <a:endParaRPr lang="en-GB" dirty="0"/>
          </a:p>
        </p:txBody>
      </p:sp>
      <p:pic>
        <p:nvPicPr>
          <p:cNvPr id="41986" name="Picture 2"/>
          <p:cNvPicPr>
            <a:picLocks noGrp="1" noChangeAspect="1" noChangeArrowheads="1"/>
          </p:cNvPicPr>
          <p:nvPr>
            <p:ph idx="1"/>
          </p:nvPr>
        </p:nvPicPr>
        <p:blipFill>
          <a:blip r:embed="rId3"/>
          <a:srcRect/>
          <a:stretch>
            <a:fillRect/>
          </a:stretch>
        </p:blipFill>
        <p:spPr bwMode="auto">
          <a:xfrm>
            <a:off x="1087938" y="1500174"/>
            <a:ext cx="7057077" cy="4786346"/>
          </a:xfrm>
          <a:prstGeom prst="rect">
            <a:avLst/>
          </a:prstGeom>
          <a:noFill/>
          <a:ln w="9525">
            <a:noFill/>
            <a:miter lim="800000"/>
            <a:headEnd/>
            <a:tailEnd/>
          </a:ln>
          <a:effectLst/>
        </p:spPr>
      </p:pic>
      <p:sp>
        <p:nvSpPr>
          <p:cNvPr id="5" name="TextBox 4"/>
          <p:cNvSpPr txBox="1"/>
          <p:nvPr/>
        </p:nvSpPr>
        <p:spPr>
          <a:xfrm>
            <a:off x="1928794" y="2857496"/>
            <a:ext cx="1357322" cy="1200329"/>
          </a:xfrm>
          <a:prstGeom prst="rect">
            <a:avLst/>
          </a:prstGeom>
          <a:solidFill>
            <a:schemeClr val="bg1"/>
          </a:solidFill>
        </p:spPr>
        <p:txBody>
          <a:bodyPr wrap="square" rtlCol="0">
            <a:spAutoFit/>
          </a:bodyPr>
          <a:lstStyle/>
          <a:p>
            <a:r>
              <a:rPr lang="en-GB" dirty="0" smtClean="0"/>
              <a:t>Cholesterol</a:t>
            </a:r>
          </a:p>
          <a:p>
            <a:r>
              <a:rPr lang="en-GB" dirty="0" smtClean="0"/>
              <a:t>Unsaturated </a:t>
            </a:r>
          </a:p>
          <a:p>
            <a:r>
              <a:rPr lang="en-GB" dirty="0" smtClean="0"/>
              <a:t>Fatty acids</a:t>
            </a:r>
          </a:p>
          <a:p>
            <a:endParaRPr lang="en-GB" dirty="0"/>
          </a:p>
        </p:txBody>
      </p:sp>
      <p:sp>
        <p:nvSpPr>
          <p:cNvPr id="6" name="Rectangle 5"/>
          <p:cNvSpPr/>
          <p:nvPr/>
        </p:nvSpPr>
        <p:spPr>
          <a:xfrm>
            <a:off x="6429388" y="714356"/>
            <a:ext cx="2357454" cy="646331"/>
          </a:xfrm>
          <a:prstGeom prst="rect">
            <a:avLst/>
          </a:prstGeom>
        </p:spPr>
        <p:txBody>
          <a:bodyPr wrap="square">
            <a:spAutoFit/>
          </a:bodyPr>
          <a:lstStyle/>
          <a:p>
            <a:r>
              <a:rPr lang="en-GB" dirty="0" err="1" smtClean="0"/>
              <a:t>acyl-CoA:cholesterol</a:t>
            </a:r>
            <a:r>
              <a:rPr lang="en-GB" dirty="0" smtClean="0"/>
              <a:t> </a:t>
            </a:r>
            <a:r>
              <a:rPr lang="en-GB" dirty="0" err="1" smtClean="0"/>
              <a:t>acyltransferase</a:t>
            </a:r>
            <a:r>
              <a:rPr lang="en-GB" dirty="0" smtClean="0"/>
              <a:t> (ACAT)</a:t>
            </a:r>
          </a:p>
        </p:txBody>
      </p:sp>
      <p:sp>
        <p:nvSpPr>
          <p:cNvPr id="7" name="Oval 6"/>
          <p:cNvSpPr/>
          <p:nvPr/>
        </p:nvSpPr>
        <p:spPr>
          <a:xfrm>
            <a:off x="6286512" y="500042"/>
            <a:ext cx="2643206" cy="1143008"/>
          </a:xfrm>
          <a:prstGeom prst="ellipse">
            <a:avLst/>
          </a:prstGeom>
          <a:noFill/>
          <a:ln w="666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a:stCxn id="7" idx="3"/>
          </p:cNvCxnSpPr>
          <p:nvPr/>
        </p:nvCxnSpPr>
        <p:spPr>
          <a:xfrm rot="5400000">
            <a:off x="4717569" y="1330092"/>
            <a:ext cx="1810464" cy="21016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14546" y="3714752"/>
            <a:ext cx="4648517" cy="307777"/>
          </a:xfrm>
          <a:prstGeom prst="rect">
            <a:avLst/>
          </a:prstGeom>
          <a:noFill/>
        </p:spPr>
        <p:txBody>
          <a:bodyPr wrap="none" rtlCol="0">
            <a:spAutoFit/>
          </a:bodyPr>
          <a:lstStyle/>
          <a:p>
            <a:r>
              <a:rPr lang="en-GB" sz="1400" b="1" dirty="0" err="1" smtClean="0">
                <a:solidFill>
                  <a:srgbClr val="FF0000"/>
                </a:solidFill>
                <a:latin typeface="Arial" pitchFamily="34" charset="0"/>
                <a:cs typeface="Arial" pitchFamily="34" charset="0"/>
              </a:rPr>
              <a:t>Acyl-CoA</a:t>
            </a:r>
            <a:r>
              <a:rPr lang="en-GB" sz="1400" b="1" dirty="0" smtClean="0">
                <a:solidFill>
                  <a:srgbClr val="FF0000"/>
                </a:solidFill>
                <a:latin typeface="Arial" pitchFamily="34" charset="0"/>
                <a:cs typeface="Arial" pitchFamily="34" charset="0"/>
              </a:rPr>
              <a:t> + Cholesterol ←→ </a:t>
            </a:r>
            <a:r>
              <a:rPr lang="en-GB" sz="1400" b="1" dirty="0" err="1" smtClean="0">
                <a:solidFill>
                  <a:srgbClr val="FF0000"/>
                </a:solidFill>
                <a:latin typeface="Arial" pitchFamily="34" charset="0"/>
                <a:cs typeface="Arial" pitchFamily="34" charset="0"/>
              </a:rPr>
              <a:t>CoA</a:t>
            </a:r>
            <a:r>
              <a:rPr lang="en-GB" sz="1400" b="1" dirty="0" smtClean="0">
                <a:solidFill>
                  <a:srgbClr val="FF0000"/>
                </a:solidFill>
                <a:latin typeface="Arial" pitchFamily="34" charset="0"/>
                <a:cs typeface="Arial" pitchFamily="34" charset="0"/>
              </a:rPr>
              <a:t> + </a:t>
            </a:r>
            <a:r>
              <a:rPr lang="en-GB" sz="1400" b="1" dirty="0" err="1" smtClean="0">
                <a:solidFill>
                  <a:srgbClr val="FF0000"/>
                </a:solidFill>
                <a:latin typeface="Arial" pitchFamily="34" charset="0"/>
                <a:cs typeface="Arial" pitchFamily="34" charset="0"/>
              </a:rPr>
              <a:t>Cholesteryl</a:t>
            </a:r>
            <a:r>
              <a:rPr lang="en-GB" sz="1400" b="1" dirty="0" smtClean="0">
                <a:solidFill>
                  <a:srgbClr val="FF0000"/>
                </a:solidFill>
                <a:latin typeface="Arial" pitchFamily="34" charset="0"/>
                <a:cs typeface="Arial" pitchFamily="34" charset="0"/>
              </a:rPr>
              <a:t> ester</a:t>
            </a:r>
            <a:endParaRPr lang="en-GB" sz="1400" b="1" dirty="0">
              <a:solidFill>
                <a:srgbClr val="FF0000"/>
              </a:solidFill>
              <a:latin typeface="Arial" pitchFamily="34" charset="0"/>
              <a:cs typeface="Arial" pitchFamily="34" charset="0"/>
            </a:endParaRPr>
          </a:p>
        </p:txBody>
      </p:sp>
      <p:sp>
        <p:nvSpPr>
          <p:cNvPr id="10" name="TextBox 9"/>
          <p:cNvSpPr txBox="1"/>
          <p:nvPr/>
        </p:nvSpPr>
        <p:spPr>
          <a:xfrm>
            <a:off x="7358082" y="1857364"/>
            <a:ext cx="1500198" cy="1200329"/>
          </a:xfrm>
          <a:prstGeom prst="rect">
            <a:avLst/>
          </a:prstGeom>
          <a:noFill/>
        </p:spPr>
        <p:txBody>
          <a:bodyPr wrap="square" rtlCol="0">
            <a:spAutoFit/>
          </a:bodyPr>
          <a:lstStyle/>
          <a:p>
            <a:r>
              <a:rPr lang="en-GB" sz="1200" dirty="0" smtClean="0"/>
              <a:t>catalyzes the formation of </a:t>
            </a:r>
            <a:r>
              <a:rPr lang="en-GB" sz="1200" dirty="0" err="1" smtClean="0"/>
              <a:t>cholesteryl</a:t>
            </a:r>
            <a:r>
              <a:rPr lang="en-GB" sz="1200" dirty="0" smtClean="0"/>
              <a:t> esters from cholesterol</a:t>
            </a:r>
          </a:p>
          <a:p>
            <a:r>
              <a:rPr lang="en-GB" sz="1200" dirty="0" smtClean="0"/>
              <a:t>and fatty </a:t>
            </a:r>
            <a:r>
              <a:rPr lang="en-GB" sz="1200" dirty="0" err="1" smtClean="0"/>
              <a:t>acyl</a:t>
            </a:r>
            <a:r>
              <a:rPr lang="en-GB" sz="1200" dirty="0" smtClean="0"/>
              <a:t> coenzyme A</a:t>
            </a:r>
            <a:endParaRPr lang="en-GB" sz="1200" dirty="0"/>
          </a:p>
        </p:txBody>
      </p:sp>
      <p:sp>
        <p:nvSpPr>
          <p:cNvPr id="3" name="Right Arrow 2"/>
          <p:cNvSpPr/>
          <p:nvPr/>
        </p:nvSpPr>
        <p:spPr>
          <a:xfrm>
            <a:off x="4358784" y="3796632"/>
            <a:ext cx="360040"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p:bldP spid="10" grpId="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Fruit and Vegetables</a:t>
            </a:r>
            <a:endParaRPr lang="en-GB" dirty="0"/>
          </a:p>
        </p:txBody>
      </p:sp>
      <p:sp>
        <p:nvSpPr>
          <p:cNvPr id="3" name="Content Placeholder 2"/>
          <p:cNvSpPr>
            <a:spLocks noGrp="1"/>
          </p:cNvSpPr>
          <p:nvPr>
            <p:ph idx="1"/>
          </p:nvPr>
        </p:nvSpPr>
        <p:spPr/>
        <p:txBody>
          <a:bodyPr/>
          <a:lstStyle/>
          <a:p>
            <a:r>
              <a:rPr lang="en-GB" dirty="0" smtClean="0"/>
              <a:t>There is strong epidemiological evidence</a:t>
            </a:r>
          </a:p>
          <a:p>
            <a:r>
              <a:rPr lang="en-GB" dirty="0" smtClean="0"/>
              <a:t>Mechanism has not been found </a:t>
            </a:r>
            <a:endParaRPr lang="en-GB" dirty="0"/>
          </a:p>
        </p:txBody>
      </p:sp>
      <p:pic>
        <p:nvPicPr>
          <p:cNvPr id="123905" name="Picture 1"/>
          <p:cNvPicPr>
            <a:picLocks noChangeAspect="1" noChangeArrowheads="1"/>
          </p:cNvPicPr>
          <p:nvPr/>
        </p:nvPicPr>
        <p:blipFill>
          <a:blip r:embed="rId3"/>
          <a:srcRect/>
          <a:stretch>
            <a:fillRect/>
          </a:stretch>
        </p:blipFill>
        <p:spPr bwMode="auto">
          <a:xfrm>
            <a:off x="1714480" y="2857496"/>
            <a:ext cx="48768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srcRect/>
          <a:stretch>
            <a:fillRect/>
          </a:stretch>
        </p:blipFill>
        <p:spPr bwMode="auto">
          <a:xfrm>
            <a:off x="142844" y="142852"/>
            <a:ext cx="6638925" cy="990600"/>
          </a:xfrm>
          <a:prstGeom prst="rect">
            <a:avLst/>
          </a:prstGeom>
          <a:noFill/>
          <a:ln w="9525">
            <a:noFill/>
            <a:miter lim="800000"/>
            <a:headEnd/>
            <a:tailEnd/>
          </a:ln>
          <a:effectLst/>
        </p:spPr>
      </p:pic>
      <p:pic>
        <p:nvPicPr>
          <p:cNvPr id="203779" name="Picture 3"/>
          <p:cNvPicPr>
            <a:picLocks noChangeAspect="1" noChangeArrowheads="1"/>
          </p:cNvPicPr>
          <p:nvPr/>
        </p:nvPicPr>
        <p:blipFill>
          <a:blip r:embed="rId4"/>
          <a:srcRect/>
          <a:stretch>
            <a:fillRect/>
          </a:stretch>
        </p:blipFill>
        <p:spPr bwMode="auto">
          <a:xfrm>
            <a:off x="714348" y="1785926"/>
            <a:ext cx="3071834" cy="3828874"/>
          </a:xfrm>
          <a:prstGeom prst="rect">
            <a:avLst/>
          </a:prstGeom>
          <a:noFill/>
          <a:ln w="9525">
            <a:noFill/>
            <a:miter lim="800000"/>
            <a:headEnd/>
            <a:tailEnd/>
          </a:ln>
          <a:effectLst/>
        </p:spPr>
      </p:pic>
      <p:pic>
        <p:nvPicPr>
          <p:cNvPr id="203780" name="Picture 4"/>
          <p:cNvPicPr>
            <a:picLocks noChangeAspect="1" noChangeArrowheads="1"/>
          </p:cNvPicPr>
          <p:nvPr/>
        </p:nvPicPr>
        <p:blipFill>
          <a:blip r:embed="rId5"/>
          <a:srcRect/>
          <a:stretch>
            <a:fillRect/>
          </a:stretch>
        </p:blipFill>
        <p:spPr bwMode="auto">
          <a:xfrm>
            <a:off x="4643438" y="785794"/>
            <a:ext cx="3790950" cy="5876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Sodium</a:t>
            </a:r>
            <a:endParaRPr lang="en-GB" dirty="0"/>
          </a:p>
        </p:txBody>
      </p:sp>
      <p:pic>
        <p:nvPicPr>
          <p:cNvPr id="43010" name="Picture 2"/>
          <p:cNvPicPr>
            <a:picLocks noChangeAspect="1" noChangeArrowheads="1"/>
          </p:cNvPicPr>
          <p:nvPr/>
        </p:nvPicPr>
        <p:blipFill>
          <a:blip r:embed="rId3"/>
          <a:srcRect/>
          <a:stretch>
            <a:fillRect/>
          </a:stretch>
        </p:blipFill>
        <p:spPr bwMode="auto">
          <a:xfrm>
            <a:off x="251520" y="1353147"/>
            <a:ext cx="4214842" cy="5201554"/>
          </a:xfrm>
          <a:prstGeom prst="rect">
            <a:avLst/>
          </a:prstGeom>
          <a:noFill/>
          <a:ln w="9525">
            <a:noFill/>
            <a:miter lim="800000"/>
            <a:headEnd/>
            <a:tailEnd/>
          </a:ln>
          <a:effectLst/>
        </p:spPr>
      </p:pic>
      <p:pic>
        <p:nvPicPr>
          <p:cNvPr id="92162" name="Picture 2" descr="Full-size image (24 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412776"/>
            <a:ext cx="2952750" cy="2095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8104" y="4437112"/>
            <a:ext cx="1842684" cy="1754326"/>
          </a:xfrm>
          <a:prstGeom prst="rect">
            <a:avLst/>
          </a:prstGeom>
          <a:noFill/>
        </p:spPr>
        <p:txBody>
          <a:bodyPr wrap="none" rtlCol="0">
            <a:spAutoFit/>
          </a:bodyPr>
          <a:lstStyle/>
          <a:p>
            <a:r>
              <a:rPr lang="en-GB" dirty="0" smtClean="0"/>
              <a:t>Current intake:</a:t>
            </a:r>
          </a:p>
          <a:p>
            <a:r>
              <a:rPr lang="en-GB" dirty="0" smtClean="0"/>
              <a:t>6-9g </a:t>
            </a:r>
            <a:r>
              <a:rPr lang="en-GB" dirty="0" err="1" smtClean="0"/>
              <a:t>NaCl</a:t>
            </a:r>
            <a:r>
              <a:rPr lang="en-GB" dirty="0" smtClean="0"/>
              <a:t> per day</a:t>
            </a:r>
          </a:p>
          <a:p>
            <a:endParaRPr lang="en-GB" dirty="0" smtClean="0"/>
          </a:p>
          <a:p>
            <a:r>
              <a:rPr lang="en-GB" dirty="0" smtClean="0"/>
              <a:t>Target:</a:t>
            </a:r>
          </a:p>
          <a:p>
            <a:r>
              <a:rPr lang="en-GB" dirty="0" smtClean="0"/>
              <a:t>&lt;6g</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What does it mean?</a:t>
            </a:r>
            <a:endParaRPr lang="en-GB" sz="5400" dirty="0"/>
          </a:p>
        </p:txBody>
      </p:sp>
      <p:sp>
        <p:nvSpPr>
          <p:cNvPr id="3" name="Content Placeholder 2"/>
          <p:cNvSpPr>
            <a:spLocks noGrp="1"/>
          </p:cNvSpPr>
          <p:nvPr>
            <p:ph idx="1"/>
          </p:nvPr>
        </p:nvSpPr>
        <p:spPr/>
        <p:txBody>
          <a:bodyPr/>
          <a:lstStyle/>
          <a:p>
            <a:r>
              <a:rPr lang="en-GB" sz="4000" dirty="0" smtClean="0"/>
              <a:t>It means many things to many people</a:t>
            </a:r>
          </a:p>
          <a:p>
            <a:pPr lvl="1"/>
            <a:r>
              <a:rPr lang="en-GB" sz="3200" dirty="0" smtClean="0"/>
              <a:t>Nutritional security in developing counties </a:t>
            </a:r>
          </a:p>
          <a:p>
            <a:pPr lvl="2"/>
            <a:r>
              <a:rPr lang="en-GB" sz="3200" dirty="0" smtClean="0"/>
              <a:t>Important to a third of the worlds population</a:t>
            </a:r>
          </a:p>
          <a:p>
            <a:pPr lvl="1"/>
            <a:r>
              <a:rPr lang="en-GB" sz="3200" dirty="0" smtClean="0"/>
              <a:t>Limiting the development of chronic disease in the developed countries</a:t>
            </a:r>
            <a:endParaRPr lang="en-GB"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Dietary fibre</a:t>
            </a:r>
            <a:endParaRPr lang="en-GB" dirty="0"/>
          </a:p>
        </p:txBody>
      </p:sp>
      <p:sp>
        <p:nvSpPr>
          <p:cNvPr id="3" name="Content Placeholder 2"/>
          <p:cNvSpPr>
            <a:spLocks noGrp="1"/>
          </p:cNvSpPr>
          <p:nvPr>
            <p:ph idx="1"/>
          </p:nvPr>
        </p:nvSpPr>
        <p:spPr/>
        <p:txBody>
          <a:bodyPr>
            <a:normAutofit lnSpcReduction="10000"/>
          </a:bodyPr>
          <a:lstStyle/>
          <a:p>
            <a:r>
              <a:rPr lang="en-GB" dirty="0" smtClean="0"/>
              <a:t>Reduced energy density</a:t>
            </a:r>
          </a:p>
          <a:p>
            <a:r>
              <a:rPr lang="en-GB" dirty="0" smtClean="0"/>
              <a:t>Soluble fibre lowers total cholesterol</a:t>
            </a:r>
          </a:p>
          <a:p>
            <a:r>
              <a:rPr lang="en-GB" dirty="0" smtClean="0"/>
              <a:t>Reduction to plasma triglycerides</a:t>
            </a:r>
          </a:p>
          <a:p>
            <a:endParaRPr lang="en-GB" dirty="0" smtClean="0"/>
          </a:p>
          <a:p>
            <a:endParaRPr lang="en-GB" dirty="0" smtClean="0"/>
          </a:p>
          <a:p>
            <a:endParaRPr lang="en-GB" dirty="0" smtClean="0"/>
          </a:p>
          <a:p>
            <a:endParaRPr lang="en-GB" dirty="0" smtClean="0"/>
          </a:p>
          <a:p>
            <a:r>
              <a:rPr lang="en-GB" dirty="0" smtClean="0"/>
              <a:t>Colonic health and reduction of colon cancer</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Dietary Fibre</a:t>
            </a:r>
            <a:endParaRPr lang="en-GB" dirty="0"/>
          </a:p>
        </p:txBody>
      </p:sp>
      <p:pic>
        <p:nvPicPr>
          <p:cNvPr id="192514" name="Picture 2"/>
          <p:cNvPicPr>
            <a:picLocks noChangeAspect="1" noChangeArrowheads="1"/>
          </p:cNvPicPr>
          <p:nvPr/>
        </p:nvPicPr>
        <p:blipFill>
          <a:blip r:embed="rId3"/>
          <a:srcRect/>
          <a:stretch>
            <a:fillRect/>
          </a:stretch>
        </p:blipFill>
        <p:spPr bwMode="auto">
          <a:xfrm>
            <a:off x="0" y="1928802"/>
            <a:ext cx="4448513" cy="4071966"/>
          </a:xfrm>
          <a:prstGeom prst="rect">
            <a:avLst/>
          </a:prstGeom>
          <a:noFill/>
          <a:ln w="9525">
            <a:noFill/>
            <a:miter lim="800000"/>
            <a:headEnd/>
            <a:tailEnd/>
          </a:ln>
        </p:spPr>
      </p:pic>
      <p:pic>
        <p:nvPicPr>
          <p:cNvPr id="192515" name="Picture 3"/>
          <p:cNvPicPr>
            <a:picLocks noChangeAspect="1" noChangeArrowheads="1"/>
          </p:cNvPicPr>
          <p:nvPr/>
        </p:nvPicPr>
        <p:blipFill>
          <a:blip r:embed="rId4"/>
          <a:srcRect/>
          <a:stretch>
            <a:fillRect/>
          </a:stretch>
        </p:blipFill>
        <p:spPr bwMode="auto">
          <a:xfrm>
            <a:off x="4406603" y="2071678"/>
            <a:ext cx="4737397" cy="26527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Changing times</a:t>
            </a:r>
            <a:endParaRPr lang="en-GB" dirty="0"/>
          </a:p>
        </p:txBody>
      </p:sp>
      <p:sp>
        <p:nvSpPr>
          <p:cNvPr id="4" name="Content Placeholder 3"/>
          <p:cNvSpPr>
            <a:spLocks noGrp="1"/>
          </p:cNvSpPr>
          <p:nvPr>
            <p:ph sz="half" idx="1"/>
          </p:nvPr>
        </p:nvSpPr>
        <p:spPr/>
        <p:txBody>
          <a:bodyPr>
            <a:normAutofit fontScale="92500"/>
          </a:bodyPr>
          <a:lstStyle/>
          <a:p>
            <a:r>
              <a:rPr lang="en-GB" dirty="0" smtClean="0"/>
              <a:t>NACNE</a:t>
            </a:r>
          </a:p>
          <a:p>
            <a:r>
              <a:rPr lang="en-GB" dirty="0" smtClean="0"/>
              <a:t>Total fat &lt;35% (sat &lt; 11, poly 10%, Mono 13)</a:t>
            </a:r>
          </a:p>
          <a:p>
            <a:r>
              <a:rPr lang="en-GB" dirty="0" smtClean="0"/>
              <a:t>Trans &lt;2%</a:t>
            </a:r>
          </a:p>
          <a:p>
            <a:r>
              <a:rPr lang="en-GB" dirty="0" smtClean="0"/>
              <a:t>Carbohydrate 50%</a:t>
            </a:r>
          </a:p>
          <a:p>
            <a:r>
              <a:rPr lang="en-GB" dirty="0" smtClean="0"/>
              <a:t>Fibre 18g/day</a:t>
            </a:r>
          </a:p>
          <a:p>
            <a:r>
              <a:rPr lang="en-GB" dirty="0" smtClean="0"/>
              <a:t>Fruit and </a:t>
            </a:r>
            <a:r>
              <a:rPr lang="en-GB" dirty="0" err="1" smtClean="0"/>
              <a:t>Veg</a:t>
            </a:r>
            <a:r>
              <a:rPr lang="en-GB" dirty="0" smtClean="0"/>
              <a:t> 5 portions a day</a:t>
            </a:r>
          </a:p>
        </p:txBody>
      </p:sp>
      <p:sp>
        <p:nvSpPr>
          <p:cNvPr id="5" name="Content Placeholder 4"/>
          <p:cNvSpPr>
            <a:spLocks noGrp="1"/>
          </p:cNvSpPr>
          <p:nvPr>
            <p:ph sz="half" idx="2"/>
          </p:nvPr>
        </p:nvSpPr>
        <p:spPr/>
        <p:txBody>
          <a:bodyPr>
            <a:normAutofit fontScale="92500"/>
          </a:bodyPr>
          <a:lstStyle/>
          <a:p>
            <a:pPr>
              <a:buNone/>
            </a:pPr>
            <a:r>
              <a:rPr lang="en-GB" dirty="0" smtClean="0"/>
              <a:t>So, try to eat:</a:t>
            </a:r>
          </a:p>
          <a:p>
            <a:pPr>
              <a:buNone/>
            </a:pPr>
            <a:r>
              <a:rPr lang="en-GB" sz="2200" dirty="0" smtClean="0">
                <a:latin typeface="Arial" pitchFamily="34" charset="0"/>
                <a:cs typeface="Arial" pitchFamily="34" charset="0"/>
              </a:rPr>
              <a:t>– plenty of fruit and vegetables</a:t>
            </a:r>
          </a:p>
          <a:p>
            <a:pPr>
              <a:buNone/>
            </a:pPr>
            <a:r>
              <a:rPr lang="en-GB" sz="2200" dirty="0" smtClean="0">
                <a:latin typeface="Arial" pitchFamily="34" charset="0"/>
                <a:cs typeface="Arial" pitchFamily="34" charset="0"/>
              </a:rPr>
              <a:t>– plenty of bread, rice, potatoes, pasta and other starchy foods</a:t>
            </a:r>
          </a:p>
          <a:p>
            <a:pPr>
              <a:buNone/>
            </a:pPr>
            <a:r>
              <a:rPr lang="en-GB" sz="2200" dirty="0" smtClean="0">
                <a:latin typeface="Arial" pitchFamily="34" charset="0"/>
                <a:cs typeface="Arial" pitchFamily="34" charset="0"/>
              </a:rPr>
              <a:t>– choose wholegrain varieties whenever you can</a:t>
            </a:r>
          </a:p>
          <a:p>
            <a:pPr>
              <a:buNone/>
            </a:pPr>
            <a:r>
              <a:rPr lang="en-GB" sz="2200" dirty="0" smtClean="0">
                <a:latin typeface="Arial" pitchFamily="34" charset="0"/>
                <a:cs typeface="Arial" pitchFamily="34" charset="0"/>
              </a:rPr>
              <a:t>– some milk and dairy foods</a:t>
            </a:r>
          </a:p>
          <a:p>
            <a:pPr>
              <a:buNone/>
            </a:pPr>
            <a:r>
              <a:rPr lang="en-GB" sz="2200" dirty="0" smtClean="0">
                <a:latin typeface="Arial" pitchFamily="34" charset="0"/>
                <a:cs typeface="Arial" pitchFamily="34" charset="0"/>
              </a:rPr>
              <a:t>– some meat, fish, eggs, beans and other non-dairy sources of protein</a:t>
            </a:r>
          </a:p>
          <a:p>
            <a:pPr>
              <a:buNone/>
            </a:pPr>
            <a:r>
              <a:rPr lang="en-GB" sz="2200" dirty="0" smtClean="0">
                <a:latin typeface="Arial" pitchFamily="34" charset="0"/>
                <a:cs typeface="Arial" pitchFamily="34" charset="0"/>
              </a:rPr>
              <a:t>– just a small amount of foods and drinks high in fat and/or sugar </a:t>
            </a:r>
            <a:endParaRPr lang="en-GB"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eatwellplatelarge.jpg"/>
          <p:cNvPicPr>
            <a:picLocks noChangeAspect="1"/>
          </p:cNvPicPr>
          <p:nvPr/>
        </p:nvPicPr>
        <p:blipFill>
          <a:blip r:embed="rId3"/>
          <a:stretch>
            <a:fillRect/>
          </a:stretch>
        </p:blipFill>
        <p:spPr>
          <a:xfrm>
            <a:off x="0" y="219456"/>
            <a:ext cx="9144000" cy="641908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normAutofit fontScale="90000"/>
          </a:bodyPr>
          <a:lstStyle/>
          <a:p>
            <a:r>
              <a:rPr lang="en-GB" b="1" dirty="0" smtClean="0"/>
              <a:t>Iron deficiency – common nutritional deficiency</a:t>
            </a:r>
          </a:p>
        </p:txBody>
      </p:sp>
      <p:sp>
        <p:nvSpPr>
          <p:cNvPr id="3" name="Content Placeholder 2"/>
          <p:cNvSpPr>
            <a:spLocks noGrp="1"/>
          </p:cNvSpPr>
          <p:nvPr>
            <p:ph idx="1"/>
          </p:nvPr>
        </p:nvSpPr>
        <p:spPr>
          <a:xfrm>
            <a:off x="214313" y="1714500"/>
            <a:ext cx="8643937" cy="4114800"/>
          </a:xfrm>
        </p:spPr>
        <p:txBody>
          <a:bodyPr/>
          <a:lstStyle/>
          <a:p>
            <a:pPr>
              <a:defRPr/>
            </a:pPr>
            <a:r>
              <a:rPr lang="en-GB" dirty="0" smtClean="0"/>
              <a:t>Highest proportions of the UK population with </a:t>
            </a:r>
            <a:r>
              <a:rPr lang="en-GB" dirty="0" err="1" smtClean="0"/>
              <a:t>ferritin</a:t>
            </a:r>
            <a:r>
              <a:rPr lang="en-GB" dirty="0" smtClean="0"/>
              <a:t> concentrations below the WHO cut-offs indicating iron deficiency are found in:</a:t>
            </a:r>
          </a:p>
          <a:p>
            <a:pPr lvl="1">
              <a:defRPr/>
            </a:pPr>
            <a:r>
              <a:rPr lang="en-GB" dirty="0" smtClean="0"/>
              <a:t> children aged 1½-4½y (25-34%)</a:t>
            </a:r>
          </a:p>
          <a:p>
            <a:pPr lvl="1">
              <a:defRPr/>
            </a:pPr>
            <a:r>
              <a:rPr lang="en-GB" dirty="0" smtClean="0"/>
              <a:t> girls aged 11-14y (12%) and 15-18y (24%)</a:t>
            </a:r>
          </a:p>
          <a:p>
            <a:pPr lvl="1">
              <a:defRPr/>
            </a:pPr>
            <a:r>
              <a:rPr lang="en-GB" dirty="0" smtClean="0"/>
              <a:t>women aged 19-24y (16%) and35-49y (13%)</a:t>
            </a:r>
          </a:p>
          <a:p>
            <a:pPr lvl="1">
              <a:defRPr/>
            </a:pPr>
            <a:r>
              <a:rPr lang="en-GB" dirty="0" smtClean="0"/>
              <a:t>free-living women 75y and over (12-14%).</a:t>
            </a:r>
          </a:p>
          <a:p>
            <a:pPr>
              <a:defRPr/>
            </a:pPr>
            <a:endParaRPr lang="en-GB" dirty="0"/>
          </a:p>
        </p:txBody>
      </p:sp>
    </p:spTree>
    <p:extLst>
      <p:ext uri="{BB962C8B-B14F-4D97-AF65-F5344CB8AC3E}">
        <p14:creationId xmlns:p14="http://schemas.microsoft.com/office/powerpoint/2010/main" val="1426907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en-GB" smtClean="0"/>
          </a:p>
        </p:txBody>
      </p:sp>
      <p:sp>
        <p:nvSpPr>
          <p:cNvPr id="3" name="Content Placeholder 2"/>
          <p:cNvSpPr>
            <a:spLocks noGrp="1"/>
          </p:cNvSpPr>
          <p:nvPr>
            <p:ph idx="1"/>
          </p:nvPr>
        </p:nvSpPr>
        <p:spPr/>
        <p:txBody>
          <a:bodyPr/>
          <a:lstStyle/>
          <a:p>
            <a:pPr>
              <a:defRPr/>
            </a:pPr>
            <a:endParaRPr lang="en-GB"/>
          </a:p>
        </p:txBody>
      </p:sp>
      <p:pic>
        <p:nvPicPr>
          <p:cNvPr id="79876" name="Picture 4" descr="http://www.health-res.com/EX/08-01-14/image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143125"/>
            <a:ext cx="3643312"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http://bp2.blogger.com/_e-mPA_6ZQyg/RrEt1EITHFI/AAAAAAAAC1A/t75ftgFpQ_A/s400/amgn_sympto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
            <a:ext cx="5449888"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699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b="1" dirty="0" smtClean="0"/>
              <a:t>Intake of Iron</a:t>
            </a:r>
          </a:p>
        </p:txBody>
      </p:sp>
      <p:sp>
        <p:nvSpPr>
          <p:cNvPr id="3" name="Content Placeholder 2"/>
          <p:cNvSpPr>
            <a:spLocks noGrp="1"/>
          </p:cNvSpPr>
          <p:nvPr>
            <p:ph idx="1"/>
          </p:nvPr>
        </p:nvSpPr>
        <p:spPr>
          <a:xfrm>
            <a:off x="357188" y="1981200"/>
            <a:ext cx="8501062" cy="4114800"/>
          </a:xfrm>
        </p:spPr>
        <p:txBody>
          <a:bodyPr>
            <a:normAutofit fontScale="92500"/>
          </a:bodyPr>
          <a:lstStyle/>
          <a:p>
            <a:pPr>
              <a:defRPr/>
            </a:pPr>
            <a:r>
              <a:rPr lang="en-GB" sz="3000" dirty="0" smtClean="0"/>
              <a:t>In the general population groups with substantial proportions below the LRNI are:</a:t>
            </a:r>
          </a:p>
          <a:p>
            <a:pPr>
              <a:defRPr/>
            </a:pPr>
            <a:r>
              <a:rPr lang="en-GB" sz="3000" dirty="0" smtClean="0"/>
              <a:t>children aged 1½-3½y (12-24%)</a:t>
            </a:r>
          </a:p>
          <a:p>
            <a:pPr>
              <a:defRPr/>
            </a:pPr>
            <a:r>
              <a:rPr lang="en-GB" sz="3000" dirty="0" smtClean="0"/>
              <a:t> girls aged 11-18y (44-48%) </a:t>
            </a:r>
          </a:p>
          <a:p>
            <a:pPr>
              <a:defRPr/>
            </a:pPr>
            <a:r>
              <a:rPr lang="en-GB" sz="3000" dirty="0" smtClean="0"/>
              <a:t>women aged 19-49y (25-40%). </a:t>
            </a:r>
          </a:p>
          <a:p>
            <a:pPr>
              <a:defRPr/>
            </a:pPr>
            <a:r>
              <a:rPr lang="en-GB" sz="3000" dirty="0" smtClean="0"/>
              <a:t>In low income populations, females aged 11-49y have the highest proportions with intakes below the LRNI (39% of girls 11-18y; 50% women, 19-49y).</a:t>
            </a:r>
          </a:p>
          <a:p>
            <a:pPr>
              <a:defRPr/>
            </a:pPr>
            <a:endParaRPr lang="en-GB" dirty="0"/>
          </a:p>
        </p:txBody>
      </p:sp>
    </p:spTree>
    <p:extLst>
      <p:ext uri="{BB962C8B-B14F-4D97-AF65-F5344CB8AC3E}">
        <p14:creationId xmlns:p14="http://schemas.microsoft.com/office/powerpoint/2010/main" val="1303534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dirty="0" smtClean="0"/>
              <a:t>Calcium</a:t>
            </a:r>
          </a:p>
        </p:txBody>
      </p:sp>
      <p:sp>
        <p:nvSpPr>
          <p:cNvPr id="3" name="Content Placeholder 2"/>
          <p:cNvSpPr>
            <a:spLocks noGrp="1"/>
          </p:cNvSpPr>
          <p:nvPr>
            <p:ph idx="1"/>
          </p:nvPr>
        </p:nvSpPr>
        <p:spPr/>
        <p:txBody>
          <a:bodyPr/>
          <a:lstStyle/>
          <a:p>
            <a:pPr>
              <a:defRPr/>
            </a:pPr>
            <a:r>
              <a:rPr lang="en-GB" dirty="0" smtClean="0"/>
              <a:t>Prevention of osteoporosis</a:t>
            </a:r>
          </a:p>
          <a:p>
            <a:pPr lvl="1">
              <a:defRPr/>
            </a:pPr>
            <a:r>
              <a:rPr lang="en-GB" dirty="0" smtClean="0"/>
              <a:t>£1.7 billion pound</a:t>
            </a:r>
          </a:p>
          <a:p>
            <a:pPr>
              <a:defRPr/>
            </a:pPr>
            <a:r>
              <a:rPr lang="en-GB" dirty="0" smtClean="0"/>
              <a:t>Complicated </a:t>
            </a:r>
          </a:p>
          <a:p>
            <a:pPr lvl="1">
              <a:defRPr/>
            </a:pPr>
            <a:r>
              <a:rPr lang="en-GB" dirty="0" smtClean="0"/>
              <a:t>Exercise</a:t>
            </a:r>
          </a:p>
          <a:p>
            <a:pPr lvl="1">
              <a:defRPr/>
            </a:pPr>
            <a:r>
              <a:rPr lang="en-GB" dirty="0" smtClean="0"/>
              <a:t>Vitamin D</a:t>
            </a:r>
          </a:p>
          <a:p>
            <a:pPr>
              <a:defRPr/>
            </a:pPr>
            <a:r>
              <a:rPr lang="en-GB" dirty="0" smtClean="0"/>
              <a:t>Bone mineral density is at its highest in your 20’s</a:t>
            </a:r>
            <a:endParaRPr lang="en-GB" dirty="0"/>
          </a:p>
        </p:txBody>
      </p:sp>
    </p:spTree>
    <p:extLst>
      <p:ext uri="{BB962C8B-B14F-4D97-AF65-F5344CB8AC3E}">
        <p14:creationId xmlns:p14="http://schemas.microsoft.com/office/powerpoint/2010/main" val="2087577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52400"/>
            <a:ext cx="8229600" cy="762000"/>
          </a:xfrm>
        </p:spPr>
        <p:txBody>
          <a:bodyPr/>
          <a:lstStyle/>
          <a:p>
            <a:r>
              <a:rPr lang="en-US" sz="3200" b="1" dirty="0" smtClean="0"/>
              <a:t>Overview of Calcium-Phosphate Regulation</a:t>
            </a:r>
          </a:p>
        </p:txBody>
      </p:sp>
      <p:pic>
        <p:nvPicPr>
          <p:cNvPr id="92163" name="Picture 4" descr="calcium-phosph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066800"/>
            <a:ext cx="7010400" cy="5391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0974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32" name="Group 124"/>
          <p:cNvGraphicFramePr>
            <a:graphicFrameLocks noGrp="1"/>
          </p:cNvGraphicFramePr>
          <p:nvPr>
            <p:ph type="tbl" idx="1"/>
          </p:nvPr>
        </p:nvGraphicFramePr>
        <p:xfrm>
          <a:off x="250825" y="1989138"/>
          <a:ext cx="8642350" cy="3657600"/>
        </p:xfrm>
        <a:graphic>
          <a:graphicData uri="http://schemas.openxmlformats.org/drawingml/2006/table">
            <a:tbl>
              <a:tblPr/>
              <a:tblGrid>
                <a:gridCol w="1593850"/>
                <a:gridCol w="614363"/>
                <a:gridCol w="760412"/>
                <a:gridCol w="892175"/>
                <a:gridCol w="1006475"/>
                <a:gridCol w="1004888"/>
                <a:gridCol w="1009650"/>
                <a:gridCol w="1006475"/>
                <a:gridCol w="754062"/>
              </a:tblGrid>
              <a:tr h="35401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Age (years)</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 British males below LRNI</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41313">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&lt; 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4 - 6</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7 - 10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11 - 14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15 - 18</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19 - 34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35 - 64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65+</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Riboflavin</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6</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6</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B</a:t>
                      </a:r>
                      <a:r>
                        <a:rPr kumimoji="0" lang="en-GB" sz="1800" b="0" i="0" u="none" strike="noStrike" cap="none" normalizeH="0" baseline="-25000" smtClean="0">
                          <a:ln>
                            <a:noFill/>
                          </a:ln>
                          <a:solidFill>
                            <a:schemeClr val="tx1"/>
                          </a:solidFill>
                          <a:effectLst/>
                          <a:latin typeface="Century Gothic" pitchFamily="34" charset="0"/>
                        </a:rPr>
                        <a:t>6</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B</a:t>
                      </a:r>
                      <a:r>
                        <a:rPr kumimoji="0" lang="en-GB" sz="1800" b="0" i="0" u="none" strike="noStrike" cap="none" normalizeH="0" baseline="-25000" smtClean="0">
                          <a:ln>
                            <a:noFill/>
                          </a:ln>
                          <a:solidFill>
                            <a:schemeClr val="tx1"/>
                          </a:solidFill>
                          <a:effectLst/>
                          <a:latin typeface="Century Gothic" pitchFamily="34" charset="0"/>
                        </a:rPr>
                        <a:t>12</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54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Folate</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A</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16</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Iron</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Calcium</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Magnesium</a:t>
                      </a:r>
                    </a:p>
                  </a:txBody>
                  <a:tcPr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28</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18</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8</a:t>
                      </a:r>
                    </a:p>
                  </a:txBody>
                  <a:tcPr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sp>
        <p:nvSpPr>
          <p:cNvPr id="94314" name="Rectangle 106"/>
          <p:cNvSpPr>
            <a:spLocks noGrp="1" noChangeArrowheads="1"/>
          </p:cNvSpPr>
          <p:nvPr>
            <p:ph type="title"/>
          </p:nvPr>
        </p:nvSpPr>
        <p:spPr>
          <a:xfrm>
            <a:off x="287338" y="190500"/>
            <a:ext cx="8543925" cy="1135063"/>
          </a:xfrm>
        </p:spPr>
        <p:txBody>
          <a:bodyPr/>
          <a:lstStyle/>
          <a:p>
            <a:pPr eaLnBrk="1" hangingPunct="1"/>
            <a:r>
              <a:rPr lang="en-GB" sz="2800" b="1" smtClean="0"/>
              <a:t>Vitamin &amp; mineral intakes: </a:t>
            </a:r>
            <a:br>
              <a:rPr lang="en-GB" sz="2800" b="1" smtClean="0"/>
            </a:br>
            <a:r>
              <a:rPr lang="en-GB" sz="2800" b="1" smtClean="0"/>
              <a:t>% below LRNI</a:t>
            </a:r>
          </a:p>
        </p:txBody>
      </p:sp>
      <p:sp>
        <p:nvSpPr>
          <p:cNvPr id="94315" name="Text Box 107"/>
          <p:cNvSpPr txBox="1">
            <a:spLocks noChangeArrowheads="1"/>
          </p:cNvSpPr>
          <p:nvPr/>
        </p:nvSpPr>
        <p:spPr bwMode="auto">
          <a:xfrm>
            <a:off x="4865688" y="6554788"/>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400">
                <a:solidFill>
                  <a:srgbClr val="000000"/>
                </a:solidFill>
                <a:latin typeface="Century Gothic" pitchFamily="34" charset="0"/>
              </a:rPr>
              <a:t>Source: National Diet and Nutrition Survey 2003</a:t>
            </a:r>
            <a:endParaRPr lang="en-GB" sz="1200" i="1">
              <a:solidFill>
                <a:srgbClr val="000000"/>
              </a:solidFill>
              <a:latin typeface="Arial" pitchFamily="34" charset="0"/>
            </a:endParaRPr>
          </a:p>
        </p:txBody>
      </p:sp>
      <p:sp>
        <p:nvSpPr>
          <p:cNvPr id="17516" name="Rectangle 108"/>
          <p:cNvSpPr>
            <a:spLocks noChangeArrowheads="1"/>
          </p:cNvSpPr>
          <p:nvPr/>
        </p:nvSpPr>
        <p:spPr bwMode="auto">
          <a:xfrm>
            <a:off x="4121150" y="2719388"/>
            <a:ext cx="992188" cy="3571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17" name="Rectangle 109"/>
          <p:cNvSpPr>
            <a:spLocks noChangeArrowheads="1"/>
          </p:cNvSpPr>
          <p:nvPr/>
        </p:nvSpPr>
        <p:spPr bwMode="auto">
          <a:xfrm>
            <a:off x="5132388" y="2717800"/>
            <a:ext cx="992187" cy="35877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18" name="Rectangle 110"/>
          <p:cNvSpPr>
            <a:spLocks noChangeArrowheads="1"/>
          </p:cNvSpPr>
          <p:nvPr/>
        </p:nvSpPr>
        <p:spPr bwMode="auto">
          <a:xfrm>
            <a:off x="6126163" y="2724150"/>
            <a:ext cx="992187" cy="361950"/>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19" name="Rectangle 111"/>
          <p:cNvSpPr>
            <a:spLocks noChangeArrowheads="1"/>
          </p:cNvSpPr>
          <p:nvPr/>
        </p:nvSpPr>
        <p:spPr bwMode="auto">
          <a:xfrm>
            <a:off x="3213100" y="3076575"/>
            <a:ext cx="900113" cy="3698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0" name="Rectangle 112"/>
          <p:cNvSpPr>
            <a:spLocks noChangeArrowheads="1"/>
          </p:cNvSpPr>
          <p:nvPr/>
        </p:nvSpPr>
        <p:spPr bwMode="auto">
          <a:xfrm>
            <a:off x="4114800" y="4178300"/>
            <a:ext cx="992188" cy="361950"/>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1" name="Rectangle 113"/>
          <p:cNvSpPr>
            <a:spLocks noChangeArrowheads="1"/>
          </p:cNvSpPr>
          <p:nvPr/>
        </p:nvSpPr>
        <p:spPr bwMode="auto">
          <a:xfrm>
            <a:off x="5119688" y="4173538"/>
            <a:ext cx="992187" cy="360362"/>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2" name="Rectangle 114"/>
          <p:cNvSpPr>
            <a:spLocks noChangeArrowheads="1"/>
          </p:cNvSpPr>
          <p:nvPr/>
        </p:nvSpPr>
        <p:spPr bwMode="auto">
          <a:xfrm>
            <a:off x="6111875" y="4164013"/>
            <a:ext cx="992188" cy="36512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3" name="Rectangle 115"/>
          <p:cNvSpPr>
            <a:spLocks noChangeArrowheads="1"/>
          </p:cNvSpPr>
          <p:nvPr/>
        </p:nvSpPr>
        <p:spPr bwMode="auto">
          <a:xfrm>
            <a:off x="7138988" y="4178300"/>
            <a:ext cx="992187" cy="342900"/>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4" name="Rectangle 116"/>
          <p:cNvSpPr>
            <a:spLocks noChangeArrowheads="1"/>
          </p:cNvSpPr>
          <p:nvPr/>
        </p:nvSpPr>
        <p:spPr bwMode="auto">
          <a:xfrm>
            <a:off x="4114800" y="4918075"/>
            <a:ext cx="992188"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5" name="Rectangle 117"/>
          <p:cNvSpPr>
            <a:spLocks noChangeArrowheads="1"/>
          </p:cNvSpPr>
          <p:nvPr/>
        </p:nvSpPr>
        <p:spPr bwMode="auto">
          <a:xfrm>
            <a:off x="4110038" y="5276850"/>
            <a:ext cx="992187" cy="354013"/>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6" name="Rectangle 118"/>
          <p:cNvSpPr>
            <a:spLocks noChangeArrowheads="1"/>
          </p:cNvSpPr>
          <p:nvPr/>
        </p:nvSpPr>
        <p:spPr bwMode="auto">
          <a:xfrm>
            <a:off x="5106988" y="4910138"/>
            <a:ext cx="992187"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7" name="Rectangle 119"/>
          <p:cNvSpPr>
            <a:spLocks noChangeArrowheads="1"/>
          </p:cNvSpPr>
          <p:nvPr/>
        </p:nvSpPr>
        <p:spPr bwMode="auto">
          <a:xfrm>
            <a:off x="5106988" y="5268913"/>
            <a:ext cx="992187" cy="354012"/>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8" name="Rectangle 120"/>
          <p:cNvSpPr>
            <a:spLocks noChangeArrowheads="1"/>
          </p:cNvSpPr>
          <p:nvPr/>
        </p:nvSpPr>
        <p:spPr bwMode="auto">
          <a:xfrm>
            <a:off x="6096000" y="5265738"/>
            <a:ext cx="992188" cy="3571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29" name="Rectangle 121"/>
          <p:cNvSpPr>
            <a:spLocks noChangeArrowheads="1"/>
          </p:cNvSpPr>
          <p:nvPr/>
        </p:nvSpPr>
        <p:spPr bwMode="auto">
          <a:xfrm>
            <a:off x="7118350" y="5276850"/>
            <a:ext cx="992188" cy="354013"/>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30" name="Rectangle 122"/>
          <p:cNvSpPr>
            <a:spLocks noChangeArrowheads="1"/>
          </p:cNvSpPr>
          <p:nvPr/>
        </p:nvSpPr>
        <p:spPr bwMode="auto">
          <a:xfrm>
            <a:off x="8143875" y="5275263"/>
            <a:ext cx="754063" cy="34607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7534" name="Text Box 126"/>
          <p:cNvSpPr txBox="1">
            <a:spLocks noChangeArrowheads="1"/>
          </p:cNvSpPr>
          <p:nvPr/>
        </p:nvSpPr>
        <p:spPr bwMode="auto">
          <a:xfrm>
            <a:off x="323850" y="5949950"/>
            <a:ext cx="842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000000"/>
                </a:solidFill>
                <a:latin typeface="Century Gothic" pitchFamily="34" charset="0"/>
              </a:rPr>
              <a:t>What conclusions can be drawn from this table?</a:t>
            </a:r>
            <a:endParaRPr lang="en-US">
              <a:solidFill>
                <a:srgbClr val="000000"/>
              </a:solidFill>
              <a:latin typeface="Century Gothic" pitchFamily="34" charset="0"/>
            </a:endParaRPr>
          </a:p>
        </p:txBody>
      </p:sp>
    </p:spTree>
    <p:extLst>
      <p:ext uri="{BB962C8B-B14F-4D97-AF65-F5344CB8AC3E}">
        <p14:creationId xmlns:p14="http://schemas.microsoft.com/office/powerpoint/2010/main" val="308805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534"/>
                                        </p:tgtEl>
                                        <p:attrNameLst>
                                          <p:attrName>style.visibility</p:attrName>
                                        </p:attrNameLst>
                                      </p:cBhvr>
                                      <p:to>
                                        <p:strVal val="visible"/>
                                      </p:to>
                                    </p:set>
                                    <p:animEffect transition="in" filter="fade">
                                      <p:cBhvr>
                                        <p:cTn id="7" dur="2000"/>
                                        <p:tgtEl>
                                          <p:spTgt spid="17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9"/>
                                        </p:tgtEl>
                                        <p:attrNameLst>
                                          <p:attrName>style.visibility</p:attrName>
                                        </p:attrNameLst>
                                      </p:cBhvr>
                                      <p:to>
                                        <p:strVal val="visible"/>
                                      </p:to>
                                    </p:set>
                                    <p:animEffect transition="in" filter="fade">
                                      <p:cBhvr>
                                        <p:cTn id="12" dur="2000"/>
                                        <p:tgtEl>
                                          <p:spTgt spid="17519"/>
                                        </p:tgtEl>
                                      </p:cBhvr>
                                    </p:animEffect>
                                  </p:childTnLst>
                                </p:cTn>
                              </p:par>
                              <p:par>
                                <p:cTn id="13" presetID="10" presetClass="entr" presetSubtype="0" fill="hold" nodeType="withEffect">
                                  <p:stCondLst>
                                    <p:cond delay="0"/>
                                  </p:stCondLst>
                                  <p:childTnLst>
                                    <p:set>
                                      <p:cBhvr>
                                        <p:cTn id="14" dur="1" fill="hold">
                                          <p:stCondLst>
                                            <p:cond delay="0"/>
                                          </p:stCondLst>
                                        </p:cTn>
                                        <p:tgtEl>
                                          <p:spTgt spid="17532"/>
                                        </p:tgtEl>
                                        <p:attrNameLst>
                                          <p:attrName>style.visibility</p:attrName>
                                        </p:attrNameLst>
                                      </p:cBhvr>
                                      <p:to>
                                        <p:strVal val="visible"/>
                                      </p:to>
                                    </p:set>
                                    <p:animEffect transition="in" filter="fade">
                                      <p:cBhvr>
                                        <p:cTn id="15" dur="2000"/>
                                        <p:tgtEl>
                                          <p:spTgt spid="175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516"/>
                                        </p:tgtEl>
                                        <p:attrNameLst>
                                          <p:attrName>style.visibility</p:attrName>
                                        </p:attrNameLst>
                                      </p:cBhvr>
                                      <p:to>
                                        <p:strVal val="visible"/>
                                      </p:to>
                                    </p:set>
                                    <p:animEffect transition="in" filter="fade">
                                      <p:cBhvr>
                                        <p:cTn id="18" dur="2000"/>
                                        <p:tgtEl>
                                          <p:spTgt spid="175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517"/>
                                        </p:tgtEl>
                                        <p:attrNameLst>
                                          <p:attrName>style.visibility</p:attrName>
                                        </p:attrNameLst>
                                      </p:cBhvr>
                                      <p:to>
                                        <p:strVal val="visible"/>
                                      </p:to>
                                    </p:set>
                                    <p:animEffect transition="in" filter="fade">
                                      <p:cBhvr>
                                        <p:cTn id="21" dur="2000"/>
                                        <p:tgtEl>
                                          <p:spTgt spid="175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518"/>
                                        </p:tgtEl>
                                        <p:attrNameLst>
                                          <p:attrName>style.visibility</p:attrName>
                                        </p:attrNameLst>
                                      </p:cBhvr>
                                      <p:to>
                                        <p:strVal val="visible"/>
                                      </p:to>
                                    </p:set>
                                    <p:animEffect transition="in" filter="fade">
                                      <p:cBhvr>
                                        <p:cTn id="24" dur="2000"/>
                                        <p:tgtEl>
                                          <p:spTgt spid="175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521"/>
                                        </p:tgtEl>
                                        <p:attrNameLst>
                                          <p:attrName>style.visibility</p:attrName>
                                        </p:attrNameLst>
                                      </p:cBhvr>
                                      <p:to>
                                        <p:strVal val="visible"/>
                                      </p:to>
                                    </p:set>
                                    <p:animEffect transition="in" filter="fade">
                                      <p:cBhvr>
                                        <p:cTn id="27" dur="2000"/>
                                        <p:tgtEl>
                                          <p:spTgt spid="175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520"/>
                                        </p:tgtEl>
                                        <p:attrNameLst>
                                          <p:attrName>style.visibility</p:attrName>
                                        </p:attrNameLst>
                                      </p:cBhvr>
                                      <p:to>
                                        <p:strVal val="visible"/>
                                      </p:to>
                                    </p:set>
                                    <p:animEffect transition="in" filter="fade">
                                      <p:cBhvr>
                                        <p:cTn id="30" dur="2000"/>
                                        <p:tgtEl>
                                          <p:spTgt spid="175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522"/>
                                        </p:tgtEl>
                                        <p:attrNameLst>
                                          <p:attrName>style.visibility</p:attrName>
                                        </p:attrNameLst>
                                      </p:cBhvr>
                                      <p:to>
                                        <p:strVal val="visible"/>
                                      </p:to>
                                    </p:set>
                                    <p:animEffect transition="in" filter="fade">
                                      <p:cBhvr>
                                        <p:cTn id="33" dur="2000"/>
                                        <p:tgtEl>
                                          <p:spTgt spid="175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523"/>
                                        </p:tgtEl>
                                        <p:attrNameLst>
                                          <p:attrName>style.visibility</p:attrName>
                                        </p:attrNameLst>
                                      </p:cBhvr>
                                      <p:to>
                                        <p:strVal val="visible"/>
                                      </p:to>
                                    </p:set>
                                    <p:animEffect transition="in" filter="fade">
                                      <p:cBhvr>
                                        <p:cTn id="36" dur="2000"/>
                                        <p:tgtEl>
                                          <p:spTgt spid="175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530"/>
                                        </p:tgtEl>
                                        <p:attrNameLst>
                                          <p:attrName>style.visibility</p:attrName>
                                        </p:attrNameLst>
                                      </p:cBhvr>
                                      <p:to>
                                        <p:strVal val="visible"/>
                                      </p:to>
                                    </p:set>
                                    <p:animEffect transition="in" filter="fade">
                                      <p:cBhvr>
                                        <p:cTn id="39" dur="2000"/>
                                        <p:tgtEl>
                                          <p:spTgt spid="175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529"/>
                                        </p:tgtEl>
                                        <p:attrNameLst>
                                          <p:attrName>style.visibility</p:attrName>
                                        </p:attrNameLst>
                                      </p:cBhvr>
                                      <p:to>
                                        <p:strVal val="visible"/>
                                      </p:to>
                                    </p:set>
                                    <p:animEffect transition="in" filter="fade">
                                      <p:cBhvr>
                                        <p:cTn id="42" dur="2000"/>
                                        <p:tgtEl>
                                          <p:spTgt spid="175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528"/>
                                        </p:tgtEl>
                                        <p:attrNameLst>
                                          <p:attrName>style.visibility</p:attrName>
                                        </p:attrNameLst>
                                      </p:cBhvr>
                                      <p:to>
                                        <p:strVal val="visible"/>
                                      </p:to>
                                    </p:set>
                                    <p:animEffect transition="in" filter="fade">
                                      <p:cBhvr>
                                        <p:cTn id="45" dur="2000"/>
                                        <p:tgtEl>
                                          <p:spTgt spid="175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526"/>
                                        </p:tgtEl>
                                        <p:attrNameLst>
                                          <p:attrName>style.visibility</p:attrName>
                                        </p:attrNameLst>
                                      </p:cBhvr>
                                      <p:to>
                                        <p:strVal val="visible"/>
                                      </p:to>
                                    </p:set>
                                    <p:animEffect transition="in" filter="fade">
                                      <p:cBhvr>
                                        <p:cTn id="48" dur="2000"/>
                                        <p:tgtEl>
                                          <p:spTgt spid="175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525"/>
                                        </p:tgtEl>
                                        <p:attrNameLst>
                                          <p:attrName>style.visibility</p:attrName>
                                        </p:attrNameLst>
                                      </p:cBhvr>
                                      <p:to>
                                        <p:strVal val="visible"/>
                                      </p:to>
                                    </p:set>
                                    <p:animEffect transition="in" filter="fade">
                                      <p:cBhvr>
                                        <p:cTn id="51" dur="2000"/>
                                        <p:tgtEl>
                                          <p:spTgt spid="175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527"/>
                                        </p:tgtEl>
                                        <p:attrNameLst>
                                          <p:attrName>style.visibility</p:attrName>
                                        </p:attrNameLst>
                                      </p:cBhvr>
                                      <p:to>
                                        <p:strVal val="visible"/>
                                      </p:to>
                                    </p:set>
                                    <p:animEffect transition="in" filter="fade">
                                      <p:cBhvr>
                                        <p:cTn id="54" dur="2000"/>
                                        <p:tgtEl>
                                          <p:spTgt spid="175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524"/>
                                        </p:tgtEl>
                                        <p:attrNameLst>
                                          <p:attrName>style.visibility</p:attrName>
                                        </p:attrNameLst>
                                      </p:cBhvr>
                                      <p:to>
                                        <p:strVal val="visible"/>
                                      </p:to>
                                    </p:set>
                                    <p:animEffect transition="in" filter="fade">
                                      <p:cBhvr>
                                        <p:cTn id="57" dur="2000"/>
                                        <p:tgtEl>
                                          <p:spTgt spid="1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6" grpId="0" animBg="1"/>
      <p:bldP spid="17517" grpId="0" animBg="1"/>
      <p:bldP spid="17518" grpId="0" animBg="1"/>
      <p:bldP spid="17519" grpId="0" animBg="1"/>
      <p:bldP spid="17520" grpId="0" animBg="1"/>
      <p:bldP spid="17521" grpId="0" animBg="1"/>
      <p:bldP spid="17522" grpId="0" animBg="1"/>
      <p:bldP spid="17523" grpId="0" animBg="1"/>
      <p:bldP spid="17524" grpId="0" animBg="1"/>
      <p:bldP spid="17525" grpId="0" animBg="1"/>
      <p:bldP spid="17526" grpId="0" animBg="1"/>
      <p:bldP spid="17527" grpId="0" animBg="1"/>
      <p:bldP spid="17528" grpId="0" animBg="1"/>
      <p:bldP spid="17529" grpId="0" animBg="1"/>
      <p:bldP spid="17530" grpId="0" animBg="1"/>
      <p:bldP spid="17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Causes of Death in the Developed and Developing world (percentage)</a:t>
            </a:r>
            <a:endParaRPr lang="en-GB" dirty="0"/>
          </a:p>
        </p:txBody>
      </p:sp>
      <p:graphicFrame>
        <p:nvGraphicFramePr>
          <p:cNvPr id="4" name="Content Placeholder 3"/>
          <p:cNvGraphicFramePr>
            <a:graphicFrameLocks noGrp="1"/>
          </p:cNvGraphicFramePr>
          <p:nvPr>
            <p:ph idx="1"/>
          </p:nvPr>
        </p:nvGraphicFramePr>
        <p:xfrm>
          <a:off x="457200" y="1600200"/>
          <a:ext cx="8229600" cy="2865120"/>
        </p:xfrm>
        <a:graphic>
          <a:graphicData uri="http://schemas.openxmlformats.org/drawingml/2006/table">
            <a:tbl>
              <a:tblPr firstRow="1" bandRow="1">
                <a:tableStyleId>{5C22544A-7EE6-4342-B048-85BDC9FD1C3A}</a:tableStyleId>
              </a:tblPr>
              <a:tblGrid>
                <a:gridCol w="2971792"/>
                <a:gridCol w="1857388"/>
                <a:gridCol w="1857388"/>
                <a:gridCol w="1543032"/>
              </a:tblGrid>
              <a:tr h="370840">
                <a:tc>
                  <a:txBody>
                    <a:bodyPr/>
                    <a:lstStyle/>
                    <a:p>
                      <a:r>
                        <a:rPr lang="en-GB" dirty="0" smtClean="0"/>
                        <a:t>Causes of Death</a:t>
                      </a:r>
                      <a:endParaRPr lang="en-GB" dirty="0"/>
                    </a:p>
                  </a:txBody>
                  <a:tcPr/>
                </a:tc>
                <a:tc>
                  <a:txBody>
                    <a:bodyPr/>
                    <a:lstStyle/>
                    <a:p>
                      <a:r>
                        <a:rPr lang="en-GB" dirty="0" smtClean="0"/>
                        <a:t>Developed Countries</a:t>
                      </a:r>
                      <a:endParaRPr lang="en-GB" dirty="0"/>
                    </a:p>
                  </a:txBody>
                  <a:tcPr/>
                </a:tc>
                <a:tc>
                  <a:txBody>
                    <a:bodyPr/>
                    <a:lstStyle/>
                    <a:p>
                      <a:r>
                        <a:rPr lang="en-GB" dirty="0" smtClean="0"/>
                        <a:t>Developing Counties</a:t>
                      </a:r>
                      <a:endParaRPr lang="en-GB" dirty="0"/>
                    </a:p>
                  </a:txBody>
                  <a:tcPr/>
                </a:tc>
                <a:tc>
                  <a:txBody>
                    <a:bodyPr/>
                    <a:lstStyle/>
                    <a:p>
                      <a:r>
                        <a:rPr lang="en-GB" dirty="0" smtClean="0"/>
                        <a:t>Total</a:t>
                      </a:r>
                      <a:endParaRPr lang="en-GB" dirty="0"/>
                    </a:p>
                  </a:txBody>
                  <a:tcPr/>
                </a:tc>
              </a:tr>
              <a:tr h="370840">
                <a:tc>
                  <a:txBody>
                    <a:bodyPr/>
                    <a:lstStyle/>
                    <a:p>
                      <a:r>
                        <a:rPr lang="en-GB" dirty="0" smtClean="0"/>
                        <a:t>Circulatory</a:t>
                      </a:r>
                      <a:r>
                        <a:rPr lang="en-GB" baseline="0" dirty="0" smtClean="0"/>
                        <a:t> disease</a:t>
                      </a:r>
                      <a:endParaRPr lang="en-GB" dirty="0"/>
                    </a:p>
                  </a:txBody>
                  <a:tcPr/>
                </a:tc>
                <a:tc>
                  <a:txBody>
                    <a:bodyPr/>
                    <a:lstStyle/>
                    <a:p>
                      <a:r>
                        <a:rPr lang="en-GB" dirty="0" smtClean="0"/>
                        <a:t>46</a:t>
                      </a:r>
                      <a:endParaRPr lang="en-GB" dirty="0"/>
                    </a:p>
                  </a:txBody>
                  <a:tcPr/>
                </a:tc>
                <a:tc>
                  <a:txBody>
                    <a:bodyPr/>
                    <a:lstStyle/>
                    <a:p>
                      <a:r>
                        <a:rPr lang="en-GB" dirty="0" smtClean="0"/>
                        <a:t>24</a:t>
                      </a:r>
                      <a:endParaRPr lang="en-GB" dirty="0"/>
                    </a:p>
                  </a:txBody>
                  <a:tcPr/>
                </a:tc>
                <a:tc>
                  <a:txBody>
                    <a:bodyPr/>
                    <a:lstStyle/>
                    <a:p>
                      <a:r>
                        <a:rPr lang="en-GB" dirty="0" smtClean="0"/>
                        <a:t>29</a:t>
                      </a:r>
                      <a:endParaRPr lang="en-GB" dirty="0"/>
                    </a:p>
                  </a:txBody>
                  <a:tcPr/>
                </a:tc>
              </a:tr>
              <a:tr h="370840">
                <a:tc>
                  <a:txBody>
                    <a:bodyPr/>
                    <a:lstStyle/>
                    <a:p>
                      <a:r>
                        <a:rPr lang="en-GB" dirty="0" smtClean="0"/>
                        <a:t>Cancers</a:t>
                      </a:r>
                      <a:endParaRPr lang="en-GB" dirty="0"/>
                    </a:p>
                  </a:txBody>
                  <a:tcPr/>
                </a:tc>
                <a:tc>
                  <a:txBody>
                    <a:bodyPr/>
                    <a:lstStyle/>
                    <a:p>
                      <a:r>
                        <a:rPr lang="en-GB" dirty="0" smtClean="0"/>
                        <a:t>21</a:t>
                      </a:r>
                      <a:endParaRPr lang="en-GB" dirty="0"/>
                    </a:p>
                  </a:txBody>
                  <a:tcPr/>
                </a:tc>
                <a:tc>
                  <a:txBody>
                    <a:bodyPr/>
                    <a:lstStyle/>
                    <a:p>
                      <a:r>
                        <a:rPr lang="en-GB" dirty="0" smtClean="0"/>
                        <a:t>10</a:t>
                      </a:r>
                      <a:endParaRPr lang="en-GB" dirty="0"/>
                    </a:p>
                  </a:txBody>
                  <a:tcPr/>
                </a:tc>
                <a:tc>
                  <a:txBody>
                    <a:bodyPr/>
                    <a:lstStyle/>
                    <a:p>
                      <a:r>
                        <a:rPr lang="en-GB" dirty="0" smtClean="0"/>
                        <a:t>12</a:t>
                      </a:r>
                      <a:endParaRPr lang="en-GB" dirty="0"/>
                    </a:p>
                  </a:txBody>
                  <a:tcPr/>
                </a:tc>
              </a:tr>
              <a:tr h="370840">
                <a:tc>
                  <a:txBody>
                    <a:bodyPr/>
                    <a:lstStyle/>
                    <a:p>
                      <a:r>
                        <a:rPr lang="en-GB" dirty="0" smtClean="0"/>
                        <a:t>Respiratory Disease</a:t>
                      </a:r>
                      <a:endParaRPr lang="en-GB" dirty="0"/>
                    </a:p>
                  </a:txBody>
                  <a:tcPr/>
                </a:tc>
                <a:tc>
                  <a:txBody>
                    <a:bodyPr/>
                    <a:lstStyle/>
                    <a:p>
                      <a:r>
                        <a:rPr lang="en-GB" dirty="0" smtClean="0"/>
                        <a:t>8</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r>
              <a:tr h="370840">
                <a:tc>
                  <a:txBody>
                    <a:bodyPr/>
                    <a:lstStyle/>
                    <a:p>
                      <a:r>
                        <a:rPr lang="en-GB" dirty="0" smtClean="0"/>
                        <a:t>Infectious Diseases</a:t>
                      </a:r>
                      <a:endParaRPr lang="en-GB" dirty="0"/>
                    </a:p>
                  </a:txBody>
                  <a:tcPr/>
                </a:tc>
                <a:tc>
                  <a:txBody>
                    <a:bodyPr/>
                    <a:lstStyle/>
                    <a:p>
                      <a:r>
                        <a:rPr lang="en-GB" dirty="0" smtClean="0"/>
                        <a:t>1</a:t>
                      </a:r>
                      <a:endParaRPr lang="en-GB" dirty="0"/>
                    </a:p>
                  </a:txBody>
                  <a:tcPr/>
                </a:tc>
                <a:tc>
                  <a:txBody>
                    <a:bodyPr/>
                    <a:lstStyle/>
                    <a:p>
                      <a:r>
                        <a:rPr lang="en-GB" dirty="0" smtClean="0"/>
                        <a:t>43</a:t>
                      </a:r>
                      <a:endParaRPr lang="en-GB" dirty="0"/>
                    </a:p>
                  </a:txBody>
                  <a:tcPr/>
                </a:tc>
                <a:tc>
                  <a:txBody>
                    <a:bodyPr/>
                    <a:lstStyle/>
                    <a:p>
                      <a:r>
                        <a:rPr lang="en-GB" dirty="0" smtClean="0"/>
                        <a:t>33</a:t>
                      </a:r>
                      <a:endParaRPr lang="en-GB" dirty="0"/>
                    </a:p>
                  </a:txBody>
                  <a:tcPr/>
                </a:tc>
              </a:tr>
              <a:tr h="370840">
                <a:tc>
                  <a:txBody>
                    <a:bodyPr/>
                    <a:lstStyle/>
                    <a:p>
                      <a:r>
                        <a:rPr lang="en-GB" dirty="0" err="1" smtClean="0"/>
                        <a:t>Perinatel</a:t>
                      </a:r>
                      <a:r>
                        <a:rPr lang="en-GB" dirty="0" smtClean="0"/>
                        <a:t> and neonatal causes</a:t>
                      </a:r>
                      <a:endParaRPr lang="en-GB" dirty="0"/>
                    </a:p>
                  </a:txBody>
                  <a:tcPr/>
                </a:tc>
                <a:tc>
                  <a:txBody>
                    <a:bodyPr/>
                    <a:lstStyle/>
                    <a:p>
                      <a:r>
                        <a:rPr lang="en-GB" dirty="0" smtClean="0"/>
                        <a:t>1</a:t>
                      </a:r>
                      <a:endParaRPr lang="en-GB" dirty="0"/>
                    </a:p>
                  </a:txBody>
                  <a:tcPr/>
                </a:tc>
                <a:tc>
                  <a:txBody>
                    <a:bodyPr/>
                    <a:lstStyle/>
                    <a:p>
                      <a:r>
                        <a:rPr lang="en-GB" dirty="0" smtClean="0"/>
                        <a:t>9</a:t>
                      </a:r>
                      <a:endParaRPr lang="en-GB" dirty="0"/>
                    </a:p>
                  </a:txBody>
                  <a:tcPr/>
                </a:tc>
                <a:tc>
                  <a:txBody>
                    <a:bodyPr/>
                    <a:lstStyle/>
                    <a:p>
                      <a:r>
                        <a:rPr lang="en-GB" dirty="0" smtClean="0"/>
                        <a:t>7</a:t>
                      </a:r>
                      <a:endParaRPr lang="en-GB" dirty="0"/>
                    </a:p>
                  </a:txBody>
                  <a:tcPr/>
                </a:tc>
              </a:tr>
              <a:tr h="370840">
                <a:tc>
                  <a:txBody>
                    <a:bodyPr/>
                    <a:lstStyle/>
                    <a:p>
                      <a:r>
                        <a:rPr lang="en-GB" dirty="0" smtClean="0"/>
                        <a:t>Other</a:t>
                      </a:r>
                      <a:endParaRPr lang="en-GB" dirty="0"/>
                    </a:p>
                  </a:txBody>
                  <a:tcPr/>
                </a:tc>
                <a:tc>
                  <a:txBody>
                    <a:bodyPr/>
                    <a:lstStyle/>
                    <a:p>
                      <a:r>
                        <a:rPr lang="en-GB" dirty="0" smtClean="0"/>
                        <a:t>23</a:t>
                      </a:r>
                      <a:endParaRPr lang="en-GB" dirty="0"/>
                    </a:p>
                  </a:txBody>
                  <a:tcPr/>
                </a:tc>
                <a:tc>
                  <a:txBody>
                    <a:bodyPr/>
                    <a:lstStyle/>
                    <a:p>
                      <a:r>
                        <a:rPr lang="en-GB" dirty="0" smtClean="0"/>
                        <a:t>9</a:t>
                      </a:r>
                      <a:endParaRPr lang="en-GB" dirty="0"/>
                    </a:p>
                  </a:txBody>
                  <a:tcPr/>
                </a:tc>
                <a:tc>
                  <a:txBody>
                    <a:bodyPr/>
                    <a:lstStyle/>
                    <a:p>
                      <a:r>
                        <a:rPr lang="en-GB" dirty="0" smtClean="0"/>
                        <a:t>13</a:t>
                      </a:r>
                      <a:endParaRPr lang="en-GB" dirty="0"/>
                    </a:p>
                  </a:txBody>
                  <a:tcPr/>
                </a:tc>
              </a:tr>
            </a:tbl>
          </a:graphicData>
        </a:graphic>
      </p:graphicFrame>
      <p:sp>
        <p:nvSpPr>
          <p:cNvPr id="5" name="TextBox 4"/>
          <p:cNvSpPr txBox="1"/>
          <p:nvPr/>
        </p:nvSpPr>
        <p:spPr>
          <a:xfrm>
            <a:off x="357158" y="4572008"/>
            <a:ext cx="8358246" cy="1569660"/>
          </a:xfrm>
          <a:prstGeom prst="rect">
            <a:avLst/>
          </a:prstGeom>
          <a:noFill/>
        </p:spPr>
        <p:txBody>
          <a:bodyPr wrap="square" rtlCol="0">
            <a:spAutoFit/>
          </a:bodyPr>
          <a:lstStyle/>
          <a:p>
            <a:r>
              <a:rPr lang="en-GB" sz="3200" dirty="0" smtClean="0"/>
              <a:t>There is a decline in infant and childhood mortality, world population is aging - cardiovascular disease becomes important.</a:t>
            </a:r>
            <a:endParaRPr lang="en-GB"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71" name="Group 139"/>
          <p:cNvGraphicFramePr>
            <a:graphicFrameLocks noGrp="1"/>
          </p:cNvGraphicFramePr>
          <p:nvPr>
            <p:ph type="tbl" idx="1"/>
          </p:nvPr>
        </p:nvGraphicFramePr>
        <p:xfrm>
          <a:off x="250825" y="2027238"/>
          <a:ext cx="8642350" cy="3660771"/>
        </p:xfrm>
        <a:graphic>
          <a:graphicData uri="http://schemas.openxmlformats.org/drawingml/2006/table">
            <a:tbl>
              <a:tblPr/>
              <a:tblGrid>
                <a:gridCol w="1593850"/>
                <a:gridCol w="588963"/>
                <a:gridCol w="785812"/>
                <a:gridCol w="892175"/>
                <a:gridCol w="1006475"/>
                <a:gridCol w="1004888"/>
                <a:gridCol w="1009650"/>
                <a:gridCol w="1006475"/>
                <a:gridCol w="754062"/>
              </a:tblGrid>
              <a:tr h="36582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800" b="1" i="0" u="none" strike="noStrike" cap="none" normalizeH="0" baseline="0" smtClean="0">
                        <a:ln>
                          <a:noFill/>
                        </a:ln>
                        <a:solidFill>
                          <a:schemeClr val="tx1"/>
                        </a:solidFill>
                        <a:effectLst/>
                        <a:latin typeface="Century Gothic"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Age (years)</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 British Females below LRNI</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65823">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&lt; 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4 - 6</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7 - 10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11 - 14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15 - 18</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19 - 34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35 - 64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entury Gothic" pitchFamily="34" charset="0"/>
                        </a:rPr>
                        <a:t>65+</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Riboflavin</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B</a:t>
                      </a:r>
                      <a:r>
                        <a:rPr kumimoji="0" lang="en-GB" sz="1800" b="0" i="0" u="none" strike="noStrike" cap="none" normalizeH="0" baseline="-25000" smtClean="0">
                          <a:ln>
                            <a:noFill/>
                          </a:ln>
                          <a:solidFill>
                            <a:schemeClr val="tx1"/>
                          </a:solidFill>
                          <a:effectLst/>
                          <a:latin typeface="Century Gothic" pitchFamily="34" charset="0"/>
                        </a:rPr>
                        <a:t>6</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83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B</a:t>
                      </a:r>
                      <a:r>
                        <a:rPr kumimoji="0" lang="en-GB" sz="1800" b="0" i="0" u="none" strike="noStrike" cap="none" normalizeH="0" baseline="-25000" smtClean="0">
                          <a:ln>
                            <a:noFill/>
                          </a:ln>
                          <a:solidFill>
                            <a:schemeClr val="tx1"/>
                          </a:solidFill>
                          <a:effectLst/>
                          <a:latin typeface="Century Gothic" pitchFamily="34" charset="0"/>
                        </a:rPr>
                        <a:t>12</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Folate</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Vitamin A</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8</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Iron</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16</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48</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40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Calcium</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24</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19</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7</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r>
              <a:tr h="3658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Magnesium</a:t>
                      </a:r>
                    </a:p>
                  </a:txBody>
                  <a:tcPr marT="45728" marB="45728" horzOverflow="overflow">
                    <a:lnL w="381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0</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53</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21</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9</a:t>
                      </a:r>
                    </a:p>
                  </a:txBody>
                  <a:tcPr marT="45728" marB="45728" horzOverflow="overflow">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Century Gothic" pitchFamily="34" charset="0"/>
                        </a:rPr>
                        <a:t>23</a:t>
                      </a:r>
                    </a:p>
                  </a:txBody>
                  <a:tcPr marT="45728" marB="45728" horzOverflow="overflow">
                    <a:lnL w="127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chemeClr val="bg1"/>
                    </a:solidFill>
                  </a:tcPr>
                </a:tc>
              </a:tr>
            </a:tbl>
          </a:graphicData>
        </a:graphic>
      </p:graphicFrame>
      <p:sp>
        <p:nvSpPr>
          <p:cNvPr id="95338" name="Text Box 106"/>
          <p:cNvSpPr txBox="1">
            <a:spLocks noChangeArrowheads="1"/>
          </p:cNvSpPr>
          <p:nvPr/>
        </p:nvSpPr>
        <p:spPr bwMode="auto">
          <a:xfrm>
            <a:off x="4865688" y="6554788"/>
            <a:ext cx="4213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sz="1400">
                <a:solidFill>
                  <a:srgbClr val="000000"/>
                </a:solidFill>
                <a:latin typeface="Century Gothic" pitchFamily="34" charset="0"/>
              </a:rPr>
              <a:t>Source: National Diet and Nutrition Survey 2003</a:t>
            </a:r>
            <a:endParaRPr lang="en-GB" sz="1200" i="1">
              <a:solidFill>
                <a:srgbClr val="000000"/>
              </a:solidFill>
              <a:latin typeface="Arial" pitchFamily="34" charset="0"/>
            </a:endParaRPr>
          </a:p>
        </p:txBody>
      </p:sp>
      <p:sp>
        <p:nvSpPr>
          <p:cNvPr id="95339" name="Rectangle 107"/>
          <p:cNvSpPr>
            <a:spLocks noGrp="1" noChangeArrowheads="1"/>
          </p:cNvSpPr>
          <p:nvPr>
            <p:ph type="title"/>
          </p:nvPr>
        </p:nvSpPr>
        <p:spPr>
          <a:xfrm>
            <a:off x="323850" y="274638"/>
            <a:ext cx="8362950" cy="1143000"/>
          </a:xfrm>
        </p:spPr>
        <p:txBody>
          <a:bodyPr/>
          <a:lstStyle/>
          <a:p>
            <a:pPr eaLnBrk="1" hangingPunct="1"/>
            <a:r>
              <a:rPr lang="en-GB" sz="2800" b="1" smtClean="0"/>
              <a:t>Vitamin &amp; mineral intakes: </a:t>
            </a:r>
            <a:br>
              <a:rPr lang="en-GB" sz="2800" b="1" smtClean="0"/>
            </a:br>
            <a:r>
              <a:rPr lang="en-GB" sz="2800" b="1" smtClean="0"/>
              <a:t>% below LRNI</a:t>
            </a:r>
          </a:p>
        </p:txBody>
      </p:sp>
      <p:sp>
        <p:nvSpPr>
          <p:cNvPr id="95340" name="Rectangle 108"/>
          <p:cNvSpPr>
            <a:spLocks noChangeArrowheads="1"/>
          </p:cNvSpPr>
          <p:nvPr/>
        </p:nvSpPr>
        <p:spPr bwMode="auto">
          <a:xfrm>
            <a:off x="4100513" y="2738438"/>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1" name="Rectangle 109"/>
          <p:cNvSpPr>
            <a:spLocks noChangeArrowheads="1"/>
          </p:cNvSpPr>
          <p:nvPr/>
        </p:nvSpPr>
        <p:spPr bwMode="auto">
          <a:xfrm>
            <a:off x="5119688" y="2740025"/>
            <a:ext cx="10191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2" name="Rectangle 110"/>
          <p:cNvSpPr>
            <a:spLocks noChangeArrowheads="1"/>
          </p:cNvSpPr>
          <p:nvPr/>
        </p:nvSpPr>
        <p:spPr bwMode="auto">
          <a:xfrm>
            <a:off x="6118225" y="2740025"/>
            <a:ext cx="10191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3" name="Rectangle 111"/>
          <p:cNvSpPr>
            <a:spLocks noChangeArrowheads="1"/>
          </p:cNvSpPr>
          <p:nvPr/>
        </p:nvSpPr>
        <p:spPr bwMode="auto">
          <a:xfrm>
            <a:off x="7150100" y="2747963"/>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4" name="Rectangle 112"/>
          <p:cNvSpPr>
            <a:spLocks noChangeArrowheads="1"/>
          </p:cNvSpPr>
          <p:nvPr/>
        </p:nvSpPr>
        <p:spPr bwMode="auto">
          <a:xfrm>
            <a:off x="2428875" y="3108325"/>
            <a:ext cx="781050" cy="379413"/>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5" name="Rectangle 113"/>
          <p:cNvSpPr>
            <a:spLocks noChangeArrowheads="1"/>
          </p:cNvSpPr>
          <p:nvPr/>
        </p:nvSpPr>
        <p:spPr bwMode="auto">
          <a:xfrm>
            <a:off x="5126038" y="3119438"/>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6" name="Rectangle 114"/>
          <p:cNvSpPr>
            <a:spLocks noChangeArrowheads="1"/>
          </p:cNvSpPr>
          <p:nvPr/>
        </p:nvSpPr>
        <p:spPr bwMode="auto">
          <a:xfrm>
            <a:off x="6119813" y="3121025"/>
            <a:ext cx="10191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7" name="Rectangle 115"/>
          <p:cNvSpPr>
            <a:spLocks noChangeArrowheads="1"/>
          </p:cNvSpPr>
          <p:nvPr/>
        </p:nvSpPr>
        <p:spPr bwMode="auto">
          <a:xfrm>
            <a:off x="8129588" y="2757488"/>
            <a:ext cx="766762"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8" name="Rectangle 116"/>
          <p:cNvSpPr>
            <a:spLocks noChangeArrowheads="1"/>
          </p:cNvSpPr>
          <p:nvPr/>
        </p:nvSpPr>
        <p:spPr bwMode="auto">
          <a:xfrm>
            <a:off x="1833563" y="4246563"/>
            <a:ext cx="596900"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49" name="Rectangle 117"/>
          <p:cNvSpPr>
            <a:spLocks noChangeArrowheads="1"/>
          </p:cNvSpPr>
          <p:nvPr/>
        </p:nvSpPr>
        <p:spPr bwMode="auto">
          <a:xfrm>
            <a:off x="2414588" y="4233863"/>
            <a:ext cx="820737"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0" name="Rectangle 118"/>
          <p:cNvSpPr>
            <a:spLocks noChangeArrowheads="1"/>
          </p:cNvSpPr>
          <p:nvPr/>
        </p:nvSpPr>
        <p:spPr bwMode="auto">
          <a:xfrm>
            <a:off x="3222625" y="4233863"/>
            <a:ext cx="900113"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1" name="Rectangle 119"/>
          <p:cNvSpPr>
            <a:spLocks noChangeArrowheads="1"/>
          </p:cNvSpPr>
          <p:nvPr/>
        </p:nvSpPr>
        <p:spPr bwMode="auto">
          <a:xfrm>
            <a:off x="4094163" y="4235450"/>
            <a:ext cx="10191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2" name="Rectangle 120"/>
          <p:cNvSpPr>
            <a:spLocks noChangeArrowheads="1"/>
          </p:cNvSpPr>
          <p:nvPr/>
        </p:nvSpPr>
        <p:spPr bwMode="auto">
          <a:xfrm>
            <a:off x="5126038" y="4221163"/>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3" name="Rectangle 121"/>
          <p:cNvSpPr>
            <a:spLocks noChangeArrowheads="1"/>
          </p:cNvSpPr>
          <p:nvPr/>
        </p:nvSpPr>
        <p:spPr bwMode="auto">
          <a:xfrm>
            <a:off x="6118225" y="4233863"/>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4" name="Rectangle 122"/>
          <p:cNvSpPr>
            <a:spLocks noChangeArrowheads="1"/>
          </p:cNvSpPr>
          <p:nvPr/>
        </p:nvSpPr>
        <p:spPr bwMode="auto">
          <a:xfrm>
            <a:off x="7110413" y="4248150"/>
            <a:ext cx="10191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5" name="Rectangle 123"/>
          <p:cNvSpPr>
            <a:spLocks noChangeArrowheads="1"/>
          </p:cNvSpPr>
          <p:nvPr/>
        </p:nvSpPr>
        <p:spPr bwMode="auto">
          <a:xfrm>
            <a:off x="8143875" y="3854450"/>
            <a:ext cx="727075" cy="379413"/>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6" name="Rectangle 124"/>
          <p:cNvSpPr>
            <a:spLocks noChangeArrowheads="1"/>
          </p:cNvSpPr>
          <p:nvPr/>
        </p:nvSpPr>
        <p:spPr bwMode="auto">
          <a:xfrm>
            <a:off x="4108450" y="4578350"/>
            <a:ext cx="1019175" cy="3571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7" name="Rectangle 125"/>
          <p:cNvSpPr>
            <a:spLocks noChangeArrowheads="1"/>
          </p:cNvSpPr>
          <p:nvPr/>
        </p:nvSpPr>
        <p:spPr bwMode="auto">
          <a:xfrm>
            <a:off x="4108450" y="4935538"/>
            <a:ext cx="1019175" cy="3317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8" name="Rectangle 126"/>
          <p:cNvSpPr>
            <a:spLocks noChangeArrowheads="1"/>
          </p:cNvSpPr>
          <p:nvPr/>
        </p:nvSpPr>
        <p:spPr bwMode="auto">
          <a:xfrm>
            <a:off x="5138738" y="4565650"/>
            <a:ext cx="1019175" cy="37147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59" name="Rectangle 127"/>
          <p:cNvSpPr>
            <a:spLocks noChangeArrowheads="1"/>
          </p:cNvSpPr>
          <p:nvPr/>
        </p:nvSpPr>
        <p:spPr bwMode="auto">
          <a:xfrm>
            <a:off x="6145213" y="4591050"/>
            <a:ext cx="97472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0" name="Rectangle 128"/>
          <p:cNvSpPr>
            <a:spLocks noChangeArrowheads="1"/>
          </p:cNvSpPr>
          <p:nvPr/>
        </p:nvSpPr>
        <p:spPr bwMode="auto">
          <a:xfrm>
            <a:off x="1831975" y="4603750"/>
            <a:ext cx="595313"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1" name="Rectangle 129"/>
          <p:cNvSpPr>
            <a:spLocks noChangeArrowheads="1"/>
          </p:cNvSpPr>
          <p:nvPr/>
        </p:nvSpPr>
        <p:spPr bwMode="auto">
          <a:xfrm>
            <a:off x="6132513" y="4935538"/>
            <a:ext cx="1019175" cy="34448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2" name="Rectangle 130"/>
          <p:cNvSpPr>
            <a:spLocks noChangeArrowheads="1"/>
          </p:cNvSpPr>
          <p:nvPr/>
        </p:nvSpPr>
        <p:spPr bwMode="auto">
          <a:xfrm>
            <a:off x="8156575" y="4591050"/>
            <a:ext cx="7143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3" name="Rectangle 131"/>
          <p:cNvSpPr>
            <a:spLocks noChangeArrowheads="1"/>
          </p:cNvSpPr>
          <p:nvPr/>
        </p:nvSpPr>
        <p:spPr bwMode="auto">
          <a:xfrm>
            <a:off x="7150100" y="4933950"/>
            <a:ext cx="1006475"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4" name="Rectangle 132"/>
          <p:cNvSpPr>
            <a:spLocks noChangeArrowheads="1"/>
          </p:cNvSpPr>
          <p:nvPr/>
        </p:nvSpPr>
        <p:spPr bwMode="auto">
          <a:xfrm>
            <a:off x="8129588" y="4933950"/>
            <a:ext cx="741362" cy="344488"/>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5" name="Rectangle 133"/>
          <p:cNvSpPr>
            <a:spLocks noChangeArrowheads="1"/>
          </p:cNvSpPr>
          <p:nvPr/>
        </p:nvSpPr>
        <p:spPr bwMode="auto">
          <a:xfrm>
            <a:off x="4106863" y="5278438"/>
            <a:ext cx="1019175" cy="379412"/>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6" name="Rectangle 134"/>
          <p:cNvSpPr>
            <a:spLocks noChangeArrowheads="1"/>
          </p:cNvSpPr>
          <p:nvPr/>
        </p:nvSpPr>
        <p:spPr bwMode="auto">
          <a:xfrm>
            <a:off x="5113338" y="5291138"/>
            <a:ext cx="1019175" cy="37147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7" name="Rectangle 135"/>
          <p:cNvSpPr>
            <a:spLocks noChangeArrowheads="1"/>
          </p:cNvSpPr>
          <p:nvPr/>
        </p:nvSpPr>
        <p:spPr bwMode="auto">
          <a:xfrm>
            <a:off x="6130925" y="5291138"/>
            <a:ext cx="1019175" cy="396875"/>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8" name="Rectangle 136"/>
          <p:cNvSpPr>
            <a:spLocks noChangeArrowheads="1"/>
          </p:cNvSpPr>
          <p:nvPr/>
        </p:nvSpPr>
        <p:spPr bwMode="auto">
          <a:xfrm>
            <a:off x="7124700" y="5278438"/>
            <a:ext cx="1019175" cy="388937"/>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95369" name="Rectangle 137"/>
          <p:cNvSpPr>
            <a:spLocks noChangeArrowheads="1"/>
          </p:cNvSpPr>
          <p:nvPr/>
        </p:nvSpPr>
        <p:spPr bwMode="auto">
          <a:xfrm>
            <a:off x="8156575" y="5291138"/>
            <a:ext cx="728663" cy="381000"/>
          </a:xfrm>
          <a:prstGeom prst="rect">
            <a:avLst/>
          </a:prstGeom>
          <a:noFill/>
          <a:ln w="3810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000000"/>
              </a:solidFill>
              <a:latin typeface="Arial" pitchFamily="34" charset="0"/>
            </a:endParaRPr>
          </a:p>
        </p:txBody>
      </p:sp>
      <p:sp>
        <p:nvSpPr>
          <p:cNvPr id="18572" name="Text Box 140"/>
          <p:cNvSpPr txBox="1">
            <a:spLocks noChangeArrowheads="1"/>
          </p:cNvSpPr>
          <p:nvPr/>
        </p:nvSpPr>
        <p:spPr bwMode="auto">
          <a:xfrm>
            <a:off x="468313" y="6021388"/>
            <a:ext cx="842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a:solidFill>
                  <a:srgbClr val="000000"/>
                </a:solidFill>
                <a:latin typeface="Century Gothic" pitchFamily="34" charset="0"/>
              </a:rPr>
              <a:t>What conclusions can be drawn from this table?</a:t>
            </a:r>
            <a:endParaRPr lang="en-US">
              <a:solidFill>
                <a:srgbClr val="000000"/>
              </a:solidFill>
              <a:latin typeface="Century Gothic" pitchFamily="34" charset="0"/>
            </a:endParaRPr>
          </a:p>
        </p:txBody>
      </p:sp>
    </p:spTree>
    <p:extLst>
      <p:ext uri="{BB962C8B-B14F-4D97-AF65-F5344CB8AC3E}">
        <p14:creationId xmlns:p14="http://schemas.microsoft.com/office/powerpoint/2010/main" val="707087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572">
                                            <p:txEl>
                                              <p:pRg st="0" end="0"/>
                                            </p:txEl>
                                          </p:spTgt>
                                        </p:tgtEl>
                                        <p:attrNameLst>
                                          <p:attrName>style.visibility</p:attrName>
                                        </p:attrNameLst>
                                      </p:cBhvr>
                                      <p:to>
                                        <p:strVal val="visible"/>
                                      </p:to>
                                    </p:set>
                                    <p:animEffect transition="in" filter="fade">
                                      <p:cBhvr>
                                        <p:cTn id="7" dur="2000"/>
                                        <p:tgtEl>
                                          <p:spTgt spid="185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Can healthy eating messages work</a:t>
            </a:r>
            <a:endParaRPr lang="en-GB" dirty="0"/>
          </a:p>
        </p:txBody>
      </p:sp>
      <p:sp>
        <p:nvSpPr>
          <p:cNvPr id="4" name="Subtitle 3"/>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lstStyle/>
          <a:p>
            <a:r>
              <a:rPr lang="en-GB" dirty="0" smtClean="0"/>
              <a:t>Population bases- North </a:t>
            </a:r>
            <a:r>
              <a:rPr lang="en-GB" dirty="0" err="1" smtClean="0"/>
              <a:t>Karella</a:t>
            </a:r>
            <a:endParaRPr lang="en-GB" dirty="0"/>
          </a:p>
        </p:txBody>
      </p:sp>
      <p:pic>
        <p:nvPicPr>
          <p:cNvPr id="32770" name="Picture 2"/>
          <p:cNvPicPr>
            <a:picLocks noGrp="1" noChangeAspect="1" noChangeArrowheads="1"/>
          </p:cNvPicPr>
          <p:nvPr>
            <p:ph idx="1"/>
          </p:nvPr>
        </p:nvPicPr>
        <p:blipFill>
          <a:blip r:embed="rId3"/>
          <a:srcRect/>
          <a:stretch>
            <a:fillRect/>
          </a:stretch>
        </p:blipFill>
        <p:spPr bwMode="auto">
          <a:xfrm>
            <a:off x="0" y="1000108"/>
            <a:ext cx="5286412" cy="5592287"/>
          </a:xfrm>
          <a:prstGeom prst="rect">
            <a:avLst/>
          </a:prstGeom>
          <a:noFill/>
          <a:ln w="9525">
            <a:noFill/>
            <a:miter lim="800000"/>
            <a:headEnd/>
            <a:tailEnd/>
          </a:ln>
          <a:effectLst/>
        </p:spPr>
      </p:pic>
      <p:sp>
        <p:nvSpPr>
          <p:cNvPr id="5" name="TextBox 4"/>
          <p:cNvSpPr txBox="1"/>
          <p:nvPr/>
        </p:nvSpPr>
        <p:spPr>
          <a:xfrm>
            <a:off x="5572132" y="1643050"/>
            <a:ext cx="2643206" cy="2308324"/>
          </a:xfrm>
          <a:prstGeom prst="rect">
            <a:avLst/>
          </a:prstGeom>
          <a:noFill/>
        </p:spPr>
        <p:txBody>
          <a:bodyPr wrap="square" rtlCol="0">
            <a:spAutoFit/>
          </a:bodyPr>
          <a:lstStyle/>
          <a:p>
            <a:r>
              <a:rPr lang="en-GB" dirty="0" smtClean="0"/>
              <a:t>Comprehensive activities where used, involving health and other services, schools, NGO's, innovative media campaigns, local media, supermarkets, food industry, agriculture etc</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3"/>
          <a:srcRect/>
          <a:stretch>
            <a:fillRect/>
          </a:stretch>
        </p:blipFill>
        <p:spPr bwMode="auto">
          <a:xfrm>
            <a:off x="0" y="285729"/>
            <a:ext cx="873379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a:srcRect/>
          <a:stretch>
            <a:fillRect/>
          </a:stretch>
        </p:blipFill>
        <p:spPr bwMode="auto">
          <a:xfrm>
            <a:off x="8229600" y="6215063"/>
            <a:ext cx="266700" cy="338137"/>
          </a:xfrm>
          <a:prstGeom prst="rect">
            <a:avLst/>
          </a:prstGeom>
          <a:noFill/>
          <a:ln w="9525">
            <a:noFill/>
            <a:miter lim="800000"/>
            <a:headEnd/>
            <a:tailEnd/>
          </a:ln>
          <a:effectLst/>
        </p:spPr>
      </p:pic>
      <p:sp>
        <p:nvSpPr>
          <p:cNvPr id="2056" name="Text Box 8"/>
          <p:cNvSpPr txBox="1">
            <a:spLocks noChangeArrowheads="1"/>
          </p:cNvSpPr>
          <p:nvPr/>
        </p:nvSpPr>
        <p:spPr bwMode="auto">
          <a:xfrm>
            <a:off x="304800" y="6216650"/>
            <a:ext cx="4843463" cy="336550"/>
          </a:xfrm>
          <a:prstGeom prst="rect">
            <a:avLst/>
          </a:prstGeom>
          <a:noFill/>
          <a:ln w="9525">
            <a:noFill/>
            <a:miter lim="800000"/>
            <a:headEnd/>
            <a:tailEnd/>
          </a:ln>
          <a:effectLst/>
        </p:spPr>
        <p:txBody>
          <a:bodyPr>
            <a:spAutoFit/>
          </a:bodyPr>
          <a:lstStyle/>
          <a:p>
            <a:pPr>
              <a:spcBef>
                <a:spcPct val="50000"/>
              </a:spcBef>
            </a:pPr>
            <a:r>
              <a:rPr lang="en-GB" sz="1600">
                <a:latin typeface="Arial" charset="0"/>
              </a:rPr>
              <a:t>Office for National Statistics (2000)         </a:t>
            </a:r>
          </a:p>
        </p:txBody>
      </p:sp>
      <p:sp>
        <p:nvSpPr>
          <p:cNvPr id="2057" name="Text Box 9"/>
          <p:cNvSpPr txBox="1">
            <a:spLocks noChangeArrowheads="1"/>
          </p:cNvSpPr>
          <p:nvPr/>
        </p:nvSpPr>
        <p:spPr bwMode="auto">
          <a:xfrm>
            <a:off x="6248400" y="6216650"/>
            <a:ext cx="2438400" cy="336550"/>
          </a:xfrm>
          <a:prstGeom prst="rect">
            <a:avLst/>
          </a:prstGeom>
          <a:noFill/>
          <a:ln w="9525">
            <a:noFill/>
            <a:miter lim="800000"/>
            <a:headEnd/>
            <a:tailEnd/>
          </a:ln>
          <a:effectLst/>
        </p:spPr>
        <p:txBody>
          <a:bodyPr>
            <a:spAutoFit/>
          </a:bodyPr>
          <a:lstStyle/>
          <a:p>
            <a:pPr>
              <a:spcBef>
                <a:spcPct val="50000"/>
              </a:spcBef>
            </a:pPr>
            <a:r>
              <a:rPr lang="en-GB" sz="1600">
                <a:latin typeface="Arial" charset="0"/>
              </a:rPr>
              <a:t>www.heartstats.org</a:t>
            </a:r>
          </a:p>
        </p:txBody>
      </p:sp>
      <p:sp>
        <p:nvSpPr>
          <p:cNvPr id="2059" name="Text Box 11"/>
          <p:cNvSpPr txBox="1">
            <a:spLocks noChangeArrowheads="1"/>
          </p:cNvSpPr>
          <p:nvPr/>
        </p:nvSpPr>
        <p:spPr bwMode="auto">
          <a:xfrm>
            <a:off x="1042988" y="333375"/>
            <a:ext cx="7508875" cy="641350"/>
          </a:xfrm>
          <a:prstGeom prst="rect">
            <a:avLst/>
          </a:prstGeom>
          <a:noFill/>
          <a:ln w="9525">
            <a:noFill/>
            <a:miter lim="800000"/>
            <a:headEnd/>
            <a:tailEnd/>
          </a:ln>
          <a:effectLst/>
        </p:spPr>
        <p:txBody>
          <a:bodyPr>
            <a:spAutoFit/>
          </a:bodyPr>
          <a:lstStyle/>
          <a:p>
            <a:pPr algn="ctr"/>
            <a:r>
              <a:rPr lang="en-US" sz="1800" b="1">
                <a:latin typeface="Arial" charset="0"/>
              </a:rPr>
              <a:t>Prevalence of treated CHD by sex and deprivation category, 1994/98, England and Wales</a:t>
            </a:r>
            <a:endParaRPr lang="en-GB" sz="1800" b="1">
              <a:latin typeface="Arial" charset="0"/>
            </a:endParaRPr>
          </a:p>
        </p:txBody>
      </p:sp>
      <p:graphicFrame>
        <p:nvGraphicFramePr>
          <p:cNvPr id="2061" name="Object 13"/>
          <p:cNvGraphicFramePr>
            <a:graphicFrameLocks noChangeAspect="1"/>
          </p:cNvGraphicFramePr>
          <p:nvPr/>
        </p:nvGraphicFramePr>
        <p:xfrm>
          <a:off x="781050" y="752475"/>
          <a:ext cx="7581900" cy="5353050"/>
        </p:xfrm>
        <a:graphic>
          <a:graphicData uri="http://schemas.openxmlformats.org/presentationml/2006/ole">
            <mc:AlternateContent xmlns:mc="http://schemas.openxmlformats.org/markup-compatibility/2006">
              <mc:Choice xmlns:v="urn:schemas-microsoft-com:vml" Requires="v">
                <p:oleObj spid="_x0000_s89099" name="Chart" r:id="rId6" imgW="7581900" imgH="5353050" progId="Excel.Sheet.8">
                  <p:embed/>
                </p:oleObj>
              </mc:Choice>
              <mc:Fallback>
                <p:oleObj name="Chart" r:id="rId6" imgW="7581900" imgH="5353050" progId="Excel.Sheet.8">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752475"/>
                        <a:ext cx="75819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4578" name="Picture 2" descr="fig001"/>
          <p:cNvPicPr>
            <a:picLocks noChangeAspect="1" noChangeArrowheads="1"/>
          </p:cNvPicPr>
          <p:nvPr/>
        </p:nvPicPr>
        <p:blipFill>
          <a:blip r:embed="rId3"/>
          <a:srcRect/>
          <a:stretch>
            <a:fillRect/>
          </a:stretch>
        </p:blipFill>
        <p:spPr bwMode="auto">
          <a:xfrm>
            <a:off x="101600" y="228600"/>
            <a:ext cx="8940800" cy="6627813"/>
          </a:xfrm>
          <a:prstGeom prst="rect">
            <a:avLst/>
          </a:prstGeom>
          <a:noFill/>
          <a:ln w="9525">
            <a:noFill/>
            <a:miter lim="800000"/>
            <a:headEnd/>
            <a:tailEnd/>
          </a:ln>
        </p:spPr>
      </p:pic>
      <p:sp useBgFill="1">
        <p:nvSpPr>
          <p:cNvPr id="24579" name="Rectangle 3"/>
          <p:cNvSpPr>
            <a:spLocks noChangeArrowheads="1"/>
          </p:cNvSpPr>
          <p:nvPr/>
        </p:nvSpPr>
        <p:spPr bwMode="auto">
          <a:xfrm>
            <a:off x="1016000" y="228600"/>
            <a:ext cx="6637338" cy="2133600"/>
          </a:xfrm>
          <a:prstGeom prst="rect">
            <a:avLst/>
          </a:prstGeom>
          <a:ln w="12700">
            <a:noFill/>
            <a:miter lim="800000"/>
            <a:headEnd/>
            <a:tailEnd/>
          </a:ln>
        </p:spPr>
        <p:txBody>
          <a:bodyPr wrap="none" anchor="ctr"/>
          <a:lstStyle/>
          <a:p>
            <a:endParaRPr lang="en-US"/>
          </a:p>
        </p:txBody>
      </p:sp>
      <p:sp>
        <p:nvSpPr>
          <p:cNvPr id="24580" name="Line 4"/>
          <p:cNvSpPr>
            <a:spLocks noChangeShapeType="1"/>
          </p:cNvSpPr>
          <p:nvPr/>
        </p:nvSpPr>
        <p:spPr bwMode="auto">
          <a:xfrm>
            <a:off x="1219200" y="1143000"/>
            <a:ext cx="587375" cy="1588"/>
          </a:xfrm>
          <a:prstGeom prst="line">
            <a:avLst/>
          </a:prstGeom>
          <a:noFill/>
          <a:ln w="53975">
            <a:solidFill>
              <a:srgbClr val="00FF40"/>
            </a:solidFill>
            <a:round/>
            <a:headEnd/>
            <a:tailEnd/>
          </a:ln>
        </p:spPr>
        <p:txBody>
          <a:bodyPr/>
          <a:lstStyle/>
          <a:p>
            <a:endParaRPr lang="en-GB"/>
          </a:p>
        </p:txBody>
      </p:sp>
      <p:sp>
        <p:nvSpPr>
          <p:cNvPr id="24581" name="Rectangle 5"/>
          <p:cNvSpPr>
            <a:spLocks noChangeArrowheads="1"/>
          </p:cNvSpPr>
          <p:nvPr/>
        </p:nvSpPr>
        <p:spPr bwMode="auto">
          <a:xfrm>
            <a:off x="1897063" y="990600"/>
            <a:ext cx="1763712" cy="288925"/>
          </a:xfrm>
          <a:prstGeom prst="rect">
            <a:avLst/>
          </a:prstGeom>
          <a:noFill/>
          <a:ln w="9525">
            <a:noFill/>
            <a:miter lim="800000"/>
            <a:headEnd/>
            <a:tailEnd/>
          </a:ln>
        </p:spPr>
        <p:txBody>
          <a:bodyPr wrap="none" lIns="0" tIns="0" rIns="0" bIns="0">
            <a:spAutoFit/>
          </a:bodyPr>
          <a:lstStyle/>
          <a:p>
            <a:pPr eaLnBrk="0" hangingPunct="0"/>
            <a:r>
              <a:rPr lang="en-US" sz="1900" b="1">
                <a:solidFill>
                  <a:srgbClr val="FFFFFF"/>
                </a:solidFill>
                <a:latin typeface="Arial" charset="0"/>
              </a:rPr>
              <a:t>Placebo (n=1082)</a:t>
            </a:r>
            <a:endParaRPr lang="en-US" sz="2400" b="1">
              <a:latin typeface="Times New Roman" pitchFamily="18" charset="0"/>
            </a:endParaRPr>
          </a:p>
        </p:txBody>
      </p:sp>
      <p:sp>
        <p:nvSpPr>
          <p:cNvPr id="24582" name="Line 6"/>
          <p:cNvSpPr>
            <a:spLocks noChangeShapeType="1"/>
          </p:cNvSpPr>
          <p:nvPr/>
        </p:nvSpPr>
        <p:spPr bwMode="auto">
          <a:xfrm>
            <a:off x="1219200" y="1524000"/>
            <a:ext cx="587375" cy="1588"/>
          </a:xfrm>
          <a:prstGeom prst="line">
            <a:avLst/>
          </a:prstGeom>
          <a:noFill/>
          <a:ln w="53975">
            <a:solidFill>
              <a:schemeClr val="tx2"/>
            </a:solidFill>
            <a:round/>
            <a:headEnd/>
            <a:tailEnd/>
          </a:ln>
        </p:spPr>
        <p:txBody>
          <a:bodyPr/>
          <a:lstStyle/>
          <a:p>
            <a:endParaRPr lang="en-GB"/>
          </a:p>
        </p:txBody>
      </p:sp>
      <p:sp>
        <p:nvSpPr>
          <p:cNvPr id="24583" name="Rectangle 7"/>
          <p:cNvSpPr>
            <a:spLocks noChangeArrowheads="1"/>
          </p:cNvSpPr>
          <p:nvPr/>
        </p:nvSpPr>
        <p:spPr bwMode="auto">
          <a:xfrm>
            <a:off x="1897063" y="1371600"/>
            <a:ext cx="4133850" cy="288925"/>
          </a:xfrm>
          <a:prstGeom prst="rect">
            <a:avLst/>
          </a:prstGeom>
          <a:noFill/>
          <a:ln w="9525">
            <a:noFill/>
            <a:miter lim="800000"/>
            <a:headEnd/>
            <a:tailEnd/>
          </a:ln>
        </p:spPr>
        <p:txBody>
          <a:bodyPr wrap="none" lIns="0" tIns="0" rIns="0" bIns="0">
            <a:spAutoFit/>
          </a:bodyPr>
          <a:lstStyle/>
          <a:p>
            <a:pPr eaLnBrk="0" hangingPunct="0"/>
            <a:r>
              <a:rPr lang="en-US" sz="1900" b="1">
                <a:solidFill>
                  <a:srgbClr val="FFFFFF"/>
                </a:solidFill>
                <a:latin typeface="Arial" charset="0"/>
              </a:rPr>
              <a:t>Metformin (n=1073, p&lt;0.001 vs. Placebo</a:t>
            </a:r>
            <a:r>
              <a:rPr lang="en-US" sz="1900">
                <a:solidFill>
                  <a:srgbClr val="FFFFFF"/>
                </a:solidFill>
                <a:latin typeface="Arial" charset="0"/>
              </a:rPr>
              <a:t>)</a:t>
            </a:r>
            <a:endParaRPr lang="en-US" sz="2400">
              <a:latin typeface="Times New Roman" pitchFamily="18" charset="0"/>
            </a:endParaRPr>
          </a:p>
        </p:txBody>
      </p:sp>
      <p:sp>
        <p:nvSpPr>
          <p:cNvPr id="24584" name="Line 8"/>
          <p:cNvSpPr>
            <a:spLocks noChangeShapeType="1"/>
          </p:cNvSpPr>
          <p:nvPr/>
        </p:nvSpPr>
        <p:spPr bwMode="auto">
          <a:xfrm>
            <a:off x="1219200" y="1828800"/>
            <a:ext cx="587375" cy="1588"/>
          </a:xfrm>
          <a:prstGeom prst="line">
            <a:avLst/>
          </a:prstGeom>
          <a:noFill/>
          <a:ln w="53975">
            <a:solidFill>
              <a:srgbClr val="80FFFF"/>
            </a:solidFill>
            <a:round/>
            <a:headEnd/>
            <a:tailEnd/>
          </a:ln>
        </p:spPr>
        <p:txBody>
          <a:bodyPr/>
          <a:lstStyle/>
          <a:p>
            <a:endParaRPr lang="en-GB"/>
          </a:p>
        </p:txBody>
      </p:sp>
      <p:sp>
        <p:nvSpPr>
          <p:cNvPr id="24585" name="Rectangle 9"/>
          <p:cNvSpPr>
            <a:spLocks noChangeArrowheads="1"/>
          </p:cNvSpPr>
          <p:nvPr/>
        </p:nvSpPr>
        <p:spPr bwMode="auto">
          <a:xfrm>
            <a:off x="1897063" y="1708150"/>
            <a:ext cx="4230687" cy="577850"/>
          </a:xfrm>
          <a:prstGeom prst="rect">
            <a:avLst/>
          </a:prstGeom>
          <a:noFill/>
          <a:ln w="9525">
            <a:noFill/>
            <a:miter lim="800000"/>
            <a:headEnd/>
            <a:tailEnd/>
          </a:ln>
        </p:spPr>
        <p:txBody>
          <a:bodyPr wrap="none" lIns="0" tIns="0" rIns="0" bIns="0">
            <a:spAutoFit/>
          </a:bodyPr>
          <a:lstStyle/>
          <a:p>
            <a:pPr eaLnBrk="0" hangingPunct="0"/>
            <a:r>
              <a:rPr lang="en-US" sz="1900" b="1">
                <a:solidFill>
                  <a:srgbClr val="FFFFFF"/>
                </a:solidFill>
                <a:latin typeface="Arial" charset="0"/>
              </a:rPr>
              <a:t>Lifestyle (n=1079, p&lt;0.001 vs. Metformin ,</a:t>
            </a:r>
          </a:p>
          <a:p>
            <a:pPr eaLnBrk="0" hangingPunct="0"/>
            <a:r>
              <a:rPr lang="en-US" sz="1900" b="1">
                <a:solidFill>
                  <a:srgbClr val="FFFFFF"/>
                </a:solidFill>
                <a:latin typeface="Arial" charset="0"/>
              </a:rPr>
              <a:t>                               p&lt;0.001 vs. Placebo</a:t>
            </a:r>
            <a:r>
              <a:rPr lang="en-US" sz="1900">
                <a:solidFill>
                  <a:srgbClr val="FFFFFF"/>
                </a:solidFill>
                <a:latin typeface="Arial" charset="0"/>
              </a:rPr>
              <a:t>)</a:t>
            </a:r>
            <a:endParaRPr lang="en-US" sz="2400">
              <a:latin typeface="Times New Roman" pitchFamily="18" charset="0"/>
            </a:endParaRPr>
          </a:p>
        </p:txBody>
      </p:sp>
      <p:sp>
        <p:nvSpPr>
          <p:cNvPr id="14346" name="Rectangle 10"/>
          <p:cNvSpPr>
            <a:spLocks noChangeArrowheads="1"/>
          </p:cNvSpPr>
          <p:nvPr/>
        </p:nvSpPr>
        <p:spPr bwMode="auto">
          <a:xfrm>
            <a:off x="2370138" y="228600"/>
            <a:ext cx="4826000" cy="549275"/>
          </a:xfrm>
          <a:prstGeom prst="rect">
            <a:avLst/>
          </a:prstGeom>
          <a:noFill/>
          <a:ln w="9525">
            <a:noFill/>
            <a:miter lim="800000"/>
            <a:headEnd/>
            <a:tailEnd/>
          </a:ln>
        </p:spPr>
        <p:txBody>
          <a:bodyPr wrap="none" lIns="0" tIns="0" rIns="0" bIns="0">
            <a:spAutoFit/>
          </a:bodyPr>
          <a:lstStyle/>
          <a:p>
            <a:pPr eaLnBrk="0" hangingPunct="0"/>
            <a:r>
              <a:rPr lang="en-US" sz="3600" b="1">
                <a:solidFill>
                  <a:srgbClr val="FFFF00"/>
                </a:solidFill>
                <a:effectLst>
                  <a:outerShdw blurRad="38100" dist="38100" dir="2700000" algn="tl">
                    <a:srgbClr val="000000"/>
                  </a:outerShdw>
                </a:effectLst>
                <a:latin typeface="Arial" charset="0"/>
              </a:rPr>
              <a:t>Incidence of Diabetes</a:t>
            </a:r>
            <a:r>
              <a:rPr lang="en-US" sz="3600" b="1">
                <a:solidFill>
                  <a:schemeClr val="tx2"/>
                </a:solidFill>
                <a:effectLst>
                  <a:outerShdw blurRad="38100" dist="38100" dir="2700000" algn="tl">
                    <a:srgbClr val="000000"/>
                  </a:outerShdw>
                </a:effectLst>
                <a:latin typeface="Arial" charset="0"/>
              </a:rPr>
              <a:t> </a:t>
            </a:r>
            <a:endParaRPr lang="en-US" sz="3600" b="1">
              <a:solidFill>
                <a:schemeClr val="tx2"/>
              </a:solidFill>
              <a:effectLst>
                <a:outerShdw blurRad="38100" dist="38100" dir="2700000" algn="tl">
                  <a:srgbClr val="000000"/>
                </a:outerShdw>
              </a:effectLst>
              <a:latin typeface="Times New Roman" pitchFamily="18" charset="0"/>
            </a:endParaRPr>
          </a:p>
        </p:txBody>
      </p:sp>
      <p:sp>
        <p:nvSpPr>
          <p:cNvPr id="14347" name="Text Box 11"/>
          <p:cNvSpPr txBox="1">
            <a:spLocks noChangeArrowheads="1"/>
          </p:cNvSpPr>
          <p:nvPr/>
        </p:nvSpPr>
        <p:spPr bwMode="auto">
          <a:xfrm>
            <a:off x="1084263" y="2332038"/>
            <a:ext cx="2500312" cy="1266825"/>
          </a:xfrm>
          <a:prstGeom prst="rect">
            <a:avLst/>
          </a:prstGeom>
          <a:noFill/>
          <a:ln w="12700">
            <a:noFill/>
            <a:miter lim="800000"/>
            <a:headEnd/>
            <a:tailEnd/>
          </a:ln>
          <a:effectLst/>
        </p:spPr>
        <p:txBody>
          <a:bodyPr wrap="none" lIns="93662" tIns="47625" rIns="93662" bIns="47625">
            <a:spAutoFit/>
          </a:bodyPr>
          <a:lstStyle/>
          <a:p>
            <a:pPr eaLnBrk="0" hangingPunct="0">
              <a:lnSpc>
                <a:spcPct val="107000"/>
              </a:lnSpc>
            </a:pPr>
            <a:r>
              <a:rPr lang="en-US" sz="2400" b="1" u="sng">
                <a:effectLst>
                  <a:outerShdw blurRad="38100" dist="38100" dir="2700000" algn="tl">
                    <a:srgbClr val="000000"/>
                  </a:outerShdw>
                </a:effectLst>
                <a:latin typeface="Arial" charset="0"/>
              </a:rPr>
              <a:t>Risk reduction</a:t>
            </a:r>
          </a:p>
          <a:p>
            <a:pPr eaLnBrk="0" hangingPunct="0">
              <a:lnSpc>
                <a:spcPct val="107000"/>
              </a:lnSpc>
            </a:pPr>
            <a:r>
              <a:rPr lang="en-US" sz="2400" b="1">
                <a:solidFill>
                  <a:srgbClr val="FFFF00"/>
                </a:solidFill>
                <a:effectLst>
                  <a:outerShdw blurRad="38100" dist="38100" dir="2700000" algn="tl">
                    <a:srgbClr val="000000"/>
                  </a:outerShdw>
                </a:effectLst>
                <a:latin typeface="Arial" charset="0"/>
              </a:rPr>
              <a:t>31% by metformin</a:t>
            </a:r>
            <a:endParaRPr lang="en-US" sz="2400" b="1" u="sng">
              <a:effectLst>
                <a:outerShdw blurRad="38100" dist="38100" dir="2700000" algn="tl">
                  <a:srgbClr val="000000"/>
                </a:outerShdw>
              </a:effectLst>
              <a:latin typeface="Arial" charset="0"/>
            </a:endParaRPr>
          </a:p>
          <a:p>
            <a:pPr eaLnBrk="0" hangingPunct="0">
              <a:lnSpc>
                <a:spcPct val="107000"/>
              </a:lnSpc>
            </a:pPr>
            <a:r>
              <a:rPr lang="en-US" sz="2400" b="1">
                <a:solidFill>
                  <a:srgbClr val="21FDF3"/>
                </a:solidFill>
                <a:effectLst>
                  <a:outerShdw blurRad="38100" dist="38100" dir="2700000" algn="tl">
                    <a:srgbClr val="000000"/>
                  </a:outerShdw>
                </a:effectLst>
                <a:latin typeface="Arial" charset="0"/>
              </a:rPr>
              <a:t>58% by lifestyle</a:t>
            </a:r>
            <a:endParaRPr lang="en-US" sz="2400" b="1">
              <a:solidFill>
                <a:srgbClr val="FFFF00"/>
              </a:solidFill>
              <a:effectLst>
                <a:outerShdw blurRad="38100" dist="38100" dir="2700000" algn="tl">
                  <a:srgbClr val="000000"/>
                </a:outerShdw>
              </a:effectLst>
              <a:latin typeface="Arial" charset="0"/>
            </a:endParaRPr>
          </a:p>
        </p:txBody>
      </p:sp>
      <p:sp>
        <p:nvSpPr>
          <p:cNvPr id="24588" name="Rectangle 12"/>
          <p:cNvSpPr>
            <a:spLocks noChangeArrowheads="1"/>
          </p:cNvSpPr>
          <p:nvPr/>
        </p:nvSpPr>
        <p:spPr bwMode="auto">
          <a:xfrm>
            <a:off x="203200" y="6400800"/>
            <a:ext cx="4538663" cy="336550"/>
          </a:xfrm>
          <a:prstGeom prst="rect">
            <a:avLst/>
          </a:prstGeom>
          <a:noFill/>
          <a:ln w="12700">
            <a:noFill/>
            <a:miter lim="800000"/>
            <a:headEnd/>
            <a:tailEnd/>
          </a:ln>
        </p:spPr>
        <p:txBody>
          <a:bodyPr wrap="none">
            <a:spAutoFit/>
          </a:bodyPr>
          <a:lstStyle/>
          <a:p>
            <a:pPr eaLnBrk="0" hangingPunct="0"/>
            <a:r>
              <a:rPr lang="en-US" sz="1600" b="1">
                <a:latin typeface="Arial" charset="0"/>
              </a:rPr>
              <a:t>The DPP Research Group, </a:t>
            </a:r>
            <a:r>
              <a:rPr lang="en-US" sz="1600" b="1" i="1">
                <a:latin typeface="Arial" charset="0"/>
              </a:rPr>
              <a:t>NEJM 346</a:t>
            </a:r>
            <a:r>
              <a:rPr lang="en-US" sz="1600" b="1">
                <a:latin typeface="Arial" charset="0"/>
              </a:rPr>
              <a:t>:393-403, 2002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r>
              <a:rPr lang="en-GB" smtClean="0"/>
              <a:t>Sustained effect</a:t>
            </a:r>
          </a:p>
        </p:txBody>
      </p:sp>
      <p:pic>
        <p:nvPicPr>
          <p:cNvPr id="27651" name="Picture 6"/>
          <p:cNvPicPr>
            <a:picLocks noGrp="1" noChangeAspect="1" noChangeArrowheads="1"/>
          </p:cNvPicPr>
          <p:nvPr>
            <p:ph idx="1"/>
          </p:nvPr>
        </p:nvPicPr>
        <p:blipFill>
          <a:blip r:embed="rId3"/>
          <a:srcRect/>
          <a:stretch>
            <a:fillRect/>
          </a:stretch>
        </p:blipFill>
        <p:spPr>
          <a:xfrm>
            <a:off x="2268538" y="1628775"/>
            <a:ext cx="5164137" cy="4114800"/>
          </a:xfrm>
          <a:noFill/>
        </p:spPr>
      </p:pic>
      <p:sp>
        <p:nvSpPr>
          <p:cNvPr id="27652" name="Text Box 7"/>
          <p:cNvSpPr txBox="1">
            <a:spLocks noChangeArrowheads="1"/>
          </p:cNvSpPr>
          <p:nvPr/>
        </p:nvSpPr>
        <p:spPr bwMode="auto">
          <a:xfrm>
            <a:off x="0" y="5667375"/>
            <a:ext cx="8820150" cy="915988"/>
          </a:xfrm>
          <a:prstGeom prst="rect">
            <a:avLst/>
          </a:prstGeom>
          <a:noFill/>
          <a:ln w="9525">
            <a:noFill/>
            <a:miter lim="800000"/>
            <a:headEnd/>
            <a:tailEnd/>
          </a:ln>
        </p:spPr>
        <p:txBody>
          <a:bodyPr>
            <a:spAutoFit/>
          </a:bodyPr>
          <a:lstStyle/>
          <a:p>
            <a:r>
              <a:rPr lang="en-GB" b="1"/>
              <a:t>During the total follow-up, the incidence of type 2 diabetes was 4·3 and 7·4 per 100 person-years in the intervention and control group,  respectively indicating 43% reduction in relative risk</a:t>
            </a:r>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pPr eaLnBrk="1" hangingPunct="1">
              <a:defRPr/>
            </a:pPr>
            <a:r>
              <a:rPr lang="en-GB" smtClean="0"/>
              <a:t>Simple mix of advice and support</a:t>
            </a:r>
          </a:p>
        </p:txBody>
      </p:sp>
      <p:sp>
        <p:nvSpPr>
          <p:cNvPr id="32773" name="Rectangle 5"/>
          <p:cNvSpPr>
            <a:spLocks noGrp="1" noChangeArrowheads="1"/>
          </p:cNvSpPr>
          <p:nvPr>
            <p:ph type="body" sz="half" idx="1"/>
          </p:nvPr>
        </p:nvSpPr>
        <p:spPr/>
        <p:txBody>
          <a:bodyPr/>
          <a:lstStyle/>
          <a:p>
            <a:pPr eaLnBrk="1" hangingPunct="1">
              <a:lnSpc>
                <a:spcPct val="80000"/>
              </a:lnSpc>
              <a:buFont typeface="Wingdings" pitchFamily="2" charset="2"/>
              <a:buNone/>
            </a:pPr>
            <a:r>
              <a:rPr lang="en-US" sz="1800" b="1" u="sng" smtClean="0"/>
              <a:t>American DDP</a:t>
            </a:r>
          </a:p>
          <a:p>
            <a:pPr eaLnBrk="1" hangingPunct="1">
              <a:lnSpc>
                <a:spcPct val="80000"/>
              </a:lnSpc>
              <a:buFont typeface="Wingdings" pitchFamily="2" charset="2"/>
              <a:buNone/>
            </a:pPr>
            <a:endParaRPr lang="en-US" sz="1800" b="1" u="sng" smtClean="0"/>
          </a:p>
          <a:p>
            <a:pPr eaLnBrk="1" hangingPunct="1">
              <a:lnSpc>
                <a:spcPct val="80000"/>
              </a:lnSpc>
            </a:pPr>
            <a:r>
              <a:rPr lang="en-US" sz="1400" b="1" u="sng" smtClean="0"/>
              <a:t>&gt;</a:t>
            </a:r>
            <a:r>
              <a:rPr lang="en-US" sz="1400" b="1" smtClean="0"/>
              <a:t> 7% loss of body weight and maintenance of weight loss</a:t>
            </a:r>
          </a:p>
          <a:p>
            <a:pPr eaLnBrk="1" hangingPunct="1">
              <a:lnSpc>
                <a:spcPct val="80000"/>
              </a:lnSpc>
            </a:pPr>
            <a:r>
              <a:rPr lang="en-US" sz="1400" b="1" smtClean="0"/>
              <a:t>Dietary fat goal --  &lt;25% of calories from fat</a:t>
            </a:r>
          </a:p>
          <a:p>
            <a:pPr eaLnBrk="1" hangingPunct="1">
              <a:lnSpc>
                <a:spcPct val="80000"/>
              </a:lnSpc>
            </a:pPr>
            <a:r>
              <a:rPr lang="en-US" sz="1400" b="1" smtClean="0"/>
              <a:t> Calorie intake goal -- 1200-1800 kcal/day</a:t>
            </a:r>
            <a:endParaRPr lang="en-US" sz="1400" b="1" u="sng" smtClean="0"/>
          </a:p>
          <a:p>
            <a:pPr eaLnBrk="1" hangingPunct="1">
              <a:lnSpc>
                <a:spcPct val="80000"/>
              </a:lnSpc>
            </a:pPr>
            <a:r>
              <a:rPr lang="en-US" sz="1400" b="1" u="sng" smtClean="0"/>
              <a:t>&gt;</a:t>
            </a:r>
            <a:r>
              <a:rPr lang="en-US" sz="1400" b="1" smtClean="0"/>
              <a:t> 150 minutes per week of physical activity</a:t>
            </a:r>
          </a:p>
          <a:p>
            <a:pPr eaLnBrk="1" hangingPunct="1">
              <a:lnSpc>
                <a:spcPct val="130000"/>
              </a:lnSpc>
              <a:buClr>
                <a:schemeClr val="tx1"/>
              </a:buClr>
            </a:pPr>
            <a:r>
              <a:rPr lang="en-US" sz="1400" b="1" smtClean="0"/>
              <a:t>16 session core curriculum (over 24 weeks) </a:t>
            </a:r>
          </a:p>
          <a:p>
            <a:pPr eaLnBrk="1" hangingPunct="1">
              <a:lnSpc>
                <a:spcPct val="130000"/>
              </a:lnSpc>
              <a:buClr>
                <a:schemeClr val="tx1"/>
              </a:buClr>
            </a:pPr>
            <a:r>
              <a:rPr lang="en-US" sz="1400" b="1" smtClean="0"/>
              <a:t>Long-term maintenance program</a:t>
            </a:r>
          </a:p>
          <a:p>
            <a:pPr eaLnBrk="1" hangingPunct="1">
              <a:lnSpc>
                <a:spcPct val="130000"/>
              </a:lnSpc>
              <a:buClr>
                <a:schemeClr val="tx1"/>
              </a:buClr>
            </a:pPr>
            <a:r>
              <a:rPr lang="en-US" sz="1400" b="1" smtClean="0"/>
              <a:t>Supervised by a case manager</a:t>
            </a:r>
          </a:p>
          <a:p>
            <a:pPr eaLnBrk="1" hangingPunct="1">
              <a:lnSpc>
                <a:spcPct val="130000"/>
              </a:lnSpc>
              <a:buClr>
                <a:schemeClr val="tx1"/>
              </a:buClr>
            </a:pPr>
            <a:r>
              <a:rPr lang="en-US" sz="1400" b="1" smtClean="0"/>
              <a:t>Access to lifestyle support staff</a:t>
            </a:r>
          </a:p>
          <a:p>
            <a:pPr eaLnBrk="1" hangingPunct="1">
              <a:lnSpc>
                <a:spcPct val="80000"/>
              </a:lnSpc>
              <a:buFont typeface="Wingdings" pitchFamily="2" charset="2"/>
              <a:buNone/>
            </a:pPr>
            <a:endParaRPr lang="en-GB" sz="1400" b="1" smtClean="0"/>
          </a:p>
        </p:txBody>
      </p:sp>
      <p:sp>
        <p:nvSpPr>
          <p:cNvPr id="32774" name="Rectangle 6"/>
          <p:cNvSpPr>
            <a:spLocks noGrp="1" noChangeArrowheads="1"/>
          </p:cNvSpPr>
          <p:nvPr>
            <p:ph type="body" sz="half" idx="2"/>
          </p:nvPr>
        </p:nvSpPr>
        <p:spPr/>
        <p:txBody>
          <a:bodyPr/>
          <a:lstStyle/>
          <a:p>
            <a:pPr eaLnBrk="1" hangingPunct="1">
              <a:lnSpc>
                <a:spcPct val="80000"/>
              </a:lnSpc>
              <a:buFont typeface="Wingdings" pitchFamily="2" charset="2"/>
              <a:buNone/>
            </a:pPr>
            <a:r>
              <a:rPr lang="en-GB" sz="1800" b="1" u="sng" smtClean="0">
                <a:effectLst/>
              </a:rPr>
              <a:t>Finnish Diabetes Prevention</a:t>
            </a:r>
          </a:p>
          <a:p>
            <a:pPr eaLnBrk="1" hangingPunct="1">
              <a:lnSpc>
                <a:spcPct val="80000"/>
              </a:lnSpc>
              <a:buFont typeface="Wingdings" pitchFamily="2" charset="2"/>
              <a:buNone/>
            </a:pPr>
            <a:endParaRPr lang="en-GB" sz="1800" b="1" u="sng" smtClean="0">
              <a:effectLst/>
            </a:endParaRPr>
          </a:p>
          <a:p>
            <a:pPr eaLnBrk="1" hangingPunct="1">
              <a:lnSpc>
                <a:spcPct val="80000"/>
              </a:lnSpc>
            </a:pPr>
            <a:r>
              <a:rPr lang="en-GB" sz="1400" smtClean="0">
                <a:effectLst/>
              </a:rPr>
              <a:t>The main goals of the intervention were: weight reduction of 5% or more; less than 30% of the daily energy intake from fat; less than 10% of the daily energy intake from saturated fat; fibre intake 15 g per 1000 kcal or more; and moderately intense physical activity 30 min per day or more.</a:t>
            </a:r>
          </a:p>
          <a:p>
            <a:pPr eaLnBrk="1" hangingPunct="1">
              <a:lnSpc>
                <a:spcPct val="80000"/>
              </a:lnSpc>
            </a:pPr>
            <a:r>
              <a:rPr lang="en-GB" sz="1400" smtClean="0">
                <a:effectLst/>
              </a:rPr>
              <a:t>The participants in the intervention group were given detailed and individualised counselling to achieve the lifestyle goals. They had seven personal counselling sessions with the study nutritionist during the fi rst year and every 3 months thereafter.</a:t>
            </a:r>
          </a:p>
          <a:p>
            <a:pPr eaLnBrk="1" hangingPunct="1">
              <a:lnSpc>
                <a:spcPct val="80000"/>
              </a:lnSpc>
              <a:buFont typeface="Wingdings" pitchFamily="2" charset="2"/>
              <a:buNone/>
            </a:pPr>
            <a:endParaRPr lang="en-GB"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95288" y="836613"/>
            <a:ext cx="8172450" cy="3600450"/>
          </a:xfrm>
        </p:spPr>
        <p:txBody>
          <a:bodyPr/>
          <a:lstStyle/>
          <a:p>
            <a:pPr algn="l"/>
            <a:r>
              <a:rPr lang="en-US" sz="4800" b="0">
                <a:solidFill>
                  <a:schemeClr val="tx1"/>
                </a:solidFill>
                <a:latin typeface="Arial Narrow" pitchFamily="34" charset="0"/>
              </a:rPr>
              <a:t>Effectiveness of weight management interventions in UK Primary Care</a:t>
            </a:r>
            <a:br>
              <a:rPr lang="en-US" sz="4800" b="0">
                <a:solidFill>
                  <a:schemeClr val="tx1"/>
                </a:solidFill>
                <a:latin typeface="Arial Narrow" pitchFamily="34" charset="0"/>
              </a:rPr>
            </a:br>
            <a:r>
              <a:rPr lang="en-US" sz="4800" b="0">
                <a:solidFill>
                  <a:srgbClr val="2199DB"/>
                </a:solidFill>
                <a:latin typeface="Arial Narrow" pitchFamily="34" charset="0"/>
              </a:rPr>
              <a:t>The Counterweight Programme</a:t>
            </a:r>
            <a:endParaRPr lang="en-US" sz="4800" b="0">
              <a:solidFill>
                <a:schemeClr val="accent2"/>
              </a:solidFill>
              <a:latin typeface="Arial Narrow" pitchFamily="34" charset="0"/>
            </a:endParaRPr>
          </a:p>
        </p:txBody>
      </p:sp>
      <p:sp>
        <p:nvSpPr>
          <p:cNvPr id="94211" name="Rectangle 3"/>
          <p:cNvSpPr>
            <a:spLocks noGrp="1" noChangeArrowheads="1"/>
          </p:cNvSpPr>
          <p:nvPr>
            <p:ph type="subTitle" idx="1"/>
          </p:nvPr>
        </p:nvSpPr>
        <p:spPr>
          <a:xfrm>
            <a:off x="1403350" y="4797425"/>
            <a:ext cx="6913563" cy="1295400"/>
          </a:xfrm>
        </p:spPr>
        <p:txBody>
          <a:bodyPr/>
          <a:lstStyle/>
          <a:p>
            <a:pPr algn="l"/>
            <a:r>
              <a:rPr lang="en-US" sz="3600" b="1">
                <a:latin typeface="Arial Narrow" pitchFamily="34" charset="0"/>
              </a:rPr>
              <a:t>Counterweight Project Team</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331913" y="404813"/>
            <a:ext cx="5400675" cy="641350"/>
          </a:xfrm>
          <a:prstGeom prst="rect">
            <a:avLst/>
          </a:prstGeom>
          <a:noFill/>
          <a:ln w="9525">
            <a:noFill/>
            <a:miter lim="800000"/>
            <a:headEnd/>
            <a:tailEnd/>
          </a:ln>
          <a:effectLst/>
        </p:spPr>
        <p:txBody>
          <a:bodyPr>
            <a:spAutoFit/>
          </a:bodyPr>
          <a:lstStyle/>
          <a:p>
            <a:r>
              <a:rPr lang="en-GB" sz="3600" b="1">
                <a:solidFill>
                  <a:srgbClr val="000000"/>
                </a:solidFill>
                <a:latin typeface="Arial Narrow" pitchFamily="34" charset="0"/>
                <a:cs typeface="Arial" charset="0"/>
              </a:rPr>
              <a:t>Weight Change</a:t>
            </a:r>
            <a:endParaRPr lang="en-GB" sz="3600" b="1" u="sng">
              <a:solidFill>
                <a:srgbClr val="000000"/>
              </a:solidFill>
              <a:latin typeface="Arial Narrow" pitchFamily="34" charset="0"/>
              <a:cs typeface="Arial" charset="0"/>
            </a:endParaRPr>
          </a:p>
        </p:txBody>
      </p:sp>
      <p:sp>
        <p:nvSpPr>
          <p:cNvPr id="98307" name="Text Box 3"/>
          <p:cNvSpPr txBox="1">
            <a:spLocks noChangeArrowheads="1"/>
          </p:cNvSpPr>
          <p:nvPr/>
        </p:nvSpPr>
        <p:spPr bwMode="auto">
          <a:xfrm>
            <a:off x="1476375" y="5949950"/>
            <a:ext cx="4005263" cy="639763"/>
          </a:xfrm>
          <a:prstGeom prst="rect">
            <a:avLst/>
          </a:prstGeom>
          <a:noFill/>
          <a:ln w="9525">
            <a:noFill/>
            <a:miter lim="800000"/>
            <a:headEnd/>
            <a:tailEnd/>
          </a:ln>
          <a:effectLst/>
        </p:spPr>
        <p:txBody>
          <a:bodyPr>
            <a:spAutoFit/>
          </a:bodyPr>
          <a:lstStyle/>
          <a:p>
            <a:r>
              <a:rPr lang="en-GB" sz="1200">
                <a:solidFill>
                  <a:srgbClr val="5F5F5F"/>
                </a:solidFill>
                <a:latin typeface="Arial Narrow" pitchFamily="34" charset="0"/>
                <a:cs typeface="Arial" charset="0"/>
              </a:rPr>
              <a:t>1:7 patients achieved &gt;5% weight loss at 12m and 24m</a:t>
            </a:r>
          </a:p>
          <a:p>
            <a:r>
              <a:rPr lang="en-GB" sz="1200" b="1" i="1">
                <a:solidFill>
                  <a:srgbClr val="5F5F5F"/>
                </a:solidFill>
                <a:latin typeface="Arial Narrow" pitchFamily="34" charset="0"/>
                <a:cs typeface="Arial" charset="0"/>
              </a:rPr>
              <a:t>*Heitman BL &amp; Garby L (1999) Int J Obes Relat Metab Disord</a:t>
            </a:r>
            <a:r>
              <a:rPr lang="en-GB" sz="1200">
                <a:solidFill>
                  <a:srgbClr val="5F5F5F"/>
                </a:solidFill>
                <a:latin typeface="Arial Narrow" pitchFamily="34" charset="0"/>
                <a:cs typeface="Arial" charset="0"/>
              </a:rPr>
              <a:t> </a:t>
            </a:r>
            <a:endParaRPr lang="en-GB" b="1" i="1">
              <a:solidFill>
                <a:srgbClr val="5F5F5F"/>
              </a:solidFill>
              <a:cs typeface="Arial" charset="0"/>
            </a:endParaRPr>
          </a:p>
          <a:p>
            <a:endParaRPr lang="en-GB" sz="1200">
              <a:solidFill>
                <a:srgbClr val="5F5F5F"/>
              </a:solidFill>
              <a:latin typeface="Arial Narrow" pitchFamily="34" charset="0"/>
              <a:cs typeface="Arial" charset="0"/>
            </a:endParaRPr>
          </a:p>
        </p:txBody>
      </p:sp>
      <p:sp>
        <p:nvSpPr>
          <p:cNvPr id="98308" name="Rectangle 4"/>
          <p:cNvSpPr>
            <a:spLocks noChangeArrowheads="1"/>
          </p:cNvSpPr>
          <p:nvPr/>
        </p:nvSpPr>
        <p:spPr bwMode="auto">
          <a:xfrm>
            <a:off x="1476375" y="1125538"/>
            <a:ext cx="7127875" cy="4491037"/>
          </a:xfrm>
          <a:prstGeom prst="rect">
            <a:avLst/>
          </a:prstGeom>
          <a:solidFill>
            <a:schemeClr val="bg1"/>
          </a:solidFill>
          <a:ln w="19050">
            <a:noFill/>
            <a:miter lim="800000"/>
            <a:headEnd/>
            <a:tailEnd/>
          </a:ln>
        </p:spPr>
        <p:txBody>
          <a:bodyPr/>
          <a:lstStyle/>
          <a:p>
            <a:endParaRPr lang="en-GB"/>
          </a:p>
        </p:txBody>
      </p:sp>
      <p:sp>
        <p:nvSpPr>
          <p:cNvPr id="98309" name="Rectangle 5"/>
          <p:cNvSpPr>
            <a:spLocks noChangeArrowheads="1"/>
          </p:cNvSpPr>
          <p:nvPr/>
        </p:nvSpPr>
        <p:spPr bwMode="auto">
          <a:xfrm>
            <a:off x="1538288" y="1906588"/>
            <a:ext cx="6735762" cy="3705225"/>
          </a:xfrm>
          <a:prstGeom prst="rect">
            <a:avLst/>
          </a:prstGeom>
          <a:noFill/>
          <a:ln w="9525">
            <a:noFill/>
            <a:miter lim="800000"/>
            <a:headEnd/>
            <a:tailEnd/>
          </a:ln>
        </p:spPr>
        <p:txBody>
          <a:bodyPr/>
          <a:lstStyle/>
          <a:p>
            <a:endParaRPr lang="en-GB"/>
          </a:p>
        </p:txBody>
      </p:sp>
      <p:sp>
        <p:nvSpPr>
          <p:cNvPr id="98310" name="Rectangle 6"/>
          <p:cNvSpPr>
            <a:spLocks noChangeArrowheads="1"/>
          </p:cNvSpPr>
          <p:nvPr/>
        </p:nvSpPr>
        <p:spPr bwMode="auto">
          <a:xfrm>
            <a:off x="1476375" y="1125538"/>
            <a:ext cx="7137400" cy="4557712"/>
          </a:xfrm>
          <a:prstGeom prst="rect">
            <a:avLst/>
          </a:prstGeom>
          <a:noFill/>
          <a:ln w="0">
            <a:solidFill>
              <a:srgbClr val="C0C0C0"/>
            </a:solidFill>
            <a:miter lim="800000"/>
            <a:headEnd/>
            <a:tailEnd/>
          </a:ln>
        </p:spPr>
        <p:txBody>
          <a:bodyPr/>
          <a:lstStyle/>
          <a:p>
            <a:endParaRPr lang="en-GB"/>
          </a:p>
        </p:txBody>
      </p:sp>
      <p:sp>
        <p:nvSpPr>
          <p:cNvPr id="98311" name="Line 7"/>
          <p:cNvSpPr>
            <a:spLocks noChangeShapeType="1"/>
          </p:cNvSpPr>
          <p:nvPr/>
        </p:nvSpPr>
        <p:spPr bwMode="auto">
          <a:xfrm>
            <a:off x="1484313" y="5611813"/>
            <a:ext cx="53975" cy="1587"/>
          </a:xfrm>
          <a:prstGeom prst="line">
            <a:avLst/>
          </a:prstGeom>
          <a:noFill/>
          <a:ln w="9525">
            <a:solidFill>
              <a:srgbClr val="969696"/>
            </a:solidFill>
            <a:round/>
            <a:headEnd/>
            <a:tailEnd/>
          </a:ln>
        </p:spPr>
        <p:txBody>
          <a:bodyPr/>
          <a:lstStyle/>
          <a:p>
            <a:endParaRPr lang="en-GB"/>
          </a:p>
        </p:txBody>
      </p:sp>
      <p:sp>
        <p:nvSpPr>
          <p:cNvPr id="98312" name="Line 8"/>
          <p:cNvSpPr>
            <a:spLocks noChangeShapeType="1"/>
          </p:cNvSpPr>
          <p:nvPr/>
        </p:nvSpPr>
        <p:spPr bwMode="auto">
          <a:xfrm>
            <a:off x="1484313" y="5199063"/>
            <a:ext cx="53975" cy="1587"/>
          </a:xfrm>
          <a:prstGeom prst="line">
            <a:avLst/>
          </a:prstGeom>
          <a:noFill/>
          <a:ln w="9525">
            <a:solidFill>
              <a:srgbClr val="969696"/>
            </a:solidFill>
            <a:round/>
            <a:headEnd/>
            <a:tailEnd/>
          </a:ln>
        </p:spPr>
        <p:txBody>
          <a:bodyPr/>
          <a:lstStyle/>
          <a:p>
            <a:endParaRPr lang="en-GB"/>
          </a:p>
        </p:txBody>
      </p:sp>
      <p:sp>
        <p:nvSpPr>
          <p:cNvPr id="98313" name="Line 9"/>
          <p:cNvSpPr>
            <a:spLocks noChangeShapeType="1"/>
          </p:cNvSpPr>
          <p:nvPr/>
        </p:nvSpPr>
        <p:spPr bwMode="auto">
          <a:xfrm>
            <a:off x="1484313" y="4789488"/>
            <a:ext cx="53975" cy="1587"/>
          </a:xfrm>
          <a:prstGeom prst="line">
            <a:avLst/>
          </a:prstGeom>
          <a:noFill/>
          <a:ln w="9525">
            <a:solidFill>
              <a:srgbClr val="969696"/>
            </a:solidFill>
            <a:round/>
            <a:headEnd/>
            <a:tailEnd/>
          </a:ln>
        </p:spPr>
        <p:txBody>
          <a:bodyPr/>
          <a:lstStyle/>
          <a:p>
            <a:endParaRPr lang="en-GB"/>
          </a:p>
        </p:txBody>
      </p:sp>
      <p:sp>
        <p:nvSpPr>
          <p:cNvPr id="98314" name="Line 10"/>
          <p:cNvSpPr>
            <a:spLocks noChangeShapeType="1"/>
          </p:cNvSpPr>
          <p:nvPr/>
        </p:nvSpPr>
        <p:spPr bwMode="auto">
          <a:xfrm>
            <a:off x="1484313" y="4376738"/>
            <a:ext cx="53975" cy="1587"/>
          </a:xfrm>
          <a:prstGeom prst="line">
            <a:avLst/>
          </a:prstGeom>
          <a:noFill/>
          <a:ln w="9525">
            <a:solidFill>
              <a:srgbClr val="969696"/>
            </a:solidFill>
            <a:round/>
            <a:headEnd/>
            <a:tailEnd/>
          </a:ln>
        </p:spPr>
        <p:txBody>
          <a:bodyPr/>
          <a:lstStyle/>
          <a:p>
            <a:endParaRPr lang="en-GB"/>
          </a:p>
        </p:txBody>
      </p:sp>
      <p:sp>
        <p:nvSpPr>
          <p:cNvPr id="98315" name="Line 11"/>
          <p:cNvSpPr>
            <a:spLocks noChangeShapeType="1"/>
          </p:cNvSpPr>
          <p:nvPr/>
        </p:nvSpPr>
        <p:spPr bwMode="auto">
          <a:xfrm>
            <a:off x="1484313" y="3963988"/>
            <a:ext cx="53975" cy="1587"/>
          </a:xfrm>
          <a:prstGeom prst="line">
            <a:avLst/>
          </a:prstGeom>
          <a:noFill/>
          <a:ln w="9525">
            <a:solidFill>
              <a:srgbClr val="969696"/>
            </a:solidFill>
            <a:round/>
            <a:headEnd/>
            <a:tailEnd/>
          </a:ln>
        </p:spPr>
        <p:txBody>
          <a:bodyPr/>
          <a:lstStyle/>
          <a:p>
            <a:endParaRPr lang="en-GB"/>
          </a:p>
        </p:txBody>
      </p:sp>
      <p:sp>
        <p:nvSpPr>
          <p:cNvPr id="98316" name="Line 12"/>
          <p:cNvSpPr>
            <a:spLocks noChangeShapeType="1"/>
          </p:cNvSpPr>
          <p:nvPr/>
        </p:nvSpPr>
        <p:spPr bwMode="auto">
          <a:xfrm>
            <a:off x="1484313" y="3554413"/>
            <a:ext cx="53975" cy="1587"/>
          </a:xfrm>
          <a:prstGeom prst="line">
            <a:avLst/>
          </a:prstGeom>
          <a:noFill/>
          <a:ln w="9525">
            <a:solidFill>
              <a:srgbClr val="969696"/>
            </a:solidFill>
            <a:round/>
            <a:headEnd/>
            <a:tailEnd/>
          </a:ln>
        </p:spPr>
        <p:txBody>
          <a:bodyPr/>
          <a:lstStyle/>
          <a:p>
            <a:endParaRPr lang="en-GB"/>
          </a:p>
        </p:txBody>
      </p:sp>
      <p:sp>
        <p:nvSpPr>
          <p:cNvPr id="98317" name="Line 13"/>
          <p:cNvSpPr>
            <a:spLocks noChangeShapeType="1"/>
          </p:cNvSpPr>
          <p:nvPr/>
        </p:nvSpPr>
        <p:spPr bwMode="auto">
          <a:xfrm>
            <a:off x="1484313" y="3141663"/>
            <a:ext cx="53975" cy="1587"/>
          </a:xfrm>
          <a:prstGeom prst="line">
            <a:avLst/>
          </a:prstGeom>
          <a:noFill/>
          <a:ln w="9525">
            <a:solidFill>
              <a:srgbClr val="969696"/>
            </a:solidFill>
            <a:round/>
            <a:headEnd/>
            <a:tailEnd/>
          </a:ln>
        </p:spPr>
        <p:txBody>
          <a:bodyPr/>
          <a:lstStyle/>
          <a:p>
            <a:endParaRPr lang="en-GB"/>
          </a:p>
        </p:txBody>
      </p:sp>
      <p:sp>
        <p:nvSpPr>
          <p:cNvPr id="98318" name="Line 14"/>
          <p:cNvSpPr>
            <a:spLocks noChangeShapeType="1"/>
          </p:cNvSpPr>
          <p:nvPr/>
        </p:nvSpPr>
        <p:spPr bwMode="auto">
          <a:xfrm>
            <a:off x="1484313" y="2730500"/>
            <a:ext cx="53975" cy="1588"/>
          </a:xfrm>
          <a:prstGeom prst="line">
            <a:avLst/>
          </a:prstGeom>
          <a:noFill/>
          <a:ln w="9525">
            <a:solidFill>
              <a:srgbClr val="969696"/>
            </a:solidFill>
            <a:round/>
            <a:headEnd/>
            <a:tailEnd/>
          </a:ln>
        </p:spPr>
        <p:txBody>
          <a:bodyPr/>
          <a:lstStyle/>
          <a:p>
            <a:endParaRPr lang="en-GB"/>
          </a:p>
        </p:txBody>
      </p:sp>
      <p:sp>
        <p:nvSpPr>
          <p:cNvPr id="98319" name="Line 15"/>
          <p:cNvSpPr>
            <a:spLocks noChangeShapeType="1"/>
          </p:cNvSpPr>
          <p:nvPr/>
        </p:nvSpPr>
        <p:spPr bwMode="auto">
          <a:xfrm>
            <a:off x="1484313" y="2319338"/>
            <a:ext cx="53975" cy="1587"/>
          </a:xfrm>
          <a:prstGeom prst="line">
            <a:avLst/>
          </a:prstGeom>
          <a:noFill/>
          <a:ln w="9525">
            <a:solidFill>
              <a:srgbClr val="969696"/>
            </a:solidFill>
            <a:round/>
            <a:headEnd/>
            <a:tailEnd/>
          </a:ln>
        </p:spPr>
        <p:txBody>
          <a:bodyPr/>
          <a:lstStyle/>
          <a:p>
            <a:endParaRPr lang="en-GB"/>
          </a:p>
        </p:txBody>
      </p:sp>
      <p:sp>
        <p:nvSpPr>
          <p:cNvPr id="98320" name="Line 16"/>
          <p:cNvSpPr>
            <a:spLocks noChangeShapeType="1"/>
          </p:cNvSpPr>
          <p:nvPr/>
        </p:nvSpPr>
        <p:spPr bwMode="auto">
          <a:xfrm>
            <a:off x="1484313" y="1906588"/>
            <a:ext cx="53975" cy="1587"/>
          </a:xfrm>
          <a:prstGeom prst="line">
            <a:avLst/>
          </a:prstGeom>
          <a:noFill/>
          <a:ln w="9525">
            <a:solidFill>
              <a:srgbClr val="969696"/>
            </a:solidFill>
            <a:round/>
            <a:headEnd/>
            <a:tailEnd/>
          </a:ln>
        </p:spPr>
        <p:txBody>
          <a:bodyPr/>
          <a:lstStyle/>
          <a:p>
            <a:endParaRPr lang="en-GB"/>
          </a:p>
        </p:txBody>
      </p:sp>
      <p:sp>
        <p:nvSpPr>
          <p:cNvPr id="98321" name="Line 17"/>
          <p:cNvSpPr>
            <a:spLocks noChangeShapeType="1"/>
          </p:cNvSpPr>
          <p:nvPr/>
        </p:nvSpPr>
        <p:spPr bwMode="auto">
          <a:xfrm flipV="1">
            <a:off x="1538288" y="3141663"/>
            <a:ext cx="1587" cy="55562"/>
          </a:xfrm>
          <a:prstGeom prst="line">
            <a:avLst/>
          </a:prstGeom>
          <a:noFill/>
          <a:ln w="9525">
            <a:solidFill>
              <a:srgbClr val="969696"/>
            </a:solidFill>
            <a:round/>
            <a:headEnd/>
            <a:tailEnd/>
          </a:ln>
        </p:spPr>
        <p:txBody>
          <a:bodyPr/>
          <a:lstStyle/>
          <a:p>
            <a:endParaRPr lang="en-GB"/>
          </a:p>
        </p:txBody>
      </p:sp>
      <p:sp>
        <p:nvSpPr>
          <p:cNvPr id="98322" name="Line 18"/>
          <p:cNvSpPr>
            <a:spLocks noChangeShapeType="1"/>
          </p:cNvSpPr>
          <p:nvPr/>
        </p:nvSpPr>
        <p:spPr bwMode="auto">
          <a:xfrm flipV="1">
            <a:off x="2289175" y="3141663"/>
            <a:ext cx="1588" cy="55562"/>
          </a:xfrm>
          <a:prstGeom prst="line">
            <a:avLst/>
          </a:prstGeom>
          <a:noFill/>
          <a:ln w="9525">
            <a:solidFill>
              <a:srgbClr val="969696"/>
            </a:solidFill>
            <a:round/>
            <a:headEnd/>
            <a:tailEnd/>
          </a:ln>
        </p:spPr>
        <p:txBody>
          <a:bodyPr/>
          <a:lstStyle/>
          <a:p>
            <a:endParaRPr lang="en-GB"/>
          </a:p>
        </p:txBody>
      </p:sp>
      <p:sp>
        <p:nvSpPr>
          <p:cNvPr id="98323" name="Line 19"/>
          <p:cNvSpPr>
            <a:spLocks noChangeShapeType="1"/>
          </p:cNvSpPr>
          <p:nvPr/>
        </p:nvSpPr>
        <p:spPr bwMode="auto">
          <a:xfrm flipV="1">
            <a:off x="3036888" y="3141663"/>
            <a:ext cx="1587" cy="55562"/>
          </a:xfrm>
          <a:prstGeom prst="line">
            <a:avLst/>
          </a:prstGeom>
          <a:noFill/>
          <a:ln w="9525">
            <a:solidFill>
              <a:srgbClr val="969696"/>
            </a:solidFill>
            <a:round/>
            <a:headEnd/>
            <a:tailEnd/>
          </a:ln>
        </p:spPr>
        <p:txBody>
          <a:bodyPr/>
          <a:lstStyle/>
          <a:p>
            <a:endParaRPr lang="en-GB"/>
          </a:p>
        </p:txBody>
      </p:sp>
      <p:sp>
        <p:nvSpPr>
          <p:cNvPr id="98324" name="Line 20"/>
          <p:cNvSpPr>
            <a:spLocks noChangeShapeType="1"/>
          </p:cNvSpPr>
          <p:nvPr/>
        </p:nvSpPr>
        <p:spPr bwMode="auto">
          <a:xfrm flipV="1">
            <a:off x="3786188" y="3141663"/>
            <a:ext cx="1587" cy="55562"/>
          </a:xfrm>
          <a:prstGeom prst="line">
            <a:avLst/>
          </a:prstGeom>
          <a:noFill/>
          <a:ln w="9525">
            <a:solidFill>
              <a:srgbClr val="969696"/>
            </a:solidFill>
            <a:round/>
            <a:headEnd/>
            <a:tailEnd/>
          </a:ln>
        </p:spPr>
        <p:txBody>
          <a:bodyPr/>
          <a:lstStyle/>
          <a:p>
            <a:endParaRPr lang="en-GB"/>
          </a:p>
        </p:txBody>
      </p:sp>
      <p:sp>
        <p:nvSpPr>
          <p:cNvPr id="98325" name="Line 21"/>
          <p:cNvSpPr>
            <a:spLocks noChangeShapeType="1"/>
          </p:cNvSpPr>
          <p:nvPr/>
        </p:nvSpPr>
        <p:spPr bwMode="auto">
          <a:xfrm flipV="1">
            <a:off x="4537075" y="3141663"/>
            <a:ext cx="1588" cy="55562"/>
          </a:xfrm>
          <a:prstGeom prst="line">
            <a:avLst/>
          </a:prstGeom>
          <a:noFill/>
          <a:ln w="9525">
            <a:solidFill>
              <a:srgbClr val="969696"/>
            </a:solidFill>
            <a:round/>
            <a:headEnd/>
            <a:tailEnd/>
          </a:ln>
        </p:spPr>
        <p:txBody>
          <a:bodyPr/>
          <a:lstStyle/>
          <a:p>
            <a:endParaRPr lang="en-GB"/>
          </a:p>
        </p:txBody>
      </p:sp>
      <p:sp>
        <p:nvSpPr>
          <p:cNvPr id="98326" name="Line 22"/>
          <p:cNvSpPr>
            <a:spLocks noChangeShapeType="1"/>
          </p:cNvSpPr>
          <p:nvPr/>
        </p:nvSpPr>
        <p:spPr bwMode="auto">
          <a:xfrm flipV="1">
            <a:off x="5275263" y="3141663"/>
            <a:ext cx="1587" cy="55562"/>
          </a:xfrm>
          <a:prstGeom prst="line">
            <a:avLst/>
          </a:prstGeom>
          <a:noFill/>
          <a:ln w="9525">
            <a:solidFill>
              <a:srgbClr val="969696"/>
            </a:solidFill>
            <a:round/>
            <a:headEnd/>
            <a:tailEnd/>
          </a:ln>
        </p:spPr>
        <p:txBody>
          <a:bodyPr/>
          <a:lstStyle/>
          <a:p>
            <a:endParaRPr lang="en-GB"/>
          </a:p>
        </p:txBody>
      </p:sp>
      <p:sp>
        <p:nvSpPr>
          <p:cNvPr id="98327" name="Line 23"/>
          <p:cNvSpPr>
            <a:spLocks noChangeShapeType="1"/>
          </p:cNvSpPr>
          <p:nvPr/>
        </p:nvSpPr>
        <p:spPr bwMode="auto">
          <a:xfrm flipV="1">
            <a:off x="6026150" y="3141663"/>
            <a:ext cx="1588" cy="55562"/>
          </a:xfrm>
          <a:prstGeom prst="line">
            <a:avLst/>
          </a:prstGeom>
          <a:noFill/>
          <a:ln w="9525">
            <a:solidFill>
              <a:srgbClr val="969696"/>
            </a:solidFill>
            <a:round/>
            <a:headEnd/>
            <a:tailEnd/>
          </a:ln>
        </p:spPr>
        <p:txBody>
          <a:bodyPr/>
          <a:lstStyle/>
          <a:p>
            <a:endParaRPr lang="en-GB"/>
          </a:p>
        </p:txBody>
      </p:sp>
      <p:sp>
        <p:nvSpPr>
          <p:cNvPr id="98328" name="Line 24"/>
          <p:cNvSpPr>
            <a:spLocks noChangeShapeType="1"/>
          </p:cNvSpPr>
          <p:nvPr/>
        </p:nvSpPr>
        <p:spPr bwMode="auto">
          <a:xfrm flipV="1">
            <a:off x="6773863" y="3141663"/>
            <a:ext cx="1587" cy="55562"/>
          </a:xfrm>
          <a:prstGeom prst="line">
            <a:avLst/>
          </a:prstGeom>
          <a:noFill/>
          <a:ln w="9525">
            <a:solidFill>
              <a:srgbClr val="969696"/>
            </a:solidFill>
            <a:round/>
            <a:headEnd/>
            <a:tailEnd/>
          </a:ln>
        </p:spPr>
        <p:txBody>
          <a:bodyPr/>
          <a:lstStyle/>
          <a:p>
            <a:endParaRPr lang="en-GB"/>
          </a:p>
        </p:txBody>
      </p:sp>
      <p:sp>
        <p:nvSpPr>
          <p:cNvPr id="98329" name="Line 25"/>
          <p:cNvSpPr>
            <a:spLocks noChangeShapeType="1"/>
          </p:cNvSpPr>
          <p:nvPr/>
        </p:nvSpPr>
        <p:spPr bwMode="auto">
          <a:xfrm flipV="1">
            <a:off x="7523163" y="3141663"/>
            <a:ext cx="1587" cy="55562"/>
          </a:xfrm>
          <a:prstGeom prst="line">
            <a:avLst/>
          </a:prstGeom>
          <a:noFill/>
          <a:ln w="9525">
            <a:solidFill>
              <a:srgbClr val="969696"/>
            </a:solidFill>
            <a:round/>
            <a:headEnd/>
            <a:tailEnd/>
          </a:ln>
        </p:spPr>
        <p:txBody>
          <a:bodyPr/>
          <a:lstStyle/>
          <a:p>
            <a:endParaRPr lang="en-GB"/>
          </a:p>
        </p:txBody>
      </p:sp>
      <p:sp>
        <p:nvSpPr>
          <p:cNvPr id="98330" name="Line 26"/>
          <p:cNvSpPr>
            <a:spLocks noChangeShapeType="1"/>
          </p:cNvSpPr>
          <p:nvPr/>
        </p:nvSpPr>
        <p:spPr bwMode="auto">
          <a:xfrm flipV="1">
            <a:off x="8274050" y="3141663"/>
            <a:ext cx="1588" cy="55562"/>
          </a:xfrm>
          <a:prstGeom prst="line">
            <a:avLst/>
          </a:prstGeom>
          <a:noFill/>
          <a:ln w="9525">
            <a:solidFill>
              <a:srgbClr val="969696"/>
            </a:solidFill>
            <a:round/>
            <a:headEnd/>
            <a:tailEnd/>
          </a:ln>
        </p:spPr>
        <p:txBody>
          <a:bodyPr/>
          <a:lstStyle/>
          <a:p>
            <a:endParaRPr lang="en-GB"/>
          </a:p>
        </p:txBody>
      </p:sp>
      <p:sp>
        <p:nvSpPr>
          <p:cNvPr id="98331" name="Freeform 27"/>
          <p:cNvSpPr>
            <a:spLocks/>
          </p:cNvSpPr>
          <p:nvPr/>
        </p:nvSpPr>
        <p:spPr bwMode="auto">
          <a:xfrm>
            <a:off x="1908175" y="3109913"/>
            <a:ext cx="65088" cy="44450"/>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332" name="Freeform 28"/>
          <p:cNvSpPr>
            <a:spLocks/>
          </p:cNvSpPr>
          <p:nvPr/>
        </p:nvSpPr>
        <p:spPr bwMode="auto">
          <a:xfrm>
            <a:off x="1843088" y="3074988"/>
            <a:ext cx="130175" cy="133350"/>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rgbClr val="808080"/>
          </a:solidFill>
          <a:ln w="9525">
            <a:solidFill>
              <a:srgbClr val="969696"/>
            </a:solidFill>
            <a:prstDash val="solid"/>
            <a:round/>
            <a:headEnd/>
            <a:tailEnd/>
          </a:ln>
        </p:spPr>
        <p:txBody>
          <a:bodyPr/>
          <a:lstStyle/>
          <a:p>
            <a:endParaRPr lang="en-GB"/>
          </a:p>
        </p:txBody>
      </p:sp>
      <p:sp>
        <p:nvSpPr>
          <p:cNvPr id="98333" name="Freeform 29"/>
          <p:cNvSpPr>
            <a:spLocks/>
          </p:cNvSpPr>
          <p:nvPr/>
        </p:nvSpPr>
        <p:spPr bwMode="auto">
          <a:xfrm>
            <a:off x="2562225" y="4437063"/>
            <a:ext cx="130175" cy="133350"/>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chemeClr val="tx1"/>
          </a:solidFill>
          <a:ln w="9525">
            <a:solidFill>
              <a:schemeClr val="tx1"/>
            </a:solidFill>
            <a:prstDash val="solid"/>
            <a:round/>
            <a:headEnd/>
            <a:tailEnd/>
          </a:ln>
        </p:spPr>
        <p:txBody>
          <a:bodyPr/>
          <a:lstStyle/>
          <a:p>
            <a:endParaRPr lang="en-GB"/>
          </a:p>
        </p:txBody>
      </p:sp>
      <p:sp>
        <p:nvSpPr>
          <p:cNvPr id="98334" name="Freeform 30"/>
          <p:cNvSpPr>
            <a:spLocks/>
          </p:cNvSpPr>
          <p:nvPr/>
        </p:nvSpPr>
        <p:spPr bwMode="auto">
          <a:xfrm>
            <a:off x="3332163" y="4843463"/>
            <a:ext cx="131762" cy="134937"/>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chemeClr val="tx1"/>
          </a:solidFill>
          <a:ln w="9525">
            <a:solidFill>
              <a:schemeClr val="tx1"/>
            </a:solidFill>
            <a:prstDash val="solid"/>
            <a:round/>
            <a:headEnd/>
            <a:tailEnd/>
          </a:ln>
        </p:spPr>
        <p:txBody>
          <a:bodyPr/>
          <a:lstStyle/>
          <a:p>
            <a:endParaRPr lang="en-GB"/>
          </a:p>
        </p:txBody>
      </p:sp>
      <p:sp>
        <p:nvSpPr>
          <p:cNvPr id="98335" name="Freeform 31"/>
          <p:cNvSpPr>
            <a:spLocks/>
          </p:cNvSpPr>
          <p:nvPr/>
        </p:nvSpPr>
        <p:spPr bwMode="auto">
          <a:xfrm>
            <a:off x="4832350" y="4292600"/>
            <a:ext cx="131763" cy="133350"/>
          </a:xfrm>
          <a:custGeom>
            <a:avLst/>
            <a:gdLst/>
            <a:ahLst/>
            <a:cxnLst>
              <a:cxn ang="0">
                <a:pos x="39" y="0"/>
              </a:cxn>
              <a:cxn ang="0">
                <a:pos x="78" y="78"/>
              </a:cxn>
              <a:cxn ang="0">
                <a:pos x="0" y="78"/>
              </a:cxn>
              <a:cxn ang="0">
                <a:pos x="39" y="0"/>
              </a:cxn>
            </a:cxnLst>
            <a:rect l="0" t="0" r="r" b="b"/>
            <a:pathLst>
              <a:path w="78" h="78">
                <a:moveTo>
                  <a:pt x="39" y="0"/>
                </a:moveTo>
                <a:lnTo>
                  <a:pt x="78" y="78"/>
                </a:lnTo>
                <a:lnTo>
                  <a:pt x="0" y="78"/>
                </a:lnTo>
                <a:lnTo>
                  <a:pt x="39" y="0"/>
                </a:lnTo>
                <a:close/>
              </a:path>
            </a:pathLst>
          </a:custGeom>
          <a:solidFill>
            <a:schemeClr val="tx1"/>
          </a:solidFill>
          <a:ln w="9525">
            <a:solidFill>
              <a:schemeClr val="tx1"/>
            </a:solidFill>
            <a:prstDash val="solid"/>
            <a:round/>
            <a:headEnd/>
            <a:tailEnd/>
          </a:ln>
        </p:spPr>
        <p:txBody>
          <a:bodyPr/>
          <a:lstStyle/>
          <a:p>
            <a:endParaRPr lang="en-GB"/>
          </a:p>
        </p:txBody>
      </p:sp>
      <p:sp>
        <p:nvSpPr>
          <p:cNvPr id="98336" name="Freeform 32"/>
          <p:cNvSpPr>
            <a:spLocks/>
          </p:cNvSpPr>
          <p:nvPr/>
        </p:nvSpPr>
        <p:spPr bwMode="auto">
          <a:xfrm>
            <a:off x="7831138" y="4065588"/>
            <a:ext cx="130175" cy="133350"/>
          </a:xfrm>
          <a:custGeom>
            <a:avLst/>
            <a:gdLst/>
            <a:ahLst/>
            <a:cxnLst>
              <a:cxn ang="0">
                <a:pos x="39" y="0"/>
              </a:cxn>
              <a:cxn ang="0">
                <a:pos x="78" y="77"/>
              </a:cxn>
              <a:cxn ang="0">
                <a:pos x="0" y="77"/>
              </a:cxn>
              <a:cxn ang="0">
                <a:pos x="39" y="0"/>
              </a:cxn>
            </a:cxnLst>
            <a:rect l="0" t="0" r="r" b="b"/>
            <a:pathLst>
              <a:path w="78" h="77">
                <a:moveTo>
                  <a:pt x="39" y="0"/>
                </a:moveTo>
                <a:lnTo>
                  <a:pt x="78" y="77"/>
                </a:lnTo>
                <a:lnTo>
                  <a:pt x="0" y="77"/>
                </a:lnTo>
                <a:lnTo>
                  <a:pt x="39" y="0"/>
                </a:lnTo>
                <a:close/>
              </a:path>
            </a:pathLst>
          </a:custGeom>
          <a:solidFill>
            <a:schemeClr val="tx1"/>
          </a:solidFill>
          <a:ln w="9525">
            <a:solidFill>
              <a:schemeClr val="tx1"/>
            </a:solidFill>
            <a:prstDash val="solid"/>
            <a:round/>
            <a:headEnd/>
            <a:tailEnd/>
          </a:ln>
        </p:spPr>
        <p:txBody>
          <a:bodyPr/>
          <a:lstStyle/>
          <a:p>
            <a:endParaRPr lang="en-GB"/>
          </a:p>
        </p:txBody>
      </p:sp>
      <p:sp>
        <p:nvSpPr>
          <p:cNvPr id="98337" name="Rectangle 33"/>
          <p:cNvSpPr>
            <a:spLocks noChangeArrowheads="1"/>
          </p:cNvSpPr>
          <p:nvPr/>
        </p:nvSpPr>
        <p:spPr bwMode="auto">
          <a:xfrm>
            <a:off x="1835150" y="3068638"/>
            <a:ext cx="130175" cy="133350"/>
          </a:xfrm>
          <a:prstGeom prst="rect">
            <a:avLst/>
          </a:prstGeom>
          <a:noFill/>
          <a:ln w="9525">
            <a:noFill/>
            <a:miter lim="800000"/>
            <a:headEnd/>
            <a:tailEnd/>
          </a:ln>
        </p:spPr>
        <p:txBody>
          <a:bodyPr/>
          <a:lstStyle/>
          <a:p>
            <a:endParaRPr lang="en-GB"/>
          </a:p>
        </p:txBody>
      </p:sp>
      <p:sp>
        <p:nvSpPr>
          <p:cNvPr id="98338" name="Rectangle 34"/>
          <p:cNvSpPr>
            <a:spLocks noChangeArrowheads="1"/>
          </p:cNvSpPr>
          <p:nvPr/>
        </p:nvSpPr>
        <p:spPr bwMode="auto">
          <a:xfrm>
            <a:off x="7732713" y="3860800"/>
            <a:ext cx="231775" cy="198438"/>
          </a:xfrm>
          <a:prstGeom prst="rect">
            <a:avLst/>
          </a:prstGeom>
          <a:solidFill>
            <a:schemeClr val="bg1"/>
          </a:solidFill>
          <a:ln w="9525">
            <a:noFill/>
            <a:miter lim="800000"/>
            <a:headEnd/>
            <a:tailEnd/>
          </a:ln>
        </p:spPr>
        <p:txBody>
          <a:bodyPr wrap="none" lIns="0" tIns="0" rIns="0" bIns="0">
            <a:spAutoFit/>
          </a:bodyPr>
          <a:lstStyle/>
          <a:p>
            <a:r>
              <a:rPr lang="en-US" sz="1300" b="1">
                <a:latin typeface="Arial Narrow" pitchFamily="34" charset="0"/>
                <a:cs typeface="Arial" charset="0"/>
              </a:rPr>
              <a:t>-2.4</a:t>
            </a:r>
            <a:endParaRPr lang="en-US">
              <a:latin typeface="Arial Narrow" pitchFamily="34" charset="0"/>
              <a:cs typeface="Arial" charset="0"/>
            </a:endParaRPr>
          </a:p>
        </p:txBody>
      </p:sp>
      <p:sp>
        <p:nvSpPr>
          <p:cNvPr id="98339" name="Rectangle 35"/>
          <p:cNvSpPr>
            <a:spLocks noChangeArrowheads="1"/>
          </p:cNvSpPr>
          <p:nvPr/>
        </p:nvSpPr>
        <p:spPr bwMode="auto">
          <a:xfrm>
            <a:off x="7804150" y="4508500"/>
            <a:ext cx="0" cy="274638"/>
          </a:xfrm>
          <a:prstGeom prst="rect">
            <a:avLst/>
          </a:prstGeom>
          <a:solidFill>
            <a:schemeClr val="bg1"/>
          </a:solidFill>
          <a:ln w="9525">
            <a:noFill/>
            <a:miter lim="800000"/>
            <a:headEnd/>
            <a:tailEnd/>
          </a:ln>
        </p:spPr>
        <p:txBody>
          <a:bodyPr wrap="none" lIns="0" tIns="0" rIns="0" bIns="0">
            <a:spAutoFit/>
          </a:bodyPr>
          <a:lstStyle/>
          <a:p>
            <a:endParaRPr lang="en-US">
              <a:latin typeface="Arial Narrow" pitchFamily="34" charset="0"/>
              <a:cs typeface="Arial" charset="0"/>
            </a:endParaRPr>
          </a:p>
        </p:txBody>
      </p:sp>
      <p:sp>
        <p:nvSpPr>
          <p:cNvPr id="98340" name="Rectangle 36"/>
          <p:cNvSpPr>
            <a:spLocks noChangeArrowheads="1"/>
          </p:cNvSpPr>
          <p:nvPr/>
        </p:nvSpPr>
        <p:spPr bwMode="auto">
          <a:xfrm>
            <a:off x="3340100" y="4508500"/>
            <a:ext cx="231775" cy="198438"/>
          </a:xfrm>
          <a:prstGeom prst="rect">
            <a:avLst/>
          </a:prstGeom>
          <a:solidFill>
            <a:schemeClr val="bg1"/>
          </a:solidFill>
          <a:ln w="9525">
            <a:noFill/>
            <a:miter lim="800000"/>
            <a:headEnd/>
            <a:tailEnd/>
          </a:ln>
        </p:spPr>
        <p:txBody>
          <a:bodyPr wrap="none" lIns="0" tIns="0" rIns="0" bIns="0">
            <a:spAutoFit/>
          </a:bodyPr>
          <a:lstStyle/>
          <a:p>
            <a:r>
              <a:rPr lang="en-US" sz="1300" b="1">
                <a:latin typeface="Arial Narrow" pitchFamily="34" charset="0"/>
                <a:cs typeface="Arial" charset="0"/>
              </a:rPr>
              <a:t>-4.3</a:t>
            </a:r>
            <a:endParaRPr lang="en-US">
              <a:latin typeface="Arial Narrow" pitchFamily="34" charset="0"/>
              <a:cs typeface="Arial" charset="0"/>
            </a:endParaRPr>
          </a:p>
        </p:txBody>
      </p:sp>
      <p:sp>
        <p:nvSpPr>
          <p:cNvPr id="98341" name="Rectangle 37"/>
          <p:cNvSpPr>
            <a:spLocks noChangeArrowheads="1"/>
          </p:cNvSpPr>
          <p:nvPr/>
        </p:nvSpPr>
        <p:spPr bwMode="auto">
          <a:xfrm>
            <a:off x="2789238" y="4321175"/>
            <a:ext cx="231775" cy="198438"/>
          </a:xfrm>
          <a:prstGeom prst="rect">
            <a:avLst/>
          </a:prstGeom>
          <a:solidFill>
            <a:schemeClr val="bg1"/>
          </a:solidFill>
          <a:ln w="9525">
            <a:noFill/>
            <a:miter lim="800000"/>
            <a:headEnd/>
            <a:tailEnd/>
          </a:ln>
        </p:spPr>
        <p:txBody>
          <a:bodyPr wrap="none" lIns="0" tIns="0" rIns="0" bIns="0">
            <a:spAutoFit/>
          </a:bodyPr>
          <a:lstStyle/>
          <a:p>
            <a:r>
              <a:rPr lang="en-US" sz="1300" b="1">
                <a:latin typeface="Arial Narrow" pitchFamily="34" charset="0"/>
                <a:cs typeface="Arial" charset="0"/>
              </a:rPr>
              <a:t>-3.5</a:t>
            </a:r>
            <a:endParaRPr lang="en-US">
              <a:latin typeface="Arial Narrow" pitchFamily="34" charset="0"/>
              <a:cs typeface="Arial" charset="0"/>
            </a:endParaRPr>
          </a:p>
        </p:txBody>
      </p:sp>
      <p:sp>
        <p:nvSpPr>
          <p:cNvPr id="98342" name="Rectangle 38"/>
          <p:cNvSpPr>
            <a:spLocks noChangeArrowheads="1"/>
          </p:cNvSpPr>
          <p:nvPr/>
        </p:nvSpPr>
        <p:spPr bwMode="auto">
          <a:xfrm>
            <a:off x="4779963" y="4005263"/>
            <a:ext cx="231775" cy="198437"/>
          </a:xfrm>
          <a:prstGeom prst="rect">
            <a:avLst/>
          </a:prstGeom>
          <a:solidFill>
            <a:schemeClr val="bg1"/>
          </a:solidFill>
          <a:ln w="9525">
            <a:noFill/>
            <a:miter lim="800000"/>
            <a:headEnd/>
            <a:tailEnd/>
          </a:ln>
        </p:spPr>
        <p:txBody>
          <a:bodyPr wrap="none" lIns="0" tIns="0" rIns="0" bIns="0">
            <a:spAutoFit/>
          </a:bodyPr>
          <a:lstStyle/>
          <a:p>
            <a:r>
              <a:rPr lang="en-US" sz="1300" b="1">
                <a:latin typeface="Arial Narrow" pitchFamily="34" charset="0"/>
                <a:cs typeface="Arial" charset="0"/>
              </a:rPr>
              <a:t>-3.0</a:t>
            </a:r>
            <a:endParaRPr lang="en-US">
              <a:latin typeface="Arial Narrow" pitchFamily="34" charset="0"/>
              <a:cs typeface="Arial" charset="0"/>
            </a:endParaRPr>
          </a:p>
        </p:txBody>
      </p:sp>
      <p:sp>
        <p:nvSpPr>
          <p:cNvPr id="98343" name="Rectangle 39"/>
          <p:cNvSpPr>
            <a:spLocks noChangeArrowheads="1"/>
          </p:cNvSpPr>
          <p:nvPr/>
        </p:nvSpPr>
        <p:spPr bwMode="auto">
          <a:xfrm>
            <a:off x="1712913" y="3197225"/>
            <a:ext cx="74612" cy="198438"/>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0</a:t>
            </a:r>
            <a:endParaRPr lang="en-US">
              <a:latin typeface="Arial Narrow" pitchFamily="34" charset="0"/>
              <a:cs typeface="Arial" charset="0"/>
            </a:endParaRPr>
          </a:p>
        </p:txBody>
      </p:sp>
      <p:sp>
        <p:nvSpPr>
          <p:cNvPr id="98344" name="Rectangle 40"/>
          <p:cNvSpPr>
            <a:spLocks noChangeArrowheads="1"/>
          </p:cNvSpPr>
          <p:nvPr/>
        </p:nvSpPr>
        <p:spPr bwMode="auto">
          <a:xfrm>
            <a:off x="1287463" y="5500688"/>
            <a:ext cx="11906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-6</a:t>
            </a:r>
            <a:endParaRPr lang="en-US">
              <a:latin typeface="Arial Narrow" pitchFamily="34" charset="0"/>
              <a:cs typeface="Arial" charset="0"/>
            </a:endParaRPr>
          </a:p>
        </p:txBody>
      </p:sp>
      <p:sp>
        <p:nvSpPr>
          <p:cNvPr id="98345" name="Rectangle 41"/>
          <p:cNvSpPr>
            <a:spLocks noChangeArrowheads="1"/>
          </p:cNvSpPr>
          <p:nvPr/>
        </p:nvSpPr>
        <p:spPr bwMode="auto">
          <a:xfrm>
            <a:off x="1287463" y="5087938"/>
            <a:ext cx="11906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-5</a:t>
            </a:r>
            <a:endParaRPr lang="en-US">
              <a:latin typeface="Arial Narrow" pitchFamily="34" charset="0"/>
              <a:cs typeface="Arial" charset="0"/>
            </a:endParaRPr>
          </a:p>
        </p:txBody>
      </p:sp>
      <p:sp>
        <p:nvSpPr>
          <p:cNvPr id="98346" name="Rectangle 42"/>
          <p:cNvSpPr>
            <a:spLocks noChangeArrowheads="1"/>
          </p:cNvSpPr>
          <p:nvPr/>
        </p:nvSpPr>
        <p:spPr bwMode="auto">
          <a:xfrm>
            <a:off x="1287463" y="4676775"/>
            <a:ext cx="119062"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-4</a:t>
            </a:r>
            <a:endParaRPr lang="en-US">
              <a:latin typeface="Arial Narrow" pitchFamily="34" charset="0"/>
              <a:cs typeface="Arial" charset="0"/>
            </a:endParaRPr>
          </a:p>
        </p:txBody>
      </p:sp>
      <p:sp>
        <p:nvSpPr>
          <p:cNvPr id="98347" name="Rectangle 43"/>
          <p:cNvSpPr>
            <a:spLocks noChangeArrowheads="1"/>
          </p:cNvSpPr>
          <p:nvPr/>
        </p:nvSpPr>
        <p:spPr bwMode="auto">
          <a:xfrm>
            <a:off x="1287463" y="4265613"/>
            <a:ext cx="11906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-3</a:t>
            </a:r>
            <a:endParaRPr lang="en-US">
              <a:latin typeface="Arial Narrow" pitchFamily="34" charset="0"/>
              <a:cs typeface="Arial" charset="0"/>
            </a:endParaRPr>
          </a:p>
        </p:txBody>
      </p:sp>
      <p:sp>
        <p:nvSpPr>
          <p:cNvPr id="98348" name="Rectangle 44"/>
          <p:cNvSpPr>
            <a:spLocks noChangeArrowheads="1"/>
          </p:cNvSpPr>
          <p:nvPr/>
        </p:nvSpPr>
        <p:spPr bwMode="auto">
          <a:xfrm>
            <a:off x="1287463" y="3854450"/>
            <a:ext cx="119062"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-2</a:t>
            </a:r>
            <a:endParaRPr lang="en-US">
              <a:latin typeface="Arial Narrow" pitchFamily="34" charset="0"/>
              <a:cs typeface="Arial" charset="0"/>
            </a:endParaRPr>
          </a:p>
        </p:txBody>
      </p:sp>
      <p:sp>
        <p:nvSpPr>
          <p:cNvPr id="98349" name="Rectangle 45"/>
          <p:cNvSpPr>
            <a:spLocks noChangeArrowheads="1"/>
          </p:cNvSpPr>
          <p:nvPr/>
        </p:nvSpPr>
        <p:spPr bwMode="auto">
          <a:xfrm>
            <a:off x="1287463" y="3443288"/>
            <a:ext cx="11906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-1</a:t>
            </a:r>
            <a:endParaRPr lang="en-US">
              <a:latin typeface="Arial Narrow" pitchFamily="34" charset="0"/>
              <a:cs typeface="Arial" charset="0"/>
            </a:endParaRPr>
          </a:p>
        </p:txBody>
      </p:sp>
      <p:sp>
        <p:nvSpPr>
          <p:cNvPr id="98350" name="Rectangle 46"/>
          <p:cNvSpPr>
            <a:spLocks noChangeArrowheads="1"/>
          </p:cNvSpPr>
          <p:nvPr/>
        </p:nvSpPr>
        <p:spPr bwMode="auto">
          <a:xfrm>
            <a:off x="1331913" y="3030538"/>
            <a:ext cx="7461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0</a:t>
            </a:r>
            <a:endParaRPr lang="en-US">
              <a:latin typeface="Arial Narrow" pitchFamily="34" charset="0"/>
              <a:cs typeface="Arial" charset="0"/>
            </a:endParaRPr>
          </a:p>
        </p:txBody>
      </p:sp>
      <p:sp>
        <p:nvSpPr>
          <p:cNvPr id="98351" name="Rectangle 47"/>
          <p:cNvSpPr>
            <a:spLocks noChangeArrowheads="1"/>
          </p:cNvSpPr>
          <p:nvPr/>
        </p:nvSpPr>
        <p:spPr bwMode="auto">
          <a:xfrm>
            <a:off x="1331913" y="2619375"/>
            <a:ext cx="74612"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1</a:t>
            </a:r>
            <a:endParaRPr lang="en-US">
              <a:latin typeface="Arial Narrow" pitchFamily="34" charset="0"/>
              <a:cs typeface="Arial" charset="0"/>
            </a:endParaRPr>
          </a:p>
        </p:txBody>
      </p:sp>
      <p:sp>
        <p:nvSpPr>
          <p:cNvPr id="98352" name="Rectangle 48"/>
          <p:cNvSpPr>
            <a:spLocks noChangeArrowheads="1"/>
          </p:cNvSpPr>
          <p:nvPr/>
        </p:nvSpPr>
        <p:spPr bwMode="auto">
          <a:xfrm>
            <a:off x="1331913" y="2208213"/>
            <a:ext cx="7461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2</a:t>
            </a:r>
            <a:endParaRPr lang="en-US">
              <a:latin typeface="Arial Narrow" pitchFamily="34" charset="0"/>
              <a:cs typeface="Arial" charset="0"/>
            </a:endParaRPr>
          </a:p>
        </p:txBody>
      </p:sp>
      <p:sp>
        <p:nvSpPr>
          <p:cNvPr id="98353" name="Rectangle 49"/>
          <p:cNvSpPr>
            <a:spLocks noChangeArrowheads="1"/>
          </p:cNvSpPr>
          <p:nvPr/>
        </p:nvSpPr>
        <p:spPr bwMode="auto">
          <a:xfrm>
            <a:off x="1331913" y="1795463"/>
            <a:ext cx="74612" cy="198437"/>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3</a:t>
            </a:r>
            <a:endParaRPr lang="en-US">
              <a:latin typeface="Arial Narrow" pitchFamily="34" charset="0"/>
              <a:cs typeface="Arial" charset="0"/>
            </a:endParaRPr>
          </a:p>
        </p:txBody>
      </p:sp>
      <p:sp>
        <p:nvSpPr>
          <p:cNvPr id="98354" name="Rectangle 50"/>
          <p:cNvSpPr>
            <a:spLocks noChangeArrowheads="1"/>
          </p:cNvSpPr>
          <p:nvPr/>
        </p:nvSpPr>
        <p:spPr bwMode="auto">
          <a:xfrm>
            <a:off x="1692275" y="5734050"/>
            <a:ext cx="306388"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Start</a:t>
            </a:r>
            <a:endParaRPr lang="en-US">
              <a:latin typeface="Arial Narrow" pitchFamily="34" charset="0"/>
              <a:cs typeface="Arial" charset="0"/>
            </a:endParaRPr>
          </a:p>
        </p:txBody>
      </p:sp>
      <p:sp>
        <p:nvSpPr>
          <p:cNvPr id="98355" name="Rectangle 51"/>
          <p:cNvSpPr>
            <a:spLocks noChangeArrowheads="1"/>
          </p:cNvSpPr>
          <p:nvPr/>
        </p:nvSpPr>
        <p:spPr bwMode="auto">
          <a:xfrm>
            <a:off x="2195513" y="5734050"/>
            <a:ext cx="549275"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Narrow" pitchFamily="34" charset="0"/>
                <a:cs typeface="Arial" charset="0"/>
              </a:rPr>
              <a:t>3 Months</a:t>
            </a:r>
            <a:endParaRPr lang="en-US" sz="1200">
              <a:latin typeface="Arial Narrow" pitchFamily="34" charset="0"/>
              <a:cs typeface="Arial" charset="0"/>
            </a:endParaRPr>
          </a:p>
        </p:txBody>
      </p:sp>
      <p:sp>
        <p:nvSpPr>
          <p:cNvPr id="98356" name="Rectangle 52"/>
          <p:cNvSpPr>
            <a:spLocks noChangeArrowheads="1"/>
          </p:cNvSpPr>
          <p:nvPr/>
        </p:nvSpPr>
        <p:spPr bwMode="auto">
          <a:xfrm>
            <a:off x="3059113" y="5734050"/>
            <a:ext cx="557212"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6 </a:t>
            </a:r>
            <a:r>
              <a:rPr lang="en-US" sz="1200" b="1">
                <a:solidFill>
                  <a:srgbClr val="000000"/>
                </a:solidFill>
                <a:latin typeface="Arial Narrow" pitchFamily="34" charset="0"/>
                <a:cs typeface="Arial" charset="0"/>
              </a:rPr>
              <a:t>Months</a:t>
            </a:r>
            <a:endParaRPr lang="en-US" sz="1200">
              <a:latin typeface="Arial Narrow" pitchFamily="34" charset="0"/>
              <a:cs typeface="Arial" charset="0"/>
            </a:endParaRPr>
          </a:p>
        </p:txBody>
      </p:sp>
      <p:sp>
        <p:nvSpPr>
          <p:cNvPr id="98357" name="Rectangle 53"/>
          <p:cNvSpPr>
            <a:spLocks noChangeArrowheads="1"/>
          </p:cNvSpPr>
          <p:nvPr/>
        </p:nvSpPr>
        <p:spPr bwMode="auto">
          <a:xfrm>
            <a:off x="4572000" y="5734050"/>
            <a:ext cx="631825"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12 </a:t>
            </a:r>
            <a:r>
              <a:rPr lang="en-US" sz="1200" b="1">
                <a:solidFill>
                  <a:srgbClr val="000000"/>
                </a:solidFill>
                <a:latin typeface="Arial Narrow" pitchFamily="34" charset="0"/>
                <a:cs typeface="Arial" charset="0"/>
              </a:rPr>
              <a:t>Months</a:t>
            </a:r>
            <a:endParaRPr lang="en-US" sz="1200">
              <a:latin typeface="Arial Narrow" pitchFamily="34" charset="0"/>
              <a:cs typeface="Arial" charset="0"/>
            </a:endParaRPr>
          </a:p>
        </p:txBody>
      </p:sp>
      <p:sp>
        <p:nvSpPr>
          <p:cNvPr id="98358" name="Rectangle 54"/>
          <p:cNvSpPr>
            <a:spLocks noChangeArrowheads="1"/>
          </p:cNvSpPr>
          <p:nvPr/>
        </p:nvSpPr>
        <p:spPr bwMode="auto">
          <a:xfrm>
            <a:off x="7667625" y="5734050"/>
            <a:ext cx="631825" cy="198438"/>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24 </a:t>
            </a:r>
            <a:r>
              <a:rPr lang="en-US" sz="1200" b="1">
                <a:solidFill>
                  <a:srgbClr val="000000"/>
                </a:solidFill>
                <a:latin typeface="Arial Narrow" pitchFamily="34" charset="0"/>
                <a:cs typeface="Arial" charset="0"/>
              </a:rPr>
              <a:t>Months</a:t>
            </a:r>
            <a:endParaRPr lang="en-US" sz="1200">
              <a:latin typeface="Arial Narrow" pitchFamily="34" charset="0"/>
              <a:cs typeface="Arial" charset="0"/>
            </a:endParaRPr>
          </a:p>
        </p:txBody>
      </p:sp>
      <p:sp>
        <p:nvSpPr>
          <p:cNvPr id="98359" name="Rectangle 55"/>
          <p:cNvSpPr>
            <a:spLocks noChangeArrowheads="1"/>
          </p:cNvSpPr>
          <p:nvPr/>
        </p:nvSpPr>
        <p:spPr bwMode="auto">
          <a:xfrm rot="16200000">
            <a:off x="878682" y="3679031"/>
            <a:ext cx="146050"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Narrow" pitchFamily="34" charset="0"/>
                <a:cs typeface="Arial" charset="0"/>
              </a:rPr>
              <a:t>kg</a:t>
            </a:r>
            <a:endParaRPr lang="en-US" sz="1200">
              <a:latin typeface="Arial Narrow" pitchFamily="34" charset="0"/>
              <a:cs typeface="Arial" charset="0"/>
            </a:endParaRPr>
          </a:p>
        </p:txBody>
      </p:sp>
      <p:sp>
        <p:nvSpPr>
          <p:cNvPr id="98360" name="Line 56"/>
          <p:cNvSpPr>
            <a:spLocks noChangeShapeType="1"/>
          </p:cNvSpPr>
          <p:nvPr/>
        </p:nvSpPr>
        <p:spPr bwMode="auto">
          <a:xfrm>
            <a:off x="1538288" y="3282950"/>
            <a:ext cx="6735762" cy="1588"/>
          </a:xfrm>
          <a:prstGeom prst="line">
            <a:avLst/>
          </a:prstGeom>
          <a:noFill/>
          <a:ln w="9525">
            <a:solidFill>
              <a:srgbClr val="969696"/>
            </a:solidFill>
            <a:round/>
            <a:headEnd/>
            <a:tailEnd/>
          </a:ln>
        </p:spPr>
        <p:txBody>
          <a:bodyPr/>
          <a:lstStyle/>
          <a:p>
            <a:endParaRPr lang="en-GB"/>
          </a:p>
        </p:txBody>
      </p:sp>
      <p:sp>
        <p:nvSpPr>
          <p:cNvPr id="98361" name="Freeform 57"/>
          <p:cNvSpPr>
            <a:spLocks/>
          </p:cNvSpPr>
          <p:nvPr/>
        </p:nvSpPr>
        <p:spPr bwMode="auto">
          <a:xfrm>
            <a:off x="1908175" y="3141663"/>
            <a:ext cx="5995988" cy="1770062"/>
          </a:xfrm>
          <a:custGeom>
            <a:avLst/>
            <a:gdLst/>
            <a:ahLst/>
            <a:cxnLst>
              <a:cxn ang="0">
                <a:pos x="0" y="0"/>
              </a:cxn>
              <a:cxn ang="0">
                <a:pos x="69" y="126"/>
              </a:cxn>
              <a:cxn ang="0">
                <a:pos x="138" y="159"/>
              </a:cxn>
              <a:cxn ang="0">
                <a:pos x="207" y="133"/>
              </a:cxn>
              <a:cxn ang="0">
                <a:pos x="276" y="111"/>
              </a:cxn>
              <a:cxn ang="0">
                <a:pos x="345" y="104"/>
              </a:cxn>
              <a:cxn ang="0">
                <a:pos x="414" y="100"/>
              </a:cxn>
              <a:cxn ang="0">
                <a:pos x="483" y="93"/>
              </a:cxn>
              <a:cxn ang="0">
                <a:pos x="552" y="89"/>
              </a:cxn>
            </a:cxnLst>
            <a:rect l="0" t="0" r="r" b="b"/>
            <a:pathLst>
              <a:path w="552" h="159">
                <a:moveTo>
                  <a:pt x="0" y="0"/>
                </a:moveTo>
                <a:lnTo>
                  <a:pt x="69" y="126"/>
                </a:lnTo>
                <a:lnTo>
                  <a:pt x="138" y="159"/>
                </a:lnTo>
                <a:lnTo>
                  <a:pt x="207" y="133"/>
                </a:lnTo>
                <a:lnTo>
                  <a:pt x="276" y="111"/>
                </a:lnTo>
                <a:lnTo>
                  <a:pt x="345" y="104"/>
                </a:lnTo>
                <a:lnTo>
                  <a:pt x="414" y="100"/>
                </a:lnTo>
                <a:lnTo>
                  <a:pt x="483" y="93"/>
                </a:lnTo>
                <a:lnTo>
                  <a:pt x="552" y="89"/>
                </a:lnTo>
              </a:path>
            </a:pathLst>
          </a:custGeom>
          <a:noFill/>
          <a:ln w="30226">
            <a:solidFill>
              <a:schemeClr val="tx1"/>
            </a:solidFill>
            <a:prstDash val="solid"/>
            <a:round/>
            <a:headEnd/>
            <a:tailEnd/>
          </a:ln>
        </p:spPr>
        <p:txBody>
          <a:bodyPr/>
          <a:lstStyle/>
          <a:p>
            <a:endParaRPr lang="en-GB"/>
          </a:p>
        </p:txBody>
      </p:sp>
      <p:grpSp>
        <p:nvGrpSpPr>
          <p:cNvPr id="2" name="Group 58"/>
          <p:cNvGrpSpPr>
            <a:grpSpLocks/>
          </p:cNvGrpSpPr>
          <p:nvPr/>
        </p:nvGrpSpPr>
        <p:grpSpPr bwMode="auto">
          <a:xfrm>
            <a:off x="1835150" y="1412875"/>
            <a:ext cx="2513013" cy="198438"/>
            <a:chOff x="1156" y="890"/>
            <a:chExt cx="1583" cy="125"/>
          </a:xfrm>
        </p:grpSpPr>
        <p:sp>
          <p:nvSpPr>
            <p:cNvPr id="98363" name="Line 59"/>
            <p:cNvSpPr>
              <a:spLocks noChangeShapeType="1"/>
            </p:cNvSpPr>
            <p:nvPr/>
          </p:nvSpPr>
          <p:spPr bwMode="auto">
            <a:xfrm>
              <a:off x="1156" y="935"/>
              <a:ext cx="295" cy="1"/>
            </a:xfrm>
            <a:prstGeom prst="line">
              <a:avLst/>
            </a:prstGeom>
            <a:noFill/>
            <a:ln w="30226">
              <a:solidFill>
                <a:schemeClr val="tx1"/>
              </a:solidFill>
              <a:round/>
              <a:headEnd/>
              <a:tailEnd/>
            </a:ln>
          </p:spPr>
          <p:txBody>
            <a:bodyPr/>
            <a:lstStyle/>
            <a:p>
              <a:endParaRPr lang="en-GB"/>
            </a:p>
          </p:txBody>
        </p:sp>
        <p:sp>
          <p:nvSpPr>
            <p:cNvPr id="98364" name="Freeform 60"/>
            <p:cNvSpPr>
              <a:spLocks/>
            </p:cNvSpPr>
            <p:nvPr/>
          </p:nvSpPr>
          <p:spPr bwMode="auto">
            <a:xfrm>
              <a:off x="1247" y="890"/>
              <a:ext cx="69" cy="71"/>
            </a:xfrm>
            <a:custGeom>
              <a:avLst/>
              <a:gdLst/>
              <a:ahLst/>
              <a:cxnLst>
                <a:cxn ang="0">
                  <a:pos x="32" y="0"/>
                </a:cxn>
                <a:cxn ang="0">
                  <a:pos x="65" y="65"/>
                </a:cxn>
                <a:cxn ang="0">
                  <a:pos x="0" y="65"/>
                </a:cxn>
                <a:cxn ang="0">
                  <a:pos x="32" y="0"/>
                </a:cxn>
              </a:cxnLst>
              <a:rect l="0" t="0" r="r" b="b"/>
              <a:pathLst>
                <a:path w="65" h="65">
                  <a:moveTo>
                    <a:pt x="32" y="0"/>
                  </a:moveTo>
                  <a:lnTo>
                    <a:pt x="65" y="65"/>
                  </a:lnTo>
                  <a:lnTo>
                    <a:pt x="0" y="65"/>
                  </a:lnTo>
                  <a:lnTo>
                    <a:pt x="32" y="0"/>
                  </a:lnTo>
                  <a:close/>
                </a:path>
              </a:pathLst>
            </a:custGeom>
            <a:solidFill>
              <a:schemeClr val="tx1"/>
            </a:solidFill>
            <a:ln w="9525">
              <a:solidFill>
                <a:schemeClr val="tx1"/>
              </a:solidFill>
              <a:prstDash val="solid"/>
              <a:round/>
              <a:headEnd/>
              <a:tailEnd/>
            </a:ln>
          </p:spPr>
          <p:txBody>
            <a:bodyPr/>
            <a:lstStyle/>
            <a:p>
              <a:endParaRPr lang="en-GB"/>
            </a:p>
          </p:txBody>
        </p:sp>
        <p:sp>
          <p:nvSpPr>
            <p:cNvPr id="98365" name="Rectangle 61"/>
            <p:cNvSpPr>
              <a:spLocks noChangeArrowheads="1"/>
            </p:cNvSpPr>
            <p:nvPr/>
          </p:nvSpPr>
          <p:spPr bwMode="auto">
            <a:xfrm>
              <a:off x="1565" y="890"/>
              <a:ext cx="1174"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All  (completers) n = 684</a:t>
              </a:r>
              <a:r>
                <a:rPr lang="en-US" sz="1200" b="1">
                  <a:solidFill>
                    <a:srgbClr val="000000"/>
                  </a:solidFill>
                  <a:latin typeface="Arial Narrow" pitchFamily="34" charset="0"/>
                  <a:cs typeface="Arial" charset="0"/>
                </a:rPr>
                <a:t>,</a:t>
              </a:r>
              <a:r>
                <a:rPr lang="en-US" sz="1300" b="1">
                  <a:solidFill>
                    <a:srgbClr val="000000"/>
                  </a:solidFill>
                  <a:latin typeface="Arial Narrow" pitchFamily="34" charset="0"/>
                  <a:cs typeface="Arial" charset="0"/>
                </a:rPr>
                <a:t>12m</a:t>
              </a:r>
              <a:endParaRPr lang="en-US">
                <a:latin typeface="Arial Narrow" pitchFamily="34" charset="0"/>
                <a:cs typeface="Arial" charset="0"/>
              </a:endParaRPr>
            </a:p>
          </p:txBody>
        </p:sp>
      </p:grpSp>
      <p:grpSp>
        <p:nvGrpSpPr>
          <p:cNvPr id="3" name="Group 62"/>
          <p:cNvGrpSpPr>
            <a:grpSpLocks/>
          </p:cNvGrpSpPr>
          <p:nvPr/>
        </p:nvGrpSpPr>
        <p:grpSpPr bwMode="auto">
          <a:xfrm>
            <a:off x="1835150" y="1700213"/>
            <a:ext cx="6200775" cy="3810000"/>
            <a:chOff x="1177" y="1071"/>
            <a:chExt cx="3906" cy="2400"/>
          </a:xfrm>
        </p:grpSpPr>
        <p:sp>
          <p:nvSpPr>
            <p:cNvPr id="98367" name="Rectangle 63"/>
            <p:cNvSpPr>
              <a:spLocks noChangeArrowheads="1"/>
            </p:cNvSpPr>
            <p:nvPr/>
          </p:nvSpPr>
          <p:spPr bwMode="auto">
            <a:xfrm>
              <a:off x="4921" y="2115"/>
              <a:ext cx="146" cy="126"/>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-1.1</a:t>
              </a:r>
              <a:endParaRPr lang="en-US">
                <a:latin typeface="Arial Narrow" pitchFamily="34" charset="0"/>
                <a:cs typeface="Arial" charset="0"/>
              </a:endParaRPr>
            </a:p>
          </p:txBody>
        </p:sp>
        <p:sp>
          <p:nvSpPr>
            <p:cNvPr id="98368" name="Rectangle 64"/>
            <p:cNvSpPr>
              <a:spLocks noChangeArrowheads="1"/>
            </p:cNvSpPr>
            <p:nvPr/>
          </p:nvSpPr>
          <p:spPr bwMode="auto">
            <a:xfrm>
              <a:off x="3112" y="1979"/>
              <a:ext cx="159" cy="125"/>
            </a:xfrm>
            <a:prstGeom prst="rect">
              <a:avLst/>
            </a:prstGeom>
            <a:solidFill>
              <a:schemeClr val="bg1"/>
            </a:solidFill>
            <a:ln w="9525">
              <a:noFill/>
              <a:miter lim="800000"/>
              <a:headEnd/>
              <a:tailEnd/>
            </a:ln>
          </p:spPr>
          <p:txBody>
            <a:bodyPr lIns="0" tIns="0" rIns="0" bIns="0">
              <a:spAutoFit/>
            </a:bodyPr>
            <a:lstStyle/>
            <a:p>
              <a:r>
                <a:rPr lang="en-US" sz="1300" b="1">
                  <a:solidFill>
                    <a:srgbClr val="808080"/>
                  </a:solidFill>
                  <a:latin typeface="Arial Narrow" pitchFamily="34" charset="0"/>
                  <a:cs typeface="Arial" charset="0"/>
                </a:rPr>
                <a:t>-0.8</a:t>
              </a:r>
              <a:endParaRPr lang="en-US">
                <a:latin typeface="Arial Narrow" pitchFamily="34" charset="0"/>
                <a:cs typeface="Arial" charset="0"/>
              </a:endParaRPr>
            </a:p>
          </p:txBody>
        </p:sp>
        <p:grpSp>
          <p:nvGrpSpPr>
            <p:cNvPr id="4" name="Group 65"/>
            <p:cNvGrpSpPr>
              <a:grpSpLocks/>
            </p:cNvGrpSpPr>
            <p:nvPr/>
          </p:nvGrpSpPr>
          <p:grpSpPr bwMode="auto">
            <a:xfrm>
              <a:off x="1177" y="1071"/>
              <a:ext cx="3906" cy="2400"/>
              <a:chOff x="1156" y="1071"/>
              <a:chExt cx="3906" cy="2400"/>
            </a:xfrm>
          </p:grpSpPr>
          <p:sp>
            <p:nvSpPr>
              <p:cNvPr id="98370" name="Line 66"/>
              <p:cNvSpPr>
                <a:spLocks noChangeShapeType="1"/>
              </p:cNvSpPr>
              <p:nvPr/>
            </p:nvSpPr>
            <p:spPr bwMode="auto">
              <a:xfrm>
                <a:off x="1156" y="1134"/>
                <a:ext cx="295" cy="1"/>
              </a:xfrm>
              <a:prstGeom prst="line">
                <a:avLst/>
              </a:prstGeom>
              <a:noFill/>
              <a:ln w="30163">
                <a:solidFill>
                  <a:srgbClr val="008000"/>
                </a:solidFill>
                <a:round/>
                <a:headEnd/>
                <a:tailEnd/>
              </a:ln>
            </p:spPr>
            <p:txBody>
              <a:bodyPr/>
              <a:lstStyle/>
              <a:p>
                <a:endParaRPr lang="en-GB"/>
              </a:p>
            </p:txBody>
          </p:sp>
          <p:sp>
            <p:nvSpPr>
              <p:cNvPr id="98371" name="Rectangle 67"/>
              <p:cNvSpPr>
                <a:spLocks noChangeArrowheads="1"/>
              </p:cNvSpPr>
              <p:nvPr/>
            </p:nvSpPr>
            <p:spPr bwMode="auto">
              <a:xfrm>
                <a:off x="1266" y="1098"/>
                <a:ext cx="61" cy="64"/>
              </a:xfrm>
              <a:prstGeom prst="rect">
                <a:avLst/>
              </a:prstGeom>
              <a:solidFill>
                <a:srgbClr val="008000"/>
              </a:solidFill>
              <a:ln w="9525">
                <a:solidFill>
                  <a:srgbClr val="969696"/>
                </a:solidFill>
                <a:miter lim="800000"/>
                <a:headEnd/>
                <a:tailEnd/>
              </a:ln>
            </p:spPr>
            <p:txBody>
              <a:bodyPr/>
              <a:lstStyle/>
              <a:p>
                <a:endParaRPr lang="en-GB"/>
              </a:p>
            </p:txBody>
          </p:sp>
          <p:sp>
            <p:nvSpPr>
              <p:cNvPr id="98372" name="Rectangle 68"/>
              <p:cNvSpPr>
                <a:spLocks noChangeArrowheads="1"/>
              </p:cNvSpPr>
              <p:nvPr/>
            </p:nvSpPr>
            <p:spPr bwMode="auto">
              <a:xfrm>
                <a:off x="1565" y="1071"/>
                <a:ext cx="874"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High </a:t>
                </a:r>
                <a:r>
                  <a:rPr lang="en-US" sz="1200" b="1">
                    <a:solidFill>
                      <a:srgbClr val="000000"/>
                    </a:solidFill>
                    <a:latin typeface="Arial Narrow" pitchFamily="34" charset="0"/>
                    <a:cs typeface="Arial" charset="0"/>
                  </a:rPr>
                  <a:t>Attenders n = 422</a:t>
                </a:r>
                <a:endParaRPr lang="en-US" sz="1200">
                  <a:latin typeface="Arial Narrow" pitchFamily="34" charset="0"/>
                  <a:cs typeface="Arial" charset="0"/>
                </a:endParaRPr>
              </a:p>
            </p:txBody>
          </p:sp>
          <p:sp>
            <p:nvSpPr>
              <p:cNvPr id="98373" name="Line 69"/>
              <p:cNvSpPr>
                <a:spLocks noChangeShapeType="1"/>
              </p:cNvSpPr>
              <p:nvPr/>
            </p:nvSpPr>
            <p:spPr bwMode="auto">
              <a:xfrm>
                <a:off x="1156" y="1298"/>
                <a:ext cx="295" cy="1"/>
              </a:xfrm>
              <a:prstGeom prst="line">
                <a:avLst/>
              </a:prstGeom>
              <a:noFill/>
              <a:ln w="30163">
                <a:solidFill>
                  <a:srgbClr val="993300"/>
                </a:solidFill>
                <a:round/>
                <a:headEnd/>
                <a:tailEnd/>
              </a:ln>
            </p:spPr>
            <p:txBody>
              <a:bodyPr/>
              <a:lstStyle/>
              <a:p>
                <a:endParaRPr lang="en-GB"/>
              </a:p>
            </p:txBody>
          </p:sp>
          <p:sp>
            <p:nvSpPr>
              <p:cNvPr id="98374" name="Freeform 70"/>
              <p:cNvSpPr>
                <a:spLocks/>
              </p:cNvSpPr>
              <p:nvPr/>
            </p:nvSpPr>
            <p:spPr bwMode="auto">
              <a:xfrm>
                <a:off x="1247" y="1253"/>
                <a:ext cx="91" cy="91"/>
              </a:xfrm>
              <a:custGeom>
                <a:avLst/>
                <a:gdLst/>
                <a:ahLst/>
                <a:cxnLst>
                  <a:cxn ang="0">
                    <a:pos x="32" y="0"/>
                  </a:cxn>
                  <a:cxn ang="0">
                    <a:pos x="65" y="32"/>
                  </a:cxn>
                  <a:cxn ang="0">
                    <a:pos x="32" y="64"/>
                  </a:cxn>
                  <a:cxn ang="0">
                    <a:pos x="0" y="32"/>
                  </a:cxn>
                  <a:cxn ang="0">
                    <a:pos x="32" y="0"/>
                  </a:cxn>
                </a:cxnLst>
                <a:rect l="0" t="0" r="r" b="b"/>
                <a:pathLst>
                  <a:path w="65" h="64">
                    <a:moveTo>
                      <a:pt x="32" y="0"/>
                    </a:moveTo>
                    <a:lnTo>
                      <a:pt x="65" y="32"/>
                    </a:lnTo>
                    <a:lnTo>
                      <a:pt x="32" y="64"/>
                    </a:lnTo>
                    <a:lnTo>
                      <a:pt x="0" y="32"/>
                    </a:lnTo>
                    <a:lnTo>
                      <a:pt x="32" y="0"/>
                    </a:lnTo>
                    <a:close/>
                  </a:path>
                </a:pathLst>
              </a:custGeom>
              <a:solidFill>
                <a:srgbClr val="993300"/>
              </a:solidFill>
              <a:ln w="9525">
                <a:solidFill>
                  <a:srgbClr val="969696"/>
                </a:solidFill>
                <a:prstDash val="solid"/>
                <a:round/>
                <a:headEnd/>
                <a:tailEnd/>
              </a:ln>
            </p:spPr>
            <p:txBody>
              <a:bodyPr/>
              <a:lstStyle/>
              <a:p>
                <a:endParaRPr lang="en-GB"/>
              </a:p>
            </p:txBody>
          </p:sp>
          <p:sp>
            <p:nvSpPr>
              <p:cNvPr id="98375" name="Rectangle 71"/>
              <p:cNvSpPr>
                <a:spLocks noChangeArrowheads="1"/>
              </p:cNvSpPr>
              <p:nvPr/>
            </p:nvSpPr>
            <p:spPr bwMode="auto">
              <a:xfrm>
                <a:off x="1565" y="1253"/>
                <a:ext cx="901" cy="125"/>
              </a:xfrm>
              <a:prstGeom prst="rect">
                <a:avLst/>
              </a:prstGeom>
              <a:noFill/>
              <a:ln w="9525">
                <a:noFill/>
                <a:miter lim="800000"/>
                <a:headEnd/>
                <a:tailEnd/>
              </a:ln>
            </p:spPr>
            <p:txBody>
              <a:bodyPr wrap="none" lIns="0" tIns="0" rIns="0" bIns="0">
                <a:spAutoFit/>
              </a:bodyPr>
              <a:lstStyle/>
              <a:p>
                <a:r>
                  <a:rPr lang="en-US" sz="1300" b="1">
                    <a:solidFill>
                      <a:srgbClr val="000000"/>
                    </a:solidFill>
                    <a:latin typeface="Arial Narrow" pitchFamily="34" charset="0"/>
                    <a:cs typeface="Arial" charset="0"/>
                  </a:rPr>
                  <a:t>Low </a:t>
                </a:r>
                <a:r>
                  <a:rPr lang="en-US" sz="1200" b="1">
                    <a:solidFill>
                      <a:srgbClr val="000000"/>
                    </a:solidFill>
                    <a:latin typeface="Arial Narrow" pitchFamily="34" charset="0"/>
                    <a:cs typeface="Arial" charset="0"/>
                  </a:rPr>
                  <a:t>Attenders</a:t>
                </a:r>
                <a:r>
                  <a:rPr lang="en-US" sz="1300" b="1">
                    <a:solidFill>
                      <a:srgbClr val="000000"/>
                    </a:solidFill>
                    <a:latin typeface="Arial Narrow" pitchFamily="34" charset="0"/>
                    <a:cs typeface="Arial" charset="0"/>
                  </a:rPr>
                  <a:t> n = 262 </a:t>
                </a:r>
                <a:endParaRPr lang="en-US">
                  <a:latin typeface="Arial Narrow" pitchFamily="34" charset="0"/>
                  <a:cs typeface="Arial" charset="0"/>
                </a:endParaRPr>
              </a:p>
            </p:txBody>
          </p:sp>
          <p:grpSp>
            <p:nvGrpSpPr>
              <p:cNvPr id="5" name="Group 72"/>
              <p:cNvGrpSpPr>
                <a:grpSpLocks/>
              </p:cNvGrpSpPr>
              <p:nvPr/>
            </p:nvGrpSpPr>
            <p:grpSpPr bwMode="auto">
              <a:xfrm>
                <a:off x="1156" y="1933"/>
                <a:ext cx="3906" cy="1538"/>
                <a:chOff x="1156" y="1933"/>
                <a:chExt cx="3906" cy="1538"/>
              </a:xfrm>
            </p:grpSpPr>
            <p:sp>
              <p:nvSpPr>
                <p:cNvPr id="98377" name="Rectangle 73"/>
                <p:cNvSpPr>
                  <a:spLocks noChangeArrowheads="1"/>
                </p:cNvSpPr>
                <p:nvPr/>
              </p:nvSpPr>
              <p:spPr bwMode="auto">
                <a:xfrm>
                  <a:off x="1161" y="1937"/>
                  <a:ext cx="75" cy="77"/>
                </a:xfrm>
                <a:prstGeom prst="rect">
                  <a:avLst/>
                </a:prstGeom>
                <a:solidFill>
                  <a:srgbClr val="008000"/>
                </a:solidFill>
                <a:ln w="9525">
                  <a:solidFill>
                    <a:srgbClr val="969696"/>
                  </a:solidFill>
                  <a:miter lim="800000"/>
                  <a:headEnd/>
                  <a:tailEnd/>
                </a:ln>
              </p:spPr>
              <p:txBody>
                <a:bodyPr/>
                <a:lstStyle/>
                <a:p>
                  <a:endParaRPr lang="en-GB"/>
                </a:p>
              </p:txBody>
            </p:sp>
            <p:sp>
              <p:nvSpPr>
                <p:cNvPr id="98378" name="Line 74"/>
                <p:cNvSpPr>
                  <a:spLocks noChangeShapeType="1"/>
                </p:cNvSpPr>
                <p:nvPr/>
              </p:nvSpPr>
              <p:spPr bwMode="auto">
                <a:xfrm>
                  <a:off x="1197" y="1979"/>
                  <a:ext cx="499" cy="499"/>
                </a:xfrm>
                <a:prstGeom prst="line">
                  <a:avLst/>
                </a:prstGeom>
                <a:noFill/>
                <a:ln w="28575">
                  <a:solidFill>
                    <a:srgbClr val="993300"/>
                  </a:solidFill>
                  <a:round/>
                  <a:headEnd/>
                  <a:tailEnd/>
                </a:ln>
                <a:effectLst/>
              </p:spPr>
              <p:txBody>
                <a:bodyPr/>
                <a:lstStyle/>
                <a:p>
                  <a:endParaRPr lang="en-GB"/>
                </a:p>
              </p:txBody>
            </p:sp>
            <p:sp>
              <p:nvSpPr>
                <p:cNvPr id="98379" name="Freeform 75"/>
                <p:cNvSpPr>
                  <a:spLocks/>
                </p:cNvSpPr>
                <p:nvPr/>
              </p:nvSpPr>
              <p:spPr bwMode="auto">
                <a:xfrm>
                  <a:off x="1156" y="1933"/>
                  <a:ext cx="82" cy="84"/>
                </a:xfrm>
                <a:custGeom>
                  <a:avLst/>
                  <a:gdLst/>
                  <a:ahLst/>
                  <a:cxnLst>
                    <a:cxn ang="0">
                      <a:pos x="39" y="0"/>
                    </a:cxn>
                    <a:cxn ang="0">
                      <a:pos x="78" y="39"/>
                    </a:cxn>
                    <a:cxn ang="0">
                      <a:pos x="39" y="78"/>
                    </a:cxn>
                    <a:cxn ang="0">
                      <a:pos x="0" y="39"/>
                    </a:cxn>
                    <a:cxn ang="0">
                      <a:pos x="39" y="0"/>
                    </a:cxn>
                  </a:cxnLst>
                  <a:rect l="0" t="0" r="r" b="b"/>
                  <a:pathLst>
                    <a:path w="78" h="78">
                      <a:moveTo>
                        <a:pt x="39" y="0"/>
                      </a:moveTo>
                      <a:lnTo>
                        <a:pt x="78" y="39"/>
                      </a:lnTo>
                      <a:lnTo>
                        <a:pt x="39" y="78"/>
                      </a:lnTo>
                      <a:lnTo>
                        <a:pt x="0" y="39"/>
                      </a:lnTo>
                      <a:lnTo>
                        <a:pt x="39" y="0"/>
                      </a:lnTo>
                      <a:close/>
                    </a:path>
                  </a:pathLst>
                </a:custGeom>
                <a:solidFill>
                  <a:srgbClr val="993300"/>
                </a:solidFill>
                <a:ln w="9525">
                  <a:solidFill>
                    <a:srgbClr val="969696"/>
                  </a:solidFill>
                  <a:prstDash val="solid"/>
                  <a:round/>
                  <a:headEnd/>
                  <a:tailEnd/>
                </a:ln>
              </p:spPr>
              <p:txBody>
                <a:bodyPr/>
                <a:lstStyle/>
                <a:p>
                  <a:endParaRPr lang="en-GB"/>
                </a:p>
              </p:txBody>
            </p:sp>
            <p:sp>
              <p:nvSpPr>
                <p:cNvPr id="98380" name="Freeform 76"/>
                <p:cNvSpPr>
                  <a:spLocks/>
                </p:cNvSpPr>
                <p:nvPr/>
              </p:nvSpPr>
              <p:spPr bwMode="auto">
                <a:xfrm>
                  <a:off x="1202" y="1979"/>
                  <a:ext cx="3774" cy="1346"/>
                </a:xfrm>
                <a:custGeom>
                  <a:avLst/>
                  <a:gdLst/>
                  <a:ahLst/>
                  <a:cxnLst>
                    <a:cxn ang="0">
                      <a:pos x="0" y="0"/>
                    </a:cxn>
                    <a:cxn ang="0">
                      <a:pos x="472" y="1038"/>
                    </a:cxn>
                    <a:cxn ang="0">
                      <a:pos x="944" y="1346"/>
                    </a:cxn>
                    <a:cxn ang="0">
                      <a:pos x="1416" y="1248"/>
                    </a:cxn>
                    <a:cxn ang="0">
                      <a:pos x="1889" y="1115"/>
                    </a:cxn>
                    <a:cxn ang="0">
                      <a:pos x="2361" y="1066"/>
                    </a:cxn>
                    <a:cxn ang="0">
                      <a:pos x="2833" y="988"/>
                    </a:cxn>
                    <a:cxn ang="0">
                      <a:pos x="3305" y="932"/>
                    </a:cxn>
                    <a:cxn ang="0">
                      <a:pos x="3774" y="797"/>
                    </a:cxn>
                  </a:cxnLst>
                  <a:rect l="0" t="0" r="r" b="b"/>
                  <a:pathLst>
                    <a:path w="3774" h="1346">
                      <a:moveTo>
                        <a:pt x="0" y="0"/>
                      </a:moveTo>
                      <a:lnTo>
                        <a:pt x="472" y="1038"/>
                      </a:lnTo>
                      <a:lnTo>
                        <a:pt x="944" y="1346"/>
                      </a:lnTo>
                      <a:lnTo>
                        <a:pt x="1416" y="1248"/>
                      </a:lnTo>
                      <a:lnTo>
                        <a:pt x="1889" y="1115"/>
                      </a:lnTo>
                      <a:lnTo>
                        <a:pt x="2361" y="1066"/>
                      </a:lnTo>
                      <a:lnTo>
                        <a:pt x="2833" y="988"/>
                      </a:lnTo>
                      <a:lnTo>
                        <a:pt x="3305" y="932"/>
                      </a:lnTo>
                      <a:lnTo>
                        <a:pt x="3774" y="797"/>
                      </a:lnTo>
                    </a:path>
                  </a:pathLst>
                </a:custGeom>
                <a:noFill/>
                <a:ln w="30163">
                  <a:solidFill>
                    <a:srgbClr val="008000"/>
                  </a:solidFill>
                  <a:prstDash val="solid"/>
                  <a:round/>
                  <a:headEnd/>
                  <a:tailEnd/>
                </a:ln>
              </p:spPr>
              <p:txBody>
                <a:bodyPr/>
                <a:lstStyle/>
                <a:p>
                  <a:endParaRPr lang="en-GB"/>
                </a:p>
              </p:txBody>
            </p:sp>
            <p:sp>
              <p:nvSpPr>
                <p:cNvPr id="98381" name="Rectangle 77"/>
                <p:cNvSpPr>
                  <a:spLocks noChangeArrowheads="1"/>
                </p:cNvSpPr>
                <p:nvPr/>
              </p:nvSpPr>
              <p:spPr bwMode="auto">
                <a:xfrm>
                  <a:off x="1605" y="2946"/>
                  <a:ext cx="75" cy="76"/>
                </a:xfrm>
                <a:prstGeom prst="rect">
                  <a:avLst/>
                </a:prstGeom>
                <a:solidFill>
                  <a:srgbClr val="008000"/>
                </a:solidFill>
                <a:ln w="9525">
                  <a:solidFill>
                    <a:srgbClr val="969696"/>
                  </a:solidFill>
                  <a:miter lim="800000"/>
                  <a:headEnd/>
                  <a:tailEnd/>
                </a:ln>
              </p:spPr>
              <p:txBody>
                <a:bodyPr/>
                <a:lstStyle/>
                <a:p>
                  <a:endParaRPr lang="en-GB"/>
                </a:p>
              </p:txBody>
            </p:sp>
            <p:sp>
              <p:nvSpPr>
                <p:cNvPr id="98382" name="Rectangle 78"/>
                <p:cNvSpPr>
                  <a:spLocks noChangeArrowheads="1"/>
                </p:cNvSpPr>
                <p:nvPr/>
              </p:nvSpPr>
              <p:spPr bwMode="auto">
                <a:xfrm>
                  <a:off x="2104" y="3262"/>
                  <a:ext cx="76" cy="77"/>
                </a:xfrm>
                <a:prstGeom prst="rect">
                  <a:avLst/>
                </a:prstGeom>
                <a:solidFill>
                  <a:srgbClr val="008000"/>
                </a:solidFill>
                <a:ln w="9525">
                  <a:solidFill>
                    <a:srgbClr val="969696"/>
                  </a:solidFill>
                  <a:miter lim="800000"/>
                  <a:headEnd/>
                  <a:tailEnd/>
                </a:ln>
              </p:spPr>
              <p:txBody>
                <a:bodyPr/>
                <a:lstStyle/>
                <a:p>
                  <a:endParaRPr lang="en-GB"/>
                </a:p>
              </p:txBody>
            </p:sp>
            <p:sp>
              <p:nvSpPr>
                <p:cNvPr id="98383" name="Rectangle 79"/>
                <p:cNvSpPr>
                  <a:spLocks noChangeArrowheads="1"/>
                </p:cNvSpPr>
                <p:nvPr/>
              </p:nvSpPr>
              <p:spPr bwMode="auto">
                <a:xfrm>
                  <a:off x="3044" y="3067"/>
                  <a:ext cx="75" cy="77"/>
                </a:xfrm>
                <a:prstGeom prst="rect">
                  <a:avLst/>
                </a:prstGeom>
                <a:solidFill>
                  <a:srgbClr val="008000"/>
                </a:solidFill>
                <a:ln w="9525">
                  <a:solidFill>
                    <a:srgbClr val="969696"/>
                  </a:solidFill>
                  <a:miter lim="800000"/>
                  <a:headEnd/>
                  <a:tailEnd/>
                </a:ln>
              </p:spPr>
              <p:txBody>
                <a:bodyPr/>
                <a:lstStyle/>
                <a:p>
                  <a:endParaRPr lang="en-GB"/>
                </a:p>
              </p:txBody>
            </p:sp>
            <p:sp>
              <p:nvSpPr>
                <p:cNvPr id="98384" name="Rectangle 80"/>
                <p:cNvSpPr>
                  <a:spLocks noChangeArrowheads="1"/>
                </p:cNvSpPr>
                <p:nvPr/>
              </p:nvSpPr>
              <p:spPr bwMode="auto">
                <a:xfrm>
                  <a:off x="4933" y="2717"/>
                  <a:ext cx="76" cy="78"/>
                </a:xfrm>
                <a:prstGeom prst="rect">
                  <a:avLst/>
                </a:prstGeom>
                <a:solidFill>
                  <a:srgbClr val="008000"/>
                </a:solidFill>
                <a:ln w="9525">
                  <a:solidFill>
                    <a:srgbClr val="969696"/>
                  </a:solidFill>
                  <a:miter lim="800000"/>
                  <a:headEnd/>
                  <a:tailEnd/>
                </a:ln>
              </p:spPr>
              <p:txBody>
                <a:bodyPr/>
                <a:lstStyle/>
                <a:p>
                  <a:endParaRPr lang="en-GB"/>
                </a:p>
              </p:txBody>
            </p:sp>
            <p:sp>
              <p:nvSpPr>
                <p:cNvPr id="98385" name="Freeform 81"/>
                <p:cNvSpPr>
                  <a:spLocks/>
                </p:cNvSpPr>
                <p:nvPr/>
              </p:nvSpPr>
              <p:spPr bwMode="auto">
                <a:xfrm>
                  <a:off x="1650" y="2432"/>
                  <a:ext cx="82" cy="84"/>
                </a:xfrm>
                <a:custGeom>
                  <a:avLst/>
                  <a:gdLst/>
                  <a:ahLst/>
                  <a:cxnLst>
                    <a:cxn ang="0">
                      <a:pos x="39" y="0"/>
                    </a:cxn>
                    <a:cxn ang="0">
                      <a:pos x="78" y="39"/>
                    </a:cxn>
                    <a:cxn ang="0">
                      <a:pos x="39" y="78"/>
                    </a:cxn>
                    <a:cxn ang="0">
                      <a:pos x="0" y="39"/>
                    </a:cxn>
                    <a:cxn ang="0">
                      <a:pos x="39" y="0"/>
                    </a:cxn>
                  </a:cxnLst>
                  <a:rect l="0" t="0" r="r" b="b"/>
                  <a:pathLst>
                    <a:path w="78" h="78">
                      <a:moveTo>
                        <a:pt x="39" y="0"/>
                      </a:moveTo>
                      <a:lnTo>
                        <a:pt x="78" y="39"/>
                      </a:lnTo>
                      <a:lnTo>
                        <a:pt x="39" y="78"/>
                      </a:lnTo>
                      <a:lnTo>
                        <a:pt x="0" y="39"/>
                      </a:lnTo>
                      <a:lnTo>
                        <a:pt x="39" y="0"/>
                      </a:lnTo>
                      <a:close/>
                    </a:path>
                  </a:pathLst>
                </a:custGeom>
                <a:solidFill>
                  <a:srgbClr val="993300"/>
                </a:solidFill>
                <a:ln w="9525">
                  <a:solidFill>
                    <a:srgbClr val="969696"/>
                  </a:solidFill>
                  <a:prstDash val="solid"/>
                  <a:round/>
                  <a:headEnd/>
                  <a:tailEnd/>
                </a:ln>
              </p:spPr>
              <p:txBody>
                <a:bodyPr/>
                <a:lstStyle/>
                <a:p>
                  <a:endParaRPr lang="en-GB"/>
                </a:p>
              </p:txBody>
            </p:sp>
            <p:sp>
              <p:nvSpPr>
                <p:cNvPr id="98386" name="Freeform 82"/>
                <p:cNvSpPr>
                  <a:spLocks/>
                </p:cNvSpPr>
                <p:nvPr/>
              </p:nvSpPr>
              <p:spPr bwMode="auto">
                <a:xfrm>
                  <a:off x="2104" y="2523"/>
                  <a:ext cx="83" cy="85"/>
                </a:xfrm>
                <a:custGeom>
                  <a:avLst/>
                  <a:gdLst/>
                  <a:ahLst/>
                  <a:cxnLst>
                    <a:cxn ang="0">
                      <a:pos x="39" y="0"/>
                    </a:cxn>
                    <a:cxn ang="0">
                      <a:pos x="78" y="39"/>
                    </a:cxn>
                    <a:cxn ang="0">
                      <a:pos x="39" y="78"/>
                    </a:cxn>
                    <a:cxn ang="0">
                      <a:pos x="0" y="39"/>
                    </a:cxn>
                    <a:cxn ang="0">
                      <a:pos x="39" y="0"/>
                    </a:cxn>
                  </a:cxnLst>
                  <a:rect l="0" t="0" r="r" b="b"/>
                  <a:pathLst>
                    <a:path w="78" h="78">
                      <a:moveTo>
                        <a:pt x="39" y="0"/>
                      </a:moveTo>
                      <a:lnTo>
                        <a:pt x="78" y="39"/>
                      </a:lnTo>
                      <a:lnTo>
                        <a:pt x="39" y="78"/>
                      </a:lnTo>
                      <a:lnTo>
                        <a:pt x="0" y="39"/>
                      </a:lnTo>
                      <a:lnTo>
                        <a:pt x="39" y="0"/>
                      </a:lnTo>
                      <a:close/>
                    </a:path>
                  </a:pathLst>
                </a:custGeom>
                <a:solidFill>
                  <a:srgbClr val="993300"/>
                </a:solidFill>
                <a:ln w="9525">
                  <a:solidFill>
                    <a:srgbClr val="969696"/>
                  </a:solidFill>
                  <a:prstDash val="solid"/>
                  <a:round/>
                  <a:headEnd/>
                  <a:tailEnd/>
                </a:ln>
              </p:spPr>
              <p:txBody>
                <a:bodyPr/>
                <a:lstStyle/>
                <a:p>
                  <a:endParaRPr lang="en-GB"/>
                </a:p>
              </p:txBody>
            </p:sp>
            <p:sp>
              <p:nvSpPr>
                <p:cNvPr id="98387" name="Freeform 83"/>
                <p:cNvSpPr>
                  <a:spLocks/>
                </p:cNvSpPr>
                <p:nvPr/>
              </p:nvSpPr>
              <p:spPr bwMode="auto">
                <a:xfrm>
                  <a:off x="3044" y="2168"/>
                  <a:ext cx="83" cy="83"/>
                </a:xfrm>
                <a:custGeom>
                  <a:avLst/>
                  <a:gdLst/>
                  <a:ahLst/>
                  <a:cxnLst>
                    <a:cxn ang="0">
                      <a:pos x="39" y="0"/>
                    </a:cxn>
                    <a:cxn ang="0">
                      <a:pos x="78" y="38"/>
                    </a:cxn>
                    <a:cxn ang="0">
                      <a:pos x="39" y="77"/>
                    </a:cxn>
                    <a:cxn ang="0">
                      <a:pos x="0" y="38"/>
                    </a:cxn>
                    <a:cxn ang="0">
                      <a:pos x="39" y="0"/>
                    </a:cxn>
                  </a:cxnLst>
                  <a:rect l="0" t="0" r="r" b="b"/>
                  <a:pathLst>
                    <a:path w="78" h="77">
                      <a:moveTo>
                        <a:pt x="39" y="0"/>
                      </a:moveTo>
                      <a:lnTo>
                        <a:pt x="78" y="38"/>
                      </a:lnTo>
                      <a:lnTo>
                        <a:pt x="39" y="77"/>
                      </a:lnTo>
                      <a:lnTo>
                        <a:pt x="0" y="38"/>
                      </a:lnTo>
                      <a:lnTo>
                        <a:pt x="39" y="0"/>
                      </a:lnTo>
                      <a:close/>
                    </a:path>
                  </a:pathLst>
                </a:custGeom>
                <a:solidFill>
                  <a:srgbClr val="993300"/>
                </a:solidFill>
                <a:ln w="9525">
                  <a:solidFill>
                    <a:srgbClr val="969696"/>
                  </a:solidFill>
                  <a:prstDash val="solid"/>
                  <a:round/>
                  <a:headEnd/>
                  <a:tailEnd/>
                </a:ln>
              </p:spPr>
              <p:txBody>
                <a:bodyPr/>
                <a:lstStyle/>
                <a:p>
                  <a:endParaRPr lang="en-GB"/>
                </a:p>
              </p:txBody>
            </p:sp>
            <p:sp>
              <p:nvSpPr>
                <p:cNvPr id="98388" name="Rectangle 84"/>
                <p:cNvSpPr>
                  <a:spLocks noChangeArrowheads="1"/>
                </p:cNvSpPr>
                <p:nvPr/>
              </p:nvSpPr>
              <p:spPr bwMode="auto">
                <a:xfrm>
                  <a:off x="4916" y="2840"/>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-3.3</a:t>
                  </a:r>
                  <a:endParaRPr lang="en-US">
                    <a:latin typeface="Arial Narrow" pitchFamily="34" charset="0"/>
                    <a:cs typeface="Arial" charset="0"/>
                  </a:endParaRPr>
                </a:p>
              </p:txBody>
            </p:sp>
            <p:sp>
              <p:nvSpPr>
                <p:cNvPr id="98389" name="Rectangle 85"/>
                <p:cNvSpPr>
                  <a:spLocks noChangeArrowheads="1"/>
                </p:cNvSpPr>
                <p:nvPr/>
              </p:nvSpPr>
              <p:spPr bwMode="auto">
                <a:xfrm>
                  <a:off x="3099" y="3184"/>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-4.3</a:t>
                  </a:r>
                  <a:endParaRPr lang="en-US">
                    <a:latin typeface="Arial Narrow" pitchFamily="34" charset="0"/>
                    <a:cs typeface="Arial" charset="0"/>
                  </a:endParaRPr>
                </a:p>
              </p:txBody>
            </p:sp>
            <p:sp>
              <p:nvSpPr>
                <p:cNvPr id="98390" name="Rectangle 86"/>
                <p:cNvSpPr>
                  <a:spLocks noChangeArrowheads="1"/>
                </p:cNvSpPr>
                <p:nvPr/>
              </p:nvSpPr>
              <p:spPr bwMode="auto">
                <a:xfrm>
                  <a:off x="2223" y="3346"/>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-5.0</a:t>
                  </a:r>
                  <a:endParaRPr lang="en-US" b="1">
                    <a:latin typeface="Arial Narrow" pitchFamily="34" charset="0"/>
                    <a:cs typeface="Arial" charset="0"/>
                  </a:endParaRPr>
                </a:p>
              </p:txBody>
            </p:sp>
            <p:sp>
              <p:nvSpPr>
                <p:cNvPr id="98391" name="Rectangle 87"/>
                <p:cNvSpPr>
                  <a:spLocks noChangeArrowheads="1"/>
                </p:cNvSpPr>
                <p:nvPr/>
              </p:nvSpPr>
              <p:spPr bwMode="auto">
                <a:xfrm>
                  <a:off x="1514" y="3067"/>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-3.8</a:t>
                  </a:r>
                  <a:endParaRPr lang="en-US">
                    <a:latin typeface="Arial Narrow" pitchFamily="34" charset="0"/>
                    <a:cs typeface="Arial" charset="0"/>
                  </a:endParaRPr>
                </a:p>
              </p:txBody>
            </p:sp>
            <p:sp>
              <p:nvSpPr>
                <p:cNvPr id="98392" name="Rectangle 88"/>
                <p:cNvSpPr>
                  <a:spLocks noChangeArrowheads="1"/>
                </p:cNvSpPr>
                <p:nvPr/>
              </p:nvSpPr>
              <p:spPr bwMode="auto">
                <a:xfrm>
                  <a:off x="1650" y="2296"/>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-2.0</a:t>
                  </a:r>
                  <a:endParaRPr lang="en-US">
                    <a:latin typeface="Arial Narrow" pitchFamily="34" charset="0"/>
                    <a:cs typeface="Arial" charset="0"/>
                  </a:endParaRPr>
                </a:p>
              </p:txBody>
            </p:sp>
            <p:sp>
              <p:nvSpPr>
                <p:cNvPr id="98393" name="Rectangle 89"/>
                <p:cNvSpPr>
                  <a:spLocks noChangeArrowheads="1"/>
                </p:cNvSpPr>
                <p:nvPr/>
              </p:nvSpPr>
              <p:spPr bwMode="auto">
                <a:xfrm>
                  <a:off x="2059" y="2387"/>
                  <a:ext cx="146"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-2.2</a:t>
                  </a:r>
                  <a:endParaRPr lang="en-US">
                    <a:latin typeface="Arial Narrow" pitchFamily="34" charset="0"/>
                    <a:cs typeface="Arial" charset="0"/>
                  </a:endParaRPr>
                </a:p>
              </p:txBody>
            </p:sp>
            <p:sp>
              <p:nvSpPr>
                <p:cNvPr id="98394" name="Line 90"/>
                <p:cNvSpPr>
                  <a:spLocks noChangeShapeType="1"/>
                </p:cNvSpPr>
                <p:nvPr/>
              </p:nvSpPr>
              <p:spPr bwMode="auto">
                <a:xfrm>
                  <a:off x="1696" y="2478"/>
                  <a:ext cx="453" cy="90"/>
                </a:xfrm>
                <a:prstGeom prst="line">
                  <a:avLst/>
                </a:prstGeom>
                <a:noFill/>
                <a:ln w="28575">
                  <a:solidFill>
                    <a:srgbClr val="993300"/>
                  </a:solidFill>
                  <a:round/>
                  <a:headEnd/>
                  <a:tailEnd/>
                </a:ln>
                <a:effectLst/>
              </p:spPr>
              <p:txBody>
                <a:bodyPr/>
                <a:lstStyle/>
                <a:p>
                  <a:endParaRPr lang="en-GB"/>
                </a:p>
              </p:txBody>
            </p:sp>
            <p:sp>
              <p:nvSpPr>
                <p:cNvPr id="98395" name="Line 91"/>
                <p:cNvSpPr>
                  <a:spLocks noChangeShapeType="1"/>
                </p:cNvSpPr>
                <p:nvPr/>
              </p:nvSpPr>
              <p:spPr bwMode="auto">
                <a:xfrm flipV="1">
                  <a:off x="2149" y="2205"/>
                  <a:ext cx="953" cy="363"/>
                </a:xfrm>
                <a:prstGeom prst="line">
                  <a:avLst/>
                </a:prstGeom>
                <a:noFill/>
                <a:ln w="28575">
                  <a:solidFill>
                    <a:srgbClr val="993300"/>
                  </a:solidFill>
                  <a:round/>
                  <a:headEnd/>
                  <a:tailEnd/>
                </a:ln>
                <a:effectLst/>
              </p:spPr>
              <p:txBody>
                <a:bodyPr/>
                <a:lstStyle/>
                <a:p>
                  <a:endParaRPr lang="en-GB"/>
                </a:p>
              </p:txBody>
            </p:sp>
            <p:sp>
              <p:nvSpPr>
                <p:cNvPr id="98396" name="Line 92"/>
                <p:cNvSpPr>
                  <a:spLocks noChangeShapeType="1"/>
                </p:cNvSpPr>
                <p:nvPr/>
              </p:nvSpPr>
              <p:spPr bwMode="auto">
                <a:xfrm>
                  <a:off x="3102" y="2205"/>
                  <a:ext cx="1860" cy="91"/>
                </a:xfrm>
                <a:prstGeom prst="line">
                  <a:avLst/>
                </a:prstGeom>
                <a:noFill/>
                <a:ln w="28575">
                  <a:solidFill>
                    <a:srgbClr val="993300"/>
                  </a:solidFill>
                  <a:round/>
                  <a:headEnd/>
                  <a:tailEnd/>
                </a:ln>
                <a:effectLst/>
              </p:spPr>
              <p:txBody>
                <a:bodyPr/>
                <a:lstStyle/>
                <a:p>
                  <a:endParaRPr lang="en-GB"/>
                </a:p>
              </p:txBody>
            </p:sp>
            <p:sp>
              <p:nvSpPr>
                <p:cNvPr id="98397" name="Freeform 93"/>
                <p:cNvSpPr>
                  <a:spLocks/>
                </p:cNvSpPr>
                <p:nvPr/>
              </p:nvSpPr>
              <p:spPr bwMode="auto">
                <a:xfrm>
                  <a:off x="4933" y="2258"/>
                  <a:ext cx="82" cy="83"/>
                </a:xfrm>
                <a:custGeom>
                  <a:avLst/>
                  <a:gdLst/>
                  <a:ahLst/>
                  <a:cxnLst>
                    <a:cxn ang="0">
                      <a:pos x="39" y="0"/>
                    </a:cxn>
                    <a:cxn ang="0">
                      <a:pos x="78" y="39"/>
                    </a:cxn>
                    <a:cxn ang="0">
                      <a:pos x="39" y="77"/>
                    </a:cxn>
                    <a:cxn ang="0">
                      <a:pos x="0" y="39"/>
                    </a:cxn>
                    <a:cxn ang="0">
                      <a:pos x="39" y="0"/>
                    </a:cxn>
                  </a:cxnLst>
                  <a:rect l="0" t="0" r="r" b="b"/>
                  <a:pathLst>
                    <a:path w="78" h="77">
                      <a:moveTo>
                        <a:pt x="39" y="0"/>
                      </a:moveTo>
                      <a:lnTo>
                        <a:pt x="78" y="39"/>
                      </a:lnTo>
                      <a:lnTo>
                        <a:pt x="39" y="77"/>
                      </a:lnTo>
                      <a:lnTo>
                        <a:pt x="0" y="39"/>
                      </a:lnTo>
                      <a:lnTo>
                        <a:pt x="39" y="0"/>
                      </a:lnTo>
                      <a:close/>
                    </a:path>
                  </a:pathLst>
                </a:custGeom>
                <a:solidFill>
                  <a:srgbClr val="993300"/>
                </a:solidFill>
                <a:ln w="9525">
                  <a:solidFill>
                    <a:srgbClr val="969696"/>
                  </a:solidFill>
                  <a:prstDash val="solid"/>
                  <a:round/>
                  <a:headEnd/>
                  <a:tailEnd/>
                </a:ln>
              </p:spPr>
              <p:txBody>
                <a:bodyPr/>
                <a:lstStyle/>
                <a:p>
                  <a:endParaRPr lang="en-GB"/>
                </a:p>
              </p:txBody>
            </p:sp>
            <p:sp>
              <p:nvSpPr>
                <p:cNvPr id="98398" name="Freeform 94"/>
                <p:cNvSpPr>
                  <a:spLocks/>
                </p:cNvSpPr>
                <p:nvPr/>
              </p:nvSpPr>
              <p:spPr bwMode="auto">
                <a:xfrm>
                  <a:off x="1202" y="1979"/>
                  <a:ext cx="3777" cy="1115"/>
                </a:xfrm>
                <a:custGeom>
                  <a:avLst/>
                  <a:gdLst/>
                  <a:ahLst/>
                  <a:cxnLst>
                    <a:cxn ang="0">
                      <a:pos x="0" y="0"/>
                    </a:cxn>
                    <a:cxn ang="0">
                      <a:pos x="69" y="126"/>
                    </a:cxn>
                    <a:cxn ang="0">
                      <a:pos x="138" y="159"/>
                    </a:cxn>
                    <a:cxn ang="0">
                      <a:pos x="207" y="133"/>
                    </a:cxn>
                    <a:cxn ang="0">
                      <a:pos x="276" y="111"/>
                    </a:cxn>
                    <a:cxn ang="0">
                      <a:pos x="345" y="104"/>
                    </a:cxn>
                    <a:cxn ang="0">
                      <a:pos x="414" y="100"/>
                    </a:cxn>
                    <a:cxn ang="0">
                      <a:pos x="483" y="93"/>
                    </a:cxn>
                    <a:cxn ang="0">
                      <a:pos x="552" y="89"/>
                    </a:cxn>
                  </a:cxnLst>
                  <a:rect l="0" t="0" r="r" b="b"/>
                  <a:pathLst>
                    <a:path w="552" h="159">
                      <a:moveTo>
                        <a:pt x="0" y="0"/>
                      </a:moveTo>
                      <a:lnTo>
                        <a:pt x="69" y="126"/>
                      </a:lnTo>
                      <a:lnTo>
                        <a:pt x="138" y="159"/>
                      </a:lnTo>
                      <a:lnTo>
                        <a:pt x="207" y="133"/>
                      </a:lnTo>
                      <a:lnTo>
                        <a:pt x="276" y="111"/>
                      </a:lnTo>
                      <a:lnTo>
                        <a:pt x="345" y="104"/>
                      </a:lnTo>
                      <a:lnTo>
                        <a:pt x="414" y="100"/>
                      </a:lnTo>
                      <a:lnTo>
                        <a:pt x="483" y="93"/>
                      </a:lnTo>
                      <a:lnTo>
                        <a:pt x="552" y="89"/>
                      </a:lnTo>
                    </a:path>
                  </a:pathLst>
                </a:custGeom>
                <a:noFill/>
                <a:ln w="30226">
                  <a:solidFill>
                    <a:schemeClr val="tx1"/>
                  </a:solidFill>
                  <a:prstDash val="solid"/>
                  <a:round/>
                  <a:headEnd/>
                  <a:tailEnd/>
                </a:ln>
              </p:spPr>
              <p:txBody>
                <a:bodyPr/>
                <a:lstStyle/>
                <a:p>
                  <a:endParaRPr lang="en-GB"/>
                </a:p>
              </p:txBody>
            </p:sp>
          </p:grpSp>
        </p:grpSp>
      </p:grpSp>
      <p:grpSp>
        <p:nvGrpSpPr>
          <p:cNvPr id="6" name="Group 95"/>
          <p:cNvGrpSpPr>
            <a:grpSpLocks/>
          </p:cNvGrpSpPr>
          <p:nvPr/>
        </p:nvGrpSpPr>
        <p:grpSpPr bwMode="auto">
          <a:xfrm>
            <a:off x="1835150" y="2205038"/>
            <a:ext cx="6375400" cy="923925"/>
            <a:chOff x="1156" y="1389"/>
            <a:chExt cx="4016" cy="582"/>
          </a:xfrm>
        </p:grpSpPr>
        <p:sp>
          <p:nvSpPr>
            <p:cNvPr id="98400" name="Line 96"/>
            <p:cNvSpPr>
              <a:spLocks noChangeShapeType="1"/>
            </p:cNvSpPr>
            <p:nvPr/>
          </p:nvSpPr>
          <p:spPr bwMode="auto">
            <a:xfrm flipV="1">
              <a:off x="4959" y="1405"/>
              <a:ext cx="95" cy="48"/>
            </a:xfrm>
            <a:prstGeom prst="line">
              <a:avLst/>
            </a:prstGeom>
            <a:noFill/>
            <a:ln w="38100">
              <a:solidFill>
                <a:srgbClr val="FF0000"/>
              </a:solidFill>
              <a:round/>
              <a:headEnd/>
              <a:tailEnd type="triangle" w="med" len="med"/>
            </a:ln>
            <a:effectLst/>
          </p:spPr>
          <p:txBody>
            <a:bodyPr/>
            <a:lstStyle/>
            <a:p>
              <a:endParaRPr lang="en-GB"/>
            </a:p>
          </p:txBody>
        </p:sp>
        <p:grpSp>
          <p:nvGrpSpPr>
            <p:cNvPr id="7" name="Group 97"/>
            <p:cNvGrpSpPr>
              <a:grpSpLocks/>
            </p:cNvGrpSpPr>
            <p:nvPr/>
          </p:nvGrpSpPr>
          <p:grpSpPr bwMode="auto">
            <a:xfrm>
              <a:off x="1156" y="1389"/>
              <a:ext cx="4016" cy="582"/>
              <a:chOff x="1156" y="1391"/>
              <a:chExt cx="4016" cy="582"/>
            </a:xfrm>
          </p:grpSpPr>
          <p:sp>
            <p:nvSpPr>
              <p:cNvPr id="98402" name="Rectangle 98"/>
              <p:cNvSpPr>
                <a:spLocks noChangeArrowheads="1"/>
              </p:cNvSpPr>
              <p:nvPr/>
            </p:nvSpPr>
            <p:spPr bwMode="auto">
              <a:xfrm>
                <a:off x="1324" y="1951"/>
                <a:ext cx="42" cy="22"/>
              </a:xfrm>
              <a:prstGeom prst="rect">
                <a:avLst/>
              </a:prstGeom>
              <a:solidFill>
                <a:srgbClr val="FF0000"/>
              </a:solidFill>
              <a:ln w="9525">
                <a:noFill/>
                <a:miter lim="800000"/>
                <a:headEnd/>
                <a:tailEnd/>
              </a:ln>
            </p:spPr>
            <p:txBody>
              <a:bodyPr/>
              <a:lstStyle/>
              <a:p>
                <a:endParaRPr lang="en-GB"/>
              </a:p>
            </p:txBody>
          </p:sp>
          <p:sp>
            <p:nvSpPr>
              <p:cNvPr id="98403" name="Rectangle 99"/>
              <p:cNvSpPr>
                <a:spLocks noChangeArrowheads="1"/>
              </p:cNvSpPr>
              <p:nvPr/>
            </p:nvSpPr>
            <p:spPr bwMode="auto">
              <a:xfrm>
                <a:off x="1448" y="1937"/>
                <a:ext cx="41" cy="22"/>
              </a:xfrm>
              <a:prstGeom prst="rect">
                <a:avLst/>
              </a:prstGeom>
              <a:solidFill>
                <a:srgbClr val="FF0000"/>
              </a:solidFill>
              <a:ln w="9525">
                <a:noFill/>
                <a:miter lim="800000"/>
                <a:headEnd/>
                <a:tailEnd/>
              </a:ln>
            </p:spPr>
            <p:txBody>
              <a:bodyPr/>
              <a:lstStyle/>
              <a:p>
                <a:endParaRPr lang="en-GB"/>
              </a:p>
            </p:txBody>
          </p:sp>
          <p:sp>
            <p:nvSpPr>
              <p:cNvPr id="98404" name="Freeform 100"/>
              <p:cNvSpPr>
                <a:spLocks/>
              </p:cNvSpPr>
              <p:nvPr/>
            </p:nvSpPr>
            <p:spPr bwMode="auto">
              <a:xfrm>
                <a:off x="1571" y="1923"/>
                <a:ext cx="42"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05" name="Freeform 101"/>
              <p:cNvSpPr>
                <a:spLocks/>
              </p:cNvSpPr>
              <p:nvPr/>
            </p:nvSpPr>
            <p:spPr bwMode="auto">
              <a:xfrm>
                <a:off x="1694" y="1909"/>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06" name="Freeform 102"/>
              <p:cNvSpPr>
                <a:spLocks/>
              </p:cNvSpPr>
              <p:nvPr/>
            </p:nvSpPr>
            <p:spPr bwMode="auto">
              <a:xfrm>
                <a:off x="1817" y="1888"/>
                <a:ext cx="41"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07" name="Freeform 103"/>
              <p:cNvSpPr>
                <a:spLocks/>
              </p:cNvSpPr>
              <p:nvPr/>
            </p:nvSpPr>
            <p:spPr bwMode="auto">
              <a:xfrm>
                <a:off x="1941" y="1867"/>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08" name="Freeform 104"/>
              <p:cNvSpPr>
                <a:spLocks/>
              </p:cNvSpPr>
              <p:nvPr/>
            </p:nvSpPr>
            <p:spPr bwMode="auto">
              <a:xfrm>
                <a:off x="2064" y="1846"/>
                <a:ext cx="40" cy="28"/>
              </a:xfrm>
              <a:custGeom>
                <a:avLst/>
                <a:gdLst/>
                <a:ahLst/>
                <a:cxnLst>
                  <a:cxn ang="0">
                    <a:pos x="0" y="7"/>
                  </a:cxn>
                  <a:cxn ang="0">
                    <a:pos x="38" y="0"/>
                  </a:cxn>
                  <a:cxn ang="0">
                    <a:pos x="38" y="19"/>
                  </a:cxn>
                  <a:cxn ang="0">
                    <a:pos x="0" y="26"/>
                  </a:cxn>
                  <a:cxn ang="0">
                    <a:pos x="0" y="7"/>
                  </a:cxn>
                </a:cxnLst>
                <a:rect l="0" t="0" r="r" b="b"/>
                <a:pathLst>
                  <a:path w="38" h="26">
                    <a:moveTo>
                      <a:pt x="0" y="7"/>
                    </a:moveTo>
                    <a:lnTo>
                      <a:pt x="38" y="0"/>
                    </a:lnTo>
                    <a:lnTo>
                      <a:pt x="38" y="19"/>
                    </a:lnTo>
                    <a:lnTo>
                      <a:pt x="0" y="26"/>
                    </a:lnTo>
                    <a:lnTo>
                      <a:pt x="0" y="7"/>
                    </a:lnTo>
                    <a:close/>
                  </a:path>
                </a:pathLst>
              </a:custGeom>
              <a:solidFill>
                <a:srgbClr val="FF0000"/>
              </a:solidFill>
              <a:ln w="9525">
                <a:noFill/>
                <a:round/>
                <a:headEnd/>
                <a:tailEnd/>
              </a:ln>
            </p:spPr>
            <p:txBody>
              <a:bodyPr/>
              <a:lstStyle/>
              <a:p>
                <a:endParaRPr lang="en-GB"/>
              </a:p>
            </p:txBody>
          </p:sp>
          <p:sp>
            <p:nvSpPr>
              <p:cNvPr id="98409" name="Freeform 105"/>
              <p:cNvSpPr>
                <a:spLocks/>
              </p:cNvSpPr>
              <p:nvPr/>
            </p:nvSpPr>
            <p:spPr bwMode="auto">
              <a:xfrm>
                <a:off x="2187" y="1826"/>
                <a:ext cx="41"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10" name="Freeform 106"/>
              <p:cNvSpPr>
                <a:spLocks/>
              </p:cNvSpPr>
              <p:nvPr/>
            </p:nvSpPr>
            <p:spPr bwMode="auto">
              <a:xfrm>
                <a:off x="2310" y="1804"/>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11" name="Freeform 107"/>
              <p:cNvSpPr>
                <a:spLocks/>
              </p:cNvSpPr>
              <p:nvPr/>
            </p:nvSpPr>
            <p:spPr bwMode="auto">
              <a:xfrm>
                <a:off x="2426" y="1783"/>
                <a:ext cx="42"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12" name="Freeform 108"/>
              <p:cNvSpPr>
                <a:spLocks/>
              </p:cNvSpPr>
              <p:nvPr/>
            </p:nvSpPr>
            <p:spPr bwMode="auto">
              <a:xfrm>
                <a:off x="2550" y="1762"/>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13" name="Rectangle 109"/>
              <p:cNvSpPr>
                <a:spLocks noChangeArrowheads="1"/>
              </p:cNvSpPr>
              <p:nvPr/>
            </p:nvSpPr>
            <p:spPr bwMode="auto">
              <a:xfrm>
                <a:off x="2672" y="1748"/>
                <a:ext cx="42" cy="21"/>
              </a:xfrm>
              <a:prstGeom prst="rect">
                <a:avLst/>
              </a:prstGeom>
              <a:solidFill>
                <a:srgbClr val="FF0000"/>
              </a:solidFill>
              <a:ln w="9525">
                <a:noFill/>
                <a:miter lim="800000"/>
                <a:headEnd/>
                <a:tailEnd/>
              </a:ln>
            </p:spPr>
            <p:txBody>
              <a:bodyPr/>
              <a:lstStyle/>
              <a:p>
                <a:endParaRPr lang="en-GB"/>
              </a:p>
            </p:txBody>
          </p:sp>
          <p:sp>
            <p:nvSpPr>
              <p:cNvPr id="98414" name="Rectangle 110"/>
              <p:cNvSpPr>
                <a:spLocks noChangeArrowheads="1"/>
              </p:cNvSpPr>
              <p:nvPr/>
            </p:nvSpPr>
            <p:spPr bwMode="auto">
              <a:xfrm>
                <a:off x="2796" y="1734"/>
                <a:ext cx="41" cy="21"/>
              </a:xfrm>
              <a:prstGeom prst="rect">
                <a:avLst/>
              </a:prstGeom>
              <a:solidFill>
                <a:srgbClr val="FF0000"/>
              </a:solidFill>
              <a:ln w="9525">
                <a:noFill/>
                <a:miter lim="800000"/>
                <a:headEnd/>
                <a:tailEnd/>
              </a:ln>
            </p:spPr>
            <p:txBody>
              <a:bodyPr/>
              <a:lstStyle/>
              <a:p>
                <a:endParaRPr lang="en-GB"/>
              </a:p>
            </p:txBody>
          </p:sp>
          <p:sp>
            <p:nvSpPr>
              <p:cNvPr id="98415" name="Freeform 111"/>
              <p:cNvSpPr>
                <a:spLocks/>
              </p:cNvSpPr>
              <p:nvPr/>
            </p:nvSpPr>
            <p:spPr bwMode="auto">
              <a:xfrm>
                <a:off x="2919" y="1720"/>
                <a:ext cx="42"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16" name="Freeform 112"/>
              <p:cNvSpPr>
                <a:spLocks/>
              </p:cNvSpPr>
              <p:nvPr/>
            </p:nvSpPr>
            <p:spPr bwMode="auto">
              <a:xfrm>
                <a:off x="3043" y="1707"/>
                <a:ext cx="40" cy="27"/>
              </a:xfrm>
              <a:custGeom>
                <a:avLst/>
                <a:gdLst/>
                <a:ahLst/>
                <a:cxnLst>
                  <a:cxn ang="0">
                    <a:pos x="0" y="6"/>
                  </a:cxn>
                  <a:cxn ang="0">
                    <a:pos x="38" y="0"/>
                  </a:cxn>
                  <a:cxn ang="0">
                    <a:pos x="38" y="19"/>
                  </a:cxn>
                  <a:cxn ang="0">
                    <a:pos x="0" y="25"/>
                  </a:cxn>
                  <a:cxn ang="0">
                    <a:pos x="0" y="6"/>
                  </a:cxn>
                </a:cxnLst>
                <a:rect l="0" t="0" r="r" b="b"/>
                <a:pathLst>
                  <a:path w="38" h="25">
                    <a:moveTo>
                      <a:pt x="0" y="6"/>
                    </a:moveTo>
                    <a:lnTo>
                      <a:pt x="38" y="0"/>
                    </a:lnTo>
                    <a:lnTo>
                      <a:pt x="38" y="19"/>
                    </a:lnTo>
                    <a:lnTo>
                      <a:pt x="0" y="25"/>
                    </a:lnTo>
                    <a:lnTo>
                      <a:pt x="0" y="6"/>
                    </a:lnTo>
                    <a:close/>
                  </a:path>
                </a:pathLst>
              </a:custGeom>
              <a:solidFill>
                <a:srgbClr val="FF0000"/>
              </a:solidFill>
              <a:ln w="9525">
                <a:noFill/>
                <a:round/>
                <a:headEnd/>
                <a:tailEnd/>
              </a:ln>
            </p:spPr>
            <p:txBody>
              <a:bodyPr/>
              <a:lstStyle/>
              <a:p>
                <a:endParaRPr lang="en-GB"/>
              </a:p>
            </p:txBody>
          </p:sp>
          <p:sp>
            <p:nvSpPr>
              <p:cNvPr id="98417" name="Freeform 113"/>
              <p:cNvSpPr>
                <a:spLocks/>
              </p:cNvSpPr>
              <p:nvPr/>
            </p:nvSpPr>
            <p:spPr bwMode="auto">
              <a:xfrm>
                <a:off x="3165" y="1692"/>
                <a:ext cx="42" cy="28"/>
              </a:xfrm>
              <a:custGeom>
                <a:avLst/>
                <a:gdLst/>
                <a:ahLst/>
                <a:cxnLst>
                  <a:cxn ang="0">
                    <a:pos x="0" y="6"/>
                  </a:cxn>
                  <a:cxn ang="0">
                    <a:pos x="39" y="0"/>
                  </a:cxn>
                  <a:cxn ang="0">
                    <a:pos x="39" y="19"/>
                  </a:cxn>
                  <a:cxn ang="0">
                    <a:pos x="0" y="25"/>
                  </a:cxn>
                  <a:cxn ang="0">
                    <a:pos x="0" y="6"/>
                  </a:cxn>
                </a:cxnLst>
                <a:rect l="0" t="0" r="r" b="b"/>
                <a:pathLst>
                  <a:path w="39" h="25">
                    <a:moveTo>
                      <a:pt x="0" y="6"/>
                    </a:moveTo>
                    <a:lnTo>
                      <a:pt x="39" y="0"/>
                    </a:lnTo>
                    <a:lnTo>
                      <a:pt x="39" y="19"/>
                    </a:lnTo>
                    <a:lnTo>
                      <a:pt x="0" y="25"/>
                    </a:lnTo>
                    <a:lnTo>
                      <a:pt x="0" y="6"/>
                    </a:lnTo>
                    <a:close/>
                  </a:path>
                </a:pathLst>
              </a:custGeom>
              <a:solidFill>
                <a:srgbClr val="FF0000"/>
              </a:solidFill>
              <a:ln w="9525">
                <a:noFill/>
                <a:round/>
                <a:headEnd/>
                <a:tailEnd/>
              </a:ln>
            </p:spPr>
            <p:txBody>
              <a:bodyPr/>
              <a:lstStyle/>
              <a:p>
                <a:endParaRPr lang="en-GB"/>
              </a:p>
            </p:txBody>
          </p:sp>
          <p:sp>
            <p:nvSpPr>
              <p:cNvPr id="98418" name="Freeform 114"/>
              <p:cNvSpPr>
                <a:spLocks/>
              </p:cNvSpPr>
              <p:nvPr/>
            </p:nvSpPr>
            <p:spPr bwMode="auto">
              <a:xfrm>
                <a:off x="3289" y="1678"/>
                <a:ext cx="41" cy="29"/>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19" name="Rectangle 115"/>
              <p:cNvSpPr>
                <a:spLocks noChangeArrowheads="1"/>
              </p:cNvSpPr>
              <p:nvPr/>
            </p:nvSpPr>
            <p:spPr bwMode="auto">
              <a:xfrm>
                <a:off x="3412" y="1671"/>
                <a:ext cx="42" cy="21"/>
              </a:xfrm>
              <a:prstGeom prst="rect">
                <a:avLst/>
              </a:prstGeom>
              <a:solidFill>
                <a:srgbClr val="FF0000"/>
              </a:solidFill>
              <a:ln w="9525">
                <a:noFill/>
                <a:miter lim="800000"/>
                <a:headEnd/>
                <a:tailEnd/>
              </a:ln>
            </p:spPr>
            <p:txBody>
              <a:bodyPr/>
              <a:lstStyle/>
              <a:p>
                <a:endParaRPr lang="en-GB"/>
              </a:p>
            </p:txBody>
          </p:sp>
          <p:sp>
            <p:nvSpPr>
              <p:cNvPr id="98420" name="Rectangle 116"/>
              <p:cNvSpPr>
                <a:spLocks noChangeArrowheads="1"/>
              </p:cNvSpPr>
              <p:nvPr/>
            </p:nvSpPr>
            <p:spPr bwMode="auto">
              <a:xfrm>
                <a:off x="3535" y="1657"/>
                <a:ext cx="27" cy="21"/>
              </a:xfrm>
              <a:prstGeom prst="rect">
                <a:avLst/>
              </a:prstGeom>
              <a:solidFill>
                <a:srgbClr val="FF0000"/>
              </a:solidFill>
              <a:ln w="9525">
                <a:noFill/>
                <a:miter lim="800000"/>
                <a:headEnd/>
                <a:tailEnd/>
              </a:ln>
            </p:spPr>
            <p:txBody>
              <a:bodyPr/>
              <a:lstStyle/>
              <a:p>
                <a:endParaRPr lang="en-GB"/>
              </a:p>
            </p:txBody>
          </p:sp>
          <p:sp>
            <p:nvSpPr>
              <p:cNvPr id="98421" name="Rectangle 117"/>
              <p:cNvSpPr>
                <a:spLocks noChangeArrowheads="1"/>
              </p:cNvSpPr>
              <p:nvPr/>
            </p:nvSpPr>
            <p:spPr bwMode="auto">
              <a:xfrm>
                <a:off x="3562" y="1657"/>
                <a:ext cx="14" cy="21"/>
              </a:xfrm>
              <a:prstGeom prst="rect">
                <a:avLst/>
              </a:prstGeom>
              <a:solidFill>
                <a:srgbClr val="FF0000"/>
              </a:solidFill>
              <a:ln w="9525">
                <a:noFill/>
                <a:miter lim="800000"/>
                <a:headEnd/>
                <a:tailEnd/>
              </a:ln>
            </p:spPr>
            <p:txBody>
              <a:bodyPr/>
              <a:lstStyle/>
              <a:p>
                <a:endParaRPr lang="en-GB"/>
              </a:p>
            </p:txBody>
          </p:sp>
          <p:sp>
            <p:nvSpPr>
              <p:cNvPr id="98422" name="Freeform 118"/>
              <p:cNvSpPr>
                <a:spLocks/>
              </p:cNvSpPr>
              <p:nvPr/>
            </p:nvSpPr>
            <p:spPr bwMode="auto">
              <a:xfrm>
                <a:off x="3658" y="1636"/>
                <a:ext cx="42"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23" name="Freeform 119"/>
              <p:cNvSpPr>
                <a:spLocks/>
              </p:cNvSpPr>
              <p:nvPr/>
            </p:nvSpPr>
            <p:spPr bwMode="auto">
              <a:xfrm>
                <a:off x="3782" y="1615"/>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24" name="Freeform 120"/>
              <p:cNvSpPr>
                <a:spLocks/>
              </p:cNvSpPr>
              <p:nvPr/>
            </p:nvSpPr>
            <p:spPr bwMode="auto">
              <a:xfrm>
                <a:off x="3904" y="1594"/>
                <a:ext cx="41"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25" name="Rectangle 121"/>
              <p:cNvSpPr>
                <a:spLocks noChangeArrowheads="1"/>
              </p:cNvSpPr>
              <p:nvPr/>
            </p:nvSpPr>
            <p:spPr bwMode="auto">
              <a:xfrm>
                <a:off x="4028" y="1580"/>
                <a:ext cx="7" cy="21"/>
              </a:xfrm>
              <a:prstGeom prst="rect">
                <a:avLst/>
              </a:prstGeom>
              <a:solidFill>
                <a:srgbClr val="FF0000"/>
              </a:solidFill>
              <a:ln w="9525">
                <a:noFill/>
                <a:miter lim="800000"/>
                <a:headEnd/>
                <a:tailEnd/>
              </a:ln>
            </p:spPr>
            <p:txBody>
              <a:bodyPr/>
              <a:lstStyle/>
              <a:p>
                <a:endParaRPr lang="en-GB"/>
              </a:p>
            </p:txBody>
          </p:sp>
          <p:sp>
            <p:nvSpPr>
              <p:cNvPr id="98426" name="Freeform 122"/>
              <p:cNvSpPr>
                <a:spLocks/>
              </p:cNvSpPr>
              <p:nvPr/>
            </p:nvSpPr>
            <p:spPr bwMode="auto">
              <a:xfrm>
                <a:off x="4028" y="1572"/>
                <a:ext cx="41" cy="29"/>
              </a:xfrm>
              <a:custGeom>
                <a:avLst/>
                <a:gdLst/>
                <a:ahLst/>
                <a:cxnLst>
                  <a:cxn ang="0">
                    <a:pos x="0" y="7"/>
                  </a:cxn>
                  <a:cxn ang="0">
                    <a:pos x="32" y="0"/>
                  </a:cxn>
                  <a:cxn ang="0">
                    <a:pos x="39" y="20"/>
                  </a:cxn>
                  <a:cxn ang="0">
                    <a:pos x="7" y="26"/>
                  </a:cxn>
                  <a:cxn ang="0">
                    <a:pos x="0" y="7"/>
                  </a:cxn>
                </a:cxnLst>
                <a:rect l="0" t="0" r="r" b="b"/>
                <a:pathLst>
                  <a:path w="39" h="26">
                    <a:moveTo>
                      <a:pt x="0" y="7"/>
                    </a:moveTo>
                    <a:lnTo>
                      <a:pt x="32" y="0"/>
                    </a:lnTo>
                    <a:lnTo>
                      <a:pt x="39" y="20"/>
                    </a:lnTo>
                    <a:lnTo>
                      <a:pt x="7" y="26"/>
                    </a:lnTo>
                    <a:lnTo>
                      <a:pt x="0" y="7"/>
                    </a:lnTo>
                    <a:close/>
                  </a:path>
                </a:pathLst>
              </a:custGeom>
              <a:solidFill>
                <a:srgbClr val="FF0000"/>
              </a:solidFill>
              <a:ln w="9525">
                <a:noFill/>
                <a:round/>
                <a:headEnd/>
                <a:tailEnd/>
              </a:ln>
            </p:spPr>
            <p:txBody>
              <a:bodyPr/>
              <a:lstStyle/>
              <a:p>
                <a:endParaRPr lang="en-GB"/>
              </a:p>
            </p:txBody>
          </p:sp>
          <p:sp>
            <p:nvSpPr>
              <p:cNvPr id="98427" name="Freeform 123"/>
              <p:cNvSpPr>
                <a:spLocks/>
              </p:cNvSpPr>
              <p:nvPr/>
            </p:nvSpPr>
            <p:spPr bwMode="auto">
              <a:xfrm>
                <a:off x="4151" y="1552"/>
                <a:ext cx="41" cy="28"/>
              </a:xfrm>
              <a:custGeom>
                <a:avLst/>
                <a:gdLst/>
                <a:ahLst/>
                <a:cxnLst>
                  <a:cxn ang="0">
                    <a:pos x="0" y="7"/>
                  </a:cxn>
                  <a:cxn ang="0">
                    <a:pos x="39" y="0"/>
                  </a:cxn>
                  <a:cxn ang="0">
                    <a:pos x="39" y="19"/>
                  </a:cxn>
                  <a:cxn ang="0">
                    <a:pos x="0" y="26"/>
                  </a:cxn>
                  <a:cxn ang="0">
                    <a:pos x="0" y="7"/>
                  </a:cxn>
                </a:cxnLst>
                <a:rect l="0" t="0" r="r" b="b"/>
                <a:pathLst>
                  <a:path w="39" h="26">
                    <a:moveTo>
                      <a:pt x="0" y="7"/>
                    </a:moveTo>
                    <a:lnTo>
                      <a:pt x="39" y="0"/>
                    </a:lnTo>
                    <a:lnTo>
                      <a:pt x="39" y="19"/>
                    </a:lnTo>
                    <a:lnTo>
                      <a:pt x="0" y="26"/>
                    </a:lnTo>
                    <a:lnTo>
                      <a:pt x="0" y="7"/>
                    </a:lnTo>
                    <a:close/>
                  </a:path>
                </a:pathLst>
              </a:custGeom>
              <a:solidFill>
                <a:srgbClr val="FF0000"/>
              </a:solidFill>
              <a:ln w="9525">
                <a:noFill/>
                <a:round/>
                <a:headEnd/>
                <a:tailEnd/>
              </a:ln>
            </p:spPr>
            <p:txBody>
              <a:bodyPr/>
              <a:lstStyle/>
              <a:p>
                <a:endParaRPr lang="en-GB"/>
              </a:p>
            </p:txBody>
          </p:sp>
          <p:sp>
            <p:nvSpPr>
              <p:cNvPr id="98428" name="Freeform 124"/>
              <p:cNvSpPr>
                <a:spLocks/>
              </p:cNvSpPr>
              <p:nvPr/>
            </p:nvSpPr>
            <p:spPr bwMode="auto">
              <a:xfrm>
                <a:off x="4267" y="1531"/>
                <a:ext cx="42" cy="28"/>
              </a:xfrm>
              <a:custGeom>
                <a:avLst/>
                <a:gdLst/>
                <a:ahLst/>
                <a:cxnLst>
                  <a:cxn ang="0">
                    <a:pos x="0" y="6"/>
                  </a:cxn>
                  <a:cxn ang="0">
                    <a:pos x="32" y="0"/>
                  </a:cxn>
                  <a:cxn ang="0">
                    <a:pos x="39" y="19"/>
                  </a:cxn>
                  <a:cxn ang="0">
                    <a:pos x="6" y="26"/>
                  </a:cxn>
                  <a:cxn ang="0">
                    <a:pos x="0" y="6"/>
                  </a:cxn>
                </a:cxnLst>
                <a:rect l="0" t="0" r="r" b="b"/>
                <a:pathLst>
                  <a:path w="39" h="26">
                    <a:moveTo>
                      <a:pt x="0" y="6"/>
                    </a:moveTo>
                    <a:lnTo>
                      <a:pt x="32" y="0"/>
                    </a:lnTo>
                    <a:lnTo>
                      <a:pt x="39" y="19"/>
                    </a:lnTo>
                    <a:lnTo>
                      <a:pt x="6" y="26"/>
                    </a:lnTo>
                    <a:lnTo>
                      <a:pt x="0" y="6"/>
                    </a:lnTo>
                    <a:close/>
                  </a:path>
                </a:pathLst>
              </a:custGeom>
              <a:solidFill>
                <a:srgbClr val="FF0000"/>
              </a:solidFill>
              <a:ln w="9525">
                <a:noFill/>
                <a:round/>
                <a:headEnd/>
                <a:tailEnd/>
              </a:ln>
            </p:spPr>
            <p:txBody>
              <a:bodyPr/>
              <a:lstStyle/>
              <a:p>
                <a:endParaRPr lang="en-GB"/>
              </a:p>
            </p:txBody>
          </p:sp>
          <p:sp>
            <p:nvSpPr>
              <p:cNvPr id="98429" name="Freeform 125"/>
              <p:cNvSpPr>
                <a:spLocks/>
              </p:cNvSpPr>
              <p:nvPr/>
            </p:nvSpPr>
            <p:spPr bwMode="auto">
              <a:xfrm>
                <a:off x="4391" y="1510"/>
                <a:ext cx="41" cy="28"/>
              </a:xfrm>
              <a:custGeom>
                <a:avLst/>
                <a:gdLst/>
                <a:ahLst/>
                <a:cxnLst>
                  <a:cxn ang="0">
                    <a:pos x="0" y="7"/>
                  </a:cxn>
                  <a:cxn ang="0">
                    <a:pos x="39" y="0"/>
                  </a:cxn>
                  <a:cxn ang="0">
                    <a:pos x="39" y="20"/>
                  </a:cxn>
                  <a:cxn ang="0">
                    <a:pos x="0" y="26"/>
                  </a:cxn>
                  <a:cxn ang="0">
                    <a:pos x="0" y="7"/>
                  </a:cxn>
                </a:cxnLst>
                <a:rect l="0" t="0" r="r" b="b"/>
                <a:pathLst>
                  <a:path w="39" h="26">
                    <a:moveTo>
                      <a:pt x="0" y="7"/>
                    </a:moveTo>
                    <a:lnTo>
                      <a:pt x="39" y="0"/>
                    </a:lnTo>
                    <a:lnTo>
                      <a:pt x="39" y="20"/>
                    </a:lnTo>
                    <a:lnTo>
                      <a:pt x="0" y="26"/>
                    </a:lnTo>
                    <a:lnTo>
                      <a:pt x="0" y="7"/>
                    </a:lnTo>
                    <a:close/>
                  </a:path>
                </a:pathLst>
              </a:custGeom>
              <a:solidFill>
                <a:srgbClr val="FF0000"/>
              </a:solidFill>
              <a:ln w="9525">
                <a:noFill/>
                <a:round/>
                <a:headEnd/>
                <a:tailEnd/>
              </a:ln>
            </p:spPr>
            <p:txBody>
              <a:bodyPr/>
              <a:lstStyle/>
              <a:p>
                <a:endParaRPr lang="en-GB"/>
              </a:p>
            </p:txBody>
          </p:sp>
          <p:sp>
            <p:nvSpPr>
              <p:cNvPr id="98430" name="Freeform 126"/>
              <p:cNvSpPr>
                <a:spLocks/>
              </p:cNvSpPr>
              <p:nvPr/>
            </p:nvSpPr>
            <p:spPr bwMode="auto">
              <a:xfrm>
                <a:off x="4513" y="1489"/>
                <a:ext cx="42"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31" name="Freeform 127"/>
              <p:cNvSpPr>
                <a:spLocks/>
              </p:cNvSpPr>
              <p:nvPr/>
            </p:nvSpPr>
            <p:spPr bwMode="auto">
              <a:xfrm>
                <a:off x="4637" y="1475"/>
                <a:ext cx="41" cy="28"/>
              </a:xfrm>
              <a:custGeom>
                <a:avLst/>
                <a:gdLst/>
                <a:ahLst/>
                <a:cxnLst>
                  <a:cxn ang="0">
                    <a:pos x="0" y="6"/>
                  </a:cxn>
                  <a:cxn ang="0">
                    <a:pos x="39" y="0"/>
                  </a:cxn>
                  <a:cxn ang="0">
                    <a:pos x="39" y="19"/>
                  </a:cxn>
                  <a:cxn ang="0">
                    <a:pos x="0" y="26"/>
                  </a:cxn>
                  <a:cxn ang="0">
                    <a:pos x="0" y="6"/>
                  </a:cxn>
                </a:cxnLst>
                <a:rect l="0" t="0" r="r" b="b"/>
                <a:pathLst>
                  <a:path w="39" h="26">
                    <a:moveTo>
                      <a:pt x="0" y="6"/>
                    </a:moveTo>
                    <a:lnTo>
                      <a:pt x="39" y="0"/>
                    </a:lnTo>
                    <a:lnTo>
                      <a:pt x="39" y="19"/>
                    </a:lnTo>
                    <a:lnTo>
                      <a:pt x="0" y="26"/>
                    </a:lnTo>
                    <a:lnTo>
                      <a:pt x="0" y="6"/>
                    </a:lnTo>
                    <a:close/>
                  </a:path>
                </a:pathLst>
              </a:custGeom>
              <a:solidFill>
                <a:srgbClr val="FF0000"/>
              </a:solidFill>
              <a:ln w="9525">
                <a:noFill/>
                <a:round/>
                <a:headEnd/>
                <a:tailEnd/>
              </a:ln>
            </p:spPr>
            <p:txBody>
              <a:bodyPr/>
              <a:lstStyle/>
              <a:p>
                <a:endParaRPr lang="en-GB"/>
              </a:p>
            </p:txBody>
          </p:sp>
          <p:sp>
            <p:nvSpPr>
              <p:cNvPr id="98432" name="Rectangle 128"/>
              <p:cNvSpPr>
                <a:spLocks noChangeArrowheads="1"/>
              </p:cNvSpPr>
              <p:nvPr/>
            </p:nvSpPr>
            <p:spPr bwMode="auto">
              <a:xfrm>
                <a:off x="4760" y="1467"/>
                <a:ext cx="42" cy="22"/>
              </a:xfrm>
              <a:prstGeom prst="rect">
                <a:avLst/>
              </a:prstGeom>
              <a:solidFill>
                <a:srgbClr val="FF0000"/>
              </a:solidFill>
              <a:ln w="9525">
                <a:noFill/>
                <a:miter lim="800000"/>
                <a:headEnd/>
                <a:tailEnd/>
              </a:ln>
            </p:spPr>
            <p:txBody>
              <a:bodyPr/>
              <a:lstStyle/>
              <a:p>
                <a:endParaRPr lang="en-GB"/>
              </a:p>
            </p:txBody>
          </p:sp>
          <p:sp>
            <p:nvSpPr>
              <p:cNvPr id="98433" name="Rectangle 129"/>
              <p:cNvSpPr>
                <a:spLocks noChangeArrowheads="1"/>
              </p:cNvSpPr>
              <p:nvPr/>
            </p:nvSpPr>
            <p:spPr bwMode="auto">
              <a:xfrm>
                <a:off x="4883" y="1453"/>
                <a:ext cx="41" cy="22"/>
              </a:xfrm>
              <a:prstGeom prst="rect">
                <a:avLst/>
              </a:prstGeom>
              <a:solidFill>
                <a:srgbClr val="FF0000"/>
              </a:solidFill>
              <a:ln w="9525">
                <a:noFill/>
                <a:miter lim="800000"/>
                <a:headEnd/>
                <a:tailEnd/>
              </a:ln>
            </p:spPr>
            <p:txBody>
              <a:bodyPr/>
              <a:lstStyle/>
              <a:p>
                <a:endParaRPr lang="en-GB"/>
              </a:p>
            </p:txBody>
          </p:sp>
          <p:sp>
            <p:nvSpPr>
              <p:cNvPr id="98434" name="Rectangle 130"/>
              <p:cNvSpPr>
                <a:spLocks noChangeArrowheads="1"/>
              </p:cNvSpPr>
              <p:nvPr/>
            </p:nvSpPr>
            <p:spPr bwMode="auto">
              <a:xfrm>
                <a:off x="1633" y="1888"/>
                <a:ext cx="82" cy="85"/>
              </a:xfrm>
              <a:prstGeom prst="rect">
                <a:avLst/>
              </a:prstGeom>
              <a:noFill/>
              <a:ln w="9525">
                <a:noFill/>
                <a:miter lim="800000"/>
                <a:headEnd/>
                <a:tailEnd/>
              </a:ln>
            </p:spPr>
            <p:txBody>
              <a:bodyPr/>
              <a:lstStyle/>
              <a:p>
                <a:endParaRPr lang="en-GB"/>
              </a:p>
            </p:txBody>
          </p:sp>
          <p:sp>
            <p:nvSpPr>
              <p:cNvPr id="98435" name="Rectangle 131"/>
              <p:cNvSpPr>
                <a:spLocks noChangeArrowheads="1"/>
              </p:cNvSpPr>
              <p:nvPr/>
            </p:nvSpPr>
            <p:spPr bwMode="auto">
              <a:xfrm>
                <a:off x="2104" y="1811"/>
                <a:ext cx="83" cy="84"/>
              </a:xfrm>
              <a:prstGeom prst="rect">
                <a:avLst/>
              </a:prstGeom>
              <a:noFill/>
              <a:ln w="9525">
                <a:noFill/>
                <a:miter lim="800000"/>
                <a:headEnd/>
                <a:tailEnd/>
              </a:ln>
            </p:spPr>
            <p:txBody>
              <a:bodyPr/>
              <a:lstStyle/>
              <a:p>
                <a:endParaRPr lang="en-GB"/>
              </a:p>
            </p:txBody>
          </p:sp>
          <p:sp>
            <p:nvSpPr>
              <p:cNvPr id="98436" name="Rectangle 132"/>
              <p:cNvSpPr>
                <a:spLocks noChangeArrowheads="1"/>
              </p:cNvSpPr>
              <p:nvPr/>
            </p:nvSpPr>
            <p:spPr bwMode="auto">
              <a:xfrm>
                <a:off x="2577" y="1727"/>
                <a:ext cx="83" cy="84"/>
              </a:xfrm>
              <a:prstGeom prst="rect">
                <a:avLst/>
              </a:prstGeom>
              <a:noFill/>
              <a:ln w="9525">
                <a:noFill/>
                <a:miter lim="800000"/>
                <a:headEnd/>
                <a:tailEnd/>
              </a:ln>
            </p:spPr>
            <p:txBody>
              <a:bodyPr/>
              <a:lstStyle/>
              <a:p>
                <a:endParaRPr lang="en-GB"/>
              </a:p>
            </p:txBody>
          </p:sp>
          <p:sp>
            <p:nvSpPr>
              <p:cNvPr id="98437" name="Rectangle 133"/>
              <p:cNvSpPr>
                <a:spLocks noChangeArrowheads="1"/>
              </p:cNvSpPr>
              <p:nvPr/>
            </p:nvSpPr>
            <p:spPr bwMode="auto">
              <a:xfrm>
                <a:off x="3049" y="1678"/>
                <a:ext cx="83" cy="84"/>
              </a:xfrm>
              <a:prstGeom prst="rect">
                <a:avLst/>
              </a:prstGeom>
              <a:noFill/>
              <a:ln w="9525">
                <a:noFill/>
                <a:miter lim="800000"/>
                <a:headEnd/>
                <a:tailEnd/>
              </a:ln>
            </p:spPr>
            <p:txBody>
              <a:bodyPr/>
              <a:lstStyle/>
              <a:p>
                <a:endParaRPr lang="en-GB"/>
              </a:p>
            </p:txBody>
          </p:sp>
          <p:sp>
            <p:nvSpPr>
              <p:cNvPr id="98438" name="Rectangle 134"/>
              <p:cNvSpPr>
                <a:spLocks noChangeArrowheads="1"/>
              </p:cNvSpPr>
              <p:nvPr/>
            </p:nvSpPr>
            <p:spPr bwMode="auto">
              <a:xfrm>
                <a:off x="3521" y="1629"/>
                <a:ext cx="82" cy="84"/>
              </a:xfrm>
              <a:prstGeom prst="rect">
                <a:avLst/>
              </a:prstGeom>
              <a:noFill/>
              <a:ln w="9525">
                <a:noFill/>
                <a:miter lim="800000"/>
                <a:headEnd/>
                <a:tailEnd/>
              </a:ln>
            </p:spPr>
            <p:txBody>
              <a:bodyPr/>
              <a:lstStyle/>
              <a:p>
                <a:endParaRPr lang="en-GB"/>
              </a:p>
            </p:txBody>
          </p:sp>
          <p:sp>
            <p:nvSpPr>
              <p:cNvPr id="98439" name="Rectangle 135"/>
              <p:cNvSpPr>
                <a:spLocks noChangeArrowheads="1"/>
              </p:cNvSpPr>
              <p:nvPr/>
            </p:nvSpPr>
            <p:spPr bwMode="auto">
              <a:xfrm>
                <a:off x="3994" y="1552"/>
                <a:ext cx="81" cy="84"/>
              </a:xfrm>
              <a:prstGeom prst="rect">
                <a:avLst/>
              </a:prstGeom>
              <a:noFill/>
              <a:ln w="9525">
                <a:noFill/>
                <a:miter lim="800000"/>
                <a:headEnd/>
                <a:tailEnd/>
              </a:ln>
            </p:spPr>
            <p:txBody>
              <a:bodyPr/>
              <a:lstStyle/>
              <a:p>
                <a:endParaRPr lang="en-GB"/>
              </a:p>
            </p:txBody>
          </p:sp>
          <p:sp>
            <p:nvSpPr>
              <p:cNvPr id="98440" name="Rectangle 136"/>
              <p:cNvSpPr>
                <a:spLocks noChangeArrowheads="1"/>
              </p:cNvSpPr>
              <p:nvPr/>
            </p:nvSpPr>
            <p:spPr bwMode="auto">
              <a:xfrm>
                <a:off x="4466" y="1467"/>
                <a:ext cx="82" cy="85"/>
              </a:xfrm>
              <a:prstGeom prst="rect">
                <a:avLst/>
              </a:prstGeom>
              <a:noFill/>
              <a:ln w="9525">
                <a:noFill/>
                <a:miter lim="800000"/>
                <a:headEnd/>
                <a:tailEnd/>
              </a:ln>
            </p:spPr>
            <p:txBody>
              <a:bodyPr/>
              <a:lstStyle/>
              <a:p>
                <a:endParaRPr lang="en-GB"/>
              </a:p>
            </p:txBody>
          </p:sp>
          <p:sp>
            <p:nvSpPr>
              <p:cNvPr id="98441" name="Rectangle 137"/>
              <p:cNvSpPr>
                <a:spLocks noChangeArrowheads="1"/>
              </p:cNvSpPr>
              <p:nvPr/>
            </p:nvSpPr>
            <p:spPr bwMode="auto">
              <a:xfrm>
                <a:off x="4938" y="1419"/>
                <a:ext cx="82" cy="84"/>
              </a:xfrm>
              <a:prstGeom prst="rect">
                <a:avLst/>
              </a:prstGeom>
              <a:noFill/>
              <a:ln w="9525">
                <a:noFill/>
                <a:miter lim="800000"/>
                <a:headEnd/>
                <a:tailEnd/>
              </a:ln>
            </p:spPr>
            <p:txBody>
              <a:bodyPr/>
              <a:lstStyle/>
              <a:p>
                <a:endParaRPr lang="en-GB"/>
              </a:p>
            </p:txBody>
          </p:sp>
          <p:sp>
            <p:nvSpPr>
              <p:cNvPr id="98442" name="Rectangle 138"/>
              <p:cNvSpPr>
                <a:spLocks noChangeArrowheads="1"/>
              </p:cNvSpPr>
              <p:nvPr/>
            </p:nvSpPr>
            <p:spPr bwMode="auto">
              <a:xfrm>
                <a:off x="5054" y="1391"/>
                <a:ext cx="118"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2.0</a:t>
                </a:r>
                <a:endParaRPr lang="en-US">
                  <a:latin typeface="Arial Narrow" pitchFamily="34" charset="0"/>
                  <a:cs typeface="Arial" charset="0"/>
                </a:endParaRPr>
              </a:p>
            </p:txBody>
          </p:sp>
          <p:sp>
            <p:nvSpPr>
              <p:cNvPr id="98443" name="Rectangle 139"/>
              <p:cNvSpPr>
                <a:spLocks noChangeArrowheads="1"/>
              </p:cNvSpPr>
              <p:nvPr/>
            </p:nvSpPr>
            <p:spPr bwMode="auto">
              <a:xfrm>
                <a:off x="3049" y="1515"/>
                <a:ext cx="118"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1.0</a:t>
                </a:r>
                <a:endParaRPr lang="en-US">
                  <a:latin typeface="Arial Narrow" pitchFamily="34" charset="0"/>
                  <a:cs typeface="Arial" charset="0"/>
                </a:endParaRPr>
              </a:p>
            </p:txBody>
          </p:sp>
          <p:sp>
            <p:nvSpPr>
              <p:cNvPr id="98444" name="Rectangle 140"/>
              <p:cNvSpPr>
                <a:spLocks noChangeArrowheads="1"/>
              </p:cNvSpPr>
              <p:nvPr/>
            </p:nvSpPr>
            <p:spPr bwMode="auto">
              <a:xfrm>
                <a:off x="2153" y="1683"/>
                <a:ext cx="118"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0.5</a:t>
                </a:r>
                <a:endParaRPr lang="en-US">
                  <a:latin typeface="Arial Narrow" pitchFamily="34" charset="0"/>
                  <a:cs typeface="Arial" charset="0"/>
                </a:endParaRPr>
              </a:p>
            </p:txBody>
          </p:sp>
          <p:sp>
            <p:nvSpPr>
              <p:cNvPr id="98445" name="Rectangle 141"/>
              <p:cNvSpPr>
                <a:spLocks noChangeArrowheads="1"/>
              </p:cNvSpPr>
              <p:nvPr/>
            </p:nvSpPr>
            <p:spPr bwMode="auto">
              <a:xfrm>
                <a:off x="1662" y="1774"/>
                <a:ext cx="118" cy="125"/>
              </a:xfrm>
              <a:prstGeom prst="rect">
                <a:avLst/>
              </a:prstGeom>
              <a:solidFill>
                <a:schemeClr val="bg1"/>
              </a:solidFill>
              <a:ln w="9525">
                <a:noFill/>
                <a:miter lim="800000"/>
                <a:headEnd/>
                <a:tailEnd/>
              </a:ln>
            </p:spPr>
            <p:txBody>
              <a:bodyPr wrap="none" lIns="0" tIns="0" rIns="0" bIns="0">
                <a:spAutoFit/>
              </a:bodyPr>
              <a:lstStyle/>
              <a:p>
                <a:r>
                  <a:rPr lang="en-US" sz="1300" b="1">
                    <a:solidFill>
                      <a:srgbClr val="808080"/>
                    </a:solidFill>
                    <a:latin typeface="Arial Narrow" pitchFamily="34" charset="0"/>
                    <a:cs typeface="Arial" charset="0"/>
                  </a:rPr>
                  <a:t>0.2</a:t>
                </a:r>
                <a:endParaRPr lang="en-US">
                  <a:latin typeface="Arial Narrow" pitchFamily="34" charset="0"/>
                  <a:cs typeface="Arial" charset="0"/>
                </a:endParaRPr>
              </a:p>
            </p:txBody>
          </p:sp>
          <p:sp>
            <p:nvSpPr>
              <p:cNvPr id="98446" name="Rectangle 142"/>
              <p:cNvSpPr>
                <a:spLocks noChangeArrowheads="1"/>
              </p:cNvSpPr>
              <p:nvPr/>
            </p:nvSpPr>
            <p:spPr bwMode="auto">
              <a:xfrm>
                <a:off x="1292" y="1525"/>
                <a:ext cx="41" cy="21"/>
              </a:xfrm>
              <a:prstGeom prst="rect">
                <a:avLst/>
              </a:prstGeom>
              <a:solidFill>
                <a:srgbClr val="FF0000"/>
              </a:solidFill>
              <a:ln w="9525">
                <a:noFill/>
                <a:miter lim="800000"/>
                <a:headEnd/>
                <a:tailEnd/>
              </a:ln>
            </p:spPr>
            <p:txBody>
              <a:bodyPr/>
              <a:lstStyle/>
              <a:p>
                <a:endParaRPr lang="en-GB"/>
              </a:p>
            </p:txBody>
          </p:sp>
          <p:sp>
            <p:nvSpPr>
              <p:cNvPr id="98447" name="Rectangle 143"/>
              <p:cNvSpPr>
                <a:spLocks noChangeArrowheads="1"/>
              </p:cNvSpPr>
              <p:nvPr/>
            </p:nvSpPr>
            <p:spPr bwMode="auto">
              <a:xfrm>
                <a:off x="1565" y="1434"/>
                <a:ext cx="705" cy="12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Narrow" pitchFamily="34" charset="0"/>
                    <a:cs typeface="Arial" charset="0"/>
                  </a:rPr>
                  <a:t>Expected</a:t>
                </a:r>
                <a:r>
                  <a:rPr lang="en-US" sz="1300" b="1">
                    <a:solidFill>
                      <a:srgbClr val="000000"/>
                    </a:solidFill>
                    <a:latin typeface="Arial Narrow" pitchFamily="34" charset="0"/>
                    <a:cs typeface="Arial" charset="0"/>
                  </a:rPr>
                  <a:t> change*</a:t>
                </a:r>
                <a:endParaRPr lang="en-US">
                  <a:latin typeface="Arial Narrow" pitchFamily="34" charset="0"/>
                  <a:cs typeface="Arial" charset="0"/>
                </a:endParaRPr>
              </a:p>
            </p:txBody>
          </p:sp>
          <p:sp>
            <p:nvSpPr>
              <p:cNvPr id="98448" name="Rectangle 144"/>
              <p:cNvSpPr>
                <a:spLocks noChangeArrowheads="1"/>
              </p:cNvSpPr>
              <p:nvPr/>
            </p:nvSpPr>
            <p:spPr bwMode="auto">
              <a:xfrm>
                <a:off x="1383" y="1525"/>
                <a:ext cx="41" cy="21"/>
              </a:xfrm>
              <a:prstGeom prst="rect">
                <a:avLst/>
              </a:prstGeom>
              <a:solidFill>
                <a:srgbClr val="FF0000"/>
              </a:solidFill>
              <a:ln w="9525">
                <a:noFill/>
                <a:miter lim="800000"/>
                <a:headEnd/>
                <a:tailEnd/>
              </a:ln>
            </p:spPr>
            <p:txBody>
              <a:bodyPr/>
              <a:lstStyle/>
              <a:p>
                <a:endParaRPr lang="en-GB"/>
              </a:p>
            </p:txBody>
          </p:sp>
          <p:sp>
            <p:nvSpPr>
              <p:cNvPr id="98449" name="Rectangle 145"/>
              <p:cNvSpPr>
                <a:spLocks noChangeArrowheads="1"/>
              </p:cNvSpPr>
              <p:nvPr/>
            </p:nvSpPr>
            <p:spPr bwMode="auto">
              <a:xfrm>
                <a:off x="1247" y="1525"/>
                <a:ext cx="41" cy="21"/>
              </a:xfrm>
              <a:prstGeom prst="rect">
                <a:avLst/>
              </a:prstGeom>
              <a:solidFill>
                <a:srgbClr val="FF0000"/>
              </a:solidFill>
              <a:ln w="9525">
                <a:noFill/>
                <a:miter lim="800000"/>
                <a:headEnd/>
                <a:tailEnd/>
              </a:ln>
            </p:spPr>
            <p:txBody>
              <a:bodyPr/>
              <a:lstStyle/>
              <a:p>
                <a:endParaRPr lang="en-GB"/>
              </a:p>
            </p:txBody>
          </p:sp>
          <p:sp>
            <p:nvSpPr>
              <p:cNvPr id="98450" name="Rectangle 146"/>
              <p:cNvSpPr>
                <a:spLocks noChangeArrowheads="1"/>
              </p:cNvSpPr>
              <p:nvPr/>
            </p:nvSpPr>
            <p:spPr bwMode="auto">
              <a:xfrm>
                <a:off x="1156" y="1525"/>
                <a:ext cx="41" cy="21"/>
              </a:xfrm>
              <a:prstGeom prst="rect">
                <a:avLst/>
              </a:prstGeom>
              <a:solidFill>
                <a:srgbClr val="FF0000"/>
              </a:solidFill>
              <a:ln w="9525">
                <a:noFill/>
                <a:miter lim="800000"/>
                <a:headEnd/>
                <a:tailEnd/>
              </a:ln>
            </p:spPr>
            <p:txBody>
              <a:bodyPr/>
              <a:lstStyle/>
              <a:p>
                <a:endParaRPr lang="en-GB"/>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First UK Healthy Eating Programme</a:t>
            </a:r>
            <a:endParaRPr lang="en-GB" dirty="0"/>
          </a:p>
        </p:txBody>
      </p:sp>
      <p:pic>
        <p:nvPicPr>
          <p:cNvPr id="4" name="Content Placeholder 3" descr="war%20week%20ration.jpg"/>
          <p:cNvPicPr>
            <a:picLocks noGrp="1" noChangeAspect="1"/>
          </p:cNvPicPr>
          <p:nvPr>
            <p:ph idx="1"/>
          </p:nvPr>
        </p:nvPicPr>
        <p:blipFill>
          <a:blip r:embed="rId3"/>
          <a:stretch>
            <a:fillRect/>
          </a:stretch>
        </p:blipFill>
        <p:spPr>
          <a:xfrm>
            <a:off x="6786578" y="4929198"/>
            <a:ext cx="1905000" cy="1543050"/>
          </a:xfrm>
        </p:spPr>
      </p:pic>
      <p:sp>
        <p:nvSpPr>
          <p:cNvPr id="5" name="TextBox 4"/>
          <p:cNvSpPr txBox="1"/>
          <p:nvPr/>
        </p:nvSpPr>
        <p:spPr>
          <a:xfrm>
            <a:off x="428596" y="1571612"/>
            <a:ext cx="8358246" cy="3970318"/>
          </a:xfrm>
          <a:prstGeom prst="rect">
            <a:avLst/>
          </a:prstGeom>
          <a:noFill/>
        </p:spPr>
        <p:txBody>
          <a:bodyPr wrap="square" rtlCol="0">
            <a:spAutoFit/>
          </a:bodyPr>
          <a:lstStyle/>
          <a:p>
            <a:pPr>
              <a:buFont typeface="Arial" pitchFamily="34" charset="0"/>
              <a:buChar char="•"/>
            </a:pPr>
            <a:r>
              <a:rPr lang="en-GB" sz="3600" dirty="0" smtClean="0"/>
              <a:t>Rationing World War 2 </a:t>
            </a:r>
          </a:p>
          <a:p>
            <a:pPr>
              <a:buFont typeface="Arial" pitchFamily="34" charset="0"/>
              <a:buChar char="•"/>
            </a:pPr>
            <a:r>
              <a:rPr lang="en-GB" sz="3600" dirty="0" smtClean="0"/>
              <a:t>Many people where better fed in war</a:t>
            </a:r>
          </a:p>
          <a:p>
            <a:pPr>
              <a:buFont typeface="Arial" pitchFamily="34" charset="0"/>
              <a:buChar char="•"/>
            </a:pPr>
            <a:r>
              <a:rPr lang="en-GB" sz="3600" dirty="0" smtClean="0"/>
              <a:t>The first recommended dietary allowances where developed</a:t>
            </a:r>
          </a:p>
          <a:p>
            <a:pPr>
              <a:buFont typeface="Arial" pitchFamily="34" charset="0"/>
              <a:buChar char="•"/>
            </a:pPr>
            <a:r>
              <a:rPr lang="en-GB" sz="3600" dirty="0" smtClean="0"/>
              <a:t>Aimed a nutritional security of the UK population</a:t>
            </a:r>
          </a:p>
          <a:p>
            <a:endParaRPr lang="en-GB" sz="3600" dirty="0" smtClean="0"/>
          </a:p>
        </p:txBody>
      </p:sp>
      <p:sp>
        <p:nvSpPr>
          <p:cNvPr id="6" name="TextBox 5"/>
          <p:cNvSpPr txBox="1"/>
          <p:nvPr/>
        </p:nvSpPr>
        <p:spPr>
          <a:xfrm>
            <a:off x="2428860" y="6072206"/>
            <a:ext cx="4124784" cy="369332"/>
          </a:xfrm>
          <a:prstGeom prst="rect">
            <a:avLst/>
          </a:prstGeom>
          <a:noFill/>
        </p:spPr>
        <p:txBody>
          <a:bodyPr wrap="none" rtlCol="0">
            <a:spAutoFit/>
          </a:bodyPr>
          <a:lstStyle/>
          <a:p>
            <a:r>
              <a:rPr lang="en-GB" dirty="0" smtClean="0"/>
              <a:t>Dame Elsie </a:t>
            </a:r>
            <a:r>
              <a:rPr lang="en-GB" dirty="0" err="1" smtClean="0"/>
              <a:t>Widdowson</a:t>
            </a:r>
            <a:r>
              <a:rPr lang="en-GB" dirty="0" smtClean="0"/>
              <a:t> – Imperial College</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will make a difference</a:t>
            </a:r>
            <a:endParaRPr lang="en-GB" dirty="0"/>
          </a:p>
        </p:txBody>
      </p:sp>
      <p:graphicFrame>
        <p:nvGraphicFramePr>
          <p:cNvPr id="5" name="Content Placeholder 4"/>
          <p:cNvGraphicFramePr>
            <a:graphicFrameLocks noGrp="1"/>
          </p:cNvGraphicFramePr>
          <p:nvPr>
            <p:ph idx="1"/>
          </p:nvPr>
        </p:nvGraphicFramePr>
        <p:xfrm>
          <a:off x="457200" y="1600200"/>
          <a:ext cx="8229600" cy="2595880"/>
        </p:xfrm>
        <a:graphic>
          <a:graphicData uri="http://schemas.openxmlformats.org/drawingml/2006/table">
            <a:tbl>
              <a:tblPr firstRow="1" bandRow="1">
                <a:tableStyleId>{5C22544A-7EE6-4342-B048-85BDC9FD1C3A}</a:tableStyleId>
              </a:tblPr>
              <a:tblGrid>
                <a:gridCol w="2743200"/>
                <a:gridCol w="2743200"/>
                <a:gridCol w="2743200"/>
              </a:tblGrid>
              <a:tr h="370840">
                <a:tc gridSpan="3">
                  <a:txBody>
                    <a:bodyPr/>
                    <a:lstStyle/>
                    <a:p>
                      <a:r>
                        <a:rPr lang="en-GB" dirty="0" smtClean="0"/>
                        <a:t>Influencing</a:t>
                      </a:r>
                      <a:r>
                        <a:rPr lang="en-GB" baseline="0" dirty="0" smtClean="0"/>
                        <a:t> nutritional intake</a:t>
                      </a:r>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dirty="0" smtClean="0"/>
                        <a:t>Agriculture</a:t>
                      </a:r>
                      <a:endParaRPr lang="en-GB" dirty="0"/>
                    </a:p>
                  </a:txBody>
                  <a:tcPr/>
                </a:tc>
                <a:tc>
                  <a:txBody>
                    <a:bodyPr/>
                    <a:lstStyle/>
                    <a:p>
                      <a:r>
                        <a:rPr lang="en-GB" dirty="0" smtClean="0"/>
                        <a:t>Education</a:t>
                      </a:r>
                      <a:endParaRPr lang="en-GB" dirty="0"/>
                    </a:p>
                  </a:txBody>
                  <a:tcPr/>
                </a:tc>
                <a:tc>
                  <a:txBody>
                    <a:bodyPr/>
                    <a:lstStyle/>
                    <a:p>
                      <a:r>
                        <a:rPr lang="en-GB" dirty="0" smtClean="0"/>
                        <a:t>Science</a:t>
                      </a:r>
                      <a:endParaRPr lang="en-GB" dirty="0"/>
                    </a:p>
                  </a:txBody>
                  <a:tcPr/>
                </a:tc>
              </a:tr>
              <a:tr h="370840">
                <a:tc>
                  <a:txBody>
                    <a:bodyPr/>
                    <a:lstStyle/>
                    <a:p>
                      <a:r>
                        <a:rPr lang="en-GB" dirty="0" smtClean="0"/>
                        <a:t>Employment</a:t>
                      </a:r>
                      <a:endParaRPr lang="en-GB" dirty="0"/>
                    </a:p>
                  </a:txBody>
                  <a:tcPr/>
                </a:tc>
                <a:tc>
                  <a:txBody>
                    <a:bodyPr/>
                    <a:lstStyle/>
                    <a:p>
                      <a:r>
                        <a:rPr lang="en-GB" dirty="0" smtClean="0"/>
                        <a:t>Energy</a:t>
                      </a:r>
                      <a:endParaRPr lang="en-GB" dirty="0"/>
                    </a:p>
                  </a:txBody>
                  <a:tcPr/>
                </a:tc>
                <a:tc>
                  <a:txBody>
                    <a:bodyPr/>
                    <a:lstStyle/>
                    <a:p>
                      <a:r>
                        <a:rPr lang="en-GB" dirty="0" smtClean="0"/>
                        <a:t>Environment</a:t>
                      </a:r>
                      <a:endParaRPr lang="en-GB" dirty="0"/>
                    </a:p>
                  </a:txBody>
                  <a:tcPr/>
                </a:tc>
              </a:tr>
              <a:tr h="370840">
                <a:tc>
                  <a:txBody>
                    <a:bodyPr/>
                    <a:lstStyle/>
                    <a:p>
                      <a:r>
                        <a:rPr lang="en-GB" dirty="0" smtClean="0"/>
                        <a:t>Finance</a:t>
                      </a:r>
                      <a:endParaRPr lang="en-GB" dirty="0"/>
                    </a:p>
                  </a:txBody>
                  <a:tcPr/>
                </a:tc>
                <a:tc>
                  <a:txBody>
                    <a:bodyPr/>
                    <a:lstStyle/>
                    <a:p>
                      <a:r>
                        <a:rPr lang="en-GB" dirty="0" smtClean="0"/>
                        <a:t>Foreign affairs</a:t>
                      </a:r>
                      <a:endParaRPr lang="en-GB" dirty="0"/>
                    </a:p>
                  </a:txBody>
                  <a:tcPr/>
                </a:tc>
                <a:tc>
                  <a:txBody>
                    <a:bodyPr/>
                    <a:lstStyle/>
                    <a:p>
                      <a:r>
                        <a:rPr lang="en-GB" dirty="0" smtClean="0"/>
                        <a:t>Health</a:t>
                      </a:r>
                      <a:endParaRPr lang="en-GB" dirty="0"/>
                    </a:p>
                  </a:txBody>
                  <a:tcPr/>
                </a:tc>
              </a:tr>
              <a:tr h="370840">
                <a:tc>
                  <a:txBody>
                    <a:bodyPr/>
                    <a:lstStyle/>
                    <a:p>
                      <a:r>
                        <a:rPr lang="en-GB" dirty="0" smtClean="0"/>
                        <a:t>Health and safety</a:t>
                      </a:r>
                      <a:endParaRPr lang="en-GB" dirty="0"/>
                    </a:p>
                  </a:txBody>
                  <a:tcPr/>
                </a:tc>
                <a:tc>
                  <a:txBody>
                    <a:bodyPr/>
                    <a:lstStyle/>
                    <a:p>
                      <a:r>
                        <a:rPr lang="en-GB" dirty="0" smtClean="0"/>
                        <a:t>Home office</a:t>
                      </a:r>
                      <a:endParaRPr lang="en-GB" dirty="0"/>
                    </a:p>
                  </a:txBody>
                  <a:tcPr/>
                </a:tc>
                <a:tc>
                  <a:txBody>
                    <a:bodyPr/>
                    <a:lstStyle/>
                    <a:p>
                      <a:r>
                        <a:rPr lang="en-GB" dirty="0" smtClean="0"/>
                        <a:t>Information</a:t>
                      </a:r>
                      <a:endParaRPr lang="en-GB" dirty="0"/>
                    </a:p>
                  </a:txBody>
                  <a:tcPr/>
                </a:tc>
              </a:tr>
              <a:tr h="370840">
                <a:tc>
                  <a:txBody>
                    <a:bodyPr/>
                    <a:lstStyle/>
                    <a:p>
                      <a:r>
                        <a:rPr lang="en-GB" dirty="0" smtClean="0"/>
                        <a:t>Social Security</a:t>
                      </a:r>
                      <a:endParaRPr lang="en-GB" dirty="0"/>
                    </a:p>
                  </a:txBody>
                  <a:tcPr/>
                </a:tc>
                <a:tc>
                  <a:txBody>
                    <a:bodyPr/>
                    <a:lstStyle/>
                    <a:p>
                      <a:r>
                        <a:rPr lang="en-GB" dirty="0" smtClean="0"/>
                        <a:t>Trade and industry</a:t>
                      </a:r>
                      <a:endParaRPr lang="en-GB" dirty="0"/>
                    </a:p>
                  </a:txBody>
                  <a:tcPr/>
                </a:tc>
                <a:tc>
                  <a:txBody>
                    <a:bodyPr/>
                    <a:lstStyle/>
                    <a:p>
                      <a:r>
                        <a:rPr lang="en-GB" dirty="0" smtClean="0"/>
                        <a:t>Transport</a:t>
                      </a:r>
                      <a:endParaRPr lang="en-GB" dirty="0"/>
                    </a:p>
                  </a:txBody>
                  <a:tcPr/>
                </a:tc>
              </a:tr>
              <a:tr h="370840">
                <a:tc>
                  <a:txBody>
                    <a:bodyPr/>
                    <a:lstStyle/>
                    <a:p>
                      <a:r>
                        <a:rPr lang="en-GB" dirty="0" smtClean="0"/>
                        <a:t>Built</a:t>
                      </a:r>
                      <a:r>
                        <a:rPr lang="en-GB" baseline="0" dirty="0" smtClean="0"/>
                        <a:t> environment</a:t>
                      </a:r>
                      <a:endParaRPr lang="en-GB" dirty="0"/>
                    </a:p>
                  </a:txBody>
                  <a:tcPr/>
                </a:tc>
                <a:tc>
                  <a:txBody>
                    <a:bodyPr/>
                    <a:lstStyle/>
                    <a:p>
                      <a:endParaRPr lang="en-GB"/>
                    </a:p>
                  </a:txBody>
                  <a:tcPr/>
                </a:tc>
                <a:tc>
                  <a:txBody>
                    <a:bodyPr/>
                    <a:lstStyle/>
                    <a:p>
                      <a:endParaRPr lang="en-GB"/>
                    </a:p>
                  </a:txBody>
                  <a:tcPr/>
                </a:tc>
              </a:tr>
            </a:tbl>
          </a:graphicData>
        </a:graphic>
      </p:graphicFrame>
      <p:sp>
        <p:nvSpPr>
          <p:cNvPr id="6" name="TextBox 5"/>
          <p:cNvSpPr txBox="1"/>
          <p:nvPr/>
        </p:nvSpPr>
        <p:spPr>
          <a:xfrm>
            <a:off x="500034" y="5000636"/>
            <a:ext cx="4783554" cy="1200329"/>
          </a:xfrm>
          <a:prstGeom prst="rect">
            <a:avLst/>
          </a:prstGeom>
          <a:noFill/>
        </p:spPr>
        <p:txBody>
          <a:bodyPr wrap="none" rtlCol="0">
            <a:spAutoFit/>
          </a:bodyPr>
          <a:lstStyle/>
          <a:p>
            <a:r>
              <a:rPr lang="en-GB" dirty="0" smtClean="0"/>
              <a:t>Information does not work in it’s own!!!!!!!</a:t>
            </a:r>
          </a:p>
          <a:p>
            <a:endParaRPr lang="en-GB" dirty="0" smtClean="0"/>
          </a:p>
          <a:p>
            <a:r>
              <a:rPr lang="en-GB" dirty="0" smtClean="0"/>
              <a:t>This is the bases for </a:t>
            </a:r>
            <a:r>
              <a:rPr lang="en-GB" smtClean="0"/>
              <a:t>the Foresight </a:t>
            </a:r>
            <a:r>
              <a:rPr lang="en-GB" dirty="0" smtClean="0"/>
              <a:t>report and the </a:t>
            </a:r>
          </a:p>
          <a:p>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 in UK</a:t>
            </a:r>
            <a:endParaRPr lang="en-GB" dirty="0"/>
          </a:p>
        </p:txBody>
      </p:sp>
      <p:sp>
        <p:nvSpPr>
          <p:cNvPr id="3" name="Content Placeholder 2"/>
          <p:cNvSpPr>
            <a:spLocks noGrp="1"/>
          </p:cNvSpPr>
          <p:nvPr>
            <p:ph idx="1"/>
          </p:nvPr>
        </p:nvSpPr>
        <p:spPr/>
        <p:txBody>
          <a:bodyPr/>
          <a:lstStyle/>
          <a:p>
            <a:r>
              <a:rPr lang="en-GB" dirty="0" smtClean="0"/>
              <a:t>Healthy eating messages have been around know for a number of years</a:t>
            </a:r>
          </a:p>
          <a:p>
            <a:endParaRPr lang="en-GB" dirty="0" smtClean="0"/>
          </a:p>
          <a:p>
            <a:r>
              <a:rPr lang="en-GB" dirty="0" smtClean="0"/>
              <a:t>Decrease in fat</a:t>
            </a:r>
          </a:p>
          <a:p>
            <a:pPr lvl="1"/>
            <a:r>
              <a:rPr lang="en-GB" dirty="0" smtClean="0"/>
              <a:t>Change in quality of fat</a:t>
            </a:r>
          </a:p>
          <a:p>
            <a:r>
              <a:rPr lang="en-GB" dirty="0" smtClean="0"/>
              <a:t>Increase fruit and vegetables half a portion a day</a:t>
            </a:r>
            <a:endParaRPr lang="en-GB"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sz="quarter"/>
          </p:nvPr>
        </p:nvSpPr>
        <p:spPr/>
        <p:txBody>
          <a:bodyPr>
            <a:normAutofit fontScale="90000"/>
          </a:bodyPr>
          <a:lstStyle/>
          <a:p>
            <a:r>
              <a:rPr lang="en-GB"/>
              <a:t>Trends on eating habits</a:t>
            </a:r>
            <a:br>
              <a:rPr lang="en-GB"/>
            </a:br>
            <a:r>
              <a:rPr lang="en-GB"/>
              <a:t>Can these be ignored</a:t>
            </a:r>
          </a:p>
        </p:txBody>
      </p:sp>
      <p:pic>
        <p:nvPicPr>
          <p:cNvPr id="48136" name="Picture 8"/>
          <p:cNvPicPr>
            <a:picLocks noGrp="1" noChangeAspect="1" noChangeArrowheads="1"/>
          </p:cNvPicPr>
          <p:nvPr>
            <p:ph sz="quarter" idx="1"/>
          </p:nvPr>
        </p:nvPicPr>
        <p:blipFill>
          <a:blip r:embed="rId3"/>
          <a:srcRect/>
          <a:stretch>
            <a:fillRect/>
          </a:stretch>
        </p:blipFill>
        <p:spPr>
          <a:xfrm>
            <a:off x="571472" y="2500305"/>
            <a:ext cx="4143404" cy="2474147"/>
          </a:xfrm>
          <a:noFill/>
          <a:ln/>
        </p:spPr>
      </p:pic>
      <p:pic>
        <p:nvPicPr>
          <p:cNvPr id="48138" name="Picture 10"/>
          <p:cNvPicPr>
            <a:picLocks noGrp="1" noChangeAspect="1" noChangeArrowheads="1"/>
          </p:cNvPicPr>
          <p:nvPr>
            <p:ph sz="quarter" idx="3"/>
          </p:nvPr>
        </p:nvPicPr>
        <p:blipFill>
          <a:blip r:embed="rId4"/>
          <a:srcRect/>
          <a:stretch>
            <a:fillRect/>
          </a:stretch>
        </p:blipFill>
        <p:spPr>
          <a:xfrm>
            <a:off x="4786314" y="2285993"/>
            <a:ext cx="4071966" cy="279795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normAutofit fontScale="90000"/>
          </a:bodyPr>
          <a:lstStyle/>
          <a:p>
            <a:r>
              <a:rPr lang="en-GB" sz="4000"/>
              <a:t>Knowing what is happening in the population</a:t>
            </a:r>
          </a:p>
        </p:txBody>
      </p:sp>
      <p:graphicFrame>
        <p:nvGraphicFramePr>
          <p:cNvPr id="73736" name="Object 8"/>
          <p:cNvGraphicFramePr>
            <a:graphicFrameLocks noGrp="1" noChangeAspect="1"/>
          </p:cNvGraphicFramePr>
          <p:nvPr>
            <p:ph idx="1"/>
          </p:nvPr>
        </p:nvGraphicFramePr>
        <p:xfrm>
          <a:off x="1214414" y="1857364"/>
          <a:ext cx="7165975" cy="4254500"/>
        </p:xfrm>
        <a:graphic>
          <a:graphicData uri="http://schemas.openxmlformats.org/presentationml/2006/ole">
            <mc:AlternateContent xmlns:mc="http://schemas.openxmlformats.org/markup-compatibility/2006">
              <mc:Choice xmlns:v="urn:schemas-microsoft-com:vml" Requires="v">
                <p:oleObj spid="_x0000_s1035" name="Chart" r:id="rId5" imgW="8086725" imgH="4800600" progId="Excel.Sheet.8">
                  <p:embed/>
                </p:oleObj>
              </mc:Choice>
              <mc:Fallback>
                <p:oleObj name="Chart" r:id="rId5" imgW="8086725" imgH="4800600" progId="Excel.Sheet.8">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14" y="1857364"/>
                        <a:ext cx="7165975" cy="42545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Health eating is about reaching nutritional potential</a:t>
            </a:r>
          </a:p>
          <a:p>
            <a:r>
              <a:rPr lang="en-GB" dirty="0" smtClean="0"/>
              <a:t>Developed world goals are based on prevention of chronic disease</a:t>
            </a:r>
          </a:p>
          <a:p>
            <a:r>
              <a:rPr lang="en-GB" dirty="0" smtClean="0"/>
              <a:t>Obesity is the major public health problem</a:t>
            </a:r>
          </a:p>
          <a:p>
            <a:r>
              <a:rPr lang="en-GB" dirty="0" smtClean="0"/>
              <a:t>It is possible to change nutritional behaviour</a:t>
            </a:r>
          </a:p>
          <a:p>
            <a:r>
              <a:rPr lang="en-GB" dirty="0" smtClean="0"/>
              <a:t>To make population change needs a change in many aspects </a:t>
            </a:r>
            <a:r>
              <a:rPr lang="en-GB" smtClean="0"/>
              <a:t>of society </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0" y="0"/>
            <a:ext cx="9144000" cy="68538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44000" cy="6870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1" y="0"/>
            <a:ext cx="9143999"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2029</Words>
  <Application>Microsoft Office PowerPoint</Application>
  <PresentationFormat>On-screen Show (4:3)</PresentationFormat>
  <Paragraphs>555</Paragraphs>
  <Slides>54</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Office Theme</vt:lpstr>
      <vt:lpstr>Chart</vt:lpstr>
      <vt:lpstr>Health eating</vt:lpstr>
      <vt:lpstr>Learning objecive</vt:lpstr>
      <vt:lpstr>What does it mean?</vt:lpstr>
      <vt:lpstr>Causes of Death in the Developed and Developing world (percentage)</vt:lpstr>
      <vt:lpstr>First UK Healthy Eating Programme</vt:lpstr>
      <vt:lpstr>PowerPoint Presentation</vt:lpstr>
      <vt:lpstr>PowerPoint Presentation</vt:lpstr>
      <vt:lpstr>PowerPoint Presentation</vt:lpstr>
      <vt:lpstr>PowerPoint Presentation</vt:lpstr>
      <vt:lpstr>PowerPoint Presentation</vt:lpstr>
      <vt:lpstr>PowerPoint Presentation</vt:lpstr>
      <vt:lpstr>Super size me</vt:lpstr>
      <vt:lpstr>Energy Density</vt:lpstr>
      <vt:lpstr>Common theme to disease prevention</vt:lpstr>
      <vt:lpstr>Goals and Guidelines</vt:lpstr>
      <vt:lpstr>What is healthy eating in the UK aimed at?</vt:lpstr>
      <vt:lpstr>PowerPoint Presentation</vt:lpstr>
      <vt:lpstr>Recommendations</vt:lpstr>
      <vt:lpstr>PowerPoint Presentation</vt:lpstr>
      <vt:lpstr>World Cancer Research Fund</vt:lpstr>
      <vt:lpstr>Common theme</vt:lpstr>
      <vt:lpstr>Dietary goals </vt:lpstr>
      <vt:lpstr>Unsaturated fatty acids</vt:lpstr>
      <vt:lpstr>N-6 fatty acid</vt:lpstr>
      <vt:lpstr>Saturated fat</vt:lpstr>
      <vt:lpstr>Saturated fat</vt:lpstr>
      <vt:lpstr>Fruit and Vegetables</vt:lpstr>
      <vt:lpstr>PowerPoint Presentation</vt:lpstr>
      <vt:lpstr>Sodium</vt:lpstr>
      <vt:lpstr>Dietary fibre</vt:lpstr>
      <vt:lpstr>Dietary Fibre</vt:lpstr>
      <vt:lpstr>Changing times</vt:lpstr>
      <vt:lpstr>PowerPoint Presentation</vt:lpstr>
      <vt:lpstr>Iron deficiency – common nutritional deficiency</vt:lpstr>
      <vt:lpstr>PowerPoint Presentation</vt:lpstr>
      <vt:lpstr>Intake of Iron</vt:lpstr>
      <vt:lpstr>Calcium</vt:lpstr>
      <vt:lpstr>Overview of Calcium-Phosphate Regulation</vt:lpstr>
      <vt:lpstr>Vitamin &amp; mineral intakes:  % below LRNI</vt:lpstr>
      <vt:lpstr>Vitamin &amp; mineral intakes:  % below LRNI</vt:lpstr>
      <vt:lpstr>Can healthy eating messages work</vt:lpstr>
      <vt:lpstr>Population bases- North Karella</vt:lpstr>
      <vt:lpstr>PowerPoint Presentation</vt:lpstr>
      <vt:lpstr>PowerPoint Presentation</vt:lpstr>
      <vt:lpstr>PowerPoint Presentation</vt:lpstr>
      <vt:lpstr>Sustained effect</vt:lpstr>
      <vt:lpstr>Simple mix of advice and support</vt:lpstr>
      <vt:lpstr>Effectiveness of weight management interventions in UK Primary Care The Counterweight Programme</vt:lpstr>
      <vt:lpstr>PowerPoint Presentation</vt:lpstr>
      <vt:lpstr>What will make a difference</vt:lpstr>
      <vt:lpstr>Change in UK</vt:lpstr>
      <vt:lpstr>Trends on eating habits Can these be ignored</vt:lpstr>
      <vt:lpstr>Knowing what is happening in the population</vt:lpstr>
      <vt:lpstr>Summary</vt:lpstr>
    </vt:vector>
  </TitlesOfParts>
  <Company>Imperial College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dc:creator>
  <cp:lastModifiedBy>Shiel, Nuala</cp:lastModifiedBy>
  <cp:revision>120</cp:revision>
  <dcterms:created xsi:type="dcterms:W3CDTF">2009-05-10T22:47:49Z</dcterms:created>
  <dcterms:modified xsi:type="dcterms:W3CDTF">2013-06-10T16:04:27Z</dcterms:modified>
</cp:coreProperties>
</file>